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6858000" cx="12192000"/>
  <p:notesSz cx="6858000" cy="9144000"/>
  <p:embeddedFontLst>
    <p:embeddedFont>
      <p:font typeface="Poppins"/>
      <p:regular r:id="rId79"/>
      <p:bold r:id="rId80"/>
      <p:italic r:id="rId81"/>
      <p:boldItalic r:id="rId82"/>
    </p:embeddedFont>
    <p:embeddedFont>
      <p:font typeface="Century Gothic"/>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7" roundtripDataSignature="AMtx7mgk0Kve7OGVpqQ+Pa5iQmfse6BT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6E5DA87-BD21-4732-A763-BC1FD7B8EEF2}">
  <a:tblStyle styleId="{16E5DA87-BD21-4732-A763-BC1FD7B8EEF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fntdata"/><Relationship Id="rId83" Type="http://schemas.openxmlformats.org/officeDocument/2006/relationships/font" Target="fonts/CenturyGothic-regular.fntdata"/><Relationship Id="rId42" Type="http://schemas.openxmlformats.org/officeDocument/2006/relationships/slide" Target="slides/slide37.xml"/><Relationship Id="rId86" Type="http://schemas.openxmlformats.org/officeDocument/2006/relationships/font" Target="fonts/CenturyGothic-boldItalic.fntdata"/><Relationship Id="rId41" Type="http://schemas.openxmlformats.org/officeDocument/2006/relationships/slide" Target="slides/slide36.xml"/><Relationship Id="rId85" Type="http://schemas.openxmlformats.org/officeDocument/2006/relationships/font" Target="fonts/CenturyGothic-italic.fntdata"/><Relationship Id="rId44" Type="http://schemas.openxmlformats.org/officeDocument/2006/relationships/slide" Target="slides/slide39.xml"/><Relationship Id="rId43" Type="http://schemas.openxmlformats.org/officeDocument/2006/relationships/slide" Target="slides/slide38.xml"/><Relationship Id="rId87" Type="http://customschemas.google.com/relationships/presentationmetadata" Target="meta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fntdata"/><Relationship Id="rId82" Type="http://schemas.openxmlformats.org/officeDocument/2006/relationships/font" Target="fonts/Poppins-boldItalic.fntdata"/><Relationship Id="rId81" Type="http://schemas.openxmlformats.org/officeDocument/2006/relationships/font" Target="fonts/Poppi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An informational text tells facts about real people, things, or events. Informational texts often use text features, such as headings, to help readers find information.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Does the text tell facts about real people, things, or events?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Look at the text features. How do the headings help you find information?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Informational texts, or books, are different from realistic fiction. Informational books give us information. Realistic fiction books tell us stories.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Read the model “Neighborhoods” with students on p. 108 of the Student Interactive. Then use “Neighborhoods” to demonstrate how to identify an informational text. Say: </a:t>
            </a:r>
            <a:r>
              <a:rPr i="1" lang="en-US"/>
              <a:t>The title of this text is “Neighborhoods.” </a:t>
            </a:r>
            <a:r>
              <a:rPr lang="en-US"/>
              <a:t>So the text must be about neighborhoods. Point to the first heading. </a:t>
            </a:r>
            <a:r>
              <a:rPr i="1" lang="en-US"/>
              <a:t>I see the word PLACES. This word does not look like the other words. PLACES is a heading. It tells me that this part of the text is where I can read about places in a neighborhood. The text tells me what happens in a market and in a school. These are two real places in a neighborhood. These facts about real places show me that this is an informational text.</a:t>
            </a:r>
            <a:r>
              <a:rPr lang="en-US"/>
              <a:t> Then read the Anchor Chart on p. 109 together. </a:t>
            </a:r>
            <a:r>
              <a:rPr b="1" i="0" lang="en-US" u="none" strike="noStrike">
                <a:solidFill>
                  <a:srgbClr val="000000"/>
                </a:solidFill>
              </a:rPr>
              <a:t>Editable Anchor Chart Click Path: Table of Contents -&gt; Reading Anchor Charts -&gt; Unit 1 Week 3: </a:t>
            </a:r>
            <a:r>
              <a:rPr b="1" lang="en-US">
                <a:solidFill>
                  <a:srgbClr val="000000"/>
                </a:solidFill>
              </a:rPr>
              <a:t>Informational Text </a:t>
            </a:r>
            <a:r>
              <a:rPr b="1" i="0" lang="en-US" u="none" strike="noStrike">
                <a:solidFill>
                  <a:srgbClr val="000000"/>
                </a:solidFill>
              </a:rPr>
              <a:t>Editable Reading Anchor Chart</a:t>
            </a:r>
            <a:endParaRPr i="0" u="none" strike="noStrike">
              <a:solidFill>
                <a:srgbClr val="000000"/>
              </a:solidFill>
            </a:endParaRPr>
          </a:p>
        </p:txBody>
      </p:sp>
      <p:sp>
        <p:nvSpPr>
          <p:cNvPr id="187" name="Google Shape;1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to identify informational texts.</a:t>
            </a:r>
            <a:endParaRPr/>
          </a:p>
          <a:p>
            <a:pPr indent="-215900" lvl="0" marL="228600" rtl="0" algn="l">
              <a:lnSpc>
                <a:spcPct val="100000"/>
              </a:lnSpc>
              <a:spcBef>
                <a:spcPts val="0"/>
              </a:spcBef>
              <a:spcAft>
                <a:spcPts val="0"/>
              </a:spcAft>
              <a:buSzPts val="1200"/>
              <a:buFont typeface="Calibri"/>
              <a:buAutoNum type="arabicPeriod"/>
            </a:pPr>
            <a:r>
              <a:rPr lang="en-US"/>
              <a:t>Ask students to follow the Turn and Talk prompt on Student Interactive p. 108 by discussing with a partner what makes informational text different from realistic fiction.</a:t>
            </a:r>
            <a:endParaRPr/>
          </a:p>
        </p:txBody>
      </p:sp>
      <p:sp>
        <p:nvSpPr>
          <p:cNvPr id="200" name="Google Shape;2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Academic Vocabulary for the unit: group, type, settle, various. Explain that context clues can be other words in the sentence or in nearby sentences that help the reader understand what a word means. </a:t>
            </a:r>
            <a:endParaRPr/>
          </a:p>
          <a:p>
            <a:pPr indent="-190500" lvl="1" marL="685800" rtl="0" algn="l">
              <a:lnSpc>
                <a:spcPct val="100000"/>
              </a:lnSpc>
              <a:spcBef>
                <a:spcPts val="0"/>
              </a:spcBef>
              <a:spcAft>
                <a:spcPts val="0"/>
              </a:spcAft>
              <a:buClr>
                <a:srgbClr val="000000"/>
              </a:buClr>
              <a:buSzPts val="1200"/>
              <a:buFont typeface="Calibri"/>
              <a:buChar char="•"/>
            </a:pPr>
            <a:r>
              <a:rPr lang="en-US"/>
              <a:t>Read the sentence that has an unfamiliar word.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clues in the sentence that may help you figure out the meaning of the unknown word. </a:t>
            </a:r>
            <a:endParaRPr/>
          </a:p>
          <a:p>
            <a:pPr indent="-190500" lvl="1" marL="685800" rtl="0" algn="l">
              <a:lnSpc>
                <a:spcPct val="100000"/>
              </a:lnSpc>
              <a:spcBef>
                <a:spcPts val="0"/>
              </a:spcBef>
              <a:spcAft>
                <a:spcPts val="0"/>
              </a:spcAft>
              <a:buClr>
                <a:srgbClr val="000000"/>
              </a:buClr>
              <a:buSzPts val="1200"/>
              <a:buFont typeface="Calibri"/>
              <a:buChar char="•"/>
            </a:pPr>
            <a:r>
              <a:rPr lang="en-US"/>
              <a:t>Read the sentence again. Did the context clue help you find the meaning of the unknown word? </a:t>
            </a:r>
            <a:endParaRPr/>
          </a:p>
          <a:p>
            <a:pPr indent="-190500" lvl="1" marL="685800" rtl="0" algn="l">
              <a:lnSpc>
                <a:spcPct val="100000"/>
              </a:lnSpc>
              <a:spcBef>
                <a:spcPts val="0"/>
              </a:spcBef>
              <a:spcAft>
                <a:spcPts val="0"/>
              </a:spcAft>
              <a:buClr>
                <a:srgbClr val="000000"/>
              </a:buClr>
              <a:buSzPts val="1200"/>
              <a:buFont typeface="Calibri"/>
              <a:buChar char="•"/>
            </a:pPr>
            <a:r>
              <a:rPr lang="en-US"/>
              <a:t>Illustrations and photographs will also provide context clues for an unknown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 example: </a:t>
            </a:r>
            <a:r>
              <a:rPr i="1" lang="en-US"/>
              <a:t>There are various colors in a traffic light. The colors are red, yellow, and green. The words red, yellow, and green seem like clues about the meaning of the word various. I know that red, yellow, and green are different colors. I think the word various means “different from each other.” Various colors are colors that are different from each other, so this meaning makes sense.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identifying context clues by completing p. 125 in the Student Interactive.</a:t>
            </a:r>
            <a:endParaRPr i="1"/>
          </a:p>
        </p:txBody>
      </p:sp>
      <p:sp>
        <p:nvSpPr>
          <p:cNvPr id="214" name="Google Shape;2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Horizontal lines go from the left to the right.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horizontal lines on the board, using dotted lines first. • Draw an arrow pointing right to indicate the direction to write. • Tell students that practicing horizontal lines will help them become better writers.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23 from the Resource Download Center to practice writing horizontal lines. </a:t>
            </a:r>
            <a:r>
              <a:rPr b="1" i="0" lang="en-US" u="none" strike="noStrike">
                <a:solidFill>
                  <a:srgbClr val="000000"/>
                </a:solidFill>
              </a:rPr>
              <a:t>Click path: Realize -&gt; Table of Contents -&gt; Resource Download Center -&gt; Handwriting Practice -&gt; U1W3L1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fiction book has unique features. The features of a fiction book provide information.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 front cover tells the title, author’s name, and illustrator’s name.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 back cover tells details about the book.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 title page tells the title, author, and publisher.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 pages have words and pictures that tell a made-up story.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fiction book from the stack. </a:t>
            </a:r>
            <a:r>
              <a:rPr i="1" lang="en-US"/>
              <a:t>Let’s look at the front cover. The front cover tells the title and names of the author and illustrator. </a:t>
            </a:r>
            <a:r>
              <a:rPr lang="en-US"/>
              <a:t>Point to and read the title. </a:t>
            </a:r>
            <a:r>
              <a:rPr i="1" lang="en-US"/>
              <a:t>This is the title. </a:t>
            </a:r>
            <a:r>
              <a:rPr lang="en-US"/>
              <a:t>Point to and read the author and illustrator, identifying each. Repeat this procedure pointing out the details on the back cover, the information on the title page, and the words and pictures on the interior pages.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Explore the features of one or two more books from your stack, following the routine above. Focus on the structure of how the features are organized for each fiction book. As you flip through a book, ask students to point out what they notice. Mention that fiction books are often made-up stories and include characters, setting, and plot.</a:t>
            </a:r>
            <a:endParaRPr i="0" sz="1800" u="none" strike="noStrike">
              <a:solidFill>
                <a:srgbClr val="000000"/>
              </a:solidFill>
            </a:endParaRPr>
          </a:p>
        </p:txBody>
      </p:sp>
      <p:sp>
        <p:nvSpPr>
          <p:cNvPr id="241" name="Google Shape;24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transition to independent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a fiction book has characters, setting, and plot. It has a front cover, back cover, title page, and words and pictures.</a:t>
            </a:r>
            <a:endParaRPr/>
          </a:p>
          <a:p>
            <a:pPr indent="-204216" lvl="1" marL="658368" rtl="0" algn="l">
              <a:lnSpc>
                <a:spcPct val="100000"/>
              </a:lnSpc>
              <a:spcBef>
                <a:spcPts val="0"/>
              </a:spcBef>
              <a:spcAft>
                <a:spcPts val="0"/>
              </a:spcAft>
              <a:buClr>
                <a:srgbClr val="000000"/>
              </a:buClr>
              <a:buSzPts val="1200"/>
              <a:buFont typeface="Calibri"/>
              <a:buChar char="•"/>
            </a:pPr>
            <a:r>
              <a:rPr lang="en-US"/>
              <a:t>Modeled Choose a stack text and do a Think Aloud to model how to identify the information in each feature of the fiction book. </a:t>
            </a:r>
            <a:endParaRPr/>
          </a:p>
          <a:p>
            <a:pPr indent="-204216" lvl="1" marL="658368" rtl="0" algn="l">
              <a:lnSpc>
                <a:spcPct val="100000"/>
              </a:lnSpc>
              <a:spcBef>
                <a:spcPts val="0"/>
              </a:spcBef>
              <a:spcAft>
                <a:spcPts val="0"/>
              </a:spcAft>
              <a:buClr>
                <a:srgbClr val="000000"/>
              </a:buClr>
              <a:buSzPts val="1200"/>
              <a:buFont typeface="Calibri"/>
              <a:buChar char="•"/>
            </a:pPr>
            <a:r>
              <a:rPr lang="en-US"/>
              <a:t>Shared Have students choose a stack text. Prompt students to find the title, author, and illustrator. </a:t>
            </a:r>
            <a:endParaRPr/>
          </a:p>
          <a:p>
            <a:pPr indent="-204216" lvl="1" marL="658368" rtl="0" algn="l">
              <a:lnSpc>
                <a:spcPct val="100000"/>
              </a:lnSpc>
              <a:spcBef>
                <a:spcPts val="0"/>
              </a:spcBef>
              <a:spcAft>
                <a:spcPts val="0"/>
              </a:spcAft>
              <a:buClr>
                <a:srgbClr val="000000"/>
              </a:buClr>
              <a:buSzPts val="1200"/>
              <a:buFont typeface="Calibri"/>
              <a:buChar char="•"/>
            </a:pPr>
            <a:r>
              <a:rPr lang="en-US"/>
              <a:t>Guided Use the stack texts to provide explicit instruction on the specific information contained in each feature of a fiction book.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Encourage students to begin or continue writing a fiction book. </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a few students to share the information they would include on the front cover of their own fiction book</a:t>
            </a:r>
            <a:endParaRPr/>
          </a:p>
        </p:txBody>
      </p:sp>
      <p:sp>
        <p:nvSpPr>
          <p:cNvPr id="252" name="Google Shape;25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am on the </a:t>
            </a:r>
            <a:r>
              <a:rPr b="1" lang="en-US"/>
              <a:t>cot</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Matt </a:t>
            </a:r>
            <a:r>
              <a:rPr b="1" lang="en-US"/>
              <a:t>got</a:t>
            </a:r>
            <a:r>
              <a:rPr lang="en-US"/>
              <a:t> the fan.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We will </a:t>
            </a:r>
            <a:r>
              <a:rPr b="1" lang="en-US"/>
              <a:t>not</a:t>
            </a:r>
            <a:r>
              <a:rPr lang="en-US"/>
              <a:t> go there.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Put the lid on the </a:t>
            </a:r>
            <a:r>
              <a:rPr b="1" lang="en-US"/>
              <a:t>pot</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b="1" lang="en-US"/>
              <a:t>Look</a:t>
            </a:r>
            <a:r>
              <a:rPr lang="en-US"/>
              <a:t> at the moon. </a:t>
            </a:r>
            <a:endParaRPr/>
          </a:p>
          <a:p>
            <a:pPr indent="-228600" lvl="1" marL="685800" rtl="0" algn="l">
              <a:lnSpc>
                <a:spcPct val="100000"/>
              </a:lnSpc>
              <a:spcBef>
                <a:spcPts val="0"/>
              </a:spcBef>
              <a:spcAft>
                <a:spcPts val="0"/>
              </a:spcAft>
              <a:buClr>
                <a:srgbClr val="000000"/>
              </a:buClr>
              <a:buSzPts val="1200"/>
              <a:buFont typeface="Arial"/>
              <a:buAutoNum type="arabicPeriod"/>
            </a:pPr>
            <a:r>
              <a:rPr b="1" lang="en-US"/>
              <a:t>You</a:t>
            </a:r>
            <a:r>
              <a:rPr lang="en-US"/>
              <a:t> are my friend.</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64" name="Google Shape;26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verbs tell about action. A present tense verb tells about action that is happening at that moment.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 I sit. Demonstrate the action as you read the sentence aloud. Ask students which word tells what you are doing. Remind students that this is a present tense verb because it is describing what you are doing now. Repeat with the sentence I look.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to make sentences with present tense verbs. Encourage them to think of things people do or actions that happen in neighborhoods. Invite them to share their sentences with the class and tell which word in their sentence is the verb.</a:t>
            </a:r>
            <a:endParaRPr i="0" sz="1800" u="none" strike="noStrike">
              <a:solidFill>
                <a:srgbClr val="000000"/>
              </a:solidFill>
            </a:endParaRPr>
          </a:p>
        </p:txBody>
      </p:sp>
      <p:sp>
        <p:nvSpPr>
          <p:cNvPr id="281" name="Google Shape;28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that the short o sound is spelled o. Say the short sound /o/ and then write o to indicate the spelling of the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Practice spelling the short o sound. Say: </a:t>
            </a:r>
            <a:r>
              <a:rPr i="1" lang="en-US"/>
              <a:t>Let’s draw a picture of something we know that has the short sound /o/. What word have we already practiced saying that has the short o /o/? How about mop? Draw a picture of a mop.</a:t>
            </a:r>
            <a:r>
              <a:rPr lang="en-US"/>
              <a:t> Beneath the picture, write the letters m and p with a blank space between them. Say mop and have students repeat after you. Remember to stretch out the sound /o/ as before. Then say: </a:t>
            </a:r>
            <a:r>
              <a:rPr i="1" lang="en-US"/>
              <a:t>What is the middle sound in mop? Yes, /o/. What letter spells the sound /o/? </a:t>
            </a:r>
            <a:r>
              <a:rPr lang="en-US"/>
              <a:t>Elicit a response from students. Say: Yes, o spells the sound /o/. Great! Write o on the line below the drawing. For additional practice with the sound /o/, use the box and top Picture Cards. </a:t>
            </a:r>
            <a:r>
              <a:rPr b="1" lang="en-US"/>
              <a:t>Click path -&gt; Table of Contents -&gt; Unit 1 Week 3 Informational text -&gt; Lesson 2</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decode the words at the top of p. 99 in the Student Interactive.</a:t>
            </a:r>
            <a:endParaRPr/>
          </a:p>
        </p:txBody>
      </p:sp>
      <p:sp>
        <p:nvSpPr>
          <p:cNvPr id="303" name="Google Shape;30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p. 99 and p. 100 in the Student Interactive.</a:t>
            </a:r>
            <a:endParaRPr/>
          </a:p>
        </p:txBody>
      </p:sp>
      <p:sp>
        <p:nvSpPr>
          <p:cNvPr id="318" name="Google Shape;31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are, by, look, was, you. Have students </a:t>
            </a:r>
            <a:endParaRPr/>
          </a:p>
          <a:p>
            <a:pPr indent="-190500" lvl="1" marL="685800" rtl="0" algn="l">
              <a:lnSpc>
                <a:spcPct val="100000"/>
              </a:lnSpc>
              <a:spcBef>
                <a:spcPts val="0"/>
              </a:spcBef>
              <a:spcAft>
                <a:spcPts val="0"/>
              </a:spcAft>
              <a:buClr>
                <a:srgbClr val="000000"/>
              </a:buClr>
              <a:buSzPts val="1200"/>
              <a:buFont typeface="Calibri"/>
              <a:buChar char="•"/>
            </a:pPr>
            <a:r>
              <a:rPr lang="en-US"/>
              <a:t>spell each word. </a:t>
            </a:r>
            <a:endParaRPr/>
          </a:p>
          <a:p>
            <a:pPr indent="-190500" lvl="1" marL="685800" rtl="0" algn="l">
              <a:lnSpc>
                <a:spcPct val="100000"/>
              </a:lnSpc>
              <a:spcBef>
                <a:spcPts val="0"/>
              </a:spcBef>
              <a:spcAft>
                <a:spcPts val="0"/>
              </a:spcAft>
              <a:buClr>
                <a:srgbClr val="000000"/>
              </a:buClr>
              <a:buSzPts val="1200"/>
              <a:buFont typeface="Calibri"/>
              <a:buChar char="•"/>
            </a:pPr>
            <a:r>
              <a:rPr lang="en-US"/>
              <a:t>clap as they say each letter.</a:t>
            </a:r>
            <a:endParaRPr i="0" sz="1800" u="none" strike="noStrike">
              <a:solidFill>
                <a:srgbClr val="000000"/>
              </a:solidFill>
            </a:endParaRPr>
          </a:p>
        </p:txBody>
      </p:sp>
      <p:sp>
        <p:nvSpPr>
          <p:cNvPr id="332" name="Google Shape;33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left, right, guard, and crosswalk from p. 110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share what they already know about the words. Ask questions such as the following: </a:t>
            </a:r>
            <a:r>
              <a:rPr i="1" lang="en-US"/>
              <a:t>What do you call the part of the street where lines show that this is the place to cross? Who helps students cross the street to come to school? What are two directions you remember as you walk across a street?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demonstrate what they know about the words. They might walk across the room and demonstrate turning left and then right. They might have one student play the role of a crossing guard while the other plays the role of a student crossing the street.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definitions of the vocabulary words as needed. Definitions appear on the selection pages that follow. </a:t>
            </a:r>
            <a:r>
              <a:rPr i="1" lang="en-US"/>
              <a:t>Diagrams, illustrations, and headings can help us understand the words in Look Both Ways!</a:t>
            </a:r>
            <a:endParaRPr i="1"/>
          </a:p>
        </p:txBody>
      </p:sp>
      <p:sp>
        <p:nvSpPr>
          <p:cNvPr id="347" name="Google Shape;34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Direct students’ attention to p. 111. Ask: </a:t>
            </a:r>
            <a:r>
              <a:rPr i="1" lang="en-US"/>
              <a:t>Can you find the title? </a:t>
            </a:r>
            <a:r>
              <a:rPr lang="en-US"/>
              <a:t>Point out that the title, Look Both Ways!, is inside an image of a sign. Then tell students that they will find more text features on the following pages. </a:t>
            </a:r>
            <a:endParaRPr i="0" u="none" strike="noStrike">
              <a:solidFill>
                <a:srgbClr val="000000"/>
              </a:solidFill>
            </a:endParaRPr>
          </a:p>
        </p:txBody>
      </p:sp>
      <p:sp>
        <p:nvSpPr>
          <p:cNvPr id="362" name="Google Shape;36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with students. For this first read, prompt students to read for understanding and enjoyment.</a:t>
            </a:r>
            <a:endParaRPr/>
          </a:p>
          <a:p>
            <a:pPr indent="-228600" lvl="1" marL="685800" rtl="0" algn="l">
              <a:lnSpc>
                <a:spcPct val="100000"/>
              </a:lnSpc>
              <a:spcBef>
                <a:spcPts val="0"/>
              </a:spcBef>
              <a:spcAft>
                <a:spcPts val="0"/>
              </a:spcAft>
              <a:buClr>
                <a:srgbClr val="000000"/>
              </a:buClr>
              <a:buSzPts val="1200"/>
              <a:buFont typeface="Calibri"/>
              <a:buChar char="•"/>
            </a:pPr>
            <a:r>
              <a:rPr lang="en-US"/>
              <a:t>READ Tell students to read or listen as you read the text. During the first read, students should work to understand the “gist” of the text, or what the text is about.</a:t>
            </a:r>
            <a:endParaRPr/>
          </a:p>
          <a:p>
            <a:pPr indent="-228600" lvl="1" marL="685800" rtl="0" algn="l">
              <a:lnSpc>
                <a:spcPct val="100000"/>
              </a:lnSpc>
              <a:spcBef>
                <a:spcPts val="0"/>
              </a:spcBef>
              <a:spcAft>
                <a:spcPts val="0"/>
              </a:spcAft>
              <a:buClr>
                <a:srgbClr val="000000"/>
              </a:buClr>
              <a:buSzPts val="1200"/>
              <a:buFont typeface="Calibri"/>
              <a:buChar char="•"/>
            </a:pPr>
            <a:r>
              <a:rPr lang="en-US"/>
              <a:t>LOOK Have students look at the pictures and headings to help them understand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ASK Have students generate, or ask, questions about the text to deepen their understanding. </a:t>
            </a:r>
            <a:endParaRPr/>
          </a:p>
          <a:p>
            <a:pPr indent="-228600" lvl="1" marL="685800" rtl="0" algn="l">
              <a:lnSpc>
                <a:spcPct val="100000"/>
              </a:lnSpc>
              <a:spcBef>
                <a:spcPts val="0"/>
              </a:spcBef>
              <a:spcAft>
                <a:spcPts val="0"/>
              </a:spcAft>
              <a:buClr>
                <a:srgbClr val="000000"/>
              </a:buClr>
              <a:buSzPts val="1200"/>
              <a:buFont typeface="Calibri"/>
              <a:buChar char="•"/>
            </a:pPr>
            <a:r>
              <a:rPr lang="en-US"/>
              <a:t>TALK Guide students to talk to a partner about important ideas in the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375" name="Google Shape;37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i="0" u="none" strike="noStrike">
              <a:solidFill>
                <a:srgbClr val="000000"/>
              </a:solidFill>
            </a:endParaRPr>
          </a:p>
        </p:txBody>
      </p:sp>
      <p:sp>
        <p:nvSpPr>
          <p:cNvPr id="386" name="Google Shape;38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read that lines on the street show a safe place to cross and that it is important to look both ways. I learned something about being safe when crossing the street! Now I want to learn more, so I’ll keep reading!</a:t>
            </a:r>
            <a:endParaRPr i="1" u="none" strike="noStrike">
              <a:solidFill>
                <a:srgbClr val="000000"/>
              </a:solidFill>
            </a:endParaRPr>
          </a:p>
        </p:txBody>
      </p:sp>
      <p:sp>
        <p:nvSpPr>
          <p:cNvPr id="398" name="Google Shape;39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11" name="Google Shape;411;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Why do the children walk across the street in the picture on page 117? Should they wait? I can look at the signal to find the answer. The signal shows a person walking. I see this signal in a picture on page 116. The word Walk is by this picture. Then that signal must mean “walk.” So, the kids can cross the street. They still need to look both ways first.</a:t>
            </a:r>
            <a:endParaRPr i="1" u="none" strike="noStrike">
              <a:solidFill>
                <a:srgbClr val="000000"/>
              </a:solidFill>
            </a:endParaRPr>
          </a:p>
        </p:txBody>
      </p:sp>
      <p:sp>
        <p:nvSpPr>
          <p:cNvPr id="423" name="Google Shape;423;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36" name="Google Shape;436;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these suggestions to prompt students’ initial responses to reading Look Both Ways! </a:t>
            </a:r>
            <a:endParaRPr/>
          </a:p>
          <a:p>
            <a:pPr indent="-215900" lvl="1" marL="685800" rtl="0" algn="l">
              <a:lnSpc>
                <a:spcPct val="100000"/>
              </a:lnSpc>
              <a:spcBef>
                <a:spcPts val="0"/>
              </a:spcBef>
              <a:spcAft>
                <a:spcPts val="0"/>
              </a:spcAft>
              <a:buSzPts val="1200"/>
              <a:buFont typeface="Calibri"/>
              <a:buChar char="•"/>
            </a:pPr>
            <a:r>
              <a:rPr lang="en-US"/>
              <a:t>Retell Tell a partner about the part of the text that shows something you have seen before. Where did you see this thing? </a:t>
            </a:r>
            <a:endParaRPr/>
          </a:p>
          <a:p>
            <a:pPr indent="-215900" lvl="1" marL="685800" rtl="0" algn="l">
              <a:lnSpc>
                <a:spcPct val="100000"/>
              </a:lnSpc>
              <a:spcBef>
                <a:spcPts val="0"/>
              </a:spcBef>
              <a:spcAft>
                <a:spcPts val="0"/>
              </a:spcAft>
              <a:buSzPts val="1200"/>
              <a:buFont typeface="Calibri"/>
              <a:buChar char="•"/>
            </a:pPr>
            <a:r>
              <a:rPr lang="en-US"/>
              <a:t>Illustrate Details Have students draw a picture of a traffic light or walk and wait signals. Then have partners discuss the meaning of each signal and what they should do when they see it.</a:t>
            </a:r>
            <a:endParaRPr/>
          </a:p>
        </p:txBody>
      </p:sp>
      <p:sp>
        <p:nvSpPr>
          <p:cNvPr id="448" name="Google Shape;44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authors choose words carefully to show ideas. The words left, right, guard, and crosswalk all tell about the main idea in Look Both Ways! </a:t>
            </a:r>
            <a:endParaRPr/>
          </a:p>
          <a:p>
            <a:pPr indent="-190500" lvl="1" marL="685800" rtl="0" algn="l">
              <a:lnSpc>
                <a:spcPct val="100000"/>
              </a:lnSpc>
              <a:spcBef>
                <a:spcPts val="0"/>
              </a:spcBef>
              <a:spcAft>
                <a:spcPts val="0"/>
              </a:spcAft>
              <a:buClr>
                <a:srgbClr val="000000"/>
              </a:buClr>
              <a:buSzPts val="1200"/>
              <a:buFont typeface="Calibri"/>
              <a:buChar char="•"/>
            </a:pPr>
            <a:r>
              <a:rPr lang="en-US"/>
              <a:t>Remind yourself of the word’s meaning. </a:t>
            </a:r>
            <a:endParaRPr/>
          </a:p>
          <a:p>
            <a:pPr indent="-190500" lvl="1" marL="685800" rtl="0" algn="l">
              <a:lnSpc>
                <a:spcPct val="100000"/>
              </a:lnSpc>
              <a:spcBef>
                <a:spcPts val="0"/>
              </a:spcBef>
              <a:spcAft>
                <a:spcPts val="0"/>
              </a:spcAft>
              <a:buClr>
                <a:srgbClr val="000000"/>
              </a:buClr>
              <a:buSzPts val="1200"/>
              <a:buFont typeface="Calibri"/>
              <a:buChar char="•"/>
            </a:pPr>
            <a:r>
              <a:rPr lang="en-US"/>
              <a:t>Think about how the author helps you understand a word. </a:t>
            </a:r>
            <a:endParaRPr/>
          </a:p>
          <a:p>
            <a:pPr indent="-190500" lvl="1" marL="685800" rtl="0" algn="l">
              <a:lnSpc>
                <a:spcPct val="100000"/>
              </a:lnSpc>
              <a:spcBef>
                <a:spcPts val="0"/>
              </a:spcBef>
              <a:spcAft>
                <a:spcPts val="0"/>
              </a:spcAft>
              <a:buClr>
                <a:srgbClr val="000000"/>
              </a:buClr>
              <a:buSzPts val="1200"/>
              <a:buFont typeface="Calibri"/>
              <a:buChar char="•"/>
            </a:pPr>
            <a:r>
              <a:rPr lang="en-US"/>
              <a:t>Look at text details and illustrations for clues about a word’s meaning.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120 in the Student Interactive. Read aloud the directions. Model how to complete the activity, with the word left. Then ask students to look closely at each picture. Ask: Which picture shows a crosswalk?</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developing vocabulary by completing the activity on p. 120 in the Student Interactive.</a:t>
            </a:r>
            <a:endParaRPr i="1" u="none" strike="noStrike">
              <a:solidFill>
                <a:srgbClr val="000000"/>
              </a:solidFill>
            </a:endParaRPr>
          </a:p>
        </p:txBody>
      </p:sp>
      <p:sp>
        <p:nvSpPr>
          <p:cNvPr id="460" name="Google Shape;46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121 in the Student Interactive. </a:t>
            </a:r>
            <a:endParaRPr/>
          </a:p>
        </p:txBody>
      </p:sp>
      <p:sp>
        <p:nvSpPr>
          <p:cNvPr id="473" name="Google Shape;473;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The different features of a fiction book tell about that book. We can look at these features to find specific information: </a:t>
            </a:r>
            <a:endParaRPr/>
          </a:p>
          <a:p>
            <a:pPr indent="-204213" lvl="1" marL="566928" rtl="0" algn="l">
              <a:lnSpc>
                <a:spcPct val="100000"/>
              </a:lnSpc>
              <a:spcBef>
                <a:spcPts val="0"/>
              </a:spcBef>
              <a:spcAft>
                <a:spcPts val="0"/>
              </a:spcAft>
              <a:buClr>
                <a:srgbClr val="000000"/>
              </a:buClr>
              <a:buSzPts val="1200"/>
              <a:buFont typeface="Calibri"/>
              <a:buChar char="•"/>
            </a:pPr>
            <a:r>
              <a:rPr lang="en-US"/>
              <a:t>front cover </a:t>
            </a:r>
            <a:endParaRPr/>
          </a:p>
          <a:p>
            <a:pPr indent="-204213" lvl="1" marL="566928" rtl="0" algn="l">
              <a:lnSpc>
                <a:spcPct val="100000"/>
              </a:lnSpc>
              <a:spcBef>
                <a:spcPts val="0"/>
              </a:spcBef>
              <a:spcAft>
                <a:spcPts val="0"/>
              </a:spcAft>
              <a:buClr>
                <a:srgbClr val="000000"/>
              </a:buClr>
              <a:buSzPts val="1200"/>
              <a:buFont typeface="Calibri"/>
              <a:buChar char="•"/>
            </a:pPr>
            <a:r>
              <a:rPr lang="en-US"/>
              <a:t>back cover </a:t>
            </a:r>
            <a:endParaRPr/>
          </a:p>
          <a:p>
            <a:pPr indent="-204213" lvl="1" marL="566928" rtl="0" algn="l">
              <a:lnSpc>
                <a:spcPct val="100000"/>
              </a:lnSpc>
              <a:spcBef>
                <a:spcPts val="0"/>
              </a:spcBef>
              <a:spcAft>
                <a:spcPts val="0"/>
              </a:spcAft>
              <a:buClr>
                <a:srgbClr val="000000"/>
              </a:buClr>
              <a:buSzPts val="1200"/>
              <a:buFont typeface="Calibri"/>
              <a:buChar char="•"/>
            </a:pPr>
            <a:r>
              <a:rPr lang="en-US"/>
              <a:t>title page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Hold up a book from the stack. Point to the front cover. Here is the title, author, and illustrator. Read aloud the title, author, and illustrator. The front cover of the book is where we find this information. The front cover is one feature of the fiction book. Continue to model identifying the information and features of the back cover and title page, pointing to and reading aloud the information on each.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this process with one or two more books from the stack. Display each feature, one at a time. Ask: What information is on this part of the book? What is the name of this part, or feature? How do you know that this is a fiction, or made-up, book?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129 in the Student Interactive. Read the directions and have students complete the activity. After students circle their answers, hold up another fiction book from the stack and use the book to check and confirm their answers.</a:t>
            </a:r>
            <a:endParaRPr i="1" u="none" strike="noStrike">
              <a:solidFill>
                <a:srgbClr val="000000"/>
              </a:solidFill>
            </a:endParaRPr>
          </a:p>
        </p:txBody>
      </p:sp>
      <p:sp>
        <p:nvSpPr>
          <p:cNvPr id="485" name="Google Shape;48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text and do a Think Aloud to model what each feature of the book is called.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text. Prompt students to talk about the names of each part of the book.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texts to provide explicit instruction on the name of each feature, where it is, and the information it contains.</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If students demonstrate understanding, they should continue to draw and write their own books. </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 features they have drawn and written and tell the information they included.</a:t>
            </a:r>
            <a:endParaRPr i="0" sz="1800" u="none" strike="noStrike">
              <a:solidFill>
                <a:srgbClr val="000000"/>
              </a:solidFill>
            </a:endParaRPr>
          </a:p>
        </p:txBody>
      </p:sp>
      <p:sp>
        <p:nvSpPr>
          <p:cNvPr id="498" name="Google Shape;49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the short o sound is spelled with the letter o. Tell students that alphabetizing means to put words in ABC order.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these words: log, top, dot. Model how to alphabetize the words to the first letter. Then point out the short o sound spelled o.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127 in the Student Interactive.</a:t>
            </a:r>
            <a:endParaRPr i="0" u="none" strike="noStrike">
              <a:solidFill>
                <a:srgbClr val="000000"/>
              </a:solidFill>
            </a:endParaRPr>
          </a:p>
        </p:txBody>
      </p:sp>
      <p:sp>
        <p:nvSpPr>
          <p:cNvPr id="510" name="Google Shape;51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for a group of words to be a complete sentence, it must have a subject (the naming part) and a verb (the action part). Answer questions students may have.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sentence: Pat goes to school. Read the sentence aloud. Ask: </a:t>
            </a:r>
            <a:r>
              <a:rPr i="1" lang="en-US"/>
              <a:t>What is the subject of the sentence? (Pat) What is the verb part of the sentence? (goes to school) </a:t>
            </a:r>
            <a:r>
              <a:rPr lang="en-US"/>
              <a:t>Cover the word Pat, and point to the words goes to school. Ask: </a:t>
            </a:r>
            <a:r>
              <a:rPr i="1" lang="en-US"/>
              <a:t>Is this a sentence? (No.) Why not? (This group of words does not have a subject, or naming part.)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 pairs create oral sentences. Remind them that their sentences must have a subject and verb. Invite pairs to share their sentences with the class and to explain why each group of words is a sentence.</a:t>
            </a:r>
            <a:endParaRPr i="0" sz="1800" u="none" strike="noStrike">
              <a:solidFill>
                <a:srgbClr val="000000"/>
              </a:solidFill>
            </a:endParaRPr>
          </a:p>
        </p:txBody>
      </p:sp>
      <p:sp>
        <p:nvSpPr>
          <p:cNvPr id="524" name="Google Shape;52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4" name="Google Shape;53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we can listen to the beginning sound in two or more words to see if they are the same. Point to the picture of the pencil on p. 101 in the Student Interactive. Say: </a:t>
            </a:r>
            <a:r>
              <a:rPr i="1" lang="en-US"/>
              <a:t>What sound does the word pencil begin with? Listen as I say the sound: /p/ /p/ /p/ pencil. Pencil begins with the sound /p/. Say the sound with me: /p/. </a:t>
            </a:r>
            <a:r>
              <a:rPr lang="en-US"/>
              <a:t>Repeat with the words pumpkin and pond. Then say: </a:t>
            </a:r>
            <a:r>
              <a:rPr i="1" lang="en-US"/>
              <a:t>What sound do pencil, pumpkin, and pond begin with? Yes, they all begin with the sound /p/.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tongue twister to model words that begin with the same sound (alliteration). Have students say which is the initial sound of the words in this sentence. Say: </a:t>
            </a:r>
            <a:r>
              <a:rPr i="1" lang="en-US"/>
              <a:t>Peter Piper picked purple pears.</a:t>
            </a:r>
            <a:r>
              <a:rPr lang="en-US"/>
              <a:t> Have students repeat the words. Have students try to come up with their own tongue twister using words that have the initial sound /p/.</a:t>
            </a:r>
            <a:endParaRPr i="0"/>
          </a:p>
        </p:txBody>
      </p:sp>
      <p:sp>
        <p:nvSpPr>
          <p:cNvPr id="545" name="Google Shape;54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 fan and bag Picture Cards to introduce the sound /f/ spelled f, sound /b/ spelled b, and sound /g/ spelled g. Tell students they can decode, or read, words by using common letter sound correspondences. </a:t>
            </a:r>
            <a:endParaRPr/>
          </a:p>
          <a:p>
            <a:pPr indent="-215900" lvl="0" marL="228600" rtl="0" algn="l">
              <a:lnSpc>
                <a:spcPct val="100000"/>
              </a:lnSpc>
              <a:spcBef>
                <a:spcPts val="0"/>
              </a:spcBef>
              <a:spcAft>
                <a:spcPts val="0"/>
              </a:spcAft>
              <a:buSzPts val="1200"/>
              <a:buFont typeface="Arial"/>
              <a:buAutoNum type="arabicPeriod"/>
            </a:pPr>
            <a:r>
              <a:rPr lang="en-US"/>
              <a:t>Write the letters f, b, and g. Model the sound /f/ spelled f, the sound /b/ spelled b, and the sound /g/ spelled g. Display the bag Picture Card. Write the word bag. </a:t>
            </a:r>
            <a:r>
              <a:rPr i="1" lang="en-US"/>
              <a:t>Listen as I say this word: bag. I will say the sounds in the word slowly: /b/ (pause) /a/ (pause) /g/. What beginning sound do you hear? The beginning sound /b/ in bag is spelled with the letter b. What ending sound do you hear? The ending sound /g/ in bag is spelled with the letter g. </a:t>
            </a:r>
            <a:r>
              <a:rPr lang="en-US"/>
              <a:t>Tell students that the sounds can be spelled the same whether they begin or end a word. Repeat for the initial sound /f/ with the fan Picture Card. Then write the words bin, big, got, and fit. Ask students to decode the words.</a:t>
            </a:r>
            <a:r>
              <a:rPr b="1" i="0" lang="en-US" u="none" strike="noStrike">
                <a:solidFill>
                  <a:srgbClr val="000000"/>
                </a:solidFill>
              </a:rPr>
              <a:t> Click path -&gt; Table of Contents -&gt; Unit 1 Week 3 Informational Text -&gt; Lesson 3</a:t>
            </a:r>
            <a:endParaRPr/>
          </a:p>
        </p:txBody>
      </p:sp>
      <p:sp>
        <p:nvSpPr>
          <p:cNvPr id="557" name="Google Shape;55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sock on p. 98 in the Student Interactive. Tell students to listen to each sound as you say the word sock. Repeat the sounds in the word sock several times: /s/ /o/ /k/. Then have students repeat the activity with the pictures for fox and log.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sounds in the word pot: /p/ /o/ /t/. Elongate the pronunciation of the medial sound /o/. Then say: </a:t>
            </a:r>
            <a:r>
              <a:rPr i="1" lang="en-US"/>
              <a:t>Listen carefully as I say the sounds in the word pot: /p/ /o/ /t/. Now repeat the sounds in pot with me: /p/ /o/ /t/. What sound do you hear in the middle of the word pot? Good job! It is the sound /o/. </a:t>
            </a:r>
            <a:r>
              <a:rPr lang="en-US"/>
              <a:t>Keep practicing the medial sound /o/ with the following words: mop, not, cod, tot. Say the sounds and have students repeat.</a:t>
            </a:r>
            <a:endParaRPr i="1"/>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practice blending and decoding the words on the bottom of p. 101 in the Student Interactive.</a:t>
            </a:r>
            <a:endParaRPr/>
          </a:p>
        </p:txBody>
      </p:sp>
      <p:sp>
        <p:nvSpPr>
          <p:cNvPr id="573" name="Google Shape;573;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this week’s high-frequency words: are, by, look, was, you.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are on the board. Say: This is the word are. There are three letters in are: a, r, e. Use the word in a sentence. Then have students say and spell the word and then use it in a sentence. Repeat with the remaining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identify, read, and write high-frequency words on p. 102 in the Student Interactive.</a:t>
            </a:r>
            <a:endParaRPr/>
          </a:p>
        </p:txBody>
      </p:sp>
      <p:sp>
        <p:nvSpPr>
          <p:cNvPr id="586" name="Google Shape;586;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Text features help you find and understand information. One kind of text feature is a heading. A heading tells the topic of a part of a text. Another kind of text feature is a label. A label names what a picture shows. </a:t>
            </a:r>
            <a:endParaRPr/>
          </a:p>
          <a:p>
            <a:pPr indent="-215900" lvl="1" marL="685800" rtl="0" algn="l">
              <a:lnSpc>
                <a:spcPct val="100000"/>
              </a:lnSpc>
              <a:spcBef>
                <a:spcPts val="0"/>
              </a:spcBef>
              <a:spcAft>
                <a:spcPts val="0"/>
              </a:spcAft>
              <a:buSzPts val="1200"/>
              <a:buFont typeface="Calibri"/>
              <a:buChar char="•"/>
            </a:pPr>
            <a:r>
              <a:rPr lang="en-US"/>
              <a:t>Look through the text. Do you see headings in the text? Does the heading help you understand what that part of the text is about? </a:t>
            </a:r>
            <a:endParaRPr/>
          </a:p>
          <a:p>
            <a:pPr indent="-215900" lvl="1" marL="685800" rtl="0" algn="l">
              <a:lnSpc>
                <a:spcPct val="100000"/>
              </a:lnSpc>
              <a:spcBef>
                <a:spcPts val="0"/>
              </a:spcBef>
              <a:spcAft>
                <a:spcPts val="0"/>
              </a:spcAft>
              <a:buSzPts val="1200"/>
              <a:buFont typeface="Calibri"/>
              <a:buChar char="•"/>
            </a:pPr>
            <a:r>
              <a:rPr lang="en-US"/>
              <a:t>Do you see labels on pictures? How does a label help you understand a picture? </a:t>
            </a:r>
            <a:endParaRPr/>
          </a:p>
          <a:p>
            <a:pPr indent="-215900" lvl="0" marL="228600" rtl="0" algn="l">
              <a:lnSpc>
                <a:spcPct val="100000"/>
              </a:lnSpc>
              <a:spcBef>
                <a:spcPts val="0"/>
              </a:spcBef>
              <a:spcAft>
                <a:spcPts val="0"/>
              </a:spcAft>
              <a:buSzPts val="1200"/>
              <a:buFont typeface="Calibri"/>
              <a:buAutoNum type="arabicPeriod"/>
            </a:pPr>
            <a:r>
              <a:rPr lang="en-US"/>
              <a:t>Have students turn to p. 118 in the Student Interactive and look for a heading. </a:t>
            </a:r>
            <a:r>
              <a:rPr i="1" lang="en-US"/>
              <a:t>I see the word Safety at the top of the page. That is a heading, and it tells me what this section is about. The picture has a word on it in a white box. It says Traffic. This is a label, and it tells me what the picture shows. </a:t>
            </a:r>
            <a:r>
              <a:rPr lang="en-US"/>
              <a:t>Tell students to go back to the Close Read notes on pp. 113 and 117 and underline the label and heading.</a:t>
            </a:r>
            <a:endParaRPr i="0"/>
          </a:p>
        </p:txBody>
      </p:sp>
      <p:sp>
        <p:nvSpPr>
          <p:cNvPr id="599" name="Google Shape;599;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follow the Close Read prompt on p. 113. Ask: Where is the label on page 112? (in the photo) DOK 1</a:t>
            </a:r>
            <a:endParaRPr i="0" u="none" strike="noStrike">
              <a:solidFill>
                <a:schemeClr val="dk1"/>
              </a:solidFill>
            </a:endParaRPr>
          </a:p>
        </p:txBody>
      </p:sp>
      <p:sp>
        <p:nvSpPr>
          <p:cNvPr id="611" name="Google Shape;611;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follow the Close Read prompt on p. 117. Ask: Where is the heading on page 116? (top of page) DOK 1</a:t>
            </a:r>
            <a:endParaRPr i="0" u="none" strike="noStrike">
              <a:solidFill>
                <a:schemeClr val="dk1"/>
              </a:solidFill>
            </a:endParaRPr>
          </a:p>
        </p:txBody>
      </p:sp>
      <p:sp>
        <p:nvSpPr>
          <p:cNvPr id="624" name="Google Shape;624;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finding text features.</a:t>
            </a:r>
            <a:endParaRPr/>
          </a:p>
          <a:p>
            <a:pPr indent="-215900" lvl="0" marL="228600" rtl="0" algn="l">
              <a:lnSpc>
                <a:spcPct val="100000"/>
              </a:lnSpc>
              <a:spcBef>
                <a:spcPts val="0"/>
              </a:spcBef>
              <a:spcAft>
                <a:spcPts val="0"/>
              </a:spcAft>
              <a:buSzPts val="1200"/>
              <a:buFont typeface="Calibri"/>
              <a:buAutoNum type="arabicPeriod"/>
            </a:pPr>
            <a:r>
              <a:rPr lang="en-US"/>
              <a:t>Have students complete the rest of p. 122 in the Student Interactive.</a:t>
            </a:r>
            <a:endParaRPr/>
          </a:p>
        </p:txBody>
      </p:sp>
      <p:sp>
        <p:nvSpPr>
          <p:cNvPr id="637" name="Google Shape;637;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Headings are print features that help readers find information. Authors use headings to divide a text into sections, or parts. •</a:t>
            </a:r>
            <a:endParaRPr/>
          </a:p>
          <a:p>
            <a:pPr indent="-190500" lvl="1" marL="685800" rtl="0" algn="l">
              <a:lnSpc>
                <a:spcPct val="100000"/>
              </a:lnSpc>
              <a:spcBef>
                <a:spcPts val="0"/>
              </a:spcBef>
              <a:spcAft>
                <a:spcPts val="0"/>
              </a:spcAft>
              <a:buClr>
                <a:srgbClr val="000000"/>
              </a:buClr>
              <a:buSzPts val="1200"/>
              <a:buFont typeface="Calibri"/>
              <a:buChar char="•"/>
            </a:pPr>
            <a:r>
              <a:rPr lang="en-US"/>
              <a:t>Read the heading, or title, of the section. The heading is above the section and tells what topic the section is about.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p. 114 in the Student Interactive and say: I see the heading ‘‘Crossing Guards.’’ The heading is the title of that section. This section must be about crossing guards.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find a print feature and discuss its purpose.</a:t>
            </a:r>
            <a:endParaRPr i="1"/>
          </a:p>
        </p:txBody>
      </p:sp>
      <p:sp>
        <p:nvSpPr>
          <p:cNvPr id="650" name="Google Shape;65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a handwriting circle diagram with arrows in a counterclockwise direction.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tracing the displayed circle with your index finger in a counterclockwise direction. Invite volunteers to trace the circle.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Work with students to help them draw backward circles on their own lined paper. Remind them to stay within the top and bottom lines. </a:t>
            </a:r>
            <a:r>
              <a:rPr b="1" i="0" lang="en-US" u="none" strike="noStrike">
                <a:solidFill>
                  <a:srgbClr val="000000"/>
                </a:solidFill>
              </a:rPr>
              <a:t>Click path: Table of Contents -&gt; Resource Download Center -&gt; Handwriting Practice -&gt; U1W3L3 Handwriting Practice </a:t>
            </a:r>
            <a:endParaRPr b="1"/>
          </a:p>
          <a:p>
            <a:pPr indent="0" lvl="0" marL="0" rtl="0" algn="l">
              <a:lnSpc>
                <a:spcPct val="100000"/>
              </a:lnSpc>
              <a:spcBef>
                <a:spcPts val="0"/>
              </a:spcBef>
              <a:spcAft>
                <a:spcPts val="0"/>
              </a:spcAft>
              <a:buSzPts val="1400"/>
              <a:buNone/>
            </a:pPr>
            <a:r>
              <a:t/>
            </a:r>
            <a:endParaRPr/>
          </a:p>
        </p:txBody>
      </p:sp>
      <p:sp>
        <p:nvSpPr>
          <p:cNvPr id="663" name="Google Shape;66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Text features of a nonfiction book help readers locate information within the book. They help the reader understand the structure of the book. Some information included in these features are </a:t>
            </a:r>
            <a:endParaRPr/>
          </a:p>
          <a:p>
            <a:pPr indent="-228600" lvl="1" marL="685800" rtl="0" algn="l">
              <a:lnSpc>
                <a:spcPct val="100000"/>
              </a:lnSpc>
              <a:spcBef>
                <a:spcPts val="0"/>
              </a:spcBef>
              <a:spcAft>
                <a:spcPts val="0"/>
              </a:spcAft>
              <a:buClr>
                <a:srgbClr val="000000"/>
              </a:buClr>
              <a:buSzPts val="1200"/>
              <a:buFont typeface="Calibri"/>
              <a:buChar char="•"/>
            </a:pPr>
            <a:r>
              <a:rPr lang="en-US"/>
              <a:t>chapters or sections of the book. </a:t>
            </a:r>
            <a:endParaRPr/>
          </a:p>
          <a:p>
            <a:pPr indent="-228600" lvl="1" marL="685800" rtl="0" algn="l">
              <a:lnSpc>
                <a:spcPct val="100000"/>
              </a:lnSpc>
              <a:spcBef>
                <a:spcPts val="0"/>
              </a:spcBef>
              <a:spcAft>
                <a:spcPts val="0"/>
              </a:spcAft>
              <a:buClr>
                <a:srgbClr val="000000"/>
              </a:buClr>
              <a:buSzPts val="1200"/>
              <a:buFont typeface="Calibri"/>
              <a:buChar char="•"/>
            </a:pPr>
            <a:r>
              <a:rPr lang="en-US"/>
              <a:t>topics and page numbers. </a:t>
            </a:r>
            <a:endParaRPr/>
          </a:p>
          <a:p>
            <a:pPr indent="-228600" lvl="1" marL="685800" rtl="0" algn="l">
              <a:lnSpc>
                <a:spcPct val="100000"/>
              </a:lnSpc>
              <a:spcBef>
                <a:spcPts val="0"/>
              </a:spcBef>
              <a:spcAft>
                <a:spcPts val="0"/>
              </a:spcAft>
              <a:buClr>
                <a:srgbClr val="000000"/>
              </a:buClr>
              <a:buSzPts val="1200"/>
              <a:buFont typeface="Calibri"/>
              <a:buChar char="•"/>
            </a:pPr>
            <a:r>
              <a:rPr lang="en-US"/>
              <a:t>meanings of important words.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nonfiction books are about real people, places, or events. Explain that they will examine several nonfiction books to explore the information that text features provide.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nonfiction book from the stack. Open to the table of contents</a:t>
            </a:r>
            <a:r>
              <a:rPr i="1" lang="en-US"/>
              <a:t>. Let’s look at the table of contents. We see the names of the chapters or sections and the page where each one begins.</a:t>
            </a:r>
            <a:r>
              <a:rPr lang="en-US"/>
              <a:t> Point to and read the first chapter and the page where it begins. </a:t>
            </a:r>
            <a:r>
              <a:rPr i="1" lang="en-US"/>
              <a:t>This is chapter X. If I turn to page XX, I see that this is where it begins</a:t>
            </a:r>
            <a:r>
              <a:rPr lang="en-US"/>
              <a:t>. Turn to the page where the first chapter begins. Repeat this procedure with other text features. Point out some of the topics in the index and where they are located, and show words and their definitions in the glossary.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Explore the information in the features of more nonfiction books from your stack, following the routine above. Focus on how the features are organized.</a:t>
            </a:r>
            <a:endParaRPr i="1"/>
          </a:p>
        </p:txBody>
      </p:sp>
      <p:sp>
        <p:nvSpPr>
          <p:cNvPr id="676" name="Google Shape;67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continue writing books.</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text and do a Think Aloud to model how to locate each feature of the nonfiction book and the information it contains.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text. Prompt students to find the chapters or section names, topics and page numbers, and word meanings.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texts to provide explicit instruction on what kind of information is contained in each feature of a nonfiction book.</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Remind students that they can put the book they’re writing aside and begin a new one at any time.</a:t>
            </a:r>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information about what they would include in a table of contents of a nonfiction book they might write.</a:t>
            </a:r>
            <a:endParaRPr/>
          </a:p>
        </p:txBody>
      </p:sp>
      <p:sp>
        <p:nvSpPr>
          <p:cNvPr id="687" name="Google Shape;68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Sound-Spelling Card 17 (octopus) to introduce how to spell the short o sound.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a:t>
            </a:r>
            <a:r>
              <a:rPr i="1" lang="en-US"/>
              <a:t>This is a picture of an octopus. Octopus begins with the sound /o/: /o/ (pause) /o/ (pause) /o/ (pause) octopus. Say the sound with me. </a:t>
            </a:r>
            <a:r>
              <a:rPr lang="en-US"/>
              <a:t>Have students say the sound several times, then ask: </a:t>
            </a:r>
            <a:r>
              <a:rPr i="1" lang="en-US"/>
              <a:t>What sound does octopus begin with?</a:t>
            </a:r>
            <a:r>
              <a:rPr lang="en-US"/>
              <a:t> Elicit responses. </a:t>
            </a:r>
            <a:r>
              <a:rPr i="1" lang="en-US"/>
              <a:t>Great work! Point to the Oo at the top of the card. The sound /o/ is called the short o sound and is spelled o. What letter spells the short o sound? Yes, the letter o.</a:t>
            </a:r>
            <a:r>
              <a:rPr lang="en-US"/>
              <a:t> Write the words on and not, and have students decode them. </a:t>
            </a:r>
            <a:r>
              <a:rPr b="1" i="0" lang="en-US" u="none" strike="noStrike">
                <a:solidFill>
                  <a:srgbClr val="000000"/>
                </a:solidFill>
              </a:rPr>
              <a:t>Click path -&gt; Table of Contents -&gt; Unit 1 Week 3 </a:t>
            </a:r>
            <a:r>
              <a:rPr b="1" lang="en-US">
                <a:solidFill>
                  <a:srgbClr val="000000"/>
                </a:solidFill>
              </a:rPr>
              <a:t>Informational text</a:t>
            </a:r>
            <a:r>
              <a:rPr b="1" i="0" lang="en-US" u="none" strike="noStrike">
                <a:solidFill>
                  <a:srgbClr val="000000"/>
                </a:solidFill>
              </a:rPr>
              <a:t> -&gt; Lesson 1</a:t>
            </a:r>
            <a:endParaRPr/>
          </a:p>
          <a:p>
            <a:pPr indent="0" lvl="0" marL="457200" rtl="0" algn="l">
              <a:lnSpc>
                <a:spcPct val="100000"/>
              </a:lnSpc>
              <a:spcBef>
                <a:spcPts val="0"/>
              </a:spcBef>
              <a:spcAft>
                <a:spcPts val="0"/>
              </a:spcAft>
              <a:buSzPts val="1400"/>
              <a:buNone/>
            </a:pPr>
            <a:r>
              <a:t/>
            </a:r>
            <a:endParaRPr/>
          </a:p>
        </p:txBody>
      </p:sp>
      <p:sp>
        <p:nvSpPr>
          <p:cNvPr id="123" name="Google Shape;12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short o sound is spelled with the letter o, and the o may be at the beginning or the middle of the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or display these words: top, mop, on. Say each word aloud and have students spell each one. Ask students to tell which letter makes the short o sound in each word.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Spelling p. 31 from the Resource Download Center.</a:t>
            </a:r>
            <a:r>
              <a:rPr b="1" i="0" lang="en-US" u="none" strike="noStrike">
                <a:solidFill>
                  <a:srgbClr val="000000"/>
                </a:solidFill>
              </a:rPr>
              <a:t> Click path: Table of Contents -&gt; Resource Download Center -&gt; Spelling -&gt; U1W1</a:t>
            </a:r>
            <a:endParaRPr b="1"/>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700" name="Google Shape;70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for a group of words to be a sentence, the group of words must have a subject, or naming part, and a verb, or action part. If the group of words is missing a subject or a verb, it is not a complete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reinforce the concept of complete sentences, write the names of several students in a column on the board. Point to the name and ask: </a:t>
            </a:r>
            <a:r>
              <a:rPr i="1" lang="en-US"/>
              <a:t>What can Oscar do now? </a:t>
            </a:r>
            <a:r>
              <a:rPr lang="en-US"/>
              <a:t>Then write student responses in a second column next to that student’s name. Say</a:t>
            </a:r>
            <a:r>
              <a:rPr i="1" lang="en-US"/>
              <a:t>: Let’s put the words together to make a complete sentence: ___ can ___. Which word is the subject? (student’s name) Which word is the verb? (verb provided) </a:t>
            </a:r>
            <a:r>
              <a:rPr lang="en-US"/>
              <a:t>Add ending punctuation and read the sentence aloud. Then have students read it aloud. Repeat with the other names listed.</a:t>
            </a:r>
            <a:endParaRPr i="0" sz="1800" u="none" strike="noStrike">
              <a:solidFill>
                <a:srgbClr val="000000"/>
              </a:solidFill>
            </a:endParaRPr>
          </a:p>
        </p:txBody>
      </p:sp>
      <p:sp>
        <p:nvSpPr>
          <p:cNvPr id="713" name="Google Shape;713;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letter names and sounds for /f/ spelled f, /b/ spelled b, and /g/ spelled 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and practice how to decode words. Write the word fig. Say: </a:t>
            </a:r>
            <a:r>
              <a:rPr i="1" lang="en-US"/>
              <a:t>Listen as I say fig slowly: /f/ (pause) /i/ (pause) /g/. </a:t>
            </a:r>
            <a:r>
              <a:rPr lang="en-US"/>
              <a:t>Say each sound slowly so students can hear the individual sounds. </a:t>
            </a:r>
            <a:r>
              <a:rPr i="1" lang="en-US"/>
              <a:t>How many sounds can you hear in fig? </a:t>
            </a:r>
            <a:r>
              <a:rPr lang="en-US"/>
              <a:t>Elicit responses. Draw three empty boxes. Next, model how to write the letters for each sound. Say: </a:t>
            </a:r>
            <a:r>
              <a:rPr i="1" lang="en-US"/>
              <a:t>What letter spells the sound /f/? </a:t>
            </a:r>
            <a:r>
              <a:rPr lang="en-US"/>
              <a:t>Write f in the first box. What letter spells the sound /i/? Write i in the second box. What letter spells the sound /g/? Write g in the third box. Slide your finger under the boxes and read the word. Have students practice reading the word with you. Repeat with the words got and fib.</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decode the words at the top of p. 103 in the Student Interactive.</a:t>
            </a:r>
            <a:endParaRPr/>
          </a:p>
        </p:txBody>
      </p:sp>
      <p:sp>
        <p:nvSpPr>
          <p:cNvPr id="737" name="Google Shape;737;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a:t>Have students complete the rest of p. 103 and p. 104 in the Student Interactive by printing the letters. Be sure they read the words in context by reading their completed sentences.</a:t>
            </a:r>
            <a:endParaRPr/>
          </a:p>
        </p:txBody>
      </p:sp>
      <p:sp>
        <p:nvSpPr>
          <p:cNvPr id="757" name="Google Shape;757;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105 in the Student Interactive. </a:t>
            </a:r>
            <a:r>
              <a:rPr i="1" lang="en-US"/>
              <a:t>We are going to read a story today about Biff. Point to the title of the story. The title of the story is Big Biff. I hear the sound /b/ in the word Big. What letter in Big spells the sound /b/? Right! The b spells the sound /b/. </a:t>
            </a:r>
            <a:r>
              <a:rPr lang="en-US"/>
              <a:t>Point to the B in Big. </a:t>
            </a:r>
            <a:r>
              <a:rPr i="1" lang="en-US"/>
              <a:t>We will read other words with the sound /b/ spelled b and words with the letters f and g in our story. We will also read words with the sound /o/ spelled o.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Before reading, review this week’s high-frequency words: are, by, look, was, you. Tell students that they will practice reading these words in the story Big Biff. Display the words. Have students read them with you. Say: </a:t>
            </a:r>
            <a:r>
              <a:rPr i="1" lang="en-US"/>
              <a:t>When you see these words in today’s story, you will know how to read them.</a:t>
            </a:r>
            <a:endParaRPr i="1"/>
          </a:p>
        </p:txBody>
      </p:sp>
      <p:sp>
        <p:nvSpPr>
          <p:cNvPr id="771" name="Google Shape;77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Pair students for reading, and listen carefully as they use letter-sound relationships to decode. One student begins. Students read the entire story, switching readers after each page. Partners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students’ attention to the title on p. 105. Say: </a:t>
            </a:r>
            <a:r>
              <a:rPr i="1" lang="en-US"/>
              <a:t>I see the letter B in the word Biff. What sound does the letter b spell? </a:t>
            </a:r>
            <a:r>
              <a:rPr lang="en-US"/>
              <a:t>Have students decode the word Biff. Then have them identify words with the sound /b/ spelled b on p. 105 and underline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106. Say: </a:t>
            </a:r>
            <a:r>
              <a:rPr i="1" lang="en-US"/>
              <a:t>Which words have the sound /g/? </a:t>
            </a:r>
            <a:r>
              <a:rPr lang="en-US"/>
              <a:t>Students should supply the words got and big. Say: </a:t>
            </a:r>
            <a:r>
              <a:rPr i="1" lang="en-US"/>
              <a:t>Which letter spells the sound /g/ in got and big? </a:t>
            </a:r>
            <a:r>
              <a:rPr lang="en-US"/>
              <a:t>Students should say the sound /g/ is spelled with the letter g. Have them highlight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107. Say: </a:t>
            </a:r>
            <a:r>
              <a:rPr i="1" lang="en-US"/>
              <a:t>Which words have the short sound /o/?</a:t>
            </a:r>
            <a:r>
              <a:rPr lang="en-US"/>
              <a:t> Students should supply the words not, on, and top. Say: </a:t>
            </a:r>
            <a:r>
              <a:rPr i="1" lang="en-US"/>
              <a:t>Which letter spells the short sound /o/ in not, on, and top? </a:t>
            </a:r>
            <a:r>
              <a:rPr lang="en-US"/>
              <a:t>Students should say the short sound /o/ is spelled with the letter o. Have them highlight the words.</a:t>
            </a:r>
            <a:endParaRPr i="0"/>
          </a:p>
        </p:txBody>
      </p:sp>
      <p:sp>
        <p:nvSpPr>
          <p:cNvPr id="784" name="Google Shape;784;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Text evidence is the details that support what you think about a text. Good readers use text evidence to support their understanding of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Refer students to pp. 118–119 in the Student Interactive. Model using text evidence to support what you think about the text and text features. </a:t>
            </a:r>
            <a:r>
              <a:rPr i="1" lang="en-US"/>
              <a:t>Information on page 119 tells about safety. From the heading, which is a text feature, and the text on the page, I think there is a safe way to cross the street. What is the text evidence to support my response?</a:t>
            </a:r>
            <a:r>
              <a:rPr lang="en-US"/>
              <a:t> (text evidence about looking left and looking right) Have students go back to the Close Read note on p. 115 and highlight the text evidence.</a:t>
            </a:r>
            <a:endParaRPr i="0"/>
          </a:p>
        </p:txBody>
      </p:sp>
      <p:sp>
        <p:nvSpPr>
          <p:cNvPr id="796" name="Google Shape;79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answer the Close Read prompt on p. 115. (highlight: Walk when this guard tells you it is safe.) DOK 2</a:t>
            </a:r>
            <a:endParaRPr/>
          </a:p>
        </p:txBody>
      </p:sp>
      <p:sp>
        <p:nvSpPr>
          <p:cNvPr id="808" name="Google Shape;80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using text evidence.</a:t>
            </a:r>
            <a:endParaRPr/>
          </a:p>
          <a:p>
            <a:pPr indent="-215900" lvl="0" marL="228600" rtl="0" algn="l">
              <a:lnSpc>
                <a:spcPct val="100000"/>
              </a:lnSpc>
              <a:spcBef>
                <a:spcPts val="0"/>
              </a:spcBef>
              <a:spcAft>
                <a:spcPts val="0"/>
              </a:spcAft>
              <a:buSzPts val="1200"/>
              <a:buFont typeface="Calibri"/>
              <a:buAutoNum type="arabicPeriod"/>
            </a:pPr>
            <a:r>
              <a:rPr lang="en-US"/>
              <a:t>Have students complete p. 123 in the Student Interactive.</a:t>
            </a:r>
            <a:br>
              <a:rPr lang="en-US"/>
            </a:br>
            <a:endParaRPr/>
          </a:p>
        </p:txBody>
      </p:sp>
      <p:sp>
        <p:nvSpPr>
          <p:cNvPr id="821" name="Google Shape;821;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30ea40fa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30ea40fab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Direct students to the bottom of p. 98 in the Student Interactive. Read aloud the text. Then have students segment (short arrows) and blend phonemes (long arrow) to decode the short o words.</a:t>
            </a:r>
            <a:endParaRPr/>
          </a:p>
        </p:txBody>
      </p:sp>
      <p:sp>
        <p:nvSpPr>
          <p:cNvPr id="135" name="Google Shape;135;g230ea40fab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Specific information about a nonfiction book is found in the different features. We can look at these features to locate specific information: • table of contents • index • glossary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nonfiction book from the stack. Point to the table of contents. Here are the names of the different chapters (or sections) in this book and the pages where each section begins. Read aloud the headings and page numbers. We found this information in the Table of Contents. The Table of Contents is one feature of the nonfiction book. Continue to model locating and naming other book features, including the index and glossary, pointing to and reading aloud some of the information in each.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another book from the stack. Display each feature, one at a time. Ask: What is the name of this part, or feature? What information is on this part of the book?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130 in the Student Interactive. Read the directions and have students complete the activity. After students circle, highlight, and underline their answers, hold up another nonfiction book from the stack and use the book to check and confirm their answers.</a:t>
            </a:r>
            <a:endParaRPr i="1"/>
          </a:p>
        </p:txBody>
      </p:sp>
      <p:sp>
        <p:nvSpPr>
          <p:cNvPr id="834" name="Google Shape;83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to independent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are writing a nonfiction book, remind them to include the features they learned about. Modeled Do a Think Aloud to model how an author plans what to write. </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text and do a Think Aloud to model the name of each feature presented in this minilesson.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text. Prompt students to identify and talk about each feature they learned about.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texts to provide explicit instruction on the name of each feature, where it is, and the information it contains.</a:t>
            </a:r>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 information they would include in various features for a nonfiction book they might write.</a:t>
            </a:r>
            <a:endParaRPr/>
          </a:p>
        </p:txBody>
      </p:sp>
      <p:sp>
        <p:nvSpPr>
          <p:cNvPr id="847" name="Google Shape;847;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recall the previous spelling rule for words with the short i and short a sounds. Review the rules for spelling sounds c/k/, p/p/, and n/n/.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following words and have students spell them: pin, nap, pan, cap, can, nip.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to sort the words by how their medial vowel sounds are spelled. ( i/i/: pin, nip; a/a/: nap, pan, cap, can)</a:t>
            </a:r>
            <a:endParaRPr/>
          </a:p>
        </p:txBody>
      </p:sp>
      <p:sp>
        <p:nvSpPr>
          <p:cNvPr id="860" name="Google Shape;860;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 Have students complete the practice activity on p. 128 in the Student Interactive.</a:t>
            </a:r>
            <a:endParaRPr/>
          </a:p>
        </p:txBody>
      </p:sp>
      <p:sp>
        <p:nvSpPr>
          <p:cNvPr id="871" name="Google Shape;871;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3" name="Google Shape;88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Recognizing differences in spoken words when a phoneme, or sound, is added is an important beginning reading skill. Say the word </a:t>
            </a:r>
            <a:r>
              <a:rPr i="1" lang="en-US"/>
              <a:t>at</a:t>
            </a:r>
            <a:r>
              <a:rPr lang="en-US"/>
              <a:t>. </a:t>
            </a:r>
            <a:r>
              <a:rPr i="1" lang="en-US"/>
              <a:t>Listen to the sounds in the word at: /a/ /t/. Now listen to this word: bat. What sound did I add to at to make the word bat? Yes, I added the sound /b/. Say the new word with me: bat.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recognize the change in each pair of words when a phoneme is added: in–bin; in–fin; at–mat; at–hat.</a:t>
            </a:r>
            <a:endParaRPr i="0"/>
          </a:p>
        </p:txBody>
      </p:sp>
      <p:sp>
        <p:nvSpPr>
          <p:cNvPr id="894" name="Google Shape;894;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Ii, Cc, Pp, and Nn. Have volunteers point to a letter and name it. Review the sound for each letter by pointing to each letter as you say the sound. Then have students point to the letter that spells the sound you say. For example, say: Listen to this sound: /k/. Which letter can spell /k/? Repeat with sounds for the other letters.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listed below. Point to each word and have students segment the sounds and then blend the sounds to read the word. Have students identify the letters i, c, p, or n in each word.</a:t>
            </a:r>
            <a:endParaRPr i="0"/>
          </a:p>
        </p:txBody>
      </p:sp>
      <p:sp>
        <p:nvSpPr>
          <p:cNvPr id="910" name="Google Shape;910;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 the words in a box. Then write the sentences with the blanks. Say: </a:t>
            </a:r>
            <a:r>
              <a:rPr i="1" lang="en-US"/>
              <a:t>With your partner, complete the sentences with the words from the box. Then circle the words you already know. You can look in your notebooks to find the words. (We, like, I, see, the) Take turns reading the complete sentences.</a:t>
            </a:r>
            <a:endParaRPr i="1" u="none" strike="noStrike">
              <a:solidFill>
                <a:srgbClr val="000000"/>
              </a:solidFill>
            </a:endParaRPr>
          </a:p>
        </p:txBody>
      </p:sp>
      <p:sp>
        <p:nvSpPr>
          <p:cNvPr id="928" name="Google Shape;92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sometimes they will read several books about the same topic and be asked to compare and discuss them. Students can get the most out of these discussions by: </a:t>
            </a:r>
            <a:endParaRPr/>
          </a:p>
          <a:p>
            <a:pPr indent="-215900" lvl="1" marL="685800" rtl="0" algn="l">
              <a:lnSpc>
                <a:spcPct val="100000"/>
              </a:lnSpc>
              <a:spcBef>
                <a:spcPts val="0"/>
              </a:spcBef>
              <a:spcAft>
                <a:spcPts val="0"/>
              </a:spcAft>
              <a:buSzPts val="1200"/>
              <a:buFont typeface="Calibri"/>
              <a:buChar char="•"/>
            </a:pPr>
            <a:r>
              <a:rPr lang="en-US"/>
              <a:t>retelling each text. </a:t>
            </a:r>
            <a:endParaRPr/>
          </a:p>
          <a:p>
            <a:pPr indent="-215900" lvl="1" marL="685800" rtl="0" algn="l">
              <a:lnSpc>
                <a:spcPct val="100000"/>
              </a:lnSpc>
              <a:spcBef>
                <a:spcPts val="0"/>
              </a:spcBef>
              <a:spcAft>
                <a:spcPts val="0"/>
              </a:spcAft>
              <a:buSzPts val="1200"/>
              <a:buFont typeface="Calibri"/>
              <a:buChar char="•"/>
            </a:pPr>
            <a:r>
              <a:rPr lang="en-US"/>
              <a:t>using examples and details from the text. </a:t>
            </a:r>
            <a:endParaRPr/>
          </a:p>
          <a:p>
            <a:pPr indent="-215900" lvl="1" marL="685800" rtl="0" algn="l">
              <a:lnSpc>
                <a:spcPct val="100000"/>
              </a:lnSpc>
              <a:spcBef>
                <a:spcPts val="0"/>
              </a:spcBef>
              <a:spcAft>
                <a:spcPts val="0"/>
              </a:spcAft>
              <a:buSzPts val="1200"/>
              <a:buFont typeface="Calibri"/>
              <a:buChar char="•"/>
            </a:pPr>
            <a:r>
              <a:rPr lang="en-US"/>
              <a:t>making clear connections to other texts. </a:t>
            </a:r>
            <a:endParaRPr/>
          </a:p>
          <a:p>
            <a:pPr indent="-215900" lvl="1" marL="685800" rtl="0" algn="l">
              <a:lnSpc>
                <a:spcPct val="100000"/>
              </a:lnSpc>
              <a:spcBef>
                <a:spcPts val="0"/>
              </a:spcBef>
              <a:spcAft>
                <a:spcPts val="0"/>
              </a:spcAft>
              <a:buSzPts val="1200"/>
              <a:buFont typeface="Calibri"/>
              <a:buChar char="•"/>
            </a:pPr>
            <a:r>
              <a:rPr lang="en-US"/>
              <a:t>thinking about what they have read and sharing information and ideas clearly at an appropriate pace. </a:t>
            </a:r>
            <a:endParaRPr/>
          </a:p>
          <a:p>
            <a:pPr indent="-215900" lvl="0" marL="228600" rtl="0" algn="l">
              <a:lnSpc>
                <a:spcPct val="100000"/>
              </a:lnSpc>
              <a:spcBef>
                <a:spcPts val="0"/>
              </a:spcBef>
              <a:spcAft>
                <a:spcPts val="0"/>
              </a:spcAft>
              <a:buSzPts val="1200"/>
              <a:buFont typeface="Calibri"/>
              <a:buAutoNum type="arabicPeriod"/>
            </a:pPr>
            <a:r>
              <a:rPr lang="en-US"/>
              <a:t>Model sharing ideas and information about the topic under discussion, using the Talk About It prompt on p. 124 in the Student Interactive. </a:t>
            </a:r>
            <a:r>
              <a:rPr i="1" lang="en-US"/>
              <a:t>The text Look Both Ways! is about signs in a neighborhood and how they can help us. We also read the text Henry on Wheels. In that text, Henry rides his bike around a neighborhood. So both texts are about neighborhoods. Henry on Wheels is realistic fiction. Look Both Ways! is informational text. That is one way the texts are different. </a:t>
            </a:r>
            <a:endParaRPr/>
          </a:p>
          <a:p>
            <a:pPr indent="-215900" lvl="0" marL="228600" rtl="0" algn="l">
              <a:lnSpc>
                <a:spcPct val="100000"/>
              </a:lnSpc>
              <a:spcBef>
                <a:spcPts val="0"/>
              </a:spcBef>
              <a:spcAft>
                <a:spcPts val="0"/>
              </a:spcAft>
              <a:buSzPts val="1200"/>
              <a:buFont typeface="Calibri"/>
              <a:buAutoNum type="arabicPeriod"/>
            </a:pPr>
            <a:r>
              <a:rPr lang="en-US"/>
              <a:t>Have students use the strategies for comparing across texts.</a:t>
            </a:r>
            <a:endParaRPr i="1"/>
          </a:p>
          <a:p>
            <a:pPr indent="-215900" lvl="0" marL="228600" rtl="0" algn="l">
              <a:lnSpc>
                <a:spcPct val="100000"/>
              </a:lnSpc>
              <a:spcBef>
                <a:spcPts val="0"/>
              </a:spcBef>
              <a:spcAft>
                <a:spcPts val="0"/>
              </a:spcAft>
              <a:buSzPts val="1200"/>
              <a:buFont typeface="Calibri"/>
              <a:buAutoNum type="arabicPeriod"/>
            </a:pPr>
            <a:r>
              <a:rPr lang="en-US"/>
              <a:t>Have students compare two texts that they have read about the same topic. If desired, distribute Speaking and Listening practice pages from the Resource Download Center to help guide discussions.</a:t>
            </a:r>
            <a:endParaRPr i="1"/>
          </a:p>
        </p:txBody>
      </p:sp>
      <p:sp>
        <p:nvSpPr>
          <p:cNvPr id="943" name="Google Shape;943;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on a separate sheet of paper or discuss in small groups.</a:t>
            </a:r>
            <a:br>
              <a:rPr lang="en-US"/>
            </a:br>
            <a:r>
              <a:rPr lang="en-US"/>
              <a:t>Have students use the strategies for comparing across texts.</a:t>
            </a:r>
            <a:endParaRPr i="1"/>
          </a:p>
          <a:p>
            <a:pPr indent="-215900" lvl="0" marL="228600" rtl="0" algn="l">
              <a:lnSpc>
                <a:spcPct val="100000"/>
              </a:lnSpc>
              <a:spcBef>
                <a:spcPts val="0"/>
              </a:spcBef>
              <a:spcAft>
                <a:spcPts val="0"/>
              </a:spcAft>
              <a:buSzPts val="1200"/>
              <a:buFont typeface="Arial"/>
              <a:buAutoNum type="arabicPeriod"/>
            </a:pPr>
            <a:r>
              <a:rPr lang="en-US"/>
              <a:t>Have students compare two texts that they have read about the same topic. If desired, distribute Speaking and Listening practice pages from the Resource Download Center to help guide discussions. </a:t>
            </a:r>
            <a:r>
              <a:rPr b="1" i="0" lang="en-US" u="none" strike="noStrike">
                <a:solidFill>
                  <a:srgbClr val="000000"/>
                </a:solidFill>
              </a:rPr>
              <a:t>Click Path: Table of Contents -&gt; Resource Download Center -&gt; Speaking and Listening</a:t>
            </a:r>
            <a:endParaRPr i="1"/>
          </a:p>
          <a:p>
            <a:pPr indent="-139700" lvl="0" marL="228600" rtl="0" algn="l">
              <a:lnSpc>
                <a:spcPct val="100000"/>
              </a:lnSpc>
              <a:spcBef>
                <a:spcPts val="0"/>
              </a:spcBef>
              <a:spcAft>
                <a:spcPts val="0"/>
              </a:spcAft>
              <a:buSzPts val="1200"/>
              <a:buFont typeface="Calibri"/>
              <a:buNone/>
            </a:pPr>
            <a:r>
              <a:t/>
            </a:r>
            <a:endParaRPr b="1"/>
          </a:p>
        </p:txBody>
      </p:sp>
      <p:sp>
        <p:nvSpPr>
          <p:cNvPr id="956" name="Google Shape;956;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are, by, look, was, you. Display the words. Tell students to practice and remember these words. </a:t>
            </a:r>
            <a:endParaRPr/>
          </a:p>
          <a:p>
            <a:pPr indent="-195069" lvl="1" marL="557784" rtl="0" algn="l">
              <a:lnSpc>
                <a:spcPct val="100000"/>
              </a:lnSpc>
              <a:spcBef>
                <a:spcPts val="0"/>
              </a:spcBef>
              <a:spcAft>
                <a:spcPts val="0"/>
              </a:spcAft>
              <a:buClr>
                <a:srgbClr val="000000"/>
              </a:buClr>
              <a:buSzPts val="1200"/>
              <a:buFont typeface="Calibri"/>
              <a:buChar char="•"/>
            </a:pPr>
            <a:r>
              <a:rPr lang="en-US"/>
              <a:t>Point to each word as you read it. </a:t>
            </a:r>
            <a:endParaRPr/>
          </a:p>
          <a:p>
            <a:pPr indent="-195069" lvl="1" marL="557784" rtl="0" algn="l">
              <a:lnSpc>
                <a:spcPct val="100000"/>
              </a:lnSpc>
              <a:spcBef>
                <a:spcPts val="0"/>
              </a:spcBef>
              <a:spcAft>
                <a:spcPts val="0"/>
              </a:spcAft>
              <a:buClr>
                <a:srgbClr val="000000"/>
              </a:buClr>
              <a:buSzPts val="1200"/>
              <a:buFont typeface="Calibri"/>
              <a:buChar char="•"/>
            </a:pPr>
            <a:r>
              <a:rPr lang="en-US"/>
              <a:t>Then spell the word and read it again. </a:t>
            </a:r>
            <a:endParaRPr/>
          </a:p>
          <a:p>
            <a:pPr indent="-195069" lvl="1" marL="557784" rtl="0" algn="l">
              <a:lnSpc>
                <a:spcPct val="100000"/>
              </a:lnSpc>
              <a:spcBef>
                <a:spcPts val="0"/>
              </a:spcBef>
              <a:spcAft>
                <a:spcPts val="0"/>
              </a:spcAft>
              <a:buClr>
                <a:srgbClr val="000000"/>
              </a:buClr>
              <a:buSzPts val="1200"/>
              <a:buFont typeface="Calibri"/>
              <a:buChar char="•"/>
            </a:pPr>
            <a:r>
              <a:rPr lang="en-US"/>
              <a:t>Have students spell and say the words with you.</a:t>
            </a:r>
            <a:endParaRPr/>
          </a:p>
        </p:txBody>
      </p:sp>
      <p:sp>
        <p:nvSpPr>
          <p:cNvPr id="148" name="Google Shape;14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writing a first draft, writers find ways to make their work even better. Good writers </a:t>
            </a:r>
            <a:endParaRPr/>
          </a:p>
          <a:p>
            <a:pPr indent="-228600" lvl="1" marL="685800" rtl="0" algn="l">
              <a:lnSpc>
                <a:spcPct val="100000"/>
              </a:lnSpc>
              <a:spcBef>
                <a:spcPts val="0"/>
              </a:spcBef>
              <a:spcAft>
                <a:spcPts val="0"/>
              </a:spcAft>
              <a:buClr>
                <a:srgbClr val="000000"/>
              </a:buClr>
              <a:buSzPts val="1200"/>
              <a:buFont typeface="Calibri"/>
              <a:buChar char="•"/>
            </a:pPr>
            <a:r>
              <a:rPr lang="en-US"/>
              <a:t>listen to suggestions from others about ways to improve their writing. </a:t>
            </a:r>
            <a:endParaRPr/>
          </a:p>
          <a:p>
            <a:pPr indent="-228600" lvl="1" marL="685800" rtl="0" algn="l">
              <a:lnSpc>
                <a:spcPct val="100000"/>
              </a:lnSpc>
              <a:spcBef>
                <a:spcPts val="0"/>
              </a:spcBef>
              <a:spcAft>
                <a:spcPts val="0"/>
              </a:spcAft>
              <a:buClr>
                <a:srgbClr val="000000"/>
              </a:buClr>
              <a:buSzPts val="1200"/>
              <a:buFont typeface="Calibri"/>
              <a:buChar char="•"/>
            </a:pPr>
            <a:r>
              <a:rPr lang="en-US"/>
              <a:t>make suggestions to other writers about their writing. </a:t>
            </a:r>
            <a:endParaRPr/>
          </a:p>
          <a:p>
            <a:pPr indent="-228600" lvl="1" marL="685800" rtl="0" algn="l">
              <a:lnSpc>
                <a:spcPct val="100000"/>
              </a:lnSpc>
              <a:spcBef>
                <a:spcPts val="0"/>
              </a:spcBef>
              <a:spcAft>
                <a:spcPts val="0"/>
              </a:spcAft>
              <a:buClr>
                <a:srgbClr val="000000"/>
              </a:buClr>
              <a:buSzPts val="1200"/>
              <a:buFont typeface="Calibri"/>
              <a:buChar char="•"/>
            </a:pPr>
            <a:r>
              <a:rPr lang="en-US"/>
              <a:t>ask and respond to questions from others about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131 in the Student Interactive. Read aloud the introduction. Write the following sentence on the board: The animal is there. Explain that this sentence does not make it clear about what the writer wants the reader to know. Ask: Work with students to brainstorm questions and suggestions. Model how to make constructive recommendations. </a:t>
            </a:r>
            <a:r>
              <a:rPr i="1" lang="en-US"/>
              <a:t>What kind of questions or suggestions could we ask or make for the writer to make this sentence better?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back to p. 131. Read aloud the directions to My Turn. Be sure students understand the difference between a suggestion and a comment. Point out that a suggestion tells the writer something he or she could do to improve the writing. A comment tells an opinion of what someone likes or does not like about the writing. Then read the choices aloud. For each one, ask: </a:t>
            </a:r>
            <a:endParaRPr/>
          </a:p>
          <a:p>
            <a:pPr indent="-228600" lvl="1" marL="685800" rtl="0" algn="l">
              <a:lnSpc>
                <a:spcPct val="100000"/>
              </a:lnSpc>
              <a:spcBef>
                <a:spcPts val="0"/>
              </a:spcBef>
              <a:spcAft>
                <a:spcPts val="0"/>
              </a:spcAft>
              <a:buClr>
                <a:srgbClr val="000000"/>
              </a:buClr>
              <a:buSzPts val="1200"/>
              <a:buFont typeface="Calibri"/>
              <a:buChar char="•"/>
            </a:pPr>
            <a:r>
              <a:rPr i="1" lang="en-US"/>
              <a:t>Does this choice tell a way to improve the writing? </a:t>
            </a:r>
            <a:endParaRPr/>
          </a:p>
          <a:p>
            <a:pPr indent="-228600" lvl="1" marL="685800" rtl="0" algn="l">
              <a:lnSpc>
                <a:spcPct val="100000"/>
              </a:lnSpc>
              <a:spcBef>
                <a:spcPts val="0"/>
              </a:spcBef>
              <a:spcAft>
                <a:spcPts val="0"/>
              </a:spcAft>
              <a:buClr>
                <a:srgbClr val="000000"/>
              </a:buClr>
              <a:buSzPts val="1200"/>
              <a:buFont typeface="Calibri"/>
              <a:buChar char="•"/>
            </a:pPr>
            <a:r>
              <a:rPr i="1" lang="en-US"/>
              <a:t>Does this choice tell how the reader feels about the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in pairs. Give partners time to talk about how they would respond to the suggestions they highlighted if someone offered those suggestions about books they were writing</a:t>
            </a:r>
            <a:endParaRPr i="0"/>
          </a:p>
        </p:txBody>
      </p:sp>
      <p:sp>
        <p:nvSpPr>
          <p:cNvPr id="970" name="Google Shape;970;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1" lang="en-US" u="none" strike="noStrike">
                <a:solidFill>
                  <a:srgbClr val="000000"/>
                </a:solidFill>
              </a:rPr>
              <a:t>(Note: Move the orange boxes to cover each bold spelling word before you read aloud the words and sentences.)</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the words with initial consonant blends and the high-frequency words they have been practicing this week.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will sleep on a cot.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Our family got a dog.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Fill the pot with water.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cat will not come.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Look at that bug.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You are a good reader.</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83" name="Google Shape;983;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groups of words, and have students select the complete sentence.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You and I.</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Are</a:t>
            </a:r>
            <a:endParaRPr/>
          </a:p>
          <a:p>
            <a:pPr indent="-228600" lvl="1" marL="685800" rtl="0" algn="l">
              <a:lnSpc>
                <a:spcPct val="100000"/>
              </a:lnSpc>
              <a:spcBef>
                <a:spcPts val="0"/>
              </a:spcBef>
              <a:spcAft>
                <a:spcPts val="0"/>
              </a:spcAft>
              <a:buClr>
                <a:srgbClr val="000000"/>
              </a:buClr>
              <a:buSzPts val="1200"/>
              <a:buFont typeface="Calibri"/>
              <a:buAutoNum type="alphaUcPeriod"/>
            </a:pPr>
            <a:r>
              <a:rPr b="1" lang="en-US"/>
              <a:t>They go.</a:t>
            </a:r>
            <a:endParaRPr b="1"/>
          </a:p>
          <a:p>
            <a:pPr indent="-228600" lvl="1" marL="685800" rtl="0" algn="l">
              <a:lnSpc>
                <a:spcPct val="100000"/>
              </a:lnSpc>
              <a:spcBef>
                <a:spcPts val="0"/>
              </a:spcBef>
              <a:spcAft>
                <a:spcPts val="0"/>
              </a:spcAft>
              <a:buClr>
                <a:srgbClr val="000000"/>
              </a:buClr>
              <a:buSzPts val="1200"/>
              <a:buFont typeface="Calibri"/>
              <a:buAutoNum type="alphaUcPeriod"/>
            </a:pPr>
            <a:r>
              <a:rPr lang="en-US"/>
              <a:t>We.</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complete Language and Conventions p. 37 from the Resource Download Center.</a:t>
            </a:r>
            <a:r>
              <a:rPr i="0" lang="en-US" u="none" strike="noStrike">
                <a:solidFill>
                  <a:srgbClr val="000000"/>
                </a:solidFill>
              </a:rPr>
              <a:t>. </a:t>
            </a:r>
            <a:r>
              <a:rPr b="1" i="0" lang="en-US" u="none" strike="noStrike">
                <a:solidFill>
                  <a:srgbClr val="000000"/>
                </a:solidFill>
              </a:rPr>
              <a:t>Click path: Table of Contents -&gt; Resource Download Center -&gt; Language and Conventions -&gt; U1 W</a:t>
            </a:r>
            <a:r>
              <a:rPr b="1" lang="en-US">
                <a:solidFill>
                  <a:srgbClr val="000000"/>
                </a:solidFill>
              </a:rPr>
              <a:t>3</a:t>
            </a:r>
            <a:endParaRPr b="1"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1000" name="Google Shape;1000;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12" name="Google Shape;1012;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What is a neighborhood? Point out the Week 3 Question: How do signs in our neighborhood help us?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along in their Student Interactive, pp. 96–97, as you read aloud “Traffic Signals.” Then organize students into small groups and have them use the pictures and text to discuss how the signs keep people safe. During the group discussions, encourage students to ask questions to clear up any confusion about the topic of the diagram.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statements as ideas the group might discuss: </a:t>
            </a:r>
            <a:endParaRPr/>
          </a:p>
          <a:p>
            <a:pPr indent="-190500" lvl="1" marL="685800" rtl="0" algn="l">
              <a:lnSpc>
                <a:spcPct val="100000"/>
              </a:lnSpc>
              <a:spcBef>
                <a:spcPts val="0"/>
              </a:spcBef>
              <a:spcAft>
                <a:spcPts val="0"/>
              </a:spcAft>
              <a:buClr>
                <a:srgbClr val="000000"/>
              </a:buClr>
              <a:buSzPts val="1200"/>
              <a:buFont typeface="Calibri"/>
              <a:buChar char="•"/>
            </a:pPr>
            <a:r>
              <a:rPr lang="en-US"/>
              <a:t>Traffic signals tell us when to stop and when to go. </a:t>
            </a:r>
            <a:endParaRPr/>
          </a:p>
          <a:p>
            <a:pPr indent="-190500" lvl="1" marL="685800" rtl="0" algn="l">
              <a:lnSpc>
                <a:spcPct val="100000"/>
              </a:lnSpc>
              <a:spcBef>
                <a:spcPts val="0"/>
              </a:spcBef>
              <a:spcAft>
                <a:spcPts val="0"/>
              </a:spcAft>
              <a:buClr>
                <a:srgbClr val="000000"/>
              </a:buClr>
              <a:buSzPts val="1200"/>
              <a:buFont typeface="Calibri"/>
              <a:buChar char="•"/>
            </a:pPr>
            <a:r>
              <a:rPr lang="en-US"/>
              <a:t>Traffic signals can help walkers and drivers stay safe. </a:t>
            </a:r>
            <a:endParaRPr/>
          </a:p>
          <a:p>
            <a:pPr indent="-190500" lvl="1" marL="685800" rtl="0" algn="l">
              <a:lnSpc>
                <a:spcPct val="100000"/>
              </a:lnSpc>
              <a:spcBef>
                <a:spcPts val="0"/>
              </a:spcBef>
              <a:spcAft>
                <a:spcPts val="0"/>
              </a:spcAft>
              <a:buClr>
                <a:srgbClr val="000000"/>
              </a:buClr>
              <a:buSzPts val="1200"/>
              <a:buFont typeface="Calibri"/>
              <a:buChar char="•"/>
            </a:pPr>
            <a:r>
              <a:rPr lang="en-US"/>
              <a:t>When you know what the signals are for walk and wait, you know when it is okay to cross the street.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ask: </a:t>
            </a:r>
            <a:r>
              <a:rPr i="1" lang="en-US"/>
              <a:t>How are the red light and the yellow hand the same?</a:t>
            </a:r>
            <a:r>
              <a:rPr lang="en-US"/>
              <a:t> Guide students to return to the diagram. Then have each group reach a consensus on an answer and choose a representative to share the group’s answer with the class.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interact with the diagram by underlining the names of the traffic signals on pp. 96–97. Remind students that underlining is a way to interact with a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Weekly Question: How do signs in our neighborhood help us? Tell them that traffic lights are only some of the helpful signs in the neighborhood. Point out that neighborhood signs can also tell street names and give directions. Say: </a:t>
            </a:r>
            <a:r>
              <a:rPr i="1" lang="en-US"/>
              <a:t>You will read about other neighborhood signs that help us stay safe.</a:t>
            </a:r>
            <a:endParaRPr i="1"/>
          </a:p>
        </p:txBody>
      </p:sp>
      <p:sp>
        <p:nvSpPr>
          <p:cNvPr id="163" name="Google Shape;16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you are going to read aloud the informational text “Signs in Your Neighborhood.” Tell students to be active listeners by looking at you and thinking about what you are reading.</a:t>
            </a:r>
            <a:endParaRPr/>
          </a:p>
          <a:p>
            <a:pPr indent="-215900" lvl="0" marL="228600" rtl="0" algn="l">
              <a:lnSpc>
                <a:spcPct val="100000"/>
              </a:lnSpc>
              <a:spcBef>
                <a:spcPts val="0"/>
              </a:spcBef>
              <a:spcAft>
                <a:spcPts val="0"/>
              </a:spcAft>
              <a:buSzPts val="1200"/>
              <a:buFont typeface="Calibri"/>
              <a:buAutoNum type="arabicPeriod"/>
            </a:pPr>
            <a:r>
              <a:rPr lang="en-US"/>
              <a:t>Purpose Have students listen actively for elements of informational text. </a:t>
            </a:r>
            <a:endParaRPr/>
          </a:p>
          <a:p>
            <a:pPr indent="-2159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159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15900" lvl="0" marL="228600" rtl="0" algn="l">
              <a:lnSpc>
                <a:spcPct val="100000"/>
              </a:lnSpc>
              <a:spcBef>
                <a:spcPts val="0"/>
              </a:spcBef>
              <a:spcAft>
                <a:spcPts val="0"/>
              </a:spcAft>
              <a:buSzPts val="1200"/>
              <a:buFont typeface="Calibri"/>
              <a:buAutoNum type="arabicPeriod"/>
            </a:pPr>
            <a:r>
              <a:rPr lang="en-US"/>
              <a:t>Ask students: </a:t>
            </a:r>
            <a:r>
              <a:rPr i="1" lang="en-US"/>
              <a:t>Why is a Railroad Crossing sign near a railroad track? </a:t>
            </a:r>
            <a:r>
              <a:rPr lang="en-US"/>
              <a:t>Record student responses.</a:t>
            </a:r>
            <a:endParaRPr/>
          </a:p>
        </p:txBody>
      </p:sp>
      <p:sp>
        <p:nvSpPr>
          <p:cNvPr id="176" name="Google Shape;1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18.png"/><Relationship Id="rId8"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3.png"/><Relationship Id="rId7"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9.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108,109</a:t>
            </a:r>
            <a:endParaRPr b="0" i="0" sz="1400" u="none" cap="none" strike="noStrike">
              <a:solidFill>
                <a:srgbClr val="000000"/>
              </a:solidFill>
              <a:latin typeface="Century Gothic"/>
              <a:ea typeface="Century Gothic"/>
              <a:cs typeface="Century Gothic"/>
              <a:sym typeface="Century Gothic"/>
            </a:endParaRPr>
          </a:p>
        </p:txBody>
      </p:sp>
      <p:sp>
        <p:nvSpPr>
          <p:cNvPr id="195" name="Google Shape;195;p12"/>
          <p:cNvSpPr txBox="1"/>
          <p:nvPr/>
        </p:nvSpPr>
        <p:spPr>
          <a:xfrm>
            <a:off x="8408197" y="2644170"/>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Text&#10;&#10;Description automatically generated" id="196" name="Google Shape;196;p12"/>
          <p:cNvPicPr preferRelativeResize="0"/>
          <p:nvPr/>
        </p:nvPicPr>
        <p:blipFill rotWithShape="1">
          <a:blip r:embed="rId6">
            <a:alphaModFix/>
          </a:blip>
          <a:srcRect b="0" l="0" r="0" t="0"/>
          <a:stretch/>
        </p:blipFill>
        <p:spPr>
          <a:xfrm>
            <a:off x="819241" y="1297873"/>
            <a:ext cx="7118147" cy="48621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 picture containing clock&#10;&#10;Description automatically generated" id="202" name="Google Shape;20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3" name="Google Shape;20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4" name="Google Shape;20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5" name="Google Shape;20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6" name="Google Shape;20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8" name="Google Shape;208;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09" name="Google Shape;209;p13"/>
          <p:cNvSpPr txBox="1"/>
          <p:nvPr/>
        </p:nvSpPr>
        <p:spPr>
          <a:xfrm>
            <a:off x="6121929" y="3343081"/>
            <a:ext cx="529332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to a partner about what makes informational text different from realistic fiction.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210" name="Google Shape;210;p13"/>
          <p:cNvPicPr preferRelativeResize="0"/>
          <p:nvPr/>
        </p:nvPicPr>
        <p:blipFill rotWithShape="1">
          <a:blip r:embed="rId7">
            <a:alphaModFix/>
          </a:blip>
          <a:srcRect b="0" l="0" r="0" t="0"/>
          <a:stretch/>
        </p:blipFill>
        <p:spPr>
          <a:xfrm>
            <a:off x="1648865" y="1243282"/>
            <a:ext cx="3851190" cy="52257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b="0" i="0" sz="1400" u="none" cap="none" strike="noStrike">
              <a:solidFill>
                <a:srgbClr val="000000"/>
              </a:solidFill>
              <a:latin typeface="Century Gothic"/>
              <a:ea typeface="Century Gothic"/>
              <a:cs typeface="Century Gothic"/>
              <a:sym typeface="Century Gothic"/>
            </a:endParaRPr>
          </a:p>
        </p:txBody>
      </p:sp>
      <p:sp>
        <p:nvSpPr>
          <p:cNvPr id="222" name="Google Shape;222;p14"/>
          <p:cNvSpPr txBox="1"/>
          <p:nvPr/>
        </p:nvSpPr>
        <p:spPr>
          <a:xfrm>
            <a:off x="6977840" y="2412161"/>
            <a:ext cx="4433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223" name="Google Shape;223;p14"/>
          <p:cNvPicPr preferRelativeResize="0"/>
          <p:nvPr/>
        </p:nvPicPr>
        <p:blipFill rotWithShape="1">
          <a:blip r:embed="rId6">
            <a:alphaModFix/>
          </a:blip>
          <a:srcRect b="0" l="0" r="0" t="0"/>
          <a:stretch/>
        </p:blipFill>
        <p:spPr>
          <a:xfrm>
            <a:off x="2197801" y="1297873"/>
            <a:ext cx="3925627" cy="53393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picture containing clock&#10;&#10;Description automatically generated" id="229" name="Google Shape;229;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0" name="Google Shape;230;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1" name="Google Shape;231;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2" name="Google Shape;232;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3" name="Google Shape;233;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cxnSp>
        <p:nvCxnSpPr>
          <p:cNvPr id="234" name="Google Shape;234;p15"/>
          <p:cNvCxnSpPr/>
          <p:nvPr/>
        </p:nvCxnSpPr>
        <p:spPr>
          <a:xfrm>
            <a:off x="1792025" y="2171125"/>
            <a:ext cx="6651300" cy="0"/>
          </a:xfrm>
          <a:prstGeom prst="straightConnector1">
            <a:avLst/>
          </a:prstGeom>
          <a:noFill/>
          <a:ln cap="flat" cmpd="sng" w="38100">
            <a:solidFill>
              <a:schemeClr val="dk2"/>
            </a:solidFill>
            <a:prstDash val="dash"/>
            <a:round/>
            <a:headEnd len="sm" w="sm" type="none"/>
            <a:tailEnd len="sm" w="sm" type="none"/>
          </a:ln>
        </p:spPr>
      </p:cxnSp>
      <p:cxnSp>
        <p:nvCxnSpPr>
          <p:cNvPr id="235" name="Google Shape;235;p15"/>
          <p:cNvCxnSpPr/>
          <p:nvPr/>
        </p:nvCxnSpPr>
        <p:spPr>
          <a:xfrm>
            <a:off x="1792025" y="3205000"/>
            <a:ext cx="6651300" cy="0"/>
          </a:xfrm>
          <a:prstGeom prst="straightConnector1">
            <a:avLst/>
          </a:prstGeom>
          <a:noFill/>
          <a:ln cap="flat" cmpd="sng" w="38100">
            <a:solidFill>
              <a:schemeClr val="dk2"/>
            </a:solidFill>
            <a:prstDash val="dash"/>
            <a:round/>
            <a:headEnd len="sm" w="sm" type="none"/>
            <a:tailEnd len="sm" w="sm" type="none"/>
          </a:ln>
        </p:spPr>
      </p:cxnSp>
      <p:cxnSp>
        <p:nvCxnSpPr>
          <p:cNvPr id="236" name="Google Shape;236;p15"/>
          <p:cNvCxnSpPr/>
          <p:nvPr/>
        </p:nvCxnSpPr>
        <p:spPr>
          <a:xfrm>
            <a:off x="1792025" y="4112925"/>
            <a:ext cx="6651300" cy="0"/>
          </a:xfrm>
          <a:prstGeom prst="straightConnector1">
            <a:avLst/>
          </a:prstGeom>
          <a:noFill/>
          <a:ln cap="flat" cmpd="sng" w="38100">
            <a:solidFill>
              <a:schemeClr val="dk2"/>
            </a:solidFill>
            <a:prstDash val="dash"/>
            <a:round/>
            <a:headEnd len="sm" w="sm" type="none"/>
            <a:tailEnd len="sm" w="sm" type="none"/>
          </a:ln>
        </p:spPr>
      </p:cxnSp>
      <p:cxnSp>
        <p:nvCxnSpPr>
          <p:cNvPr id="237" name="Google Shape;237;p15"/>
          <p:cNvCxnSpPr/>
          <p:nvPr/>
        </p:nvCxnSpPr>
        <p:spPr>
          <a:xfrm>
            <a:off x="1792025" y="5109650"/>
            <a:ext cx="6651300" cy="0"/>
          </a:xfrm>
          <a:prstGeom prst="straightConnector1">
            <a:avLst/>
          </a:prstGeom>
          <a:noFill/>
          <a:ln cap="flat" cmpd="sng" w="38100">
            <a:solidFill>
              <a:schemeClr val="dk2"/>
            </a:solidFill>
            <a:prstDash val="dash"/>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picture containing clock&#10;&#10;Description automatically generated" id="243" name="Google Shape;243;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4" name="Google Shape;244;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5" name="Google Shape;245;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6" name="Google Shape;246;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7" name="Google Shape;247;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6"/>
          <p:cNvSpPr txBox="1"/>
          <p:nvPr/>
        </p:nvSpPr>
        <p:spPr>
          <a:xfrm>
            <a:off x="932623" y="1347697"/>
            <a:ext cx="10326754"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The features of a fiction book provide information.</a:t>
            </a:r>
            <a:endParaRPr b="0" i="0" sz="1400" u="none" cap="none" strike="noStrike">
              <a:solidFill>
                <a:srgbClr val="000000"/>
              </a:solidFill>
              <a:latin typeface="Arial"/>
              <a:ea typeface="Arial"/>
              <a:cs typeface="Arial"/>
              <a:sym typeface="Arial"/>
            </a:endParaRPr>
          </a:p>
          <a:p>
            <a:pPr indent="-368300" lvl="0" marL="5715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571500" lvl="0" marL="5715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The front cover tells the title, author’s name, and illustrator’s name. </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The back cover tells details about the book. </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The title page tells the title, author, and publisher. </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The pages have words and pictures that tell a made-up story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icture containing clock&#10;&#10;Description automatically generated" id="254" name="Google Shape;254;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5" name="Google Shape;255;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6" name="Google Shape;256;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7" name="Google Shape;257;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8" name="Google Shape;258;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17"/>
          <p:cNvSpPr txBox="1"/>
          <p:nvPr/>
        </p:nvSpPr>
        <p:spPr>
          <a:xfrm>
            <a:off x="1339273" y="3104678"/>
            <a:ext cx="1030892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Let’s begin </a:t>
            </a:r>
            <a:r>
              <a:rPr b="1" i="0" lang="en-US" sz="3200" u="none" cap="none" strike="noStrike">
                <a:solidFill>
                  <a:srgbClr val="000000"/>
                </a:solidFill>
                <a:latin typeface="Century Gothic"/>
                <a:ea typeface="Century Gothic"/>
                <a:cs typeface="Century Gothic"/>
                <a:sym typeface="Century Gothic"/>
              </a:rPr>
              <a:t>writing</a:t>
            </a:r>
            <a:r>
              <a:rPr b="0" i="0" lang="en-US" sz="3200" u="none" cap="none" strike="noStrike">
                <a:solidFill>
                  <a:srgbClr val="000000"/>
                </a:solidFill>
                <a:latin typeface="Century Gothic"/>
                <a:ea typeface="Century Gothic"/>
                <a:cs typeface="Century Gothic"/>
                <a:sym typeface="Century Gothic"/>
              </a:rPr>
              <a:t> a fiction book. </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60" name="Google Shape;260;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clock&#10;&#10;Description automatically generated" id="266" name="Google Shape;266;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7" name="Google Shape;267;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8" name="Google Shape;268;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9" name="Google Shape;269;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0" name="Google Shape;270;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18"/>
          <p:cNvSpPr txBox="1"/>
          <p:nvPr/>
        </p:nvSpPr>
        <p:spPr>
          <a:xfrm>
            <a:off x="2296504" y="1334943"/>
            <a:ext cx="7514533" cy="4708941"/>
          </a:xfrm>
          <a:prstGeom prst="rect">
            <a:avLst/>
          </a:prstGeom>
          <a:noFill/>
          <a:ln>
            <a:noFill/>
          </a:ln>
        </p:spPr>
        <p:txBody>
          <a:bodyPr anchorCtr="0" anchor="t" bIns="45700" lIns="91425" spcFirstLastPara="1" rIns="91425" wrap="square" tIns="45700">
            <a:spAutoFit/>
          </a:bodyPr>
          <a:lstStyle/>
          <a:p>
            <a:pPr indent="-742950" lvl="0" marL="742950" marR="0" rtl="0" algn="l">
              <a:lnSpc>
                <a:spcPct val="125000"/>
              </a:lnSpc>
              <a:spcBef>
                <a:spcPts val="0"/>
              </a:spcBef>
              <a:spcAft>
                <a:spcPts val="0"/>
              </a:spcAft>
              <a:buClr>
                <a:srgbClr val="000000"/>
              </a:buClr>
              <a:buSzPts val="2800"/>
              <a:buFont typeface="Arial"/>
              <a:buAutoNum type="arabicPeriod"/>
            </a:pPr>
            <a:r>
              <a:rPr b="0" i="0" lang="en-US" sz="4000" u="none" cap="none" strike="noStrike">
                <a:solidFill>
                  <a:srgbClr val="000000"/>
                </a:solidFill>
                <a:latin typeface="Century Gothic"/>
                <a:ea typeface="Century Gothic"/>
                <a:cs typeface="Century Gothic"/>
                <a:sym typeface="Century Gothic"/>
              </a:rPr>
              <a:t>I am on the </a:t>
            </a:r>
            <a:r>
              <a:rPr b="1" i="0" lang="en-US" sz="4000" u="none" cap="none" strike="noStrike">
                <a:solidFill>
                  <a:srgbClr val="000000"/>
                </a:solidFill>
                <a:latin typeface="Century Gothic"/>
                <a:ea typeface="Century Gothic"/>
                <a:cs typeface="Century Gothic"/>
                <a:sym typeface="Century Gothic"/>
              </a:rPr>
              <a:t>cot</a:t>
            </a:r>
            <a:r>
              <a:rPr b="0" i="0" lang="en-US" sz="4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4000" u="none" cap="none" strike="noStrike">
                <a:solidFill>
                  <a:srgbClr val="000000"/>
                </a:solidFill>
                <a:latin typeface="Century Gothic"/>
                <a:ea typeface="Century Gothic"/>
                <a:cs typeface="Century Gothic"/>
                <a:sym typeface="Century Gothic"/>
              </a:rPr>
              <a:t>Matt </a:t>
            </a:r>
            <a:r>
              <a:rPr b="1" i="0" lang="en-US" sz="4000" u="none" cap="none" strike="noStrike">
                <a:solidFill>
                  <a:srgbClr val="000000"/>
                </a:solidFill>
                <a:latin typeface="Century Gothic"/>
                <a:ea typeface="Century Gothic"/>
                <a:cs typeface="Century Gothic"/>
                <a:sym typeface="Century Gothic"/>
              </a:rPr>
              <a:t>got</a:t>
            </a:r>
            <a:r>
              <a:rPr b="0" i="0" lang="en-US" sz="4000" u="none" cap="none" strike="noStrike">
                <a:solidFill>
                  <a:srgbClr val="000000"/>
                </a:solidFill>
                <a:latin typeface="Century Gothic"/>
                <a:ea typeface="Century Gothic"/>
                <a:cs typeface="Century Gothic"/>
                <a:sym typeface="Century Gothic"/>
              </a:rPr>
              <a:t> the fan.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4000" u="none" cap="none" strike="noStrike">
                <a:solidFill>
                  <a:srgbClr val="000000"/>
                </a:solidFill>
                <a:latin typeface="Century Gothic"/>
                <a:ea typeface="Century Gothic"/>
                <a:cs typeface="Century Gothic"/>
                <a:sym typeface="Century Gothic"/>
              </a:rPr>
              <a:t>We will </a:t>
            </a:r>
            <a:r>
              <a:rPr b="1" i="0" lang="en-US" sz="4000" u="none" cap="none" strike="noStrike">
                <a:solidFill>
                  <a:srgbClr val="000000"/>
                </a:solidFill>
                <a:latin typeface="Century Gothic"/>
                <a:ea typeface="Century Gothic"/>
                <a:cs typeface="Century Gothic"/>
                <a:sym typeface="Century Gothic"/>
              </a:rPr>
              <a:t>not</a:t>
            </a:r>
            <a:r>
              <a:rPr b="0" i="0" lang="en-US" sz="4000" u="none" cap="none" strike="noStrike">
                <a:solidFill>
                  <a:srgbClr val="000000"/>
                </a:solidFill>
                <a:latin typeface="Century Gothic"/>
                <a:ea typeface="Century Gothic"/>
                <a:cs typeface="Century Gothic"/>
                <a:sym typeface="Century Gothic"/>
              </a:rPr>
              <a:t> go there.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4000" u="none" cap="none" strike="noStrike">
                <a:solidFill>
                  <a:srgbClr val="000000"/>
                </a:solidFill>
                <a:latin typeface="Century Gothic"/>
                <a:ea typeface="Century Gothic"/>
                <a:cs typeface="Century Gothic"/>
                <a:sym typeface="Century Gothic"/>
              </a:rPr>
              <a:t>Put the lid on the </a:t>
            </a:r>
            <a:r>
              <a:rPr b="1" i="0" lang="en-US" sz="4000" u="none" cap="none" strike="noStrike">
                <a:solidFill>
                  <a:srgbClr val="000000"/>
                </a:solidFill>
                <a:latin typeface="Century Gothic"/>
                <a:ea typeface="Century Gothic"/>
                <a:cs typeface="Century Gothic"/>
                <a:sym typeface="Century Gothic"/>
              </a:rPr>
              <a:t>pot</a:t>
            </a:r>
            <a:r>
              <a:rPr b="0" i="0" lang="en-US" sz="4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1" i="0" lang="en-US" sz="4000" u="none" cap="none" strike="noStrike">
                <a:solidFill>
                  <a:srgbClr val="000000"/>
                </a:solidFill>
                <a:latin typeface="Century Gothic"/>
                <a:ea typeface="Century Gothic"/>
                <a:cs typeface="Century Gothic"/>
                <a:sym typeface="Century Gothic"/>
              </a:rPr>
              <a:t>Look</a:t>
            </a:r>
            <a:r>
              <a:rPr b="0" i="0" lang="en-US" sz="4000" u="none" cap="none" strike="noStrike">
                <a:solidFill>
                  <a:srgbClr val="000000"/>
                </a:solidFill>
                <a:latin typeface="Century Gothic"/>
                <a:ea typeface="Century Gothic"/>
                <a:cs typeface="Century Gothic"/>
                <a:sym typeface="Century Gothic"/>
              </a:rPr>
              <a:t> at the moon.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1" i="0" lang="en-US" sz="4000" u="none" cap="none" strike="noStrike">
                <a:solidFill>
                  <a:srgbClr val="000000"/>
                </a:solidFill>
                <a:latin typeface="Century Gothic"/>
                <a:ea typeface="Century Gothic"/>
                <a:cs typeface="Century Gothic"/>
                <a:sym typeface="Century Gothic"/>
              </a:rPr>
              <a:t>You</a:t>
            </a:r>
            <a:r>
              <a:rPr b="0" i="0" lang="en-US" sz="4000" u="none" cap="none" strike="noStrike">
                <a:solidFill>
                  <a:srgbClr val="000000"/>
                </a:solidFill>
                <a:latin typeface="Century Gothic"/>
                <a:ea typeface="Century Gothic"/>
                <a:cs typeface="Century Gothic"/>
                <a:sym typeface="Century Gothic"/>
              </a:rPr>
              <a:t> are my friend.</a:t>
            </a:r>
            <a:endParaRPr b="0" i="0" sz="4000" u="none" cap="none" strike="noStrike">
              <a:solidFill>
                <a:schemeClr val="dk1"/>
              </a:solidFill>
              <a:latin typeface="Century Gothic"/>
              <a:ea typeface="Century Gothic"/>
              <a:cs typeface="Century Gothic"/>
              <a:sym typeface="Century Gothic"/>
            </a:endParaRPr>
          </a:p>
        </p:txBody>
      </p:sp>
      <p:sp>
        <p:nvSpPr>
          <p:cNvPr id="272" name="Google Shape;272;p18"/>
          <p:cNvSpPr/>
          <p:nvPr/>
        </p:nvSpPr>
        <p:spPr>
          <a:xfrm>
            <a:off x="4442001" y="2323071"/>
            <a:ext cx="799863" cy="5214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6088924" y="1498487"/>
            <a:ext cx="799863" cy="5214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8"/>
          <p:cNvSpPr/>
          <p:nvPr/>
        </p:nvSpPr>
        <p:spPr>
          <a:xfrm>
            <a:off x="4986215" y="3034563"/>
            <a:ext cx="799863" cy="5214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8"/>
          <p:cNvSpPr/>
          <p:nvPr/>
        </p:nvSpPr>
        <p:spPr>
          <a:xfrm>
            <a:off x="7412259" y="3800259"/>
            <a:ext cx="847050" cy="5214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3103869" y="4533426"/>
            <a:ext cx="1196281" cy="5214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3103868" y="5375420"/>
            <a:ext cx="986217" cy="5214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picture containing clock&#10;&#10;Description automatically generated" id="283" name="Google Shape;28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4" name="Google Shape;28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5" name="Google Shape;28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6" name="Google Shape;28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88" name="Google Shape;288;p19"/>
          <p:cNvSpPr txBox="1"/>
          <p:nvPr/>
        </p:nvSpPr>
        <p:spPr>
          <a:xfrm>
            <a:off x="4620426" y="1941972"/>
            <a:ext cx="1844375" cy="130170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0" i="0" lang="en-US" sz="6000" u="none" cap="none" strike="noStrike">
                <a:solidFill>
                  <a:schemeClr val="accent1"/>
                </a:solidFill>
                <a:latin typeface="Century Gothic"/>
                <a:ea typeface="Century Gothic"/>
                <a:cs typeface="Century Gothic"/>
                <a:sym typeface="Century Gothic"/>
              </a:rPr>
              <a:t>I sit.</a:t>
            </a:r>
            <a:endParaRPr b="0" i="0" sz="1400" u="none" cap="none" strike="noStrike">
              <a:solidFill>
                <a:srgbClr val="000000"/>
              </a:solidFill>
              <a:latin typeface="Arial"/>
              <a:ea typeface="Arial"/>
              <a:cs typeface="Arial"/>
              <a:sym typeface="Arial"/>
            </a:endParaRPr>
          </a:p>
        </p:txBody>
      </p:sp>
      <p:sp>
        <p:nvSpPr>
          <p:cNvPr id="289" name="Google Shape;289;p19"/>
          <p:cNvSpPr txBox="1"/>
          <p:nvPr/>
        </p:nvSpPr>
        <p:spPr>
          <a:xfrm>
            <a:off x="4332653" y="3459917"/>
            <a:ext cx="2871334" cy="130170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0" i="0" lang="en-US" sz="6000" u="none" cap="none" strike="noStrike">
                <a:solidFill>
                  <a:schemeClr val="accent2"/>
                </a:solidFill>
                <a:latin typeface="Century Gothic"/>
                <a:ea typeface="Century Gothic"/>
                <a:cs typeface="Century Gothic"/>
                <a:sym typeface="Century Gothic"/>
              </a:rPr>
              <a:t>I look.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A picture containing drawing, lamp&#10;&#10;Description automatically generated" id="294" name="Google Shape;29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5" name="Google Shape;29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6" name="Google Shape;29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7" name="Google Shape;29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98" name="Google Shape;29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99" name="Google Shape;29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picture containing clock&#10;&#10;Description automatically generated" id="305" name="Google Shape;30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6" name="Google Shape;30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7" name="Google Shape;30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8" name="Google Shape;30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9" name="Google Shape;30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0" name="Google Shape;310;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sp>
        <p:nvSpPr>
          <p:cNvPr id="311" name="Google Shape;311;p21"/>
          <p:cNvSpPr txBox="1"/>
          <p:nvPr/>
        </p:nvSpPr>
        <p:spPr>
          <a:xfrm>
            <a:off x="9492337" y="2397968"/>
            <a:ext cx="2699664"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text, box&#10;&#10;Description automatically generated" id="312" name="Google Shape;312;p21"/>
          <p:cNvPicPr preferRelativeResize="0"/>
          <p:nvPr/>
        </p:nvPicPr>
        <p:blipFill rotWithShape="1">
          <a:blip r:embed="rId6">
            <a:alphaModFix/>
          </a:blip>
          <a:srcRect b="0" l="0" r="0" t="0"/>
          <a:stretch/>
        </p:blipFill>
        <p:spPr>
          <a:xfrm>
            <a:off x="380533" y="2181428"/>
            <a:ext cx="2255019" cy="3015971"/>
          </a:xfrm>
          <a:prstGeom prst="rect">
            <a:avLst/>
          </a:prstGeom>
          <a:solidFill>
            <a:srgbClr val="ECECEC"/>
          </a:solidFill>
          <a:ln>
            <a:noFill/>
          </a:ln>
          <a:effectLst>
            <a:outerShdw blurRad="55000" rotWithShape="0" algn="tl" dir="5400000" dist="18000">
              <a:srgbClr val="000000">
                <a:alpha val="40000"/>
              </a:srgbClr>
            </a:outerShdw>
          </a:effectLst>
        </p:spPr>
      </p:pic>
      <p:pic>
        <p:nvPicPr>
          <p:cNvPr descr="A picture containing text&#10;&#10;Description automatically generated" id="313" name="Google Shape;313;p21"/>
          <p:cNvPicPr preferRelativeResize="0"/>
          <p:nvPr/>
        </p:nvPicPr>
        <p:blipFill rotWithShape="1">
          <a:blip r:embed="rId7">
            <a:alphaModFix/>
          </a:blip>
          <a:srcRect b="0" l="0" r="0" t="0"/>
          <a:stretch/>
        </p:blipFill>
        <p:spPr>
          <a:xfrm>
            <a:off x="2905625" y="2243525"/>
            <a:ext cx="2127750" cy="2891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Diagram&#10;&#10;Description automatically generated" id="314" name="Google Shape;314;p21"/>
          <p:cNvPicPr preferRelativeResize="0"/>
          <p:nvPr/>
        </p:nvPicPr>
        <p:blipFill rotWithShape="1">
          <a:blip r:embed="rId8">
            <a:alphaModFix/>
          </a:blip>
          <a:srcRect b="0" l="0" r="0" t="0"/>
          <a:stretch/>
        </p:blipFill>
        <p:spPr>
          <a:xfrm>
            <a:off x="5422066" y="1369278"/>
            <a:ext cx="3681558" cy="49951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A picture containing clock&#10;&#10;Description automatically generated" id="320" name="Google Shape;320;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1" name="Google Shape;321;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2" name="Google Shape;322;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3" name="Google Shape;323;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4" name="Google Shape;324;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sp>
        <p:nvSpPr>
          <p:cNvPr id="326" name="Google Shape;326;p22"/>
          <p:cNvSpPr txBox="1"/>
          <p:nvPr/>
        </p:nvSpPr>
        <p:spPr>
          <a:xfrm>
            <a:off x="8436647" y="2497120"/>
            <a:ext cx="354290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327" name="Google Shape;327;p22"/>
          <p:cNvPicPr preferRelativeResize="0"/>
          <p:nvPr/>
        </p:nvPicPr>
        <p:blipFill rotWithShape="1">
          <a:blip r:embed="rId6">
            <a:alphaModFix/>
          </a:blip>
          <a:srcRect b="0" l="0" r="0" t="0"/>
          <a:stretch/>
        </p:blipFill>
        <p:spPr>
          <a:xfrm>
            <a:off x="4519008" y="1369889"/>
            <a:ext cx="3405391" cy="46447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Diagram&#10;&#10;Description automatically generated" id="328" name="Google Shape;328;p22"/>
          <p:cNvPicPr preferRelativeResize="0"/>
          <p:nvPr/>
        </p:nvPicPr>
        <p:blipFill rotWithShape="1">
          <a:blip r:embed="rId7">
            <a:alphaModFix/>
          </a:blip>
          <a:srcRect b="0" l="0" r="0" t="0"/>
          <a:stretch/>
        </p:blipFill>
        <p:spPr>
          <a:xfrm>
            <a:off x="847117" y="1369889"/>
            <a:ext cx="3405391" cy="46204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picture containing clock&#10;&#10;Description automatically generated" id="334" name="Google Shape;334;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5" name="Google Shape;335;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6" name="Google Shape;336;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7" name="Google Shape;337;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8" name="Google Shape;338;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39" name="Google Shape;339;p23"/>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are</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by</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23"/>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look</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3"/>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3"/>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you</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 picture containing clock&#10;&#10;Description automatically generated" id="349" name="Google Shape;349;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0" name="Google Shape;350;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1" name="Google Shape;351;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2" name="Google Shape;352;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3" name="Google Shape;353;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left</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guard</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right</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crosswalk</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clock&#10;&#10;Description automatically generated" id="364" name="Google Shape;364;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5" name="Google Shape;365;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6" name="Google Shape;366;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7" name="Google Shape;367;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8" name="Google Shape;368;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road, outdoor, walking&#10;&#10;Description automatically generated" id="370" name="Google Shape;370;p75"/>
          <p:cNvPicPr preferRelativeResize="0"/>
          <p:nvPr/>
        </p:nvPicPr>
        <p:blipFill rotWithShape="1">
          <a:blip r:embed="rId6">
            <a:alphaModFix/>
          </a:blip>
          <a:srcRect b="0" l="0" r="0" t="0"/>
          <a:stretch/>
        </p:blipFill>
        <p:spPr>
          <a:xfrm>
            <a:off x="2807836" y="1297141"/>
            <a:ext cx="3791421" cy="5165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71" name="Google Shape;371;p75"/>
          <p:cNvSpPr txBox="1"/>
          <p:nvPr/>
        </p:nvSpPr>
        <p:spPr>
          <a:xfrm>
            <a:off x="7868236" y="2985919"/>
            <a:ext cx="35429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Can you find the title of the story</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A picture containing clock&#10;&#10;Description automatically generated" id="377" name="Google Shape;377;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8" name="Google Shape;378;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9" name="Google Shape;379;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0" name="Google Shape;380;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1" name="Google Shape;381;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 chat or text message, email&#10;&#10;Description automatically generated" id="382" name="Google Shape;382;p26"/>
          <p:cNvPicPr preferRelativeResize="0"/>
          <p:nvPr/>
        </p:nvPicPr>
        <p:blipFill rotWithShape="1">
          <a:blip r:embed="rId6">
            <a:alphaModFix/>
          </a:blip>
          <a:srcRect b="0" l="0" r="0" t="0"/>
          <a:stretch/>
        </p:blipFill>
        <p:spPr>
          <a:xfrm>
            <a:off x="1530158" y="1742114"/>
            <a:ext cx="8856366" cy="40195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clock&#10;&#10;Description automatically generated" id="388" name="Google Shape;388;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9" name="Google Shape;389;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0" name="Google Shape;390;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1" name="Google Shape;391;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2" name="Google Shape;392;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Look Both Ways</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road, outdoor, walking&#10;&#10;Description automatically generated" id="394" name="Google Shape;394;p27"/>
          <p:cNvPicPr preferRelativeResize="0"/>
          <p:nvPr/>
        </p:nvPicPr>
        <p:blipFill rotWithShape="1">
          <a:blip r:embed="rId6">
            <a:alphaModFix/>
          </a:blip>
          <a:srcRect b="0" l="0" r="0" t="0"/>
          <a:stretch/>
        </p:blipFill>
        <p:spPr>
          <a:xfrm>
            <a:off x="3371247" y="1297141"/>
            <a:ext cx="3791421" cy="5165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A picture containing clock&#10;&#10;Description automatically generated" id="400" name="Google Shape;400;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1" name="Google Shape;401;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2" name="Google Shape;402;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3" name="Google Shape;403;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4" name="Google Shape;404;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Look Both Ways</a:t>
            </a:r>
            <a:endParaRPr b="0" i="0" sz="1400" u="none" cap="none" strike="noStrike">
              <a:solidFill>
                <a:srgbClr val="000000"/>
              </a:solidFill>
              <a:latin typeface="Century Gothic"/>
              <a:ea typeface="Century Gothic"/>
              <a:cs typeface="Century Gothic"/>
              <a:sym typeface="Century Gothic"/>
            </a:endParaRPr>
          </a:p>
        </p:txBody>
      </p:sp>
      <p:sp>
        <p:nvSpPr>
          <p:cNvPr id="405" name="Google Shape;405;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112,113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6" name="Google Shape;406;p90"/>
          <p:cNvPicPr preferRelativeResize="0"/>
          <p:nvPr/>
        </p:nvPicPr>
        <p:blipFill rotWithShape="1">
          <a:blip r:embed="rId6">
            <a:alphaModFix/>
          </a:blip>
          <a:srcRect b="0" l="0" r="0" t="0"/>
          <a:stretch/>
        </p:blipFill>
        <p:spPr>
          <a:xfrm flipH="1">
            <a:off x="8498306" y="2071703"/>
            <a:ext cx="3947942" cy="2714593"/>
          </a:xfrm>
          <a:prstGeom prst="rect">
            <a:avLst/>
          </a:prstGeom>
          <a:noFill/>
          <a:ln>
            <a:noFill/>
          </a:ln>
        </p:spPr>
      </p:pic>
      <p:pic>
        <p:nvPicPr>
          <p:cNvPr descr="A picture containing text&#10;&#10;Description automatically generated" id="407" name="Google Shape;407;p90"/>
          <p:cNvPicPr preferRelativeResize="0"/>
          <p:nvPr/>
        </p:nvPicPr>
        <p:blipFill rotWithShape="1">
          <a:blip r:embed="rId7">
            <a:alphaModFix/>
          </a:blip>
          <a:srcRect b="0" l="0" r="0" t="0"/>
          <a:stretch/>
        </p:blipFill>
        <p:spPr>
          <a:xfrm>
            <a:off x="1223947" y="1329653"/>
            <a:ext cx="6959199" cy="47195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A picture containing clock&#10;&#10;Description automatically generated" id="413" name="Google Shape;413;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4" name="Google Shape;414;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5" name="Google Shape;415;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6" name="Google Shape;416;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7" name="Google Shape;417;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Look Both Ways</a:t>
            </a:r>
            <a:endParaRPr b="0" i="0" sz="1400" u="none" cap="none" strike="noStrike">
              <a:solidFill>
                <a:srgbClr val="000000"/>
              </a:solidFill>
              <a:latin typeface="Century Gothic"/>
              <a:ea typeface="Century Gothic"/>
              <a:cs typeface="Century Gothic"/>
              <a:sym typeface="Century Gothic"/>
            </a:endParaRPr>
          </a:p>
        </p:txBody>
      </p:sp>
      <p:sp>
        <p:nvSpPr>
          <p:cNvPr id="418" name="Google Shape;418;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114,115</a:t>
            </a:r>
            <a:endParaRPr b="0" i="0" sz="1400" u="none" cap="none" strike="noStrike">
              <a:solidFill>
                <a:srgbClr val="000000"/>
              </a:solidFill>
              <a:latin typeface="Century Gothic"/>
              <a:ea typeface="Century Gothic"/>
              <a:cs typeface="Century Gothic"/>
              <a:sym typeface="Century Gothic"/>
            </a:endParaRPr>
          </a:p>
        </p:txBody>
      </p:sp>
      <p:pic>
        <p:nvPicPr>
          <p:cNvPr descr="A person holding a stop sign&#10;&#10;Description automatically generated" id="419" name="Google Shape;419;p91"/>
          <p:cNvPicPr preferRelativeResize="0"/>
          <p:nvPr/>
        </p:nvPicPr>
        <p:blipFill rotWithShape="1">
          <a:blip r:embed="rId6">
            <a:alphaModFix/>
          </a:blip>
          <a:srcRect b="0" l="0" r="0" t="0"/>
          <a:stretch/>
        </p:blipFill>
        <p:spPr>
          <a:xfrm>
            <a:off x="1749143" y="1470365"/>
            <a:ext cx="7272755" cy="49359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icture containing clock&#10;&#10;Description automatically generated" id="425" name="Google Shape;425;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6" name="Google Shape;426;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7" name="Google Shape;427;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8" name="Google Shape;428;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9" name="Google Shape;429;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Look Both Ways</a:t>
            </a:r>
            <a:endParaRPr b="0" i="0" sz="1400" u="none" cap="none" strike="noStrike">
              <a:solidFill>
                <a:srgbClr val="000000"/>
              </a:solidFill>
              <a:latin typeface="Century Gothic"/>
              <a:ea typeface="Century Gothic"/>
              <a:cs typeface="Century Gothic"/>
              <a:sym typeface="Century Gothic"/>
            </a:endParaRPr>
          </a:p>
        </p:txBody>
      </p:sp>
      <p:sp>
        <p:nvSpPr>
          <p:cNvPr id="430" name="Google Shape;430;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116,117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1" name="Google Shape;431;p92"/>
          <p:cNvPicPr preferRelativeResize="0"/>
          <p:nvPr/>
        </p:nvPicPr>
        <p:blipFill rotWithShape="1">
          <a:blip r:embed="rId6">
            <a:alphaModFix/>
          </a:blip>
          <a:srcRect b="0" l="0" r="0" t="0"/>
          <a:stretch/>
        </p:blipFill>
        <p:spPr>
          <a:xfrm>
            <a:off x="212449" y="2479033"/>
            <a:ext cx="3444609" cy="2493417"/>
          </a:xfrm>
          <a:prstGeom prst="rect">
            <a:avLst/>
          </a:prstGeom>
          <a:noFill/>
          <a:ln>
            <a:noFill/>
          </a:ln>
        </p:spPr>
      </p:pic>
      <p:pic>
        <p:nvPicPr>
          <p:cNvPr descr="Graphical user interface&#10;&#10;Description automatically generated" id="432" name="Google Shape;432;p92"/>
          <p:cNvPicPr preferRelativeResize="0"/>
          <p:nvPr/>
        </p:nvPicPr>
        <p:blipFill rotWithShape="1">
          <a:blip r:embed="rId7">
            <a:alphaModFix/>
          </a:blip>
          <a:srcRect b="0" l="0" r="0" t="0"/>
          <a:stretch/>
        </p:blipFill>
        <p:spPr>
          <a:xfrm>
            <a:off x="3930884" y="1442469"/>
            <a:ext cx="6757868" cy="46123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A picture containing clock&#10;&#10;Description automatically generated" id="438" name="Google Shape;438;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9" name="Google Shape;439;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0" name="Google Shape;440;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1" name="Google Shape;441;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2" name="Google Shape;442;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Look Both Ways</a:t>
            </a:r>
            <a:endParaRPr b="0" i="0" sz="1400" u="none" cap="none" strike="noStrike">
              <a:solidFill>
                <a:srgbClr val="000000"/>
              </a:solidFill>
              <a:latin typeface="Century Gothic"/>
              <a:ea typeface="Century Gothic"/>
              <a:cs typeface="Century Gothic"/>
              <a:sym typeface="Century Gothic"/>
            </a:endParaRPr>
          </a:p>
        </p:txBody>
      </p:sp>
      <p:sp>
        <p:nvSpPr>
          <p:cNvPr id="443" name="Google Shape;443;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118,119</a:t>
            </a:r>
            <a:endParaRPr b="0" i="0" sz="1400" u="none" cap="none" strike="noStrike">
              <a:solidFill>
                <a:srgbClr val="000000"/>
              </a:solidFill>
              <a:latin typeface="Century Gothic"/>
              <a:ea typeface="Century Gothic"/>
              <a:cs typeface="Century Gothic"/>
              <a:sym typeface="Century Gothic"/>
            </a:endParaRPr>
          </a:p>
        </p:txBody>
      </p:sp>
      <p:pic>
        <p:nvPicPr>
          <p:cNvPr descr="Website&#10;&#10;Description automatically generated" id="444" name="Google Shape;444;p93"/>
          <p:cNvPicPr preferRelativeResize="0"/>
          <p:nvPr/>
        </p:nvPicPr>
        <p:blipFill rotWithShape="1">
          <a:blip r:embed="rId6">
            <a:alphaModFix/>
          </a:blip>
          <a:srcRect b="0" l="0" r="0" t="0"/>
          <a:stretch/>
        </p:blipFill>
        <p:spPr>
          <a:xfrm>
            <a:off x="1911884" y="1420366"/>
            <a:ext cx="7261455" cy="49186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clock&#10;&#10;Description automatically generated" id="450" name="Google Shape;450;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1" name="Google Shape;451;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2" name="Google Shape;452;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3" name="Google Shape;453;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4" name="Google Shape;454;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34"/>
          <p:cNvSpPr txBox="1"/>
          <p:nvPr/>
        </p:nvSpPr>
        <p:spPr>
          <a:xfrm>
            <a:off x="4929844" y="1323926"/>
            <a:ext cx="7089413"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Retell</a:t>
            </a:r>
            <a:r>
              <a:rPr b="0" i="0" lang="en-US" sz="2800" u="none" cap="none" strike="noStrike">
                <a:solidFill>
                  <a:srgbClr val="000000"/>
                </a:solidFill>
                <a:latin typeface="Century Gothic"/>
                <a:ea typeface="Century Gothic"/>
                <a:cs typeface="Century Gothic"/>
                <a:sym typeface="Century Gothic"/>
              </a:rPr>
              <a:t> Tell a partner about the part of the text that shows something you have seen before. Where did you see this thing</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Illustrate Details </a:t>
            </a:r>
            <a:r>
              <a:rPr b="0" i="0" lang="en-US" sz="2800" u="none" cap="none" strike="noStrike">
                <a:solidFill>
                  <a:srgbClr val="000000"/>
                </a:solidFill>
                <a:latin typeface="Century Gothic"/>
                <a:ea typeface="Century Gothic"/>
                <a:cs typeface="Century Gothic"/>
                <a:sym typeface="Century Gothic"/>
              </a:rPr>
              <a:t>Have students draw a picture of a traffic light or walk and wait signals. Then have partners discuss the meaning of each signal and what they should do when they see it.</a:t>
            </a:r>
            <a:endParaRPr b="0" i="0" sz="2800" u="none" cap="none" strike="noStrike">
              <a:solidFill>
                <a:schemeClr val="dk1"/>
              </a:solidFill>
              <a:latin typeface="Century Gothic"/>
              <a:ea typeface="Century Gothic"/>
              <a:cs typeface="Century Gothic"/>
              <a:sym typeface="Century Gothic"/>
            </a:endParaRPr>
          </a:p>
        </p:txBody>
      </p:sp>
      <p:pic>
        <p:nvPicPr>
          <p:cNvPr descr="A picture containing text, road, outdoor, walking&#10;&#10;Description automatically generated" id="456" name="Google Shape;456;p34"/>
          <p:cNvPicPr preferRelativeResize="0"/>
          <p:nvPr/>
        </p:nvPicPr>
        <p:blipFill rotWithShape="1">
          <a:blip r:embed="rId6">
            <a:alphaModFix/>
          </a:blip>
          <a:srcRect b="0" l="0" r="0" t="0"/>
          <a:stretch/>
        </p:blipFill>
        <p:spPr>
          <a:xfrm>
            <a:off x="856817" y="1192938"/>
            <a:ext cx="3702820" cy="50444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
        <p:nvSpPr>
          <p:cNvPr id="468" name="Google Shape;468;p33"/>
          <p:cNvSpPr txBox="1"/>
          <p:nvPr/>
        </p:nvSpPr>
        <p:spPr>
          <a:xfrm>
            <a:off x="7277148" y="2260572"/>
            <a:ext cx="383498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iagram&#10;&#10;Description automatically generated" id="469" name="Google Shape;469;p33"/>
          <p:cNvPicPr preferRelativeResize="0"/>
          <p:nvPr/>
        </p:nvPicPr>
        <p:blipFill rotWithShape="1">
          <a:blip r:embed="rId6">
            <a:alphaModFix/>
          </a:blip>
          <a:srcRect b="0" l="0" r="0" t="0"/>
          <a:stretch/>
        </p:blipFill>
        <p:spPr>
          <a:xfrm>
            <a:off x="2531163" y="1308330"/>
            <a:ext cx="3834985" cy="51726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A picture containing clock&#10;&#10;Description automatically generated" id="475" name="Google Shape;475;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6" name="Google Shape;476;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7" name="Google Shape;477;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8" name="Google Shape;478;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9" name="Google Shape;479;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94"/>
          <p:cNvSpPr txBox="1"/>
          <p:nvPr/>
        </p:nvSpPr>
        <p:spPr>
          <a:xfrm>
            <a:off x="995894" y="1759497"/>
            <a:ext cx="9390639" cy="4031833"/>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 you know this text is an informational text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does the author use the title </a:t>
            </a:r>
            <a:r>
              <a:rPr b="0" i="1" lang="en-US" sz="3200" u="none" cap="none" strike="noStrike">
                <a:solidFill>
                  <a:schemeClr val="dk1"/>
                </a:solidFill>
                <a:latin typeface="Century Gothic"/>
                <a:ea typeface="Century Gothic"/>
                <a:cs typeface="Century Gothic"/>
                <a:sym typeface="Century Gothic"/>
              </a:rPr>
              <a:t>Look Both Ways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should you use look both ways before you cross the street</a:t>
            </a:r>
            <a:r>
              <a:rPr b="0" i="0" lang="en-US" sz="3200" u="none" cap="none" strike="noStrike">
                <a:solidFill>
                  <a:schemeClr val="dk1"/>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Use text evidence.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clock&#10;&#10;Description automatically generated" id="487" name="Google Shape;487;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8" name="Google Shape;488;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9" name="Google Shape;489;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0" name="Google Shape;490;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1" name="Google Shape;491;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492" name="Google Shape;492;p35"/>
          <p:cNvSpPr txBox="1"/>
          <p:nvPr/>
        </p:nvSpPr>
        <p:spPr>
          <a:xfrm>
            <a:off x="7277148" y="2739698"/>
            <a:ext cx="383498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129 in your Student Interactive. </a:t>
            </a:r>
            <a:endParaRPr b="0" i="0" sz="3200" u="none" cap="none" strike="noStrike">
              <a:solidFill>
                <a:schemeClr val="dk1"/>
              </a:solidFill>
              <a:latin typeface="Century Gothic"/>
              <a:ea typeface="Century Gothic"/>
              <a:cs typeface="Century Gothic"/>
              <a:sym typeface="Century Gothic"/>
            </a:endParaRPr>
          </a:p>
        </p:txBody>
      </p:sp>
      <p:sp>
        <p:nvSpPr>
          <p:cNvPr id="493" name="Google Shape;493;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129</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494" name="Google Shape;494;p35"/>
          <p:cNvPicPr preferRelativeResize="0"/>
          <p:nvPr/>
        </p:nvPicPr>
        <p:blipFill rotWithShape="1">
          <a:blip r:embed="rId6">
            <a:alphaModFix/>
          </a:blip>
          <a:srcRect b="0" l="0" r="0" t="0"/>
          <a:stretch/>
        </p:blipFill>
        <p:spPr>
          <a:xfrm>
            <a:off x="2531163" y="1297873"/>
            <a:ext cx="3895095" cy="52639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05" name="Google Shape;505;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
        <p:nvSpPr>
          <p:cNvPr id="506" name="Google Shape;506;p36"/>
          <p:cNvSpPr txBox="1"/>
          <p:nvPr/>
        </p:nvSpPr>
        <p:spPr>
          <a:xfrm>
            <a:off x="1664039" y="2612196"/>
            <a:ext cx="7530604"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continue to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draw</a:t>
            </a:r>
            <a:r>
              <a:rPr b="0" i="0" lang="en-US" sz="3200" u="none" cap="none" strike="noStrike">
                <a:solidFill>
                  <a:schemeClr val="dk1"/>
                </a:solidFill>
                <a:latin typeface="Century Gothic"/>
                <a:ea typeface="Century Gothic"/>
                <a:cs typeface="Century Gothic"/>
                <a:sym typeface="Century Gothic"/>
              </a:rPr>
              <a:t> your fiction book.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descr="A picture containing clock&#10;&#10;Description automatically generated" id="512" name="Google Shape;512;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3" name="Google Shape;513;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4" name="Google Shape;514;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5" name="Google Shape;515;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6" name="Google Shape;516;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17" name="Google Shape;517;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sp>
        <p:nvSpPr>
          <p:cNvPr id="518" name="Google Shape;518;p37"/>
          <p:cNvSpPr txBox="1"/>
          <p:nvPr/>
        </p:nvSpPr>
        <p:spPr>
          <a:xfrm>
            <a:off x="8046306" y="2403489"/>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519" name="Google Shape;519;p37"/>
          <p:cNvPicPr preferRelativeResize="0"/>
          <p:nvPr/>
        </p:nvPicPr>
        <p:blipFill rotWithShape="1">
          <a:blip r:embed="rId6">
            <a:alphaModFix/>
          </a:blip>
          <a:srcRect b="0" l="0" r="0" t="0"/>
          <a:stretch/>
        </p:blipFill>
        <p:spPr>
          <a:xfrm>
            <a:off x="3480818" y="1284038"/>
            <a:ext cx="3921086" cy="53035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0" name="Google Shape;520;p37"/>
          <p:cNvSpPr txBox="1"/>
          <p:nvPr/>
        </p:nvSpPr>
        <p:spPr>
          <a:xfrm>
            <a:off x="1095655" y="1727523"/>
            <a:ext cx="1488794"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log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top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dot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7" name="Google Shape;527;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8" name="Google Shape;528;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9" name="Google Shape;529;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0" name="Google Shape;530;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31" name="Google Shape;531;p38"/>
          <p:cNvSpPr txBox="1"/>
          <p:nvPr/>
        </p:nvSpPr>
        <p:spPr>
          <a:xfrm>
            <a:off x="2487641" y="2766124"/>
            <a:ext cx="7216717"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5400" u="none" cap="none" strike="noStrike">
                <a:solidFill>
                  <a:schemeClr val="accent1"/>
                </a:solidFill>
                <a:latin typeface="Century Gothic"/>
                <a:ea typeface="Century Gothic"/>
                <a:cs typeface="Century Gothic"/>
                <a:sym typeface="Century Gothic"/>
              </a:rPr>
              <a:t>Pat goes to school.</a:t>
            </a:r>
            <a:endParaRPr b="0" i="0" sz="5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A picture containing drawing, lamp&#10;&#10;Description automatically generated" id="536" name="Google Shape;536;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37" name="Google Shape;537;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38" name="Google Shape;538;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39" name="Google Shape;539;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40" name="Google Shape;540;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41" name="Google Shape;541;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descr="A picture containing clock&#10;&#10;Description automatically generated" id="547" name="Google Shape;547;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8" name="Google Shape;548;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9" name="Google Shape;549;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0" name="Google Shape;550;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51" name="Google Shape;551;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2" name="Google Shape;552;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53" name="Google Shape;553;p40"/>
          <p:cNvPicPr preferRelativeResize="0"/>
          <p:nvPr/>
        </p:nvPicPr>
        <p:blipFill rotWithShape="1">
          <a:blip r:embed="rId6">
            <a:alphaModFix/>
          </a:blip>
          <a:srcRect b="0" l="0" r="0" t="0"/>
          <a:stretch/>
        </p:blipFill>
        <p:spPr>
          <a:xfrm>
            <a:off x="1339273" y="1720100"/>
            <a:ext cx="10194701" cy="361818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A picture containing clock&#10;&#10;Description automatically generated" id="559" name="Google Shape;55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60" name="Google Shape;56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61" name="Google Shape;56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2" name="Google Shape;56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63" name="Google Shape;563;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text, fan, device&#10;&#10;Description automatically generated" id="564" name="Google Shape;564;p41"/>
          <p:cNvPicPr preferRelativeResize="0"/>
          <p:nvPr/>
        </p:nvPicPr>
        <p:blipFill rotWithShape="1">
          <a:blip r:embed="rId6">
            <a:alphaModFix/>
          </a:blip>
          <a:srcRect b="0" l="0" r="0" t="0"/>
          <a:stretch/>
        </p:blipFill>
        <p:spPr>
          <a:xfrm>
            <a:off x="781828" y="1518073"/>
            <a:ext cx="3240990" cy="44213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10;&#10;Description automatically generated" id="565" name="Google Shape;565;p41"/>
          <p:cNvPicPr preferRelativeResize="0"/>
          <p:nvPr/>
        </p:nvPicPr>
        <p:blipFill rotWithShape="1">
          <a:blip r:embed="rId7">
            <a:alphaModFix/>
          </a:blip>
          <a:srcRect b="0" l="0" r="0" t="0"/>
          <a:stretch/>
        </p:blipFill>
        <p:spPr>
          <a:xfrm>
            <a:off x="4299764" y="1528753"/>
            <a:ext cx="3210612" cy="44213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6" name="Google Shape;566;p41"/>
          <p:cNvSpPr txBox="1"/>
          <p:nvPr/>
        </p:nvSpPr>
        <p:spPr>
          <a:xfrm>
            <a:off x="8453016" y="2552225"/>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big</a:t>
            </a:r>
            <a:endParaRPr b="0" i="0" sz="4800" u="none" cap="none" strike="noStrike">
              <a:solidFill>
                <a:srgbClr val="000000"/>
              </a:solidFill>
              <a:latin typeface="Century Gothic"/>
              <a:ea typeface="Century Gothic"/>
              <a:cs typeface="Century Gothic"/>
              <a:sym typeface="Century Gothic"/>
            </a:endParaRPr>
          </a:p>
        </p:txBody>
      </p:sp>
      <p:sp>
        <p:nvSpPr>
          <p:cNvPr id="567" name="Google Shape;567;p41"/>
          <p:cNvSpPr txBox="1"/>
          <p:nvPr/>
        </p:nvSpPr>
        <p:spPr>
          <a:xfrm>
            <a:off x="8453016" y="1528753"/>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bin</a:t>
            </a:r>
            <a:endParaRPr b="0" i="0" sz="4800" u="none" cap="none" strike="noStrike">
              <a:solidFill>
                <a:srgbClr val="000000"/>
              </a:solidFill>
              <a:latin typeface="Century Gothic"/>
              <a:ea typeface="Century Gothic"/>
              <a:cs typeface="Century Gothic"/>
              <a:sym typeface="Century Gothic"/>
            </a:endParaRPr>
          </a:p>
        </p:txBody>
      </p:sp>
      <p:sp>
        <p:nvSpPr>
          <p:cNvPr id="568" name="Google Shape;568;p41"/>
          <p:cNvSpPr txBox="1"/>
          <p:nvPr/>
        </p:nvSpPr>
        <p:spPr>
          <a:xfrm>
            <a:off x="8453016" y="357376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got</a:t>
            </a:r>
            <a:endParaRPr b="0" i="0" sz="4800" u="none" cap="none" strike="noStrike">
              <a:solidFill>
                <a:srgbClr val="000000"/>
              </a:solidFill>
              <a:latin typeface="Century Gothic"/>
              <a:ea typeface="Century Gothic"/>
              <a:cs typeface="Century Gothic"/>
              <a:sym typeface="Century Gothic"/>
            </a:endParaRPr>
          </a:p>
        </p:txBody>
      </p:sp>
      <p:sp>
        <p:nvSpPr>
          <p:cNvPr id="569" name="Google Shape;569;p41"/>
          <p:cNvSpPr txBox="1"/>
          <p:nvPr/>
        </p:nvSpPr>
        <p:spPr>
          <a:xfrm>
            <a:off x="8451846" y="4595311"/>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fit</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dog, mammal&#10;&#10;Description automatically generated" id="119" name="Google Shape;119;p7"/>
          <p:cNvPicPr preferRelativeResize="0"/>
          <p:nvPr/>
        </p:nvPicPr>
        <p:blipFill rotWithShape="1">
          <a:blip r:embed="rId6">
            <a:alphaModFix/>
          </a:blip>
          <a:srcRect b="0" l="0" r="0" t="0"/>
          <a:stretch/>
        </p:blipFill>
        <p:spPr>
          <a:xfrm>
            <a:off x="819040" y="1895453"/>
            <a:ext cx="11000933" cy="344898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A picture containing clock&#10;&#10;Description automatically generated" id="575" name="Google Shape;575;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6" name="Google Shape;576;p9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77" name="Google Shape;577;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8" name="Google Shape;578;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579" name="Google Shape;579;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80" name="Google Shape;580;p9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81" name="Google Shape;581;p95"/>
          <p:cNvSpPr txBox="1"/>
          <p:nvPr/>
        </p:nvSpPr>
        <p:spPr>
          <a:xfrm>
            <a:off x="7726100" y="2355850"/>
            <a:ext cx="32481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101 in your Student Interactive</a:t>
            </a:r>
            <a:r>
              <a:rPr lang="en-US" sz="3200">
                <a:solidFill>
                  <a:schemeClr val="dk1"/>
                </a:solidFill>
                <a:latin typeface="Century Gothic"/>
                <a:ea typeface="Century Gothic"/>
                <a:cs typeface="Century Gothic"/>
                <a:sym typeface="Century Gothic"/>
              </a:rPr>
              <a:t> and complete the activity.</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graphical user interface&#10;&#10;Description automatically generated" id="582" name="Google Shape;582;p95"/>
          <p:cNvPicPr preferRelativeResize="0"/>
          <p:nvPr/>
        </p:nvPicPr>
        <p:blipFill rotWithShape="1">
          <a:blip r:embed="rId6">
            <a:alphaModFix/>
          </a:blip>
          <a:srcRect b="0" l="0" r="0" t="0"/>
          <a:stretch/>
        </p:blipFill>
        <p:spPr>
          <a:xfrm>
            <a:off x="2362093" y="1245055"/>
            <a:ext cx="3919157" cy="52692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 picture containing clock&#10;&#10;Description automatically generated" id="588" name="Google Shape;588;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9" name="Google Shape;589;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0" name="Google Shape;590;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1" name="Google Shape;591;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2" name="Google Shape;592;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42"/>
          <p:cNvSpPr txBox="1"/>
          <p:nvPr/>
        </p:nvSpPr>
        <p:spPr>
          <a:xfrm>
            <a:off x="7148216" y="2397968"/>
            <a:ext cx="469804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94" name="Google Shape;594;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595" name="Google Shape;595;p42"/>
          <p:cNvPicPr preferRelativeResize="0"/>
          <p:nvPr/>
        </p:nvPicPr>
        <p:blipFill rotWithShape="1">
          <a:blip r:embed="rId6">
            <a:alphaModFix/>
          </a:blip>
          <a:srcRect b="0" l="0" r="0" t="0"/>
          <a:stretch/>
        </p:blipFill>
        <p:spPr>
          <a:xfrm>
            <a:off x="2331731" y="1222216"/>
            <a:ext cx="3979881" cy="53999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A picture containing clock&#10;&#10;Description automatically generated" id="601" name="Google Shape;601;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2" name="Google Shape;602;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3" name="Google Shape;603;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4" name="Google Shape;604;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5" name="Google Shape;605;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606" name="Google Shape;606;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road, outdoor, walking&#10;&#10;Description automatically generated" id="607" name="Google Shape;607;p43"/>
          <p:cNvPicPr preferRelativeResize="0"/>
          <p:nvPr/>
        </p:nvPicPr>
        <p:blipFill rotWithShape="1">
          <a:blip r:embed="rId6">
            <a:alphaModFix/>
          </a:blip>
          <a:srcRect b="0" l="0" r="0" t="0"/>
          <a:stretch/>
        </p:blipFill>
        <p:spPr>
          <a:xfrm>
            <a:off x="3371247" y="1297141"/>
            <a:ext cx="3791421" cy="5165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descr="A picture containing clock&#10;&#10;Description automatically generated" id="613" name="Google Shape;613;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4" name="Google Shape;614;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5" name="Google Shape;615;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6" name="Google Shape;616;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7" name="Google Shape;617;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Features</a:t>
            </a:r>
            <a:endParaRPr b="0" i="0" sz="4000" u="none" cap="none" strike="noStrike">
              <a:solidFill>
                <a:srgbClr val="000000"/>
              </a:solidFill>
              <a:latin typeface="Century Gothic"/>
              <a:ea typeface="Century Gothic"/>
              <a:cs typeface="Century Gothic"/>
              <a:sym typeface="Century Gothic"/>
            </a:endParaRPr>
          </a:p>
        </p:txBody>
      </p:sp>
      <p:sp>
        <p:nvSpPr>
          <p:cNvPr id="618" name="Google Shape;618;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112,113</a:t>
            </a:r>
            <a:endParaRPr b="0" i="0" sz="1400" u="none" cap="none" strike="noStrike">
              <a:solidFill>
                <a:srgbClr val="000000"/>
              </a:solidFill>
              <a:latin typeface="Century Gothic"/>
              <a:ea typeface="Century Gothic"/>
              <a:cs typeface="Century Gothic"/>
              <a:sym typeface="Century Gothic"/>
            </a:endParaRPr>
          </a:p>
        </p:txBody>
      </p:sp>
      <p:sp>
        <p:nvSpPr>
          <p:cNvPr id="619" name="Google Shape;619;p96"/>
          <p:cNvSpPr txBox="1"/>
          <p:nvPr/>
        </p:nvSpPr>
        <p:spPr>
          <a:xfrm>
            <a:off x="8608711" y="2644190"/>
            <a:ext cx="355564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text&#10;&#10;Description automatically generated" id="620" name="Google Shape;620;p96"/>
          <p:cNvPicPr preferRelativeResize="0"/>
          <p:nvPr/>
        </p:nvPicPr>
        <p:blipFill rotWithShape="1">
          <a:blip r:embed="rId6">
            <a:alphaModFix/>
          </a:blip>
          <a:srcRect b="0" l="0" r="0" t="0"/>
          <a:stretch/>
        </p:blipFill>
        <p:spPr>
          <a:xfrm>
            <a:off x="1223947" y="1329653"/>
            <a:ext cx="6959199" cy="47195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descr="A picture containing clock&#10;&#10;Description automatically generated" id="626" name="Google Shape;626;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7" name="Google Shape;627;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8" name="Google Shape;628;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9" name="Google Shape;629;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0" name="Google Shape;630;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Features</a:t>
            </a:r>
            <a:endParaRPr b="0" i="0" sz="4000" u="none" cap="none" strike="noStrike">
              <a:solidFill>
                <a:srgbClr val="000000"/>
              </a:solidFill>
              <a:latin typeface="Century Gothic"/>
              <a:ea typeface="Century Gothic"/>
              <a:cs typeface="Century Gothic"/>
              <a:sym typeface="Century Gothic"/>
            </a:endParaRPr>
          </a:p>
        </p:txBody>
      </p:sp>
      <p:sp>
        <p:nvSpPr>
          <p:cNvPr id="631" name="Google Shape;631;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116,117</a:t>
            </a:r>
            <a:endParaRPr b="0" i="0" sz="1400" u="none" cap="none" strike="noStrike">
              <a:solidFill>
                <a:srgbClr val="000000"/>
              </a:solidFill>
              <a:latin typeface="Century Gothic"/>
              <a:ea typeface="Century Gothic"/>
              <a:cs typeface="Century Gothic"/>
              <a:sym typeface="Century Gothic"/>
            </a:endParaRPr>
          </a:p>
        </p:txBody>
      </p:sp>
      <p:sp>
        <p:nvSpPr>
          <p:cNvPr id="632" name="Google Shape;632;p97"/>
          <p:cNvSpPr txBox="1"/>
          <p:nvPr/>
        </p:nvSpPr>
        <p:spPr>
          <a:xfrm>
            <a:off x="8608711" y="2644190"/>
            <a:ext cx="355564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10;&#10;Description automatically generated" id="633" name="Google Shape;633;p97"/>
          <p:cNvPicPr preferRelativeResize="0"/>
          <p:nvPr/>
        </p:nvPicPr>
        <p:blipFill rotWithShape="1">
          <a:blip r:embed="rId6">
            <a:alphaModFix/>
          </a:blip>
          <a:srcRect b="0" l="0" r="0" t="0"/>
          <a:stretch/>
        </p:blipFill>
        <p:spPr>
          <a:xfrm>
            <a:off x="1404341" y="1591852"/>
            <a:ext cx="6757868" cy="46123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descr="A picture containing clock&#10;&#10;Description automatically generated" id="639" name="Google Shape;639;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0" name="Google Shape;640;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1" name="Google Shape;641;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2" name="Google Shape;642;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3" name="Google Shape;643;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644" name="Google Shape;64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a:t>
            </a:r>
            <a:endParaRPr b="0" i="0" sz="1400" u="none" cap="none" strike="noStrike">
              <a:solidFill>
                <a:srgbClr val="000000"/>
              </a:solidFill>
              <a:latin typeface="Century Gothic"/>
              <a:ea typeface="Century Gothic"/>
              <a:cs typeface="Century Gothic"/>
              <a:sym typeface="Century Gothic"/>
            </a:endParaRPr>
          </a:p>
        </p:txBody>
      </p:sp>
      <p:sp>
        <p:nvSpPr>
          <p:cNvPr id="645" name="Google Shape;645;p45"/>
          <p:cNvSpPr txBox="1"/>
          <p:nvPr/>
        </p:nvSpPr>
        <p:spPr>
          <a:xfrm>
            <a:off x="7311532"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646" name="Google Shape;646;p45"/>
          <p:cNvPicPr preferRelativeResize="0"/>
          <p:nvPr/>
        </p:nvPicPr>
        <p:blipFill rotWithShape="1">
          <a:blip r:embed="rId6">
            <a:alphaModFix/>
          </a:blip>
          <a:srcRect b="0" l="0" r="0" t="0"/>
          <a:stretch/>
        </p:blipFill>
        <p:spPr>
          <a:xfrm>
            <a:off x="2531163" y="1249670"/>
            <a:ext cx="3943528" cy="53228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A picture containing clock&#10;&#10;Description automatically generated" id="652" name="Google Shape;652;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3" name="Google Shape;653;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4" name="Google Shape;654;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5" name="Google Shape;655;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6" name="Google Shape;656;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sp>
        <p:nvSpPr>
          <p:cNvPr id="657" name="Google Shape;657;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sp>
        <p:nvSpPr>
          <p:cNvPr id="658" name="Google Shape;658;p46"/>
          <p:cNvSpPr txBox="1"/>
          <p:nvPr/>
        </p:nvSpPr>
        <p:spPr>
          <a:xfrm>
            <a:off x="7477349" y="2392620"/>
            <a:ext cx="351801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659" name="Google Shape;659;p46"/>
          <p:cNvPicPr preferRelativeResize="0"/>
          <p:nvPr/>
        </p:nvPicPr>
        <p:blipFill rotWithShape="1">
          <a:blip r:embed="rId6">
            <a:alphaModFix/>
          </a:blip>
          <a:srcRect b="0" l="0" r="0" t="0"/>
          <a:stretch/>
        </p:blipFill>
        <p:spPr>
          <a:xfrm>
            <a:off x="2444113" y="1271443"/>
            <a:ext cx="3911636" cy="53010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descr="A picture containing clock&#10;&#10;Description automatically generated" id="665" name="Google Shape;66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6" name="Google Shape;66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7" name="Google Shape;66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8" name="Google Shape;66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9" name="Google Shape;66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670" name="Google Shape;670;p47"/>
          <p:cNvSpPr txBox="1"/>
          <p:nvPr/>
        </p:nvSpPr>
        <p:spPr>
          <a:xfrm>
            <a:off x="479783" y="1489307"/>
            <a:ext cx="4223763"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Backward Circles</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71" name="Google Shape;671;p47"/>
          <p:cNvPicPr preferRelativeResize="0"/>
          <p:nvPr/>
        </p:nvPicPr>
        <p:blipFill rotWithShape="1">
          <a:blip r:embed="rId6">
            <a:alphaModFix/>
          </a:blip>
          <a:srcRect b="0" l="0" r="0" t="0"/>
          <a:stretch/>
        </p:blipFill>
        <p:spPr>
          <a:xfrm>
            <a:off x="4979976" y="1407531"/>
            <a:ext cx="5713346" cy="4567309"/>
          </a:xfrm>
          <a:prstGeom prst="rect">
            <a:avLst/>
          </a:prstGeom>
          <a:noFill/>
          <a:ln>
            <a:noFill/>
          </a:ln>
        </p:spPr>
      </p:pic>
      <p:sp>
        <p:nvSpPr>
          <p:cNvPr id="672" name="Google Shape;672;p47"/>
          <p:cNvSpPr/>
          <p:nvPr/>
        </p:nvSpPr>
        <p:spPr>
          <a:xfrm>
            <a:off x="1349494" y="2634920"/>
            <a:ext cx="2489566" cy="2489566"/>
          </a:xfrm>
          <a:prstGeom prst="ellipse">
            <a:avLst/>
          </a:prstGeom>
          <a:noFill/>
          <a:ln cap="flat" cmpd="sng" w="25400">
            <a:solidFill>
              <a:schemeClr val="dk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A picture containing clock&#10;&#10;Description automatically generated" id="678" name="Google Shape;678;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9" name="Google Shape;679;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0" name="Google Shape;680;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1" name="Google Shape;681;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2" name="Google Shape;682;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683" name="Google Shape;683;p48"/>
          <p:cNvSpPr txBox="1"/>
          <p:nvPr/>
        </p:nvSpPr>
        <p:spPr>
          <a:xfrm>
            <a:off x="1618735" y="1754813"/>
            <a:ext cx="9074587" cy="3746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Text features of a nonfiction book help readers  location information and understand the structure of the book.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457200" lvl="0" marL="457200" marR="0" rtl="0" algn="l">
              <a:lnSpc>
                <a:spcPct val="114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chapters or sections of the book. </a:t>
            </a:r>
            <a:endParaRPr b="0" i="0" sz="1400" u="none" cap="none" strike="noStrike">
              <a:solidFill>
                <a:srgbClr val="000000"/>
              </a:solidFill>
              <a:latin typeface="Arial"/>
              <a:ea typeface="Arial"/>
              <a:cs typeface="Arial"/>
              <a:sym typeface="Arial"/>
            </a:endParaRPr>
          </a:p>
          <a:p>
            <a:pPr indent="-457200" lvl="0" marL="457200" marR="0" rtl="0" algn="l">
              <a:lnSpc>
                <a:spcPct val="114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topics and page numbers.</a:t>
            </a:r>
            <a:endParaRPr b="0" i="0" sz="1400" u="none" cap="none" strike="noStrike">
              <a:solidFill>
                <a:srgbClr val="000000"/>
              </a:solidFill>
              <a:latin typeface="Arial"/>
              <a:ea typeface="Arial"/>
              <a:cs typeface="Arial"/>
              <a:sym typeface="Arial"/>
            </a:endParaRPr>
          </a:p>
          <a:p>
            <a:pPr indent="-457200" lvl="0" marL="457200" marR="0" rtl="0" algn="l">
              <a:lnSpc>
                <a:spcPct val="114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meanings of important words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A picture containing clock&#10;&#10;Description automatically generated" id="689" name="Google Shape;689;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0" name="Google Shape;690;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1" name="Google Shape;691;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2" name="Google Shape;692;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3" name="Google Shape;693;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94" name="Google Shape;694;p49"/>
          <p:cNvSpPr txBox="1"/>
          <p:nvPr/>
        </p:nvSpPr>
        <p:spPr>
          <a:xfrm>
            <a:off x="995894" y="2200954"/>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continue to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stories. </a:t>
            </a:r>
            <a:endParaRPr b="0" i="0" sz="3200" u="none" cap="none" strike="noStrike">
              <a:solidFill>
                <a:schemeClr val="dk1"/>
              </a:solidFill>
              <a:latin typeface="Century Gothic"/>
              <a:ea typeface="Century Gothic"/>
              <a:cs typeface="Century Gothic"/>
              <a:sym typeface="Century Gothic"/>
            </a:endParaRPr>
          </a:p>
        </p:txBody>
      </p:sp>
      <p:sp>
        <p:nvSpPr>
          <p:cNvPr id="695" name="Google Shape;695;p49"/>
          <p:cNvSpPr txBox="1"/>
          <p:nvPr/>
        </p:nvSpPr>
        <p:spPr>
          <a:xfrm>
            <a:off x="995895" y="4177176"/>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can put your book aside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start</a:t>
            </a:r>
            <a:r>
              <a:rPr b="0" i="0" lang="en-US" sz="3200" u="none" cap="none" strike="noStrike">
                <a:solidFill>
                  <a:schemeClr val="dk1"/>
                </a:solidFill>
                <a:latin typeface="Century Gothic"/>
                <a:ea typeface="Century Gothic"/>
                <a:cs typeface="Century Gothic"/>
                <a:sym typeface="Century Gothic"/>
              </a:rPr>
              <a:t> a new one at any time.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96" name="Google Shape;696;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A picture containing clock&#10;&#10;Description automatically generated" id="125" name="Google Shape;125;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6" name="Google Shape;126;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7" name="Google Shape;12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8" name="Google Shape;12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29" name="Google Shape;129;p8"/>
          <p:cNvSpPr txBox="1"/>
          <p:nvPr/>
        </p:nvSpPr>
        <p:spPr>
          <a:xfrm>
            <a:off x="7429866" y="1394280"/>
            <a:ext cx="1885800" cy="47136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pot</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mop</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not</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cod</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tot</a:t>
            </a:r>
            <a:endParaRPr b="0" i="0" sz="54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30" name="Google Shape;13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Graphical user interface&#10;&#10;Description automatically generated" id="131" name="Google Shape;131;p8"/>
          <p:cNvPicPr preferRelativeResize="0"/>
          <p:nvPr/>
        </p:nvPicPr>
        <p:blipFill rotWithShape="1">
          <a:blip r:embed="rId6">
            <a:alphaModFix/>
          </a:blip>
          <a:srcRect b="0" l="0" r="0" t="0"/>
          <a:stretch/>
        </p:blipFill>
        <p:spPr>
          <a:xfrm>
            <a:off x="1971529" y="1455932"/>
            <a:ext cx="3880118" cy="459028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descr="A picture containing clock&#10;&#10;Description automatically generated" id="702" name="Google Shape;702;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3" name="Google Shape;703;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4" name="Google Shape;704;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5" name="Google Shape;705;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6" name="Google Shape;706;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07" name="Google Shape;707;p50"/>
          <p:cNvSpPr txBox="1"/>
          <p:nvPr/>
        </p:nvSpPr>
        <p:spPr>
          <a:xfrm>
            <a:off x="3959673" y="3275404"/>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mop</a:t>
            </a:r>
            <a:endParaRPr b="0" i="0" sz="4800" u="none" cap="none" strike="noStrike">
              <a:solidFill>
                <a:srgbClr val="000000"/>
              </a:solidFill>
              <a:latin typeface="Century Gothic"/>
              <a:ea typeface="Century Gothic"/>
              <a:cs typeface="Century Gothic"/>
              <a:sym typeface="Century Gothic"/>
            </a:endParaRPr>
          </a:p>
        </p:txBody>
      </p:sp>
      <p:sp>
        <p:nvSpPr>
          <p:cNvPr id="708" name="Google Shape;708;p50"/>
          <p:cNvSpPr txBox="1"/>
          <p:nvPr/>
        </p:nvSpPr>
        <p:spPr>
          <a:xfrm>
            <a:off x="3959673" y="175702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top</a:t>
            </a:r>
            <a:endParaRPr b="0" i="0" sz="4800" u="none" cap="none" strike="noStrike">
              <a:solidFill>
                <a:srgbClr val="000000"/>
              </a:solidFill>
              <a:latin typeface="Century Gothic"/>
              <a:ea typeface="Century Gothic"/>
              <a:cs typeface="Century Gothic"/>
              <a:sym typeface="Century Gothic"/>
            </a:endParaRPr>
          </a:p>
        </p:txBody>
      </p:sp>
      <p:sp>
        <p:nvSpPr>
          <p:cNvPr id="709" name="Google Shape;709;p50"/>
          <p:cNvSpPr txBox="1"/>
          <p:nvPr/>
        </p:nvSpPr>
        <p:spPr>
          <a:xfrm>
            <a:off x="3959673" y="4790844"/>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on</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descr="A picture containing clock&#10;&#10;Description automatically generated" id="715" name="Google Shape;715;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6" name="Google Shape;716;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7" name="Google Shape;717;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8" name="Google Shape;718;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9" name="Google Shape;719;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20" name="Google Shape;720;p51"/>
          <p:cNvSpPr txBox="1"/>
          <p:nvPr/>
        </p:nvSpPr>
        <p:spPr>
          <a:xfrm>
            <a:off x="3127338" y="2297127"/>
            <a:ext cx="5077543"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_____ can ______</a:t>
            </a:r>
            <a:endParaRPr b="0" i="0" sz="1400" u="none" cap="none" strike="noStrike">
              <a:solidFill>
                <a:srgbClr val="000000"/>
              </a:solidFill>
              <a:latin typeface="Arial"/>
              <a:ea typeface="Arial"/>
              <a:cs typeface="Arial"/>
              <a:sym typeface="Arial"/>
            </a:endParaRPr>
          </a:p>
        </p:txBody>
      </p:sp>
      <p:sp>
        <p:nvSpPr>
          <p:cNvPr id="721" name="Google Shape;721;p51"/>
          <p:cNvSpPr txBox="1"/>
          <p:nvPr/>
        </p:nvSpPr>
        <p:spPr>
          <a:xfrm>
            <a:off x="2804180" y="4360140"/>
            <a:ext cx="2150879"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name</a:t>
            </a:r>
            <a:endParaRPr b="0" i="0" sz="4800" u="none" cap="none" strike="noStrike">
              <a:solidFill>
                <a:srgbClr val="000000"/>
              </a:solidFill>
              <a:latin typeface="Century Gothic"/>
              <a:ea typeface="Century Gothic"/>
              <a:cs typeface="Century Gothic"/>
              <a:sym typeface="Century Gothic"/>
            </a:endParaRPr>
          </a:p>
        </p:txBody>
      </p:sp>
      <p:sp>
        <p:nvSpPr>
          <p:cNvPr id="722" name="Google Shape;722;p51"/>
          <p:cNvSpPr txBox="1"/>
          <p:nvPr/>
        </p:nvSpPr>
        <p:spPr>
          <a:xfrm>
            <a:off x="6342332" y="4360140"/>
            <a:ext cx="2150879"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verb</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descr="A picture containing drawing, lamp&#10;&#10;Description automatically generated" id="728" name="Google Shape;728;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29" name="Google Shape;729;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30" name="Google Shape;730;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31" name="Google Shape;731;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32" name="Google Shape;732;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33" name="Google Shape;733;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A picture containing clock&#10;&#10;Description automatically generated" id="739" name="Google Shape;739;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0" name="Google Shape;740;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1" name="Google Shape;741;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2" name="Google Shape;742;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3" name="Google Shape;743;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44" name="Google Shape;744;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745" name="Google Shape;745;p53"/>
          <p:cNvPicPr preferRelativeResize="0"/>
          <p:nvPr/>
        </p:nvPicPr>
        <p:blipFill rotWithShape="1">
          <a:blip r:embed="rId6">
            <a:alphaModFix/>
          </a:blip>
          <a:srcRect b="0" l="0" r="0" t="0"/>
          <a:stretch/>
        </p:blipFill>
        <p:spPr>
          <a:xfrm>
            <a:off x="8303642" y="2639987"/>
            <a:ext cx="3675907" cy="529840"/>
          </a:xfrm>
          <a:prstGeom prst="rect">
            <a:avLst/>
          </a:prstGeom>
          <a:noFill/>
          <a:ln>
            <a:noFill/>
          </a:ln>
        </p:spPr>
      </p:pic>
      <p:sp>
        <p:nvSpPr>
          <p:cNvPr id="746" name="Google Shape;746;p53"/>
          <p:cNvSpPr txBox="1"/>
          <p:nvPr/>
        </p:nvSpPr>
        <p:spPr>
          <a:xfrm>
            <a:off x="8605761" y="3461879"/>
            <a:ext cx="372110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Decode</a:t>
            </a:r>
            <a:r>
              <a:rPr b="0" i="0" lang="en-US" sz="2800" u="none" cap="none" strike="noStrike">
                <a:solidFill>
                  <a:schemeClr val="dk1"/>
                </a:solidFill>
                <a:latin typeface="Century Gothic"/>
                <a:ea typeface="Century Gothic"/>
                <a:cs typeface="Century Gothic"/>
                <a:sym typeface="Century Gothic"/>
              </a:rPr>
              <a:t> the words with your partner.  </a:t>
            </a:r>
            <a:endParaRPr b="0" i="0" sz="1400" u="none" cap="none" strike="noStrike">
              <a:solidFill>
                <a:srgbClr val="000000"/>
              </a:solidFill>
              <a:latin typeface="Arial"/>
              <a:ea typeface="Arial"/>
              <a:cs typeface="Arial"/>
              <a:sym typeface="Arial"/>
            </a:endParaRPr>
          </a:p>
        </p:txBody>
      </p:sp>
      <p:sp>
        <p:nvSpPr>
          <p:cNvPr id="747" name="Google Shape;747;p53"/>
          <p:cNvSpPr txBox="1"/>
          <p:nvPr/>
        </p:nvSpPr>
        <p:spPr>
          <a:xfrm>
            <a:off x="799619" y="2489429"/>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748" name="Google Shape;748;p53"/>
          <p:cNvSpPr txBox="1"/>
          <p:nvPr/>
        </p:nvSpPr>
        <p:spPr>
          <a:xfrm>
            <a:off x="1918915" y="2489429"/>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749" name="Google Shape;749;p53"/>
          <p:cNvSpPr txBox="1"/>
          <p:nvPr/>
        </p:nvSpPr>
        <p:spPr>
          <a:xfrm>
            <a:off x="3038211" y="2489429"/>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750" name="Google Shape;750;p53"/>
          <p:cNvSpPr txBox="1"/>
          <p:nvPr/>
        </p:nvSpPr>
        <p:spPr>
          <a:xfrm>
            <a:off x="799619" y="3964445"/>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751" name="Google Shape;751;p53"/>
          <p:cNvSpPr txBox="1"/>
          <p:nvPr/>
        </p:nvSpPr>
        <p:spPr>
          <a:xfrm>
            <a:off x="1918915" y="3964445"/>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752" name="Google Shape;752;p53"/>
          <p:cNvSpPr txBox="1"/>
          <p:nvPr/>
        </p:nvSpPr>
        <p:spPr>
          <a:xfrm>
            <a:off x="3038211" y="3964445"/>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id="753" name="Google Shape;753;p53"/>
          <p:cNvPicPr preferRelativeResize="0"/>
          <p:nvPr/>
        </p:nvPicPr>
        <p:blipFill rotWithShape="1">
          <a:blip r:embed="rId7">
            <a:alphaModFix/>
          </a:blip>
          <a:srcRect b="0" l="0" r="0" t="0"/>
          <a:stretch/>
        </p:blipFill>
        <p:spPr>
          <a:xfrm>
            <a:off x="4465182" y="1297873"/>
            <a:ext cx="3760695" cy="50926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A picture containing clock&#10;&#10;Description automatically generated" id="759" name="Google Shape;759;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0" name="Google Shape;760;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1" name="Google Shape;761;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2" name="Google Shape;762;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103,104</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98"/>
          <p:cNvSpPr txBox="1"/>
          <p:nvPr/>
        </p:nvSpPr>
        <p:spPr>
          <a:xfrm>
            <a:off x="8495017" y="2001034"/>
            <a:ext cx="378303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103 and 104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766" name="Google Shape;766;p98"/>
          <p:cNvPicPr preferRelativeResize="0"/>
          <p:nvPr/>
        </p:nvPicPr>
        <p:blipFill rotWithShape="1">
          <a:blip r:embed="rId6">
            <a:alphaModFix/>
          </a:blip>
          <a:srcRect b="0" l="0" r="0" t="0"/>
          <a:stretch/>
        </p:blipFill>
        <p:spPr>
          <a:xfrm>
            <a:off x="763716" y="1338807"/>
            <a:ext cx="3453069" cy="46760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ext&#10;&#10;Description automatically generated with medium confidence" id="767" name="Google Shape;767;p98"/>
          <p:cNvPicPr preferRelativeResize="0"/>
          <p:nvPr/>
        </p:nvPicPr>
        <p:blipFill rotWithShape="1">
          <a:blip r:embed="rId7">
            <a:alphaModFix/>
          </a:blip>
          <a:srcRect b="0" l="0" r="0" t="0"/>
          <a:stretch/>
        </p:blipFill>
        <p:spPr>
          <a:xfrm>
            <a:off x="4461348" y="1351398"/>
            <a:ext cx="3482403" cy="46634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A picture containing clock&#10;&#10;Description automatically generated" id="773" name="Google Shape;773;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4" name="Google Shape;774;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5" name="Google Shape;775;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6" name="Google Shape;776;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7" name="Google Shape;777;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78" name="Google Shape;778;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105</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54"/>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“Big Biff” with your partner. </a:t>
            </a:r>
            <a:endParaRPr b="0" i="0" sz="3200" u="none" cap="none" strike="noStrike">
              <a:solidFill>
                <a:schemeClr val="dk1"/>
              </a:solidFill>
              <a:latin typeface="Century Gothic"/>
              <a:ea typeface="Century Gothic"/>
              <a:cs typeface="Century Gothic"/>
              <a:sym typeface="Century Gothic"/>
            </a:endParaRPr>
          </a:p>
        </p:txBody>
      </p:sp>
      <p:pic>
        <p:nvPicPr>
          <p:cNvPr descr="Timeline&#10;&#10;Description automatically generated with medium confidence" id="780" name="Google Shape;780;p54"/>
          <p:cNvPicPr preferRelativeResize="0"/>
          <p:nvPr/>
        </p:nvPicPr>
        <p:blipFill rotWithShape="1">
          <a:blip r:embed="rId6">
            <a:alphaModFix/>
          </a:blip>
          <a:srcRect b="0" l="0" r="0" t="0"/>
          <a:stretch/>
        </p:blipFill>
        <p:spPr>
          <a:xfrm>
            <a:off x="1990201" y="1274009"/>
            <a:ext cx="3787524" cy="51636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A picture containing clock&#10;&#10;Description automatically generated" id="786" name="Google Shape;786;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7" name="Google Shape;787;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8" name="Google Shape;788;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9" name="Google Shape;789;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0" name="Google Shape;790;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91" name="Google Shape;791;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106,107</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imeline&#10;&#10;Description automatically generated" id="792" name="Google Shape;792;p55"/>
          <p:cNvPicPr preferRelativeResize="0"/>
          <p:nvPr/>
        </p:nvPicPr>
        <p:blipFill rotWithShape="1">
          <a:blip r:embed="rId6">
            <a:alphaModFix/>
          </a:blip>
          <a:srcRect b="0" l="0" r="0" t="0"/>
          <a:stretch/>
        </p:blipFill>
        <p:spPr>
          <a:xfrm>
            <a:off x="1778877" y="1159009"/>
            <a:ext cx="7415766" cy="50312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A picture containing clock&#10;&#10;Description automatically generated" id="798" name="Google Shape;798;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9" name="Google Shape;799;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0" name="Google Shape;800;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1" name="Google Shape;801;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2" name="Google Shape;802;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5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road, outdoor, walking&#10;&#10;Description automatically generated" id="804" name="Google Shape;804;p56"/>
          <p:cNvPicPr preferRelativeResize="0"/>
          <p:nvPr/>
        </p:nvPicPr>
        <p:blipFill rotWithShape="1">
          <a:blip r:embed="rId6">
            <a:alphaModFix/>
          </a:blip>
          <a:srcRect b="0" l="0" r="0" t="0"/>
          <a:stretch/>
        </p:blipFill>
        <p:spPr>
          <a:xfrm>
            <a:off x="3189710" y="1297141"/>
            <a:ext cx="3791421" cy="5165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A picture containing clock&#10;&#10;Description automatically generated" id="810" name="Google Shape;810;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1" name="Google Shape;811;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2" name="Google Shape;812;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3" name="Google Shape;813;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sp>
        <p:nvSpPr>
          <p:cNvPr id="816" name="Google Shape;816;p57"/>
          <p:cNvSpPr txBox="1"/>
          <p:nvPr/>
        </p:nvSpPr>
        <p:spPr>
          <a:xfrm>
            <a:off x="7813069" y="2739698"/>
            <a:ext cx="335393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text&#10;&#10;Description automatically generated" id="817" name="Google Shape;817;p57"/>
          <p:cNvPicPr preferRelativeResize="0"/>
          <p:nvPr/>
        </p:nvPicPr>
        <p:blipFill rotWithShape="1">
          <a:blip r:embed="rId6">
            <a:alphaModFix/>
          </a:blip>
          <a:srcRect b="0" l="0" r="0" t="0"/>
          <a:stretch/>
        </p:blipFill>
        <p:spPr>
          <a:xfrm>
            <a:off x="2691784" y="1534772"/>
            <a:ext cx="3711061" cy="5037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A picture containing clock&#10;&#10;Description automatically generated" id="823" name="Google Shape;823;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4" name="Google Shape;824;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5" name="Google Shape;825;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6" name="Google Shape;826;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7" name="Google Shape;827;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61"/>
          <p:cNvSpPr txBox="1"/>
          <p:nvPr/>
        </p:nvSpPr>
        <p:spPr>
          <a:xfrm>
            <a:off x="7382212" y="240352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830" name="Google Shape;830;p61"/>
          <p:cNvPicPr preferRelativeResize="0"/>
          <p:nvPr/>
        </p:nvPicPr>
        <p:blipFill rotWithShape="1">
          <a:blip r:embed="rId6">
            <a:alphaModFix/>
          </a:blip>
          <a:srcRect b="0" l="0" r="0" t="0"/>
          <a:stretch/>
        </p:blipFill>
        <p:spPr>
          <a:xfrm>
            <a:off x="2531163" y="1295365"/>
            <a:ext cx="3821392" cy="51686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A picture containing clock&#10;&#10;Description automatically generated" id="137" name="Google Shape;137;g230ea40fab9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138" name="Google Shape;138;g230ea40fab9_0_0"/>
          <p:cNvPicPr preferRelativeResize="0"/>
          <p:nvPr/>
        </p:nvPicPr>
        <p:blipFill rotWithShape="1">
          <a:blip r:embed="rId4">
            <a:alphaModFix/>
          </a:blip>
          <a:srcRect b="11557" l="5778" r="5314" t="0"/>
          <a:stretch/>
        </p:blipFill>
        <p:spPr>
          <a:xfrm>
            <a:off x="298808" y="6364415"/>
            <a:ext cx="1040463" cy="416152"/>
          </a:xfrm>
          <a:prstGeom prst="rect">
            <a:avLst/>
          </a:prstGeom>
          <a:noFill/>
          <a:ln>
            <a:noFill/>
          </a:ln>
        </p:spPr>
      </p:pic>
      <p:cxnSp>
        <p:nvCxnSpPr>
          <p:cNvPr id="139" name="Google Shape;139;g230ea40fab9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40" name="Google Shape;140;g230ea40fab9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1" name="Google Shape;141;g230ea40fab9_0_0"/>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142" name="Google Shape;142;g230ea40fab9_0_0"/>
          <p:cNvSpPr txBox="1"/>
          <p:nvPr/>
        </p:nvSpPr>
        <p:spPr>
          <a:xfrm>
            <a:off x="7927111" y="2493268"/>
            <a:ext cx="3378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 on page 98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143" name="Google Shape;143;g230ea40fab9_0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pic>
        <p:nvPicPr>
          <p:cNvPr id="144" name="Google Shape;144;g230ea40fab9_0_0"/>
          <p:cNvPicPr preferRelativeResize="0"/>
          <p:nvPr/>
        </p:nvPicPr>
        <p:blipFill rotWithShape="1">
          <a:blip r:embed="rId6">
            <a:alphaModFix/>
          </a:blip>
          <a:srcRect b="0" l="0" r="0" t="0"/>
          <a:stretch/>
        </p:blipFill>
        <p:spPr>
          <a:xfrm>
            <a:off x="2832988" y="1298008"/>
            <a:ext cx="3741113" cy="504510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icture containing clock&#10;&#10;Description automatically generated" id="836" name="Google Shape;836;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7" name="Google Shape;837;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8" name="Google Shape;838;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9" name="Google Shape;839;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0" name="Google Shape;840;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62"/>
          <p:cNvSpPr txBox="1"/>
          <p:nvPr/>
        </p:nvSpPr>
        <p:spPr>
          <a:xfrm>
            <a:off x="7363803" y="2265709"/>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2" name="Google Shape;842;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pic>
        <p:nvPicPr>
          <p:cNvPr descr="Text&#10;&#10;Description automatically generated" id="843" name="Google Shape;843;p62"/>
          <p:cNvPicPr preferRelativeResize="0"/>
          <p:nvPr/>
        </p:nvPicPr>
        <p:blipFill rotWithShape="1">
          <a:blip r:embed="rId6">
            <a:alphaModFix/>
          </a:blip>
          <a:srcRect b="0" l="0" r="0" t="0"/>
          <a:stretch/>
        </p:blipFill>
        <p:spPr>
          <a:xfrm>
            <a:off x="2531163" y="1296156"/>
            <a:ext cx="3874319" cy="52763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clock&#10;&#10;Description automatically generated" id="849" name="Google Shape;849;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0" name="Google Shape;850;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1" name="Google Shape;851;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2" name="Google Shape;852;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3" name="Google Shape;853;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854" name="Google Shape;854;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855" name="Google Shape;855;p63"/>
          <p:cNvSpPr txBox="1"/>
          <p:nvPr/>
        </p:nvSpPr>
        <p:spPr>
          <a:xfrm>
            <a:off x="1339273" y="2228814"/>
            <a:ext cx="805562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You will continue </a:t>
            </a:r>
            <a:r>
              <a:rPr b="1" i="0" lang="en-US" sz="3200" u="none" cap="none" strike="noStrike">
                <a:solidFill>
                  <a:srgbClr val="000000"/>
                </a:solidFill>
                <a:latin typeface="Century Gothic"/>
                <a:ea typeface="Century Gothic"/>
                <a:cs typeface="Century Gothic"/>
                <a:sym typeface="Century Gothic"/>
              </a:rPr>
              <a:t>writing</a:t>
            </a:r>
            <a:r>
              <a:rPr b="0" i="0" lang="en-US" sz="3200" u="none" cap="none" strike="noStrike">
                <a:solidFill>
                  <a:srgbClr val="000000"/>
                </a:solidFill>
                <a:latin typeface="Century Gothic"/>
                <a:ea typeface="Century Gothic"/>
                <a:cs typeface="Century Gothic"/>
                <a:sym typeface="Century Gothic"/>
              </a:rPr>
              <a:t> your books. </a:t>
            </a:r>
            <a:endParaRPr b="0" i="0" sz="3200" u="none" cap="none" strike="noStrike">
              <a:solidFill>
                <a:srgbClr val="000000"/>
              </a:solidFill>
              <a:latin typeface="Century Gothic"/>
              <a:ea typeface="Century Gothic"/>
              <a:cs typeface="Century Gothic"/>
              <a:sym typeface="Century Gothic"/>
            </a:endParaRPr>
          </a:p>
        </p:txBody>
      </p:sp>
      <p:sp>
        <p:nvSpPr>
          <p:cNvPr id="856" name="Google Shape;856;p63"/>
          <p:cNvSpPr txBox="1"/>
          <p:nvPr/>
        </p:nvSpPr>
        <p:spPr>
          <a:xfrm>
            <a:off x="1339273" y="3933176"/>
            <a:ext cx="805562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If you are writing a nonfiction book, include the features we discussed.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64"/>
          <p:cNvSpPr txBox="1"/>
          <p:nvPr/>
        </p:nvSpPr>
        <p:spPr>
          <a:xfrm>
            <a:off x="4235327" y="1183826"/>
            <a:ext cx="2614570" cy="5179944"/>
          </a:xfrm>
          <a:prstGeom prst="rect">
            <a:avLst/>
          </a:prstGeom>
          <a:noFill/>
          <a:ln>
            <a:noFill/>
          </a:ln>
        </p:spPr>
        <p:txBody>
          <a:bodyPr anchorCtr="0" anchor="t" bIns="45700" lIns="91425" spcFirstLastPara="1" rIns="91425" wrap="square" tIns="45700">
            <a:spAutoFit/>
          </a:bodyPr>
          <a:lstStyle/>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short i</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short a</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c/k/</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p/p/</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n/n/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A picture containing clock&#10;&#10;Description automatically generated" id="873" name="Google Shape;873;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4" name="Google Shape;874;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5" name="Google Shape;875;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6" name="Google Shape;876;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7" name="Google Shape;877;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78" name="Google Shape;878;p65"/>
          <p:cNvSpPr txBox="1"/>
          <p:nvPr/>
        </p:nvSpPr>
        <p:spPr>
          <a:xfrm>
            <a:off x="7480456" y="2412161"/>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79" name="Google Shape;879;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880" name="Google Shape;880;p65"/>
          <p:cNvPicPr preferRelativeResize="0"/>
          <p:nvPr/>
        </p:nvPicPr>
        <p:blipFill rotWithShape="1">
          <a:blip r:embed="rId6">
            <a:alphaModFix/>
          </a:blip>
          <a:srcRect b="0" l="0" r="0" t="0"/>
          <a:stretch/>
        </p:blipFill>
        <p:spPr>
          <a:xfrm>
            <a:off x="2531163" y="1508508"/>
            <a:ext cx="3708079" cy="50136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descr="A picture containing drawing, lamp&#10;&#10;Description automatically generated" id="885" name="Google Shape;885;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86" name="Google Shape;886;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87" name="Google Shape;887;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88" name="Google Shape;888;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89" name="Google Shape;889;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90" name="Google Shape;890;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descr="A picture containing clock&#10;&#10;Description automatically generated" id="896" name="Google Shape;896;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97" name="Google Shape;897;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98" name="Google Shape;898;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9" name="Google Shape;899;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00" name="Google Shape;900;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01" name="Google Shape;901;p67"/>
          <p:cNvSpPr txBox="1"/>
          <p:nvPr/>
        </p:nvSpPr>
        <p:spPr>
          <a:xfrm>
            <a:off x="4354897" y="1438301"/>
            <a:ext cx="523919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at  /a/ /t/</a:t>
            </a:r>
            <a:endParaRPr b="0" i="0" sz="1400" u="none" cap="none" strike="noStrike">
              <a:solidFill>
                <a:srgbClr val="000000"/>
              </a:solidFill>
              <a:latin typeface="Arial"/>
              <a:ea typeface="Arial"/>
              <a:cs typeface="Arial"/>
              <a:sym typeface="Arial"/>
            </a:endParaRPr>
          </a:p>
        </p:txBody>
      </p:sp>
      <p:graphicFrame>
        <p:nvGraphicFramePr>
          <p:cNvPr id="902" name="Google Shape;902;p67"/>
          <p:cNvGraphicFramePr/>
          <p:nvPr/>
        </p:nvGraphicFramePr>
        <p:xfrm>
          <a:off x="1534897" y="4169624"/>
          <a:ext cx="3000000" cy="3000000"/>
        </p:xfrm>
        <a:graphic>
          <a:graphicData uri="http://schemas.openxmlformats.org/drawingml/2006/table">
            <a:tbl>
              <a:tblPr bandRow="1" firstRow="1">
                <a:noFill/>
                <a:tableStyleId>{16E5DA87-BD21-4732-A763-BC1FD7B8EEF2}</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in</a:t>
                      </a:r>
                      <a:endParaRPr b="0" sz="3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bin</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903" name="Google Shape;903;p67"/>
          <p:cNvSpPr txBox="1"/>
          <p:nvPr/>
        </p:nvSpPr>
        <p:spPr>
          <a:xfrm>
            <a:off x="2538453" y="2564830"/>
            <a:ext cx="523919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bat /b/ /a/ /t/</a:t>
            </a:r>
            <a:endParaRPr b="0" i="0" sz="1400" u="none" cap="none" strike="noStrike">
              <a:solidFill>
                <a:srgbClr val="000000"/>
              </a:solidFill>
              <a:latin typeface="Arial"/>
              <a:ea typeface="Arial"/>
              <a:cs typeface="Arial"/>
              <a:sym typeface="Arial"/>
            </a:endParaRPr>
          </a:p>
        </p:txBody>
      </p:sp>
      <p:graphicFrame>
        <p:nvGraphicFramePr>
          <p:cNvPr id="904" name="Google Shape;904;p67"/>
          <p:cNvGraphicFramePr/>
          <p:nvPr/>
        </p:nvGraphicFramePr>
        <p:xfrm>
          <a:off x="1534897" y="5419699"/>
          <a:ext cx="3000000" cy="3000000"/>
        </p:xfrm>
        <a:graphic>
          <a:graphicData uri="http://schemas.openxmlformats.org/drawingml/2006/table">
            <a:tbl>
              <a:tblPr bandRow="1" firstRow="1">
                <a:noFill/>
                <a:tableStyleId>{16E5DA87-BD21-4732-A763-BC1FD7B8EEF2}</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in</a:t>
                      </a:r>
                      <a:endParaRPr b="0" sz="3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fin</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905" name="Google Shape;905;p67"/>
          <p:cNvGraphicFramePr/>
          <p:nvPr/>
        </p:nvGraphicFramePr>
        <p:xfrm>
          <a:off x="5364770" y="4176290"/>
          <a:ext cx="3000000" cy="3000000"/>
        </p:xfrm>
        <a:graphic>
          <a:graphicData uri="http://schemas.openxmlformats.org/drawingml/2006/table">
            <a:tbl>
              <a:tblPr bandRow="1" firstRow="1">
                <a:noFill/>
                <a:tableStyleId>{16E5DA87-BD21-4732-A763-BC1FD7B8EEF2}</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at</a:t>
                      </a:r>
                      <a:endParaRPr b="0" sz="3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mat</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906" name="Google Shape;906;p67"/>
          <p:cNvGraphicFramePr/>
          <p:nvPr/>
        </p:nvGraphicFramePr>
        <p:xfrm>
          <a:off x="5364770" y="5426365"/>
          <a:ext cx="3000000" cy="3000000"/>
        </p:xfrm>
        <a:graphic>
          <a:graphicData uri="http://schemas.openxmlformats.org/drawingml/2006/table">
            <a:tbl>
              <a:tblPr bandRow="1" firstRow="1">
                <a:noFill/>
                <a:tableStyleId>{16E5DA87-BD21-4732-A763-BC1FD7B8EEF2}</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at</a:t>
                      </a:r>
                      <a:endParaRPr b="0" sz="3600" u="none" cap="none" strike="noStrike">
                        <a:solidFill>
                          <a:schemeClr val="dk1"/>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hat</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descr="A picture containing clock&#10;&#10;Description automatically generated" id="912" name="Google Shape;912;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13" name="Google Shape;913;p9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14" name="Google Shape;914;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5" name="Google Shape;915;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16" name="Google Shape;916;p9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17" name="Google Shape;917;p99"/>
          <p:cNvSpPr txBox="1"/>
          <p:nvPr/>
        </p:nvSpPr>
        <p:spPr>
          <a:xfrm>
            <a:off x="9124322" y="3895930"/>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not</a:t>
            </a:r>
            <a:endParaRPr b="0" i="0" sz="4800" u="none" cap="none" strike="noStrike">
              <a:solidFill>
                <a:srgbClr val="000000"/>
              </a:solidFill>
              <a:latin typeface="Century Gothic"/>
              <a:ea typeface="Century Gothic"/>
              <a:cs typeface="Century Gothic"/>
              <a:sym typeface="Century Gothic"/>
            </a:endParaRPr>
          </a:p>
        </p:txBody>
      </p:sp>
      <p:sp>
        <p:nvSpPr>
          <p:cNvPr id="918" name="Google Shape;918;p99"/>
          <p:cNvSpPr txBox="1"/>
          <p:nvPr/>
        </p:nvSpPr>
        <p:spPr>
          <a:xfrm>
            <a:off x="6261392" y="3895930"/>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pin</a:t>
            </a:r>
            <a:endParaRPr b="0" i="0" sz="4800" u="none" cap="none" strike="noStrike">
              <a:solidFill>
                <a:srgbClr val="000000"/>
              </a:solidFill>
              <a:latin typeface="Century Gothic"/>
              <a:ea typeface="Century Gothic"/>
              <a:cs typeface="Century Gothic"/>
              <a:sym typeface="Century Gothic"/>
            </a:endParaRPr>
          </a:p>
        </p:txBody>
      </p:sp>
      <p:sp>
        <p:nvSpPr>
          <p:cNvPr id="919" name="Google Shape;919;p99"/>
          <p:cNvSpPr txBox="1"/>
          <p:nvPr/>
        </p:nvSpPr>
        <p:spPr>
          <a:xfrm>
            <a:off x="7036369" y="513017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pan</a:t>
            </a:r>
            <a:endParaRPr b="0" i="0" sz="4800" u="none" cap="none" strike="noStrike">
              <a:solidFill>
                <a:srgbClr val="000000"/>
              </a:solidFill>
              <a:latin typeface="Century Gothic"/>
              <a:ea typeface="Century Gothic"/>
              <a:cs typeface="Century Gothic"/>
              <a:sym typeface="Century Gothic"/>
            </a:endParaRPr>
          </a:p>
        </p:txBody>
      </p:sp>
      <p:sp>
        <p:nvSpPr>
          <p:cNvPr id="920" name="Google Shape;920;p99"/>
          <p:cNvSpPr txBox="1"/>
          <p:nvPr/>
        </p:nvSpPr>
        <p:spPr>
          <a:xfrm>
            <a:off x="298808" y="3895930"/>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sip</a:t>
            </a:r>
            <a:endParaRPr b="0" i="0" sz="4800" u="none" cap="none" strike="noStrike">
              <a:solidFill>
                <a:srgbClr val="000000"/>
              </a:solidFill>
              <a:latin typeface="Century Gothic"/>
              <a:ea typeface="Century Gothic"/>
              <a:cs typeface="Century Gothic"/>
              <a:sym typeface="Century Gothic"/>
            </a:endParaRPr>
          </a:p>
        </p:txBody>
      </p:sp>
      <p:sp>
        <p:nvSpPr>
          <p:cNvPr id="921" name="Google Shape;921;p99"/>
          <p:cNvSpPr txBox="1"/>
          <p:nvPr/>
        </p:nvSpPr>
        <p:spPr>
          <a:xfrm>
            <a:off x="3280100" y="3905847"/>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cap</a:t>
            </a:r>
            <a:endParaRPr b="0" i="0" sz="4800" u="none" cap="none" strike="noStrike">
              <a:solidFill>
                <a:srgbClr val="000000"/>
              </a:solidFill>
              <a:latin typeface="Century Gothic"/>
              <a:ea typeface="Century Gothic"/>
              <a:cs typeface="Century Gothic"/>
              <a:sym typeface="Century Gothic"/>
            </a:endParaRPr>
          </a:p>
        </p:txBody>
      </p:sp>
      <p:sp>
        <p:nvSpPr>
          <p:cNvPr id="922" name="Google Shape;922;p99"/>
          <p:cNvSpPr txBox="1"/>
          <p:nvPr/>
        </p:nvSpPr>
        <p:spPr>
          <a:xfrm>
            <a:off x="4140314" y="513017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cot</a:t>
            </a:r>
            <a:endParaRPr b="0" i="0" sz="4800" u="none" cap="none" strike="noStrike">
              <a:solidFill>
                <a:srgbClr val="000000"/>
              </a:solidFill>
              <a:latin typeface="Century Gothic"/>
              <a:ea typeface="Century Gothic"/>
              <a:cs typeface="Century Gothic"/>
              <a:sym typeface="Century Gothic"/>
            </a:endParaRPr>
          </a:p>
        </p:txBody>
      </p:sp>
      <p:sp>
        <p:nvSpPr>
          <p:cNvPr id="923" name="Google Shape;923;p99"/>
          <p:cNvSpPr txBox="1"/>
          <p:nvPr/>
        </p:nvSpPr>
        <p:spPr>
          <a:xfrm>
            <a:off x="1244259" y="513017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pot</a:t>
            </a:r>
            <a:endParaRPr b="0" i="0" sz="4800" u="none" cap="none" strike="noStrike">
              <a:solidFill>
                <a:srgbClr val="000000"/>
              </a:solidFill>
              <a:latin typeface="Century Gothic"/>
              <a:ea typeface="Century Gothic"/>
              <a:cs typeface="Century Gothic"/>
              <a:sym typeface="Century Gothic"/>
            </a:endParaRPr>
          </a:p>
        </p:txBody>
      </p:sp>
      <p:sp>
        <p:nvSpPr>
          <p:cNvPr id="924" name="Google Shape;924;p99"/>
          <p:cNvSpPr txBox="1"/>
          <p:nvPr/>
        </p:nvSpPr>
        <p:spPr>
          <a:xfrm>
            <a:off x="3476402" y="1849749"/>
            <a:ext cx="5239196"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Century Gothic"/>
                <a:ea typeface="Century Gothic"/>
                <a:cs typeface="Century Gothic"/>
                <a:sym typeface="Century Gothic"/>
              </a:rPr>
              <a:t>Ii, Cc, Pp, Nn</a:t>
            </a:r>
            <a:endParaRPr b="0" i="0" sz="6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A picture containing clock&#10;&#10;Description automatically generated" id="930" name="Google Shape;930;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1" name="Google Shape;931;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2" name="Google Shape;932;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3" name="Google Shape;933;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35" name="Google Shape;935;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are</a:t>
            </a:r>
            <a:endParaRPr b="0" i="0" sz="1400" u="none" cap="none" strike="noStrike">
              <a:solidFill>
                <a:srgbClr val="000000"/>
              </a:solidFill>
              <a:latin typeface="Century Gothic"/>
              <a:ea typeface="Century Gothic"/>
              <a:cs typeface="Century Gothic"/>
              <a:sym typeface="Century Gothic"/>
            </a:endParaRPr>
          </a:p>
        </p:txBody>
      </p:sp>
      <p:sp>
        <p:nvSpPr>
          <p:cNvPr id="936" name="Google Shape;936;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by</a:t>
            </a:r>
            <a:endParaRPr b="0" i="0" sz="1400" u="none" cap="none" strike="noStrike">
              <a:solidFill>
                <a:srgbClr val="000000"/>
              </a:solidFill>
              <a:latin typeface="Century Gothic"/>
              <a:ea typeface="Century Gothic"/>
              <a:cs typeface="Century Gothic"/>
              <a:sym typeface="Century Gothic"/>
            </a:endParaRPr>
          </a:p>
        </p:txBody>
      </p:sp>
      <p:sp>
        <p:nvSpPr>
          <p:cNvPr id="937" name="Google Shape;937;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look</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6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939" name="Google Shape;939;p6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you</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clock&#10;&#10;Description automatically generated" id="945" name="Google Shape;945;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6" name="Google Shape;946;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7" name="Google Shape;947;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8" name="Google Shape;948;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70"/>
          <p:cNvSpPr txBox="1"/>
          <p:nvPr/>
        </p:nvSpPr>
        <p:spPr>
          <a:xfrm>
            <a:off x="7242391" y="2765335"/>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52" name="Google Shape;952;p70"/>
          <p:cNvPicPr preferRelativeResize="0"/>
          <p:nvPr/>
        </p:nvPicPr>
        <p:blipFill rotWithShape="1">
          <a:blip r:embed="rId6">
            <a:alphaModFix/>
          </a:blip>
          <a:srcRect b="0" l="0" r="0" t="0"/>
          <a:stretch/>
        </p:blipFill>
        <p:spPr>
          <a:xfrm>
            <a:off x="2531163" y="1418481"/>
            <a:ext cx="3818237" cy="51540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descr="A picture containing clock&#10;&#10;Description automatically generated" id="958" name="Google Shape;958;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9" name="Google Shape;959;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0" name="Google Shape;960;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1" name="Google Shape;961;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2" name="Google Shape;962;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63" name="Google Shape;963;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964" name="Google Shape;964;p71"/>
          <p:cNvSpPr txBox="1"/>
          <p:nvPr/>
        </p:nvSpPr>
        <p:spPr>
          <a:xfrm>
            <a:off x="6541648" y="3524508"/>
            <a:ext cx="48090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do signs in our neighborhood help us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965" name="Google Shape;965;p71"/>
          <p:cNvPicPr preferRelativeResize="0"/>
          <p:nvPr/>
        </p:nvPicPr>
        <p:blipFill rotWithShape="1">
          <a:blip r:embed="rId6">
            <a:alphaModFix/>
          </a:blip>
          <a:srcRect b="0" l="0" r="0" t="0"/>
          <a:stretch/>
        </p:blipFill>
        <p:spPr>
          <a:xfrm>
            <a:off x="6513416" y="2095500"/>
            <a:ext cx="4635500" cy="1333500"/>
          </a:xfrm>
          <a:prstGeom prst="rect">
            <a:avLst/>
          </a:prstGeom>
          <a:noFill/>
          <a:ln>
            <a:noFill/>
          </a:ln>
        </p:spPr>
      </p:pic>
      <p:pic>
        <p:nvPicPr>
          <p:cNvPr descr="A picture containing text, road, outdoor, walking&#10;&#10;Description automatically generated" id="966" name="Google Shape;966;p71"/>
          <p:cNvPicPr preferRelativeResize="0"/>
          <p:nvPr/>
        </p:nvPicPr>
        <p:blipFill rotWithShape="1">
          <a:blip r:embed="rId7">
            <a:alphaModFix/>
          </a:blip>
          <a:srcRect b="0" l="0" r="0" t="0"/>
          <a:stretch/>
        </p:blipFill>
        <p:spPr>
          <a:xfrm>
            <a:off x="1858932" y="1199291"/>
            <a:ext cx="3791421" cy="5165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picture containing clock&#10;&#10;Description automatically generated" id="150" name="Google Shape;150;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1" name="Google Shape;151;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2" name="Google Shape;152;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3" name="Google Shape;153;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4" name="Google Shape;154;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5" name="Google Shape;155;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are</a:t>
            </a:r>
            <a:endParaRPr b="0" i="0" sz="1400" u="none" cap="none" strike="noStrike">
              <a:solidFill>
                <a:srgbClr val="000000"/>
              </a:solidFill>
              <a:latin typeface="Century Gothic"/>
              <a:ea typeface="Century Gothic"/>
              <a:cs typeface="Century Gothic"/>
              <a:sym typeface="Century Gothic"/>
            </a:endParaRPr>
          </a:p>
        </p:txBody>
      </p:sp>
      <p:sp>
        <p:nvSpPr>
          <p:cNvPr id="156" name="Google Shape;156;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by</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you</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look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descr="A picture containing clock&#10;&#10;Description automatically generated" id="972" name="Google Shape;972;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3" name="Google Shape;973;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4" name="Google Shape;974;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5" name="Google Shape;975;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6" name="Google Shape;976;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977" name="Google Shape;977;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sp>
        <p:nvSpPr>
          <p:cNvPr id="978" name="Google Shape;978;p72"/>
          <p:cNvSpPr txBox="1"/>
          <p:nvPr/>
        </p:nvSpPr>
        <p:spPr>
          <a:xfrm>
            <a:off x="7673664" y="2260572"/>
            <a:ext cx="397434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79" name="Google Shape;979;p72"/>
          <p:cNvPicPr preferRelativeResize="0"/>
          <p:nvPr/>
        </p:nvPicPr>
        <p:blipFill rotWithShape="1">
          <a:blip r:embed="rId6">
            <a:alphaModFix/>
          </a:blip>
          <a:srcRect b="0" l="0" r="0" t="0"/>
          <a:stretch/>
        </p:blipFill>
        <p:spPr>
          <a:xfrm>
            <a:off x="2755554" y="1297793"/>
            <a:ext cx="3785988" cy="51638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3"/>
          <p:cNvSpPr txBox="1"/>
          <p:nvPr/>
        </p:nvSpPr>
        <p:spPr>
          <a:xfrm>
            <a:off x="2074604" y="1701637"/>
            <a:ext cx="8168400" cy="4109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I will sleep on a </a:t>
            </a:r>
            <a:r>
              <a:rPr b="1" i="0" lang="en-US" sz="3600" u="none" cap="none" strike="noStrike">
                <a:solidFill>
                  <a:srgbClr val="000000"/>
                </a:solidFill>
                <a:latin typeface="Century Gothic"/>
                <a:ea typeface="Century Gothic"/>
                <a:cs typeface="Century Gothic"/>
                <a:sym typeface="Century Gothic"/>
              </a:rPr>
              <a:t>cot</a:t>
            </a:r>
            <a:r>
              <a:rPr b="0" i="0" lang="en-US" sz="3600" u="none" cap="none" strike="noStrike">
                <a:solidFill>
                  <a:srgbClr val="000000"/>
                </a:solidFill>
                <a:latin typeface="Century Gothic"/>
                <a:ea typeface="Century Gothic"/>
                <a:cs typeface="Century Gothic"/>
                <a:sym typeface="Century Gothic"/>
              </a:rPr>
              <a:t>. </a:t>
            </a:r>
            <a:endParaRPr b="0" i="0" sz="3600" u="none" cap="none" strike="noStrike">
              <a:solidFill>
                <a:srgbClr val="000000"/>
              </a:solidFill>
              <a:latin typeface="Century Gothic"/>
              <a:ea typeface="Century Gothic"/>
              <a:cs typeface="Century Gothic"/>
              <a:sym typeface="Century Gothic"/>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Our family </a:t>
            </a:r>
            <a:r>
              <a:rPr b="1" i="0" lang="en-US" sz="3600" u="none" cap="none" strike="noStrike">
                <a:solidFill>
                  <a:srgbClr val="000000"/>
                </a:solidFill>
                <a:latin typeface="Century Gothic"/>
                <a:ea typeface="Century Gothic"/>
                <a:cs typeface="Century Gothic"/>
                <a:sym typeface="Century Gothic"/>
              </a:rPr>
              <a:t>got</a:t>
            </a:r>
            <a:r>
              <a:rPr b="0" i="0" lang="en-US" sz="3600" u="none" cap="none" strike="noStrike">
                <a:solidFill>
                  <a:srgbClr val="000000"/>
                </a:solidFill>
                <a:latin typeface="Century Gothic"/>
                <a:ea typeface="Century Gothic"/>
                <a:cs typeface="Century Gothic"/>
                <a:sym typeface="Century Gothic"/>
              </a:rPr>
              <a:t> a dog. </a:t>
            </a:r>
            <a:endParaRPr b="0" i="0" sz="3600" u="none" cap="none" strike="noStrike">
              <a:solidFill>
                <a:srgbClr val="000000"/>
              </a:solidFill>
              <a:latin typeface="Century Gothic"/>
              <a:ea typeface="Century Gothic"/>
              <a:cs typeface="Century Gothic"/>
              <a:sym typeface="Century Gothic"/>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Fill the </a:t>
            </a:r>
            <a:r>
              <a:rPr b="1" i="0" lang="en-US" sz="3600" u="none" cap="none" strike="noStrike">
                <a:solidFill>
                  <a:srgbClr val="000000"/>
                </a:solidFill>
                <a:latin typeface="Century Gothic"/>
                <a:ea typeface="Century Gothic"/>
                <a:cs typeface="Century Gothic"/>
                <a:sym typeface="Century Gothic"/>
              </a:rPr>
              <a:t>pot</a:t>
            </a:r>
            <a:r>
              <a:rPr b="0" i="0" lang="en-US" sz="3600" u="none" cap="none" strike="noStrike">
                <a:solidFill>
                  <a:srgbClr val="000000"/>
                </a:solidFill>
                <a:latin typeface="Century Gothic"/>
                <a:ea typeface="Century Gothic"/>
                <a:cs typeface="Century Gothic"/>
                <a:sym typeface="Century Gothic"/>
              </a:rPr>
              <a:t> with water. </a:t>
            </a:r>
            <a:endParaRPr b="0" i="0" sz="3600" u="none" cap="none" strike="noStrike">
              <a:solidFill>
                <a:srgbClr val="000000"/>
              </a:solidFill>
              <a:latin typeface="Century Gothic"/>
              <a:ea typeface="Century Gothic"/>
              <a:cs typeface="Century Gothic"/>
              <a:sym typeface="Century Gothic"/>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The cat will </a:t>
            </a:r>
            <a:r>
              <a:rPr b="1" i="0" lang="en-US" sz="3600" u="none" cap="none" strike="noStrike">
                <a:solidFill>
                  <a:srgbClr val="000000"/>
                </a:solidFill>
                <a:latin typeface="Century Gothic"/>
                <a:ea typeface="Century Gothic"/>
                <a:cs typeface="Century Gothic"/>
                <a:sym typeface="Century Gothic"/>
              </a:rPr>
              <a:t>not</a:t>
            </a:r>
            <a:r>
              <a:rPr b="0" i="0" lang="en-US" sz="3600" u="none" cap="none" strike="noStrike">
                <a:solidFill>
                  <a:srgbClr val="000000"/>
                </a:solidFill>
                <a:latin typeface="Century Gothic"/>
                <a:ea typeface="Century Gothic"/>
                <a:cs typeface="Century Gothic"/>
                <a:sym typeface="Century Gothic"/>
              </a:rPr>
              <a:t> come. </a:t>
            </a:r>
            <a:endParaRPr b="0" i="0" sz="3600" u="none" cap="none" strike="noStrike">
              <a:solidFill>
                <a:srgbClr val="000000"/>
              </a:solidFill>
              <a:latin typeface="Century Gothic"/>
              <a:ea typeface="Century Gothic"/>
              <a:cs typeface="Century Gothic"/>
              <a:sym typeface="Century Gothic"/>
            </a:endParaRPr>
          </a:p>
          <a:p>
            <a:pPr indent="-457200" lvl="0" marL="457200" marR="0" rtl="0" algn="l">
              <a:lnSpc>
                <a:spcPct val="125000"/>
              </a:lnSpc>
              <a:spcBef>
                <a:spcPts val="0"/>
              </a:spcBef>
              <a:spcAft>
                <a:spcPts val="0"/>
              </a:spcAft>
              <a:buClr>
                <a:srgbClr val="000000"/>
              </a:buClr>
              <a:buSzPts val="3600"/>
              <a:buFont typeface="Arial"/>
              <a:buAutoNum type="arabicPeriod"/>
            </a:pPr>
            <a:r>
              <a:rPr b="1" i="0" lang="en-US" sz="3600" u="none" cap="none" strike="noStrike">
                <a:solidFill>
                  <a:srgbClr val="000000"/>
                </a:solidFill>
                <a:latin typeface="Century Gothic"/>
                <a:ea typeface="Century Gothic"/>
                <a:cs typeface="Century Gothic"/>
                <a:sym typeface="Century Gothic"/>
              </a:rPr>
              <a:t>Look</a:t>
            </a:r>
            <a:r>
              <a:rPr b="0" i="0" lang="en-US" sz="3600" u="none" cap="none" strike="noStrike">
                <a:solidFill>
                  <a:srgbClr val="000000"/>
                </a:solidFill>
                <a:latin typeface="Century Gothic"/>
                <a:ea typeface="Century Gothic"/>
                <a:cs typeface="Century Gothic"/>
                <a:sym typeface="Century Gothic"/>
              </a:rPr>
              <a:t> at that bug. </a:t>
            </a:r>
            <a:endParaRPr b="0" i="0" sz="3600" u="none" cap="none" strike="noStrike">
              <a:solidFill>
                <a:srgbClr val="000000"/>
              </a:solidFill>
              <a:latin typeface="Century Gothic"/>
              <a:ea typeface="Century Gothic"/>
              <a:cs typeface="Century Gothic"/>
              <a:sym typeface="Century Gothic"/>
            </a:endParaRPr>
          </a:p>
          <a:p>
            <a:pPr indent="-457200" lvl="0" marL="457200" marR="0" rtl="0" algn="l">
              <a:lnSpc>
                <a:spcPct val="125000"/>
              </a:lnSpc>
              <a:spcBef>
                <a:spcPts val="0"/>
              </a:spcBef>
              <a:spcAft>
                <a:spcPts val="0"/>
              </a:spcAft>
              <a:buClr>
                <a:srgbClr val="000000"/>
              </a:buClr>
              <a:buSzPts val="3600"/>
              <a:buFont typeface="Arial"/>
              <a:buAutoNum type="arabicPeriod"/>
            </a:pPr>
            <a:r>
              <a:rPr b="1" i="0" lang="en-US" sz="3600" u="none" cap="none" strike="noStrike">
                <a:solidFill>
                  <a:srgbClr val="000000"/>
                </a:solidFill>
                <a:latin typeface="Century Gothic"/>
                <a:ea typeface="Century Gothic"/>
                <a:cs typeface="Century Gothic"/>
                <a:sym typeface="Century Gothic"/>
              </a:rPr>
              <a:t>You</a:t>
            </a:r>
            <a:r>
              <a:rPr b="0" i="0" lang="en-US" sz="3600" u="none" cap="none" strike="noStrike">
                <a:solidFill>
                  <a:srgbClr val="000000"/>
                </a:solidFill>
                <a:latin typeface="Century Gothic"/>
                <a:ea typeface="Century Gothic"/>
                <a:cs typeface="Century Gothic"/>
                <a:sym typeface="Century Gothic"/>
              </a:rPr>
              <a:t> are a good reader.</a:t>
            </a:r>
            <a:endParaRPr b="0" i="0" sz="28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86" name="Google Shape;986;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7" name="Google Shape;987;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8" name="Google Shape;988;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9" name="Google Shape;989;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0" name="Google Shape;990;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91" name="Google Shape;991;p73"/>
          <p:cNvSpPr/>
          <p:nvPr/>
        </p:nvSpPr>
        <p:spPr>
          <a:xfrm>
            <a:off x="6007868" y="1858546"/>
            <a:ext cx="895800" cy="44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p73"/>
          <p:cNvSpPr/>
          <p:nvPr/>
        </p:nvSpPr>
        <p:spPr>
          <a:xfrm>
            <a:off x="4952350" y="2521625"/>
            <a:ext cx="797700" cy="46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73"/>
          <p:cNvSpPr/>
          <p:nvPr/>
        </p:nvSpPr>
        <p:spPr>
          <a:xfrm>
            <a:off x="4076050" y="3195450"/>
            <a:ext cx="797700" cy="46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p73"/>
          <p:cNvSpPr/>
          <p:nvPr/>
        </p:nvSpPr>
        <p:spPr>
          <a:xfrm>
            <a:off x="5143763" y="3894150"/>
            <a:ext cx="797700" cy="46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5" name="Google Shape;995;p73"/>
          <p:cNvSpPr/>
          <p:nvPr/>
        </p:nvSpPr>
        <p:spPr>
          <a:xfrm>
            <a:off x="2560825" y="5207675"/>
            <a:ext cx="895800" cy="46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6" name="Google Shape;996;p73"/>
          <p:cNvSpPr/>
          <p:nvPr/>
        </p:nvSpPr>
        <p:spPr>
          <a:xfrm>
            <a:off x="2489050" y="4490925"/>
            <a:ext cx="1230000" cy="46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descr="A picture containing clock&#10;&#10;Description automatically generated" id="1002" name="Google Shape;1002;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3" name="Google Shape;1003;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4" name="Google Shape;1004;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5" name="Google Shape;1005;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6" name="Google Shape;1006;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07" name="Google Shape;1007;p74"/>
          <p:cNvSpPr txBox="1"/>
          <p:nvPr/>
        </p:nvSpPr>
        <p:spPr>
          <a:xfrm>
            <a:off x="983082" y="1615620"/>
            <a:ext cx="101007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dk1"/>
                </a:solidFill>
                <a:latin typeface="Century Gothic"/>
                <a:ea typeface="Century Gothic"/>
                <a:cs typeface="Century Gothic"/>
                <a:sym typeface="Century Gothic"/>
              </a:rPr>
              <a:t>Select the complete sentence.</a:t>
            </a:r>
            <a:endParaRPr b="0" i="0" sz="1400" u="none" cap="none" strike="noStrike">
              <a:solidFill>
                <a:schemeClr val="dk1"/>
              </a:solidFill>
              <a:latin typeface="Arial"/>
              <a:ea typeface="Arial"/>
              <a:cs typeface="Arial"/>
              <a:sym typeface="Arial"/>
            </a:endParaRPr>
          </a:p>
        </p:txBody>
      </p:sp>
      <p:sp>
        <p:nvSpPr>
          <p:cNvPr id="1008" name="Google Shape;1008;p74"/>
          <p:cNvSpPr txBox="1"/>
          <p:nvPr/>
        </p:nvSpPr>
        <p:spPr>
          <a:xfrm>
            <a:off x="1339273" y="2986207"/>
            <a:ext cx="6217200" cy="2555100"/>
          </a:xfrm>
          <a:prstGeom prst="rect">
            <a:avLst/>
          </a:prstGeom>
          <a:noFill/>
          <a:ln>
            <a:noFill/>
          </a:ln>
        </p:spPr>
        <p:txBody>
          <a:bodyPr anchorCtr="0" anchor="t" bIns="45700" lIns="91425" spcFirstLastPara="1" rIns="91425" wrap="square" tIns="45700">
            <a:spAutoFit/>
          </a:bodyPr>
          <a:lstStyle/>
          <a:p>
            <a:pPr indent="-514350" lvl="0" marL="565150" marR="0" rtl="0" algn="l">
              <a:lnSpc>
                <a:spcPct val="100000"/>
              </a:lnSpc>
              <a:spcBef>
                <a:spcPts val="0"/>
              </a:spcBef>
              <a:spcAft>
                <a:spcPts val="0"/>
              </a:spcAft>
              <a:buClr>
                <a:srgbClr val="000000"/>
              </a:buClr>
              <a:buSzPts val="4000"/>
              <a:buFont typeface="Arial"/>
              <a:buAutoNum type="alphaUcPeriod"/>
            </a:pPr>
            <a:r>
              <a:rPr b="0" i="0" lang="en-US" sz="3200" u="none" cap="none" strike="noStrike">
                <a:solidFill>
                  <a:srgbClr val="000000"/>
                </a:solidFill>
                <a:latin typeface="Century Gothic"/>
                <a:ea typeface="Century Gothic"/>
                <a:cs typeface="Century Gothic"/>
                <a:sym typeface="Century Gothic"/>
              </a:rPr>
              <a:t> </a:t>
            </a:r>
            <a:r>
              <a:rPr b="0" i="0" lang="en-US" sz="4000" u="none" cap="none" strike="noStrike">
                <a:solidFill>
                  <a:srgbClr val="000000"/>
                </a:solidFill>
                <a:latin typeface="Century Gothic"/>
                <a:ea typeface="Century Gothic"/>
                <a:cs typeface="Century Gothic"/>
                <a:sym typeface="Century Gothic"/>
              </a:rPr>
              <a:t>You and I.</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Are</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They go. </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We.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15" name="Google Shape;1015;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16" name="Google Shape;1016;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17" name="Google Shape;1017;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18" name="Google Shape;1018;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19" name="Google Shape;101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0" name="Google Shape;1020;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clock&#10;&#10;Description automatically generated" id="165" name="Google Shape;165;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6" name="Google Shape;166;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7" name="Google Shape;167;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8" name="Google Shape;168;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10"/>
          <p:cNvSpPr txBox="1"/>
          <p:nvPr/>
        </p:nvSpPr>
        <p:spPr>
          <a:xfrm>
            <a:off x="6994282" y="1372141"/>
            <a:ext cx="5197718"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Traffic signals tell us when to stop and when to go.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Traffic signals can help walkers and drivers stay safe.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When you know what the signals are for walk and wait, you know when it is okay to cross the street.</a:t>
            </a:r>
            <a:endParaRPr b="0" i="0" sz="2800" u="none" cap="none" strike="noStrike">
              <a:solidFill>
                <a:srgbClr val="000000"/>
              </a:solidFill>
              <a:latin typeface="Century Gothic"/>
              <a:ea typeface="Century Gothic"/>
              <a:cs typeface="Century Gothic"/>
              <a:sym typeface="Century Gothic"/>
            </a:endParaRPr>
          </a:p>
        </p:txBody>
      </p:sp>
      <p:sp>
        <p:nvSpPr>
          <p:cNvPr id="171" name="Google Shape;171;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96,97</a:t>
            </a:r>
            <a:endParaRPr b="0" i="0" sz="1400" u="none" cap="none" strike="noStrike">
              <a:solidFill>
                <a:srgbClr val="000000"/>
              </a:solidFill>
              <a:latin typeface="Century Gothic"/>
              <a:ea typeface="Century Gothic"/>
              <a:cs typeface="Century Gothic"/>
              <a:sym typeface="Century Gothic"/>
            </a:endParaRPr>
          </a:p>
        </p:txBody>
      </p:sp>
      <p:pic>
        <p:nvPicPr>
          <p:cNvPr descr="A screenshot of a traffic light&#10;&#10;Description automatically generated with medium confidence" id="172" name="Google Shape;172;p10"/>
          <p:cNvPicPr preferRelativeResize="0"/>
          <p:nvPr/>
        </p:nvPicPr>
        <p:blipFill rotWithShape="1">
          <a:blip r:embed="rId6">
            <a:alphaModFix/>
          </a:blip>
          <a:srcRect b="0" l="0" r="0" t="0"/>
          <a:stretch/>
        </p:blipFill>
        <p:spPr>
          <a:xfrm>
            <a:off x="544207" y="1485702"/>
            <a:ext cx="6118319" cy="41740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3" name="Google Shape;183;p11"/>
          <p:cNvGraphicFramePr/>
          <p:nvPr/>
        </p:nvGraphicFramePr>
        <p:xfrm>
          <a:off x="1857322" y="1512791"/>
          <a:ext cx="3000000" cy="3000000"/>
        </p:xfrm>
        <a:graphic>
          <a:graphicData uri="http://schemas.openxmlformats.org/drawingml/2006/table">
            <a:tbl>
              <a:tblPr bandRow="1" firstRow="1">
                <a:noFill/>
                <a:tableStyleId>{16E5DA87-BD21-4732-A763-BC1FD7B8EEF2}</a:tableStyleId>
              </a:tblPr>
              <a:tblGrid>
                <a:gridCol w="7370575"/>
              </a:tblGrid>
              <a:tr h="717175">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A Railroad Crossing sign is near a railroad track.</a:t>
                      </a:r>
                      <a:endParaRPr sz="1400" u="none" cap="none" strike="noStrike">
                        <a:latin typeface="Century Gothic"/>
                        <a:ea typeface="Century Gothic"/>
                        <a:cs typeface="Century Gothic"/>
                        <a:sym typeface="Century Gothic"/>
                      </a:endParaRPr>
                    </a:p>
                  </a:txBody>
                  <a:tcPr marT="45725" marB="45725" marR="91450" marL="91450"/>
                </a:tc>
              </a:tr>
              <a:tr h="923600">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