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Lst>
  <p:sldSz cy="6858000" cx="12192000"/>
  <p:notesSz cx="6858000" cy="9144000"/>
  <p:embeddedFontLst>
    <p:embeddedFont>
      <p:font typeface="Poppins"/>
      <p:regular r:id="rId83"/>
      <p:bold r:id="rId84"/>
      <p:italic r:id="rId85"/>
      <p:boldItalic r:id="rId86"/>
    </p:embeddedFont>
    <p:embeddedFont>
      <p:font typeface="Helvetica Neue"/>
      <p:regular r:id="rId87"/>
      <p:bold r:id="rId88"/>
      <p:italic r:id="rId89"/>
      <p:boldItalic r:id="rId90"/>
    </p:embeddedFont>
    <p:embeddedFont>
      <p:font typeface="Century Gothic"/>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5" roundtripDataSignature="AMtx7mii/IMXedpSiqt5CeJMdUIxCLqE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Poppins-bold.fntdata"/><Relationship Id="rId83" Type="http://schemas.openxmlformats.org/officeDocument/2006/relationships/font" Target="fonts/Poppins-regular.fntdata"/><Relationship Id="rId42" Type="http://schemas.openxmlformats.org/officeDocument/2006/relationships/slide" Target="slides/slide38.xml"/><Relationship Id="rId86" Type="http://schemas.openxmlformats.org/officeDocument/2006/relationships/font" Target="fonts/Poppins-boldItalic.fntdata"/><Relationship Id="rId41" Type="http://schemas.openxmlformats.org/officeDocument/2006/relationships/slide" Target="slides/slide37.xml"/><Relationship Id="rId85" Type="http://schemas.openxmlformats.org/officeDocument/2006/relationships/font" Target="fonts/Poppins-italic.fntdata"/><Relationship Id="rId44" Type="http://schemas.openxmlformats.org/officeDocument/2006/relationships/slide" Target="slides/slide40.xml"/><Relationship Id="rId88" Type="http://schemas.openxmlformats.org/officeDocument/2006/relationships/font" Target="fonts/HelveticaNeue-bold.fntdata"/><Relationship Id="rId43" Type="http://schemas.openxmlformats.org/officeDocument/2006/relationships/slide" Target="slides/slide39.xml"/><Relationship Id="rId87" Type="http://schemas.openxmlformats.org/officeDocument/2006/relationships/font" Target="fonts/HelveticaNeue-regular.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HelveticaNeue-italic.fntdata"/><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95" Type="http://customschemas.google.com/relationships/presentationmetadata" Target="metadata"/><Relationship Id="rId50" Type="http://schemas.openxmlformats.org/officeDocument/2006/relationships/slide" Target="slides/slide46.xml"/><Relationship Id="rId94" Type="http://schemas.openxmlformats.org/officeDocument/2006/relationships/font" Target="fonts/CenturyGothic-boldItalic.fntdata"/><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CenturyGothic-regular.fntdata"/><Relationship Id="rId90" Type="http://schemas.openxmlformats.org/officeDocument/2006/relationships/font" Target="fonts/HelveticaNeue-boldItalic.fntdata"/><Relationship Id="rId93" Type="http://schemas.openxmlformats.org/officeDocument/2006/relationships/font" Target="fonts/CenturyGothic-italic.fntdata"/><Relationship Id="rId92" Type="http://schemas.openxmlformats.org/officeDocument/2006/relationships/font" Target="fonts/CenturyGothic-bold.fnt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An effective personal narrative begins with an introduction that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has an interesting statement (called the “hook”) that makes readers want to keep reading.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focuses on a main situation or problem that sets up the whole story.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introduces the narrator (the person telling the story) and other important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people.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Tell students that the introduction of a personal narrative sets the stage for the action of the story. Read aloud two to three texts from the personal narrative stack. Pause to discuss the important parts of introductions you read. The following questions may be used to prompt discussion: </a:t>
            </a:r>
            <a:endParaRPr/>
          </a:p>
          <a:p>
            <a:pPr indent="-215900" lvl="2" marL="685800" rtl="0" algn="l">
              <a:lnSpc>
                <a:spcPct val="100000"/>
              </a:lnSpc>
              <a:spcBef>
                <a:spcPts val="0"/>
              </a:spcBef>
              <a:spcAft>
                <a:spcPts val="0"/>
              </a:spcAft>
              <a:buSzPts val="1200"/>
              <a:buFont typeface="Arial"/>
              <a:buChar char="•"/>
            </a:pPr>
            <a:r>
              <a:rPr i="1" lang="en-US">
                <a:solidFill>
                  <a:schemeClr val="dk1"/>
                </a:solidFill>
              </a:rPr>
              <a:t>What situation or problem does the author focus on? </a:t>
            </a:r>
            <a:endParaRPr/>
          </a:p>
          <a:p>
            <a:pPr indent="-215900" lvl="2" marL="685800" rtl="0" algn="l">
              <a:lnSpc>
                <a:spcPct val="100000"/>
              </a:lnSpc>
              <a:spcBef>
                <a:spcPts val="0"/>
              </a:spcBef>
              <a:spcAft>
                <a:spcPts val="0"/>
              </a:spcAft>
              <a:buSzPts val="1200"/>
              <a:buFont typeface="Arial"/>
              <a:buChar char="•"/>
            </a:pPr>
            <a:r>
              <a:rPr i="1" lang="en-US">
                <a:solidFill>
                  <a:schemeClr val="dk1"/>
                </a:solidFill>
              </a:rPr>
              <a:t>Who are the important people in the narrative? </a:t>
            </a:r>
            <a:endParaRPr/>
          </a:p>
          <a:p>
            <a:pPr indent="-215900" lvl="2" marL="685800" rtl="0" algn="l">
              <a:lnSpc>
                <a:spcPct val="100000"/>
              </a:lnSpc>
              <a:spcBef>
                <a:spcPts val="0"/>
              </a:spcBef>
              <a:spcAft>
                <a:spcPts val="0"/>
              </a:spcAft>
              <a:buSzPts val="1200"/>
              <a:buFont typeface="Arial"/>
              <a:buChar char="•"/>
            </a:pPr>
            <a:r>
              <a:rPr i="1" lang="en-US">
                <a:solidFill>
                  <a:schemeClr val="dk1"/>
                </a:solidFill>
              </a:rPr>
              <a:t>Ask yourself: “What is the hook? What statements in this introduction make me want to read more?” </a:t>
            </a:r>
            <a:endParaRPr/>
          </a:p>
          <a:p>
            <a:pPr indent="-228600" lvl="1" marL="228600" rtl="0" algn="l">
              <a:lnSpc>
                <a:spcPct val="100000"/>
              </a:lnSpc>
              <a:spcBef>
                <a:spcPts val="0"/>
              </a:spcBef>
              <a:spcAft>
                <a:spcPts val="0"/>
              </a:spcAft>
              <a:buSzPts val="1200"/>
              <a:buFont typeface="Calibri"/>
              <a:buAutoNum type="arabicPeriod" startAt="3"/>
            </a:pPr>
            <a:r>
              <a:rPr lang="en-US">
                <a:solidFill>
                  <a:schemeClr val="dk1"/>
                </a:solidFill>
              </a:rPr>
              <a:t>Direct students to p. 119 in the </a:t>
            </a:r>
            <a:r>
              <a:rPr i="1" lang="en-US">
                <a:solidFill>
                  <a:schemeClr val="dk1"/>
                </a:solidFill>
              </a:rPr>
              <a:t>Student Interactive</a:t>
            </a:r>
            <a:r>
              <a:rPr lang="en-US">
                <a:solidFill>
                  <a:schemeClr val="dk1"/>
                </a:solidFill>
              </a:rPr>
              <a:t>. Have them use one of the texts in the stack as an example for completing the activity. </a:t>
            </a:r>
            <a:endParaRPr/>
          </a:p>
          <a:p>
            <a:pPr indent="-228600" lvl="1" marL="228600" marR="0" rtl="0" algn="l">
              <a:lnSpc>
                <a:spcPct val="100000"/>
              </a:lnSpc>
              <a:spcBef>
                <a:spcPts val="0"/>
              </a:spcBef>
              <a:spcAft>
                <a:spcPts val="0"/>
              </a:spcAft>
              <a:buClr>
                <a:srgbClr val="000000"/>
              </a:buClr>
              <a:buSzPts val="1200"/>
              <a:buFont typeface="Calibri"/>
              <a:buAutoNum type="arabicPeriod" startAt="3"/>
            </a:pPr>
            <a:r>
              <a:rPr lang="en-US">
                <a:solidFill>
                  <a:schemeClr val="dk1"/>
                </a:solidFill>
              </a:rPr>
              <a:t>Ask for volunteers to identify the narrators and the main situation or problem in the texts they read. </a:t>
            </a:r>
            <a:endParaRPr/>
          </a:p>
          <a:p>
            <a:pPr indent="-196850" lvl="1" marL="742950" rtl="0" algn="l">
              <a:lnSpc>
                <a:spcPct val="100000"/>
              </a:lnSpc>
              <a:spcBef>
                <a:spcPts val="0"/>
              </a:spcBef>
              <a:spcAft>
                <a:spcPts val="0"/>
              </a:spcAft>
              <a:buSzPts val="1400"/>
              <a:buFont typeface="Arial"/>
              <a:buNone/>
            </a:pPr>
            <a:r>
              <a:t/>
            </a:r>
            <a:endParaRPr>
              <a:solidFill>
                <a:srgbClr val="9B9B9B"/>
              </a:solidFill>
            </a:endParaRPr>
          </a:p>
          <a:p>
            <a:pPr indent="-114300" lvl="0" marL="228600" rtl="0" algn="l">
              <a:lnSpc>
                <a:spcPct val="100000"/>
              </a:lnSpc>
              <a:spcBef>
                <a:spcPts val="0"/>
              </a:spcBef>
              <a:spcAft>
                <a:spcPts val="0"/>
              </a:spcAft>
              <a:buClr>
                <a:schemeClr val="dk1"/>
              </a:buClr>
              <a:buSzPts val="1800"/>
              <a:buFont typeface="Arial"/>
              <a:buNone/>
            </a:pPr>
            <a:r>
              <a:t/>
            </a:r>
            <a:endParaRPr i="0" u="none" strike="noStrike">
              <a:solidFill>
                <a:srgbClr val="000000"/>
              </a:solidFill>
            </a:endParaRPr>
          </a:p>
        </p:txBody>
      </p:sp>
      <p:sp>
        <p:nvSpPr>
          <p:cNvPr id="199" name="Google Shape;19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If students need additional opportunities to develop their understanding of personal narratives, they should read additional texts from the stack. If students demonstrate understanding, they should transition to planning and writing the introduction to their personal narrative in their writer’s notebook. See the </a:t>
            </a:r>
            <a:r>
              <a:rPr b="1"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T214. </a:t>
            </a:r>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13" name="Google Shape;21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1"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aloud the words and sentences. Have students spell each word using the correct homophone.</a:t>
            </a:r>
            <a:endParaRPr b="1" i="0" sz="1200" u="none" strike="noStrike">
              <a:solidFill>
                <a:schemeClr val="dk1"/>
              </a:solidFill>
              <a:latin typeface="Calibri"/>
              <a:ea typeface="Calibri"/>
              <a:cs typeface="Calibri"/>
              <a:sym typeface="Calibri"/>
            </a:endParaRPr>
          </a:p>
          <a:p>
            <a:pPr indent="0" lvl="2" marL="457200" rtl="0" algn="l">
              <a:lnSpc>
                <a:spcPct val="100000"/>
              </a:lnSpc>
              <a:spcBef>
                <a:spcPts val="0"/>
              </a:spcBef>
              <a:spcAft>
                <a:spcPts val="0"/>
              </a:spcAft>
              <a:buClr>
                <a:srgbClr val="000000"/>
              </a:buClr>
              <a:buSzPts val="1200"/>
              <a:buFont typeface="Calibri"/>
              <a:buNone/>
            </a:pPr>
            <a:r>
              <a:rPr lang="en-US" sz="1200">
                <a:solidFill>
                  <a:schemeClr val="dk1"/>
                </a:solidFill>
              </a:rPr>
              <a:t>1</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You will see a lake as we </a:t>
            </a:r>
            <a:r>
              <a:rPr b="1" lang="en-US" sz="1200">
                <a:solidFill>
                  <a:schemeClr val="dk1"/>
                </a:solidFill>
                <a:latin typeface="Calibri"/>
                <a:ea typeface="Calibri"/>
                <a:cs typeface="Calibri"/>
                <a:sym typeface="Calibri"/>
              </a:rPr>
              <a:t>approach </a:t>
            </a:r>
            <a:r>
              <a:rPr lang="en-US" sz="1200">
                <a:solidFill>
                  <a:schemeClr val="dk1"/>
                </a:solidFill>
                <a:latin typeface="Calibri"/>
                <a:ea typeface="Calibri"/>
                <a:cs typeface="Calibri"/>
                <a:sym typeface="Calibri"/>
              </a:rPr>
              <a:t>the cabin.</a:t>
            </a:r>
            <a:endParaRPr/>
          </a:p>
          <a:p>
            <a:pPr indent="0" lvl="2" marL="457200" rtl="0" algn="l">
              <a:lnSpc>
                <a:spcPct val="100000"/>
              </a:lnSpc>
              <a:spcBef>
                <a:spcPts val="0"/>
              </a:spcBef>
              <a:spcAft>
                <a:spcPts val="0"/>
              </a:spcAft>
              <a:buClr>
                <a:srgbClr val="000000"/>
              </a:buClr>
              <a:buSzPts val="1200"/>
              <a:buFont typeface="Calibri"/>
              <a:buNone/>
            </a:pPr>
            <a:r>
              <a:rPr lang="en-US" sz="1200">
                <a:solidFill>
                  <a:schemeClr val="dk1"/>
                </a:solidFill>
              </a:rPr>
              <a:t>2.</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She has a </a:t>
            </a:r>
            <a:r>
              <a:rPr b="1" lang="en-US" sz="1200">
                <a:solidFill>
                  <a:schemeClr val="dk1"/>
                </a:solidFill>
                <a:latin typeface="Calibri"/>
                <a:ea typeface="Calibri"/>
                <a:cs typeface="Calibri"/>
                <a:sym typeface="Calibri"/>
              </a:rPr>
              <a:t>zeal </a:t>
            </a:r>
            <a:r>
              <a:rPr lang="en-US" sz="1200">
                <a:solidFill>
                  <a:schemeClr val="dk1"/>
                </a:solidFill>
                <a:latin typeface="Calibri"/>
                <a:ea typeface="Calibri"/>
                <a:cs typeface="Calibri"/>
                <a:sym typeface="Calibri"/>
              </a:rPr>
              <a:t>for working with animals.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3</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 </a:t>
            </a:r>
            <a:r>
              <a:rPr b="1" lang="en-US" sz="1200">
                <a:solidFill>
                  <a:schemeClr val="dk1"/>
                </a:solidFill>
                <a:latin typeface="Calibri"/>
                <a:ea typeface="Calibri"/>
                <a:cs typeface="Calibri"/>
                <a:sym typeface="Calibri"/>
              </a:rPr>
              <a:t>committee </a:t>
            </a:r>
            <a:r>
              <a:rPr lang="en-US" sz="1200">
                <a:solidFill>
                  <a:schemeClr val="dk1"/>
                </a:solidFill>
                <a:latin typeface="Calibri"/>
                <a:ea typeface="Calibri"/>
                <a:cs typeface="Calibri"/>
                <a:sym typeface="Calibri"/>
              </a:rPr>
              <a:t>will discuss plans for the school fair.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4. </a:t>
            </a:r>
            <a:r>
              <a:rPr lang="en-US" sz="1200">
                <a:solidFill>
                  <a:schemeClr val="dk1"/>
                </a:solidFill>
                <a:latin typeface="Calibri"/>
                <a:ea typeface="Calibri"/>
                <a:cs typeface="Calibri"/>
                <a:sym typeface="Calibri"/>
              </a:rPr>
              <a:t>The </a:t>
            </a:r>
            <a:r>
              <a:rPr b="1" lang="en-US" sz="1200">
                <a:solidFill>
                  <a:schemeClr val="dk1"/>
                </a:solidFill>
                <a:latin typeface="Calibri"/>
                <a:ea typeface="Calibri"/>
                <a:cs typeface="Calibri"/>
                <a:sym typeface="Calibri"/>
              </a:rPr>
              <a:t>treasury </a:t>
            </a:r>
            <a:r>
              <a:rPr lang="en-US" sz="1200">
                <a:solidFill>
                  <a:schemeClr val="dk1"/>
                </a:solidFill>
                <a:latin typeface="Calibri"/>
                <a:ea typeface="Calibri"/>
                <a:cs typeface="Calibri"/>
                <a:sym typeface="Calibri"/>
              </a:rPr>
              <a:t>department handles the budget for our office.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5</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After the </a:t>
            </a:r>
            <a:r>
              <a:rPr b="1" lang="en-US" sz="1200">
                <a:solidFill>
                  <a:schemeClr val="dk1"/>
                </a:solidFill>
                <a:latin typeface="Calibri"/>
                <a:ea typeface="Calibri"/>
                <a:cs typeface="Calibri"/>
                <a:sym typeface="Calibri"/>
              </a:rPr>
              <a:t>typhoon </a:t>
            </a:r>
            <a:r>
              <a:rPr lang="en-US" sz="1200">
                <a:solidFill>
                  <a:schemeClr val="dk1"/>
                </a:solidFill>
                <a:latin typeface="Calibri"/>
                <a:ea typeface="Calibri"/>
                <a:cs typeface="Calibri"/>
                <a:sym typeface="Calibri"/>
              </a:rPr>
              <a:t>hit, the harbor suffered heavy damages.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6</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 toasted </a:t>
            </a:r>
            <a:r>
              <a:rPr b="1" lang="en-US" sz="1200">
                <a:solidFill>
                  <a:schemeClr val="dk1"/>
                </a:solidFill>
                <a:latin typeface="Calibri"/>
                <a:ea typeface="Calibri"/>
                <a:cs typeface="Calibri"/>
                <a:sym typeface="Calibri"/>
              </a:rPr>
              <a:t>marshmallow </a:t>
            </a:r>
            <a:r>
              <a:rPr lang="en-US" sz="1200">
                <a:solidFill>
                  <a:schemeClr val="dk1"/>
                </a:solidFill>
                <a:latin typeface="Calibri"/>
                <a:ea typeface="Calibri"/>
                <a:cs typeface="Calibri"/>
                <a:sym typeface="Calibri"/>
              </a:rPr>
              <a:t>is delicious!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7</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In some countries, the government is in the hands of </a:t>
            </a:r>
            <a:r>
              <a:rPr b="1" lang="en-US" sz="1200">
                <a:solidFill>
                  <a:schemeClr val="dk1"/>
                </a:solidFill>
                <a:latin typeface="Calibri"/>
                <a:ea typeface="Calibri"/>
                <a:cs typeface="Calibri"/>
                <a:sym typeface="Calibri"/>
              </a:rPr>
              <a:t>royalty</a:t>
            </a:r>
            <a:r>
              <a:rPr lang="en-US" sz="1200">
                <a:solidFill>
                  <a:schemeClr val="dk1"/>
                </a:solidFill>
                <a:latin typeface="Calibri"/>
                <a:ea typeface="Calibri"/>
                <a:cs typeface="Calibri"/>
                <a:sym typeface="Calibri"/>
              </a:rPr>
              <a:t>.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8</a:t>
            </a:r>
            <a:r>
              <a:rPr b="1" lang="en-US" sz="1200">
                <a:solidFill>
                  <a:schemeClr val="dk1"/>
                </a:solidFill>
                <a:latin typeface="Calibri"/>
                <a:ea typeface="Calibri"/>
                <a:cs typeface="Calibri"/>
                <a:sym typeface="Calibri"/>
              </a:rPr>
              <a:t>. Concealment </a:t>
            </a:r>
            <a:r>
              <a:rPr lang="en-US" sz="1200">
                <a:solidFill>
                  <a:schemeClr val="dk1"/>
                </a:solidFill>
                <a:latin typeface="Calibri"/>
                <a:ea typeface="Calibri"/>
                <a:cs typeface="Calibri"/>
                <a:sym typeface="Calibri"/>
              </a:rPr>
              <a:t>is important to a spy.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9</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You can show bravery or </a:t>
            </a:r>
            <a:r>
              <a:rPr b="1" lang="en-US" sz="1200">
                <a:solidFill>
                  <a:schemeClr val="dk1"/>
                </a:solidFill>
                <a:latin typeface="Calibri"/>
                <a:ea typeface="Calibri"/>
                <a:cs typeface="Calibri"/>
                <a:sym typeface="Calibri"/>
              </a:rPr>
              <a:t>cowardice </a:t>
            </a:r>
            <a:r>
              <a:rPr lang="en-US" sz="1200">
                <a:solidFill>
                  <a:schemeClr val="dk1"/>
                </a:solidFill>
                <a:latin typeface="Calibri"/>
                <a:ea typeface="Calibri"/>
                <a:cs typeface="Calibri"/>
                <a:sym typeface="Calibri"/>
              </a:rPr>
              <a:t>in a difficult situation. </a:t>
            </a:r>
            <a:endParaRPr/>
          </a:p>
          <a:p>
            <a:pPr indent="0" lvl="2" marL="457200" rtl="0" algn="l">
              <a:lnSpc>
                <a:spcPct val="100000"/>
              </a:lnSpc>
              <a:spcBef>
                <a:spcPts val="0"/>
              </a:spcBef>
              <a:spcAft>
                <a:spcPts val="0"/>
              </a:spcAft>
              <a:buSzPts val="1400"/>
              <a:buFont typeface="Calibri"/>
              <a:buNone/>
            </a:pPr>
            <a:r>
              <a:rPr lang="en-US" sz="1200">
                <a:solidFill>
                  <a:schemeClr val="dk1"/>
                </a:solidFill>
              </a:rPr>
              <a:t>10</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 new drug will help fight </a:t>
            </a:r>
            <a:r>
              <a:rPr b="1" lang="en-US" sz="1200">
                <a:solidFill>
                  <a:schemeClr val="dk1"/>
                </a:solidFill>
                <a:latin typeface="Calibri"/>
                <a:ea typeface="Calibri"/>
                <a:cs typeface="Calibri"/>
                <a:sym typeface="Calibri"/>
              </a:rPr>
              <a:t>leukemia</a:t>
            </a: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n-US"/>
              <a:t>2.  </a:t>
            </a:r>
            <a:r>
              <a:rPr i="0" lang="en-US" sz="1200" u="none" strike="noStrike">
                <a:solidFill>
                  <a:schemeClr val="dk1"/>
                </a:solidFill>
                <a:latin typeface="Calibri"/>
                <a:ea typeface="Calibri"/>
                <a:cs typeface="Calibri"/>
                <a:sym typeface="Calibri"/>
              </a:rPr>
              <a:t>Reveal the spelling word and have students check their work.</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400"/>
              <a:buNone/>
            </a:pPr>
            <a:r>
              <a:rPr i="0" lang="en-US" sz="1200" u="none" strike="noStrike">
                <a:solidFill>
                  <a:schemeClr val="dk1"/>
                </a:solidFill>
                <a:latin typeface="Calibri"/>
                <a:ea typeface="Calibri"/>
                <a:cs typeface="Calibri"/>
                <a:sym typeface="Calibri"/>
              </a:rPr>
              <a:t>For students who understand </a:t>
            </a:r>
            <a:r>
              <a:rPr lang="en-US" sz="1200">
                <a:solidFill>
                  <a:schemeClr val="dk1"/>
                </a:solidFill>
                <a:latin typeface="Calibri"/>
                <a:ea typeface="Calibri"/>
                <a:cs typeface="Calibri"/>
                <a:sym typeface="Calibri"/>
              </a:rPr>
              <a:t>the ways the spelling of vowel teams can differ, include the following Challenge Words with the spelling list. </a:t>
            </a:r>
            <a:r>
              <a:rPr b="1" lang="en-US" sz="1200">
                <a:solidFill>
                  <a:schemeClr val="dk1"/>
                </a:solidFill>
                <a:latin typeface="Calibri"/>
                <a:ea typeface="Calibri"/>
                <a:cs typeface="Calibri"/>
                <a:sym typeface="Calibri"/>
              </a:rPr>
              <a:t>Challenge Words: scoundrel,  endowment,  endeavor </a:t>
            </a:r>
            <a:endParaRPr sz="1200">
              <a:solidFill>
                <a:schemeClr val="dk1"/>
              </a:solidFill>
              <a:latin typeface="Calibri"/>
              <a:ea typeface="Calibri"/>
              <a:cs typeface="Calibri"/>
              <a:sym typeface="Calibri"/>
            </a:endParaRPr>
          </a:p>
          <a:p>
            <a:pPr indent="-79248" lvl="0" marL="155448" rtl="0" algn="l">
              <a:lnSpc>
                <a:spcPct val="100000"/>
              </a:lnSpc>
              <a:spcBef>
                <a:spcPts val="0"/>
              </a:spcBef>
              <a:spcAft>
                <a:spcPts val="0"/>
              </a:spcAft>
              <a:buClr>
                <a:srgbClr val="000000"/>
              </a:buClr>
              <a:buSzPts val="1200"/>
              <a:buFont typeface="Calibri"/>
              <a:buNone/>
            </a:pPr>
            <a:r>
              <a:t/>
            </a:r>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25" name="Google Shape;22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Review the language-and-conventions topic independent and dependent clauses. See pp. T138–T139.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the clauses </a:t>
            </a:r>
            <a:r>
              <a:rPr b="0" i="1" lang="en-US" sz="1200">
                <a:solidFill>
                  <a:schemeClr val="dk1"/>
                </a:solidFill>
                <a:latin typeface="Calibri"/>
                <a:ea typeface="Calibri"/>
                <a:cs typeface="Calibri"/>
                <a:sym typeface="Calibri"/>
              </a:rPr>
              <a:t>When Mike went to the store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He bought groceries</a:t>
            </a:r>
            <a:r>
              <a:rPr b="0" lang="en-US" sz="1200">
                <a:solidFill>
                  <a:schemeClr val="dk1"/>
                </a:solidFill>
                <a:latin typeface="Calibri"/>
                <a:ea typeface="Calibri"/>
                <a:cs typeface="Calibri"/>
                <a:sym typeface="Calibri"/>
              </a:rPr>
              <a:t>. Have students identify which is an independent clause and which is a dependent clause. Remind them that independent clauses can stand on their own as complete sentences; dependent clauses are incomplete and must be combined with an independent clause to form a sentence.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Then rewrite the two clauses as a complete sentence: </a:t>
            </a:r>
            <a:r>
              <a:rPr b="0" i="1" lang="en-US" sz="1200">
                <a:solidFill>
                  <a:schemeClr val="dk1"/>
                </a:solidFill>
                <a:latin typeface="Calibri"/>
                <a:ea typeface="Calibri"/>
                <a:cs typeface="Calibri"/>
                <a:sym typeface="Calibri"/>
              </a:rPr>
              <a:t>When Mike went to the store, he bought groceries</a:t>
            </a:r>
            <a:r>
              <a:rPr b="0"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work in pairs. Each should write a dependent clause. Then they should exchange clauses and add an independent clause to form a complete sentence. </a:t>
            </a:r>
            <a:endParaRPr/>
          </a:p>
          <a:p>
            <a:pPr indent="-152400" lvl="0" marL="228600" rtl="0" algn="l">
              <a:lnSpc>
                <a:spcPct val="100000"/>
              </a:lnSpc>
              <a:spcBef>
                <a:spcPts val="0"/>
              </a:spcBef>
              <a:spcAft>
                <a:spcPts val="0"/>
              </a:spcAft>
              <a:buClr>
                <a:schemeClr val="dk1"/>
              </a:buClr>
              <a:buSzPts val="1200"/>
              <a:buFont typeface="Arial"/>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46" name="Google Shape;24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the vocabulary words on p. 88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define them as needed. </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tide: the rise and fall of the ocean</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course: the direction of travel</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leagues: units of distance</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fathoms: units of length that measure water dept</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 jaunts: short, enjoyable journeys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Say: </a:t>
            </a:r>
            <a:r>
              <a:rPr i="1" lang="en-US" sz="1200">
                <a:solidFill>
                  <a:schemeClr val="dk1"/>
                </a:solidFill>
                <a:latin typeface="Calibri"/>
                <a:ea typeface="Calibri"/>
                <a:cs typeface="Calibri"/>
                <a:sym typeface="Calibri"/>
              </a:rPr>
              <a:t>These words will help you understand the plot in Pedro’s Journal. As you read, highlight the words when you see them in the text. </a:t>
            </a:r>
            <a:endParaRPr/>
          </a:p>
          <a:p>
            <a:pPr indent="-179832" lvl="0" marL="256032"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268" name="Google Shape;26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Discuss the First Read Strategies. Prompt students that the purpose for reading this selection is for understanding and enjoyment.</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Explain the four steps of the first read.</a:t>
            </a:r>
            <a:endParaRPr sz="1200">
              <a:solidFill>
                <a:schemeClr val="dk1"/>
              </a:solidFill>
              <a:latin typeface="Calibri"/>
              <a:ea typeface="Calibri"/>
              <a:cs typeface="Calibri"/>
              <a:sym typeface="Calibri"/>
            </a:endParaRPr>
          </a:p>
          <a:p>
            <a:pPr indent="-215900" lvl="1" marL="685800" rtl="0" algn="l">
              <a:lnSpc>
                <a:spcPct val="100000"/>
              </a:lnSpc>
              <a:spcBef>
                <a:spcPts val="0"/>
              </a:spcBef>
              <a:spcAft>
                <a:spcPts val="0"/>
              </a:spcAft>
              <a:buClr>
                <a:srgbClr val="373536"/>
              </a:buClr>
              <a:buSzPts val="1000"/>
              <a:buFont typeface="Calibri"/>
              <a:buChar char="●"/>
            </a:pPr>
            <a:r>
              <a:rPr i="0" lang="en-US" sz="1200" u="none" strike="noStrike">
                <a:solidFill>
                  <a:schemeClr val="dk1"/>
                </a:solidFill>
                <a:latin typeface="Calibri"/>
                <a:ea typeface="Calibri"/>
                <a:cs typeface="Calibri"/>
                <a:sym typeface="Calibri"/>
              </a:rPr>
              <a:t>NOTICE  Remind students to notice how the plot develops.</a:t>
            </a:r>
            <a:endParaRPr/>
          </a:p>
          <a:p>
            <a:pPr indent="-215900" lvl="1" marL="685800" rtl="0" algn="l">
              <a:lnSpc>
                <a:spcPct val="100000"/>
              </a:lnSpc>
              <a:spcBef>
                <a:spcPts val="0"/>
              </a:spcBef>
              <a:spcAft>
                <a:spcPts val="0"/>
              </a:spcAft>
              <a:buClr>
                <a:srgbClr val="373536"/>
              </a:buClr>
              <a:buSzPts val="1000"/>
              <a:buFont typeface="Calibri"/>
              <a:buChar char="●"/>
            </a:pPr>
            <a:r>
              <a:rPr i="0" lang="en-US" sz="1200" u="none" strike="noStrike">
                <a:solidFill>
                  <a:schemeClr val="dk1"/>
                </a:solidFill>
                <a:latin typeface="Calibri"/>
                <a:ea typeface="Calibri"/>
                <a:cs typeface="Calibri"/>
                <a:sym typeface="Calibri"/>
              </a:rPr>
              <a:t>GENERATE QUESTIONS  </a:t>
            </a:r>
            <a:r>
              <a:rPr lang="en-US" sz="1200">
                <a:solidFill>
                  <a:schemeClr val="dk1"/>
                </a:solidFill>
                <a:latin typeface="Calibri"/>
                <a:ea typeface="Calibri"/>
                <a:cs typeface="Calibri"/>
                <a:sym typeface="Calibri"/>
              </a:rPr>
              <a:t>Encourage students to jot down questions about the purpose they set for reading and to deepen their understanding of the text. </a:t>
            </a:r>
            <a:endParaRPr/>
          </a:p>
          <a:p>
            <a:pPr indent="-215900" lvl="1" marL="685800" marR="0" rtl="0" algn="l">
              <a:lnSpc>
                <a:spcPct val="100000"/>
              </a:lnSpc>
              <a:spcBef>
                <a:spcPts val="0"/>
              </a:spcBef>
              <a:spcAft>
                <a:spcPts val="0"/>
              </a:spcAft>
              <a:buClr>
                <a:srgbClr val="373536"/>
              </a:buClr>
              <a:buSzPts val="1000"/>
              <a:buFont typeface="Calibri"/>
              <a:buChar char="●"/>
            </a:pPr>
            <a:r>
              <a:rPr i="0" lang="en-US" sz="1200" u="none" strike="noStrike">
                <a:solidFill>
                  <a:schemeClr val="dk1"/>
                </a:solidFill>
                <a:latin typeface="Calibri"/>
                <a:ea typeface="Calibri"/>
                <a:cs typeface="Calibri"/>
                <a:sym typeface="Calibri"/>
              </a:rPr>
              <a:t>CONNECT  </a:t>
            </a:r>
            <a:r>
              <a:rPr lang="en-US" sz="1200">
                <a:solidFill>
                  <a:schemeClr val="dk1"/>
                </a:solidFill>
                <a:latin typeface="Calibri"/>
                <a:ea typeface="Calibri"/>
                <a:cs typeface="Calibri"/>
                <a:sym typeface="Calibri"/>
              </a:rPr>
              <a:t>Ask students to consider how the text connects to what they know about society and the world. </a:t>
            </a:r>
            <a:endParaRPr i="0" sz="1200" u="none" strike="noStrike">
              <a:solidFill>
                <a:schemeClr val="dk1"/>
              </a:solidFill>
              <a:latin typeface="Calibri"/>
              <a:ea typeface="Calibri"/>
              <a:cs typeface="Calibri"/>
              <a:sym typeface="Calibri"/>
            </a:endParaRPr>
          </a:p>
          <a:p>
            <a:pPr indent="-215900" lvl="1" marL="685800" marR="0" rtl="0" algn="l">
              <a:lnSpc>
                <a:spcPct val="100000"/>
              </a:lnSpc>
              <a:spcBef>
                <a:spcPts val="0"/>
              </a:spcBef>
              <a:spcAft>
                <a:spcPts val="0"/>
              </a:spcAft>
              <a:buClr>
                <a:srgbClr val="373536"/>
              </a:buClr>
              <a:buSzPts val="1000"/>
              <a:buFont typeface="Calibri"/>
              <a:buChar char="●"/>
            </a:pPr>
            <a:r>
              <a:rPr i="0" lang="en-US" sz="1200" u="none" strike="noStrike">
                <a:solidFill>
                  <a:schemeClr val="dk1"/>
                </a:solidFill>
                <a:latin typeface="Calibri"/>
                <a:ea typeface="Calibri"/>
                <a:cs typeface="Calibri"/>
                <a:sym typeface="Calibri"/>
              </a:rPr>
              <a:t>RESPOND  </a:t>
            </a:r>
            <a:r>
              <a:rPr lang="en-US" sz="1200">
                <a:solidFill>
                  <a:schemeClr val="dk1"/>
                </a:solidFill>
                <a:latin typeface="Calibri"/>
                <a:ea typeface="Calibri"/>
                <a:cs typeface="Calibri"/>
                <a:sym typeface="Calibri"/>
              </a:rPr>
              <a:t>Have students discuss how the text answers the weekly question </a:t>
            </a:r>
            <a:r>
              <a:rPr i="1" lang="en-US" sz="1200">
                <a:solidFill>
                  <a:schemeClr val="dk1"/>
                </a:solidFill>
                <a:latin typeface="Calibri"/>
                <a:ea typeface="Calibri"/>
                <a:cs typeface="Calibri"/>
                <a:sym typeface="Calibri"/>
              </a:rPr>
              <a:t>What can people learn from visiting unknown lands</a:t>
            </a:r>
            <a:r>
              <a:rPr i="1"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a:t>
            </a:r>
            <a:endParaRPr b="0" i="0" sz="1200" u="none" strike="noStrike">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Multimedia Activity </a:t>
            </a:r>
            <a:r>
              <a:rPr lang="en-US" sz="1200">
                <a:solidFill>
                  <a:schemeClr val="dk1"/>
                </a:solidFill>
                <a:latin typeface="Calibri"/>
                <a:ea typeface="Calibri"/>
                <a:cs typeface="Calibri"/>
                <a:sym typeface="Calibri"/>
              </a:rPr>
              <a:t>After students complete the first read, have them listen to the audio version of </a:t>
            </a:r>
            <a:r>
              <a:rPr i="1" lang="en-US" sz="1200">
                <a:solidFill>
                  <a:schemeClr val="dk1"/>
                </a:solidFill>
                <a:latin typeface="Calibri"/>
                <a:ea typeface="Calibri"/>
                <a:cs typeface="Calibri"/>
                <a:sym typeface="Calibri"/>
              </a:rPr>
              <a:t>Pedro’s Journal</a:t>
            </a:r>
            <a:r>
              <a:rPr lang="en-US" sz="1200">
                <a:solidFill>
                  <a:schemeClr val="dk1"/>
                </a:solidFill>
                <a:latin typeface="Calibri"/>
                <a:ea typeface="Calibri"/>
                <a:cs typeface="Calibri"/>
                <a:sym typeface="Calibri"/>
              </a:rPr>
              <a:t>. Have students work together in small groups to analyze how the audio contributes to the meaning, tone, and beauty of the text. Then have groups present their analysis to the class.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84" name="Google Shape;28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 </a:t>
            </a:r>
            <a:endParaRPr/>
          </a:p>
          <a:p>
            <a:pPr indent="0" lvl="0" marL="457200" marR="0" rtl="0" algn="l">
              <a:lnSpc>
                <a:spcPct val="100000"/>
              </a:lnSpc>
              <a:spcBef>
                <a:spcPts val="0"/>
              </a:spcBef>
              <a:spcAft>
                <a:spcPts val="0"/>
              </a:spcAft>
              <a:buNone/>
            </a:pPr>
            <a:r>
              <a:t/>
            </a:r>
            <a:endParaRPr i="1" sz="1200">
              <a:solidFill>
                <a:schemeClr val="dk1"/>
              </a:solidFill>
              <a:latin typeface="Calibri"/>
              <a:ea typeface="Calibri"/>
              <a:cs typeface="Calibri"/>
              <a:sym typeface="Calibri"/>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296" name="Google Shape;29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b="1"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know that the ships will reach islands in the Caribbean, but Columbus and his men didn’t know that when they left on this journey. What would it be like to sail into the unknown</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What must Pedro be thinking</a:t>
            </a:r>
            <a:r>
              <a:rPr i="1" lang="en-US" sz="1200">
                <a:solidFill>
                  <a:schemeClr val="dk1"/>
                </a:solidFill>
                <a:latin typeface="Arial"/>
                <a:ea typeface="Arial"/>
                <a:cs typeface="Arial"/>
                <a:sym typeface="Arial"/>
              </a:rPr>
              <a:t>? </a:t>
            </a:r>
            <a:endParaRPr i="1">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  Notice that the text is in the form of a diary. It begins on August 3, and as I read, I realize that this is the first day of a voyage that a boy named Pedro is recording in his journal. </a:t>
            </a:r>
            <a:br>
              <a:rPr i="1" lang="en-US"/>
            </a:br>
            <a:endParaRPr i="1">
              <a:latin typeface="Arial"/>
              <a:ea typeface="Arial"/>
              <a:cs typeface="Arial"/>
              <a:sym typeface="Arial"/>
            </a:endParaRPr>
          </a:p>
          <a:p>
            <a:pPr indent="-79248" lvl="0" marL="155448" rtl="0" algn="l">
              <a:lnSpc>
                <a:spcPct val="100000"/>
              </a:lnSpc>
              <a:spcBef>
                <a:spcPts val="0"/>
              </a:spcBef>
              <a:spcAft>
                <a:spcPts val="0"/>
              </a:spcAft>
              <a:buClr>
                <a:schemeClr val="dk1"/>
              </a:buClr>
              <a:buSzPts val="1200"/>
              <a:buFont typeface="Calibri"/>
              <a:buNone/>
            </a:pPr>
            <a:r>
              <a:t/>
            </a:r>
            <a:endParaRPr i="1"/>
          </a:p>
        </p:txBody>
      </p:sp>
      <p:sp>
        <p:nvSpPr>
          <p:cNvPr id="308" name="Google Shape;30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b="1"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see that many of the sailors were seasick and unhappy. I will keep this in mind as I continue to read the story.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am surprised by the actions of Columbus. Pedro reports that Columbus became very angry and that he shamed the men who were afraid. I wonder what this says about Columbus as a leader. </a:t>
            </a:r>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21" name="Google Shape;32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Notice  </a:t>
            </a:r>
            <a:r>
              <a:rPr i="1" lang="en-US" sz="1200">
                <a:solidFill>
                  <a:schemeClr val="dk1"/>
                </a:solidFill>
                <a:latin typeface="Calibri"/>
                <a:ea typeface="Calibri"/>
                <a:cs typeface="Calibri"/>
                <a:sym typeface="Calibri"/>
              </a:rPr>
              <a:t>What do you notice about the words the author uses to describe the situation on October 10</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The </a:t>
            </a:r>
            <a:r>
              <a:rPr lang="en-US" sz="1200">
                <a:solidFill>
                  <a:schemeClr val="dk1"/>
                </a:solidFill>
                <a:latin typeface="Calibri"/>
                <a:ea typeface="Calibri"/>
                <a:cs typeface="Calibri"/>
                <a:sym typeface="Calibri"/>
              </a:rPr>
              <a:t>author uses highly descriptive words such as </a:t>
            </a:r>
            <a:r>
              <a:rPr i="1" lang="en-US" sz="1200">
                <a:solidFill>
                  <a:schemeClr val="dk1"/>
                </a:solidFill>
                <a:latin typeface="Calibri"/>
                <a:ea typeface="Calibri"/>
                <a:cs typeface="Calibri"/>
                <a:sym typeface="Calibri"/>
              </a:rPr>
              <a:t>clenched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howled </a:t>
            </a:r>
            <a:r>
              <a:rPr lang="en-US" sz="1200">
                <a:solidFill>
                  <a:schemeClr val="dk1"/>
                </a:solidFill>
                <a:latin typeface="Calibri"/>
                <a:ea typeface="Calibri"/>
                <a:cs typeface="Calibri"/>
                <a:sym typeface="Calibri"/>
              </a:rPr>
              <a:t>to convey the tension on deck and the angry mood of the crew.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One purpose for reading Pedro’s Journal is to learn something about Columbus’s first voyage to the Americas. But this text is historical fiction, and I wonder how many of the events actually happened. For instance, did Columbus really make a deal that members of the crew could cut off his head if no land appeared in a day, or did the author add this for drama</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79248" lvl="0" marL="155448"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34" name="Google Shape;334;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From the details in paragraph 20 about floating things and birds, what question does the author seem to want readers to ask</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Do the birds and floating things indicate that the ships are getting closer to land</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really like this part of the story because it conveys all the excitement the men feel in spotting land. I imagine they must also be feeling nervous about what they will find there. </a:t>
            </a:r>
            <a:endParaRPr/>
          </a:p>
          <a:p>
            <a:pPr indent="-79248" lvl="0" marL="155448" marR="0" rtl="0" algn="l">
              <a:lnSpc>
                <a:spcPct val="100000"/>
              </a:lnSpc>
              <a:spcBef>
                <a:spcPts val="0"/>
              </a:spcBef>
              <a:spcAft>
                <a:spcPts val="0"/>
              </a:spcAft>
              <a:buClr>
                <a:schemeClr val="dk1"/>
              </a:buClr>
              <a:buSzPts val="1200"/>
              <a:buFont typeface="Calibri"/>
              <a:buNone/>
            </a:pPr>
            <a:r>
              <a:t/>
            </a:r>
            <a:endParaRPr sz="1800">
              <a:solidFill>
                <a:srgbClr val="2D2D2D"/>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a:p>
            <a:pPr indent="-79248" lvl="0" marL="155448"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47" name="Google Shape;347;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know I’m always relieved and happy to arrive at my destination after a long journey. I can only imagine how Columbus and his crew felt!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a:solidFill>
                  <a:schemeClr val="dk1"/>
                </a:solidFill>
                <a:latin typeface="Calibri"/>
                <a:ea typeface="Calibri"/>
                <a:cs typeface="Calibri"/>
                <a:sym typeface="Calibri"/>
              </a:rPr>
              <a:t>Notice</a:t>
            </a:r>
            <a:r>
              <a:rPr i="1" lang="en-US" sz="1200">
                <a:solidFill>
                  <a:schemeClr val="dk1"/>
                </a:solidFill>
                <a:latin typeface="Calibri"/>
                <a:ea typeface="Calibri"/>
                <a:cs typeface="Calibri"/>
                <a:sym typeface="Calibri"/>
              </a:rPr>
              <a:t> What prediction can you make about the relationship between Columbus and the native people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Columbus will take advantage of the good nature of the native people. </a:t>
            </a:r>
            <a:endParaRPr/>
          </a:p>
          <a:p>
            <a:pPr indent="-79248" lvl="0" marL="155448"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60" name="Google Shape;360;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I’m worried about what might happen to the native people at the hands of Columbus. He seems to be taking advantage of them.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I notice that the illustration on this page helps me to better understand the description of the native men approaching the ship in their dugouts. I also get an idea of what the boats of the native people and the Spanish look like. The Santa María does not look like a very large ship. </a:t>
            </a:r>
            <a:endParaRPr/>
          </a:p>
          <a:p>
            <a:pPr indent="-79248" lvl="0" marL="155448" marR="0" rtl="0" algn="l">
              <a:lnSpc>
                <a:spcPct val="100000"/>
              </a:lnSpc>
              <a:spcBef>
                <a:spcPts val="0"/>
              </a:spcBef>
              <a:spcAft>
                <a:spcPts val="0"/>
              </a:spcAft>
              <a:buClr>
                <a:schemeClr val="dk1"/>
              </a:buClr>
              <a:buSzPts val="1200"/>
              <a:buFont typeface="Calibri"/>
              <a:buNone/>
            </a:pPr>
            <a:r>
              <a:t/>
            </a:r>
            <a:endParaRPr i="1"/>
          </a:p>
          <a:p>
            <a:pPr indent="-79248" lvl="0" marL="155448"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73" name="Google Shape;37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Notice</a:t>
            </a:r>
            <a:r>
              <a:rPr b="1" i="0" lang="en-US" sz="1200" u="none" strike="noStrike">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 see there are nearly two months between this entry and the last. What might have happened between October and December</a:t>
            </a:r>
            <a:r>
              <a:rPr i="1" lang="en-US" sz="1200">
                <a:solidFill>
                  <a:schemeClr val="dk1"/>
                </a:solidFill>
                <a:latin typeface="Arial"/>
                <a:ea typeface="Arial"/>
                <a:cs typeface="Arial"/>
                <a:sym typeface="Arial"/>
              </a:rPr>
              <a: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It </a:t>
            </a:r>
            <a:r>
              <a:rPr lang="en-US" sz="1200">
                <a:solidFill>
                  <a:schemeClr val="dk1"/>
                </a:solidFill>
                <a:latin typeface="Calibri"/>
                <a:ea typeface="Calibri"/>
                <a:cs typeface="Calibri"/>
                <a:sym typeface="Calibri"/>
              </a:rPr>
              <a:t>is likely that relations between the two groups deteriorated even more because by December, the native people want to kill Columbus and his men.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wonder who the interpreter is more afraid of, Columbus or his own people</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79248" lvl="0" marL="155448" marR="0" rtl="0" algn="l">
              <a:lnSpc>
                <a:spcPct val="100000"/>
              </a:lnSpc>
              <a:spcBef>
                <a:spcPts val="0"/>
              </a:spcBef>
              <a:spcAft>
                <a:spcPts val="0"/>
              </a:spcAft>
              <a:buClr>
                <a:schemeClr val="dk1"/>
              </a:buClr>
              <a:buSzPts val="1200"/>
              <a:buFont typeface="Calibri"/>
              <a:buNone/>
            </a:pPr>
            <a:r>
              <a:t/>
            </a:r>
            <a:endParaRPr/>
          </a:p>
          <a:p>
            <a:pPr indent="-79248" lvl="0" marL="155448"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86" name="Google Shape;386;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I suppose naming places was part of claiming places. I wonder how the native people felt about the new names Columbus gave to the places where they lived.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know from my own life how wonderful it is to be reunited with people you miss. The girl must have been very sad to leave without her friends. </a:t>
            </a:r>
            <a:endParaRPr/>
          </a:p>
          <a:p>
            <a:pPr indent="-79248" lvl="0" marL="155448" marR="0" rtl="0" algn="l">
              <a:lnSpc>
                <a:spcPct val="100000"/>
              </a:lnSpc>
              <a:spcBef>
                <a:spcPts val="0"/>
              </a:spcBef>
              <a:spcAft>
                <a:spcPts val="0"/>
              </a:spcAft>
              <a:buClr>
                <a:schemeClr val="dk1"/>
              </a:buClr>
              <a:buSzPts val="1200"/>
              <a:buFont typeface="Calibri"/>
              <a:buNone/>
            </a:pPr>
            <a:r>
              <a:t/>
            </a:r>
            <a:endParaRPr i="1"/>
          </a:p>
          <a:p>
            <a:pPr indent="-79248" lvl="0" marL="155448"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399" name="Google Shape;39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together. Students may read independently, in pairs, or as a class.  </a:t>
            </a:r>
            <a:r>
              <a:rPr lang="en-US" sz="1200">
                <a:solidFill>
                  <a:schemeClr val="dk1"/>
                </a:solidFill>
                <a:latin typeface="Calibri"/>
                <a:ea typeface="Calibri"/>
                <a:cs typeface="Calibri"/>
                <a:sym typeface="Calibri"/>
              </a:rPr>
              <a:t>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Respond </a:t>
            </a:r>
            <a:r>
              <a:rPr b="0" i="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What mistake does Columbus continue to make about the lands he visited</a:t>
            </a:r>
            <a:r>
              <a:rPr i="1" lang="en-US" sz="1200">
                <a:solidFill>
                  <a:schemeClr val="dk1"/>
                </a:solidFill>
                <a:latin typeface="Arial"/>
                <a:ea typeface="Arial"/>
                <a:cs typeface="Arial"/>
                <a:sym typeface="Arial"/>
              </a:rPr>
              <a:t>? </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He still thinks he has reached “the Orient,” or eastern Asia.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I really enjoyed the author’s description of the boat slipping through the seaweed because it helped me to imagine the scene vividly. </a:t>
            </a:r>
            <a:endParaRPr b="1" i="0" sz="1200" u="none" strike="noStrike">
              <a:solidFill>
                <a:schemeClr val="dk1"/>
              </a:solidFill>
              <a:latin typeface="Calibri"/>
              <a:ea typeface="Calibri"/>
              <a:cs typeface="Calibri"/>
              <a:sym typeface="Calibri"/>
            </a:endParaRPr>
          </a:p>
          <a:p>
            <a:pPr indent="-79248" lvl="0" marL="155448" marR="0" rtl="0" algn="l">
              <a:lnSpc>
                <a:spcPct val="100000"/>
              </a:lnSpc>
              <a:spcBef>
                <a:spcPts val="0"/>
              </a:spcBef>
              <a:spcAft>
                <a:spcPts val="0"/>
              </a:spcAft>
              <a:buClr>
                <a:schemeClr val="dk1"/>
              </a:buClr>
              <a:buSzPts val="1200"/>
              <a:buFont typeface="Calibri"/>
              <a:buNone/>
            </a:pPr>
            <a:r>
              <a:t/>
            </a:r>
            <a:endParaRPr/>
          </a:p>
        </p:txBody>
      </p:sp>
      <p:sp>
        <p:nvSpPr>
          <p:cNvPr id="412" name="Google Shape;412;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Begin by asking students “</a:t>
            </a:r>
            <a:r>
              <a:rPr i="1" lang="en-US">
                <a:solidFill>
                  <a:schemeClr val="dk1"/>
                </a:solidFill>
              </a:rPr>
              <a:t>What did you think about this text?” or “What part surprised you or interested you most?” </a:t>
            </a:r>
            <a:r>
              <a:rPr lang="en-US">
                <a:solidFill>
                  <a:schemeClr val="dk1"/>
                </a:solidFill>
              </a:rPr>
              <a:t>Then use these suggestions to prompt students’ initial responses to reading </a:t>
            </a:r>
            <a:r>
              <a:rPr i="1" lang="en-US">
                <a:solidFill>
                  <a:schemeClr val="dk1"/>
                </a:solidFill>
              </a:rPr>
              <a:t>Pedro’s Journal. </a:t>
            </a:r>
            <a:endParaRPr>
              <a:solidFill>
                <a:schemeClr val="dk1"/>
              </a:solidFill>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Brainstorm  Why did the sailors grow more and more upset as they got farther away from Spain?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Freewrite  Briefly describe the relationship between Pedro and the Captain. </a:t>
            </a:r>
            <a:endParaRPr/>
          </a:p>
          <a:p>
            <a:pPr indent="-60960" lvl="0" marL="137160" rtl="0" algn="l">
              <a:lnSpc>
                <a:spcPct val="100000"/>
              </a:lnSpc>
              <a:spcBef>
                <a:spcPts val="0"/>
              </a:spcBef>
              <a:spcAft>
                <a:spcPts val="0"/>
              </a:spcAft>
              <a:buClr>
                <a:schemeClr val="dk1"/>
              </a:buClr>
              <a:buSzPts val="1200"/>
              <a:buFont typeface="Calibri"/>
              <a:buNone/>
            </a:pPr>
            <a:r>
              <a:t/>
            </a:r>
            <a:endParaRPr i="1" u="none" strike="noStrike"/>
          </a:p>
        </p:txBody>
      </p:sp>
      <p:sp>
        <p:nvSpPr>
          <p:cNvPr id="425" name="Google Shape;42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authors choose specific words to help readers visualize people, places, and actions in a text. The vocabulary words </a:t>
            </a:r>
            <a:r>
              <a:rPr i="1" lang="en-US">
                <a:solidFill>
                  <a:schemeClr val="dk1"/>
                </a:solidFill>
              </a:rPr>
              <a:t>tide, course, leagues, fathoms, </a:t>
            </a:r>
            <a:r>
              <a:rPr lang="en-US">
                <a:solidFill>
                  <a:schemeClr val="dk1"/>
                </a:solidFill>
              </a:rPr>
              <a:t>and </a:t>
            </a:r>
            <a:r>
              <a:rPr i="1" lang="en-US">
                <a:solidFill>
                  <a:schemeClr val="dk1"/>
                </a:solidFill>
              </a:rPr>
              <a:t>jaunts </a:t>
            </a:r>
            <a:r>
              <a:rPr lang="en-US">
                <a:solidFill>
                  <a:schemeClr val="dk1"/>
                </a:solidFill>
              </a:rPr>
              <a:t>all help describe the sea journey in </a:t>
            </a:r>
            <a:r>
              <a:rPr i="1" lang="en-US">
                <a:solidFill>
                  <a:schemeClr val="dk1"/>
                </a:solidFill>
              </a:rPr>
              <a:t>Pedro’s Journal, </a:t>
            </a:r>
            <a:r>
              <a:rPr lang="en-US">
                <a:solidFill>
                  <a:schemeClr val="dk1"/>
                </a:solidFill>
              </a:rPr>
              <a:t>but they also have other meanings.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Reread a sentence containing each word. Use text evidence to remind yourself of each word’s meaning in the story.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Use print or digital resources to determine each word’s other meaning(s).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Model completing the matching exercise on </a:t>
            </a:r>
            <a:r>
              <a:rPr i="1" lang="en-US">
                <a:solidFill>
                  <a:schemeClr val="dk1"/>
                </a:solidFill>
              </a:rPr>
              <a:t>Student Interactive </a:t>
            </a:r>
            <a:r>
              <a:rPr lang="en-US">
                <a:solidFill>
                  <a:schemeClr val="dk1"/>
                </a:solidFill>
              </a:rPr>
              <a:t>p. 108 using the word </a:t>
            </a:r>
            <a:r>
              <a:rPr i="1" lang="en-US">
                <a:solidFill>
                  <a:schemeClr val="dk1"/>
                </a:solidFill>
              </a:rPr>
              <a:t>course. </a:t>
            </a:r>
            <a:endParaRPr/>
          </a:p>
          <a:p>
            <a:pPr indent="-304800" lvl="0" marL="676656" rtl="0" algn="l">
              <a:lnSpc>
                <a:spcPct val="100000"/>
              </a:lnSpc>
              <a:spcBef>
                <a:spcPts val="0"/>
              </a:spcBef>
              <a:spcAft>
                <a:spcPts val="0"/>
              </a:spcAft>
              <a:buClr>
                <a:schemeClr val="dk1"/>
              </a:buClr>
              <a:buSzPts val="1200"/>
              <a:buFont typeface="Calibri"/>
              <a:buChar char="●"/>
            </a:pPr>
            <a:r>
              <a:rPr i="1" lang="en-US">
                <a:solidFill>
                  <a:schemeClr val="dk1"/>
                </a:solidFill>
              </a:rPr>
              <a:t>In the story, Pedro describes their mission: “We are to be the first ships ever to run a course west to the Indies.” From this text evidence, I know that one meaning of course must be “the direction of travel.” </a:t>
            </a:r>
            <a:endParaRPr/>
          </a:p>
          <a:p>
            <a:pPr indent="-304800" lvl="0" marL="676656" rtl="0" algn="l">
              <a:lnSpc>
                <a:spcPct val="100000"/>
              </a:lnSpc>
              <a:spcBef>
                <a:spcPts val="0"/>
              </a:spcBef>
              <a:spcAft>
                <a:spcPts val="0"/>
              </a:spcAft>
              <a:buClr>
                <a:schemeClr val="dk1"/>
              </a:buClr>
              <a:buSzPts val="1200"/>
              <a:buFont typeface="Calibri"/>
              <a:buChar char="●"/>
            </a:pPr>
            <a:r>
              <a:rPr i="1" lang="en-US">
                <a:solidFill>
                  <a:schemeClr val="dk1"/>
                </a:solidFill>
              </a:rPr>
              <a:t>The dictionary tells me that course can also mean “a part of a meal” or “a collection of classes on a subject.”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use the strategies for developing vocabulary.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complete p. 108 of the </a:t>
            </a:r>
            <a:r>
              <a:rPr i="1" lang="en-US">
                <a:solidFill>
                  <a:schemeClr val="dk1"/>
                </a:solidFill>
              </a:rPr>
              <a:t>Student Interactive</a:t>
            </a:r>
            <a:r>
              <a:rPr lang="en-US">
                <a:solidFill>
                  <a:schemeClr val="dk1"/>
                </a:solidFill>
              </a:rPr>
              <a:t>. </a:t>
            </a:r>
            <a:endParaRPr/>
          </a:p>
          <a:p>
            <a:pPr indent="-254000" lvl="0" marL="342900" rtl="0" algn="l">
              <a:lnSpc>
                <a:spcPct val="100000"/>
              </a:lnSpc>
              <a:spcBef>
                <a:spcPts val="0"/>
              </a:spcBef>
              <a:spcAft>
                <a:spcPts val="0"/>
              </a:spcAft>
              <a:buSzPts val="1400"/>
              <a:buFont typeface="Arial"/>
              <a:buNone/>
            </a:pPr>
            <a:r>
              <a:t/>
            </a:r>
            <a:endParaRPr i="0" u="none" strike="noStrike">
              <a:solidFill>
                <a:srgbClr val="000000"/>
              </a:solidFill>
            </a:endParaRPr>
          </a:p>
        </p:txBody>
      </p:sp>
      <p:sp>
        <p:nvSpPr>
          <p:cNvPr id="437" name="Google Shape;43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109 of the Student Interactive.</a:t>
            </a:r>
            <a:endParaRPr sz="1200">
              <a:latin typeface="Calibri"/>
              <a:ea typeface="Calibri"/>
              <a:cs typeface="Calibri"/>
              <a:sym typeface="Calibri"/>
            </a:endParaRPr>
          </a:p>
        </p:txBody>
      </p:sp>
      <p:sp>
        <p:nvSpPr>
          <p:cNvPr id="451" name="Google Shape;45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1" lvl="0" marL="152401" rtl="0" algn="l">
              <a:lnSpc>
                <a:spcPct val="100000"/>
              </a:lnSpc>
              <a:spcBef>
                <a:spcPts val="0"/>
              </a:spcBef>
              <a:spcAft>
                <a:spcPts val="0"/>
              </a:spcAft>
              <a:buClr>
                <a:schemeClr val="dk1"/>
              </a:buClr>
              <a:buSzPts val="1200"/>
              <a:buFont typeface="Calibri"/>
              <a:buAutoNum type="arabicPeriod"/>
            </a:pPr>
            <a:r>
              <a:rPr i="0" lang="en-US" u="none" strike="noStrike"/>
              <a:t>Direct students to complete the items on p. 114 in the Student Interactive.</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Then have students write three sentences using three of the words from the chart.</a:t>
            </a:r>
            <a:endParaRPr i="0"/>
          </a:p>
        </p:txBody>
      </p:sp>
      <p:sp>
        <p:nvSpPr>
          <p:cNvPr id="465" name="Google Shape;46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Readers want to understand when and how events occur. To make a personal narrative easier to follow, writers focus their narratives by sequencing the events in a logical order.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The sequence of events usually reflects the order in which the events occurred.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Writers use transition words such as </a:t>
            </a:r>
            <a:r>
              <a:rPr i="1" lang="en-US">
                <a:solidFill>
                  <a:schemeClr val="dk1"/>
                </a:solidFill>
              </a:rPr>
              <a:t>first, next, then, </a:t>
            </a:r>
            <a:r>
              <a:rPr lang="en-US">
                <a:solidFill>
                  <a:schemeClr val="dk1"/>
                </a:solidFill>
              </a:rPr>
              <a:t>and </a:t>
            </a:r>
            <a:r>
              <a:rPr i="1" lang="en-US">
                <a:solidFill>
                  <a:schemeClr val="dk1"/>
                </a:solidFill>
              </a:rPr>
              <a:t>finally </a:t>
            </a:r>
            <a:r>
              <a:rPr lang="en-US">
                <a:solidFill>
                  <a:schemeClr val="dk1"/>
                </a:solidFill>
              </a:rPr>
              <a:t>to show the sequence.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Review sequence of events on p. 120 in the </a:t>
            </a:r>
            <a:r>
              <a:rPr i="1" lang="en-US">
                <a:solidFill>
                  <a:schemeClr val="dk1"/>
                </a:solidFill>
              </a:rPr>
              <a:t>Student Interactive</a:t>
            </a:r>
            <a:r>
              <a:rPr lang="en-US">
                <a:solidFill>
                  <a:schemeClr val="dk1"/>
                </a:solidFill>
              </a:rPr>
              <a:t>. Tell students that they will be reading new texts to identify ways that writers narrate a sequence of events. </a:t>
            </a:r>
            <a:endParaRPr/>
          </a:p>
          <a:p>
            <a:pPr indent="-304800" lvl="0" marL="676656" rtl="0" algn="l">
              <a:lnSpc>
                <a:spcPct val="100000"/>
              </a:lnSpc>
              <a:spcBef>
                <a:spcPts val="0"/>
              </a:spcBef>
              <a:spcAft>
                <a:spcPts val="0"/>
              </a:spcAft>
              <a:buClr>
                <a:schemeClr val="dk1"/>
              </a:buClr>
              <a:buSzPts val="1200"/>
              <a:buChar char="●"/>
            </a:pPr>
            <a:r>
              <a:rPr lang="en-US">
                <a:solidFill>
                  <a:schemeClr val="dk1"/>
                </a:solidFill>
              </a:rPr>
              <a:t>As you read together texts from your stack, ask students to identify how they know the writer is focusing on putting events in the order in which they happened. Ask: </a:t>
            </a:r>
            <a:r>
              <a:rPr i="1" lang="en-US">
                <a:solidFill>
                  <a:schemeClr val="dk1"/>
                </a:solidFill>
              </a:rPr>
              <a:t>Why would an author want to tell about events in the order they happened? What words might an author use to show the sequence?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Have students choose a text the class has just read. Encourage them to use it as an example to guide them in planning their own personal narrative sequence on p. 120 of the </a:t>
            </a:r>
            <a:r>
              <a:rPr i="1" lang="en-US">
                <a:solidFill>
                  <a:schemeClr val="dk1"/>
                </a:solidFill>
              </a:rPr>
              <a:t>Student Interactive</a:t>
            </a:r>
            <a:r>
              <a:rPr lang="en-US">
                <a:solidFill>
                  <a:schemeClr val="dk1"/>
                </a:solidFill>
              </a:rPr>
              <a:t>.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Call on a few students to share the event sequence in one of the texts they read. Ask them which transition words and phrases describe the passage of time. </a:t>
            </a:r>
            <a:endParaRPr/>
          </a:p>
          <a:p>
            <a:pPr indent="-254000" lvl="0" marL="342900" rtl="0" algn="l">
              <a:lnSpc>
                <a:spcPct val="100000"/>
              </a:lnSpc>
              <a:spcBef>
                <a:spcPts val="0"/>
              </a:spcBef>
              <a:spcAft>
                <a:spcPts val="0"/>
              </a:spcAft>
              <a:buSzPts val="1400"/>
              <a:buFont typeface="Arial"/>
              <a:buNone/>
            </a:pPr>
            <a:r>
              <a:t/>
            </a:r>
            <a:endParaRPr i="0" u="none" strike="noStrike">
              <a:solidFill>
                <a:srgbClr val="000000"/>
              </a:solidFill>
            </a:endParaRPr>
          </a:p>
        </p:txBody>
      </p:sp>
      <p:sp>
        <p:nvSpPr>
          <p:cNvPr id="479" name="Google Shape;47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If students need additional opportunities to develop their understanding of personal narratives, they should read additional texts from the stack. If students demonstrate understanding, they should begin planning and writing their personal narratives in their writer’s notebook. See the </a:t>
            </a:r>
            <a:r>
              <a:rPr b="1"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T214. </a:t>
            </a:r>
            <a:endParaRPr/>
          </a:p>
          <a:p>
            <a:pPr indent="-139700" lvl="0" marL="228600" rtl="0" algn="l">
              <a:lnSpc>
                <a:spcPct val="100000"/>
              </a:lnSpc>
              <a:spcBef>
                <a:spcPts val="0"/>
              </a:spcBef>
              <a:spcAft>
                <a:spcPts val="0"/>
              </a:spcAft>
              <a:buSzPts val="1400"/>
              <a:buFont typeface="Arial"/>
              <a:buNone/>
            </a:pPr>
            <a:r>
              <a:t/>
            </a:r>
            <a:endParaRPr b="0" i="0" sz="1200" u="none" strike="noStrike">
              <a:solidFill>
                <a:srgbClr val="000000"/>
              </a:solidFill>
              <a:latin typeface="Calibri"/>
              <a:ea typeface="Calibri"/>
              <a:cs typeface="Calibri"/>
              <a:sym typeface="Calibri"/>
            </a:endParaRPr>
          </a:p>
        </p:txBody>
      </p:sp>
      <p:sp>
        <p:nvSpPr>
          <p:cNvPr id="493" name="Google Shape;49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in a vowel team, the same sound can be spelled in different ways, and the same spelling can have different sounds.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and say </a:t>
            </a:r>
            <a:r>
              <a:rPr b="0" i="1" lang="en-US" sz="1200">
                <a:solidFill>
                  <a:schemeClr val="dk1"/>
                </a:solidFill>
                <a:latin typeface="Calibri"/>
                <a:ea typeface="Calibri"/>
                <a:cs typeface="Calibri"/>
                <a:sym typeface="Calibri"/>
              </a:rPr>
              <a:t>committee/concealment. </a:t>
            </a:r>
            <a:r>
              <a:rPr b="0" lang="en-US" sz="1200">
                <a:solidFill>
                  <a:schemeClr val="dk1"/>
                </a:solidFill>
                <a:latin typeface="Calibri"/>
                <a:ea typeface="Calibri"/>
                <a:cs typeface="Calibri"/>
                <a:sym typeface="Calibri"/>
              </a:rPr>
              <a:t>Point out the digraphs </a:t>
            </a:r>
            <a:r>
              <a:rPr b="0" i="1" lang="en-US" sz="1200">
                <a:solidFill>
                  <a:schemeClr val="dk1"/>
                </a:solidFill>
                <a:latin typeface="Calibri"/>
                <a:ea typeface="Calibri"/>
                <a:cs typeface="Calibri"/>
                <a:sym typeface="Calibri"/>
              </a:rPr>
              <a:t>ee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ea </a:t>
            </a:r>
            <a:r>
              <a:rPr b="0" lang="en-US" sz="1200">
                <a:solidFill>
                  <a:schemeClr val="dk1"/>
                </a:solidFill>
                <a:latin typeface="Calibri"/>
                <a:ea typeface="Calibri"/>
                <a:cs typeface="Calibri"/>
                <a:sym typeface="Calibri"/>
              </a:rPr>
              <a:t>and the two spellings for the same long </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sound.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Then display and say </a:t>
            </a:r>
            <a:r>
              <a:rPr b="0" i="1" lang="en-US" sz="1200">
                <a:solidFill>
                  <a:schemeClr val="dk1"/>
                </a:solidFill>
                <a:latin typeface="Calibri"/>
                <a:ea typeface="Calibri"/>
                <a:cs typeface="Calibri"/>
                <a:sym typeface="Calibri"/>
              </a:rPr>
              <a:t>clown/hollow. </a:t>
            </a:r>
            <a:r>
              <a:rPr b="0" lang="en-US" sz="1200">
                <a:solidFill>
                  <a:schemeClr val="dk1"/>
                </a:solidFill>
                <a:latin typeface="Calibri"/>
                <a:ea typeface="Calibri"/>
                <a:cs typeface="Calibri"/>
                <a:sym typeface="Calibri"/>
              </a:rPr>
              <a:t>Note the diphthong </a:t>
            </a:r>
            <a:r>
              <a:rPr b="0" i="1" lang="en-US" sz="1200">
                <a:solidFill>
                  <a:schemeClr val="dk1"/>
                </a:solidFill>
                <a:latin typeface="Calibri"/>
                <a:ea typeface="Calibri"/>
                <a:cs typeface="Calibri"/>
                <a:sym typeface="Calibri"/>
              </a:rPr>
              <a:t>ow </a:t>
            </a:r>
            <a:r>
              <a:rPr b="0" lang="en-US" sz="1200">
                <a:solidFill>
                  <a:schemeClr val="dk1"/>
                </a:solidFill>
                <a:latin typeface="Calibri"/>
                <a:ea typeface="Calibri"/>
                <a:cs typeface="Calibri"/>
                <a:sym typeface="Calibri"/>
              </a:rPr>
              <a:t>and the two sounds spelled with the same letters </a:t>
            </a:r>
            <a:r>
              <a:rPr b="0" i="1" lang="en-US" sz="1200">
                <a:solidFill>
                  <a:schemeClr val="dk1"/>
                </a:solidFill>
                <a:latin typeface="Calibri"/>
                <a:ea typeface="Calibri"/>
                <a:cs typeface="Calibri"/>
                <a:sym typeface="Calibri"/>
              </a:rPr>
              <a:t>ow. </a:t>
            </a:r>
            <a:endParaRPr b="0"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Have students independently complete the activity on </a:t>
            </a:r>
            <a:r>
              <a:rPr b="0" i="1" lang="en-US" sz="1200">
                <a:solidFill>
                  <a:schemeClr val="dk1"/>
                </a:solidFill>
                <a:latin typeface="Calibri"/>
                <a:ea typeface="Calibri"/>
                <a:cs typeface="Calibri"/>
                <a:sym typeface="Calibri"/>
              </a:rPr>
              <a:t>Student Interactive </a:t>
            </a:r>
            <a:r>
              <a:rPr b="0" lang="en-US" sz="1200">
                <a:solidFill>
                  <a:schemeClr val="dk1"/>
                </a:solidFill>
                <a:latin typeface="Calibri"/>
                <a:ea typeface="Calibri"/>
                <a:cs typeface="Calibri"/>
                <a:sym typeface="Calibri"/>
              </a:rPr>
              <a:t>p. 117. </a:t>
            </a:r>
            <a:endParaRPr/>
          </a:p>
          <a:p>
            <a:pPr indent="-179832" lvl="0" marL="256032" rtl="0" algn="l">
              <a:lnSpc>
                <a:spcPct val="100000"/>
              </a:lnSpc>
              <a:spcBef>
                <a:spcPts val="0"/>
              </a:spcBef>
              <a:spcAft>
                <a:spcPts val="0"/>
              </a:spcAft>
              <a:buClr>
                <a:schemeClr val="dk1"/>
              </a:buClr>
              <a:buSzPts val="1200"/>
              <a:buFont typeface="Calibri"/>
              <a:buNone/>
            </a:pPr>
            <a:r>
              <a:t/>
            </a:r>
            <a:endParaRPr b="0" i="0" sz="1200" u="none" strike="noStrike">
              <a:latin typeface="Calibri"/>
              <a:ea typeface="Calibri"/>
              <a:cs typeface="Calibri"/>
              <a:sym typeface="Calibri"/>
            </a:endParaRPr>
          </a:p>
        </p:txBody>
      </p:sp>
      <p:sp>
        <p:nvSpPr>
          <p:cNvPr id="505" name="Google Shape;50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compound sentences include two independent clauses. Complex sentences include an independent clause and a dependent clause.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three sentences: </a:t>
            </a:r>
            <a:endParaRPr/>
          </a:p>
          <a:p>
            <a:pPr indent="0" lvl="1" marL="457200" rtl="0" algn="l">
              <a:lnSpc>
                <a:spcPct val="100000"/>
              </a:lnSpc>
              <a:spcBef>
                <a:spcPts val="0"/>
              </a:spcBef>
              <a:spcAft>
                <a:spcPts val="0"/>
              </a:spcAft>
              <a:buSzPts val="1400"/>
              <a:buFont typeface="Calibri"/>
              <a:buNone/>
            </a:pPr>
            <a:r>
              <a:rPr b="0" i="1" lang="en-US" sz="1200">
                <a:solidFill>
                  <a:schemeClr val="dk1"/>
                </a:solidFill>
                <a:latin typeface="Calibri"/>
                <a:ea typeface="Calibri"/>
                <a:cs typeface="Calibri"/>
                <a:sym typeface="Calibri"/>
              </a:rPr>
              <a:t>The day was sunny.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b="0" i="1" lang="en-US" sz="1200">
                <a:solidFill>
                  <a:schemeClr val="dk1"/>
                </a:solidFill>
                <a:latin typeface="Calibri"/>
                <a:ea typeface="Calibri"/>
                <a:cs typeface="Calibri"/>
                <a:sym typeface="Calibri"/>
              </a:rPr>
              <a:t>After the rain started, we ran inside.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b="0" i="1" lang="en-US" sz="1200">
                <a:solidFill>
                  <a:schemeClr val="dk1"/>
                </a:solidFill>
                <a:latin typeface="Calibri"/>
                <a:ea typeface="Calibri"/>
                <a:cs typeface="Calibri"/>
                <a:sym typeface="Calibri"/>
              </a:rPr>
              <a:t>Francesa forgot her umbrella, and we got wet! </a:t>
            </a:r>
            <a:endParaRPr b="0"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Help students identify the simple, compound, and complex sentences.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them work individually to expand the simple sentence into a compound and a complex sentence by adding a clause.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work in pairs to practice forming simple, compound, and complex sentences. </a:t>
            </a:r>
            <a:endParaRPr/>
          </a:p>
          <a:p>
            <a:pPr indent="-179832" lvl="0" marL="256032"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521" name="Google Shape;52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When reading a story, one of the first things to do is identify who is telling it. That person is called the narrator. The narrator tells the story from his or her point of view. The reader sees the action and understands the characters through the narrator’s eyes. In first-person point of view, the narrator is a character in the story and refers to himself or herself with the pronouns </a:t>
            </a:r>
            <a:r>
              <a:rPr i="1" lang="en-US">
                <a:solidFill>
                  <a:schemeClr val="dk1"/>
                </a:solidFill>
              </a:rPr>
              <a:t>I </a:t>
            </a:r>
            <a:r>
              <a:rPr lang="en-US">
                <a:solidFill>
                  <a:schemeClr val="dk1"/>
                </a:solidFill>
              </a:rPr>
              <a:t>and </a:t>
            </a:r>
            <a:r>
              <a:rPr i="1" lang="en-US">
                <a:solidFill>
                  <a:schemeClr val="dk1"/>
                </a:solidFill>
              </a:rPr>
              <a:t>me</a:t>
            </a:r>
            <a:r>
              <a:rPr lang="en-US">
                <a:solidFill>
                  <a:schemeClr val="dk1"/>
                </a:solidFill>
              </a:rPr>
              <a:t>.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In third-person point of view, the narrator is not a character in the story and refers to all characters with the pronouns </a:t>
            </a:r>
            <a:r>
              <a:rPr i="1" lang="en-US">
                <a:solidFill>
                  <a:schemeClr val="dk1"/>
                </a:solidFill>
              </a:rPr>
              <a:t>he </a:t>
            </a:r>
            <a:r>
              <a:rPr lang="en-US">
                <a:solidFill>
                  <a:schemeClr val="dk1"/>
                </a:solidFill>
              </a:rPr>
              <a:t>and </a:t>
            </a:r>
            <a:r>
              <a:rPr i="1" lang="en-US">
                <a:solidFill>
                  <a:schemeClr val="dk1"/>
                </a:solidFill>
              </a:rPr>
              <a:t>she</a:t>
            </a:r>
            <a:r>
              <a:rPr lang="en-US">
                <a:solidFill>
                  <a:schemeClr val="dk1"/>
                </a:solidFill>
              </a:rPr>
              <a:t>.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Use the Close Read note on p. 90 of the </a:t>
            </a:r>
            <a:r>
              <a:rPr i="1" lang="en-US">
                <a:solidFill>
                  <a:schemeClr val="dk1"/>
                </a:solidFill>
              </a:rPr>
              <a:t>Student Interactive </a:t>
            </a:r>
            <a:r>
              <a:rPr lang="en-US">
                <a:solidFill>
                  <a:schemeClr val="dk1"/>
                </a:solidFill>
              </a:rPr>
              <a:t>to model how to annotate the text to identify point of view. </a:t>
            </a:r>
            <a:endParaRPr/>
          </a:p>
          <a:p>
            <a:pPr indent="-304800" lvl="0" marL="676656" rtl="0" algn="l">
              <a:lnSpc>
                <a:spcPct val="100000"/>
              </a:lnSpc>
              <a:spcBef>
                <a:spcPts val="0"/>
              </a:spcBef>
              <a:spcAft>
                <a:spcPts val="0"/>
              </a:spcAft>
              <a:buClr>
                <a:schemeClr val="dk1"/>
              </a:buClr>
              <a:buSzPts val="1200"/>
              <a:buFont typeface="Calibri"/>
              <a:buChar char="●"/>
            </a:pPr>
            <a:r>
              <a:rPr i="1" lang="en-US">
                <a:solidFill>
                  <a:schemeClr val="dk1"/>
                </a:solidFill>
              </a:rPr>
              <a:t>Which words help me identify the point of view? In the first paragraph, the writer uses the words me, I, and my. I will underline those words.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Have students find and underline other clues to point of view in the next paragraph. Then ask them if they have discovered who the narrator of the story is. </a:t>
            </a:r>
            <a:endParaRPr/>
          </a:p>
          <a:p>
            <a:pPr indent="-139700" lvl="0" marL="457200" rtl="0" algn="l">
              <a:lnSpc>
                <a:spcPct val="100000"/>
              </a:lnSpc>
              <a:spcBef>
                <a:spcPts val="0"/>
              </a:spcBef>
              <a:spcAft>
                <a:spcPts val="0"/>
              </a:spcAft>
              <a:buSzPts val="1400"/>
              <a:buFont typeface="Arial"/>
              <a:buNone/>
            </a:pPr>
            <a:r>
              <a:t/>
            </a:r>
            <a:endParaRPr i="0"/>
          </a:p>
        </p:txBody>
      </p:sp>
      <p:sp>
        <p:nvSpPr>
          <p:cNvPr id="542" name="Google Shape;54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When Have students scan the text on p. 90. Ask: </a:t>
            </a:r>
            <a:r>
              <a:rPr b="0" i="1" lang="en-US" sz="1200">
                <a:solidFill>
                  <a:schemeClr val="dk1"/>
                </a:solidFill>
                <a:latin typeface="Calibri"/>
                <a:ea typeface="Calibri"/>
                <a:cs typeface="Calibri"/>
                <a:sym typeface="Calibri"/>
              </a:rPr>
              <a:t>How can I identify the narrator by using evidence in the text</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Have students underline words that show that Pedro, the main character, is the narrator.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underline similar words in paragraph 2. Ask them to explain why the words they underlined show the story’s point of view. Possible Response: The words </a:t>
            </a:r>
            <a:r>
              <a:rPr b="0" i="1" lang="en-US" sz="1200">
                <a:solidFill>
                  <a:schemeClr val="dk1"/>
                </a:solidFill>
                <a:latin typeface="Calibri"/>
                <a:ea typeface="Calibri"/>
                <a:cs typeface="Calibri"/>
                <a:sym typeface="Calibri"/>
              </a:rPr>
              <a:t>me</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my</a:t>
            </a:r>
            <a:r>
              <a:rPr b="0" lang="en-US" sz="1200">
                <a:solidFill>
                  <a:schemeClr val="dk1"/>
                </a:solidFill>
                <a:latin typeface="Calibri"/>
                <a:ea typeface="Calibri"/>
                <a:cs typeface="Calibri"/>
                <a:sym typeface="Calibri"/>
              </a:rPr>
              <a:t>, and </a:t>
            </a:r>
            <a:r>
              <a:rPr b="0" i="1" lang="en-US" sz="1200">
                <a:solidFill>
                  <a:schemeClr val="dk1"/>
                </a:solidFill>
                <a:latin typeface="Calibri"/>
                <a:ea typeface="Calibri"/>
                <a:cs typeface="Calibri"/>
                <a:sym typeface="Calibri"/>
              </a:rPr>
              <a:t>I </a:t>
            </a:r>
            <a:r>
              <a:rPr b="0" lang="en-US" sz="1200">
                <a:solidFill>
                  <a:schemeClr val="dk1"/>
                </a:solidFill>
                <a:latin typeface="Calibri"/>
                <a:ea typeface="Calibri"/>
                <a:cs typeface="Calibri"/>
                <a:sym typeface="Calibri"/>
              </a:rPr>
              <a:t>indicate the first-person point of view, in which the narrator is a character in the story. DOK 1 </a:t>
            </a:r>
            <a:endParaRPr/>
          </a:p>
          <a:p>
            <a:pPr indent="-139700" lvl="0" marL="228600" rtl="0" algn="l">
              <a:lnSpc>
                <a:spcPct val="100000"/>
              </a:lnSpc>
              <a:spcBef>
                <a:spcPts val="0"/>
              </a:spcBef>
              <a:spcAft>
                <a:spcPts val="0"/>
              </a:spcAft>
              <a:buSzPts val="1400"/>
              <a:buFont typeface="Arial"/>
              <a:buNone/>
            </a:pPr>
            <a:r>
              <a:t/>
            </a:r>
            <a:endParaRPr i="0"/>
          </a:p>
        </p:txBody>
      </p:sp>
      <p:sp>
        <p:nvSpPr>
          <p:cNvPr id="555" name="Google Shape;55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although Pedro tells the story from his point of view, other characters also play roles. Say: </a:t>
            </a:r>
            <a:r>
              <a:rPr b="0" i="1" lang="en-US" sz="1200">
                <a:solidFill>
                  <a:schemeClr val="dk1"/>
                </a:solidFill>
                <a:latin typeface="Calibri"/>
                <a:ea typeface="Calibri"/>
                <a:cs typeface="Calibri"/>
                <a:sym typeface="Calibri"/>
              </a:rPr>
              <a:t>I already know that Columbus is the fleet’s captain and that Pedro and 40 sailors man the ships.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the text on p. 91 and underline the words that indicate Pedro is joined by other characters. See student page for possible responses. DOK 1 </a:t>
            </a:r>
            <a:endParaRPr/>
          </a:p>
          <a:p>
            <a:pPr indent="-139700" lvl="0" marL="228600" rtl="0" algn="l">
              <a:lnSpc>
                <a:spcPct val="100000"/>
              </a:lnSpc>
              <a:spcBef>
                <a:spcPts val="0"/>
              </a:spcBef>
              <a:spcAft>
                <a:spcPts val="0"/>
              </a:spcAft>
              <a:buSzPts val="1400"/>
              <a:buFont typeface="Arial"/>
              <a:buNone/>
            </a:pPr>
            <a:r>
              <a:t/>
            </a:r>
            <a:endParaRPr i="0"/>
          </a:p>
        </p:txBody>
      </p:sp>
      <p:sp>
        <p:nvSpPr>
          <p:cNvPr id="568" name="Google Shape;568;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When Explain that because the story is told from Pedro’s point of view, readers can learn a lot about how he sees the world. Have students scan the text on p. 92 and underline details in which Pedro reveals his confidence in his skill.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a:t>
            </a:r>
            <a:r>
              <a:rPr lang="en-US"/>
              <a:t>  </a:t>
            </a:r>
            <a:r>
              <a:rPr b="0" i="1" lang="en-US" sz="1200">
                <a:solidFill>
                  <a:schemeClr val="dk1"/>
                </a:solidFill>
                <a:latin typeface="Calibri"/>
                <a:ea typeface="Calibri"/>
                <a:cs typeface="Calibri"/>
                <a:sym typeface="Calibri"/>
              </a:rPr>
              <a:t>How does Pedro let us know his talents without bragging about them</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Pedro reports the Captain’s behavior and praise—Columbus favoring Pedro to write and copy and saying Pedro’s stomach is as strong as his handwriting—instead of directly telling us of the skills and talents Pedro possesses. DOK 3 </a:t>
            </a:r>
            <a:endParaRPr/>
          </a:p>
          <a:p>
            <a:pPr indent="-139700" lvl="0" marL="228600" rtl="0" algn="l">
              <a:lnSpc>
                <a:spcPct val="100000"/>
              </a:lnSpc>
              <a:spcBef>
                <a:spcPts val="0"/>
              </a:spcBef>
              <a:spcAft>
                <a:spcPts val="0"/>
              </a:spcAft>
              <a:buSzPts val="1400"/>
              <a:buFont typeface="Arial"/>
              <a:buNone/>
            </a:pPr>
            <a:r>
              <a:t/>
            </a:r>
            <a:endParaRPr i="0"/>
          </a:p>
        </p:txBody>
      </p:sp>
      <p:sp>
        <p:nvSpPr>
          <p:cNvPr id="581" name="Google Shape;581;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of the Essential Question for Unit 1: </a:t>
            </a:r>
            <a:r>
              <a:rPr i="1" lang="en-US" sz="1200">
                <a:solidFill>
                  <a:schemeClr val="dk1"/>
                </a:solidFill>
                <a:latin typeface="Calibri"/>
                <a:ea typeface="Calibri"/>
                <a:cs typeface="Calibri"/>
                <a:sym typeface="Calibri"/>
              </a:rPr>
              <a:t>How do journeys change us</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Point out the Week 3 Question: </a:t>
            </a:r>
            <a:r>
              <a:rPr i="1" lang="en-US" sz="1200">
                <a:solidFill>
                  <a:schemeClr val="dk1"/>
                </a:solidFill>
                <a:latin typeface="Calibri"/>
                <a:ea typeface="Calibri"/>
                <a:cs typeface="Calibri"/>
                <a:sym typeface="Calibri"/>
              </a:rPr>
              <a:t>What can people learn from visiting unknown lands</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attention to the map on pp. 84–85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Explain that a map can sometimes show events that occurred in different places at different times.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following questions to guide discussion:</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How many voyages does the map show</a:t>
            </a:r>
            <a:r>
              <a:rPr lang="en-US" sz="1200">
                <a:solidFill>
                  <a:schemeClr val="dk1"/>
                </a:solidFill>
                <a:latin typeface="Arial"/>
                <a:ea typeface="Arial"/>
                <a:cs typeface="Arial"/>
                <a:sym typeface="Arial"/>
              </a:rPr>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Over what period of time did these voyages take place</a:t>
            </a:r>
            <a:r>
              <a:rPr lang="en-US" sz="1200">
                <a:solidFill>
                  <a:schemeClr val="dk1"/>
                </a:solidFill>
                <a:latin typeface="Arial"/>
                <a:ea typeface="Arial"/>
                <a:cs typeface="Arial"/>
                <a:sym typeface="Arial"/>
              </a:rPr>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What does the information in the inset box in the upper left tell you</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WEEKLY QUESTION  </a:t>
            </a:r>
            <a:r>
              <a:rPr lang="en-US" sz="1200">
                <a:solidFill>
                  <a:schemeClr val="dk1"/>
                </a:solidFill>
                <a:latin typeface="Calibri"/>
                <a:ea typeface="Calibri"/>
                <a:cs typeface="Calibri"/>
                <a:sym typeface="Calibri"/>
              </a:rPr>
              <a:t>Reread the Week 3 Question: </a:t>
            </a:r>
            <a:r>
              <a:rPr i="1" lang="en-US" sz="1200">
                <a:solidFill>
                  <a:schemeClr val="dk1"/>
                </a:solidFill>
                <a:latin typeface="Calibri"/>
                <a:ea typeface="Calibri"/>
                <a:cs typeface="Calibri"/>
                <a:sym typeface="Calibri"/>
              </a:rPr>
              <a:t>What can people learn from visiting unknown lands</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Tell students they have just learned about several journeys made by European explorers to lands unknown to them. Explain that they will read more about such journeys this week.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discuss with a partner what they would like to learn by visiting a new place. </a:t>
            </a:r>
            <a:endParaRPr/>
          </a:p>
          <a:p>
            <a:pPr indent="-139700" lvl="0" marL="228600" rtl="0" algn="l">
              <a:lnSpc>
                <a:spcPct val="100000"/>
              </a:lnSpc>
              <a:spcBef>
                <a:spcPts val="0"/>
              </a:spcBef>
              <a:spcAft>
                <a:spcPts val="0"/>
              </a:spcAft>
              <a:buSzPts val="1400"/>
              <a:buFont typeface="Arial"/>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When Have students scan the text on p. 95 and underline a detail that shows how Pedro reacts to the challenges of the journey.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how this detail helps them better understand Pedro. Possible Response: The statement “I sat outside the door with the heavy journal in my lap and waited” shows that Pedro is patient and calm in a tense, dangerous situation. DOK 2 </a:t>
            </a:r>
            <a:endParaRPr/>
          </a:p>
          <a:p>
            <a:pPr indent="-139700" lvl="0" marL="228600" rtl="0" algn="l">
              <a:lnSpc>
                <a:spcPct val="100000"/>
              </a:lnSpc>
              <a:spcBef>
                <a:spcPts val="0"/>
              </a:spcBef>
              <a:spcAft>
                <a:spcPts val="0"/>
              </a:spcAft>
              <a:buSzPts val="1400"/>
              <a:buFont typeface="Arial"/>
              <a:buNone/>
            </a:pPr>
            <a:r>
              <a:t/>
            </a:r>
            <a:endParaRPr i="0"/>
          </a:p>
        </p:txBody>
      </p:sp>
      <p:sp>
        <p:nvSpPr>
          <p:cNvPr id="594" name="Google Shape;594;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in works written from the first-person point of view, the reader learns the impressions of only one character, the narrator. Here, the reader learns Pedro’s impressions of the crew’s thoughts, not the actual thoughts themselves.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the text on p. 96 and underline parts of Pedro’s description that reflect his impression of the crew’s hopefulness. See student page for possible responses. DOK 2 </a:t>
            </a:r>
            <a:endParaRPr/>
          </a:p>
          <a:p>
            <a:pPr indent="-139700" lvl="0" marL="228600" rtl="0" algn="l">
              <a:lnSpc>
                <a:spcPct val="100000"/>
              </a:lnSpc>
              <a:spcBef>
                <a:spcPts val="0"/>
              </a:spcBef>
              <a:spcAft>
                <a:spcPts val="0"/>
              </a:spcAft>
              <a:buSzPts val="1400"/>
              <a:buFont typeface="Arial"/>
              <a:buNone/>
            </a:pPr>
            <a:r>
              <a:t/>
            </a:r>
            <a:endParaRPr i="0"/>
          </a:p>
        </p:txBody>
      </p:sp>
      <p:sp>
        <p:nvSpPr>
          <p:cNvPr id="607" name="Google Shape;607;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rgbClr val="2D2D2D"/>
                </a:solidFill>
                <a:latin typeface="Calibri"/>
                <a:ea typeface="Calibri"/>
                <a:cs typeface="Calibri"/>
                <a:sym typeface="Calibri"/>
              </a:rPr>
              <a:t>Explain that a first-person narrator not only</a:t>
            </a:r>
            <a:r>
              <a:rPr b="0" lang="en-US" sz="1200">
                <a:solidFill>
                  <a:schemeClr val="dk1"/>
                </a:solidFill>
                <a:latin typeface="Calibri"/>
                <a:ea typeface="Calibri"/>
                <a:cs typeface="Calibri"/>
                <a:sym typeface="Calibri"/>
              </a:rPr>
              <a:t> reports his or her observations but also reveals his or her inner thoughts.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30 and underline a detail that only Pedro experiences when Columbus leaps out of the boat. See student page for possible response. DOK 2 </a:t>
            </a:r>
            <a:endParaRPr/>
          </a:p>
          <a:p>
            <a:pPr indent="-139700" lvl="0" marL="228600" rtl="0" algn="l">
              <a:lnSpc>
                <a:spcPct val="100000"/>
              </a:lnSpc>
              <a:spcBef>
                <a:spcPts val="0"/>
              </a:spcBef>
              <a:spcAft>
                <a:spcPts val="0"/>
              </a:spcAft>
              <a:buSzPts val="1400"/>
              <a:buFont typeface="Arial"/>
              <a:buNone/>
            </a:pPr>
            <a:r>
              <a:t/>
            </a:r>
            <a:endParaRPr i="0"/>
          </a:p>
        </p:txBody>
      </p:sp>
      <p:sp>
        <p:nvSpPr>
          <p:cNvPr id="620" name="Google Shape;620;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that the author introduces new characters from the point of view of the first-person narrator. Say: </a:t>
            </a:r>
            <a:r>
              <a:rPr b="0" i="1" lang="en-US" sz="1200">
                <a:solidFill>
                  <a:schemeClr val="dk1"/>
                </a:solidFill>
                <a:latin typeface="Calibri"/>
                <a:ea typeface="Calibri"/>
                <a:cs typeface="Calibri"/>
                <a:sym typeface="Calibri"/>
              </a:rPr>
              <a:t>We cannot know what the other characters are actually thinking and feeling; instead, we get the narrator's impression of the other characters.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36 and underline parts of Pedro’s description that show his impression of how the native people feel about the crew members. See student page for possible responses. DOK 2 </a:t>
            </a:r>
            <a:endParaRPr/>
          </a:p>
          <a:p>
            <a:pPr indent="-139700" lvl="0" marL="228600" rtl="0" algn="l">
              <a:lnSpc>
                <a:spcPct val="100000"/>
              </a:lnSpc>
              <a:spcBef>
                <a:spcPts val="0"/>
              </a:spcBef>
              <a:spcAft>
                <a:spcPts val="0"/>
              </a:spcAft>
              <a:buSzPts val="1400"/>
              <a:buFont typeface="Arial"/>
              <a:buNone/>
            </a:pPr>
            <a:r>
              <a:t/>
            </a:r>
            <a:endParaRPr i="0"/>
          </a:p>
        </p:txBody>
      </p:sp>
      <p:sp>
        <p:nvSpPr>
          <p:cNvPr id="633" name="Google Shape;633;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the text is written from Pedro’s point of view.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them scan paragraph 40 and underline a detail that shows that Pedro knows how Diego feels. See student page for possible responses. DOK 2 </a:t>
            </a:r>
            <a:endParaRPr/>
          </a:p>
          <a:p>
            <a:pPr indent="-139700" lvl="0" marL="228600" rtl="0" algn="l">
              <a:lnSpc>
                <a:spcPct val="100000"/>
              </a:lnSpc>
              <a:spcBef>
                <a:spcPts val="0"/>
              </a:spcBef>
              <a:spcAft>
                <a:spcPts val="0"/>
              </a:spcAft>
              <a:buSzPts val="1400"/>
              <a:buFont typeface="Arial"/>
              <a:buNone/>
            </a:pPr>
            <a:r>
              <a:t/>
            </a:r>
            <a:endParaRPr i="0"/>
          </a:p>
        </p:txBody>
      </p:sp>
      <p:sp>
        <p:nvSpPr>
          <p:cNvPr id="646" name="Google Shape;646;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the impressions the reader gets of Columbus come through the eyes of the narrator, Pedro.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44 and underline sentences that tell them Pedro thinks Columbus is arrogant.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a:t>
            </a:r>
            <a:r>
              <a:rPr b="0" i="0" lang="en-US" sz="1200">
                <a:solidFill>
                  <a:schemeClr val="dk1"/>
                </a:solidFill>
                <a:latin typeface="Calibri"/>
                <a:ea typeface="Calibri"/>
                <a:cs typeface="Calibri"/>
                <a:sym typeface="Calibri"/>
              </a:rPr>
              <a:t>why you think Pedro keeps his thoughts about Columbus’s actions to himself. </a:t>
            </a:r>
            <a:r>
              <a:rPr b="0" lang="en-US" sz="1200">
                <a:solidFill>
                  <a:schemeClr val="dk1"/>
                </a:solidFill>
                <a:latin typeface="Calibri"/>
                <a:ea typeface="Calibri"/>
                <a:cs typeface="Calibri"/>
                <a:sym typeface="Calibri"/>
              </a:rPr>
              <a:t>Possible Response: I think Pedro does not want to make the Captain angry. DOK 2 </a:t>
            </a:r>
            <a:endParaRPr/>
          </a:p>
          <a:p>
            <a:pPr indent="-139700" lvl="0" marL="228600" rtl="0" algn="l">
              <a:lnSpc>
                <a:spcPct val="100000"/>
              </a:lnSpc>
              <a:spcBef>
                <a:spcPts val="0"/>
              </a:spcBef>
              <a:spcAft>
                <a:spcPts val="0"/>
              </a:spcAft>
              <a:buSzPts val="1400"/>
              <a:buFont typeface="Arial"/>
              <a:buNone/>
            </a:pPr>
            <a:r>
              <a:t/>
            </a:r>
            <a:endParaRPr i="0"/>
          </a:p>
        </p:txBody>
      </p:sp>
      <p:sp>
        <p:nvSpPr>
          <p:cNvPr id="659" name="Google Shape;659;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authors can convey point of view as much through description as through direct statement.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50 and underline Pedro’s physical reaction to the thought of a second voyage.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how they think Pedro’s voyage with Columbus changed him. Possible Responses: He was able to see and report what few Europeans had ever seen. He became less admiring of Columbus and less certain that the Spanish had right on their side. DOK 3 </a:t>
            </a:r>
            <a:endParaRPr/>
          </a:p>
          <a:p>
            <a:pPr indent="-139700" lvl="0" marL="228600" rtl="0" algn="l">
              <a:lnSpc>
                <a:spcPct val="100000"/>
              </a:lnSpc>
              <a:spcBef>
                <a:spcPts val="0"/>
              </a:spcBef>
              <a:spcAft>
                <a:spcPts val="0"/>
              </a:spcAft>
              <a:buSzPts val="1400"/>
              <a:buFont typeface="Arial"/>
              <a:buNone/>
            </a:pPr>
            <a:r>
              <a:t/>
            </a:r>
            <a:endParaRPr i="0"/>
          </a:p>
        </p:txBody>
      </p:sp>
      <p:sp>
        <p:nvSpPr>
          <p:cNvPr id="672" name="Google Shape;672;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Have </a:t>
            </a:r>
            <a:r>
              <a:rPr lang="en-US" sz="1200">
                <a:solidFill>
                  <a:schemeClr val="dk1"/>
                </a:solidFill>
                <a:latin typeface="Calibri"/>
                <a:ea typeface="Calibri"/>
                <a:cs typeface="Calibri"/>
                <a:sym typeface="Calibri"/>
              </a:rPr>
              <a:t>students use the strategies for understanding point of view.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go to the Close Read notes in </a:t>
            </a:r>
            <a:r>
              <a:rPr i="1" lang="en-US" sz="1200">
                <a:solidFill>
                  <a:schemeClr val="dk1"/>
                </a:solidFill>
                <a:latin typeface="Calibri"/>
                <a:ea typeface="Calibri"/>
                <a:cs typeface="Calibri"/>
                <a:sym typeface="Calibri"/>
              </a:rPr>
              <a:t>Pedro’s Journal </a:t>
            </a:r>
            <a:r>
              <a:rPr lang="en-US" sz="1200">
                <a:solidFill>
                  <a:schemeClr val="dk1"/>
                </a:solidFill>
                <a:latin typeface="Calibri"/>
                <a:ea typeface="Calibri"/>
                <a:cs typeface="Calibri"/>
                <a:sym typeface="Calibri"/>
              </a:rPr>
              <a:t>and underline the parts that help them identify who is telling the story. Tell them to consider what the narrator thinks and feels. Then have students complete the activities on p. 110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28600" lvl="0" marL="457200" rtl="0" algn="l">
              <a:lnSpc>
                <a:spcPct val="100000"/>
              </a:lnSpc>
              <a:spcBef>
                <a:spcPts val="0"/>
              </a:spcBef>
              <a:spcAft>
                <a:spcPts val="0"/>
              </a:spcAft>
              <a:buSzPts val="1400"/>
              <a:buNone/>
            </a:pPr>
            <a:r>
              <a:t/>
            </a:r>
            <a:endParaRPr i="0"/>
          </a:p>
        </p:txBody>
      </p:sp>
      <p:sp>
        <p:nvSpPr>
          <p:cNvPr id="685" name="Google Shape;68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using precise words and descriptive details helps bring a story to life. Read this sentence aloud to the class: </a:t>
            </a:r>
            <a:r>
              <a:rPr i="1" lang="en-US" sz="1200">
                <a:solidFill>
                  <a:schemeClr val="dk1"/>
                </a:solidFill>
                <a:latin typeface="Calibri"/>
                <a:ea typeface="Calibri"/>
                <a:cs typeface="Calibri"/>
                <a:sym typeface="Calibri"/>
              </a:rPr>
              <a:t>The boat moved through the water as I rowed across a lake by myself. </a:t>
            </a:r>
            <a:r>
              <a:rPr lang="en-US" sz="1200">
                <a:solidFill>
                  <a:schemeClr val="dk1"/>
                </a:solidFill>
                <a:latin typeface="Calibri"/>
                <a:ea typeface="Calibri"/>
                <a:cs typeface="Calibri"/>
                <a:sym typeface="Calibri"/>
              </a:rPr>
              <a:t>The words do not paint a picture for readers or tell much about the narrator.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Now read this sentence: </a:t>
            </a:r>
            <a:r>
              <a:rPr i="1" lang="en-US" sz="1200">
                <a:solidFill>
                  <a:schemeClr val="dk1"/>
                </a:solidFill>
                <a:latin typeface="Calibri"/>
                <a:ea typeface="Calibri"/>
                <a:cs typeface="Calibri"/>
                <a:sym typeface="Calibri"/>
              </a:rPr>
              <a:t>The oars broke the still surface of the water as I proudly rowed across the lake on my own. </a:t>
            </a:r>
            <a:r>
              <a:rPr lang="en-US" sz="1200">
                <a:solidFill>
                  <a:schemeClr val="dk1"/>
                </a:solidFill>
                <a:latin typeface="Calibri"/>
                <a:ea typeface="Calibri"/>
                <a:cs typeface="Calibri"/>
                <a:sym typeface="Calibri"/>
              </a:rPr>
              <a:t>The descriptive details and precise language help the reader picture what is happening and understand how the narrator feels in that moment.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analyzing the author’s craft for precise language and descriptive details by directing students to p. 115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Have them follow along as you read aloud the passage from </a:t>
            </a:r>
            <a:r>
              <a:rPr i="1" lang="en-US" sz="1200">
                <a:solidFill>
                  <a:schemeClr val="dk1"/>
                </a:solidFill>
                <a:latin typeface="Calibri"/>
                <a:ea typeface="Calibri"/>
                <a:cs typeface="Calibri"/>
                <a:sym typeface="Calibri"/>
              </a:rPr>
              <a:t>Pedro’s Journal</a:t>
            </a:r>
            <a:r>
              <a:rPr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Identify the highlighted examples of precise language in the passage from the text.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what the author’s use of precise language helps readers learn about Pedro and his voice. If students have difficulty understanding the concept of a character’s “voice,” explain that it is the character’s way of speaking and thinking.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Guide students to draw a conclusion about the author’s use of precise language. Point out that descriptive details help readers understand Pedro’s thoughts and feelings.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Direct students to go back to </a:t>
            </a:r>
            <a:r>
              <a:rPr i="1" lang="en-US" sz="1200">
                <a:solidFill>
                  <a:schemeClr val="dk1"/>
                </a:solidFill>
                <a:latin typeface="Calibri"/>
                <a:ea typeface="Calibri"/>
                <a:cs typeface="Calibri"/>
                <a:sym typeface="Calibri"/>
              </a:rPr>
              <a:t>Pedro’s Journal </a:t>
            </a:r>
            <a:r>
              <a:rPr lang="en-US" sz="1200">
                <a:solidFill>
                  <a:schemeClr val="dk1"/>
                </a:solidFill>
                <a:latin typeface="Calibri"/>
                <a:ea typeface="Calibri"/>
                <a:cs typeface="Calibri"/>
                <a:sym typeface="Calibri"/>
              </a:rPr>
              <a:t>and circle instances of precise language. Then have them focus on a specific example by completing the activity on p. 115 in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699" name="Google Shape;699;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vowel teams are combinations of two or more letters that work together to form vowel sounds.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List these words with the vowel team </a:t>
            </a:r>
            <a:r>
              <a:rPr i="1" lang="en-US" sz="1200">
                <a:solidFill>
                  <a:schemeClr val="dk1"/>
                </a:solidFill>
                <a:latin typeface="Calibri"/>
                <a:ea typeface="Calibri"/>
                <a:cs typeface="Calibri"/>
                <a:sym typeface="Calibri"/>
              </a:rPr>
              <a:t>ea</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ocean</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bead</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heavier</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pleased, great</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seasick, spread</a:t>
            </a:r>
            <a:r>
              <a:rPr lang="en-US" sz="1200">
                <a:solidFill>
                  <a:schemeClr val="dk1"/>
                </a:solidFill>
                <a:latin typeface="Calibri"/>
                <a:ea typeface="Calibri"/>
                <a:cs typeface="Calibri"/>
                <a:sym typeface="Calibri"/>
              </a:rPr>
              <a:t>.</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identify the digraphs with long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bead</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pleased</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seasick</a:t>
            </a:r>
            <a:r>
              <a:rPr lang="en-US" sz="1200">
                <a:solidFill>
                  <a:schemeClr val="dk1"/>
                </a:solidFill>
                <a:latin typeface="Calibri"/>
                <a:ea typeface="Calibri"/>
                <a:cs typeface="Calibri"/>
                <a:sym typeface="Calibri"/>
              </a:rPr>
              <a:t>), short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heavier, spread</a:t>
            </a:r>
            <a:r>
              <a:rPr lang="en-US" sz="1200">
                <a:solidFill>
                  <a:schemeClr val="dk1"/>
                </a:solidFill>
                <a:latin typeface="Calibri"/>
                <a:ea typeface="Calibri"/>
                <a:cs typeface="Calibri"/>
                <a:sym typeface="Calibri"/>
              </a:rPr>
              <a:t>), long a (</a:t>
            </a:r>
            <a:r>
              <a:rPr i="1" lang="en-US" sz="1200">
                <a:solidFill>
                  <a:schemeClr val="dk1"/>
                </a:solidFill>
                <a:latin typeface="Calibri"/>
                <a:ea typeface="Calibri"/>
                <a:cs typeface="Calibri"/>
                <a:sym typeface="Calibri"/>
              </a:rPr>
              <a:t>great</a:t>
            </a:r>
            <a:r>
              <a:rPr lang="en-US" sz="1200">
                <a:solidFill>
                  <a:schemeClr val="dk1"/>
                </a:solidFill>
                <a:latin typeface="Calibri"/>
                <a:ea typeface="Calibri"/>
                <a:cs typeface="Calibri"/>
                <a:sym typeface="Calibri"/>
              </a:rPr>
              <a:t>), and schwa sound (</a:t>
            </a:r>
            <a:r>
              <a:rPr i="1" lang="en-US" sz="1200">
                <a:solidFill>
                  <a:schemeClr val="dk1"/>
                </a:solidFill>
                <a:latin typeface="Calibri"/>
                <a:ea typeface="Calibri"/>
                <a:cs typeface="Calibri"/>
                <a:sym typeface="Calibri"/>
              </a:rPr>
              <a:t>ocean</a:t>
            </a:r>
            <a:r>
              <a:rPr lang="en-US" sz="1200">
                <a:solidFill>
                  <a:schemeClr val="dk1"/>
                </a:solidFill>
                <a:latin typeface="Calibri"/>
                <a:ea typeface="Calibri"/>
                <a:cs typeface="Calibri"/>
                <a:sym typeface="Calibri"/>
              </a:rPr>
              <a:t>). Display and have students identify diphthongs in </a:t>
            </a:r>
            <a:r>
              <a:rPr i="1" lang="en-US" sz="1200">
                <a:solidFill>
                  <a:schemeClr val="dk1"/>
                </a:solidFill>
                <a:latin typeface="Calibri"/>
                <a:ea typeface="Calibri"/>
                <a:cs typeface="Calibri"/>
                <a:sym typeface="Calibri"/>
              </a:rPr>
              <a:t>proud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joyful</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Word Study </a:t>
            </a:r>
            <a:r>
              <a:rPr lang="en-US" sz="1200">
                <a:solidFill>
                  <a:schemeClr val="dk1"/>
                </a:solidFill>
                <a:latin typeface="Calibri"/>
                <a:ea typeface="Calibri"/>
                <a:cs typeface="Calibri"/>
                <a:sym typeface="Calibri"/>
              </a:rPr>
              <a:t>p. 3 from the </a:t>
            </a:r>
            <a:r>
              <a:rPr i="1" lang="en-US" sz="1200">
                <a:solidFill>
                  <a:schemeClr val="dk1"/>
                </a:solidFill>
                <a:latin typeface="Calibri"/>
                <a:ea typeface="Calibri"/>
                <a:cs typeface="Calibri"/>
                <a:sym typeface="Calibri"/>
              </a:rPr>
              <a:t>Resource Download Center. </a:t>
            </a:r>
            <a:r>
              <a:rPr lang="en-US" sz="1200">
                <a:solidFill>
                  <a:schemeClr val="dk1"/>
                </a:solidFill>
                <a:latin typeface="Calibri"/>
                <a:ea typeface="Calibri"/>
                <a:cs typeface="Calibri"/>
                <a:sym typeface="Calibri"/>
              </a:rPr>
              <a:t>Note that students will practice reading the words in context. </a:t>
            </a:r>
            <a:r>
              <a:rPr b="1" i="0" lang="en-US" u="none" strike="noStrike">
                <a:solidFill>
                  <a:srgbClr val="000000"/>
                </a:solidFill>
                <a:latin typeface="Calibri"/>
                <a:ea typeface="Calibri"/>
                <a:cs typeface="Calibri"/>
                <a:sym typeface="Calibri"/>
              </a:rPr>
              <a:t>Click path: Table of Contents -&gt; Resource Download Center -&gt; Word Study -&gt; U4W5</a:t>
            </a:r>
            <a:endParaRPr b="1">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712" name="Google Shape;71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000"/>
              <a:buFont typeface="Calibri"/>
              <a:buAutoNum type="arabicPeriod"/>
            </a:pPr>
            <a:r>
              <a:rPr lang="en-US" sz="1200">
                <a:solidFill>
                  <a:schemeClr val="dk1"/>
                </a:solidFill>
                <a:latin typeface="Calibri"/>
                <a:ea typeface="Calibri"/>
                <a:cs typeface="Calibri"/>
                <a:sym typeface="Calibri"/>
              </a:rPr>
              <a:t>Tell students that the story you are going to read is historical fiction. Explain that they should listen actively, paying careful attention to the characters. Then have them listen as you read “Rosa’s Journey.” Prompt them to ask questions to clarify information and follow agreed-upon discussion rules.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Purpose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Have students actively listen for elements of historical fiction.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READ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 entire text aloud without stopping for Think Aloud callouts.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REREAD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the text aloud, pausing to model Think Aloud strategies related to the genre and the characters in the story.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THINK ALOUD</a:t>
            </a:r>
            <a:r>
              <a:rPr lang="en-US"/>
              <a:t> </a:t>
            </a:r>
            <a:r>
              <a:rPr b="0"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The story has a historical setting— it takes place when slavery was</a:t>
            </a:r>
            <a:r>
              <a:rPr i="1" lang="en-US"/>
              <a:t> </a:t>
            </a:r>
            <a:r>
              <a:rPr i="1" lang="en-US" sz="1200">
                <a:solidFill>
                  <a:schemeClr val="dk1"/>
                </a:solidFill>
                <a:latin typeface="Calibri"/>
                <a:ea typeface="Calibri"/>
                <a:cs typeface="Calibri"/>
                <a:sym typeface="Calibri"/>
              </a:rPr>
              <a:t>still practiced in the South. I’m wondering what the stars called the Drinking Gourd are. I know about a constellation called the Big Dipper, which is shaped like a giant ladle. I think that Minty may know that constellation as the Drinking Gourd, because it could resemble something she might have used to drink from. As a historical character, she could use different terms than those that modern readers use. </a:t>
            </a:r>
            <a:endParaRPr/>
          </a:p>
          <a:p>
            <a:pPr indent="-152400" lvl="0" marL="342900" rtl="0" algn="l">
              <a:lnSpc>
                <a:spcPct val="100000"/>
              </a:lnSpc>
              <a:spcBef>
                <a:spcPts val="0"/>
              </a:spcBef>
              <a:spcAft>
                <a:spcPts val="0"/>
              </a:spcAft>
              <a:buClr>
                <a:srgbClr val="000000"/>
              </a:buClr>
              <a:buSzPts val="1200"/>
              <a:buFont typeface="Arial"/>
              <a:buNone/>
            </a:pPr>
            <a:r>
              <a:t/>
            </a:r>
            <a:endParaRPr b="1" sz="1200">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chemeClr val="dk1"/>
                </a:solidFill>
              </a:rPr>
              <a:t>To guide readers through a text, writers use transitions that describe the order of events. Remind students that transitions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Make reading smooth and focused.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Give readers a sense of time.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Include words such as </a:t>
            </a:r>
            <a:r>
              <a:rPr i="1" lang="en-US">
                <a:solidFill>
                  <a:schemeClr val="dk1"/>
                </a:solidFill>
              </a:rPr>
              <a:t>first </a:t>
            </a:r>
            <a:r>
              <a:rPr lang="en-US">
                <a:solidFill>
                  <a:schemeClr val="dk1"/>
                </a:solidFill>
              </a:rPr>
              <a:t>and </a:t>
            </a:r>
            <a:r>
              <a:rPr i="1" lang="en-US">
                <a:solidFill>
                  <a:schemeClr val="dk1"/>
                </a:solidFill>
              </a:rPr>
              <a:t>next </a:t>
            </a:r>
            <a:r>
              <a:rPr lang="en-US">
                <a:solidFill>
                  <a:schemeClr val="dk1"/>
                </a:solidFill>
              </a:rPr>
              <a:t>to describe time order, and words such as </a:t>
            </a:r>
            <a:r>
              <a:rPr i="1" lang="en-US">
                <a:solidFill>
                  <a:schemeClr val="dk1"/>
                </a:solidFill>
              </a:rPr>
              <a:t>meanwhile </a:t>
            </a:r>
            <a:r>
              <a:rPr lang="en-US">
                <a:solidFill>
                  <a:schemeClr val="dk1"/>
                </a:solidFill>
              </a:rPr>
              <a:t>and </a:t>
            </a:r>
            <a:r>
              <a:rPr i="1" lang="en-US">
                <a:solidFill>
                  <a:schemeClr val="dk1"/>
                </a:solidFill>
              </a:rPr>
              <a:t>suddenly </a:t>
            </a:r>
            <a:r>
              <a:rPr lang="en-US">
                <a:solidFill>
                  <a:schemeClr val="dk1"/>
                </a:solidFill>
              </a:rPr>
              <a:t>to show a relationship among events.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Have a volunteer tell about something that happened this morning. Encourage the class to listen for a sequence of events and any transitions that describe what is happening. </a:t>
            </a:r>
            <a:endParaRPr/>
          </a:p>
          <a:p>
            <a:pPr indent="-304800" lvl="0" marL="676656" rtl="0" algn="l">
              <a:lnSpc>
                <a:spcPct val="100000"/>
              </a:lnSpc>
              <a:spcBef>
                <a:spcPts val="0"/>
              </a:spcBef>
              <a:spcAft>
                <a:spcPts val="0"/>
              </a:spcAft>
              <a:buClr>
                <a:schemeClr val="dk1"/>
              </a:buClr>
              <a:buSzPts val="1200"/>
              <a:buChar char="●"/>
            </a:pPr>
            <a:r>
              <a:rPr lang="en-US">
                <a:solidFill>
                  <a:schemeClr val="dk1"/>
                </a:solidFill>
              </a:rPr>
              <a:t>Ask: </a:t>
            </a:r>
            <a:r>
              <a:rPr i="1" lang="en-US">
                <a:solidFill>
                  <a:schemeClr val="dk1"/>
                </a:solidFill>
              </a:rPr>
              <a:t>Why is it important to tell a narrative in the order the events happened? </a:t>
            </a:r>
            <a:endParaRPr/>
          </a:p>
          <a:p>
            <a:pPr indent="-304800" lvl="0" marL="676656" rtl="0" algn="l">
              <a:lnSpc>
                <a:spcPct val="100000"/>
              </a:lnSpc>
              <a:spcBef>
                <a:spcPts val="0"/>
              </a:spcBef>
              <a:spcAft>
                <a:spcPts val="0"/>
              </a:spcAft>
              <a:buClr>
                <a:schemeClr val="dk1"/>
              </a:buClr>
              <a:buSzPts val="1200"/>
              <a:buChar char="●"/>
            </a:pPr>
            <a:r>
              <a:rPr lang="en-US">
                <a:solidFill>
                  <a:schemeClr val="dk1"/>
                </a:solidFill>
              </a:rPr>
              <a:t>Explain to students that transitions, such as </a:t>
            </a:r>
            <a:r>
              <a:rPr i="1" lang="en-US">
                <a:solidFill>
                  <a:schemeClr val="dk1"/>
                </a:solidFill>
              </a:rPr>
              <a:t>first, next, then, </a:t>
            </a:r>
            <a:r>
              <a:rPr lang="en-US">
                <a:solidFill>
                  <a:schemeClr val="dk1"/>
                </a:solidFill>
              </a:rPr>
              <a:t>and </a:t>
            </a:r>
            <a:r>
              <a:rPr i="1" lang="en-US">
                <a:solidFill>
                  <a:schemeClr val="dk1"/>
                </a:solidFill>
              </a:rPr>
              <a:t>finally, </a:t>
            </a:r>
            <a:r>
              <a:rPr lang="en-US">
                <a:solidFill>
                  <a:schemeClr val="dk1"/>
                </a:solidFill>
              </a:rPr>
              <a:t>help writers narrate events in a particular order. Ask: </a:t>
            </a:r>
            <a:r>
              <a:rPr i="1" lang="en-US">
                <a:solidFill>
                  <a:schemeClr val="dk1"/>
                </a:solidFill>
              </a:rPr>
              <a:t>Which transitions did you hear?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Pair students and direct them to p. 121 in the </a:t>
            </a:r>
            <a:r>
              <a:rPr i="1" lang="en-US">
                <a:solidFill>
                  <a:schemeClr val="dk1"/>
                </a:solidFill>
              </a:rPr>
              <a:t>Student Interactive</a:t>
            </a:r>
            <a:r>
              <a:rPr lang="en-US">
                <a:solidFill>
                  <a:schemeClr val="dk1"/>
                </a:solidFill>
              </a:rPr>
              <a:t>. Have partners tell each other a brief personal narrative from the stack or from an experience. Ask: </a:t>
            </a:r>
            <a:r>
              <a:rPr i="1" lang="en-US">
                <a:solidFill>
                  <a:schemeClr val="dk1"/>
                </a:solidFill>
              </a:rPr>
              <a:t>What transition words or phrases did you hear? How did they help you understand the passage of time in the narrative?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rPr>
              <a:t>Invite a few students to name a transition. Then have volunteers describe how transition words help the reader understand the passage of time.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732" name="Google Shape;732;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Direct students to begin writing ideas for transitions in their narratives. As they write, have them refer to the stack to help generate ideas and to check for elements of personal narratives.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Alternatively, if students are ready to add transitions to their narratives, they may write in their writer’s notebooks.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T214.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745" name="Google Shape;74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In vowel teams, digraphs, and diphthongs, the same sound can have different spellings (long </a:t>
            </a:r>
            <a:r>
              <a:rPr b="0" i="1" lang="en-US" sz="1200">
                <a:solidFill>
                  <a:schemeClr val="dk1"/>
                </a:solidFill>
                <a:latin typeface="Calibri"/>
                <a:ea typeface="Calibri"/>
                <a:cs typeface="Calibri"/>
                <a:sym typeface="Calibri"/>
              </a:rPr>
              <a:t>e </a:t>
            </a:r>
            <a:r>
              <a:rPr b="0" lang="en-US" sz="1200">
                <a:solidFill>
                  <a:schemeClr val="dk1"/>
                </a:solidFill>
                <a:latin typeface="Calibri"/>
                <a:ea typeface="Calibri"/>
                <a:cs typeface="Calibri"/>
                <a:sym typeface="Calibri"/>
              </a:rPr>
              <a:t>in </a:t>
            </a:r>
            <a:r>
              <a:rPr b="0" i="1" lang="en-US" sz="1200">
                <a:solidFill>
                  <a:schemeClr val="dk1"/>
                </a:solidFill>
                <a:latin typeface="Calibri"/>
                <a:ea typeface="Calibri"/>
                <a:cs typeface="Calibri"/>
                <a:sym typeface="Calibri"/>
              </a:rPr>
              <a:t>conceal/meet</a:t>
            </a:r>
            <a:r>
              <a:rPr b="0" lang="en-US" sz="1200">
                <a:solidFill>
                  <a:schemeClr val="dk1"/>
                </a:solidFill>
                <a:latin typeface="Calibri"/>
                <a:ea typeface="Calibri"/>
                <a:cs typeface="Calibri"/>
                <a:sym typeface="Calibri"/>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and the same spelling can have different sounds (</a:t>
            </a:r>
            <a:r>
              <a:rPr b="0" i="1" lang="en-US" sz="1200">
                <a:solidFill>
                  <a:schemeClr val="dk1"/>
                </a:solidFill>
                <a:latin typeface="Calibri"/>
                <a:ea typeface="Calibri"/>
                <a:cs typeface="Calibri"/>
                <a:sym typeface="Calibri"/>
              </a:rPr>
              <a:t>ow </a:t>
            </a:r>
            <a:r>
              <a:rPr b="0" lang="en-US" sz="1200">
                <a:solidFill>
                  <a:schemeClr val="dk1"/>
                </a:solidFill>
                <a:latin typeface="Calibri"/>
                <a:ea typeface="Calibri"/>
                <a:cs typeface="Calibri"/>
                <a:sym typeface="Calibri"/>
              </a:rPr>
              <a:t>in </a:t>
            </a:r>
            <a:r>
              <a:rPr b="0" i="1" lang="en-US" sz="1200">
                <a:solidFill>
                  <a:schemeClr val="dk1"/>
                </a:solidFill>
                <a:latin typeface="Calibri"/>
                <a:ea typeface="Calibri"/>
                <a:cs typeface="Calibri"/>
                <a:sym typeface="Calibri"/>
              </a:rPr>
              <a:t>hollow/coward</a:t>
            </a:r>
            <a:r>
              <a:rPr b="0" lang="en-US" sz="1200">
                <a:solidFill>
                  <a:schemeClr val="dk1"/>
                </a:solidFill>
                <a:latin typeface="Calibri"/>
                <a:ea typeface="Calibri"/>
                <a:cs typeface="Calibri"/>
                <a:sym typeface="Calibri"/>
              </a:rPr>
              <a:t>)</a:t>
            </a:r>
            <a:r>
              <a:rPr b="0" i="1" lang="en-US" sz="1200">
                <a:solidFill>
                  <a:schemeClr val="dk1"/>
                </a:solidFill>
                <a:latin typeface="Calibri"/>
                <a:ea typeface="Calibri"/>
                <a:cs typeface="Calibri"/>
                <a:sym typeface="Calibri"/>
              </a:rPr>
              <a:t>. </a:t>
            </a:r>
            <a:endParaRPr b="0"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these sentences with a spelling word.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 queen is ____. (royalty) </a:t>
            </a:r>
            <a:endParaRPr/>
          </a:p>
          <a:p>
            <a:pPr indent="-228600" lvl="1" marL="6858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Something related to the sea is ____. (nautical)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lang="en-US"/>
              <a:t> </a:t>
            </a:r>
            <a:r>
              <a:rPr b="0" i="1" lang="en-US" sz="1200">
                <a:solidFill>
                  <a:schemeClr val="dk1"/>
                </a:solidFill>
                <a:latin typeface="Calibri"/>
                <a:ea typeface="Calibri"/>
                <a:cs typeface="Calibri"/>
                <a:sym typeface="Calibri"/>
              </a:rPr>
              <a:t>Spelling </a:t>
            </a:r>
            <a:r>
              <a:rPr b="0" lang="en-US" sz="1200">
                <a:solidFill>
                  <a:schemeClr val="dk1"/>
                </a:solidFill>
                <a:latin typeface="Calibri"/>
                <a:ea typeface="Calibri"/>
                <a:cs typeface="Calibri"/>
                <a:sym typeface="Calibri"/>
              </a:rPr>
              <a:t>p. 8 from the </a:t>
            </a:r>
            <a:r>
              <a:rPr b="0" i="1" lang="en-US" sz="1200">
                <a:solidFill>
                  <a:schemeClr val="dk1"/>
                </a:solidFill>
                <a:latin typeface="Calibri"/>
                <a:ea typeface="Calibri"/>
                <a:cs typeface="Calibri"/>
                <a:sym typeface="Calibri"/>
              </a:rPr>
              <a:t>Resource Download Center. </a:t>
            </a:r>
            <a:r>
              <a:rPr b="1" i="0" lang="en-US" u="none" strike="noStrike">
                <a:solidFill>
                  <a:srgbClr val="000000"/>
                </a:solidFill>
              </a:rPr>
              <a:t>Click path: Table of Contents -&gt; Resource Download Center -&gt; Spelling -&gt; U1W3</a:t>
            </a:r>
            <a:endParaRPr b="1"/>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758" name="Google Shape;758;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 compound sentence joins two independent clauses with a comma and a conjunction such as </a:t>
            </a:r>
            <a:r>
              <a:rPr b="0" i="1" lang="en-US" sz="1200">
                <a:solidFill>
                  <a:schemeClr val="dk1"/>
                </a:solidFill>
                <a:latin typeface="Calibri"/>
                <a:ea typeface="Calibri"/>
                <a:cs typeface="Calibri"/>
                <a:sym typeface="Calibri"/>
              </a:rPr>
              <a:t>and</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but</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or</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yet</a:t>
            </a:r>
            <a:r>
              <a:rPr b="0" lang="en-US" sz="1200">
                <a:solidFill>
                  <a:schemeClr val="dk1"/>
                </a:solidFill>
                <a:latin typeface="Calibri"/>
                <a:ea typeface="Calibri"/>
                <a:cs typeface="Calibri"/>
                <a:sym typeface="Calibri"/>
              </a:rPr>
              <a:t>, or </a:t>
            </a:r>
            <a:r>
              <a:rPr b="0" i="1" lang="en-US" sz="1200">
                <a:solidFill>
                  <a:schemeClr val="dk1"/>
                </a:solidFill>
                <a:latin typeface="Calibri"/>
                <a:ea typeface="Calibri"/>
                <a:cs typeface="Calibri"/>
                <a:sym typeface="Calibri"/>
              </a:rPr>
              <a:t>for</a:t>
            </a:r>
            <a:r>
              <a:rPr b="0"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 complex sentence joins an independent clause with a dependent clause. If the dependent clause appears first in a sentence, a comma follows it.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Emphasize to students the importance of avoiding comma splices. A comma splice occurs when two independent clauses are joined with a comma but no conjunction. This is incorrect and must be revised.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the simple sentence </a:t>
            </a:r>
            <a:r>
              <a:rPr b="0" i="1" lang="en-US" sz="1200">
                <a:solidFill>
                  <a:schemeClr val="dk1"/>
                </a:solidFill>
                <a:latin typeface="Calibri"/>
                <a:ea typeface="Calibri"/>
                <a:cs typeface="Calibri"/>
                <a:sym typeface="Calibri"/>
              </a:rPr>
              <a:t>Tom bought pizza. </a:t>
            </a:r>
            <a:r>
              <a:rPr b="0" lang="en-US" sz="1200">
                <a:solidFill>
                  <a:schemeClr val="dk1"/>
                </a:solidFill>
                <a:latin typeface="Calibri"/>
                <a:ea typeface="Calibri"/>
                <a:cs typeface="Calibri"/>
                <a:sym typeface="Calibri"/>
              </a:rPr>
              <a:t>Demonstrate adding clauses to create a compound and a complex sentence. </a:t>
            </a:r>
            <a:r>
              <a:rPr b="0" i="1" lang="en-US" sz="1200">
                <a:solidFill>
                  <a:schemeClr val="dk1"/>
                </a:solidFill>
                <a:latin typeface="Calibri"/>
                <a:ea typeface="Calibri"/>
                <a:cs typeface="Calibri"/>
                <a:sym typeface="Calibri"/>
              </a:rPr>
              <a:t>Tom bought pizza because he was hungry. </a:t>
            </a:r>
            <a:r>
              <a:rPr b="0" lang="en-US" sz="1200">
                <a:solidFill>
                  <a:schemeClr val="dk1"/>
                </a:solidFill>
                <a:latin typeface="Calibri"/>
                <a:ea typeface="Calibri"/>
                <a:cs typeface="Calibri"/>
                <a:sym typeface="Calibri"/>
              </a:rPr>
              <a:t>(complex) </a:t>
            </a:r>
            <a:r>
              <a:rPr b="0" i="1" lang="en-US" sz="1200">
                <a:solidFill>
                  <a:schemeClr val="dk1"/>
                </a:solidFill>
                <a:latin typeface="Calibri"/>
                <a:ea typeface="Calibri"/>
                <a:cs typeface="Calibri"/>
                <a:sym typeface="Calibri"/>
              </a:rPr>
              <a:t>Tom bought</a:t>
            </a:r>
            <a:br>
              <a:rPr b="0" i="1" lang="en-US" sz="1200">
                <a:solidFill>
                  <a:schemeClr val="dk1"/>
                </a:solidFill>
                <a:latin typeface="Calibri"/>
                <a:ea typeface="Calibri"/>
                <a:cs typeface="Calibri"/>
                <a:sym typeface="Calibri"/>
              </a:rPr>
            </a:br>
            <a:r>
              <a:rPr b="0" i="1" lang="en-US" sz="1200">
                <a:solidFill>
                  <a:schemeClr val="dk1"/>
                </a:solidFill>
                <a:latin typeface="Calibri"/>
                <a:ea typeface="Calibri"/>
                <a:cs typeface="Calibri"/>
                <a:sym typeface="Calibri"/>
              </a:rPr>
              <a:t>a pizza, and he took it home. </a:t>
            </a:r>
            <a:r>
              <a:rPr b="0" lang="en-US" sz="1200">
                <a:solidFill>
                  <a:schemeClr val="dk1"/>
                </a:solidFill>
                <a:latin typeface="Calibri"/>
                <a:ea typeface="Calibri"/>
                <a:cs typeface="Calibri"/>
                <a:sym typeface="Calibri"/>
              </a:rPr>
              <a:t>(compound)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Give students another simple sentence to expand into a complex sentence and into</a:t>
            </a:r>
            <a:r>
              <a:rPr lang="en-US"/>
              <a:t> </a:t>
            </a:r>
            <a:r>
              <a:rPr b="0" lang="en-US" sz="1200">
                <a:solidFill>
                  <a:schemeClr val="dk1"/>
                </a:solidFill>
                <a:latin typeface="Calibri"/>
                <a:ea typeface="Calibri"/>
                <a:cs typeface="Calibri"/>
                <a:sym typeface="Calibri"/>
              </a:rPr>
              <a:t>a compound sentence. Have students explain how their complex sentences use commas and conjunctions correctly. </a:t>
            </a:r>
            <a:endParaRPr/>
          </a:p>
          <a:p>
            <a:pPr indent="-60960" lvl="0" marL="137160" rtl="0" algn="l">
              <a:lnSpc>
                <a:spcPct val="100000"/>
              </a:lnSpc>
              <a:spcBef>
                <a:spcPts val="0"/>
              </a:spcBef>
              <a:spcAft>
                <a:spcPts val="0"/>
              </a:spcAft>
              <a:buClr>
                <a:schemeClr val="dk1"/>
              </a:buClr>
              <a:buSzPts val="1200"/>
              <a:buFont typeface="Calibri"/>
              <a:buNone/>
            </a:pPr>
            <a:r>
              <a:t/>
            </a:r>
            <a:endParaRPr b="0" i="0" sz="1800" u="none" strike="noStrike">
              <a:solidFill>
                <a:srgbClr val="000000"/>
              </a:solidFill>
              <a:latin typeface="Calibri"/>
              <a:ea typeface="Calibri"/>
              <a:cs typeface="Calibri"/>
              <a:sym typeface="Calibri"/>
            </a:endParaRPr>
          </a:p>
        </p:txBody>
      </p:sp>
      <p:sp>
        <p:nvSpPr>
          <p:cNvPr id="773" name="Google Shape;77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Readers</a:t>
            </a:r>
            <a:r>
              <a:rPr lang="en-US">
                <a:solidFill>
                  <a:schemeClr val="dk1"/>
                </a:solidFill>
              </a:rPr>
              <a:t> use text evidence to understand elements in a text, including point of view, and to support an appropriate response.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Determine from what or whose point of view the story is told.</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Notice how the narrator gives information about characters and events.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Use this text evidence to help understand the narrator’s point of view.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Use the Close Read note on p. 97 of the </a:t>
            </a:r>
            <a:r>
              <a:rPr i="1" lang="en-US">
                <a:solidFill>
                  <a:schemeClr val="dk1"/>
                </a:solidFill>
              </a:rPr>
              <a:t>Student Interactive </a:t>
            </a:r>
            <a:r>
              <a:rPr lang="en-US">
                <a:solidFill>
                  <a:schemeClr val="dk1"/>
                </a:solidFill>
              </a:rPr>
              <a:t>to model how to use text evidence to understand point of view. </a:t>
            </a:r>
            <a:endParaRPr/>
          </a:p>
          <a:p>
            <a:pPr indent="-228600" lvl="0" marL="228600" rtl="0" algn="l">
              <a:lnSpc>
                <a:spcPct val="100000"/>
              </a:lnSpc>
              <a:spcBef>
                <a:spcPts val="0"/>
              </a:spcBef>
              <a:spcAft>
                <a:spcPts val="0"/>
              </a:spcAft>
              <a:buSzPts val="1200"/>
              <a:buFont typeface="Calibri"/>
              <a:buAutoNum type="arabicPeriod"/>
            </a:pPr>
            <a:r>
              <a:rPr i="1" lang="en-US">
                <a:solidFill>
                  <a:schemeClr val="dk1"/>
                </a:solidFill>
              </a:rPr>
              <a:t>How can I tell how Pedro thinks the crew will react to spotting land? In paragraph 29, he says “no one will get much sleep on board the Santa María tonight!” I am going to highlight that sentence as text evidence that he believes the crew is excited about spotting land. I think the exclamation point at the end makes his point of view particularly clear. </a:t>
            </a:r>
            <a:endParaRPr/>
          </a:p>
          <a:p>
            <a:pPr indent="-60960" lvl="0" marL="137160" rtl="0" algn="l">
              <a:lnSpc>
                <a:spcPct val="100000"/>
              </a:lnSpc>
              <a:spcBef>
                <a:spcPts val="0"/>
              </a:spcBef>
              <a:spcAft>
                <a:spcPts val="0"/>
              </a:spcAft>
              <a:buClr>
                <a:schemeClr val="dk1"/>
              </a:buClr>
              <a:buSzPts val="1200"/>
              <a:buFont typeface="Calibri"/>
              <a:buNone/>
            </a:pPr>
            <a:r>
              <a:t/>
            </a:r>
            <a:endParaRPr i="1"/>
          </a:p>
        </p:txBody>
      </p:sp>
      <p:sp>
        <p:nvSpPr>
          <p:cNvPr id="795" name="Google Shape;79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an author does not always state information directly in the text. Instead, he or she provides details from which the reader must make inferences about characters and events.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29 to find and highlight a detail that shows that Pedro knows how the crew feels about finding land.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Discuss with students whether they think this way of conveying the crews’ excitement is effective. DOK 3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08" name="Google Shape;808;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Readers </a:t>
            </a:r>
            <a:r>
              <a:rPr b="0" lang="en-US" sz="1200">
                <a:solidFill>
                  <a:schemeClr val="dk1"/>
                </a:solidFill>
                <a:latin typeface="Calibri"/>
                <a:ea typeface="Calibri"/>
                <a:cs typeface="Calibri"/>
                <a:sym typeface="Calibri"/>
              </a:rPr>
              <a:t>Have students scan paragraphs 6–8 and highlight evidence that helps them understand the crew’s reactions to being far from land.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which of the other details they highlighted are evidence of the narrator’s statement “Everyone seemed crazy all day.” Possible Responses: “No one is doing his job well”; “I’ve seen him go into white rages and then pace his small cabin”; “A couple of the men were crying.” “They don't believe him.” DOK 2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21" name="Google Shape;821;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a:t>
            </a:r>
            <a:r>
              <a:rPr b="0" lang="en-US" sz="1200">
                <a:solidFill>
                  <a:schemeClr val="dk1"/>
                </a:solidFill>
                <a:latin typeface="Calibri"/>
                <a:ea typeface="Calibri"/>
                <a:cs typeface="Calibri"/>
                <a:sym typeface="Calibri"/>
              </a:rPr>
              <a:t>emind students that they are reading Pedro’s descriptions of how others on the boat feel.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the text on p. 94 and highlight evidence that shows the thoughts and feelings of other characters from Pedro’s point of view.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what they can tell about Pedro from his descriptions of other characters. Possible Response: Pedro is very observant, and his observations make him feel worried. DOK 2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34" name="Google Shape;834;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a:t>
            </a:r>
            <a:r>
              <a:rPr b="0" lang="en-US" sz="1200">
                <a:solidFill>
                  <a:schemeClr val="dk1"/>
                </a:solidFill>
                <a:latin typeface="Calibri"/>
                <a:ea typeface="Calibri"/>
                <a:cs typeface="Calibri"/>
                <a:sym typeface="Calibri"/>
              </a:rPr>
              <a:t>mind students that they can use evidence from the text to understand characters’ thoughts and actions. Have them scan paragraph 38 and underline parts of Pedro’s description that make Columbus appear dishonest. See student page for possible response.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why they think Pedro used the word </a:t>
            </a:r>
            <a:r>
              <a:rPr b="0" i="1" lang="en-US" sz="1200">
                <a:solidFill>
                  <a:schemeClr val="dk1"/>
                </a:solidFill>
                <a:latin typeface="Calibri"/>
                <a:ea typeface="Calibri"/>
                <a:cs typeface="Calibri"/>
                <a:sym typeface="Calibri"/>
              </a:rPr>
              <a:t>junk </a:t>
            </a:r>
            <a:r>
              <a:rPr b="0" lang="en-US" sz="1200">
                <a:solidFill>
                  <a:schemeClr val="dk1"/>
                </a:solidFill>
                <a:latin typeface="Calibri"/>
                <a:ea typeface="Calibri"/>
                <a:cs typeface="Calibri"/>
                <a:sym typeface="Calibri"/>
              </a:rPr>
              <a:t>to describe Columbus’s gifts to the native man. Possible Response: The word </a:t>
            </a:r>
            <a:r>
              <a:rPr b="0" i="1" lang="en-US" sz="1200">
                <a:solidFill>
                  <a:schemeClr val="dk1"/>
                </a:solidFill>
                <a:latin typeface="Calibri"/>
                <a:ea typeface="Calibri"/>
                <a:cs typeface="Calibri"/>
                <a:sym typeface="Calibri"/>
              </a:rPr>
              <a:t>junk </a:t>
            </a:r>
            <a:r>
              <a:rPr b="0" lang="en-US" sz="1200">
                <a:solidFill>
                  <a:schemeClr val="dk1"/>
                </a:solidFill>
                <a:latin typeface="Calibri"/>
                <a:ea typeface="Calibri"/>
                <a:cs typeface="Calibri"/>
                <a:sym typeface="Calibri"/>
              </a:rPr>
              <a:t>implies that the gifts are worthless. By using it, Pedro shows his belief that Columbus is treating the native people unfairly. DOK 3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47" name="Google Shape;847;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An author of historical fiction may tell it in the first person from the point of view of a character who refers to himself or herself as </a:t>
            </a:r>
            <a:r>
              <a:rPr i="1" lang="en-US">
                <a:solidFill>
                  <a:schemeClr val="dk1"/>
                </a:solidFill>
              </a:rPr>
              <a:t>I </a:t>
            </a:r>
            <a:r>
              <a:rPr lang="en-US">
                <a:solidFill>
                  <a:schemeClr val="dk1"/>
                </a:solidFill>
              </a:rPr>
              <a:t>or </a:t>
            </a:r>
            <a:r>
              <a:rPr i="1" lang="en-US">
                <a:solidFill>
                  <a:schemeClr val="dk1"/>
                </a:solidFill>
              </a:rPr>
              <a:t>me</a:t>
            </a:r>
            <a:r>
              <a:rPr lang="en-US">
                <a:solidFill>
                  <a:schemeClr val="dk1"/>
                </a:solidFill>
              </a:rPr>
              <a:t>, or the author may use the third-person point of view, supplying many characters’ thoughts and feelings and referring to all of them as </a:t>
            </a:r>
            <a:r>
              <a:rPr i="1" lang="en-US">
                <a:solidFill>
                  <a:schemeClr val="dk1"/>
                </a:solidFill>
              </a:rPr>
              <a:t>he </a:t>
            </a:r>
            <a:r>
              <a:rPr lang="en-US">
                <a:solidFill>
                  <a:schemeClr val="dk1"/>
                </a:solidFill>
              </a:rPr>
              <a:t>or </a:t>
            </a:r>
            <a:r>
              <a:rPr i="1" lang="en-US">
                <a:solidFill>
                  <a:schemeClr val="dk1"/>
                </a:solidFill>
              </a:rPr>
              <a:t>she. </a:t>
            </a:r>
            <a:r>
              <a:rPr lang="en-US">
                <a:solidFill>
                  <a:schemeClr val="dk1"/>
                </a:solidFill>
              </a:rPr>
              <a:t>Ask yourself from which point of view the story is being told.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If the story is told by a character, think about how this first-person narrator reflects the times in which he or she lives.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If the author uses third-person point of view, think about which characters’ thoughts and feelings are provided.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Model using text evidence to determine point of view in historical fiction. </a:t>
            </a:r>
            <a:r>
              <a:rPr i="1" lang="en-US">
                <a:solidFill>
                  <a:schemeClr val="dk1"/>
                </a:solidFill>
              </a:rPr>
              <a:t>Four characters are described in “Rosa’s Journey.” I see that none of them is telling the story using I or me. Also, the author describes the thoughts and feelings of Rosa, Henry, and Bertha. This means the story is told using third-person point of view.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Talk about how this story might have been different if told from Minty’s or Rosa’s point of view.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FLUENCY</a:t>
            </a:r>
            <a:r>
              <a:rPr b="1" lang="en-US">
                <a:solidFill>
                  <a:schemeClr val="dk1"/>
                </a:solidFill>
              </a:rPr>
              <a:t>  </a:t>
            </a:r>
            <a:r>
              <a:rPr lang="en-US">
                <a:solidFill>
                  <a:schemeClr val="dk1"/>
                </a:solidFill>
              </a:rPr>
              <a:t>Have students practice their fluency by reading aloud a paragraph from “Rosa’s Journey” or from a historical fiction text. Emphasize accuracy and appropriate rate. </a:t>
            </a:r>
            <a:endParaRPr/>
          </a:p>
          <a:p>
            <a:pPr indent="-317500" lvl="0" marL="676656" rtl="0" algn="l">
              <a:lnSpc>
                <a:spcPct val="100000"/>
              </a:lnSpc>
              <a:spcBef>
                <a:spcPts val="0"/>
              </a:spcBef>
              <a:spcAft>
                <a:spcPts val="0"/>
              </a:spcAft>
              <a:buClr>
                <a:schemeClr val="dk1"/>
              </a:buClr>
              <a:buSzPts val="1400"/>
              <a:buChar char="●"/>
            </a:pPr>
            <a:r>
              <a:rPr i="1" lang="en-US">
                <a:solidFill>
                  <a:schemeClr val="dk1"/>
                </a:solidFill>
              </a:rPr>
              <a:t>When you read accurately, you read every word without skipping or adding words. You read each word correctly, pronouncing all parts of the word, including endings, correctly. </a:t>
            </a:r>
            <a:endParaRPr/>
          </a:p>
          <a:p>
            <a:pPr indent="-317500" lvl="0" marL="676656" rtl="0" algn="l">
              <a:lnSpc>
                <a:spcPct val="100000"/>
              </a:lnSpc>
              <a:spcBef>
                <a:spcPts val="0"/>
              </a:spcBef>
              <a:spcAft>
                <a:spcPts val="0"/>
              </a:spcAft>
              <a:buClr>
                <a:schemeClr val="dk1"/>
              </a:buClr>
              <a:buSzPts val="1400"/>
              <a:buChar char="●"/>
            </a:pPr>
            <a:r>
              <a:rPr i="1" lang="en-US">
                <a:solidFill>
                  <a:schemeClr val="dk1"/>
                </a:solidFill>
              </a:rPr>
              <a:t>When you read at an appropriate rate, you read at a natural pace, not too slow and not too fast. Read so that your listeners can understand you.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 aloud a passage, then read it together as a class. Give students time to practice reading independently. Finally, have students read the passage on their own, and check their fluency, focusing on accuracy and appropriate rate.  </a:t>
            </a:r>
            <a:r>
              <a:rPr b="1" i="0" lang="en-US" u="none" strike="noStrike"/>
              <a:t>Editable Anchor Chart Click Path: Table of Contents -&gt; Reading Anchor Charts -&gt; Unit 1Week 3: Historical Fiction Editable Reading Anchor Chart</a:t>
            </a:r>
            <a:endParaRPr b="1" i="0"/>
          </a:p>
        </p:txBody>
      </p:sp>
      <p:sp>
        <p:nvSpPr>
          <p:cNvPr id="145" name="Google Shape;1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Readers </a:t>
            </a:r>
            <a:r>
              <a:rPr b="0" lang="en-US" sz="1200">
                <a:solidFill>
                  <a:schemeClr val="dk1"/>
                </a:solidFill>
                <a:latin typeface="Calibri"/>
                <a:ea typeface="Calibri"/>
                <a:cs typeface="Calibri"/>
                <a:sym typeface="Calibri"/>
              </a:rPr>
              <a:t>Remind students that an author’s use of precise words and descriptive details can help the reader understand his or her meaning.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to visualize the action that takes place in paragraph 41 and then highlight words and phrases that Pedro uses to describe the native people’s fear of the Captain. See student page for possible responses.  DOK 2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60" name="Google Shape;860;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a:t>
            </a:r>
            <a:r>
              <a:rPr b="0" lang="en-US" sz="1200">
                <a:solidFill>
                  <a:schemeClr val="dk1"/>
                </a:solidFill>
                <a:latin typeface="Calibri"/>
                <a:ea typeface="Calibri"/>
                <a:cs typeface="Calibri"/>
                <a:sym typeface="Calibri"/>
              </a:rPr>
              <a:t>mind students that they can use text evidence to understand the emotions of characters.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45 and highlight the words and phrases Pedro uses to describe the special bond between the native women.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Say: </a:t>
            </a:r>
            <a:r>
              <a:rPr b="0" i="1" lang="en-US" sz="1200">
                <a:solidFill>
                  <a:schemeClr val="dk1"/>
                </a:solidFill>
                <a:latin typeface="Calibri"/>
                <a:ea typeface="Calibri"/>
                <a:cs typeface="Calibri"/>
                <a:sym typeface="Calibri"/>
              </a:rPr>
              <a:t>Pedro’s description reveals something about the native women. Does this text evidence also reveal anything about Pedro’s attitude toward them</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Pedro’s observations and wording reveal that he is sympathetic to the women.  DOK 2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73" name="Google Shape;873;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paragraph 47 and highlight a word that provides direct evidence of Pedro’s feelings about going home.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Point out that in most of the diary, Pedro does not state his feelings; instead, the reader infers them from Pedro’s details about what he does and says. Ask: </a:t>
            </a:r>
            <a:r>
              <a:rPr b="0" i="1" lang="en-US" sz="1200">
                <a:solidFill>
                  <a:schemeClr val="dk1"/>
                </a:solidFill>
                <a:latin typeface="Calibri"/>
                <a:ea typeface="Calibri"/>
                <a:cs typeface="Calibri"/>
                <a:sym typeface="Calibri"/>
              </a:rPr>
              <a:t>Why do you think the author chooses to have Pedro state his feelings directly here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The author probably wants to show that Pedro is so overwhelmed with happiness at going home that he cannot keep from stating his feelings. DOK 2 </a:t>
            </a:r>
            <a:endParaRPr/>
          </a:p>
          <a:p>
            <a:pPr indent="-139700" lvl="0" marL="228600" rtl="0" algn="l">
              <a:lnSpc>
                <a:spcPct val="100000"/>
              </a:lnSpc>
              <a:spcBef>
                <a:spcPts val="0"/>
              </a:spcBef>
              <a:spcAft>
                <a:spcPts val="0"/>
              </a:spcAft>
              <a:buSzPts val="1400"/>
              <a:buFont typeface="Arial"/>
              <a:buNone/>
            </a:pPr>
            <a:r>
              <a:t/>
            </a:r>
            <a:endParaRPr i="1">
              <a:latin typeface="Calibri"/>
              <a:ea typeface="Calibri"/>
              <a:cs typeface="Calibri"/>
              <a:sym typeface="Calibri"/>
            </a:endParaRPr>
          </a:p>
        </p:txBody>
      </p:sp>
      <p:sp>
        <p:nvSpPr>
          <p:cNvPr id="886" name="Google Shape;886;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understanding text evidence.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go back to the Close Read notes and highlight text evidence in </a:t>
            </a:r>
            <a:r>
              <a:rPr i="1" lang="en-US" sz="1200">
                <a:solidFill>
                  <a:schemeClr val="dk1"/>
                </a:solidFill>
                <a:latin typeface="Calibri"/>
                <a:ea typeface="Calibri"/>
                <a:cs typeface="Calibri"/>
                <a:sym typeface="Calibri"/>
              </a:rPr>
              <a:t>Pedro’s Journal </a:t>
            </a:r>
            <a:r>
              <a:rPr lang="en-US" sz="1200">
                <a:solidFill>
                  <a:schemeClr val="dk1"/>
                </a:solidFill>
                <a:latin typeface="Calibri"/>
                <a:ea typeface="Calibri"/>
                <a:cs typeface="Calibri"/>
                <a:sym typeface="Calibri"/>
              </a:rPr>
              <a:t>that helps them understand Pedro’s point of view. Then have students complete the activity on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111.</a:t>
            </a:r>
            <a:endParaRPr/>
          </a:p>
          <a:p>
            <a:pPr indent="-139700" lvl="0" marL="457200" marR="0" rtl="0" algn="l">
              <a:lnSpc>
                <a:spcPct val="100000"/>
              </a:lnSpc>
              <a:spcBef>
                <a:spcPts val="0"/>
              </a:spcBef>
              <a:spcAft>
                <a:spcPts val="0"/>
              </a:spcAft>
              <a:buClr>
                <a:schemeClr val="dk1"/>
              </a:buClr>
              <a:buSzPts val="1200"/>
              <a:buFont typeface="Calibri"/>
              <a:buNone/>
            </a:pPr>
            <a:r>
              <a:t/>
            </a:r>
            <a:endParaRPr b="0" i="1" sz="1000" u="none" strike="noStrike">
              <a:solidFill>
                <a:srgbClr val="373536"/>
              </a:solidFill>
              <a:latin typeface="Helvetica Neue"/>
              <a:ea typeface="Helvetica Neue"/>
              <a:cs typeface="Helvetica Neue"/>
              <a:sym typeface="Helvetica Neue"/>
            </a:endParaRPr>
          </a:p>
          <a:p>
            <a:pPr indent="-139700" lvl="0" marL="457200"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899" name="Google Shape;899;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a story is told through the unique voice of its narrator. Voice can be used in most fiction genres. The narrator’s voice should suit his or her background, emotions, and personality. For example, a young narrator might describe a snowstorm in an excited voice, thrilled with being able to play in it. On the other hand, an older narrator might describe a snowstorm in an irritated voice, annoyed about shoveling snow and missing work.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Discuss how students might use a similar technique in their own writing using p. 116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Model an example.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Identify the age, background, and main personality traits of the person who will narrate the story.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Consider precise language that would help convey the narrator’s voice. Say: </a:t>
            </a:r>
            <a:r>
              <a:rPr i="1" lang="en-US" sz="1200">
                <a:solidFill>
                  <a:schemeClr val="dk1"/>
                </a:solidFill>
                <a:latin typeface="Calibri"/>
                <a:ea typeface="Calibri"/>
                <a:cs typeface="Calibri"/>
                <a:sym typeface="Calibri"/>
              </a:rPr>
              <a:t>I want to write about a teenager who is taking a trip and is excited about it. I’ll have her describe the trip using details that show how she feels about it. I need to make the language seem natural for my narrator.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Together as a class, draft a brief paragraph with descriptive details to help craft a narrator’s voice. Have volunteers offer suggestions for ways to help readers “see” and feel what the narrator is experiencing.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refer to Pam Conrad’s use of precise language to create a voice as an example for their own writing.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guide students to complete the activity on p. 116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Have students keep the genre characteristics of historical fiction in mind as they craft their stories. </a:t>
            </a:r>
            <a:endParaRPr/>
          </a:p>
          <a:p>
            <a:pPr indent="-254000" lvl="0" marL="571500" rtl="0" algn="l">
              <a:lnSpc>
                <a:spcPct val="100000"/>
              </a:lnSpc>
              <a:spcBef>
                <a:spcPts val="0"/>
              </a:spcBef>
              <a:spcAft>
                <a:spcPts val="0"/>
              </a:spcAft>
              <a:buClr>
                <a:schemeClr val="dk1"/>
              </a:buClr>
              <a:buSzPts val="1200"/>
              <a:buFont typeface="Calibri"/>
              <a:buNone/>
            </a:pPr>
            <a:r>
              <a:t/>
            </a:r>
            <a:endParaRPr i="1"/>
          </a:p>
        </p:txBody>
      </p:sp>
      <p:sp>
        <p:nvSpPr>
          <p:cNvPr id="913" name="Google Shape;91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Review</a:t>
            </a:r>
            <a:r>
              <a:rPr lang="en-US" sz="1200">
                <a:solidFill>
                  <a:schemeClr val="dk1"/>
                </a:solidFill>
                <a:latin typeface="Calibri"/>
                <a:ea typeface="Calibri"/>
                <a:cs typeface="Calibri"/>
                <a:sym typeface="Calibri"/>
              </a:rPr>
              <a:t> the strategies on pp. T130–T131 about using Greek roots to determine word meanings.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Call on a volunteer to define the Greek root </a:t>
            </a:r>
            <a:r>
              <a:rPr i="1" lang="en-US" sz="1200">
                <a:solidFill>
                  <a:schemeClr val="dk1"/>
                </a:solidFill>
                <a:latin typeface="Calibri"/>
                <a:ea typeface="Calibri"/>
                <a:cs typeface="Calibri"/>
                <a:sym typeface="Calibri"/>
              </a:rPr>
              <a:t>bio</a:t>
            </a:r>
            <a:r>
              <a:rPr lang="en-US" sz="1200">
                <a:solidFill>
                  <a:schemeClr val="dk1"/>
                </a:solidFill>
                <a:latin typeface="Calibri"/>
                <a:ea typeface="Calibri"/>
                <a:cs typeface="Calibri"/>
                <a:sym typeface="Calibri"/>
              </a:rPr>
              <a:t>. Discuss how knowing that </a:t>
            </a:r>
            <a:r>
              <a:rPr i="1" lang="en-US" sz="1200">
                <a:solidFill>
                  <a:schemeClr val="dk1"/>
                </a:solidFill>
                <a:latin typeface="Calibri"/>
                <a:ea typeface="Calibri"/>
                <a:cs typeface="Calibri"/>
                <a:sym typeface="Calibri"/>
              </a:rPr>
              <a:t>bio </a:t>
            </a:r>
            <a:r>
              <a:rPr lang="en-US" sz="1200">
                <a:solidFill>
                  <a:schemeClr val="dk1"/>
                </a:solidFill>
                <a:latin typeface="Calibri"/>
                <a:ea typeface="Calibri"/>
                <a:cs typeface="Calibri"/>
                <a:sym typeface="Calibri"/>
              </a:rPr>
              <a:t>means “life” can help readers understand words that contain this root, such </a:t>
            </a:r>
            <a:r>
              <a:rPr i="1" lang="en-US" sz="1200">
                <a:solidFill>
                  <a:schemeClr val="dk1"/>
                </a:solidFill>
                <a:latin typeface="Calibri"/>
                <a:ea typeface="Calibri"/>
                <a:cs typeface="Calibri"/>
                <a:sym typeface="Calibri"/>
              </a:rPr>
              <a:t>biography</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pair up or work independently to define the remaining Greek roots. Challenge them to list as many words as possible.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allow students to share and compare their definitions and word lists with others. </a:t>
            </a:r>
            <a:endParaRPr/>
          </a:p>
          <a:p>
            <a:pPr indent="-254000" lvl="0" marL="571500" rtl="0" algn="l">
              <a:lnSpc>
                <a:spcPct val="100000"/>
              </a:lnSpc>
              <a:spcBef>
                <a:spcPts val="0"/>
              </a:spcBef>
              <a:spcAft>
                <a:spcPts val="0"/>
              </a:spcAft>
              <a:buSzPts val="1200"/>
              <a:buFont typeface="Calibri"/>
              <a:buNone/>
            </a:pPr>
            <a:r>
              <a:t/>
            </a:r>
            <a:endParaRPr b="1" i="1" sz="1200">
              <a:latin typeface="Calibri"/>
              <a:ea typeface="Calibri"/>
              <a:cs typeface="Calibri"/>
              <a:sym typeface="Calibri"/>
            </a:endParaRPr>
          </a:p>
        </p:txBody>
      </p:sp>
      <p:sp>
        <p:nvSpPr>
          <p:cNvPr id="927" name="Google Shape;92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make personal narratives effective, writers avoid irrelevant or uninteresting details and instead focus on details that best shape their narrative and help it grow. Personal narratives should be revised to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Focus on important events and details.</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Include transitions to jump to different points in the sequence of events.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Use new paragraphs to help the reader move through the sequence.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Support students as they use the stack to look for paragraphs about important events. As they work, explain that good narratives supply information that supports the main focus in a paragraph. If a sentence seems out of place, it might be irrelevant or uninteresting and should be deleted. Ask: </a:t>
            </a:r>
            <a:r>
              <a:rPr i="1" lang="en-US" sz="1200">
                <a:solidFill>
                  <a:schemeClr val="dk1"/>
                </a:solidFill>
                <a:latin typeface="Calibri"/>
                <a:ea typeface="Calibri"/>
                <a:cs typeface="Calibri"/>
                <a:sym typeface="Calibri"/>
              </a:rPr>
              <a:t>Why do you think authors leave out uninteresting details?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p. 122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Tell them to think about how they would revise the prompt to include only relevant details and events. If they come up with ideas they want to use in their own narratives, have them write those ideas in their writer’s notebooks.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Ask for partners to help each other find irrelevant or uninteresting details. Then invite a few volunteers to share how their partner revised to avoid them. </a:t>
            </a:r>
            <a:endParaRPr/>
          </a:p>
          <a:p>
            <a:pPr indent="-152400" lvl="0" marL="22860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944" name="Google Shape;94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Transition students to independent writing. </a:t>
            </a:r>
            <a:endParaRPr/>
          </a:p>
          <a:p>
            <a:pPr indent="-228600" lvl="1" marL="68580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Students who are still developing an introduction and planning a sequence may use the time to work on those tasks. </a:t>
            </a:r>
            <a:endParaRPr/>
          </a:p>
          <a:p>
            <a:pPr indent="-228600" lvl="1" marL="68580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If students have started their narratives, they should continue and make any modifications based on today’s minilesson.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T214. </a:t>
            </a:r>
            <a:endParaRPr/>
          </a:p>
        </p:txBody>
      </p:sp>
      <p:sp>
        <p:nvSpPr>
          <p:cNvPr id="958" name="Google Shape;95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Review </a:t>
            </a:r>
            <a:r>
              <a:rPr lang="en-US" sz="1200">
                <a:solidFill>
                  <a:schemeClr val="dk1"/>
                </a:solidFill>
                <a:latin typeface="Calibri"/>
                <a:ea typeface="Calibri"/>
                <a:cs typeface="Calibri"/>
                <a:sym typeface="Calibri"/>
              </a:rPr>
              <a:t>See pp. T136–T137 to review spelling words with Greek roots.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this sentence: </a:t>
            </a:r>
            <a:r>
              <a:rPr i="1" lang="en-US" sz="1200">
                <a:solidFill>
                  <a:schemeClr val="dk1"/>
                </a:solidFill>
                <a:latin typeface="Calibri"/>
                <a:ea typeface="Calibri"/>
                <a:cs typeface="Calibri"/>
                <a:sym typeface="Calibri"/>
              </a:rPr>
              <a:t>A kronic illness continues over time.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Call on a volunteer to correct the misspelled word.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Note that if writers know how to spell the Greek root </a:t>
            </a:r>
            <a:r>
              <a:rPr i="1" lang="en-US" sz="1200">
                <a:solidFill>
                  <a:schemeClr val="dk1"/>
                </a:solidFill>
                <a:latin typeface="Calibri"/>
                <a:ea typeface="Calibri"/>
                <a:cs typeface="Calibri"/>
                <a:sym typeface="Calibri"/>
              </a:rPr>
              <a:t>chron, </a:t>
            </a:r>
            <a:r>
              <a:rPr lang="en-US" sz="1200">
                <a:solidFill>
                  <a:schemeClr val="dk1"/>
                </a:solidFill>
                <a:latin typeface="Calibri"/>
                <a:ea typeface="Calibri"/>
                <a:cs typeface="Calibri"/>
                <a:sym typeface="Calibri"/>
              </a:rPr>
              <a:t>then they will know how to spell words that contain it.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Using the spelling words on p. T136, invite students to make flashcards for the words,to quiz each other on the correct spellings, or to create a word search or crossword puzzle using the words with Greek roots. </a:t>
            </a:r>
            <a:endParaRPr/>
          </a:p>
          <a:p>
            <a:pPr indent="-60960" lvl="0" marL="13716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970" name="Google Shape;97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edit the draft paragraph on Student Interactive p. 118.</a:t>
            </a:r>
            <a:endParaRPr>
              <a:latin typeface="Calibri"/>
              <a:ea typeface="Calibri"/>
              <a:cs typeface="Calibri"/>
              <a:sym typeface="Calibri"/>
            </a:endParaRPr>
          </a:p>
        </p:txBody>
      </p:sp>
      <p:sp>
        <p:nvSpPr>
          <p:cNvPr id="981" name="Google Shape;98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b="0" lang="en-US" sz="1200">
                <a:solidFill>
                  <a:schemeClr val="dk1"/>
                </a:solidFill>
                <a:latin typeface="Calibri"/>
                <a:ea typeface="Calibri"/>
                <a:cs typeface="Calibri"/>
                <a:sym typeface="Calibri"/>
              </a:rPr>
              <a:t>Have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students use the strategies to identify historical fiction. </a:t>
            </a:r>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work with a partner to complete the Turn and Talk activity on p. 86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Circulate to discover whether students understand the differences and similarities in how historical fiction and informational texts use facts. </a:t>
            </a:r>
            <a:endParaRPr/>
          </a:p>
          <a:p>
            <a:pPr indent="-152400" lvl="0" marL="228600" rtl="0" algn="l">
              <a:lnSpc>
                <a:spcPct val="100000"/>
              </a:lnSpc>
              <a:spcBef>
                <a:spcPts val="0"/>
              </a:spcBef>
              <a:spcAft>
                <a:spcPts val="0"/>
              </a:spcAft>
              <a:buClr>
                <a:srgbClr val="373536"/>
              </a:buClr>
              <a:buSzPts val="1200"/>
              <a:buFont typeface="Calibri"/>
              <a:buNone/>
            </a:pPr>
            <a:r>
              <a:t/>
            </a:r>
            <a:endParaRPr b="1">
              <a:latin typeface="Calibri"/>
              <a:ea typeface="Calibri"/>
              <a:cs typeface="Calibri"/>
              <a:sym typeface="Calibri"/>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4" name="Google Shape;99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All argumentative texts share certain characteristics. An argumentative text makes a claim, or states an opinion. A claim should be supported by facts, which can be used for or against the argument. Authors carefully craft argumentative texts to persuade their intended audience, or readers.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students can use text evidence to support the opinions they express in their writing. Encourage them to compare and contrast ideas across a variety of sources.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When writing an opinion piece, use several sources to inform and support your opinion.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Make sure you select the best text evidence to support your opinion.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If you include text directly from your source, be sure to enclose it in quotation marks and tell readers where it came from.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supporting an opinion with text evidence using the Write to Sources prompt on p. 112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I’m going to search through Pedro’s Journal and another book I have read to see what text evidence supports my opinion that leaving home and traveling to a new place is worth the risk. I am eager to see how I can connect this idea between texts.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making connections between texts.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craft an opinion about the pros and cons of traveling. Remind them to exhibit characteristics of argumentative texts in their paragraph. </a:t>
            </a:r>
            <a:endParaRPr/>
          </a:p>
          <a:p>
            <a:pPr indent="-179832" lvl="0" marL="256032"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1005" name="Google Shape;1005;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evidence from the texts they have read this week to respond to the Weekly Question. Tell them to write their response on a separate sheet of paper. </a:t>
            </a:r>
            <a:endParaRPr/>
          </a:p>
          <a:p>
            <a:pPr indent="-139700" lvl="0" marL="228600" rtl="0" algn="l">
              <a:lnSpc>
                <a:spcPct val="100000"/>
              </a:lnSpc>
              <a:spcBef>
                <a:spcPts val="0"/>
              </a:spcBef>
              <a:spcAft>
                <a:spcPts val="0"/>
              </a:spcAft>
              <a:buSzPts val="1400"/>
              <a:buNone/>
            </a:pPr>
            <a:r>
              <a:t/>
            </a:r>
            <a:endParaRPr b="1"/>
          </a:p>
        </p:txBody>
      </p:sp>
      <p:sp>
        <p:nvSpPr>
          <p:cNvPr id="1018" name="Google Shape;101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To</a:t>
            </a:r>
            <a:r>
              <a:rPr b="0" lang="en-US" sz="1200">
                <a:solidFill>
                  <a:schemeClr val="dk1"/>
                </a:solidFill>
                <a:latin typeface="Calibri"/>
                <a:ea typeface="Calibri"/>
                <a:cs typeface="Calibri"/>
                <a:sym typeface="Calibri"/>
              </a:rPr>
              <a:t> assess students’ understanding of vowel teams, provide them with the following words: </a:t>
            </a:r>
            <a:r>
              <a:rPr b="0" i="1" lang="en-US" sz="1200">
                <a:solidFill>
                  <a:schemeClr val="dk1"/>
                </a:solidFill>
                <a:latin typeface="Calibri"/>
                <a:ea typeface="Calibri"/>
                <a:cs typeface="Calibri"/>
                <a:sym typeface="Calibri"/>
              </a:rPr>
              <a:t>mouth</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bright</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teach</a:t>
            </a:r>
            <a:r>
              <a:rPr b="0" lang="en-US" sz="1200">
                <a:solidFill>
                  <a:schemeClr val="dk1"/>
                </a:solidFill>
                <a:latin typeface="Calibri"/>
                <a:ea typeface="Calibri"/>
                <a:cs typeface="Calibri"/>
                <a:sym typeface="Calibri"/>
              </a:rPr>
              <a:t>,</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soil</a:t>
            </a:r>
            <a:r>
              <a:rPr b="0"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them to identify the vowel sound in each word and the letters that form it.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Then ask them to identify if the vowel sound is a digraph (</a:t>
            </a:r>
            <a:r>
              <a:rPr b="0" i="1" lang="en-US" sz="1200">
                <a:solidFill>
                  <a:schemeClr val="dk1"/>
                </a:solidFill>
                <a:latin typeface="Calibri"/>
                <a:ea typeface="Calibri"/>
                <a:cs typeface="Calibri"/>
                <a:sym typeface="Calibri"/>
              </a:rPr>
              <a:t>bright</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teach</a:t>
            </a:r>
            <a:r>
              <a:rPr b="0" lang="en-US" sz="1200">
                <a:solidFill>
                  <a:schemeClr val="dk1"/>
                </a:solidFill>
                <a:latin typeface="Calibri"/>
                <a:ea typeface="Calibri"/>
                <a:cs typeface="Calibri"/>
                <a:sym typeface="Calibri"/>
              </a:rPr>
              <a:t>) or a diphthong (</a:t>
            </a:r>
            <a:r>
              <a:rPr b="0" i="1" lang="en-US" sz="1200">
                <a:solidFill>
                  <a:schemeClr val="dk1"/>
                </a:solidFill>
                <a:latin typeface="Calibri"/>
                <a:ea typeface="Calibri"/>
                <a:cs typeface="Calibri"/>
                <a:sym typeface="Calibri"/>
              </a:rPr>
              <a:t>mouth</a:t>
            </a:r>
            <a:r>
              <a:rPr b="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soil</a:t>
            </a:r>
            <a:r>
              <a:rPr b="0"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work individually or in pairs to use their knowledge of vowel teams and vowel sounds to identify a word for each of the following vowel teams.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1. </a:t>
            </a:r>
            <a:r>
              <a:rPr b="0" i="1" lang="en-US" sz="1200">
                <a:solidFill>
                  <a:schemeClr val="dk1"/>
                </a:solidFill>
                <a:latin typeface="Calibri"/>
                <a:ea typeface="Calibri"/>
                <a:cs typeface="Calibri"/>
                <a:sym typeface="Calibri"/>
              </a:rPr>
              <a:t>ea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2. </a:t>
            </a:r>
            <a:r>
              <a:rPr b="0" i="1" lang="en-US" sz="1200">
                <a:solidFill>
                  <a:schemeClr val="dk1"/>
                </a:solidFill>
                <a:latin typeface="Calibri"/>
                <a:ea typeface="Calibri"/>
                <a:cs typeface="Calibri"/>
                <a:sym typeface="Calibri"/>
              </a:rPr>
              <a:t>ie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3. </a:t>
            </a:r>
            <a:r>
              <a:rPr b="0" i="1" lang="en-US" sz="1200">
                <a:solidFill>
                  <a:schemeClr val="dk1"/>
                </a:solidFill>
                <a:latin typeface="Calibri"/>
                <a:ea typeface="Calibri"/>
                <a:cs typeface="Calibri"/>
                <a:sym typeface="Calibri"/>
              </a:rPr>
              <a:t>igh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4. </a:t>
            </a:r>
            <a:r>
              <a:rPr b="0" i="1" lang="en-US" sz="1200">
                <a:solidFill>
                  <a:schemeClr val="dk1"/>
                </a:solidFill>
                <a:latin typeface="Calibri"/>
                <a:ea typeface="Calibri"/>
                <a:cs typeface="Calibri"/>
                <a:sym typeface="Calibri"/>
              </a:rPr>
              <a:t>ow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5. </a:t>
            </a:r>
            <a:r>
              <a:rPr b="0" i="1" lang="en-US" sz="1200">
                <a:solidFill>
                  <a:schemeClr val="dk1"/>
                </a:solidFill>
                <a:latin typeface="Calibri"/>
                <a:ea typeface="Calibri"/>
                <a:cs typeface="Calibri"/>
                <a:sym typeface="Calibri"/>
              </a:rPr>
              <a:t>ou </a:t>
            </a:r>
            <a:endParaRPr b="0" sz="1200">
              <a:solidFill>
                <a:schemeClr val="dk1"/>
              </a:solidFill>
              <a:latin typeface="Calibri"/>
              <a:ea typeface="Calibri"/>
              <a:cs typeface="Calibri"/>
              <a:sym typeface="Calibri"/>
            </a:endParaRPr>
          </a:p>
          <a:p>
            <a:pPr indent="-60960" lvl="0" marL="13716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1031" name="Google Shape;1031;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i="0" lang="en-US" u="none" strike="noStrike">
                <a:solidFill>
                  <a:schemeClr val="dk1"/>
                </a:solidFill>
              </a:rPr>
              <a:t>A</a:t>
            </a:r>
            <a:r>
              <a:rPr lang="en-US">
                <a:solidFill>
                  <a:schemeClr val="dk1"/>
                </a:solidFill>
              </a:rPr>
              <a:t> writer sums up his or her personal narrative in the conclusion. A conclusion helps the reader focus on which events were most important to the writer and why. A conclusion may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summarize the beginning, middle, and end of the narrative.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show what the writer learned, including lessons or personal insight.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reveal how a writer has changed, and is now different, because of the events in the narrative.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Tell students: Authors often sum up events of a personal narrative in the conclusion. The conclusion might also answer a question or solve a problem posed in the introduction. Have students examine texts in the personal narrative stack that have strong conclusions. Ask them to compare the first and last paragraphs of the text.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Direct students to p. 123 of the </a:t>
            </a:r>
            <a:r>
              <a:rPr i="1" lang="en-US">
                <a:solidFill>
                  <a:schemeClr val="dk1"/>
                </a:solidFill>
              </a:rPr>
              <a:t>Student Interactive</a:t>
            </a:r>
            <a:r>
              <a:rPr lang="en-US">
                <a:solidFill>
                  <a:schemeClr val="dk1"/>
                </a:solidFill>
              </a:rPr>
              <a:t>. Tell them to use the prompts to plan out the conclusions of their personal narratives. Ask them to list in their writer’s notebooks ideas about what they want to focus on in their conclusions.</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Ask for volunteers to share the reasons that their personal narratives are important to them. Invite the class to ask questions about the importance of events and suggest reasons for deleting irrelevant or uninteresting details. </a:t>
            </a:r>
            <a:endParaRPr/>
          </a:p>
          <a:p>
            <a:pPr indent="-152400" lvl="0" marL="228600" rtl="0" algn="l">
              <a:lnSpc>
                <a:spcPct val="100000"/>
              </a:lnSpc>
              <a:spcBef>
                <a:spcPts val="0"/>
              </a:spcBef>
              <a:spcAft>
                <a:spcPts val="0"/>
              </a:spcAft>
              <a:buSzPts val="1200"/>
              <a:buFont typeface="Arial"/>
              <a:buNone/>
            </a:pPr>
            <a:r>
              <a:t/>
            </a:r>
            <a:endParaRPr>
              <a:solidFill>
                <a:schemeClr val="dk1"/>
              </a:solidFill>
            </a:endParaRPr>
          </a:p>
          <a:p>
            <a:pPr indent="-60960" lvl="0" marL="137160" rtl="0" algn="l">
              <a:lnSpc>
                <a:spcPct val="100000"/>
              </a:lnSpc>
              <a:spcBef>
                <a:spcPts val="0"/>
              </a:spcBef>
              <a:spcAft>
                <a:spcPts val="0"/>
              </a:spcAft>
              <a:buClr>
                <a:schemeClr val="dk1"/>
              </a:buClr>
              <a:buSzPts val="1200"/>
              <a:buFont typeface="Calibri"/>
              <a:buNone/>
            </a:pPr>
            <a:r>
              <a:t/>
            </a:r>
            <a:endParaRPr i="0"/>
          </a:p>
        </p:txBody>
      </p:sp>
      <p:sp>
        <p:nvSpPr>
          <p:cNvPr id="1043" name="Google Shape;104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Transition students to independent writing.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Students who are still working on transitions and shifts in time may use this time for those tasks.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Students who are further along in their narratives can complete a Select a Genre writing activity (see p. T221) or make modifications to their personal narratives based on today’s minilesson.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See the Conference Prompts on p. T214. </a:t>
            </a:r>
            <a:endParaRPr/>
          </a:p>
          <a:p>
            <a:pPr indent="-228600" lvl="0" marL="457200" rtl="0" algn="l">
              <a:lnSpc>
                <a:spcPct val="100000"/>
              </a:lnSpc>
              <a:spcBef>
                <a:spcPts val="0"/>
              </a:spcBef>
              <a:spcAft>
                <a:spcPts val="0"/>
              </a:spcAft>
              <a:buSzPts val="1400"/>
              <a:buNone/>
            </a:pPr>
            <a:r>
              <a:t/>
            </a:r>
            <a:endParaRPr i="0"/>
          </a:p>
        </p:txBody>
      </p:sp>
      <p:sp>
        <p:nvSpPr>
          <p:cNvPr id="1056" name="Google Shape;105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1" marL="228600" marR="0" rtl="0" algn="l">
              <a:lnSpc>
                <a:spcPct val="100000"/>
              </a:lnSpc>
              <a:spcBef>
                <a:spcPts val="0"/>
              </a:spcBef>
              <a:spcAft>
                <a:spcPts val="0"/>
              </a:spcAft>
              <a:buClr>
                <a:srgbClr val="000000"/>
              </a:buClr>
              <a:buSzPts val="1200"/>
              <a:buFont typeface="Calibri"/>
              <a:buAutoNum type="arabicPeriod"/>
            </a:pPr>
            <a:r>
              <a:rPr lang="en-US"/>
              <a:t>Use the following sentences for the spelling test:</a:t>
            </a:r>
            <a:endParaRPr b="1" i="0" sz="1200" u="none" strike="noStrike">
              <a:solidFill>
                <a:schemeClr val="dk1"/>
              </a:solidFill>
              <a:latin typeface="Calibri"/>
              <a:ea typeface="Calibri"/>
              <a:cs typeface="Calibri"/>
              <a:sym typeface="Calibri"/>
            </a:endParaRPr>
          </a:p>
          <a:p>
            <a:pPr indent="0" lvl="2" marL="457200" rtl="0" algn="l">
              <a:lnSpc>
                <a:spcPct val="100000"/>
              </a:lnSpc>
              <a:spcBef>
                <a:spcPts val="0"/>
              </a:spcBef>
              <a:spcAft>
                <a:spcPts val="0"/>
              </a:spcAft>
              <a:buClr>
                <a:srgbClr val="000000"/>
              </a:buClr>
              <a:buSzPts val="1200"/>
              <a:buFont typeface="Calibri"/>
              <a:buNone/>
            </a:pPr>
            <a:r>
              <a:rPr b="1" lang="en-US" sz="1200">
                <a:solidFill>
                  <a:schemeClr val="dk1"/>
                </a:solidFill>
                <a:latin typeface="Calibri"/>
                <a:ea typeface="Calibri"/>
                <a:cs typeface="Calibri"/>
                <a:sym typeface="Calibri"/>
              </a:rPr>
              <a:t>1. </a:t>
            </a:r>
            <a:r>
              <a:rPr lang="en-US" sz="1200">
                <a:solidFill>
                  <a:schemeClr val="dk1"/>
                </a:solidFill>
                <a:latin typeface="Calibri"/>
                <a:ea typeface="Calibri"/>
                <a:cs typeface="Calibri"/>
                <a:sym typeface="Calibri"/>
              </a:rPr>
              <a:t>You will see a lake as we </a:t>
            </a:r>
            <a:r>
              <a:rPr b="1" lang="en-US" sz="1200">
                <a:solidFill>
                  <a:schemeClr val="dk1"/>
                </a:solidFill>
                <a:latin typeface="Calibri"/>
                <a:ea typeface="Calibri"/>
                <a:cs typeface="Calibri"/>
                <a:sym typeface="Calibri"/>
              </a:rPr>
              <a:t>approach </a:t>
            </a:r>
            <a:r>
              <a:rPr lang="en-US" sz="1200">
                <a:solidFill>
                  <a:schemeClr val="dk1"/>
                </a:solidFill>
                <a:latin typeface="Calibri"/>
                <a:ea typeface="Calibri"/>
                <a:cs typeface="Calibri"/>
                <a:sym typeface="Calibri"/>
              </a:rPr>
              <a:t>the cabin.</a:t>
            </a:r>
            <a:endParaRPr/>
          </a:p>
          <a:p>
            <a:pPr indent="0" lvl="2" marL="457200" rtl="0" algn="l">
              <a:lnSpc>
                <a:spcPct val="100000"/>
              </a:lnSpc>
              <a:spcBef>
                <a:spcPts val="0"/>
              </a:spcBef>
              <a:spcAft>
                <a:spcPts val="0"/>
              </a:spcAft>
              <a:buClr>
                <a:srgbClr val="000000"/>
              </a:buClr>
              <a:buSzPts val="1200"/>
              <a:buFont typeface="Calibri"/>
              <a:buNone/>
            </a:pPr>
            <a:r>
              <a:rPr b="1" lang="en-US" sz="1200">
                <a:solidFill>
                  <a:schemeClr val="dk1"/>
                </a:solidFill>
                <a:latin typeface="Calibri"/>
                <a:ea typeface="Calibri"/>
                <a:cs typeface="Calibri"/>
                <a:sym typeface="Calibri"/>
              </a:rPr>
              <a:t>2. </a:t>
            </a:r>
            <a:r>
              <a:rPr lang="en-US" sz="1200">
                <a:solidFill>
                  <a:schemeClr val="dk1"/>
                </a:solidFill>
                <a:latin typeface="Calibri"/>
                <a:ea typeface="Calibri"/>
                <a:cs typeface="Calibri"/>
                <a:sym typeface="Calibri"/>
              </a:rPr>
              <a:t>She has a </a:t>
            </a:r>
            <a:r>
              <a:rPr b="1" lang="en-US" sz="1200">
                <a:solidFill>
                  <a:schemeClr val="dk1"/>
                </a:solidFill>
                <a:latin typeface="Calibri"/>
                <a:ea typeface="Calibri"/>
                <a:cs typeface="Calibri"/>
                <a:sym typeface="Calibri"/>
              </a:rPr>
              <a:t>zeal </a:t>
            </a:r>
            <a:r>
              <a:rPr lang="en-US" sz="1200">
                <a:solidFill>
                  <a:schemeClr val="dk1"/>
                </a:solidFill>
                <a:latin typeface="Calibri"/>
                <a:ea typeface="Calibri"/>
                <a:cs typeface="Calibri"/>
                <a:sym typeface="Calibri"/>
              </a:rPr>
              <a:t>for working with animals.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3. </a:t>
            </a:r>
            <a:r>
              <a:rPr lang="en-US" sz="1200">
                <a:solidFill>
                  <a:schemeClr val="dk1"/>
                </a:solidFill>
                <a:latin typeface="Calibri"/>
                <a:ea typeface="Calibri"/>
                <a:cs typeface="Calibri"/>
                <a:sym typeface="Calibri"/>
              </a:rPr>
              <a:t>The </a:t>
            </a:r>
            <a:r>
              <a:rPr b="1" lang="en-US" sz="1200">
                <a:solidFill>
                  <a:schemeClr val="dk1"/>
                </a:solidFill>
                <a:latin typeface="Calibri"/>
                <a:ea typeface="Calibri"/>
                <a:cs typeface="Calibri"/>
                <a:sym typeface="Calibri"/>
              </a:rPr>
              <a:t>committee </a:t>
            </a:r>
            <a:r>
              <a:rPr lang="en-US" sz="1200">
                <a:solidFill>
                  <a:schemeClr val="dk1"/>
                </a:solidFill>
                <a:latin typeface="Calibri"/>
                <a:ea typeface="Calibri"/>
                <a:cs typeface="Calibri"/>
                <a:sym typeface="Calibri"/>
              </a:rPr>
              <a:t>will discuss plans for the school fair.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4. </a:t>
            </a:r>
            <a:r>
              <a:rPr lang="en-US" sz="1200">
                <a:solidFill>
                  <a:schemeClr val="dk1"/>
                </a:solidFill>
                <a:latin typeface="Calibri"/>
                <a:ea typeface="Calibri"/>
                <a:cs typeface="Calibri"/>
                <a:sym typeface="Calibri"/>
              </a:rPr>
              <a:t>The </a:t>
            </a:r>
            <a:r>
              <a:rPr b="1" lang="en-US" sz="1200">
                <a:solidFill>
                  <a:schemeClr val="dk1"/>
                </a:solidFill>
                <a:latin typeface="Calibri"/>
                <a:ea typeface="Calibri"/>
                <a:cs typeface="Calibri"/>
                <a:sym typeface="Calibri"/>
              </a:rPr>
              <a:t>treasury </a:t>
            </a:r>
            <a:r>
              <a:rPr lang="en-US" sz="1200">
                <a:solidFill>
                  <a:schemeClr val="dk1"/>
                </a:solidFill>
                <a:latin typeface="Calibri"/>
                <a:ea typeface="Calibri"/>
                <a:cs typeface="Calibri"/>
                <a:sym typeface="Calibri"/>
              </a:rPr>
              <a:t>department handles the budget for our office.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5. </a:t>
            </a:r>
            <a:r>
              <a:rPr lang="en-US" sz="1200">
                <a:solidFill>
                  <a:schemeClr val="dk1"/>
                </a:solidFill>
                <a:latin typeface="Calibri"/>
                <a:ea typeface="Calibri"/>
                <a:cs typeface="Calibri"/>
                <a:sym typeface="Calibri"/>
              </a:rPr>
              <a:t>After the </a:t>
            </a:r>
            <a:r>
              <a:rPr b="1" lang="en-US" sz="1200">
                <a:solidFill>
                  <a:schemeClr val="dk1"/>
                </a:solidFill>
                <a:latin typeface="Calibri"/>
                <a:ea typeface="Calibri"/>
                <a:cs typeface="Calibri"/>
                <a:sym typeface="Calibri"/>
              </a:rPr>
              <a:t>typhoon </a:t>
            </a:r>
            <a:r>
              <a:rPr lang="en-US" sz="1200">
                <a:solidFill>
                  <a:schemeClr val="dk1"/>
                </a:solidFill>
                <a:latin typeface="Calibri"/>
                <a:ea typeface="Calibri"/>
                <a:cs typeface="Calibri"/>
                <a:sym typeface="Calibri"/>
              </a:rPr>
              <a:t>hit, the harbor suffered heavy damages.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6. </a:t>
            </a:r>
            <a:r>
              <a:rPr lang="en-US" sz="1200">
                <a:solidFill>
                  <a:schemeClr val="dk1"/>
                </a:solidFill>
                <a:latin typeface="Calibri"/>
                <a:ea typeface="Calibri"/>
                <a:cs typeface="Calibri"/>
                <a:sym typeface="Calibri"/>
              </a:rPr>
              <a:t>A toasted </a:t>
            </a:r>
            <a:r>
              <a:rPr b="1" lang="en-US" sz="1200">
                <a:solidFill>
                  <a:schemeClr val="dk1"/>
                </a:solidFill>
                <a:latin typeface="Calibri"/>
                <a:ea typeface="Calibri"/>
                <a:cs typeface="Calibri"/>
                <a:sym typeface="Calibri"/>
              </a:rPr>
              <a:t>marshmallow </a:t>
            </a:r>
            <a:r>
              <a:rPr lang="en-US" sz="1200">
                <a:solidFill>
                  <a:schemeClr val="dk1"/>
                </a:solidFill>
                <a:latin typeface="Calibri"/>
                <a:ea typeface="Calibri"/>
                <a:cs typeface="Calibri"/>
                <a:sym typeface="Calibri"/>
              </a:rPr>
              <a:t>is delicious!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7. </a:t>
            </a:r>
            <a:r>
              <a:rPr lang="en-US" sz="1200">
                <a:solidFill>
                  <a:schemeClr val="dk1"/>
                </a:solidFill>
                <a:latin typeface="Calibri"/>
                <a:ea typeface="Calibri"/>
                <a:cs typeface="Calibri"/>
                <a:sym typeface="Calibri"/>
              </a:rPr>
              <a:t>In some countries, the government is in the hands of </a:t>
            </a:r>
            <a:r>
              <a:rPr b="1" lang="en-US" sz="1200">
                <a:solidFill>
                  <a:schemeClr val="dk1"/>
                </a:solidFill>
                <a:latin typeface="Calibri"/>
                <a:ea typeface="Calibri"/>
                <a:cs typeface="Calibri"/>
                <a:sym typeface="Calibri"/>
              </a:rPr>
              <a:t>royalty</a:t>
            </a:r>
            <a:r>
              <a:rPr lang="en-US" sz="1200">
                <a:solidFill>
                  <a:schemeClr val="dk1"/>
                </a:solidFill>
                <a:latin typeface="Calibri"/>
                <a:ea typeface="Calibri"/>
                <a:cs typeface="Calibri"/>
                <a:sym typeface="Calibri"/>
              </a:rPr>
              <a:t>.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8. Concealment </a:t>
            </a:r>
            <a:r>
              <a:rPr lang="en-US" sz="1200">
                <a:solidFill>
                  <a:schemeClr val="dk1"/>
                </a:solidFill>
                <a:latin typeface="Calibri"/>
                <a:ea typeface="Calibri"/>
                <a:cs typeface="Calibri"/>
                <a:sym typeface="Calibri"/>
              </a:rPr>
              <a:t>is important to a spy.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9. </a:t>
            </a:r>
            <a:r>
              <a:rPr lang="en-US" sz="1200">
                <a:solidFill>
                  <a:schemeClr val="dk1"/>
                </a:solidFill>
                <a:latin typeface="Calibri"/>
                <a:ea typeface="Calibri"/>
                <a:cs typeface="Calibri"/>
                <a:sym typeface="Calibri"/>
              </a:rPr>
              <a:t>You can show bravery or </a:t>
            </a:r>
            <a:r>
              <a:rPr b="1" lang="en-US" sz="1200">
                <a:solidFill>
                  <a:schemeClr val="dk1"/>
                </a:solidFill>
                <a:latin typeface="Calibri"/>
                <a:ea typeface="Calibri"/>
                <a:cs typeface="Calibri"/>
                <a:sym typeface="Calibri"/>
              </a:rPr>
              <a:t>cowardice </a:t>
            </a:r>
            <a:r>
              <a:rPr lang="en-US" sz="1200">
                <a:solidFill>
                  <a:schemeClr val="dk1"/>
                </a:solidFill>
                <a:latin typeface="Calibri"/>
                <a:ea typeface="Calibri"/>
                <a:cs typeface="Calibri"/>
                <a:sym typeface="Calibri"/>
              </a:rPr>
              <a:t>in a difficult situation. </a:t>
            </a:r>
            <a:endParaRPr/>
          </a:p>
          <a:p>
            <a:pPr indent="0" lvl="2" marL="457200" rtl="0" algn="l">
              <a:lnSpc>
                <a:spcPct val="100000"/>
              </a:lnSpc>
              <a:spcBef>
                <a:spcPts val="0"/>
              </a:spcBef>
              <a:spcAft>
                <a:spcPts val="0"/>
              </a:spcAft>
              <a:buSzPts val="1400"/>
              <a:buFont typeface="Calibri"/>
              <a:buNone/>
            </a:pPr>
            <a:r>
              <a:rPr b="1" lang="en-US" sz="1200">
                <a:solidFill>
                  <a:schemeClr val="dk1"/>
                </a:solidFill>
                <a:latin typeface="Calibri"/>
                <a:ea typeface="Calibri"/>
                <a:cs typeface="Calibri"/>
                <a:sym typeface="Calibri"/>
              </a:rPr>
              <a:t>10. </a:t>
            </a:r>
            <a:r>
              <a:rPr lang="en-US" sz="1200">
                <a:solidFill>
                  <a:schemeClr val="dk1"/>
                </a:solidFill>
                <a:latin typeface="Calibri"/>
                <a:ea typeface="Calibri"/>
                <a:cs typeface="Calibri"/>
                <a:sym typeface="Calibri"/>
              </a:rPr>
              <a:t>A new drug will help fight </a:t>
            </a:r>
            <a:r>
              <a:rPr b="1" lang="en-US" sz="1200">
                <a:solidFill>
                  <a:schemeClr val="dk1"/>
                </a:solidFill>
                <a:latin typeface="Calibri"/>
                <a:ea typeface="Calibri"/>
                <a:cs typeface="Calibri"/>
                <a:sym typeface="Calibri"/>
              </a:rPr>
              <a:t>leukemia</a:t>
            </a:r>
            <a:r>
              <a:rPr lang="en-US" sz="1200">
                <a:solidFill>
                  <a:schemeClr val="dk1"/>
                </a:solidFill>
                <a:latin typeface="Calibri"/>
                <a:ea typeface="Calibri"/>
                <a:cs typeface="Calibri"/>
                <a:sym typeface="Calibri"/>
              </a:rPr>
              <a:t>. </a:t>
            </a:r>
            <a:endParaRPr/>
          </a:p>
          <a:p>
            <a:pPr indent="-79248" lvl="0" marL="155448" rtl="0" algn="l">
              <a:lnSpc>
                <a:spcPct val="100000"/>
              </a:lnSpc>
              <a:spcBef>
                <a:spcPts val="0"/>
              </a:spcBef>
              <a:spcAft>
                <a:spcPts val="0"/>
              </a:spcAft>
              <a:buClr>
                <a:srgbClr val="000000"/>
              </a:buClr>
              <a:buSzPts val="1200"/>
              <a:buFont typeface="Calibri"/>
              <a:buNone/>
            </a:pPr>
            <a:r>
              <a:t/>
            </a:r>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068" name="Google Shape;1068;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Review </a:t>
            </a:r>
            <a:r>
              <a:rPr b="0" lang="en-US" sz="1200">
                <a:solidFill>
                  <a:schemeClr val="dk1"/>
                </a:solidFill>
                <a:latin typeface="Calibri"/>
                <a:ea typeface="Calibri"/>
                <a:cs typeface="Calibri"/>
                <a:sym typeface="Calibri"/>
              </a:rPr>
              <a:t>Display the sentence and have students respond independently.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Before you go to school you should eat a healthy breakfast.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Which revision would correct the sentence</a:t>
            </a: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A Add a comma after </a:t>
            </a:r>
            <a:r>
              <a:rPr b="0" i="1" lang="en-US" sz="1200">
                <a:solidFill>
                  <a:schemeClr val="dk1"/>
                </a:solidFill>
                <a:latin typeface="Calibri"/>
                <a:ea typeface="Calibri"/>
                <a:cs typeface="Calibri"/>
                <a:sym typeface="Calibri"/>
              </a:rPr>
              <a:t>Before. </a:t>
            </a:r>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B Add a comma after </a:t>
            </a:r>
            <a:r>
              <a:rPr b="0" i="1" lang="en-US" sz="1200">
                <a:solidFill>
                  <a:schemeClr val="dk1"/>
                </a:solidFill>
                <a:latin typeface="Calibri"/>
                <a:ea typeface="Calibri"/>
                <a:cs typeface="Calibri"/>
                <a:sym typeface="Calibri"/>
              </a:rPr>
              <a:t>eat.</a:t>
            </a:r>
            <a:br>
              <a:rPr b="0" i="1" lang="en-US" sz="1200">
                <a:solidFill>
                  <a:schemeClr val="dk1"/>
                </a:solidFill>
                <a:latin typeface="Calibri"/>
                <a:ea typeface="Calibri"/>
                <a:cs typeface="Calibri"/>
                <a:sym typeface="Calibri"/>
              </a:rPr>
            </a:br>
            <a:r>
              <a:rPr b="1" lang="en-US" sz="1200">
                <a:solidFill>
                  <a:schemeClr val="dk1"/>
                </a:solidFill>
              </a:rPr>
              <a:t>C Add a comma after </a:t>
            </a:r>
            <a:r>
              <a:rPr b="1" i="1" lang="en-US" sz="1200">
                <a:solidFill>
                  <a:schemeClr val="dk1"/>
                </a:solidFill>
              </a:rPr>
              <a:t>school.  (correct)</a:t>
            </a:r>
            <a:endParaRPr b="1"/>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D Add a comma after </a:t>
            </a:r>
            <a:r>
              <a:rPr b="0" i="1" lang="en-US" sz="1200">
                <a:solidFill>
                  <a:schemeClr val="dk1"/>
                </a:solidFill>
                <a:latin typeface="Calibri"/>
                <a:ea typeface="Calibri"/>
                <a:cs typeface="Calibri"/>
                <a:sym typeface="Calibri"/>
              </a:rPr>
              <a:t>should. </a:t>
            </a:r>
            <a:endParaRPr b="0"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b="0" i="1" lang="en-US" sz="1200">
                <a:solidFill>
                  <a:schemeClr val="dk1"/>
                </a:solidFill>
                <a:latin typeface="Calibri"/>
                <a:ea typeface="Calibri"/>
                <a:cs typeface="Calibri"/>
                <a:sym typeface="Calibri"/>
              </a:rPr>
              <a:t>Language and Convention </a:t>
            </a:r>
            <a:r>
              <a:rPr b="0" lang="en-US" sz="1200">
                <a:solidFill>
                  <a:schemeClr val="dk1"/>
                </a:solidFill>
                <a:latin typeface="Calibri"/>
                <a:ea typeface="Calibri"/>
                <a:cs typeface="Calibri"/>
                <a:sym typeface="Calibri"/>
              </a:rPr>
              <a:t>p. 13 from the </a:t>
            </a:r>
            <a:r>
              <a:rPr b="0" i="1" lang="en-US" sz="1200">
                <a:solidFill>
                  <a:schemeClr val="dk1"/>
                </a:solidFill>
                <a:latin typeface="Calibri"/>
                <a:ea typeface="Calibri"/>
                <a:cs typeface="Calibri"/>
                <a:sym typeface="Calibri"/>
              </a:rPr>
              <a:t>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W3</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89" name="Google Shape;1089;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101" name="Google Shape;1101;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Context clues are words that surround an unfamiliar word and help a reader determine its meaning.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When you come across an unfamiliar word in your reading, pay attention to the words around it.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Surrounding words can be synonyms or antonyms for an unfamiliar word. A synonym is a word that has the same meaning. An antonym is a word that has the opposite meaning.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If you are already familiar with the synonym, antonym, or other context clues, they can help you understand the meaning of the unknown word.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Model this strategy using the academic vocabulary word </a:t>
            </a:r>
            <a:r>
              <a:rPr i="1" lang="en-US">
                <a:solidFill>
                  <a:schemeClr val="dk1"/>
                </a:solidFill>
              </a:rPr>
              <a:t>insight </a:t>
            </a:r>
            <a:r>
              <a:rPr lang="en-US">
                <a:solidFill>
                  <a:schemeClr val="dk1"/>
                </a:solidFill>
              </a:rPr>
              <a:t>in the chart on p. 113 in the </a:t>
            </a:r>
            <a:r>
              <a:rPr i="1" lang="en-US">
                <a:solidFill>
                  <a:schemeClr val="dk1"/>
                </a:solidFill>
              </a:rPr>
              <a:t>Student Interactive. </a:t>
            </a:r>
            <a:endParaRPr>
              <a:solidFill>
                <a:schemeClr val="dk1"/>
              </a:solidFill>
            </a:endParaRPr>
          </a:p>
          <a:p>
            <a:pPr indent="-304800" lvl="0" marL="676656" rtl="0" algn="l">
              <a:lnSpc>
                <a:spcPct val="100000"/>
              </a:lnSpc>
              <a:spcBef>
                <a:spcPts val="0"/>
              </a:spcBef>
              <a:spcAft>
                <a:spcPts val="0"/>
              </a:spcAft>
              <a:buClr>
                <a:schemeClr val="dk1"/>
              </a:buClr>
              <a:buSzPts val="1200"/>
              <a:buFont typeface="Calibri"/>
              <a:buChar char="●"/>
            </a:pPr>
            <a:r>
              <a:rPr i="1" lang="en-US">
                <a:solidFill>
                  <a:schemeClr val="dk1"/>
                </a:solidFill>
              </a:rPr>
              <a:t>Let’s look at the first line of the chart, “Travis understands the book. His insight will help us.” If the word insight is unfamiliar to me, I can use context clues to figure it out. The first sentence states that Travis understands the book. The second indicates that because he understands it, he has insight. So I think understanding is a synonym for insight, and having insight means understanding things.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Have students apply this strategy on their own to another word from the chart. Then discuss responses and correct misunderstandings. </a:t>
            </a:r>
            <a:endParaRPr/>
          </a:p>
          <a:p>
            <a:pPr indent="-228600" lvl="0" marL="228600" rtl="0" algn="l">
              <a:lnSpc>
                <a:spcPct val="100000"/>
              </a:lnSpc>
              <a:spcBef>
                <a:spcPts val="0"/>
              </a:spcBef>
              <a:spcAft>
                <a:spcPts val="0"/>
              </a:spcAft>
              <a:buSzPts val="1200"/>
              <a:buFont typeface="Calibri"/>
              <a:buAutoNum type="arabicPeriod" startAt="3"/>
            </a:pPr>
            <a:r>
              <a:rPr lang="en-US">
                <a:solidFill>
                  <a:schemeClr val="dk1"/>
                </a:solidFill>
              </a:rPr>
              <a:t>Have students apply this same strategy as they complete the chart on p. 113 in the </a:t>
            </a:r>
            <a:r>
              <a:rPr i="1" lang="en-US">
                <a:solidFill>
                  <a:schemeClr val="dk1"/>
                </a:solidFill>
              </a:rPr>
              <a:t>Student Interactive</a:t>
            </a:r>
            <a:r>
              <a:rPr lang="en-US">
                <a:solidFill>
                  <a:schemeClr val="dk1"/>
                </a:solidFill>
              </a:rPr>
              <a:t>.  Remind students that they will use these academic words throughout this unit. </a:t>
            </a:r>
            <a:endParaRPr/>
          </a:p>
          <a:p>
            <a:pPr indent="-179832" lvl="0" marL="256032" rtl="0" algn="l">
              <a:lnSpc>
                <a:spcPct val="100000"/>
              </a:lnSpc>
              <a:spcBef>
                <a:spcPts val="0"/>
              </a:spcBef>
              <a:spcAft>
                <a:spcPts val="0"/>
              </a:spcAft>
              <a:buSzPts val="1200"/>
              <a:buFont typeface="Calibri"/>
              <a:buNone/>
            </a:pPr>
            <a:r>
              <a:t/>
            </a:r>
            <a:endParaRPr b="1" i="1" u="none" strike="noStrike">
              <a:solidFill>
                <a:srgbClr val="000000"/>
              </a:solidFill>
            </a:endParaRPr>
          </a:p>
        </p:txBody>
      </p:sp>
      <p:sp>
        <p:nvSpPr>
          <p:cNvPr id="172" name="Google Shape;1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vowel teams are two or more letters that work together to make a vowel sound. The letters can</a:t>
            </a:r>
            <a:r>
              <a:rPr lang="en-US"/>
              <a:t> </a:t>
            </a:r>
            <a:r>
              <a:rPr lang="en-US" sz="1200">
                <a:solidFill>
                  <a:schemeClr val="dk1"/>
                </a:solidFill>
                <a:latin typeface="Calibri"/>
                <a:ea typeface="Calibri"/>
                <a:cs typeface="Calibri"/>
                <a:sym typeface="Calibri"/>
              </a:rPr>
              <a:t>be vowels or consonants. In a digraph, two letters make a single vowel sound—the </a:t>
            </a:r>
            <a:r>
              <a:rPr i="1" lang="en-US" sz="1200">
                <a:solidFill>
                  <a:schemeClr val="dk1"/>
                </a:solidFill>
                <a:latin typeface="Calibri"/>
                <a:ea typeface="Calibri"/>
                <a:cs typeface="Calibri"/>
                <a:sym typeface="Calibri"/>
              </a:rPr>
              <a:t>ea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meat</a:t>
            </a:r>
            <a:r>
              <a:rPr lang="en-US" sz="1200">
                <a:solidFill>
                  <a:schemeClr val="dk1"/>
                </a:solidFill>
                <a:latin typeface="Calibri"/>
                <a:ea typeface="Calibri"/>
                <a:cs typeface="Calibri"/>
                <a:sym typeface="Calibri"/>
              </a:rPr>
              <a:t>, for example, makes a long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sound. In a diphthong, two vowels blend into a new one-syllable vowel sound—such as the </a:t>
            </a:r>
            <a:r>
              <a:rPr i="1" lang="en-US" sz="1200">
                <a:solidFill>
                  <a:schemeClr val="dk1"/>
                </a:solidFill>
                <a:latin typeface="Calibri"/>
                <a:ea typeface="Calibri"/>
                <a:cs typeface="Calibri"/>
                <a:sym typeface="Calibri"/>
              </a:rPr>
              <a:t>oi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boil</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demonstrate different vowel teams spelling the same vowel sound, write on the board the words </a:t>
            </a:r>
            <a:r>
              <a:rPr i="1" lang="en-US" sz="1200">
                <a:solidFill>
                  <a:schemeClr val="dk1"/>
                </a:solidFill>
                <a:latin typeface="Calibri"/>
                <a:ea typeface="Calibri"/>
                <a:cs typeface="Calibri"/>
                <a:sym typeface="Calibri"/>
              </a:rPr>
              <a:t>I, my, pie,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high</a:t>
            </a:r>
            <a:r>
              <a:rPr lang="en-US" sz="1200">
                <a:solidFill>
                  <a:schemeClr val="dk1"/>
                </a:solidFill>
                <a:latin typeface="Calibri"/>
                <a:ea typeface="Calibri"/>
                <a:cs typeface="Calibri"/>
                <a:sym typeface="Calibri"/>
              </a:rPr>
              <a:t>. Underline the different spellings of the long </a:t>
            </a:r>
            <a:r>
              <a:rPr i="1" lang="en-US" sz="1200">
                <a:solidFill>
                  <a:schemeClr val="dk1"/>
                </a:solidFill>
                <a:latin typeface="Calibri"/>
                <a:ea typeface="Calibri"/>
                <a:cs typeface="Calibri"/>
                <a:sym typeface="Calibri"/>
              </a:rPr>
              <a:t>i </a:t>
            </a:r>
            <a:r>
              <a:rPr lang="en-US" sz="1200">
                <a:solidFill>
                  <a:schemeClr val="dk1"/>
                </a:solidFill>
                <a:latin typeface="Calibri"/>
                <a:ea typeface="Calibri"/>
                <a:cs typeface="Calibri"/>
                <a:sym typeface="Calibri"/>
              </a:rPr>
              <a:t>sound—</a:t>
            </a:r>
            <a:r>
              <a:rPr i="1" lang="en-US" sz="1200">
                <a:solidFill>
                  <a:schemeClr val="dk1"/>
                </a:solidFill>
                <a:latin typeface="Calibri"/>
                <a:ea typeface="Calibri"/>
                <a:cs typeface="Calibri"/>
                <a:sym typeface="Calibri"/>
              </a:rPr>
              <a:t>I, y, ie,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igh</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SzPts val="1200"/>
              <a:buFont typeface="Calibri"/>
              <a:buNone/>
            </a:pPr>
            <a:r>
              <a:t/>
            </a:r>
            <a:endParaRPr i="0"/>
          </a:p>
        </p:txBody>
      </p:sp>
      <p:sp>
        <p:nvSpPr>
          <p:cNvPr id="186" name="Google Shape;18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7.png"/><Relationship Id="rId7"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8.png"/><Relationship Id="rId7"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2.png"/><Relationship Id="rId7"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8.png"/><Relationship Id="rId7"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4.png"/><Relationship Id="rId7" Type="http://schemas.openxmlformats.org/officeDocument/2006/relationships/image" Target="../media/image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1.png"/><Relationship Id="rId7" Type="http://schemas.openxmlformats.org/officeDocument/2006/relationships/image" Target="../media/image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7.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2.png"/><Relationship Id="rId7"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A picture containing clock&#10;&#10;Description automatically generated" id="201" name="Google Shape;201;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2" name="Google Shape;202;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3" name="Google Shape;203;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4" name="Google Shape;204;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5" name="Google Shape;205;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6" name="Google Shape;206;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0"/>
          <p:cNvSpPr txBox="1"/>
          <p:nvPr/>
        </p:nvSpPr>
        <p:spPr>
          <a:xfrm>
            <a:off x="6276464" y="3589366"/>
            <a:ext cx="492643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119 in your Student Interactive and complete the activity.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id="208" name="Google Shape;208;p10"/>
          <p:cNvPicPr preferRelativeResize="0"/>
          <p:nvPr/>
        </p:nvPicPr>
        <p:blipFill rotWithShape="1">
          <a:blip r:embed="rId6">
            <a:alphaModFix/>
          </a:blip>
          <a:srcRect b="0" l="0" r="0" t="0"/>
          <a:stretch/>
        </p:blipFill>
        <p:spPr>
          <a:xfrm>
            <a:off x="1892333" y="1278722"/>
            <a:ext cx="3788186" cy="51589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9" name="Google Shape;209;p10"/>
          <p:cNvPicPr preferRelativeResize="0"/>
          <p:nvPr/>
        </p:nvPicPr>
        <p:blipFill rotWithShape="1">
          <a:blip r:embed="rId7">
            <a:alphaModFix/>
          </a:blip>
          <a:srcRect b="0" l="0" r="0" t="0"/>
          <a:stretch/>
        </p:blipFill>
        <p:spPr>
          <a:xfrm>
            <a:off x="7470144" y="2423327"/>
            <a:ext cx="2539100" cy="890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A picture containing clock&#10;&#10;Description automatically generated" id="215" name="Google Shape;215;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6" name="Google Shape;216;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7" name="Google Shape;217;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8" name="Google Shape;218;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9" name="Google Shape;219;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20" name="Google Shape;220;p11"/>
          <p:cNvSpPr txBox="1"/>
          <p:nvPr/>
        </p:nvSpPr>
        <p:spPr>
          <a:xfrm>
            <a:off x="819041" y="2119794"/>
            <a:ext cx="6469266"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Plan</a:t>
            </a:r>
            <a:r>
              <a:rPr b="0" i="0" lang="en-US" sz="3600" u="none" cap="none" strike="noStrike">
                <a:solidFill>
                  <a:schemeClr val="dk1"/>
                </a:solidFill>
                <a:latin typeface="Century Gothic"/>
                <a:ea typeface="Century Gothic"/>
                <a:cs typeface="Century Gothic"/>
                <a:sym typeface="Century Gothic"/>
              </a:rPr>
              <a:t> and </a:t>
            </a:r>
            <a:r>
              <a:rPr b="1" i="0" lang="en-US" sz="3600" u="none" cap="none" strike="noStrike">
                <a:solidFill>
                  <a:schemeClr val="dk1"/>
                </a:solidFill>
                <a:latin typeface="Century Gothic"/>
                <a:ea typeface="Century Gothic"/>
                <a:cs typeface="Century Gothic"/>
                <a:sym typeface="Century Gothic"/>
              </a:rPr>
              <a:t>write </a:t>
            </a:r>
            <a:r>
              <a:rPr b="0" i="0" lang="en-US" sz="3600" u="none" cap="none" strike="noStrike">
                <a:solidFill>
                  <a:schemeClr val="dk1"/>
                </a:solidFill>
                <a:latin typeface="Century Gothic"/>
                <a:ea typeface="Century Gothic"/>
                <a:cs typeface="Century Gothic"/>
                <a:sym typeface="Century Gothic"/>
              </a:rPr>
              <a:t>an introduction to your personal narrative in your writer’s notebook.</a:t>
            </a:r>
            <a:endParaRPr b="0" i="0" sz="3600" u="none" cap="none" strike="noStrike">
              <a:solidFill>
                <a:srgbClr val="000000"/>
              </a:solidFill>
              <a:latin typeface="Century Gothic"/>
              <a:ea typeface="Century Gothic"/>
              <a:cs typeface="Century Gothic"/>
              <a:sym typeface="Century Gothic"/>
            </a:endParaRPr>
          </a:p>
        </p:txBody>
      </p:sp>
      <p:pic>
        <p:nvPicPr>
          <p:cNvPr descr="Books outline" id="221" name="Google Shape;221;p11"/>
          <p:cNvPicPr preferRelativeResize="0"/>
          <p:nvPr/>
        </p:nvPicPr>
        <p:blipFill rotWithShape="1">
          <a:blip r:embed="rId6">
            <a:alphaModFix/>
          </a:blip>
          <a:srcRect b="0" l="0" r="0" t="0"/>
          <a:stretch/>
        </p:blipFill>
        <p:spPr>
          <a:xfrm>
            <a:off x="7652258" y="2214107"/>
            <a:ext cx="2429785" cy="2429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A picture containing clock&#10;&#10;Description automatically generated" id="227" name="Google Shape;227;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8" name="Google Shape;228;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9" name="Google Shape;229;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0" name="Google Shape;230;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1" name="Google Shape;231;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2" name="Google Shape;232;p12"/>
          <p:cNvSpPr txBox="1"/>
          <p:nvPr/>
        </p:nvSpPr>
        <p:spPr>
          <a:xfrm>
            <a:off x="298808" y="1192659"/>
            <a:ext cx="112083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1.   You will see a lake as we </a:t>
            </a:r>
            <a:r>
              <a:rPr b="1" i="0" lang="en-US" sz="2800" u="none" cap="none" strike="noStrike">
                <a:solidFill>
                  <a:srgbClr val="000000"/>
                </a:solidFill>
                <a:latin typeface="Century Gothic"/>
                <a:ea typeface="Century Gothic"/>
                <a:cs typeface="Century Gothic"/>
                <a:sym typeface="Century Gothic"/>
              </a:rPr>
              <a:t>approach </a:t>
            </a:r>
            <a:r>
              <a:rPr b="0" i="0" lang="en-US" sz="2800" u="none" cap="none" strike="noStrike">
                <a:solidFill>
                  <a:srgbClr val="000000"/>
                </a:solidFill>
                <a:latin typeface="Century Gothic"/>
                <a:ea typeface="Century Gothic"/>
                <a:cs typeface="Century Gothic"/>
                <a:sym typeface="Century Gothic"/>
              </a:rPr>
              <a:t>the cabin.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2.   She has a</a:t>
            </a:r>
            <a:r>
              <a:rPr b="1" i="0" lang="en-US" sz="2800" u="none" cap="none" strike="noStrike">
                <a:solidFill>
                  <a:srgbClr val="000000"/>
                </a:solidFill>
                <a:latin typeface="Century Gothic"/>
                <a:ea typeface="Century Gothic"/>
                <a:cs typeface="Century Gothic"/>
                <a:sym typeface="Century Gothic"/>
              </a:rPr>
              <a:t> zeal </a:t>
            </a:r>
            <a:r>
              <a:rPr b="0" i="0" lang="en-US" sz="2800" u="none" cap="none" strike="noStrike">
                <a:solidFill>
                  <a:srgbClr val="000000"/>
                </a:solidFill>
                <a:latin typeface="Century Gothic"/>
                <a:ea typeface="Century Gothic"/>
                <a:cs typeface="Century Gothic"/>
                <a:sym typeface="Century Gothic"/>
              </a:rPr>
              <a:t>for working with animals.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3.   The </a:t>
            </a:r>
            <a:r>
              <a:rPr b="1" i="0" lang="en-US" sz="2800" u="none" cap="none" strike="noStrike">
                <a:solidFill>
                  <a:srgbClr val="000000"/>
                </a:solidFill>
                <a:latin typeface="Century Gothic"/>
                <a:ea typeface="Century Gothic"/>
                <a:cs typeface="Century Gothic"/>
                <a:sym typeface="Century Gothic"/>
              </a:rPr>
              <a:t>committee</a:t>
            </a:r>
            <a:r>
              <a:rPr b="0" i="0" lang="en-US" sz="2800" u="none" cap="none" strike="noStrike">
                <a:solidFill>
                  <a:srgbClr val="000000"/>
                </a:solidFill>
                <a:latin typeface="Century Gothic"/>
                <a:ea typeface="Century Gothic"/>
                <a:cs typeface="Century Gothic"/>
                <a:sym typeface="Century Gothic"/>
              </a:rPr>
              <a:t> will discuss plans for the school fair.</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4.   The </a:t>
            </a:r>
            <a:r>
              <a:rPr b="1" i="0" lang="en-US" sz="2800" u="none" cap="none" strike="noStrike">
                <a:solidFill>
                  <a:srgbClr val="000000"/>
                </a:solidFill>
                <a:latin typeface="Century Gothic"/>
                <a:ea typeface="Century Gothic"/>
                <a:cs typeface="Century Gothic"/>
                <a:sym typeface="Century Gothic"/>
              </a:rPr>
              <a:t>treasury </a:t>
            </a:r>
            <a:r>
              <a:rPr b="0" i="0" lang="en-US" sz="2800" u="none" cap="none" strike="noStrike">
                <a:solidFill>
                  <a:srgbClr val="000000"/>
                </a:solidFill>
                <a:latin typeface="Century Gothic"/>
                <a:ea typeface="Century Gothic"/>
                <a:cs typeface="Century Gothic"/>
                <a:sym typeface="Century Gothic"/>
              </a:rPr>
              <a:t>department handles the budget for our office.</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5.   After the </a:t>
            </a:r>
            <a:r>
              <a:rPr b="1" i="0" lang="en-US" sz="2800" u="none" cap="none" strike="noStrike">
                <a:solidFill>
                  <a:srgbClr val="000000"/>
                </a:solidFill>
                <a:latin typeface="Century Gothic"/>
                <a:ea typeface="Century Gothic"/>
                <a:cs typeface="Century Gothic"/>
                <a:sym typeface="Century Gothic"/>
              </a:rPr>
              <a:t>typhoon</a:t>
            </a:r>
            <a:r>
              <a:rPr b="0" i="0" lang="en-US" sz="2800" u="none" cap="none" strike="noStrike">
                <a:solidFill>
                  <a:srgbClr val="000000"/>
                </a:solidFill>
                <a:latin typeface="Century Gothic"/>
                <a:ea typeface="Century Gothic"/>
                <a:cs typeface="Century Gothic"/>
                <a:sym typeface="Century Gothic"/>
              </a:rPr>
              <a:t> hit, the harbor suffered heavy damages.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6.   A toasted </a:t>
            </a:r>
            <a:r>
              <a:rPr b="1" i="0" lang="en-US" sz="2800" u="none" cap="none" strike="noStrike">
                <a:solidFill>
                  <a:srgbClr val="000000"/>
                </a:solidFill>
                <a:latin typeface="Century Gothic"/>
                <a:ea typeface="Century Gothic"/>
                <a:cs typeface="Century Gothic"/>
                <a:sym typeface="Century Gothic"/>
              </a:rPr>
              <a:t>marshmallow</a:t>
            </a:r>
            <a:r>
              <a:rPr b="0" i="0" lang="en-US" sz="2800" u="none" cap="none" strike="noStrike">
                <a:solidFill>
                  <a:srgbClr val="000000"/>
                </a:solidFill>
                <a:latin typeface="Century Gothic"/>
                <a:ea typeface="Century Gothic"/>
                <a:cs typeface="Century Gothic"/>
                <a:sym typeface="Century Gothic"/>
              </a:rPr>
              <a:t> is delicious!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7.   </a:t>
            </a:r>
            <a:r>
              <a:rPr b="0" i="0" lang="en-US" sz="2800" u="none" cap="none" strike="noStrike">
                <a:solidFill>
                  <a:srgbClr val="000000"/>
                </a:solidFill>
                <a:latin typeface="Century Gothic"/>
                <a:ea typeface="Century Gothic"/>
                <a:cs typeface="Century Gothic"/>
                <a:sym typeface="Century Gothic"/>
              </a:rPr>
              <a:t>In some counties, the government is in the hands of </a:t>
            </a:r>
            <a:r>
              <a:rPr b="1" i="0" lang="en-US" sz="2800" u="none" cap="none" strike="noStrike">
                <a:solidFill>
                  <a:srgbClr val="000000"/>
                </a:solidFill>
                <a:latin typeface="Century Gothic"/>
                <a:ea typeface="Century Gothic"/>
                <a:cs typeface="Century Gothic"/>
                <a:sym typeface="Century Gothic"/>
              </a:rPr>
              <a:t>royalty. </a:t>
            </a:r>
            <a:endParaRPr b="0" i="0" sz="1400" u="none" cap="none" strike="noStrike">
              <a:solidFill>
                <a:srgbClr val="000000"/>
              </a:solidFill>
              <a:latin typeface="Arial"/>
              <a:ea typeface="Arial"/>
              <a:cs typeface="Arial"/>
              <a:sym typeface="Arial"/>
            </a:endParaRPr>
          </a:p>
          <a:p>
            <a:pPr indent="0" lvl="0" marL="173736"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a:t>
            </a:r>
            <a:r>
              <a:rPr b="1" i="0" lang="en-US" sz="2800" u="none" cap="none" strike="noStrike">
                <a:solidFill>
                  <a:srgbClr val="000000"/>
                </a:solidFill>
                <a:latin typeface="Century Gothic"/>
                <a:ea typeface="Century Gothic"/>
                <a:cs typeface="Century Gothic"/>
                <a:sym typeface="Century Gothic"/>
              </a:rPr>
              <a:t>   Concealment</a:t>
            </a:r>
            <a:r>
              <a:rPr b="0" i="0" lang="en-US" sz="2800" u="none" cap="none" strike="noStrike">
                <a:solidFill>
                  <a:srgbClr val="000000"/>
                </a:solidFill>
                <a:latin typeface="Century Gothic"/>
                <a:ea typeface="Century Gothic"/>
                <a:cs typeface="Century Gothic"/>
                <a:sym typeface="Century Gothic"/>
              </a:rPr>
              <a:t> is important to a spy.</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9.   You can show bravery or </a:t>
            </a:r>
            <a:r>
              <a:rPr b="1" i="0" lang="en-US" sz="2800" u="none" cap="none" strike="noStrike">
                <a:solidFill>
                  <a:srgbClr val="000000"/>
                </a:solidFill>
                <a:latin typeface="Century Gothic"/>
                <a:ea typeface="Century Gothic"/>
                <a:cs typeface="Century Gothic"/>
                <a:sym typeface="Century Gothic"/>
              </a:rPr>
              <a:t>cowardice</a:t>
            </a:r>
            <a:r>
              <a:rPr b="0" i="0" lang="en-US" sz="2800" u="none" cap="none" strike="noStrike">
                <a:solidFill>
                  <a:srgbClr val="000000"/>
                </a:solidFill>
                <a:latin typeface="Century Gothic"/>
                <a:ea typeface="Century Gothic"/>
                <a:cs typeface="Century Gothic"/>
                <a:sym typeface="Century Gothic"/>
              </a:rPr>
              <a:t> in a difficult situation.</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  10.  A new drug will help fight </a:t>
            </a:r>
            <a:r>
              <a:rPr b="1" i="0" lang="en-US" sz="2800" u="none" cap="none" strike="noStrike">
                <a:solidFill>
                  <a:srgbClr val="000000"/>
                </a:solidFill>
                <a:latin typeface="Century Gothic"/>
                <a:ea typeface="Century Gothic"/>
                <a:cs typeface="Century Gothic"/>
                <a:sym typeface="Century Gothic"/>
              </a:rPr>
              <a:t>leukemia.</a:t>
            </a:r>
            <a:endParaRPr b="1" i="0" sz="2800" u="none" cap="none" strike="noStrike">
              <a:solidFill>
                <a:schemeClr val="dk1"/>
              </a:solidFill>
              <a:latin typeface="Century Gothic"/>
              <a:ea typeface="Century Gothic"/>
              <a:cs typeface="Century Gothic"/>
              <a:sym typeface="Century Gothic"/>
            </a:endParaRPr>
          </a:p>
        </p:txBody>
      </p:sp>
      <p:sp>
        <p:nvSpPr>
          <p:cNvPr id="233" name="Google Shape;233;p12"/>
          <p:cNvSpPr/>
          <p:nvPr/>
        </p:nvSpPr>
        <p:spPr>
          <a:xfrm>
            <a:off x="5536300" y="1306999"/>
            <a:ext cx="18555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2"/>
          <p:cNvSpPr/>
          <p:nvPr/>
        </p:nvSpPr>
        <p:spPr>
          <a:xfrm>
            <a:off x="2876250" y="1659799"/>
            <a:ext cx="7794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2"/>
          <p:cNvSpPr/>
          <p:nvPr/>
        </p:nvSpPr>
        <p:spPr>
          <a:xfrm>
            <a:off x="1141185" y="4271430"/>
            <a:ext cx="24312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2"/>
          <p:cNvSpPr/>
          <p:nvPr/>
        </p:nvSpPr>
        <p:spPr>
          <a:xfrm>
            <a:off x="5569900" y="4713976"/>
            <a:ext cx="18219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2"/>
          <p:cNvSpPr/>
          <p:nvPr/>
        </p:nvSpPr>
        <p:spPr>
          <a:xfrm>
            <a:off x="1905475" y="2094238"/>
            <a:ext cx="18555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2"/>
          <p:cNvSpPr/>
          <p:nvPr/>
        </p:nvSpPr>
        <p:spPr>
          <a:xfrm>
            <a:off x="2760526" y="2963150"/>
            <a:ext cx="14331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2"/>
          <p:cNvSpPr/>
          <p:nvPr/>
        </p:nvSpPr>
        <p:spPr>
          <a:xfrm>
            <a:off x="1832126" y="2528700"/>
            <a:ext cx="14988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2"/>
          <p:cNvSpPr/>
          <p:nvPr/>
        </p:nvSpPr>
        <p:spPr>
          <a:xfrm>
            <a:off x="2946200" y="3397612"/>
            <a:ext cx="24312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2"/>
          <p:cNvSpPr/>
          <p:nvPr/>
        </p:nvSpPr>
        <p:spPr>
          <a:xfrm>
            <a:off x="10072675" y="3855625"/>
            <a:ext cx="13671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12"/>
          <p:cNvSpPr/>
          <p:nvPr/>
        </p:nvSpPr>
        <p:spPr>
          <a:xfrm>
            <a:off x="5665600" y="5162126"/>
            <a:ext cx="17262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A picture containing clock&#10;&#10;Description automatically generated" id="248" name="Google Shape;248;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9" name="Google Shape;249;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0" name="Google Shape;250;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1" name="Google Shape;251;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2" name="Google Shape;252;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3" name="Google Shape;253;p13"/>
          <p:cNvSpPr txBox="1"/>
          <p:nvPr/>
        </p:nvSpPr>
        <p:spPr>
          <a:xfrm>
            <a:off x="819040" y="1704315"/>
            <a:ext cx="7724738"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chemeClr val="accent1"/>
                </a:solidFill>
                <a:latin typeface="Century Gothic"/>
                <a:ea typeface="Century Gothic"/>
                <a:cs typeface="Century Gothic"/>
                <a:sym typeface="Century Gothic"/>
              </a:rPr>
              <a:t>When Mike went to the store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chemeClr val="accent1"/>
                </a:solidFill>
                <a:latin typeface="Century Gothic"/>
                <a:ea typeface="Century Gothic"/>
                <a:cs typeface="Century Gothic"/>
                <a:sym typeface="Century Gothic"/>
              </a:rPr>
              <a:t>He bought groceries.</a:t>
            </a:r>
            <a:endParaRPr b="0" i="0" sz="4000" u="none" cap="none" strike="noStrike">
              <a:solidFill>
                <a:srgbClr val="000000"/>
              </a:solidFill>
              <a:latin typeface="Arial"/>
              <a:ea typeface="Arial"/>
              <a:cs typeface="Arial"/>
              <a:sym typeface="Arial"/>
            </a:endParaRPr>
          </a:p>
        </p:txBody>
      </p:sp>
      <p:sp>
        <p:nvSpPr>
          <p:cNvPr id="254" name="Google Shape;254;p13"/>
          <p:cNvSpPr txBox="1"/>
          <p:nvPr/>
        </p:nvSpPr>
        <p:spPr>
          <a:xfrm>
            <a:off x="2980882" y="4041397"/>
            <a:ext cx="6680700" cy="27391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a dependent clause.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Exchange </a:t>
            </a:r>
            <a:r>
              <a:rPr b="0" i="0" lang="en-US" sz="2800" u="none" cap="none" strike="noStrike">
                <a:solidFill>
                  <a:schemeClr val="dk1"/>
                </a:solidFill>
                <a:latin typeface="Century Gothic"/>
                <a:ea typeface="Century Gothic"/>
                <a:cs typeface="Century Gothic"/>
                <a:sym typeface="Century Gothic"/>
              </a:rPr>
              <a:t>clauses with your partner and add an independent clause to form a complete sentence.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 picture containing drawing, lamp&#10;&#10;Description automatically generated" id="259" name="Google Shape;259;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60" name="Google Shape;260;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61" name="Google Shape;261;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2" name="Google Shape;262;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63" name="Google Shape;263;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4" name="Google Shape;264;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5"/>
          <p:cNvSpPr txBox="1"/>
          <p:nvPr/>
        </p:nvSpPr>
        <p:spPr>
          <a:xfrm>
            <a:off x="1247763" y="212570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tide</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5"/>
          <p:cNvSpPr txBox="1"/>
          <p:nvPr/>
        </p:nvSpPr>
        <p:spPr>
          <a:xfrm>
            <a:off x="1247763" y="335329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leagues</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txBox="1"/>
          <p:nvPr/>
        </p:nvSpPr>
        <p:spPr>
          <a:xfrm>
            <a:off x="6096000" y="209976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course</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5"/>
          <p:cNvSpPr txBox="1"/>
          <p:nvPr/>
        </p:nvSpPr>
        <p:spPr>
          <a:xfrm>
            <a:off x="6096000" y="334356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fathoms</a:t>
            </a:r>
            <a:endParaRPr b="0" i="0" sz="1400" u="none" cap="none" strike="noStrike">
              <a:solidFill>
                <a:srgbClr val="000000"/>
              </a:solidFill>
              <a:latin typeface="Century Gothic"/>
              <a:ea typeface="Century Gothic"/>
              <a:cs typeface="Century Gothic"/>
              <a:sym typeface="Century Gothic"/>
            </a:endParaRPr>
          </a:p>
        </p:txBody>
      </p:sp>
      <p:sp>
        <p:nvSpPr>
          <p:cNvPr id="279" name="Google Shape;279;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15"/>
          <p:cNvSpPr txBox="1"/>
          <p:nvPr/>
        </p:nvSpPr>
        <p:spPr>
          <a:xfrm>
            <a:off x="3733794" y="437712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jaunts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 picture containing clock&#10;&#10;Description automatically generated" id="286" name="Google Shape;28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7" name="Google Shape;28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8" name="Google Shape;28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9" name="Google Shape;28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0" name="Google Shape;29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291" name="Google Shape;291;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pic>
        <p:nvPicPr>
          <p:cNvPr id="292" name="Google Shape;292;p16"/>
          <p:cNvPicPr preferRelativeResize="0"/>
          <p:nvPr/>
        </p:nvPicPr>
        <p:blipFill rotWithShape="1">
          <a:blip r:embed="rId6">
            <a:alphaModFix/>
          </a:blip>
          <a:srcRect b="0" l="0" r="0" t="0"/>
          <a:stretch/>
        </p:blipFill>
        <p:spPr>
          <a:xfrm>
            <a:off x="2209800" y="1449398"/>
            <a:ext cx="6601690" cy="48126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icture containing clock&#10;&#10;Description automatically generated" id="298" name="Google Shape;298;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9" name="Google Shape;299;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0" name="Google Shape;300;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1" name="Google Shape;301;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2" name="Google Shape;302;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03" name="Google Shape;303;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0" i="0" sz="1400" u="none" cap="none" strike="noStrike">
              <a:solidFill>
                <a:srgbClr val="000000"/>
              </a:solidFill>
              <a:latin typeface="Century Gothic"/>
              <a:ea typeface="Century Gothic"/>
              <a:cs typeface="Century Gothic"/>
              <a:sym typeface="Century Gothic"/>
            </a:endParaRPr>
          </a:p>
        </p:txBody>
      </p:sp>
      <p:pic>
        <p:nvPicPr>
          <p:cNvPr id="304" name="Google Shape;304;p17"/>
          <p:cNvPicPr preferRelativeResize="0"/>
          <p:nvPr/>
        </p:nvPicPr>
        <p:blipFill rotWithShape="1">
          <a:blip r:embed="rId6">
            <a:alphaModFix/>
          </a:blip>
          <a:srcRect b="0" l="0" r="0" t="0"/>
          <a:stretch/>
        </p:blipFill>
        <p:spPr>
          <a:xfrm>
            <a:off x="3991939" y="1378918"/>
            <a:ext cx="3741933" cy="50743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clock&#10;&#10;Description automatically generated" id="310" name="Google Shape;310;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1" name="Google Shape;311;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2" name="Google Shape;312;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3" name="Google Shape;313;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6" name="Google Shape;316;p18"/>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17" name="Google Shape;317;p18"/>
          <p:cNvPicPr preferRelativeResize="0"/>
          <p:nvPr/>
        </p:nvPicPr>
        <p:blipFill rotWithShape="1">
          <a:blip r:embed="rId7">
            <a:alphaModFix/>
          </a:blip>
          <a:srcRect b="932" l="0" r="0" t="932"/>
          <a:stretch/>
        </p:blipFill>
        <p:spPr>
          <a:xfrm>
            <a:off x="2625973" y="1297883"/>
            <a:ext cx="7254333" cy="48389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1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 93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9" name="Google Shape;329;p19"/>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30" name="Google Shape;330;p19"/>
          <p:cNvPicPr preferRelativeResize="0"/>
          <p:nvPr/>
        </p:nvPicPr>
        <p:blipFill rotWithShape="1">
          <a:blip r:embed="rId7">
            <a:alphaModFix/>
          </a:blip>
          <a:srcRect b="826" l="0" r="0" t="826"/>
          <a:stretch/>
        </p:blipFill>
        <p:spPr>
          <a:xfrm>
            <a:off x="2625973" y="1297883"/>
            <a:ext cx="7254333" cy="48389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A picture containing clock&#10;&#10;Description automatically generated" id="336" name="Google Shape;336;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7" name="Google Shape;337;p8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8" name="Google Shape;338;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9" name="Google Shape;339;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0" name="Google Shape;340;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 95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42" name="Google Shape;342;p86"/>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43" name="Google Shape;343;p86"/>
          <p:cNvPicPr preferRelativeResize="0"/>
          <p:nvPr/>
        </p:nvPicPr>
        <p:blipFill rotWithShape="1">
          <a:blip r:embed="rId7">
            <a:alphaModFix/>
          </a:blip>
          <a:srcRect b="719" l="0" r="0" t="719"/>
          <a:stretch/>
        </p:blipFill>
        <p:spPr>
          <a:xfrm>
            <a:off x="2625973" y="1297883"/>
            <a:ext cx="7254333" cy="48389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picture containing clock&#10;&#10;Description automatically generated" id="349" name="Google Shape;349;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0" name="Google Shape;350;p8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1" name="Google Shape;351;p8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2" name="Google Shape;352;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 97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5" name="Google Shape;355;p87"/>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56" name="Google Shape;356;p87"/>
          <p:cNvPicPr preferRelativeResize="0"/>
          <p:nvPr/>
        </p:nvPicPr>
        <p:blipFill rotWithShape="1">
          <a:blip r:embed="rId7">
            <a:alphaModFix/>
          </a:blip>
          <a:srcRect b="758" l="0" r="0" t="748"/>
          <a:stretch/>
        </p:blipFill>
        <p:spPr>
          <a:xfrm>
            <a:off x="2625973" y="1297883"/>
            <a:ext cx="7254333" cy="4838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3" name="Google Shape;363;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4" name="Google Shape;364;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5" name="Google Shape;365;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6" name="Google Shape;366;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98,99 </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8" name="Google Shape;368;p88"/>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69" name="Google Shape;369;p88"/>
          <p:cNvPicPr preferRelativeResize="0"/>
          <p:nvPr/>
        </p:nvPicPr>
        <p:blipFill rotWithShape="1">
          <a:blip r:embed="rId7">
            <a:alphaModFix/>
          </a:blip>
          <a:srcRect b="970" l="0" r="0" t="961"/>
          <a:stretch/>
        </p:blipFill>
        <p:spPr>
          <a:xfrm>
            <a:off x="2625973" y="1297883"/>
            <a:ext cx="7254333" cy="4838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8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8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 101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1" name="Google Shape;381;p89"/>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82" name="Google Shape;382;p89"/>
          <p:cNvPicPr preferRelativeResize="0"/>
          <p:nvPr/>
        </p:nvPicPr>
        <p:blipFill rotWithShape="1">
          <a:blip r:embed="rId7">
            <a:alphaModFix/>
          </a:blip>
          <a:srcRect b="719" l="0" r="0" t="719"/>
          <a:stretch/>
        </p:blipFill>
        <p:spPr>
          <a:xfrm>
            <a:off x="2625973" y="1297883"/>
            <a:ext cx="7254333" cy="48389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clock&#10;&#10;Description automatically generated" id="388" name="Google Shape;388;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9" name="Google Shape;389;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0" name="Google Shape;390;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1" name="Google Shape;391;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2" name="Google Shape;392;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 103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4" name="Google Shape;394;p90"/>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95" name="Google Shape;395;p90"/>
          <p:cNvPicPr preferRelativeResize="0"/>
          <p:nvPr/>
        </p:nvPicPr>
        <p:blipFill rotWithShape="1">
          <a:blip r:embed="rId7">
            <a:alphaModFix/>
          </a:blip>
          <a:srcRect b="893" l="0" r="0" t="893"/>
          <a:stretch/>
        </p:blipFill>
        <p:spPr>
          <a:xfrm>
            <a:off x="2625973" y="1297883"/>
            <a:ext cx="7254333" cy="4838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picture containing clock&#10;&#10;Description automatically generated" id="401" name="Google Shape;40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2" name="Google Shape;40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3" name="Google Shape;40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4" name="Google Shape;40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5" name="Google Shape;40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406" name="Google Shape;406;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 105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7" name="Google Shape;407;p91"/>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08" name="Google Shape;408;p91"/>
          <p:cNvPicPr preferRelativeResize="0"/>
          <p:nvPr/>
        </p:nvPicPr>
        <p:blipFill rotWithShape="1">
          <a:blip r:embed="rId7">
            <a:alphaModFix/>
          </a:blip>
          <a:srcRect b="864" l="0" r="0" t="855"/>
          <a:stretch/>
        </p:blipFill>
        <p:spPr>
          <a:xfrm>
            <a:off x="2625973" y="1297883"/>
            <a:ext cx="7254333" cy="4838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Pedro’s Journal</a:t>
            </a:r>
            <a:endParaRPr b="0" i="0" sz="1400" u="none" cap="none" strike="noStrike">
              <a:solidFill>
                <a:srgbClr val="000000"/>
              </a:solidFill>
              <a:latin typeface="Century Gothic"/>
              <a:ea typeface="Century Gothic"/>
              <a:cs typeface="Century Gothic"/>
              <a:sym typeface="Century Gothic"/>
            </a:endParaRPr>
          </a:p>
        </p:txBody>
      </p:sp>
      <p:sp>
        <p:nvSpPr>
          <p:cNvPr id="419" name="Google Shape;419;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 107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0" name="Google Shape;420;p92"/>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21" name="Google Shape;421;p92"/>
          <p:cNvPicPr preferRelativeResize="0"/>
          <p:nvPr/>
        </p:nvPicPr>
        <p:blipFill rotWithShape="1">
          <a:blip r:embed="rId7">
            <a:alphaModFix/>
          </a:blip>
          <a:srcRect b="864" l="0" r="0" t="855"/>
          <a:stretch/>
        </p:blipFill>
        <p:spPr>
          <a:xfrm>
            <a:off x="2625973" y="1297883"/>
            <a:ext cx="7254333" cy="4838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picture containing clock&#10;&#10;Description automatically generated" id="427" name="Google Shape;427;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8" name="Google Shape;428;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9" name="Google Shape;429;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0" name="Google Shape;430;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1" name="Google Shape;431;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32" name="Google Shape;432;p25"/>
          <p:cNvSpPr txBox="1"/>
          <p:nvPr/>
        </p:nvSpPr>
        <p:spPr>
          <a:xfrm>
            <a:off x="5022701" y="1592863"/>
            <a:ext cx="60120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Why did the sailors grow more and more upset as they got farther away from Spain</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Freewrite: </a:t>
            </a:r>
            <a:r>
              <a:rPr b="0" i="0" lang="en-US" sz="3200" u="none" cap="none" strike="noStrike">
                <a:solidFill>
                  <a:schemeClr val="dk1"/>
                </a:solidFill>
                <a:latin typeface="Century Gothic"/>
                <a:ea typeface="Century Gothic"/>
                <a:cs typeface="Century Gothic"/>
                <a:sym typeface="Century Gothic"/>
              </a:rPr>
              <a:t>Describe the relationship between Pedro and the Captain.</a:t>
            </a:r>
            <a:endParaRPr b="0" i="0" sz="3200" u="none" cap="none" strike="noStrike">
              <a:solidFill>
                <a:schemeClr val="dk1"/>
              </a:solidFill>
              <a:latin typeface="Arial"/>
              <a:ea typeface="Arial"/>
              <a:cs typeface="Arial"/>
              <a:sym typeface="Arial"/>
            </a:endParaRPr>
          </a:p>
        </p:txBody>
      </p:sp>
      <p:pic>
        <p:nvPicPr>
          <p:cNvPr id="433" name="Google Shape;433;p25"/>
          <p:cNvPicPr preferRelativeResize="0"/>
          <p:nvPr/>
        </p:nvPicPr>
        <p:blipFill rotWithShape="1">
          <a:blip r:embed="rId6">
            <a:alphaModFix/>
          </a:blip>
          <a:srcRect b="0" l="0" r="0" t="0"/>
          <a:stretch/>
        </p:blipFill>
        <p:spPr>
          <a:xfrm>
            <a:off x="1339266" y="1529846"/>
            <a:ext cx="3185017" cy="43191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descr="A picture containing clock&#10;&#10;Description automatically generated" id="439" name="Google Shape;439;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0" name="Google Shape;440;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1" name="Google Shape;441;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2" name="Google Shape;442;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3" name="Google Shape;443;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44" name="Google Shape;444;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a:t>
            </a:r>
            <a:endParaRPr b="0" i="0" sz="1400" u="none" cap="none" strike="noStrike">
              <a:solidFill>
                <a:srgbClr val="000000"/>
              </a:solidFill>
              <a:latin typeface="Century Gothic"/>
              <a:ea typeface="Century Gothic"/>
              <a:cs typeface="Century Gothic"/>
              <a:sym typeface="Century Gothic"/>
            </a:endParaRPr>
          </a:p>
        </p:txBody>
      </p:sp>
      <p:sp>
        <p:nvSpPr>
          <p:cNvPr id="445" name="Google Shape;445;p26"/>
          <p:cNvSpPr txBox="1"/>
          <p:nvPr/>
        </p:nvSpPr>
        <p:spPr>
          <a:xfrm>
            <a:off x="6056548" y="2904604"/>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108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46" name="Google Shape;446;p26"/>
          <p:cNvPicPr preferRelativeResize="0"/>
          <p:nvPr/>
        </p:nvPicPr>
        <p:blipFill rotWithShape="1">
          <a:blip r:embed="rId6">
            <a:alphaModFix/>
          </a:blip>
          <a:srcRect b="0" l="0" r="0" t="0"/>
          <a:stretch/>
        </p:blipFill>
        <p:spPr>
          <a:xfrm>
            <a:off x="1644013" y="1277470"/>
            <a:ext cx="3816590" cy="51602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47" name="Google Shape;447;p26"/>
          <p:cNvPicPr preferRelativeResize="0"/>
          <p:nvPr/>
        </p:nvPicPr>
        <p:blipFill rotWithShape="1">
          <a:blip r:embed="rId7">
            <a:alphaModFix/>
          </a:blip>
          <a:srcRect b="0" l="0" r="0" t="0"/>
          <a:stretch/>
        </p:blipFill>
        <p:spPr>
          <a:xfrm>
            <a:off x="7182525" y="1943275"/>
            <a:ext cx="2381100" cy="835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109</a:t>
            </a:r>
            <a:endParaRPr b="0" i="0" sz="1400" u="none" cap="none" strike="noStrike">
              <a:solidFill>
                <a:srgbClr val="000000"/>
              </a:solidFill>
              <a:latin typeface="Arial"/>
              <a:ea typeface="Arial"/>
              <a:cs typeface="Arial"/>
              <a:sym typeface="Arial"/>
            </a:endParaRPr>
          </a:p>
        </p:txBody>
      </p:sp>
      <p:sp>
        <p:nvSpPr>
          <p:cNvPr id="459" name="Google Shape;459;p27"/>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109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60" name="Google Shape;460;p27"/>
          <p:cNvPicPr preferRelativeResize="0"/>
          <p:nvPr/>
        </p:nvPicPr>
        <p:blipFill rotWithShape="1">
          <a:blip r:embed="rId6">
            <a:alphaModFix/>
          </a:blip>
          <a:srcRect b="0" l="0" r="0" t="0"/>
          <a:stretch/>
        </p:blipFill>
        <p:spPr>
          <a:xfrm>
            <a:off x="1854003" y="1297873"/>
            <a:ext cx="3694492" cy="49951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61" name="Google Shape;461;p27"/>
          <p:cNvPicPr preferRelativeResize="0"/>
          <p:nvPr/>
        </p:nvPicPr>
        <p:blipFill rotWithShape="1">
          <a:blip r:embed="rId7">
            <a:alphaModFix/>
          </a:blip>
          <a:srcRect b="0" l="0" r="0" t="0"/>
          <a:stretch/>
        </p:blipFill>
        <p:spPr>
          <a:xfrm>
            <a:off x="7004031" y="2329402"/>
            <a:ext cx="2539100" cy="890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A picture containing clock&#10;&#10;Description automatically generated" id="467" name="Google Shape;467;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8" name="Google Shape;468;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9" name="Google Shape;469;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0" name="Google Shape;470;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1" name="Google Shape;471;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472" name="Google Shape;472;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a:t>
            </a:r>
            <a:endParaRPr b="0" i="0" sz="1400" u="none" cap="none" strike="noStrike">
              <a:solidFill>
                <a:srgbClr val="000000"/>
              </a:solidFill>
              <a:latin typeface="Century Gothic"/>
              <a:ea typeface="Century Gothic"/>
              <a:cs typeface="Century Gothic"/>
              <a:sym typeface="Century Gothic"/>
            </a:endParaRPr>
          </a:p>
        </p:txBody>
      </p:sp>
      <p:sp>
        <p:nvSpPr>
          <p:cNvPr id="473" name="Google Shape;473;p28"/>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114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74" name="Google Shape;474;p28"/>
          <p:cNvPicPr preferRelativeResize="0"/>
          <p:nvPr/>
        </p:nvPicPr>
        <p:blipFill rotWithShape="1">
          <a:blip r:embed="rId6">
            <a:alphaModFix/>
          </a:blip>
          <a:srcRect b="0" l="0" r="0" t="0"/>
          <a:stretch/>
        </p:blipFill>
        <p:spPr>
          <a:xfrm>
            <a:off x="1809316" y="1202906"/>
            <a:ext cx="3890366" cy="52981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75" name="Google Shape;475;p28"/>
          <p:cNvPicPr preferRelativeResize="0"/>
          <p:nvPr/>
        </p:nvPicPr>
        <p:blipFill rotWithShape="1">
          <a:blip r:embed="rId7">
            <a:alphaModFix/>
          </a:blip>
          <a:srcRect b="0" l="0" r="0" t="0"/>
          <a:stretch/>
        </p:blipFill>
        <p:spPr>
          <a:xfrm>
            <a:off x="7191931" y="2291827"/>
            <a:ext cx="2539100" cy="890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
        <p:nvSpPr>
          <p:cNvPr id="487" name="Google Shape;487;p30"/>
          <p:cNvSpPr txBox="1"/>
          <p:nvPr/>
        </p:nvSpPr>
        <p:spPr>
          <a:xfrm>
            <a:off x="5829526" y="3429000"/>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120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88" name="Google Shape;488;p30"/>
          <p:cNvPicPr preferRelativeResize="0"/>
          <p:nvPr/>
        </p:nvPicPr>
        <p:blipFill rotWithShape="1">
          <a:blip r:embed="rId6">
            <a:alphaModFix/>
          </a:blip>
          <a:srcRect b="0" l="0" r="0" t="0"/>
          <a:stretch/>
        </p:blipFill>
        <p:spPr>
          <a:xfrm>
            <a:off x="1519002" y="1193360"/>
            <a:ext cx="3850866" cy="52443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9" name="Google Shape;489;p30"/>
          <p:cNvPicPr preferRelativeResize="0"/>
          <p:nvPr/>
        </p:nvPicPr>
        <p:blipFill rotWithShape="1">
          <a:blip r:embed="rId7">
            <a:alphaModFix/>
          </a:blip>
          <a:srcRect b="0" l="0" r="0" t="0"/>
          <a:stretch/>
        </p:blipFill>
        <p:spPr>
          <a:xfrm>
            <a:off x="6919481" y="2541002"/>
            <a:ext cx="2539100" cy="890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A picture containing clock&#10;&#10;Description automatically generated" id="495" name="Google Shape;495;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6" name="Google Shape;496;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7" name="Google Shape;497;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8" name="Google Shape;498;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9" name="Google Shape;499;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00" name="Google Shape;500;p31"/>
          <p:cNvSpPr txBox="1"/>
          <p:nvPr/>
        </p:nvSpPr>
        <p:spPr>
          <a:xfrm>
            <a:off x="1339275" y="2493475"/>
            <a:ext cx="57276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Begin </a:t>
            </a:r>
            <a:r>
              <a:rPr b="1" i="0" lang="en-US" sz="3600" u="none" cap="none" strike="noStrike">
                <a:solidFill>
                  <a:schemeClr val="dk1"/>
                </a:solidFill>
                <a:latin typeface="Century Gothic"/>
                <a:ea typeface="Century Gothic"/>
                <a:cs typeface="Century Gothic"/>
                <a:sym typeface="Century Gothic"/>
              </a:rPr>
              <a:t>planning</a:t>
            </a:r>
            <a:r>
              <a:rPr b="0" i="0" lang="en-US" sz="3600" u="none" cap="none" strike="noStrike">
                <a:solidFill>
                  <a:schemeClr val="dk1"/>
                </a:solidFill>
                <a:latin typeface="Century Gothic"/>
                <a:ea typeface="Century Gothic"/>
                <a:cs typeface="Century Gothic"/>
                <a:sym typeface="Century Gothic"/>
              </a:rPr>
              <a:t> and </a:t>
            </a:r>
            <a:r>
              <a:rPr b="1" i="0" lang="en-US" sz="3600" u="none" cap="none" strike="noStrike">
                <a:solidFill>
                  <a:schemeClr val="dk1"/>
                </a:solidFill>
                <a:latin typeface="Century Gothic"/>
                <a:ea typeface="Century Gothic"/>
                <a:cs typeface="Century Gothic"/>
                <a:sym typeface="Century Gothic"/>
              </a:rPr>
              <a:t>writing</a:t>
            </a:r>
            <a:r>
              <a:rPr b="0" i="0" lang="en-US" sz="3600" u="none" cap="none" strike="noStrike">
                <a:solidFill>
                  <a:schemeClr val="dk1"/>
                </a:solidFill>
                <a:latin typeface="Century Gothic"/>
                <a:ea typeface="Century Gothic"/>
                <a:cs typeface="Century Gothic"/>
                <a:sym typeface="Century Gothic"/>
              </a:rPr>
              <a:t> your personal narrative in your writer’s notebook.</a:t>
            </a:r>
            <a:endParaRPr b="0" i="0" sz="3600" u="none" cap="none" strike="noStrike">
              <a:solidFill>
                <a:schemeClr val="dk1"/>
              </a:solidFill>
              <a:latin typeface="Century Gothic"/>
              <a:ea typeface="Century Gothic"/>
              <a:cs typeface="Century Gothic"/>
              <a:sym typeface="Century Gothic"/>
            </a:endParaRPr>
          </a:p>
        </p:txBody>
      </p:sp>
      <p:pic>
        <p:nvPicPr>
          <p:cNvPr descr="Books outline" id="501" name="Google Shape;501;p31"/>
          <p:cNvPicPr preferRelativeResize="0"/>
          <p:nvPr/>
        </p:nvPicPr>
        <p:blipFill rotWithShape="1">
          <a:blip r:embed="rId6">
            <a:alphaModFix/>
          </a:blip>
          <a:srcRect b="0" l="0" r="0" t="0"/>
          <a:stretch/>
        </p:blipFill>
        <p:spPr>
          <a:xfrm>
            <a:off x="7517787" y="2125754"/>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picture containing clock&#10;&#10;Description automatically generated" id="507" name="Google Shape;507;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8" name="Google Shape;508;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9" name="Google Shape;509;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0" name="Google Shape;510;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1" name="Google Shape;511;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r>
              <a:rPr b="0" i="0" lang="en-US" sz="3600" u="none" cap="none" strike="noStrike">
                <a:solidFill>
                  <a:schemeClr val="lt1"/>
                </a:solidFill>
                <a:latin typeface="Century Gothic"/>
                <a:ea typeface="Century Gothic"/>
                <a:cs typeface="Century Gothic"/>
                <a:sym typeface="Century Gothic"/>
              </a:rPr>
              <a:t> </a:t>
            </a:r>
            <a:endParaRPr b="0" i="0" sz="3600" u="none" cap="none" strike="noStrike">
              <a:solidFill>
                <a:srgbClr val="000000"/>
              </a:solidFill>
              <a:latin typeface="Century Gothic"/>
              <a:ea typeface="Century Gothic"/>
              <a:cs typeface="Century Gothic"/>
              <a:sym typeface="Century Gothic"/>
            </a:endParaRPr>
          </a:p>
        </p:txBody>
      </p:sp>
      <p:sp>
        <p:nvSpPr>
          <p:cNvPr id="512" name="Google Shape;512;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117</a:t>
            </a:r>
            <a:endParaRPr b="0" i="0" sz="1400" u="none" cap="none" strike="noStrike">
              <a:solidFill>
                <a:srgbClr val="000000"/>
              </a:solidFill>
              <a:latin typeface="Century Gothic"/>
              <a:ea typeface="Century Gothic"/>
              <a:cs typeface="Century Gothic"/>
              <a:sym typeface="Century Gothic"/>
            </a:endParaRPr>
          </a:p>
        </p:txBody>
      </p:sp>
      <p:sp>
        <p:nvSpPr>
          <p:cNvPr id="513" name="Google Shape;513;p32"/>
          <p:cNvSpPr txBox="1"/>
          <p:nvPr/>
        </p:nvSpPr>
        <p:spPr>
          <a:xfrm>
            <a:off x="558684" y="1490048"/>
            <a:ext cx="3900023"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committ</a:t>
            </a:r>
            <a:r>
              <a:rPr b="0" i="0" lang="en-US" sz="4000" u="sng" cap="none" strike="noStrike">
                <a:solidFill>
                  <a:schemeClr val="dk1"/>
                </a:solidFill>
                <a:latin typeface="Century Gothic"/>
                <a:ea typeface="Century Gothic"/>
                <a:cs typeface="Century Gothic"/>
                <a:sym typeface="Century Gothic"/>
              </a:rPr>
              <a:t>ee</a:t>
            </a:r>
            <a:endParaRPr b="0" i="0" sz="1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conc</a:t>
            </a:r>
            <a:r>
              <a:rPr b="0" i="0" lang="en-US" sz="4000" u="sng" cap="none" strike="noStrike">
                <a:solidFill>
                  <a:schemeClr val="dk1"/>
                </a:solidFill>
                <a:latin typeface="Century Gothic"/>
                <a:ea typeface="Century Gothic"/>
                <a:cs typeface="Century Gothic"/>
                <a:sym typeface="Century Gothic"/>
              </a:rPr>
              <a:t>ea</a:t>
            </a:r>
            <a:r>
              <a:rPr b="0" i="0" lang="en-US" sz="4000" u="none" cap="none" strike="noStrike">
                <a:solidFill>
                  <a:schemeClr val="dk1"/>
                </a:solidFill>
                <a:latin typeface="Century Gothic"/>
                <a:ea typeface="Century Gothic"/>
                <a:cs typeface="Century Gothic"/>
                <a:sym typeface="Century Gothic"/>
              </a:rPr>
              <a:t>lment</a:t>
            </a:r>
            <a:endParaRPr b="0" i="0" sz="1400" u="none" cap="none" strike="noStrike">
              <a:solidFill>
                <a:srgbClr val="000000"/>
              </a:solidFill>
              <a:latin typeface="Arial"/>
              <a:ea typeface="Arial"/>
              <a:cs typeface="Arial"/>
              <a:sym typeface="Arial"/>
            </a:endParaRPr>
          </a:p>
        </p:txBody>
      </p:sp>
      <p:sp>
        <p:nvSpPr>
          <p:cNvPr id="514" name="Google Shape;514;p32"/>
          <p:cNvSpPr txBox="1"/>
          <p:nvPr/>
        </p:nvSpPr>
        <p:spPr>
          <a:xfrm>
            <a:off x="8291974" y="2703821"/>
            <a:ext cx="3687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15" name="Google Shape;515;p32"/>
          <p:cNvSpPr txBox="1"/>
          <p:nvPr/>
        </p:nvSpPr>
        <p:spPr>
          <a:xfrm>
            <a:off x="577234" y="3976871"/>
            <a:ext cx="2273538"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cl</a:t>
            </a:r>
            <a:r>
              <a:rPr b="0" i="0" lang="en-US" sz="4000" u="sng" cap="none" strike="noStrike">
                <a:solidFill>
                  <a:schemeClr val="dk1"/>
                </a:solidFill>
                <a:latin typeface="Century Gothic"/>
                <a:ea typeface="Century Gothic"/>
                <a:cs typeface="Century Gothic"/>
                <a:sym typeface="Century Gothic"/>
              </a:rPr>
              <a:t>ow</a:t>
            </a:r>
            <a:r>
              <a:rPr b="0" i="0" lang="en-US" sz="4000" u="none" cap="none" strike="noStrike">
                <a:solidFill>
                  <a:schemeClr val="dk1"/>
                </a:solidFill>
                <a:latin typeface="Century Gothic"/>
                <a:ea typeface="Century Gothic"/>
                <a:cs typeface="Century Gothic"/>
                <a:sym typeface="Century Gothic"/>
              </a:rPr>
              <a:t>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holl</a:t>
            </a:r>
            <a:r>
              <a:rPr b="0" i="0" lang="en-US" sz="4000" u="sng" cap="none" strike="noStrike">
                <a:solidFill>
                  <a:schemeClr val="dk1"/>
                </a:solidFill>
                <a:latin typeface="Century Gothic"/>
                <a:ea typeface="Century Gothic"/>
                <a:cs typeface="Century Gothic"/>
                <a:sym typeface="Century Gothic"/>
              </a:rPr>
              <a:t>ow</a:t>
            </a:r>
            <a:endParaRPr b="0" i="0" sz="1400" u="sng" cap="none" strike="noStrike">
              <a:solidFill>
                <a:srgbClr val="000000"/>
              </a:solidFill>
              <a:latin typeface="Arial"/>
              <a:ea typeface="Arial"/>
              <a:cs typeface="Arial"/>
              <a:sym typeface="Arial"/>
            </a:endParaRPr>
          </a:p>
        </p:txBody>
      </p:sp>
      <p:pic>
        <p:nvPicPr>
          <p:cNvPr id="516" name="Google Shape;516;p32"/>
          <p:cNvPicPr preferRelativeResize="0"/>
          <p:nvPr/>
        </p:nvPicPr>
        <p:blipFill rotWithShape="1">
          <a:blip r:embed="rId6">
            <a:alphaModFix/>
          </a:blip>
          <a:srcRect b="0" l="0" r="0" t="0"/>
          <a:stretch/>
        </p:blipFill>
        <p:spPr>
          <a:xfrm>
            <a:off x="4286825" y="1421930"/>
            <a:ext cx="3752129" cy="51098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17" name="Google Shape;517;p32"/>
          <p:cNvPicPr preferRelativeResize="0"/>
          <p:nvPr/>
        </p:nvPicPr>
        <p:blipFill rotWithShape="1">
          <a:blip r:embed="rId7">
            <a:alphaModFix/>
          </a:blip>
          <a:srcRect b="0" l="0" r="0" t="0"/>
          <a:stretch/>
        </p:blipFill>
        <p:spPr>
          <a:xfrm>
            <a:off x="8610506" y="1737552"/>
            <a:ext cx="2539100" cy="890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descr="A picture containing clock&#10;&#10;Description automatically generated" id="523" name="Google Shape;52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4" name="Google Shape;52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5" name="Google Shape;52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6" name="Google Shape;52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7" name="Google Shape;527;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1400" u="none" cap="none" strike="noStrike">
              <a:solidFill>
                <a:srgbClr val="000000"/>
              </a:solidFill>
              <a:latin typeface="Century Gothic"/>
              <a:ea typeface="Century Gothic"/>
              <a:cs typeface="Century Gothic"/>
              <a:sym typeface="Century Gothic"/>
            </a:endParaRPr>
          </a:p>
        </p:txBody>
      </p:sp>
      <p:sp>
        <p:nvSpPr>
          <p:cNvPr id="528" name="Google Shape;528;p33"/>
          <p:cNvSpPr txBox="1"/>
          <p:nvPr/>
        </p:nvSpPr>
        <p:spPr>
          <a:xfrm>
            <a:off x="605214" y="1546051"/>
            <a:ext cx="10981571" cy="4401164"/>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The day was sunny.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After the rain started, we ran inside.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Francesa forgot her umbrella, and we got wet!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A picture containing drawing, lamp&#10;&#10;Description automatically generated" id="533" name="Google Shape;533;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34" name="Google Shape;534;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35" name="Google Shape;535;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36" name="Google Shape;536;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37" name="Google Shape;537;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8" name="Google Shape;53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A picture containing clock&#10;&#10;Description automatically generated" id="544" name="Google Shape;54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5" name="Google Shape;545;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6" name="Google Shape;54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7" name="Google Shape;54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8" name="Google Shape;54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549" name="Google Shape;549;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0" i="0" sz="1400" u="none" cap="none" strike="noStrike">
              <a:solidFill>
                <a:srgbClr val="000000"/>
              </a:solidFill>
              <a:latin typeface="Century Gothic"/>
              <a:ea typeface="Century Gothic"/>
              <a:cs typeface="Century Gothic"/>
              <a:sym typeface="Century Gothic"/>
            </a:endParaRPr>
          </a:p>
        </p:txBody>
      </p:sp>
      <p:sp>
        <p:nvSpPr>
          <p:cNvPr id="550" name="Google Shape;550;p35"/>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90 in your Student Interactive.</a:t>
            </a:r>
            <a:endParaRPr b="0" i="0" sz="3200" u="none" cap="none" strike="noStrike">
              <a:solidFill>
                <a:srgbClr val="000000"/>
              </a:solidFill>
              <a:latin typeface="Arial"/>
              <a:ea typeface="Arial"/>
              <a:cs typeface="Arial"/>
              <a:sym typeface="Arial"/>
            </a:endParaRPr>
          </a:p>
        </p:txBody>
      </p:sp>
      <p:pic>
        <p:nvPicPr>
          <p:cNvPr id="551" name="Google Shape;551;p35"/>
          <p:cNvPicPr preferRelativeResize="0"/>
          <p:nvPr/>
        </p:nvPicPr>
        <p:blipFill rotWithShape="1">
          <a:blip r:embed="rId6">
            <a:alphaModFix/>
          </a:blip>
          <a:srcRect b="0" l="0" r="0" t="0"/>
          <a:stretch/>
        </p:blipFill>
        <p:spPr>
          <a:xfrm>
            <a:off x="1732287" y="1202674"/>
            <a:ext cx="3970713" cy="53846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clock&#10;&#10;Description automatically generated" id="557" name="Google Shape;557;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8" name="Google Shape;558;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9" name="Google Shape;559;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0" name="Google Shape;560;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1" name="Google Shape;561;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562" name="Google Shape;562;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93"/>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90 in your Student Interactive.</a:t>
            </a:r>
            <a:endParaRPr b="0" i="0" sz="3200" u="none" cap="none" strike="noStrike">
              <a:solidFill>
                <a:srgbClr val="000000"/>
              </a:solidFill>
              <a:latin typeface="Arial"/>
              <a:ea typeface="Arial"/>
              <a:cs typeface="Arial"/>
              <a:sym typeface="Arial"/>
            </a:endParaRPr>
          </a:p>
        </p:txBody>
      </p:sp>
      <p:pic>
        <p:nvPicPr>
          <p:cNvPr id="564" name="Google Shape;564;p93"/>
          <p:cNvPicPr preferRelativeResize="0"/>
          <p:nvPr/>
        </p:nvPicPr>
        <p:blipFill rotWithShape="1">
          <a:blip r:embed="rId6">
            <a:alphaModFix/>
          </a:blip>
          <a:srcRect b="0" l="0" r="0" t="0"/>
          <a:stretch/>
        </p:blipFill>
        <p:spPr>
          <a:xfrm>
            <a:off x="1739562" y="1188125"/>
            <a:ext cx="3956151" cy="53648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A picture containing clock&#10;&#10;Description automatically generated" id="570" name="Google Shape;570;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1" name="Google Shape;571;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2" name="Google Shape;572;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3" name="Google Shape;573;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4" name="Google Shape;574;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575" name="Google Shape;575;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94"/>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91 in your Student Interactive.</a:t>
            </a:r>
            <a:endParaRPr b="0" i="0" sz="3200" u="none" cap="none" strike="noStrike">
              <a:solidFill>
                <a:srgbClr val="000000"/>
              </a:solidFill>
              <a:latin typeface="Arial"/>
              <a:ea typeface="Arial"/>
              <a:cs typeface="Arial"/>
              <a:sym typeface="Arial"/>
            </a:endParaRPr>
          </a:p>
        </p:txBody>
      </p:sp>
      <p:pic>
        <p:nvPicPr>
          <p:cNvPr id="577" name="Google Shape;577;p94"/>
          <p:cNvPicPr preferRelativeResize="0"/>
          <p:nvPr/>
        </p:nvPicPr>
        <p:blipFill rotWithShape="1">
          <a:blip r:embed="rId6">
            <a:alphaModFix/>
          </a:blip>
          <a:srcRect b="0" l="0" r="0" t="0"/>
          <a:stretch/>
        </p:blipFill>
        <p:spPr>
          <a:xfrm>
            <a:off x="1705263" y="1143350"/>
            <a:ext cx="4024751" cy="54579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A picture containing clock&#10;&#10;Description automatically generated" id="583" name="Google Shape;583;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4" name="Google Shape;584;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5" name="Google Shape;585;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6" name="Google Shape;586;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7" name="Google Shape;587;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588" name="Google Shape;588;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95"/>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92 in your Student Interactive.</a:t>
            </a:r>
            <a:endParaRPr b="0" i="0" sz="3200" u="none" cap="none" strike="noStrike">
              <a:solidFill>
                <a:srgbClr val="000000"/>
              </a:solidFill>
              <a:latin typeface="Arial"/>
              <a:ea typeface="Arial"/>
              <a:cs typeface="Arial"/>
              <a:sym typeface="Arial"/>
            </a:endParaRPr>
          </a:p>
        </p:txBody>
      </p:sp>
      <p:pic>
        <p:nvPicPr>
          <p:cNvPr id="590" name="Google Shape;590;p95"/>
          <p:cNvPicPr preferRelativeResize="0"/>
          <p:nvPr/>
        </p:nvPicPr>
        <p:blipFill rotWithShape="1">
          <a:blip r:embed="rId6">
            <a:alphaModFix/>
          </a:blip>
          <a:srcRect b="0" l="0" r="0" t="0"/>
          <a:stretch/>
        </p:blipFill>
        <p:spPr>
          <a:xfrm>
            <a:off x="1638275" y="1170200"/>
            <a:ext cx="3932076" cy="53322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8123892" y="2157032"/>
            <a:ext cx="36690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what you would like to learn by visiting a new place.</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84, 85</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4"/>
          <p:cNvPicPr preferRelativeResize="0"/>
          <p:nvPr/>
        </p:nvPicPr>
        <p:blipFill rotWithShape="1">
          <a:blip r:embed="rId6">
            <a:alphaModFix/>
          </a:blip>
          <a:srcRect b="396" l="0" r="0" t="396"/>
          <a:stretch/>
        </p:blipFill>
        <p:spPr>
          <a:xfrm>
            <a:off x="570644" y="1297873"/>
            <a:ext cx="7054100" cy="47532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A picture containing clock&#10;&#10;Description automatically generated" id="596" name="Google Shape;596;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7" name="Google Shape;597;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8" name="Google Shape;598;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9" name="Google Shape;599;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0" name="Google Shape;600;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01" name="Google Shape;601;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0" i="0" sz="1400" u="none" cap="none" strike="noStrike">
              <a:solidFill>
                <a:srgbClr val="000000"/>
              </a:solidFill>
              <a:latin typeface="Century Gothic"/>
              <a:ea typeface="Century Gothic"/>
              <a:cs typeface="Century Gothic"/>
              <a:sym typeface="Century Gothic"/>
            </a:endParaRPr>
          </a:p>
        </p:txBody>
      </p:sp>
      <p:sp>
        <p:nvSpPr>
          <p:cNvPr id="602" name="Google Shape;602;p96"/>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95 in your Student Interactive.</a:t>
            </a:r>
            <a:endParaRPr b="0" i="0" sz="3200" u="none" cap="none" strike="noStrike">
              <a:solidFill>
                <a:srgbClr val="000000"/>
              </a:solidFill>
              <a:latin typeface="Arial"/>
              <a:ea typeface="Arial"/>
              <a:cs typeface="Arial"/>
              <a:sym typeface="Arial"/>
            </a:endParaRPr>
          </a:p>
        </p:txBody>
      </p:sp>
      <p:pic>
        <p:nvPicPr>
          <p:cNvPr id="603" name="Google Shape;603;p96"/>
          <p:cNvPicPr preferRelativeResize="0"/>
          <p:nvPr/>
        </p:nvPicPr>
        <p:blipFill rotWithShape="1">
          <a:blip r:embed="rId6">
            <a:alphaModFix/>
          </a:blip>
          <a:srcRect b="0" l="0" r="0" t="0"/>
          <a:stretch/>
        </p:blipFill>
        <p:spPr>
          <a:xfrm>
            <a:off x="1761750" y="1143275"/>
            <a:ext cx="4088557" cy="5527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A picture containing clock&#10;&#10;Description automatically generated" id="609" name="Google Shape;609;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0" name="Google Shape;610;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1" name="Google Shape;611;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2" name="Google Shape;612;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3" name="Google Shape;613;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14" name="Google Shape;614;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0" i="0" sz="1400" u="none" cap="none" strike="noStrike">
              <a:solidFill>
                <a:srgbClr val="000000"/>
              </a:solidFill>
              <a:latin typeface="Century Gothic"/>
              <a:ea typeface="Century Gothic"/>
              <a:cs typeface="Century Gothic"/>
              <a:sym typeface="Century Gothic"/>
            </a:endParaRPr>
          </a:p>
        </p:txBody>
      </p:sp>
      <p:sp>
        <p:nvSpPr>
          <p:cNvPr id="615" name="Google Shape;615;p97"/>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96 in your Student Interactive.</a:t>
            </a:r>
            <a:endParaRPr b="0" i="0" sz="3200" u="none" cap="none" strike="noStrike">
              <a:solidFill>
                <a:srgbClr val="000000"/>
              </a:solidFill>
              <a:latin typeface="Arial"/>
              <a:ea typeface="Arial"/>
              <a:cs typeface="Arial"/>
              <a:sym typeface="Arial"/>
            </a:endParaRPr>
          </a:p>
        </p:txBody>
      </p:sp>
      <p:pic>
        <p:nvPicPr>
          <p:cNvPr id="616" name="Google Shape;616;p97"/>
          <p:cNvPicPr preferRelativeResize="0"/>
          <p:nvPr/>
        </p:nvPicPr>
        <p:blipFill rotWithShape="1">
          <a:blip r:embed="rId6">
            <a:alphaModFix/>
          </a:blip>
          <a:srcRect b="0" l="0" r="0" t="0"/>
          <a:stretch/>
        </p:blipFill>
        <p:spPr>
          <a:xfrm>
            <a:off x="1659700" y="1187800"/>
            <a:ext cx="4074050" cy="550834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clock&#10;&#10;Description automatically generated" id="622" name="Google Shape;622;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3" name="Google Shape;623;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4" name="Google Shape;624;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5" name="Google Shape;62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6" name="Google Shape;62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27" name="Google Shape;627;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sp>
        <p:nvSpPr>
          <p:cNvPr id="628" name="Google Shape;628;p98"/>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98 in your Student Interactive.</a:t>
            </a:r>
            <a:endParaRPr b="0" i="0" sz="3200" u="none" cap="none" strike="noStrike">
              <a:solidFill>
                <a:srgbClr val="000000"/>
              </a:solidFill>
              <a:latin typeface="Arial"/>
              <a:ea typeface="Arial"/>
              <a:cs typeface="Arial"/>
              <a:sym typeface="Arial"/>
            </a:endParaRPr>
          </a:p>
        </p:txBody>
      </p:sp>
      <p:pic>
        <p:nvPicPr>
          <p:cNvPr id="629" name="Google Shape;629;p98"/>
          <p:cNvPicPr preferRelativeResize="0"/>
          <p:nvPr/>
        </p:nvPicPr>
        <p:blipFill rotWithShape="1">
          <a:blip r:embed="rId6">
            <a:alphaModFix/>
          </a:blip>
          <a:srcRect b="0" l="0" r="0" t="0"/>
          <a:stretch/>
        </p:blipFill>
        <p:spPr>
          <a:xfrm>
            <a:off x="1419750" y="1118125"/>
            <a:ext cx="4107155" cy="5553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A picture containing clock&#10;&#10;Description automatically generated" id="635" name="Google Shape;635;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6" name="Google Shape;636;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7" name="Google Shape;637;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8" name="Google Shape;638;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9" name="Google Shape;639;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40" name="Google Shape;640;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a:t>
            </a:r>
            <a:endParaRPr b="0" i="0" sz="1400" u="none" cap="none" strike="noStrike">
              <a:solidFill>
                <a:srgbClr val="000000"/>
              </a:solidFill>
              <a:latin typeface="Century Gothic"/>
              <a:ea typeface="Century Gothic"/>
              <a:cs typeface="Century Gothic"/>
              <a:sym typeface="Century Gothic"/>
            </a:endParaRPr>
          </a:p>
        </p:txBody>
      </p:sp>
      <p:sp>
        <p:nvSpPr>
          <p:cNvPr id="641" name="Google Shape;641;p99"/>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100 in your Student Interactive.</a:t>
            </a:r>
            <a:endParaRPr b="0" i="0" sz="3200" u="none" cap="none" strike="noStrike">
              <a:solidFill>
                <a:srgbClr val="000000"/>
              </a:solidFill>
              <a:latin typeface="Arial"/>
              <a:ea typeface="Arial"/>
              <a:cs typeface="Arial"/>
              <a:sym typeface="Arial"/>
            </a:endParaRPr>
          </a:p>
        </p:txBody>
      </p:sp>
      <p:pic>
        <p:nvPicPr>
          <p:cNvPr id="642" name="Google Shape;642;p99"/>
          <p:cNvPicPr preferRelativeResize="0"/>
          <p:nvPr/>
        </p:nvPicPr>
        <p:blipFill rotWithShape="1">
          <a:blip r:embed="rId6">
            <a:alphaModFix/>
          </a:blip>
          <a:srcRect b="0" l="0" r="0" t="0"/>
          <a:stretch/>
        </p:blipFill>
        <p:spPr>
          <a:xfrm>
            <a:off x="1636374" y="1238979"/>
            <a:ext cx="3906238" cy="52814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 picture containing clock&#10;&#10;Description automatically generated" id="648" name="Google Shape;648;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9" name="Google Shape;649;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0" name="Google Shape;650;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1" name="Google Shape;651;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2" name="Google Shape;652;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53" name="Google Shape;653;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a:t>
            </a:r>
            <a:endParaRPr b="0" i="0" sz="1400" u="none" cap="none" strike="noStrike">
              <a:solidFill>
                <a:srgbClr val="000000"/>
              </a:solidFill>
              <a:latin typeface="Century Gothic"/>
              <a:ea typeface="Century Gothic"/>
              <a:cs typeface="Century Gothic"/>
              <a:sym typeface="Century Gothic"/>
            </a:endParaRPr>
          </a:p>
        </p:txBody>
      </p:sp>
      <p:sp>
        <p:nvSpPr>
          <p:cNvPr id="654" name="Google Shape;654;p100"/>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102 in your Student Interactive.</a:t>
            </a:r>
            <a:endParaRPr b="0" i="0" sz="3200" u="none" cap="none" strike="noStrike">
              <a:solidFill>
                <a:srgbClr val="000000"/>
              </a:solidFill>
              <a:latin typeface="Arial"/>
              <a:ea typeface="Arial"/>
              <a:cs typeface="Arial"/>
              <a:sym typeface="Arial"/>
            </a:endParaRPr>
          </a:p>
        </p:txBody>
      </p:sp>
      <p:pic>
        <p:nvPicPr>
          <p:cNvPr id="655" name="Google Shape;655;p100"/>
          <p:cNvPicPr preferRelativeResize="0"/>
          <p:nvPr/>
        </p:nvPicPr>
        <p:blipFill rotWithShape="1">
          <a:blip r:embed="rId6">
            <a:alphaModFix/>
          </a:blip>
          <a:srcRect b="0" l="0" r="0" t="0"/>
          <a:stretch/>
        </p:blipFill>
        <p:spPr>
          <a:xfrm>
            <a:off x="1653900" y="1146025"/>
            <a:ext cx="4084525" cy="55225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66" name="Google Shape;666;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a:t>
            </a:r>
            <a:endParaRPr b="0" i="0" sz="1400" u="none" cap="none" strike="noStrike">
              <a:solidFill>
                <a:srgbClr val="000000"/>
              </a:solidFill>
              <a:latin typeface="Century Gothic"/>
              <a:ea typeface="Century Gothic"/>
              <a:cs typeface="Century Gothic"/>
              <a:sym typeface="Century Gothic"/>
            </a:endParaRPr>
          </a:p>
        </p:txBody>
      </p:sp>
      <p:sp>
        <p:nvSpPr>
          <p:cNvPr id="667" name="Google Shape;667;p101"/>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104 in your Student Interactive.</a:t>
            </a:r>
            <a:endParaRPr b="0" i="0" sz="3200" u="none" cap="none" strike="noStrike">
              <a:solidFill>
                <a:srgbClr val="000000"/>
              </a:solidFill>
              <a:latin typeface="Arial"/>
              <a:ea typeface="Arial"/>
              <a:cs typeface="Arial"/>
              <a:sym typeface="Arial"/>
            </a:endParaRPr>
          </a:p>
        </p:txBody>
      </p:sp>
      <p:pic>
        <p:nvPicPr>
          <p:cNvPr id="668" name="Google Shape;668;p101"/>
          <p:cNvPicPr preferRelativeResize="0"/>
          <p:nvPr/>
        </p:nvPicPr>
        <p:blipFill rotWithShape="1">
          <a:blip r:embed="rId6">
            <a:alphaModFix/>
          </a:blip>
          <a:srcRect b="0" l="0" r="0" t="0"/>
          <a:stretch/>
        </p:blipFill>
        <p:spPr>
          <a:xfrm>
            <a:off x="1659700" y="1187800"/>
            <a:ext cx="4074050" cy="550834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descr="A picture containing clock&#10;&#10;Description automatically generated" id="674" name="Google Shape;674;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5" name="Google Shape;675;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6" name="Google Shape;676;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7" name="Google Shape;677;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8" name="Google Shape;678;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Understand Point of View</a:t>
            </a:r>
            <a:endParaRPr b="0" i="0" sz="3600" u="none" cap="none" strike="noStrike">
              <a:solidFill>
                <a:srgbClr val="000000"/>
              </a:solidFill>
              <a:latin typeface="Century Gothic"/>
              <a:ea typeface="Century Gothic"/>
              <a:cs typeface="Century Gothic"/>
              <a:sym typeface="Century Gothic"/>
            </a:endParaRPr>
          </a:p>
        </p:txBody>
      </p:sp>
      <p:sp>
        <p:nvSpPr>
          <p:cNvPr id="679" name="Google Shape;679;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sp>
        <p:nvSpPr>
          <p:cNvPr id="680" name="Google Shape;680;p102"/>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107 in your Student Interactive.</a:t>
            </a:r>
            <a:endParaRPr b="0" i="0" sz="3200" u="none" cap="none" strike="noStrike">
              <a:solidFill>
                <a:srgbClr val="000000"/>
              </a:solidFill>
              <a:latin typeface="Arial"/>
              <a:ea typeface="Arial"/>
              <a:cs typeface="Arial"/>
              <a:sym typeface="Arial"/>
            </a:endParaRPr>
          </a:p>
        </p:txBody>
      </p:sp>
      <p:pic>
        <p:nvPicPr>
          <p:cNvPr id="681" name="Google Shape;681;p102"/>
          <p:cNvPicPr preferRelativeResize="0"/>
          <p:nvPr/>
        </p:nvPicPr>
        <p:blipFill rotWithShape="1">
          <a:blip r:embed="rId6">
            <a:alphaModFix/>
          </a:blip>
          <a:srcRect b="0" l="0" r="0" t="0"/>
          <a:stretch/>
        </p:blipFill>
        <p:spPr>
          <a:xfrm>
            <a:off x="1685849" y="1177049"/>
            <a:ext cx="4063563" cy="54941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descr="A picture containing clock&#10;&#10;Description automatically generated" id="687" name="Google Shape;687;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8" name="Google Shape;688;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9" name="Google Shape;689;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0" name="Google Shape;690;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1" name="Google Shape;691;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Understand Point of View</a:t>
            </a:r>
            <a:endParaRPr b="0" i="0" sz="1400" u="none" cap="none" strike="noStrike">
              <a:solidFill>
                <a:srgbClr val="000000"/>
              </a:solidFill>
              <a:latin typeface="Century Gothic"/>
              <a:ea typeface="Century Gothic"/>
              <a:cs typeface="Century Gothic"/>
              <a:sym typeface="Century Gothic"/>
            </a:endParaRPr>
          </a:p>
        </p:txBody>
      </p:sp>
      <p:sp>
        <p:nvSpPr>
          <p:cNvPr id="692" name="Google Shape;692;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a:t>
            </a:r>
            <a:endParaRPr b="0" i="0" sz="1400" u="none" cap="none" strike="noStrike">
              <a:solidFill>
                <a:srgbClr val="000000"/>
              </a:solidFill>
              <a:latin typeface="Century Gothic"/>
              <a:ea typeface="Century Gothic"/>
              <a:cs typeface="Century Gothic"/>
              <a:sym typeface="Century Gothic"/>
            </a:endParaRPr>
          </a:p>
        </p:txBody>
      </p:sp>
      <p:sp>
        <p:nvSpPr>
          <p:cNvPr id="693" name="Google Shape;693;p42"/>
          <p:cNvSpPr txBox="1"/>
          <p:nvPr/>
        </p:nvSpPr>
        <p:spPr>
          <a:xfrm>
            <a:off x="6096000" y="2972600"/>
            <a:ext cx="541965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110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694" name="Google Shape;694;p42"/>
          <p:cNvPicPr preferRelativeResize="0"/>
          <p:nvPr/>
        </p:nvPicPr>
        <p:blipFill rotWithShape="1">
          <a:blip r:embed="rId6">
            <a:alphaModFix/>
          </a:blip>
          <a:srcRect b="0" l="0" r="0" t="0"/>
          <a:stretch/>
        </p:blipFill>
        <p:spPr>
          <a:xfrm>
            <a:off x="1637600" y="1119750"/>
            <a:ext cx="4039475" cy="54615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95" name="Google Shape;695;p42"/>
          <p:cNvPicPr preferRelativeResize="0"/>
          <p:nvPr/>
        </p:nvPicPr>
        <p:blipFill rotWithShape="1">
          <a:blip r:embed="rId7">
            <a:alphaModFix/>
          </a:blip>
          <a:srcRect b="0" l="0" r="0" t="0"/>
          <a:stretch/>
        </p:blipFill>
        <p:spPr>
          <a:xfrm>
            <a:off x="7220131" y="1925452"/>
            <a:ext cx="2539100" cy="890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picture containing clock&#10;&#10;Description automatically generated" id="701" name="Google Shape;701;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2" name="Google Shape;702;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3" name="Google Shape;703;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4" name="Google Shape;704;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5" name="Google Shape;705;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706" name="Google Shape;706;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sp>
        <p:nvSpPr>
          <p:cNvPr id="707" name="Google Shape;707;p43"/>
          <p:cNvSpPr txBox="1"/>
          <p:nvPr/>
        </p:nvSpPr>
        <p:spPr>
          <a:xfrm>
            <a:off x="6096000" y="2001034"/>
            <a:ext cx="531846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Circle </a:t>
            </a:r>
            <a:r>
              <a:rPr b="0" i="0" lang="en-US" sz="3200" u="none" cap="none" strike="noStrike">
                <a:solidFill>
                  <a:schemeClr val="dk1"/>
                </a:solidFill>
                <a:latin typeface="Century Gothic"/>
                <a:ea typeface="Century Gothic"/>
                <a:cs typeface="Century Gothic"/>
                <a:sym typeface="Century Gothic"/>
              </a:rPr>
              <a:t>instances of precise language in </a:t>
            </a:r>
            <a:r>
              <a:rPr b="0" i="1" lang="en-US" sz="3200" u="none" cap="none" strike="noStrike">
                <a:solidFill>
                  <a:schemeClr val="dk1"/>
                </a:solidFill>
                <a:latin typeface="Century Gothic"/>
                <a:ea typeface="Century Gothic"/>
                <a:cs typeface="Century Gothic"/>
                <a:sym typeface="Century Gothic"/>
              </a:rPr>
              <a:t>Pedro’s Journal</a:t>
            </a:r>
            <a:r>
              <a:rPr b="0" i="0" lang="en-US" sz="32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115 in your Student Interactive and complete the activity.</a:t>
            </a:r>
            <a:endParaRPr b="0" i="0" sz="3200" u="none" cap="none" strike="noStrike">
              <a:solidFill>
                <a:schemeClr val="dk1"/>
              </a:solidFill>
              <a:latin typeface="Century Gothic"/>
              <a:ea typeface="Century Gothic"/>
              <a:cs typeface="Century Gothic"/>
              <a:sym typeface="Century Gothic"/>
            </a:endParaRPr>
          </a:p>
        </p:txBody>
      </p:sp>
      <p:pic>
        <p:nvPicPr>
          <p:cNvPr id="708" name="Google Shape;708;p43"/>
          <p:cNvPicPr preferRelativeResize="0"/>
          <p:nvPr/>
        </p:nvPicPr>
        <p:blipFill rotWithShape="1">
          <a:blip r:embed="rId6">
            <a:alphaModFix/>
          </a:blip>
          <a:srcRect b="0" l="0" r="0" t="0"/>
          <a:stretch/>
        </p:blipFill>
        <p:spPr>
          <a:xfrm>
            <a:off x="1637125" y="1215774"/>
            <a:ext cx="4005857" cy="54554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descr="A picture containing clock&#10;&#10;Description automatically generated" id="714" name="Google Shape;714;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5" name="Google Shape;715;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6" name="Google Shape;716;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7" name="Google Shape;717;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8" name="Google Shape;718;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719" name="Google Shape;719;p44"/>
          <p:cNvSpPr txBox="1"/>
          <p:nvPr/>
        </p:nvSpPr>
        <p:spPr>
          <a:xfrm>
            <a:off x="662738" y="1660180"/>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ocean</a:t>
            </a:r>
            <a:endParaRPr b="0" i="0" sz="1400" u="none" cap="none" strike="noStrike">
              <a:solidFill>
                <a:srgbClr val="000000"/>
              </a:solidFill>
              <a:latin typeface="Arial"/>
              <a:ea typeface="Arial"/>
              <a:cs typeface="Arial"/>
              <a:sym typeface="Arial"/>
            </a:endParaRPr>
          </a:p>
        </p:txBody>
      </p:sp>
      <p:sp>
        <p:nvSpPr>
          <p:cNvPr id="720" name="Google Shape;720;p44"/>
          <p:cNvSpPr txBox="1"/>
          <p:nvPr/>
        </p:nvSpPr>
        <p:spPr>
          <a:xfrm>
            <a:off x="662738" y="4219273"/>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heavier</a:t>
            </a:r>
            <a:endParaRPr b="0" i="0" sz="1400" u="none" cap="none" strike="noStrike">
              <a:solidFill>
                <a:srgbClr val="000000"/>
              </a:solidFill>
              <a:latin typeface="Arial"/>
              <a:ea typeface="Arial"/>
              <a:cs typeface="Arial"/>
              <a:sym typeface="Arial"/>
            </a:endParaRPr>
          </a:p>
        </p:txBody>
      </p:sp>
      <p:sp>
        <p:nvSpPr>
          <p:cNvPr id="721" name="Google Shape;721;p44"/>
          <p:cNvSpPr txBox="1"/>
          <p:nvPr/>
        </p:nvSpPr>
        <p:spPr>
          <a:xfrm>
            <a:off x="4590464" y="2913853"/>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seasick</a:t>
            </a:r>
            <a:endParaRPr b="0" i="0" sz="1400" u="none" cap="none" strike="noStrike">
              <a:solidFill>
                <a:srgbClr val="000000"/>
              </a:solidFill>
              <a:latin typeface="Arial"/>
              <a:ea typeface="Arial"/>
              <a:cs typeface="Arial"/>
              <a:sym typeface="Arial"/>
            </a:endParaRPr>
          </a:p>
        </p:txBody>
      </p:sp>
      <p:sp>
        <p:nvSpPr>
          <p:cNvPr id="722" name="Google Shape;722;p44"/>
          <p:cNvSpPr txBox="1"/>
          <p:nvPr/>
        </p:nvSpPr>
        <p:spPr>
          <a:xfrm>
            <a:off x="4622987" y="1660179"/>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great</a:t>
            </a:r>
            <a:endParaRPr b="0" i="0" sz="1400" u="none" cap="none" strike="noStrike">
              <a:solidFill>
                <a:srgbClr val="000000"/>
              </a:solidFill>
              <a:latin typeface="Arial"/>
              <a:ea typeface="Arial"/>
              <a:cs typeface="Arial"/>
              <a:sym typeface="Arial"/>
            </a:endParaRPr>
          </a:p>
        </p:txBody>
      </p:sp>
      <p:sp>
        <p:nvSpPr>
          <p:cNvPr id="723" name="Google Shape;723;p44"/>
          <p:cNvSpPr txBox="1"/>
          <p:nvPr/>
        </p:nvSpPr>
        <p:spPr>
          <a:xfrm>
            <a:off x="662738" y="5373748"/>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pleased</a:t>
            </a:r>
            <a:endParaRPr b="0" i="0" sz="1400" u="none" cap="none" strike="noStrike">
              <a:solidFill>
                <a:srgbClr val="000000"/>
              </a:solidFill>
              <a:latin typeface="Arial"/>
              <a:ea typeface="Arial"/>
              <a:cs typeface="Arial"/>
              <a:sym typeface="Arial"/>
            </a:endParaRPr>
          </a:p>
        </p:txBody>
      </p:sp>
      <p:sp>
        <p:nvSpPr>
          <p:cNvPr id="724" name="Google Shape;724;p44"/>
          <p:cNvSpPr txBox="1"/>
          <p:nvPr/>
        </p:nvSpPr>
        <p:spPr>
          <a:xfrm>
            <a:off x="662738" y="2947226"/>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bead</a:t>
            </a:r>
            <a:endParaRPr b="0" i="0" sz="1400" u="none" cap="none" strike="noStrike">
              <a:solidFill>
                <a:srgbClr val="000000"/>
              </a:solidFill>
              <a:latin typeface="Arial"/>
              <a:ea typeface="Arial"/>
              <a:cs typeface="Arial"/>
              <a:sym typeface="Arial"/>
            </a:endParaRPr>
          </a:p>
        </p:txBody>
      </p:sp>
      <p:sp>
        <p:nvSpPr>
          <p:cNvPr id="725" name="Google Shape;725;p44"/>
          <p:cNvSpPr txBox="1"/>
          <p:nvPr/>
        </p:nvSpPr>
        <p:spPr>
          <a:xfrm>
            <a:off x="4656126" y="4219272"/>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seasick</a:t>
            </a:r>
            <a:endParaRPr b="0" i="0" sz="1400" u="none" cap="none" strike="noStrike">
              <a:solidFill>
                <a:srgbClr val="000000"/>
              </a:solidFill>
              <a:latin typeface="Arial"/>
              <a:ea typeface="Arial"/>
              <a:cs typeface="Arial"/>
              <a:sym typeface="Arial"/>
            </a:endParaRPr>
          </a:p>
        </p:txBody>
      </p:sp>
      <p:sp>
        <p:nvSpPr>
          <p:cNvPr id="726" name="Google Shape;726;p44"/>
          <p:cNvSpPr txBox="1"/>
          <p:nvPr/>
        </p:nvSpPr>
        <p:spPr>
          <a:xfrm>
            <a:off x="4590464" y="5373747"/>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spread</a:t>
            </a:r>
            <a:endParaRPr b="0" i="0" sz="1400" u="none" cap="none" strike="noStrike">
              <a:solidFill>
                <a:srgbClr val="000000"/>
              </a:solidFill>
              <a:latin typeface="Arial"/>
              <a:ea typeface="Arial"/>
              <a:cs typeface="Arial"/>
              <a:sym typeface="Arial"/>
            </a:endParaRPr>
          </a:p>
        </p:txBody>
      </p:sp>
      <p:sp>
        <p:nvSpPr>
          <p:cNvPr id="727" name="Google Shape;727;p44"/>
          <p:cNvSpPr txBox="1"/>
          <p:nvPr/>
        </p:nvSpPr>
        <p:spPr>
          <a:xfrm>
            <a:off x="8469588" y="1660179"/>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proud</a:t>
            </a:r>
            <a:endParaRPr b="0" i="0" sz="1400" u="none" cap="none" strike="noStrike">
              <a:solidFill>
                <a:srgbClr val="000000"/>
              </a:solidFill>
              <a:latin typeface="Arial"/>
              <a:ea typeface="Arial"/>
              <a:cs typeface="Arial"/>
              <a:sym typeface="Arial"/>
            </a:endParaRPr>
          </a:p>
        </p:txBody>
      </p:sp>
      <p:sp>
        <p:nvSpPr>
          <p:cNvPr id="728" name="Google Shape;728;p44"/>
          <p:cNvSpPr txBox="1"/>
          <p:nvPr/>
        </p:nvSpPr>
        <p:spPr>
          <a:xfrm>
            <a:off x="8518190" y="2913852"/>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joyful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5"/>
          <p:cNvSpPr/>
          <p:nvPr/>
        </p:nvSpPr>
        <p:spPr>
          <a:xfrm>
            <a:off x="4920348" y="1197429"/>
            <a:ext cx="5466185" cy="3760606"/>
          </a:xfrm>
          <a:prstGeom prst="ellipse">
            <a:avLst/>
          </a:prstGeom>
          <a:noFill/>
          <a:ln cap="flat" cmpd="sng" w="2857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p5"/>
          <p:cNvSpPr/>
          <p:nvPr/>
        </p:nvSpPr>
        <p:spPr>
          <a:xfrm>
            <a:off x="895744" y="1136714"/>
            <a:ext cx="5612299" cy="3596686"/>
          </a:xfrm>
          <a:prstGeom prst="ellipse">
            <a:avLst/>
          </a:prstGeom>
          <a:noFill/>
          <a:ln cap="flat" cmpd="sng" w="2857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8" name="Google Shape;138;p5"/>
          <p:cNvSpPr/>
          <p:nvPr/>
        </p:nvSpPr>
        <p:spPr>
          <a:xfrm>
            <a:off x="2901206" y="3079409"/>
            <a:ext cx="5772974" cy="3493082"/>
          </a:xfrm>
          <a:prstGeom prst="ellipse">
            <a:avLst/>
          </a:prstGeom>
          <a:noFill/>
          <a:ln cap="flat" cmpd="sng" w="2857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p5"/>
          <p:cNvSpPr txBox="1"/>
          <p:nvPr/>
        </p:nvSpPr>
        <p:spPr>
          <a:xfrm>
            <a:off x="2045971" y="1767061"/>
            <a:ext cx="2494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Henry</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wondering about job</a:t>
            </a:r>
            <a:endParaRPr b="0" i="0" sz="1400" u="none" cap="none" strike="noStrike">
              <a:solidFill>
                <a:srgbClr val="000000"/>
              </a:solidFill>
              <a:latin typeface="Century Gothic"/>
              <a:ea typeface="Century Gothic"/>
              <a:cs typeface="Century Gothic"/>
              <a:sym typeface="Century Gothic"/>
            </a:endParaRPr>
          </a:p>
        </p:txBody>
      </p:sp>
      <p:sp>
        <p:nvSpPr>
          <p:cNvPr id="140" name="Google Shape;140;p5"/>
          <p:cNvSpPr txBox="1"/>
          <p:nvPr/>
        </p:nvSpPr>
        <p:spPr>
          <a:xfrm>
            <a:off x="4237055" y="4800797"/>
            <a:ext cx="2876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Bertha</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worried about strangers</a:t>
            </a:r>
            <a:endParaRPr b="0" i="0" sz="1400" u="none" cap="none" strike="noStrike">
              <a:solidFill>
                <a:srgbClr val="000000"/>
              </a:solidFill>
              <a:latin typeface="Century Gothic"/>
              <a:ea typeface="Century Gothic"/>
              <a:cs typeface="Century Gothic"/>
              <a:sym typeface="Century Gothic"/>
            </a:endParaRPr>
          </a:p>
        </p:txBody>
      </p:sp>
      <p:sp>
        <p:nvSpPr>
          <p:cNvPr id="141" name="Google Shape;141;p5"/>
          <p:cNvSpPr txBox="1"/>
          <p:nvPr/>
        </p:nvSpPr>
        <p:spPr>
          <a:xfrm>
            <a:off x="6814832" y="1681798"/>
            <a:ext cx="2105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Rosa</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entury Gothic"/>
                <a:ea typeface="Century Gothic"/>
                <a:cs typeface="Century Gothic"/>
                <a:sym typeface="Century Gothic"/>
              </a:rPr>
              <a:t>afraid of the dark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5" name="Google Shape;735;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6" name="Google Shape;736;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7" name="Google Shape;737;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45"/>
          <p:cNvSpPr txBox="1"/>
          <p:nvPr/>
        </p:nvSpPr>
        <p:spPr>
          <a:xfrm>
            <a:off x="6555906" y="2739678"/>
            <a:ext cx="4137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121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40" name="Google Shape;740;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pic>
        <p:nvPicPr>
          <p:cNvPr id="741" name="Google Shape;741;p45"/>
          <p:cNvPicPr preferRelativeResize="0"/>
          <p:nvPr/>
        </p:nvPicPr>
        <p:blipFill rotWithShape="1">
          <a:blip r:embed="rId6">
            <a:alphaModFix/>
          </a:blip>
          <a:srcRect b="0" l="0" r="0" t="0"/>
          <a:stretch/>
        </p:blipFill>
        <p:spPr>
          <a:xfrm>
            <a:off x="1622700" y="1228800"/>
            <a:ext cx="3941000" cy="5367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A picture containing clock&#10;&#10;Description automatically generated" id="747" name="Google Shape;747;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8" name="Google Shape;748;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9" name="Google Shape;749;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0" name="Google Shape;750;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1" name="Google Shape;751;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52" name="Google Shape;752;p46"/>
          <p:cNvSpPr txBox="1"/>
          <p:nvPr/>
        </p:nvSpPr>
        <p:spPr>
          <a:xfrm>
            <a:off x="931093" y="1816655"/>
            <a:ext cx="568486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ideas for transitions for your narrative.</a:t>
            </a:r>
            <a:endParaRPr b="0" i="0" sz="3200" u="none" cap="none" strike="noStrike">
              <a:solidFill>
                <a:schemeClr val="dk1"/>
              </a:solidFill>
              <a:latin typeface="Century Gothic"/>
              <a:ea typeface="Century Gothic"/>
              <a:cs typeface="Century Gothic"/>
              <a:sym typeface="Century Gothic"/>
            </a:endParaRPr>
          </a:p>
        </p:txBody>
      </p:sp>
      <p:sp>
        <p:nvSpPr>
          <p:cNvPr id="753" name="Google Shape;753;p46"/>
          <p:cNvSpPr txBox="1"/>
          <p:nvPr/>
        </p:nvSpPr>
        <p:spPr>
          <a:xfrm>
            <a:off x="931093" y="3341114"/>
            <a:ext cx="647851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transitions to your personal narrative.</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54" name="Google Shape;754;p46"/>
          <p:cNvPicPr preferRelativeResize="0"/>
          <p:nvPr/>
        </p:nvPicPr>
        <p:blipFill rotWithShape="1">
          <a:blip r:embed="rId6">
            <a:alphaModFix/>
          </a:blip>
          <a:srcRect b="0" l="0" r="0" t="0"/>
          <a:stretch/>
        </p:blipFill>
        <p:spPr>
          <a:xfrm>
            <a:off x="8506011" y="1905498"/>
            <a:ext cx="2060865" cy="19742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47"/>
          <p:cNvSpPr txBox="1"/>
          <p:nvPr/>
        </p:nvSpPr>
        <p:spPr>
          <a:xfrm>
            <a:off x="1593100" y="1234788"/>
            <a:ext cx="3337800" cy="708000"/>
          </a:xfrm>
          <a:prstGeom prst="rect">
            <a:avLst/>
          </a:prstGeom>
          <a:solidFill>
            <a:srgbClr val="D8E2F3"/>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conceal</a:t>
            </a:r>
            <a:endParaRPr b="0" i="0" sz="4000" u="none" cap="none" strike="noStrike">
              <a:solidFill>
                <a:srgbClr val="000000"/>
              </a:solidFill>
              <a:latin typeface="Century Gothic"/>
              <a:ea typeface="Century Gothic"/>
              <a:cs typeface="Century Gothic"/>
              <a:sym typeface="Century Gothic"/>
            </a:endParaRPr>
          </a:p>
        </p:txBody>
      </p:sp>
      <p:sp>
        <p:nvSpPr>
          <p:cNvPr id="766" name="Google Shape;766;p47"/>
          <p:cNvSpPr txBox="1"/>
          <p:nvPr/>
        </p:nvSpPr>
        <p:spPr>
          <a:xfrm>
            <a:off x="6496703" y="2219325"/>
            <a:ext cx="3337800" cy="708000"/>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hollow</a:t>
            </a:r>
            <a:endParaRPr b="0" i="0" sz="4000" u="none" cap="none" strike="noStrike">
              <a:solidFill>
                <a:srgbClr val="000000"/>
              </a:solidFill>
              <a:latin typeface="Century Gothic"/>
              <a:ea typeface="Century Gothic"/>
              <a:cs typeface="Century Gothic"/>
              <a:sym typeface="Century Gothic"/>
            </a:endParaRPr>
          </a:p>
        </p:txBody>
      </p:sp>
      <p:sp>
        <p:nvSpPr>
          <p:cNvPr id="767" name="Google Shape;767;p47"/>
          <p:cNvSpPr txBox="1"/>
          <p:nvPr/>
        </p:nvSpPr>
        <p:spPr>
          <a:xfrm>
            <a:off x="6496703" y="1234788"/>
            <a:ext cx="3337800" cy="708000"/>
          </a:xfrm>
          <a:prstGeom prst="rect">
            <a:avLst/>
          </a:prstGeom>
          <a:solidFill>
            <a:srgbClr val="D8E2F3"/>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meet</a:t>
            </a:r>
            <a:endParaRPr b="0" i="0" sz="4000" u="none" cap="none" strike="noStrike">
              <a:solidFill>
                <a:srgbClr val="000000"/>
              </a:solidFill>
              <a:latin typeface="Century Gothic"/>
              <a:ea typeface="Century Gothic"/>
              <a:cs typeface="Century Gothic"/>
              <a:sym typeface="Century Gothic"/>
            </a:endParaRPr>
          </a:p>
        </p:txBody>
      </p:sp>
      <p:sp>
        <p:nvSpPr>
          <p:cNvPr id="768" name="Google Shape;768;p47"/>
          <p:cNvSpPr txBox="1"/>
          <p:nvPr/>
        </p:nvSpPr>
        <p:spPr>
          <a:xfrm>
            <a:off x="1593066" y="2219333"/>
            <a:ext cx="3337800" cy="708000"/>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coward</a:t>
            </a:r>
            <a:endParaRPr b="0" i="0" sz="4000" u="none" cap="none" strike="noStrike">
              <a:solidFill>
                <a:srgbClr val="000000"/>
              </a:solidFill>
              <a:latin typeface="Century Gothic"/>
              <a:ea typeface="Century Gothic"/>
              <a:cs typeface="Century Gothic"/>
              <a:sym typeface="Century Gothic"/>
            </a:endParaRPr>
          </a:p>
        </p:txBody>
      </p:sp>
      <p:sp>
        <p:nvSpPr>
          <p:cNvPr id="769" name="Google Shape;769;p47"/>
          <p:cNvSpPr txBox="1"/>
          <p:nvPr/>
        </p:nvSpPr>
        <p:spPr>
          <a:xfrm>
            <a:off x="382675" y="3203725"/>
            <a:ext cx="10660200" cy="2801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Complete the sentences with a spelling word.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1. A queen is __________.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2. Something related to the sea is _________.</a:t>
            </a:r>
            <a:endParaRPr b="0" i="0" sz="36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clock&#10;&#10;Description automatically generated" id="775" name="Google Shape;775;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6" name="Google Shape;776;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7" name="Google Shape;777;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8" name="Google Shape;778;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9" name="Google Shape;779;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80" name="Google Shape;780;p48"/>
          <p:cNvSpPr txBox="1"/>
          <p:nvPr/>
        </p:nvSpPr>
        <p:spPr>
          <a:xfrm>
            <a:off x="819045" y="2165940"/>
            <a:ext cx="9567488" cy="3046948"/>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Tom bought pizza.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Tom bought pizza because he was hungry.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Tom bought a pizza, and he took it home.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drawing, lamp&#10;&#10;Description automatically generated" id="786" name="Google Shape;786;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87" name="Google Shape;787;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88" name="Google Shape;788;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90" name="Google Shape;790;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91" name="Google Shape;791;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50"/>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97 in your Student Interactive.</a:t>
            </a:r>
            <a:endParaRPr b="0" i="0" sz="3200" u="none" cap="none" strike="noStrike">
              <a:solidFill>
                <a:srgbClr val="000000"/>
              </a:solidFill>
              <a:latin typeface="Arial"/>
              <a:ea typeface="Arial"/>
              <a:cs typeface="Arial"/>
              <a:sym typeface="Arial"/>
            </a:endParaRPr>
          </a:p>
        </p:txBody>
      </p:sp>
      <p:pic>
        <p:nvPicPr>
          <p:cNvPr id="804" name="Google Shape;804;p50"/>
          <p:cNvPicPr preferRelativeResize="0"/>
          <p:nvPr/>
        </p:nvPicPr>
        <p:blipFill rotWithShape="1">
          <a:blip r:embed="rId6">
            <a:alphaModFix/>
          </a:blip>
          <a:srcRect b="0" l="0" r="0" t="0"/>
          <a:stretch/>
        </p:blipFill>
        <p:spPr>
          <a:xfrm>
            <a:off x="1425625" y="1114500"/>
            <a:ext cx="4109812" cy="55567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A picture containing clock&#10;&#10;Description automatically generated" id="810" name="Google Shape;810;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1" name="Google Shape;811;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2" name="Google Shape;812;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3" name="Google Shape;813;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4" name="Google Shape;814;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15" name="Google Shape;815;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sp>
        <p:nvSpPr>
          <p:cNvPr id="816" name="Google Shape;816;p103"/>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97 in your Student Interactive.</a:t>
            </a:r>
            <a:endParaRPr b="0" i="0" sz="3200" u="none" cap="none" strike="noStrike">
              <a:solidFill>
                <a:srgbClr val="000000"/>
              </a:solidFill>
              <a:latin typeface="Arial"/>
              <a:ea typeface="Arial"/>
              <a:cs typeface="Arial"/>
              <a:sym typeface="Arial"/>
            </a:endParaRPr>
          </a:p>
        </p:txBody>
      </p:sp>
      <p:pic>
        <p:nvPicPr>
          <p:cNvPr id="817" name="Google Shape;817;p103"/>
          <p:cNvPicPr preferRelativeResize="0"/>
          <p:nvPr/>
        </p:nvPicPr>
        <p:blipFill rotWithShape="1">
          <a:blip r:embed="rId6">
            <a:alphaModFix/>
          </a:blip>
          <a:srcRect b="0" l="0" r="0" t="0"/>
          <a:stretch/>
        </p:blipFill>
        <p:spPr>
          <a:xfrm>
            <a:off x="1659694" y="1322574"/>
            <a:ext cx="3882918" cy="52499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A picture containing clock&#10;&#10;Description automatically generated" id="823" name="Google Shape;823;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4" name="Google Shape;824;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5" name="Google Shape;825;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6" name="Google Shape;826;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7" name="Google Shape;827;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104"/>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93 in your Student Interactive.</a:t>
            </a:r>
            <a:endParaRPr b="0" i="0" sz="3200" u="none" cap="none" strike="noStrike">
              <a:solidFill>
                <a:srgbClr val="000000"/>
              </a:solidFill>
              <a:latin typeface="Arial"/>
              <a:ea typeface="Arial"/>
              <a:cs typeface="Arial"/>
              <a:sym typeface="Arial"/>
            </a:endParaRPr>
          </a:p>
        </p:txBody>
      </p:sp>
      <p:pic>
        <p:nvPicPr>
          <p:cNvPr id="830" name="Google Shape;830;p104"/>
          <p:cNvPicPr preferRelativeResize="0"/>
          <p:nvPr/>
        </p:nvPicPr>
        <p:blipFill rotWithShape="1">
          <a:blip r:embed="rId6">
            <a:alphaModFix/>
          </a:blip>
          <a:srcRect b="0" l="0" r="0" t="0"/>
          <a:stretch/>
        </p:blipFill>
        <p:spPr>
          <a:xfrm>
            <a:off x="1622575" y="1105525"/>
            <a:ext cx="3995025" cy="5417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clock&#10;&#10;Description automatically generated" id="836" name="Google Shape;836;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7" name="Google Shape;837;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8" name="Google Shape;838;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9" name="Google Shape;839;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0" name="Google Shape;840;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41" name="Google Shape;841;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sp>
        <p:nvSpPr>
          <p:cNvPr id="842" name="Google Shape;842;p105"/>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94 in your Student Interactive.</a:t>
            </a:r>
            <a:endParaRPr b="0" i="0" sz="3200" u="none" cap="none" strike="noStrike">
              <a:solidFill>
                <a:srgbClr val="000000"/>
              </a:solidFill>
              <a:latin typeface="Arial"/>
              <a:ea typeface="Arial"/>
              <a:cs typeface="Arial"/>
              <a:sym typeface="Arial"/>
            </a:endParaRPr>
          </a:p>
        </p:txBody>
      </p:sp>
      <p:pic>
        <p:nvPicPr>
          <p:cNvPr id="843" name="Google Shape;843;p105"/>
          <p:cNvPicPr preferRelativeResize="0"/>
          <p:nvPr/>
        </p:nvPicPr>
        <p:blipFill rotWithShape="1">
          <a:blip r:embed="rId6">
            <a:alphaModFix/>
          </a:blip>
          <a:srcRect b="0" l="0" r="0" t="0"/>
          <a:stretch/>
        </p:blipFill>
        <p:spPr>
          <a:xfrm>
            <a:off x="1646401" y="1111950"/>
            <a:ext cx="4093862" cy="55351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A picture containing clock&#10;&#10;Description automatically generated" id="849" name="Google Shape;849;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0" name="Google Shape;850;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1" name="Google Shape;851;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2" name="Google Shape;852;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3" name="Google Shape;853;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54" name="Google Shape;854;p10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101</a:t>
            </a:r>
            <a:endParaRPr b="0" i="0" sz="1400" u="none" cap="none" strike="noStrike">
              <a:solidFill>
                <a:srgbClr val="000000"/>
              </a:solidFill>
              <a:latin typeface="Century Gothic"/>
              <a:ea typeface="Century Gothic"/>
              <a:cs typeface="Century Gothic"/>
              <a:sym typeface="Century Gothic"/>
            </a:endParaRPr>
          </a:p>
        </p:txBody>
      </p:sp>
      <p:sp>
        <p:nvSpPr>
          <p:cNvPr id="855" name="Google Shape;855;p106"/>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101 in your Student Interactive.</a:t>
            </a:r>
            <a:endParaRPr b="0" i="0" sz="3200" u="none" cap="none" strike="noStrike">
              <a:solidFill>
                <a:srgbClr val="000000"/>
              </a:solidFill>
              <a:latin typeface="Arial"/>
              <a:ea typeface="Arial"/>
              <a:cs typeface="Arial"/>
              <a:sym typeface="Arial"/>
            </a:endParaRPr>
          </a:p>
        </p:txBody>
      </p:sp>
      <p:pic>
        <p:nvPicPr>
          <p:cNvPr id="856" name="Google Shape;856;p106"/>
          <p:cNvPicPr preferRelativeResize="0"/>
          <p:nvPr/>
        </p:nvPicPr>
        <p:blipFill rotWithShape="1">
          <a:blip r:embed="rId6">
            <a:alphaModFix/>
          </a:blip>
          <a:srcRect b="0" l="0" r="0" t="0"/>
          <a:stretch/>
        </p:blipFill>
        <p:spPr>
          <a:xfrm>
            <a:off x="1915100" y="1151600"/>
            <a:ext cx="4082383" cy="55196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clock&#10;&#10;Description automatically generated" id="147" name="Google Shape;147;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8" name="Google Shape;148;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9" name="Google Shape;149;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0" name="Google Shape;150;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1" name="Google Shape;151;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Historical Fiction</a:t>
            </a:r>
            <a:endParaRPr b="0" i="0" sz="1400" u="none" cap="none" strike="noStrike">
              <a:solidFill>
                <a:srgbClr val="000000"/>
              </a:solidFill>
              <a:latin typeface="Century Gothic"/>
              <a:ea typeface="Century Gothic"/>
              <a:cs typeface="Century Gothic"/>
              <a:sym typeface="Century Gothic"/>
            </a:endParaRPr>
          </a:p>
        </p:txBody>
      </p:sp>
      <p:sp>
        <p:nvSpPr>
          <p:cNvPr id="152" name="Google Shape;152;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 87</a:t>
            </a:r>
            <a:endParaRPr b="0" i="0" sz="1400" u="none" cap="none" strike="noStrike">
              <a:solidFill>
                <a:srgbClr val="000000"/>
              </a:solidFill>
              <a:latin typeface="Century Gothic"/>
              <a:ea typeface="Century Gothic"/>
              <a:cs typeface="Century Gothic"/>
              <a:sym typeface="Century Gothic"/>
            </a:endParaRPr>
          </a:p>
        </p:txBody>
      </p:sp>
      <p:sp>
        <p:nvSpPr>
          <p:cNvPr id="153" name="Google Shape;153;p6"/>
          <p:cNvSpPr txBox="1"/>
          <p:nvPr/>
        </p:nvSpPr>
        <p:spPr>
          <a:xfrm>
            <a:off x="8208000" y="2904584"/>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4" name="Google Shape;154;p6"/>
          <p:cNvPicPr preferRelativeResize="0"/>
          <p:nvPr/>
        </p:nvPicPr>
        <p:blipFill rotWithShape="1">
          <a:blip r:embed="rId6">
            <a:alphaModFix/>
          </a:blip>
          <a:srcRect b="787" l="0" r="0" t="787"/>
          <a:stretch/>
        </p:blipFill>
        <p:spPr>
          <a:xfrm>
            <a:off x="653148" y="1269933"/>
            <a:ext cx="7254333" cy="48389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67" name="Google Shape;867;p10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103</a:t>
            </a:r>
            <a:endParaRPr b="0" i="0" sz="1400" u="none" cap="none" strike="noStrike">
              <a:solidFill>
                <a:srgbClr val="000000"/>
              </a:solidFill>
              <a:latin typeface="Century Gothic"/>
              <a:ea typeface="Century Gothic"/>
              <a:cs typeface="Century Gothic"/>
              <a:sym typeface="Century Gothic"/>
            </a:endParaRPr>
          </a:p>
        </p:txBody>
      </p:sp>
      <p:sp>
        <p:nvSpPr>
          <p:cNvPr id="868" name="Google Shape;868;p107"/>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103 in your Student Interactive.</a:t>
            </a:r>
            <a:endParaRPr b="0" i="0" sz="3200" u="none" cap="none" strike="noStrike">
              <a:solidFill>
                <a:srgbClr val="000000"/>
              </a:solidFill>
              <a:latin typeface="Arial"/>
              <a:ea typeface="Arial"/>
              <a:cs typeface="Arial"/>
              <a:sym typeface="Arial"/>
            </a:endParaRPr>
          </a:p>
        </p:txBody>
      </p:sp>
      <p:pic>
        <p:nvPicPr>
          <p:cNvPr id="869" name="Google Shape;869;p107"/>
          <p:cNvPicPr preferRelativeResize="0"/>
          <p:nvPr/>
        </p:nvPicPr>
        <p:blipFill rotWithShape="1">
          <a:blip r:embed="rId6">
            <a:alphaModFix/>
          </a:blip>
          <a:srcRect b="0" l="0" r="0" t="0"/>
          <a:stretch/>
        </p:blipFill>
        <p:spPr>
          <a:xfrm>
            <a:off x="1720625" y="1108550"/>
            <a:ext cx="3859576" cy="55626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pic>
        <p:nvPicPr>
          <p:cNvPr descr="A picture containing clock&#10;&#10;Description automatically generated" id="875" name="Google Shape;875;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6" name="Google Shape;876;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7" name="Google Shape;877;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8" name="Google Shape;878;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10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105</a:t>
            </a:r>
            <a:endParaRPr b="0" i="0" sz="1400" u="none" cap="none" strike="noStrike">
              <a:solidFill>
                <a:srgbClr val="000000"/>
              </a:solidFill>
              <a:latin typeface="Century Gothic"/>
              <a:ea typeface="Century Gothic"/>
              <a:cs typeface="Century Gothic"/>
              <a:sym typeface="Century Gothic"/>
            </a:endParaRPr>
          </a:p>
        </p:txBody>
      </p:sp>
      <p:sp>
        <p:nvSpPr>
          <p:cNvPr id="881" name="Google Shape;881;p108"/>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105 in your Student Interactive.</a:t>
            </a:r>
            <a:endParaRPr b="0" i="0" sz="3200" u="none" cap="none" strike="noStrike">
              <a:solidFill>
                <a:srgbClr val="000000"/>
              </a:solidFill>
              <a:latin typeface="Arial"/>
              <a:ea typeface="Arial"/>
              <a:cs typeface="Arial"/>
              <a:sym typeface="Arial"/>
            </a:endParaRPr>
          </a:p>
        </p:txBody>
      </p:sp>
      <p:pic>
        <p:nvPicPr>
          <p:cNvPr id="882" name="Google Shape;882;p108"/>
          <p:cNvPicPr preferRelativeResize="0"/>
          <p:nvPr/>
        </p:nvPicPr>
        <p:blipFill rotWithShape="1">
          <a:blip r:embed="rId6">
            <a:alphaModFix/>
          </a:blip>
          <a:srcRect b="0" l="0" r="0" t="0"/>
          <a:stretch/>
        </p:blipFill>
        <p:spPr>
          <a:xfrm>
            <a:off x="1659700" y="1227700"/>
            <a:ext cx="3882899" cy="5443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descr="A picture containing clock&#10;&#10;Description automatically generated" id="888" name="Google Shape;888;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9" name="Google Shape;889;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0" name="Google Shape;890;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1" name="Google Shape;891;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10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109"/>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106 in your Student Interactive.</a:t>
            </a:r>
            <a:endParaRPr b="0" i="0" sz="3200" u="none" cap="none" strike="noStrike">
              <a:solidFill>
                <a:srgbClr val="000000"/>
              </a:solidFill>
              <a:latin typeface="Arial"/>
              <a:ea typeface="Arial"/>
              <a:cs typeface="Arial"/>
              <a:sym typeface="Arial"/>
            </a:endParaRPr>
          </a:p>
        </p:txBody>
      </p:sp>
      <p:pic>
        <p:nvPicPr>
          <p:cNvPr id="895" name="Google Shape;895;p109"/>
          <p:cNvPicPr preferRelativeResize="0"/>
          <p:nvPr/>
        </p:nvPicPr>
        <p:blipFill rotWithShape="1">
          <a:blip r:embed="rId6">
            <a:alphaModFix/>
          </a:blip>
          <a:srcRect b="0" l="0" r="0" t="0"/>
          <a:stretch/>
        </p:blipFill>
        <p:spPr>
          <a:xfrm>
            <a:off x="1713125" y="1120475"/>
            <a:ext cx="4009025" cy="54204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descr="A picture containing clock&#10;&#10;Description automatically generated" id="901" name="Google Shape;901;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2" name="Google Shape;902;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3" name="Google Shape;903;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4" name="Google Shape;904;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5" name="Google Shape;905;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906" name="Google Shape;906;p57"/>
          <p:cNvSpPr txBox="1"/>
          <p:nvPr/>
        </p:nvSpPr>
        <p:spPr>
          <a:xfrm>
            <a:off x="6344469" y="3429000"/>
            <a:ext cx="476106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 </a:t>
            </a:r>
            <a:r>
              <a:rPr b="0" i="0" lang="en-US" sz="3200" u="none" cap="none" strike="noStrike">
                <a:solidFill>
                  <a:srgbClr val="000000"/>
                </a:solidFill>
                <a:latin typeface="Century Gothic"/>
                <a:ea typeface="Century Gothic"/>
                <a:cs typeface="Century Gothic"/>
                <a:sym typeface="Century Gothic"/>
              </a:rPr>
              <a:t>page 111 in your Student Interactive.</a:t>
            </a:r>
            <a:endParaRPr b="0" i="0" sz="3200" u="none" cap="none" strike="noStrike">
              <a:solidFill>
                <a:srgbClr val="000000"/>
              </a:solidFill>
              <a:latin typeface="Arial"/>
              <a:ea typeface="Arial"/>
              <a:cs typeface="Arial"/>
              <a:sym typeface="Arial"/>
            </a:endParaRPr>
          </a:p>
        </p:txBody>
      </p:sp>
      <p:sp>
        <p:nvSpPr>
          <p:cNvPr id="907" name="Google Shape;907;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pic>
        <p:nvPicPr>
          <p:cNvPr id="908" name="Google Shape;908;p57"/>
          <p:cNvPicPr preferRelativeResize="0"/>
          <p:nvPr/>
        </p:nvPicPr>
        <p:blipFill rotWithShape="1">
          <a:blip r:embed="rId6">
            <a:alphaModFix/>
          </a:blip>
          <a:srcRect b="0" l="0" r="0" t="0"/>
          <a:stretch/>
        </p:blipFill>
        <p:spPr>
          <a:xfrm>
            <a:off x="1908225" y="1221300"/>
            <a:ext cx="3817925" cy="54375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9" name="Google Shape;909;p57"/>
          <p:cNvPicPr preferRelativeResize="0"/>
          <p:nvPr/>
        </p:nvPicPr>
        <p:blipFill rotWithShape="1">
          <a:blip r:embed="rId7">
            <a:alphaModFix/>
          </a:blip>
          <a:srcRect b="0" l="0" r="0" t="0"/>
          <a:stretch/>
        </p:blipFill>
        <p:spPr>
          <a:xfrm>
            <a:off x="7173156" y="2479727"/>
            <a:ext cx="2539100" cy="8904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descr="A picture containing clock&#10;&#10;Description automatically generated" id="915" name="Google Shape;91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6" name="Google Shape;91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7" name="Google Shape;91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8" name="Google Shape;91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9" name="Google Shape;91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for a Reader</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a:t>
            </a:r>
            <a:endParaRPr b="0" i="0" sz="1400" u="none" cap="none" strike="noStrike">
              <a:solidFill>
                <a:srgbClr val="000000"/>
              </a:solidFill>
              <a:latin typeface="Century Gothic"/>
              <a:ea typeface="Century Gothic"/>
              <a:cs typeface="Century Gothic"/>
              <a:sym typeface="Century Gothic"/>
            </a:endParaRPr>
          </a:p>
        </p:txBody>
      </p:sp>
      <p:sp>
        <p:nvSpPr>
          <p:cNvPr id="921" name="Google Shape;921;p58"/>
          <p:cNvSpPr txBox="1"/>
          <p:nvPr/>
        </p:nvSpPr>
        <p:spPr>
          <a:xfrm>
            <a:off x="6173755" y="3447573"/>
            <a:ext cx="491130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922" name="Google Shape;922;p58"/>
          <p:cNvPicPr preferRelativeResize="0"/>
          <p:nvPr/>
        </p:nvPicPr>
        <p:blipFill rotWithShape="1">
          <a:blip r:embed="rId6">
            <a:alphaModFix/>
          </a:blip>
          <a:srcRect b="0" l="0" r="0" t="0"/>
          <a:stretch/>
        </p:blipFill>
        <p:spPr>
          <a:xfrm>
            <a:off x="1812512" y="1370947"/>
            <a:ext cx="3891938" cy="53002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23" name="Google Shape;923;p58"/>
          <p:cNvPicPr preferRelativeResize="0"/>
          <p:nvPr/>
        </p:nvPicPr>
        <p:blipFill rotWithShape="1">
          <a:blip r:embed="rId7">
            <a:alphaModFix/>
          </a:blip>
          <a:srcRect b="0" l="0" r="0" t="0"/>
          <a:stretch/>
        </p:blipFill>
        <p:spPr>
          <a:xfrm>
            <a:off x="7359856" y="2451552"/>
            <a:ext cx="2539100" cy="8904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descr="A picture containing clock&#10;&#10;Description automatically generated" id="929" name="Google Shape;929;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0" name="Google Shape;930;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1" name="Google Shape;931;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2" name="Google Shape;932;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3" name="Google Shape;933;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0" sz="1400" u="none" cap="none" strike="noStrike">
              <a:solidFill>
                <a:srgbClr val="000000"/>
              </a:solidFill>
              <a:latin typeface="Century Gothic"/>
              <a:ea typeface="Century Gothic"/>
              <a:cs typeface="Century Gothic"/>
              <a:sym typeface="Century Gothic"/>
            </a:endParaRPr>
          </a:p>
        </p:txBody>
      </p:sp>
      <p:sp>
        <p:nvSpPr>
          <p:cNvPr id="934" name="Google Shape;934;p59"/>
          <p:cNvSpPr txBox="1"/>
          <p:nvPr/>
        </p:nvSpPr>
        <p:spPr>
          <a:xfrm>
            <a:off x="2020581" y="1597207"/>
            <a:ext cx="1821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bio</a:t>
            </a:r>
            <a:endParaRPr b="0" i="0" sz="4000" u="none" cap="none" strike="noStrike">
              <a:solidFill>
                <a:schemeClr val="dk1"/>
              </a:solidFill>
              <a:latin typeface="Century Gothic"/>
              <a:ea typeface="Century Gothic"/>
              <a:cs typeface="Century Gothic"/>
              <a:sym typeface="Century Gothic"/>
            </a:endParaRPr>
          </a:p>
        </p:txBody>
      </p:sp>
      <p:sp>
        <p:nvSpPr>
          <p:cNvPr id="935" name="Google Shape;935;p59"/>
          <p:cNvSpPr txBox="1"/>
          <p:nvPr/>
        </p:nvSpPr>
        <p:spPr>
          <a:xfrm>
            <a:off x="3456775" y="4405225"/>
            <a:ext cx="664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Define </a:t>
            </a:r>
            <a:r>
              <a:rPr b="0" i="0" lang="en-US" sz="3200" u="none" cap="none" strike="noStrike">
                <a:solidFill>
                  <a:schemeClr val="dk1"/>
                </a:solidFill>
                <a:latin typeface="Century Gothic"/>
                <a:ea typeface="Century Gothic"/>
                <a:cs typeface="Century Gothic"/>
                <a:sym typeface="Century Gothic"/>
              </a:rPr>
              <a:t>the remaining Greek roots.  </a:t>
            </a:r>
            <a:r>
              <a:rPr b="1" i="0" lang="en-US" sz="3200" u="none" cap="none" strike="noStrike">
                <a:solidFill>
                  <a:schemeClr val="dk1"/>
                </a:solidFill>
                <a:latin typeface="Century Gothic"/>
                <a:ea typeface="Century Gothic"/>
                <a:cs typeface="Century Gothic"/>
                <a:sym typeface="Century Gothic"/>
              </a:rPr>
              <a:t>List</a:t>
            </a:r>
            <a:r>
              <a:rPr b="0" i="0" lang="en-US" sz="3200" u="none" cap="none" strike="noStrike">
                <a:solidFill>
                  <a:schemeClr val="dk1"/>
                </a:solidFill>
                <a:latin typeface="Century Gothic"/>
                <a:ea typeface="Century Gothic"/>
                <a:cs typeface="Century Gothic"/>
                <a:sym typeface="Century Gothic"/>
              </a:rPr>
              <a:t> as many words as possible with these Greek roots. </a:t>
            </a:r>
            <a:endParaRPr b="0" i="0" sz="3200" u="none" cap="none" strike="noStrike">
              <a:solidFill>
                <a:schemeClr val="dk1"/>
              </a:solidFill>
              <a:latin typeface="Century Gothic"/>
              <a:ea typeface="Century Gothic"/>
              <a:cs typeface="Century Gothic"/>
              <a:sym typeface="Century Gothic"/>
            </a:endParaRPr>
          </a:p>
        </p:txBody>
      </p:sp>
      <p:sp>
        <p:nvSpPr>
          <p:cNvPr id="936" name="Google Shape;936;p59"/>
          <p:cNvSpPr txBox="1"/>
          <p:nvPr/>
        </p:nvSpPr>
        <p:spPr>
          <a:xfrm>
            <a:off x="2042321" y="2713347"/>
            <a:ext cx="1821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geo</a:t>
            </a:r>
            <a:endParaRPr b="0" i="0" sz="4000" u="none" cap="none" strike="noStrike">
              <a:solidFill>
                <a:schemeClr val="dk1"/>
              </a:solidFill>
              <a:latin typeface="Century Gothic"/>
              <a:ea typeface="Century Gothic"/>
              <a:cs typeface="Century Gothic"/>
              <a:sym typeface="Century Gothic"/>
            </a:endParaRPr>
          </a:p>
        </p:txBody>
      </p:sp>
      <p:sp>
        <p:nvSpPr>
          <p:cNvPr id="937" name="Google Shape;937;p59"/>
          <p:cNvSpPr txBox="1"/>
          <p:nvPr/>
        </p:nvSpPr>
        <p:spPr>
          <a:xfrm>
            <a:off x="4730771" y="2676403"/>
            <a:ext cx="1821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logy</a:t>
            </a:r>
            <a:endParaRPr b="0" i="0" sz="4000" u="none" cap="none" strike="noStrike">
              <a:solidFill>
                <a:schemeClr val="dk1"/>
              </a:solidFill>
              <a:latin typeface="Century Gothic"/>
              <a:ea typeface="Century Gothic"/>
              <a:cs typeface="Century Gothic"/>
              <a:sym typeface="Century Gothic"/>
            </a:endParaRPr>
          </a:p>
        </p:txBody>
      </p:sp>
      <p:sp>
        <p:nvSpPr>
          <p:cNvPr id="938" name="Google Shape;938;p59"/>
          <p:cNvSpPr txBox="1"/>
          <p:nvPr/>
        </p:nvSpPr>
        <p:spPr>
          <a:xfrm>
            <a:off x="4707265" y="1597207"/>
            <a:ext cx="1821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chron</a:t>
            </a:r>
            <a:endParaRPr b="0" i="0" sz="4000" u="none" cap="none" strike="noStrike">
              <a:solidFill>
                <a:schemeClr val="dk1"/>
              </a:solidFill>
              <a:latin typeface="Century Gothic"/>
              <a:ea typeface="Century Gothic"/>
              <a:cs typeface="Century Gothic"/>
              <a:sym typeface="Century Gothic"/>
            </a:endParaRPr>
          </a:p>
        </p:txBody>
      </p:sp>
      <p:sp>
        <p:nvSpPr>
          <p:cNvPr id="939" name="Google Shape;939;p59"/>
          <p:cNvSpPr txBox="1"/>
          <p:nvPr/>
        </p:nvSpPr>
        <p:spPr>
          <a:xfrm>
            <a:off x="7234624" y="2722007"/>
            <a:ext cx="1821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photo</a:t>
            </a:r>
            <a:endParaRPr b="0" i="0" sz="4000" u="none" cap="none" strike="noStrike">
              <a:solidFill>
                <a:schemeClr val="dk1"/>
              </a:solidFill>
              <a:latin typeface="Century Gothic"/>
              <a:ea typeface="Century Gothic"/>
              <a:cs typeface="Century Gothic"/>
              <a:sym typeface="Century Gothic"/>
            </a:endParaRPr>
          </a:p>
        </p:txBody>
      </p:sp>
      <p:sp>
        <p:nvSpPr>
          <p:cNvPr id="940" name="Google Shape;940;p59"/>
          <p:cNvSpPr txBox="1"/>
          <p:nvPr/>
        </p:nvSpPr>
        <p:spPr>
          <a:xfrm>
            <a:off x="7243338" y="1597207"/>
            <a:ext cx="18213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meter</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A picture containing clock&#10;&#10;Description automatically generated" id="946" name="Google Shape;946;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7" name="Google Shape;947;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8" name="Google Shape;948;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9" name="Google Shape;949;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0" name="Google Shape;950;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a:t>
            </a:r>
            <a:r>
              <a:rPr lang="en-US" sz="4000">
                <a:solidFill>
                  <a:schemeClr val="lt1"/>
                </a:solidFill>
                <a:latin typeface="Century Gothic"/>
                <a:ea typeface="Century Gothic"/>
                <a:cs typeface="Century Gothic"/>
                <a:sym typeface="Century Gothic"/>
              </a:rPr>
              <a:t>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60"/>
          <p:cNvSpPr txBox="1"/>
          <p:nvPr/>
        </p:nvSpPr>
        <p:spPr>
          <a:xfrm>
            <a:off x="5889218" y="3341114"/>
            <a:ext cx="520334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122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952" name="Google Shape;952;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pic>
        <p:nvPicPr>
          <p:cNvPr id="953" name="Google Shape;953;p60"/>
          <p:cNvPicPr preferRelativeResize="0"/>
          <p:nvPr/>
        </p:nvPicPr>
        <p:blipFill rotWithShape="1">
          <a:blip r:embed="rId6">
            <a:alphaModFix/>
          </a:blip>
          <a:srcRect b="0" l="0" r="0" t="0"/>
          <a:stretch/>
        </p:blipFill>
        <p:spPr>
          <a:xfrm>
            <a:off x="1662712" y="1336026"/>
            <a:ext cx="3898338" cy="5309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54" name="Google Shape;954;p60"/>
          <p:cNvPicPr preferRelativeResize="0"/>
          <p:nvPr/>
        </p:nvPicPr>
        <p:blipFill rotWithShape="1">
          <a:blip r:embed="rId7">
            <a:alphaModFix/>
          </a:blip>
          <a:srcRect b="0" l="0" r="0" t="0"/>
          <a:stretch/>
        </p:blipFill>
        <p:spPr>
          <a:xfrm>
            <a:off x="6951900" y="2331334"/>
            <a:ext cx="2346100" cy="82276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descr="A picture containing clock&#10;&#10;Description automatically generated" id="960" name="Google Shape;96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1" name="Google Shape;96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2" name="Google Shape;96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3" name="Google Shape;96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4" name="Google Shape;96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61"/>
          <p:cNvSpPr txBox="1"/>
          <p:nvPr/>
        </p:nvSpPr>
        <p:spPr>
          <a:xfrm>
            <a:off x="892651" y="1686677"/>
            <a:ext cx="8301985"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a:t>
            </a:r>
            <a:r>
              <a:rPr b="0" i="0" lang="en-US" sz="3200" u="none" cap="none" strike="noStrike">
                <a:solidFill>
                  <a:schemeClr val="dk1"/>
                </a:solidFill>
                <a:latin typeface="Century Gothic"/>
                <a:ea typeface="Century Gothic"/>
                <a:cs typeface="Century Gothic"/>
                <a:sym typeface="Century Gothic"/>
              </a:rPr>
              <a:t> to develop your introduction.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Plan</a:t>
            </a:r>
            <a:r>
              <a:rPr b="0" i="0" lang="en-US" sz="3200" u="none" cap="none" strike="noStrike">
                <a:solidFill>
                  <a:schemeClr val="dk1"/>
                </a:solidFill>
                <a:latin typeface="Century Gothic"/>
                <a:ea typeface="Century Gothic"/>
                <a:cs typeface="Century Gothic"/>
                <a:sym typeface="Century Gothic"/>
              </a:rPr>
              <a:t> a sequence of events for your personal narrative.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Revise</a:t>
            </a:r>
            <a:r>
              <a:rPr b="0" i="0" lang="en-US" sz="3200" u="none" cap="none" strike="noStrike">
                <a:solidFill>
                  <a:schemeClr val="dk1"/>
                </a:solidFill>
                <a:latin typeface="Century Gothic"/>
                <a:ea typeface="Century Gothic"/>
                <a:cs typeface="Century Gothic"/>
                <a:sym typeface="Century Gothic"/>
              </a:rPr>
              <a:t> your personal narrative based on today’s lesson.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66" name="Google Shape;966;p61"/>
          <p:cNvPicPr preferRelativeResize="0"/>
          <p:nvPr/>
        </p:nvPicPr>
        <p:blipFill rotWithShape="1">
          <a:blip r:embed="rId6">
            <a:alphaModFix/>
          </a:blip>
          <a:srcRect b="0" l="0" r="0" t="0"/>
          <a:stretch/>
        </p:blipFill>
        <p:spPr>
          <a:xfrm>
            <a:off x="9662889" y="1715208"/>
            <a:ext cx="2060865" cy="197420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descr="A picture containing clock&#10;&#10;Description automatically generated" id="972" name="Google Shape;97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3" name="Google Shape;97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4" name="Google Shape;97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5" name="Google Shape;97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6" name="Google Shape;97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977" name="Google Shape;977;p62"/>
          <p:cNvSpPr txBox="1"/>
          <p:nvPr/>
        </p:nvSpPr>
        <p:spPr>
          <a:xfrm>
            <a:off x="819040" y="2647365"/>
            <a:ext cx="10261335" cy="175428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 kronic illness continues over time.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descr="A picture containing clock&#10;&#10;Description automatically generated" id="983" name="Google Shape;983;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4" name="Google Shape;984;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5" name="Google Shape;985;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6" name="Google Shape;986;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7" name="Google Shape;987;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88" name="Google Shape;988;p63"/>
          <p:cNvSpPr txBox="1"/>
          <p:nvPr/>
        </p:nvSpPr>
        <p:spPr>
          <a:xfrm>
            <a:off x="5887439" y="244806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89" name="Google Shape;989;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pic>
        <p:nvPicPr>
          <p:cNvPr id="990" name="Google Shape;990;p63"/>
          <p:cNvPicPr preferRelativeResize="0"/>
          <p:nvPr/>
        </p:nvPicPr>
        <p:blipFill rotWithShape="1">
          <a:blip r:embed="rId6">
            <a:alphaModFix/>
          </a:blip>
          <a:srcRect b="0" l="0" r="0" t="0"/>
          <a:stretch/>
        </p:blipFill>
        <p:spPr>
          <a:xfrm>
            <a:off x="1805467" y="1256826"/>
            <a:ext cx="3752129" cy="51098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91" name="Google Shape;991;p63"/>
          <p:cNvPicPr preferRelativeResize="0"/>
          <p:nvPr/>
        </p:nvPicPr>
        <p:blipFill rotWithShape="1">
          <a:blip r:embed="rId7">
            <a:alphaModFix/>
          </a:blip>
          <a:srcRect b="0" l="0" r="0" t="0"/>
          <a:stretch/>
        </p:blipFill>
        <p:spPr>
          <a:xfrm>
            <a:off x="6346431" y="1399352"/>
            <a:ext cx="2539100" cy="890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A picture containing clock&#10;&#10;Description automatically generated" id="160" name="Google Shape;160;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1" name="Google Shape;161;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2" name="Google Shape;162;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3" name="Google Shape;163;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4" name="Google Shape;164;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5" name="Google Shape;165;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6" name="Google Shape;166;p7"/>
          <p:cNvPicPr preferRelativeResize="0"/>
          <p:nvPr/>
        </p:nvPicPr>
        <p:blipFill rotWithShape="1">
          <a:blip r:embed="rId6">
            <a:alphaModFix/>
          </a:blip>
          <a:srcRect b="0" l="0" r="0" t="0"/>
          <a:stretch/>
        </p:blipFill>
        <p:spPr>
          <a:xfrm>
            <a:off x="6040588" y="2260572"/>
            <a:ext cx="4948236" cy="713781"/>
          </a:xfrm>
          <a:prstGeom prst="rect">
            <a:avLst/>
          </a:prstGeom>
          <a:noFill/>
          <a:ln>
            <a:noFill/>
          </a:ln>
        </p:spPr>
      </p:pic>
      <p:sp>
        <p:nvSpPr>
          <p:cNvPr id="167" name="Google Shape;167;p7"/>
          <p:cNvSpPr txBox="1"/>
          <p:nvPr/>
        </p:nvSpPr>
        <p:spPr>
          <a:xfrm>
            <a:off x="6096000" y="3171332"/>
            <a:ext cx="53634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how historical fiction is similar to and different from the way informational texts use facts.</a:t>
            </a:r>
            <a:endParaRPr b="0" i="0" sz="3200" u="none" cap="none" strike="noStrike">
              <a:solidFill>
                <a:schemeClr val="dk1"/>
              </a:solidFill>
              <a:latin typeface="Century Gothic"/>
              <a:ea typeface="Century Gothic"/>
              <a:cs typeface="Century Gothic"/>
              <a:sym typeface="Century Gothic"/>
            </a:endParaRPr>
          </a:p>
        </p:txBody>
      </p:sp>
      <p:pic>
        <p:nvPicPr>
          <p:cNvPr id="168" name="Google Shape;168;p7"/>
          <p:cNvPicPr preferRelativeResize="0"/>
          <p:nvPr/>
        </p:nvPicPr>
        <p:blipFill rotWithShape="1">
          <a:blip r:embed="rId7">
            <a:alphaModFix/>
          </a:blip>
          <a:srcRect b="0" l="0" r="0" t="0"/>
          <a:stretch/>
        </p:blipFill>
        <p:spPr>
          <a:xfrm>
            <a:off x="1857387" y="1297873"/>
            <a:ext cx="3858623" cy="52326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descr="A picture containing drawing, lamp&#10;&#10;Description automatically generated" id="996" name="Google Shape;996;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97" name="Google Shape;997;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98" name="Google Shape;998;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99" name="Google Shape;999;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00" name="Google Shape;1000;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01" name="Google Shape;1001;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descr="A picture containing clock&#10;&#10;Description automatically generated" id="1007" name="Google Shape;1007;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8" name="Google Shape;1008;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9" name="Google Shape;100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0" name="Google Shape;1010;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1" name="Google Shape;1011;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012" name="Google Shape;1012;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a:t>
            </a:r>
            <a:endParaRPr b="0" i="0" sz="1400" u="none" cap="none" strike="noStrike">
              <a:solidFill>
                <a:srgbClr val="000000"/>
              </a:solidFill>
              <a:latin typeface="Century Gothic"/>
              <a:ea typeface="Century Gothic"/>
              <a:cs typeface="Century Gothic"/>
              <a:sym typeface="Century Gothic"/>
            </a:endParaRPr>
          </a:p>
        </p:txBody>
      </p:sp>
      <p:sp>
        <p:nvSpPr>
          <p:cNvPr id="1013" name="Google Shape;1013;p66"/>
          <p:cNvSpPr txBox="1"/>
          <p:nvPr/>
        </p:nvSpPr>
        <p:spPr>
          <a:xfrm>
            <a:off x="6758203" y="27397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14" name="Google Shape;1014;p66"/>
          <p:cNvPicPr preferRelativeResize="0"/>
          <p:nvPr/>
        </p:nvPicPr>
        <p:blipFill rotWithShape="1">
          <a:blip r:embed="rId6">
            <a:alphaModFix/>
          </a:blip>
          <a:srcRect b="0" l="0" r="0" t="0"/>
          <a:stretch/>
        </p:blipFill>
        <p:spPr>
          <a:xfrm>
            <a:off x="1816450" y="1297875"/>
            <a:ext cx="3854025" cy="52486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descr="A picture containing clock&#10;&#10;Description automatically generated" id="1020" name="Google Shape;1020;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1" name="Google Shape;1021;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2" name="Google Shape;1022;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3" name="Google Shape;102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4" name="Google Shape;102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1025" name="Google Shape;1025;p67"/>
          <p:cNvPicPr preferRelativeResize="0"/>
          <p:nvPr/>
        </p:nvPicPr>
        <p:blipFill rotWithShape="1">
          <a:blip r:embed="rId6">
            <a:alphaModFix/>
          </a:blip>
          <a:srcRect b="35517" l="0" r="61885" t="19603"/>
          <a:stretch/>
        </p:blipFill>
        <p:spPr>
          <a:xfrm>
            <a:off x="6074350" y="1864776"/>
            <a:ext cx="5008076" cy="1178350"/>
          </a:xfrm>
          <a:prstGeom prst="rect">
            <a:avLst/>
          </a:prstGeom>
          <a:noFill/>
          <a:ln>
            <a:noFill/>
          </a:ln>
        </p:spPr>
      </p:pic>
      <p:sp>
        <p:nvSpPr>
          <p:cNvPr id="1026" name="Google Shape;1026;p67"/>
          <p:cNvSpPr txBox="1"/>
          <p:nvPr/>
        </p:nvSpPr>
        <p:spPr>
          <a:xfrm>
            <a:off x="5909062" y="3258667"/>
            <a:ext cx="588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can people learn from visiting unknown lands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1027" name="Google Shape;1027;p67"/>
          <p:cNvPicPr preferRelativeResize="0"/>
          <p:nvPr/>
        </p:nvPicPr>
        <p:blipFill rotWithShape="1">
          <a:blip r:embed="rId7">
            <a:alphaModFix/>
          </a:blip>
          <a:srcRect b="0" l="0" r="0" t="0"/>
          <a:stretch/>
        </p:blipFill>
        <p:spPr>
          <a:xfrm>
            <a:off x="1623912" y="1277200"/>
            <a:ext cx="3926149" cy="5324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descr="A picture containing clock&#10;&#10;Description automatically generated" id="1033" name="Google Shape;1033;p1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34" name="Google Shape;1034;p1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35" name="Google Shape;1035;p1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36" name="Google Shape;1036;p1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7" name="Google Shape;1037;p1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1038" name="Google Shape;1038;p110"/>
          <p:cNvSpPr txBox="1"/>
          <p:nvPr/>
        </p:nvSpPr>
        <p:spPr>
          <a:xfrm>
            <a:off x="6306995" y="1438794"/>
            <a:ext cx="489590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List </a:t>
            </a:r>
            <a:r>
              <a:rPr b="0" i="0" lang="en-US" sz="3200" u="none" cap="none" strike="noStrike">
                <a:solidFill>
                  <a:schemeClr val="dk1"/>
                </a:solidFill>
                <a:latin typeface="Century Gothic"/>
                <a:ea typeface="Century Gothic"/>
                <a:cs typeface="Century Gothic"/>
                <a:sym typeface="Century Gothic"/>
              </a:rPr>
              <a:t>a word for each vowel team.</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ea</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ie</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igh</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ow</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ou</a:t>
            </a:r>
            <a:endParaRPr b="0" i="0" sz="3200" u="none" cap="none" strike="noStrike">
              <a:solidFill>
                <a:schemeClr val="dk1"/>
              </a:solidFill>
              <a:latin typeface="Century Gothic"/>
              <a:ea typeface="Century Gothic"/>
              <a:cs typeface="Century Gothic"/>
              <a:sym typeface="Century Gothic"/>
            </a:endParaRPr>
          </a:p>
        </p:txBody>
      </p:sp>
      <p:sp>
        <p:nvSpPr>
          <p:cNvPr id="1039" name="Google Shape;1039;p110"/>
          <p:cNvSpPr txBox="1"/>
          <p:nvPr/>
        </p:nvSpPr>
        <p:spPr>
          <a:xfrm>
            <a:off x="549407" y="1418644"/>
            <a:ext cx="5220635"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the vowel sound in each word and the letters that form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mouth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bright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teach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soil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descr="A picture containing clock&#10;&#10;Description automatically generated" id="1045" name="Google Shape;1045;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6" name="Google Shape;1046;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7" name="Google Shape;1047;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8" name="Google Shape;1048;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9" name="Google Shape;1049;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1050" name="Google Shape;1050;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sp>
        <p:nvSpPr>
          <p:cNvPr id="1051" name="Google Shape;1051;p69"/>
          <p:cNvSpPr txBox="1"/>
          <p:nvPr/>
        </p:nvSpPr>
        <p:spPr>
          <a:xfrm>
            <a:off x="6301200" y="2644050"/>
            <a:ext cx="4936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123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1052" name="Google Shape;1052;p69"/>
          <p:cNvPicPr preferRelativeResize="0"/>
          <p:nvPr/>
        </p:nvPicPr>
        <p:blipFill rotWithShape="1">
          <a:blip r:embed="rId6">
            <a:alphaModFix/>
          </a:blip>
          <a:srcRect b="0" l="0" r="0" t="0"/>
          <a:stretch/>
        </p:blipFill>
        <p:spPr>
          <a:xfrm>
            <a:off x="1838083" y="1292837"/>
            <a:ext cx="3858216" cy="5254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descr="A picture containing clock&#10;&#10;Description automatically generated" id="1058" name="Google Shape;105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9" name="Google Shape;105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60" name="Google Shape;106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61" name="Google Shape;106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2" name="Google Shape;106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1063" name="Google Shape;1063;p70"/>
          <p:cNvSpPr txBox="1"/>
          <p:nvPr/>
        </p:nvSpPr>
        <p:spPr>
          <a:xfrm>
            <a:off x="786677" y="1427275"/>
            <a:ext cx="8301985"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Add</a:t>
            </a:r>
            <a:r>
              <a:rPr b="0" i="0" lang="en-US" sz="3200" u="none" cap="none" strike="noStrike">
                <a:solidFill>
                  <a:schemeClr val="dk1"/>
                </a:solidFill>
                <a:latin typeface="Century Gothic"/>
                <a:ea typeface="Century Gothic"/>
                <a:cs typeface="Century Gothic"/>
                <a:sym typeface="Century Gothic"/>
              </a:rPr>
              <a:t> transitions and shifts in time to your personal narrative.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Revise</a:t>
            </a:r>
            <a:r>
              <a:rPr b="0" i="0" lang="en-US" sz="3200" u="none" cap="none" strike="noStrike">
                <a:solidFill>
                  <a:schemeClr val="dk1"/>
                </a:solidFill>
                <a:latin typeface="Century Gothic"/>
                <a:ea typeface="Century Gothic"/>
                <a:cs typeface="Century Gothic"/>
                <a:sym typeface="Century Gothic"/>
              </a:rPr>
              <a:t> your personal narrative based on today’s lesson.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a Select a Genre writing activity if your personal narrative is complete.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1064" name="Google Shape;1064;p70"/>
          <p:cNvPicPr preferRelativeResize="0"/>
          <p:nvPr/>
        </p:nvPicPr>
        <p:blipFill rotWithShape="1">
          <a:blip r:embed="rId6">
            <a:alphaModFix/>
          </a:blip>
          <a:srcRect b="0" l="0" r="0" t="0"/>
          <a:stretch/>
        </p:blipFill>
        <p:spPr>
          <a:xfrm>
            <a:off x="9662889" y="1715208"/>
            <a:ext cx="2060865" cy="197420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pic>
        <p:nvPicPr>
          <p:cNvPr descr="A picture containing clock&#10;&#10;Description automatically generated" id="1070" name="Google Shape;1070;p1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71" name="Google Shape;1071;p1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72" name="Google Shape;1072;p1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73" name="Google Shape;1073;p1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74" name="Google Shape;1074;p1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75" name="Google Shape;1075;p111"/>
          <p:cNvSpPr txBox="1"/>
          <p:nvPr/>
        </p:nvSpPr>
        <p:spPr>
          <a:xfrm>
            <a:off x="212450" y="1099150"/>
            <a:ext cx="11489400" cy="449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1.   You will see a lake as we </a:t>
            </a:r>
            <a:r>
              <a:rPr b="1" i="0" lang="en-US" sz="2800" u="none" cap="none" strike="noStrike">
                <a:solidFill>
                  <a:schemeClr val="dk1"/>
                </a:solidFill>
                <a:latin typeface="Century Gothic"/>
                <a:ea typeface="Century Gothic"/>
                <a:cs typeface="Century Gothic"/>
                <a:sym typeface="Century Gothic"/>
              </a:rPr>
              <a:t>approach </a:t>
            </a:r>
            <a:r>
              <a:rPr b="0" i="0" lang="en-US" sz="2800" u="none" cap="none" strike="noStrike">
                <a:solidFill>
                  <a:schemeClr val="dk1"/>
                </a:solidFill>
                <a:latin typeface="Century Gothic"/>
                <a:ea typeface="Century Gothic"/>
                <a:cs typeface="Century Gothic"/>
                <a:sym typeface="Century Gothic"/>
              </a:rPr>
              <a:t>the cabin.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2.   She has a</a:t>
            </a:r>
            <a:r>
              <a:rPr b="1" i="0" lang="en-US" sz="2800" u="none" cap="none" strike="noStrike">
                <a:solidFill>
                  <a:schemeClr val="dk1"/>
                </a:solidFill>
                <a:latin typeface="Century Gothic"/>
                <a:ea typeface="Century Gothic"/>
                <a:cs typeface="Century Gothic"/>
                <a:sym typeface="Century Gothic"/>
              </a:rPr>
              <a:t> zeal </a:t>
            </a:r>
            <a:r>
              <a:rPr b="0" i="0" lang="en-US" sz="2800" u="none" cap="none" strike="noStrike">
                <a:solidFill>
                  <a:schemeClr val="dk1"/>
                </a:solidFill>
                <a:latin typeface="Century Gothic"/>
                <a:ea typeface="Century Gothic"/>
                <a:cs typeface="Century Gothic"/>
                <a:sym typeface="Century Gothic"/>
              </a:rPr>
              <a:t>for working with animals.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3.   The </a:t>
            </a:r>
            <a:r>
              <a:rPr b="1" i="0" lang="en-US" sz="2800" u="none" cap="none" strike="noStrike">
                <a:solidFill>
                  <a:schemeClr val="dk1"/>
                </a:solidFill>
                <a:latin typeface="Century Gothic"/>
                <a:ea typeface="Century Gothic"/>
                <a:cs typeface="Century Gothic"/>
                <a:sym typeface="Century Gothic"/>
              </a:rPr>
              <a:t>committee</a:t>
            </a:r>
            <a:r>
              <a:rPr b="0" i="0" lang="en-US" sz="2800" u="none" cap="none" strike="noStrike">
                <a:solidFill>
                  <a:schemeClr val="dk1"/>
                </a:solidFill>
                <a:latin typeface="Century Gothic"/>
                <a:ea typeface="Century Gothic"/>
                <a:cs typeface="Century Gothic"/>
                <a:sym typeface="Century Gothic"/>
              </a:rPr>
              <a:t> will discuss plans for the school fair.</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4.   The </a:t>
            </a:r>
            <a:r>
              <a:rPr b="1" i="0" lang="en-US" sz="2800" u="none" cap="none" strike="noStrike">
                <a:solidFill>
                  <a:schemeClr val="dk1"/>
                </a:solidFill>
                <a:latin typeface="Century Gothic"/>
                <a:ea typeface="Century Gothic"/>
                <a:cs typeface="Century Gothic"/>
                <a:sym typeface="Century Gothic"/>
              </a:rPr>
              <a:t>treasury </a:t>
            </a:r>
            <a:r>
              <a:rPr b="0" i="0" lang="en-US" sz="2800" u="none" cap="none" strike="noStrike">
                <a:solidFill>
                  <a:schemeClr val="dk1"/>
                </a:solidFill>
                <a:latin typeface="Century Gothic"/>
                <a:ea typeface="Century Gothic"/>
                <a:cs typeface="Century Gothic"/>
                <a:sym typeface="Century Gothic"/>
              </a:rPr>
              <a:t>department handles the budget for our office.</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5.   After the </a:t>
            </a:r>
            <a:r>
              <a:rPr b="1" i="0" lang="en-US" sz="2800" u="none" cap="none" strike="noStrike">
                <a:solidFill>
                  <a:schemeClr val="dk1"/>
                </a:solidFill>
                <a:latin typeface="Century Gothic"/>
                <a:ea typeface="Century Gothic"/>
                <a:cs typeface="Century Gothic"/>
                <a:sym typeface="Century Gothic"/>
              </a:rPr>
              <a:t>typhoon</a:t>
            </a:r>
            <a:r>
              <a:rPr b="0" i="0" lang="en-US" sz="2800" u="none" cap="none" strike="noStrike">
                <a:solidFill>
                  <a:schemeClr val="dk1"/>
                </a:solidFill>
                <a:latin typeface="Century Gothic"/>
                <a:ea typeface="Century Gothic"/>
                <a:cs typeface="Century Gothic"/>
                <a:sym typeface="Century Gothic"/>
              </a:rPr>
              <a:t> hit, the harbor suffered heavy damages.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6.   A toasted </a:t>
            </a:r>
            <a:r>
              <a:rPr b="1" i="0" lang="en-US" sz="2800" u="none" cap="none" strike="noStrike">
                <a:solidFill>
                  <a:schemeClr val="dk1"/>
                </a:solidFill>
                <a:latin typeface="Century Gothic"/>
                <a:ea typeface="Century Gothic"/>
                <a:cs typeface="Century Gothic"/>
                <a:sym typeface="Century Gothic"/>
              </a:rPr>
              <a:t>marshmallow</a:t>
            </a:r>
            <a:r>
              <a:rPr b="0" i="0" lang="en-US" sz="2800" u="none" cap="none" strike="noStrike">
                <a:solidFill>
                  <a:schemeClr val="dk1"/>
                </a:solidFill>
                <a:latin typeface="Century Gothic"/>
                <a:ea typeface="Century Gothic"/>
                <a:cs typeface="Century Gothic"/>
                <a:sym typeface="Century Gothic"/>
              </a:rPr>
              <a:t> is delicious!</a:t>
            </a:r>
            <a:endParaRPr b="0" i="0" sz="2800" u="none" cap="none" strike="noStrike">
              <a:solidFill>
                <a:schemeClr val="dk1"/>
              </a:solidFill>
              <a:latin typeface="Century Gothic"/>
              <a:ea typeface="Century Gothic"/>
              <a:cs typeface="Century Gothic"/>
              <a:sym typeface="Century Gothic"/>
            </a:endParaRPr>
          </a:p>
          <a:p>
            <a:pPr indent="-160528" lvl="0" marL="334264" marR="0" rtl="0" algn="l">
              <a:lnSpc>
                <a:spcPct val="100000"/>
              </a:lnSpc>
              <a:spcBef>
                <a:spcPts val="0"/>
              </a:spcBef>
              <a:spcAft>
                <a:spcPts val="0"/>
              </a:spcAft>
              <a:buClr>
                <a:schemeClr val="dk1"/>
              </a:buClr>
              <a:buSzPts val="2800"/>
              <a:buFont typeface="Arial"/>
              <a:buAutoNum type="arabicPeriod" startAt="7"/>
            </a:pPr>
            <a:r>
              <a:rPr b="0" i="0" lang="en-US" sz="2800" u="none" cap="none" strike="noStrike">
                <a:solidFill>
                  <a:schemeClr val="dk1"/>
                </a:solidFill>
                <a:latin typeface="Century Gothic"/>
                <a:ea typeface="Century Gothic"/>
                <a:cs typeface="Century Gothic"/>
                <a:sym typeface="Century Gothic"/>
              </a:rPr>
              <a:t> In some counties, the government is in the hands of </a:t>
            </a:r>
            <a:r>
              <a:rPr b="1" i="0" lang="en-US" sz="2800" u="none" cap="none" strike="noStrike">
                <a:solidFill>
                  <a:schemeClr val="dk1"/>
                </a:solidFill>
                <a:latin typeface="Century Gothic"/>
                <a:ea typeface="Century Gothic"/>
                <a:cs typeface="Century Gothic"/>
                <a:sym typeface="Century Gothic"/>
              </a:rPr>
              <a:t>royalty. </a:t>
            </a:r>
            <a:endParaRPr b="0" i="0" sz="1400" u="none" cap="none" strike="noStrike">
              <a:solidFill>
                <a:schemeClr val="dk1"/>
              </a:solidFill>
              <a:latin typeface="Arial"/>
              <a:ea typeface="Arial"/>
              <a:cs typeface="Arial"/>
              <a:sym typeface="Arial"/>
            </a:endParaRPr>
          </a:p>
          <a:p>
            <a:pPr indent="-160528" lvl="0" marL="334264" marR="0" rtl="0" algn="l">
              <a:lnSpc>
                <a:spcPct val="100000"/>
              </a:lnSpc>
              <a:spcBef>
                <a:spcPts val="0"/>
              </a:spcBef>
              <a:spcAft>
                <a:spcPts val="0"/>
              </a:spcAft>
              <a:buClr>
                <a:schemeClr val="dk1"/>
              </a:buClr>
              <a:buSzPts val="2800"/>
              <a:buFont typeface="Arial"/>
              <a:buAutoNum type="arabicPeriod" startAt="7"/>
            </a:pPr>
            <a:r>
              <a:rPr b="1" i="0" lang="en-US" sz="2800" u="none" cap="none" strike="noStrike">
                <a:solidFill>
                  <a:schemeClr val="dk1"/>
                </a:solidFill>
                <a:latin typeface="Century Gothic"/>
                <a:ea typeface="Century Gothic"/>
                <a:cs typeface="Century Gothic"/>
                <a:sym typeface="Century Gothic"/>
              </a:rPr>
              <a:t>Concealment</a:t>
            </a:r>
            <a:r>
              <a:rPr b="0" i="0" lang="en-US" sz="2800" u="none" cap="none" strike="noStrike">
                <a:solidFill>
                  <a:schemeClr val="dk1"/>
                </a:solidFill>
                <a:latin typeface="Century Gothic"/>
                <a:ea typeface="Century Gothic"/>
                <a:cs typeface="Century Gothic"/>
                <a:sym typeface="Century Gothic"/>
              </a:rPr>
              <a:t> is important to a spy.</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9.   You can show bravery or </a:t>
            </a:r>
            <a:r>
              <a:rPr b="1" i="0" lang="en-US" sz="2800" u="none" cap="none" strike="noStrike">
                <a:solidFill>
                  <a:schemeClr val="dk1"/>
                </a:solidFill>
                <a:latin typeface="Century Gothic"/>
                <a:ea typeface="Century Gothic"/>
                <a:cs typeface="Century Gothic"/>
                <a:sym typeface="Century Gothic"/>
              </a:rPr>
              <a:t>cowardice</a:t>
            </a:r>
            <a:r>
              <a:rPr b="0" i="0" lang="en-US" sz="2800" u="none" cap="none" strike="noStrike">
                <a:solidFill>
                  <a:schemeClr val="dk1"/>
                </a:solidFill>
                <a:latin typeface="Century Gothic"/>
                <a:ea typeface="Century Gothic"/>
                <a:cs typeface="Century Gothic"/>
                <a:sym typeface="Century Gothic"/>
              </a:rPr>
              <a:t> in a difficult situation.</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  10.  A new drug will help fight </a:t>
            </a:r>
            <a:r>
              <a:rPr b="1" i="0" lang="en-US" sz="2800" u="none" cap="none" strike="noStrike">
                <a:solidFill>
                  <a:schemeClr val="dk1"/>
                </a:solidFill>
                <a:latin typeface="Century Gothic"/>
                <a:ea typeface="Century Gothic"/>
                <a:cs typeface="Century Gothic"/>
                <a:sym typeface="Century Gothic"/>
              </a:rPr>
              <a:t>leukemia.</a:t>
            </a:r>
            <a:endParaRPr b="1" i="0" sz="2800" u="none" cap="none" strike="noStrike">
              <a:solidFill>
                <a:schemeClr val="dk1"/>
              </a:solidFill>
              <a:latin typeface="Century Gothic"/>
              <a:ea typeface="Century Gothic"/>
              <a:cs typeface="Century Gothic"/>
              <a:sym typeface="Century Gothic"/>
            </a:endParaRPr>
          </a:p>
        </p:txBody>
      </p:sp>
      <p:sp>
        <p:nvSpPr>
          <p:cNvPr id="1076" name="Google Shape;1076;p111"/>
          <p:cNvSpPr/>
          <p:nvPr/>
        </p:nvSpPr>
        <p:spPr>
          <a:xfrm>
            <a:off x="5346225" y="1241124"/>
            <a:ext cx="18555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7" name="Google Shape;1077;p111"/>
          <p:cNvSpPr/>
          <p:nvPr/>
        </p:nvSpPr>
        <p:spPr>
          <a:xfrm>
            <a:off x="2832550" y="1653424"/>
            <a:ext cx="7794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8" name="Google Shape;1078;p111"/>
          <p:cNvSpPr/>
          <p:nvPr/>
        </p:nvSpPr>
        <p:spPr>
          <a:xfrm>
            <a:off x="1832650" y="2126463"/>
            <a:ext cx="18555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9" name="Google Shape;1079;p111"/>
          <p:cNvSpPr/>
          <p:nvPr/>
        </p:nvSpPr>
        <p:spPr>
          <a:xfrm>
            <a:off x="2662626" y="2977250"/>
            <a:ext cx="14988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0" name="Google Shape;1080;p111"/>
          <p:cNvSpPr/>
          <p:nvPr/>
        </p:nvSpPr>
        <p:spPr>
          <a:xfrm>
            <a:off x="1717381" y="2479267"/>
            <a:ext cx="16092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1" name="Google Shape;1081;p111"/>
          <p:cNvSpPr/>
          <p:nvPr/>
        </p:nvSpPr>
        <p:spPr>
          <a:xfrm>
            <a:off x="744485" y="4255205"/>
            <a:ext cx="24312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2" name="Google Shape;1082;p111"/>
          <p:cNvSpPr/>
          <p:nvPr/>
        </p:nvSpPr>
        <p:spPr>
          <a:xfrm>
            <a:off x="5504125" y="4687214"/>
            <a:ext cx="1821900" cy="35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3" name="Google Shape;1083;p111"/>
          <p:cNvSpPr/>
          <p:nvPr/>
        </p:nvSpPr>
        <p:spPr>
          <a:xfrm>
            <a:off x="2832550" y="3357862"/>
            <a:ext cx="24312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4" name="Google Shape;1084;p111"/>
          <p:cNvSpPr/>
          <p:nvPr/>
        </p:nvSpPr>
        <p:spPr>
          <a:xfrm>
            <a:off x="9766775" y="3836188"/>
            <a:ext cx="14988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5" name="Google Shape;1085;p111"/>
          <p:cNvSpPr/>
          <p:nvPr/>
        </p:nvSpPr>
        <p:spPr>
          <a:xfrm>
            <a:off x="5551975" y="5173376"/>
            <a:ext cx="1726200" cy="333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descr="A picture containing clock&#10;&#10;Description automatically generated" id="1091" name="Google Shape;1091;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92" name="Google Shape;1092;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93" name="Google Shape;1093;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4" name="Google Shape;1094;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95" name="Google Shape;1095;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96" name="Google Shape;1096;p72"/>
          <p:cNvSpPr txBox="1"/>
          <p:nvPr/>
        </p:nvSpPr>
        <p:spPr>
          <a:xfrm>
            <a:off x="819040" y="1637598"/>
            <a:ext cx="10505063" cy="1077178"/>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Before you go to school you should eat a healthy breakfast.</a:t>
            </a:r>
            <a:endParaRPr b="0" i="0" sz="3200" u="none" cap="none" strike="noStrike">
              <a:solidFill>
                <a:schemeClr val="dk1"/>
              </a:solidFill>
              <a:latin typeface="Century Gothic"/>
              <a:ea typeface="Century Gothic"/>
              <a:cs typeface="Century Gothic"/>
              <a:sym typeface="Century Gothic"/>
            </a:endParaRPr>
          </a:p>
        </p:txBody>
      </p:sp>
      <p:sp>
        <p:nvSpPr>
          <p:cNvPr id="1097" name="Google Shape;1097;p72"/>
          <p:cNvSpPr txBox="1"/>
          <p:nvPr/>
        </p:nvSpPr>
        <p:spPr>
          <a:xfrm>
            <a:off x="819040" y="2980117"/>
            <a:ext cx="8619900" cy="2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revision would correct the sentence</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177800" lvl="0" marL="4572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Add a comma after Before.</a:t>
            </a:r>
            <a:endParaRPr b="0" i="0" sz="1400" u="none" cap="none" strike="noStrike">
              <a:solidFill>
                <a:srgbClr val="000000"/>
              </a:solidFill>
              <a:latin typeface="Arial"/>
              <a:ea typeface="Arial"/>
              <a:cs typeface="Arial"/>
              <a:sym typeface="Arial"/>
            </a:endParaRPr>
          </a:p>
          <a:p>
            <a:pPr indent="-177800" lvl="0" marL="4572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Add a comma after eat.</a:t>
            </a:r>
            <a:endParaRPr b="0" i="0" sz="1400" u="none" cap="none" strike="noStrike">
              <a:solidFill>
                <a:srgbClr val="000000"/>
              </a:solidFill>
              <a:latin typeface="Arial"/>
              <a:ea typeface="Arial"/>
              <a:cs typeface="Arial"/>
              <a:sym typeface="Arial"/>
            </a:endParaRPr>
          </a:p>
          <a:p>
            <a:pPr indent="-177800" lvl="0" marL="4572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Add a commas after school.</a:t>
            </a:r>
            <a:endParaRPr b="0" i="0" sz="1400" u="none" cap="none" strike="noStrike">
              <a:solidFill>
                <a:srgbClr val="000000"/>
              </a:solidFill>
              <a:latin typeface="Arial"/>
              <a:ea typeface="Arial"/>
              <a:cs typeface="Arial"/>
              <a:sym typeface="Arial"/>
            </a:endParaRPr>
          </a:p>
          <a:p>
            <a:pPr indent="-177800" lvl="0" marL="4572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Add a commas after should.</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04" name="Google Shape;1104;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105" name="Google Shape;1105;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06" name="Google Shape;1106;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107" name="Google Shape;1107;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108" name="Google Shape;1108;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9" name="Google Shape;1109;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A picture containing clock&#10;&#10;Description automatically generated" id="174" name="Google Shape;174;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5" name="Google Shape;175;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6" name="Google Shape;176;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7" name="Google Shape;17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8" name="Google Shape;17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9" name="Google Shape;179;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113</a:t>
            </a:r>
            <a:endParaRPr b="0" i="0" sz="1400" u="none" cap="none" strike="noStrike">
              <a:solidFill>
                <a:srgbClr val="000000"/>
              </a:solidFill>
              <a:latin typeface="Century Gothic"/>
              <a:ea typeface="Century Gothic"/>
              <a:cs typeface="Century Gothic"/>
              <a:sym typeface="Century Gothic"/>
            </a:endParaRPr>
          </a:p>
        </p:txBody>
      </p:sp>
      <p:sp>
        <p:nvSpPr>
          <p:cNvPr id="180" name="Google Shape;180;p8"/>
          <p:cNvSpPr txBox="1"/>
          <p:nvPr/>
        </p:nvSpPr>
        <p:spPr>
          <a:xfrm>
            <a:off x="738913" y="4533404"/>
            <a:ext cx="429615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chart on pg. 113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81" name="Google Shape;181;p8"/>
          <p:cNvPicPr preferRelativeResize="0"/>
          <p:nvPr/>
        </p:nvPicPr>
        <p:blipFill rotWithShape="1">
          <a:blip r:embed="rId6">
            <a:alphaModFix/>
          </a:blip>
          <a:srcRect b="0" l="0" r="0" t="0"/>
          <a:stretch/>
        </p:blipFill>
        <p:spPr>
          <a:xfrm>
            <a:off x="6366826" y="1203934"/>
            <a:ext cx="3777905" cy="51604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82" name="Google Shape;182;p8"/>
          <p:cNvPicPr preferRelativeResize="0"/>
          <p:nvPr/>
        </p:nvPicPr>
        <p:blipFill rotWithShape="1">
          <a:blip r:embed="rId7">
            <a:alphaModFix/>
          </a:blip>
          <a:srcRect b="0" l="0" r="0" t="0"/>
          <a:stretch/>
        </p:blipFill>
        <p:spPr>
          <a:xfrm>
            <a:off x="718401" y="1283407"/>
            <a:ext cx="4521603" cy="30729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A picture containing clock&#10;&#10;Description automatically generated" id="188" name="Google Shape;188;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9" name="Google Shape;189;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0" name="Google Shape;190;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1" name="Google Shape;191;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2" name="Google Shape;192;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9"/>
          <p:cNvSpPr txBox="1"/>
          <p:nvPr/>
        </p:nvSpPr>
        <p:spPr>
          <a:xfrm>
            <a:off x="1119188" y="1468263"/>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t>
            </a:r>
            <a:r>
              <a:rPr b="0" i="0" lang="en-US" sz="4400" u="sng" cap="none" strike="noStrike">
                <a:solidFill>
                  <a:schemeClr val="dk1"/>
                </a:solidFill>
                <a:latin typeface="Century Gothic"/>
                <a:ea typeface="Century Gothic"/>
                <a:cs typeface="Century Gothic"/>
                <a:sym typeface="Century Gothic"/>
              </a:rPr>
              <a:t>ea</a:t>
            </a:r>
            <a:r>
              <a:rPr b="0" i="0" lang="en-US" sz="4400" u="none" cap="none" strike="noStrike">
                <a:solidFill>
                  <a:schemeClr val="dk1"/>
                </a:solidFill>
                <a:latin typeface="Century Gothic"/>
                <a:ea typeface="Century Gothic"/>
                <a:cs typeface="Century Gothic"/>
                <a:sym typeface="Century Gothic"/>
              </a:rPr>
              <a:t>t</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9"/>
          <p:cNvSpPr txBox="1"/>
          <p:nvPr/>
        </p:nvSpPr>
        <p:spPr>
          <a:xfrm>
            <a:off x="3432839" y="2854115"/>
            <a:ext cx="4219548" cy="280072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t>
            </a:r>
            <a:r>
              <a:rPr b="0" i="0" lang="en-US" sz="4400" u="sng" cap="none" strike="noStrike">
                <a:solidFill>
                  <a:schemeClr val="dk1"/>
                </a:solidFill>
                <a:latin typeface="Century Gothic"/>
                <a:ea typeface="Century Gothic"/>
                <a:cs typeface="Century Gothic"/>
                <a:sym typeface="Century Gothic"/>
              </a:rPr>
              <a: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pi</a:t>
            </a:r>
            <a:r>
              <a:rPr b="0" i="0" lang="en-US" sz="4400" u="sng" cap="none" strike="noStrike">
                <a:solidFill>
                  <a:schemeClr val="dk1"/>
                </a:solidFill>
                <a:latin typeface="Century Gothic"/>
                <a:ea typeface="Century Gothic"/>
                <a:cs typeface="Century Gothic"/>
                <a:sym typeface="Century Gothic"/>
              </a:rPr>
              <a: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a:t>
            </a:r>
            <a:r>
              <a:rPr b="0" i="0" lang="en-US" sz="4400" u="sng" cap="none" strike="noStrike">
                <a:solidFill>
                  <a:schemeClr val="dk1"/>
                </a:solidFill>
                <a:latin typeface="Century Gothic"/>
                <a:ea typeface="Century Gothic"/>
                <a:cs typeface="Century Gothic"/>
                <a:sym typeface="Century Gothic"/>
              </a:rPr>
              <a:t>igh</a:t>
            </a:r>
            <a:endParaRPr b="0" i="0" sz="1400" u="sng" cap="none" strike="noStrike">
              <a:solidFill>
                <a:srgbClr val="000000"/>
              </a:solidFill>
              <a:latin typeface="Century Gothic"/>
              <a:ea typeface="Century Gothic"/>
              <a:cs typeface="Century Gothic"/>
              <a:sym typeface="Century Gothic"/>
            </a:endParaRPr>
          </a:p>
        </p:txBody>
      </p:sp>
      <p:sp>
        <p:nvSpPr>
          <p:cNvPr id="195" name="Google Shape;195;p9"/>
          <p:cNvSpPr txBox="1"/>
          <p:nvPr/>
        </p:nvSpPr>
        <p:spPr>
          <a:xfrm>
            <a:off x="5967425" y="142168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a:t>
            </a:r>
            <a:r>
              <a:rPr b="0" i="0" lang="en-US" sz="4400" u="sng" cap="none" strike="noStrike">
                <a:solidFill>
                  <a:schemeClr val="dk1"/>
                </a:solidFill>
                <a:latin typeface="Century Gothic"/>
                <a:ea typeface="Century Gothic"/>
                <a:cs typeface="Century Gothic"/>
                <a:sym typeface="Century Gothic"/>
              </a:rPr>
              <a:t>oi</a:t>
            </a:r>
            <a:r>
              <a:rPr b="0" i="0" lang="en-US" sz="4400" u="none" cap="none" strike="noStrike">
                <a:solidFill>
                  <a:schemeClr val="dk1"/>
                </a:solidFill>
                <a:latin typeface="Century Gothic"/>
                <a:ea typeface="Century Gothic"/>
                <a:cs typeface="Century Gothic"/>
                <a:sym typeface="Century Gothic"/>
              </a:rPr>
              <a:t>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