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12192000"/>
  <p:notesSz cx="6858000" cy="9144000"/>
  <p:embeddedFontLst>
    <p:embeddedFont>
      <p:font typeface="Poppins"/>
      <p:regular r:id="rId78"/>
      <p:bold r:id="rId79"/>
      <p:italic r:id="rId80"/>
      <p:boldItalic r:id="rId81"/>
    </p:embeddedFont>
    <p:embeddedFont>
      <p:font typeface="Century Gothic"/>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i5SAnItN5za0p4bIyzI4rZiU3R0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A5D429-B5A8-4003-8D55-FE1AA147144B}">
  <a:tblStyle styleId="{AEA5D429-B5A8-4003-8D55-FE1AA147144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italic.fntdata"/><Relationship Id="rId83" Type="http://schemas.openxmlformats.org/officeDocument/2006/relationships/font" Target="fonts/CenturyGothic-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CenturyGothic-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CenturyGothic-regular.fntdata"/><Relationship Id="rId81"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pairs complete the Turn and Talk activity on p. 58. </a:t>
            </a:r>
            <a:endParaRPr/>
          </a:p>
          <a:p>
            <a:pPr indent="-215900" lvl="0" marL="228600" rtl="0" algn="l">
              <a:lnSpc>
                <a:spcPct val="100000"/>
              </a:lnSpc>
              <a:spcBef>
                <a:spcPts val="0"/>
              </a:spcBef>
              <a:spcAft>
                <a:spcPts val="0"/>
              </a:spcAft>
              <a:buSzPts val="1200"/>
              <a:buFont typeface="Calibri"/>
              <a:buAutoNum type="arabicPeriod"/>
            </a:pPr>
            <a:r>
              <a:rPr lang="en-US"/>
              <a:t>Observe students as they discuss characters to assess how well they understand characters and whether they are realistic or not.</a:t>
            </a:r>
            <a:endParaRPr>
              <a:latin typeface="Calibri"/>
              <a:ea typeface="Calibri"/>
              <a:cs typeface="Calibri"/>
              <a:sym typeface="Calibri"/>
            </a:endParaRPr>
          </a:p>
        </p:txBody>
      </p:sp>
      <p:sp>
        <p:nvSpPr>
          <p:cNvPr id="193" name="Google Shape;19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synonyms are words that have the same or almost the same meaning. Synonyms can help readers remember the meaning of new vocabulary. </a:t>
            </a:r>
            <a:endParaRPr/>
          </a:p>
          <a:p>
            <a:pPr indent="-190500" lvl="1" marL="685800" rtl="0" algn="l">
              <a:lnSpc>
                <a:spcPct val="100000"/>
              </a:lnSpc>
              <a:spcBef>
                <a:spcPts val="0"/>
              </a:spcBef>
              <a:spcAft>
                <a:spcPts val="0"/>
              </a:spcAft>
              <a:buClr>
                <a:srgbClr val="000000"/>
              </a:buClr>
              <a:buSzPts val="1200"/>
              <a:buFont typeface="Arial"/>
              <a:buChar char="•"/>
            </a:pPr>
            <a:r>
              <a:rPr lang="en-US"/>
              <a:t>Use context clues to come up with a synonym of a new word.</a:t>
            </a:r>
            <a:endParaRPr/>
          </a:p>
          <a:p>
            <a:pPr indent="-190500" lvl="1" marL="685800" rtl="0" algn="l">
              <a:lnSpc>
                <a:spcPct val="100000"/>
              </a:lnSpc>
              <a:spcBef>
                <a:spcPts val="0"/>
              </a:spcBef>
              <a:spcAft>
                <a:spcPts val="0"/>
              </a:spcAft>
              <a:buClr>
                <a:srgbClr val="000000"/>
              </a:buClr>
              <a:buSzPts val="1200"/>
              <a:buFont typeface="Arial"/>
              <a:buChar char="•"/>
            </a:pPr>
            <a:r>
              <a:rPr lang="en-US"/>
              <a:t>Pair a familiar synonym with a new vocabulary word to help you remember the new word’s meaning.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by using the Academic Vocabulary in the chart on p. 83 of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First, use the word in a sentence. For example: My friend’s kind words affected me. I felt better. Then say: </a:t>
            </a:r>
            <a:r>
              <a:rPr i="1" lang="en-US"/>
              <a:t>Let’s think about the word affect and how we can explain what it means. To affect is to make someone or something change, so we can say that a synonym of affect is change</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same strategies with the class for the other Academic Vocabulary words in the chart.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83 in the Student Interactive.</a:t>
            </a:r>
            <a:endParaRPr/>
          </a:p>
        </p:txBody>
      </p:sp>
      <p:sp>
        <p:nvSpPr>
          <p:cNvPr id="207" name="Google Shape;20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Li, Ii, and Tt</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uppercase and lowercase letters Ll, Ii, and Tt. Then write the words look, I, top, and lit, showing proper letter formation and correct letter size</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use Handwriting p. 87 from the Resource Download Center to practice writing the uppercase and lowercase letters Tt</a:t>
            </a:r>
            <a:r>
              <a:rPr b="1" i="0" lang="en-US" u="none" strike="noStrike">
                <a:solidFill>
                  <a:srgbClr val="000000"/>
                </a:solidFill>
                <a:latin typeface="Calibri"/>
                <a:ea typeface="Calibri"/>
                <a:cs typeface="Calibri"/>
                <a:sym typeface="Calibri"/>
              </a:rPr>
              <a:t>. Click path: Realize -&gt; Table of Contents -&gt; Resource Download Center -&gt; Handwriting Practice -&gt; U1W2L1 Handwriting Practice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21" name="Google Shape;22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writer’s notebook provides a place to</a:t>
            </a:r>
            <a:endParaRPr/>
          </a:p>
          <a:p>
            <a:pPr indent="-228600" lvl="1" marL="685800" rtl="0" algn="l">
              <a:lnSpc>
                <a:spcPct val="100000"/>
              </a:lnSpc>
              <a:spcBef>
                <a:spcPts val="0"/>
              </a:spcBef>
              <a:spcAft>
                <a:spcPts val="0"/>
              </a:spcAft>
              <a:buClr>
                <a:srgbClr val="000000"/>
              </a:buClr>
              <a:buSzPts val="1200"/>
              <a:buFont typeface="Arial"/>
              <a:buChar char="•"/>
            </a:pPr>
            <a:r>
              <a:rPr lang="en-US"/>
              <a:t>record ideas for writing</a:t>
            </a:r>
            <a:endParaRPr/>
          </a:p>
          <a:p>
            <a:pPr indent="-228600" lvl="1" marL="685800" rtl="0" algn="l">
              <a:lnSpc>
                <a:spcPct val="100000"/>
              </a:lnSpc>
              <a:spcBef>
                <a:spcPts val="0"/>
              </a:spcBef>
              <a:spcAft>
                <a:spcPts val="0"/>
              </a:spcAft>
              <a:buClr>
                <a:srgbClr val="000000"/>
              </a:buClr>
              <a:buSzPts val="1200"/>
              <a:buFont typeface="Arial"/>
              <a:buChar char="•"/>
            </a:pPr>
            <a:r>
              <a:rPr lang="en-US"/>
              <a:t>develop first drafts</a:t>
            </a:r>
            <a:endParaRPr/>
          </a:p>
          <a:p>
            <a:pPr indent="-228600" lvl="1" marL="685800" rtl="0" algn="l">
              <a:lnSpc>
                <a:spcPct val="100000"/>
              </a:lnSpc>
              <a:spcBef>
                <a:spcPts val="0"/>
              </a:spcBef>
              <a:spcAft>
                <a:spcPts val="0"/>
              </a:spcAft>
              <a:buClr>
                <a:srgbClr val="000000"/>
              </a:buClr>
              <a:buSzPts val="1200"/>
              <a:buFont typeface="Arial"/>
              <a:buChar char="•"/>
            </a:pPr>
            <a:r>
              <a:rPr lang="en-US"/>
              <a:t>list possible topics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Every piece of writing begins with an idea</a:t>
            </a:r>
            <a:r>
              <a:rPr lang="en-US"/>
              <a:t>. Hold up a text from the stack. </a:t>
            </a:r>
            <a:r>
              <a:rPr i="1" lang="en-US"/>
              <a:t>The author of this book had an idea and then wrote about it</a:t>
            </a:r>
            <a:r>
              <a:rPr lang="en-US"/>
              <a:t>. Quickly review the text’s topic. Say:  </a:t>
            </a:r>
            <a:r>
              <a:rPr i="1" lang="en-US"/>
              <a:t>A writer’s notebook is where you’ll record and develop your ideas</a:t>
            </a:r>
            <a:r>
              <a:rPr lang="en-US"/>
              <a:t>. Hold up a new notebook, such as a spiral notebook or a three-ring binder with lined paper. Direct students to p. 87 in the Student Interactive. Read aloud the bulleted list.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Tell students:  </a:t>
            </a:r>
            <a:r>
              <a:rPr i="1" lang="en-US"/>
              <a:t>Ideas come from many places. You find them in the things you see or hear every day. Maybe you notice something new, or you hear a funny story. Perhaps you really like a photo or drawing. Take this observation, story, or image and record it in your notebook. You’ll want to use as many details as you can</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Point out an interesting feature in your classroom, display a compelling image, or share a funny story. Model creating a list or description based on what you shared.</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Say:  </a:t>
            </a:r>
            <a:r>
              <a:rPr i="1" lang="en-US"/>
              <a:t>You develop ideas in your notebook. First, you observe the world around you. Second, you record your observations</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they can develop ideas into writing of any genre that they choose.</a:t>
            </a:r>
            <a:endParaRPr b="0" i="0" u="none" strike="noStrike">
              <a:solidFill>
                <a:srgbClr val="000000"/>
              </a:solidFill>
              <a:latin typeface="Calibri"/>
              <a:ea typeface="Calibri"/>
              <a:cs typeface="Calibri"/>
              <a:sym typeface="Calibri"/>
            </a:endParaRPr>
          </a:p>
        </p:txBody>
      </p:sp>
      <p:sp>
        <p:nvSpPr>
          <p:cNvPr id="238" name="Google Shape;23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read a stack text and think about how the author got ideas.  If students have trouble, help them identify ideas in texts.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285750" lvl="1" marL="742950" rtl="0" algn="l">
              <a:lnSpc>
                <a:spcPct val="100000"/>
              </a:lnSpc>
              <a:spcBef>
                <a:spcPts val="0"/>
              </a:spcBef>
              <a:spcAft>
                <a:spcPts val="0"/>
              </a:spcAft>
              <a:buClr>
                <a:srgbClr val="000000"/>
              </a:buClr>
              <a:buSzPts val="1200"/>
              <a:buFont typeface="Arial"/>
              <a:buChar char="•"/>
            </a:pPr>
            <a:r>
              <a:rPr lang="en-US"/>
              <a:t>Modeled - Do a Think Aloud to model making and recording an observation about your classroom.</a:t>
            </a:r>
            <a:endParaRPr/>
          </a:p>
          <a:p>
            <a:pPr indent="-285750" lvl="1" marL="742950" rtl="0" algn="l">
              <a:lnSpc>
                <a:spcPct val="100000"/>
              </a:lnSpc>
              <a:spcBef>
                <a:spcPts val="0"/>
              </a:spcBef>
              <a:spcAft>
                <a:spcPts val="0"/>
              </a:spcAft>
              <a:buClr>
                <a:srgbClr val="000000"/>
              </a:buClr>
              <a:buSzPts val="1200"/>
              <a:buFont typeface="Arial"/>
              <a:buChar char="•"/>
            </a:pPr>
            <a:r>
              <a:rPr lang="en-US"/>
              <a:t>Shared - Have students share interesting anecdotes, sayings, or quotes. Record their answers.</a:t>
            </a:r>
            <a:endParaRPr/>
          </a:p>
          <a:p>
            <a:pPr indent="-285750" lvl="1" marL="742950" rtl="0" algn="l">
              <a:lnSpc>
                <a:spcPct val="100000"/>
              </a:lnSpc>
              <a:spcBef>
                <a:spcPts val="0"/>
              </a:spcBef>
              <a:spcAft>
                <a:spcPts val="0"/>
              </a:spcAft>
              <a:buClr>
                <a:srgbClr val="000000"/>
              </a:buClr>
              <a:buSzPts val="1200"/>
              <a:buFont typeface="Arial"/>
              <a:buChar char="•"/>
            </a:pPr>
            <a:r>
              <a:rPr lang="en-US"/>
              <a:t>Guided - Share an image from a book. Point out its elements. Ask guided questions to help students describe the image. Instruct them to write down their observations.</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Students who complete the task should write ideas about a topic of their choice in their notebooks.</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Have several students share their lists of ideas. Ask other students if those lists give them new writing ideas.</a:t>
            </a:r>
            <a:endParaRPr b="0" i="0" u="none" strike="noStrike">
              <a:solidFill>
                <a:srgbClr val="000000"/>
              </a:solidFill>
              <a:latin typeface="Calibri"/>
              <a:ea typeface="Calibri"/>
              <a:cs typeface="Calibri"/>
              <a:sym typeface="Calibri"/>
            </a:endParaRPr>
          </a:p>
        </p:txBody>
      </p:sp>
      <p:sp>
        <p:nvSpPr>
          <p:cNvPr id="251" name="Google Shape;25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0" i="0" lang="en-US" u="none" strike="noStrike">
                <a:solidFill>
                  <a:srgbClr val="000000"/>
                </a:solidFill>
                <a:latin typeface="Calibri"/>
                <a:ea typeface="Calibri"/>
                <a:cs typeface="Calibri"/>
                <a:sym typeface="Calibri"/>
              </a:rPr>
              <a:t>Flexible Option</a:t>
            </a:r>
            <a:endParaRPr/>
          </a:p>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went to the lake.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you erase the board?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is not home.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Mom made a sandwich.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Bring the hose to wash the dog.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Did you see the soccer game?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Mira became an artist.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rake the yard in the fall.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cat has a pink nose.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time is it?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Giraffes have long necks.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Troy called his friends to help him.</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64" name="Google Shape;26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with students that a simple sentence expresses a complete thought. Remind students that a sentence begins with a capital letter and ends with an end mark.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sentences for students to identify as a simple sentence or an incomplete sentence: Mira painted a bird. The man with the paintbrushes. We like to dance. Played baseball in the park.</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create their own simple sentences. Ask volunteers to share their sentences with the class. </a:t>
            </a:r>
            <a:endParaRPr b="0" i="0" u="none" strike="noStrike">
              <a:solidFill>
                <a:srgbClr val="000000"/>
              </a:solidFill>
              <a:latin typeface="Calibri"/>
              <a:ea typeface="Calibri"/>
              <a:cs typeface="Calibri"/>
              <a:sym typeface="Calibri"/>
            </a:endParaRPr>
          </a:p>
        </p:txBody>
      </p:sp>
      <p:sp>
        <p:nvSpPr>
          <p:cNvPr id="287" name="Google Shape;28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vowels can have long and short sounds.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Sound-Spelling Cards 84 (rope) and 85 (mule). Have students say the words, emphasizing the long vowel sounds. Point out that the words follow the CVCe pattern and the e is silent. Display Sound-Spelling Card 76. Have students decode concrete, and point out the VCe pattern in its second syllable. </a:t>
            </a:r>
            <a:r>
              <a:rPr b="1" lang="en-US"/>
              <a:t>Click path -&gt; Table of Contents -&gt; Unit 1 Week 2 </a:t>
            </a:r>
            <a:r>
              <a:rPr b="1" lang="en-US"/>
              <a:t>Realistic Fiction</a:t>
            </a:r>
            <a:r>
              <a:rPr b="1" lang="en-US"/>
              <a:t> -&gt; Lesson 2</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point to the picture on SI p. 55. Ask them to say game and tell what vowel sound they hear.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word bake in the first row of the chart. Ask students what sound they think the letter a has. Then decode the word with them. Repeat with the remaining words in the row. Ask partners to read the rest of the words in the chart. </a:t>
            </a:r>
            <a:endParaRPr/>
          </a:p>
        </p:txBody>
      </p:sp>
      <p:sp>
        <p:nvSpPr>
          <p:cNvPr id="310" name="Google Shape;31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pairs complete the activity on page 55.</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complete the rest of the sentences on SI p. 56.</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a sentence using two of the words from the top of p. 56 in the Student Interactive.</a:t>
            </a:r>
            <a:endParaRPr>
              <a:latin typeface="Calibri"/>
              <a:ea typeface="Calibri"/>
              <a:cs typeface="Calibri"/>
              <a:sym typeface="Calibri"/>
            </a:endParaRPr>
          </a:p>
        </p:txBody>
      </p:sp>
      <p:sp>
        <p:nvSpPr>
          <p:cNvPr id="324" name="Google Shape;32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called, long, and most.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spell each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each word in a sentence. </a:t>
            </a:r>
            <a:endParaRPr b="0" i="0" sz="1800" u="none" strike="noStrike">
              <a:solidFill>
                <a:srgbClr val="000000"/>
              </a:solidFill>
              <a:latin typeface="Calibri"/>
              <a:ea typeface="Calibri"/>
              <a:cs typeface="Calibri"/>
              <a:sym typeface="Calibri"/>
            </a:endParaRPr>
          </a:p>
        </p:txBody>
      </p:sp>
      <p:sp>
        <p:nvSpPr>
          <p:cNvPr id="338" name="Google Shape;33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page 60 in the Student Interactive. Elicit definitions from students but provide definitions if students are experiencing difficulties defining the words. </a:t>
            </a:r>
            <a:endParaRPr/>
          </a:p>
          <a:p>
            <a:pPr indent="-190500" lvl="1" marL="685800" rtl="0" algn="l">
              <a:lnSpc>
                <a:spcPct val="100000"/>
              </a:lnSpc>
              <a:spcBef>
                <a:spcPts val="0"/>
              </a:spcBef>
              <a:spcAft>
                <a:spcPts val="0"/>
              </a:spcAft>
              <a:buClr>
                <a:srgbClr val="000000"/>
              </a:buClr>
              <a:buSzPts val="1200"/>
              <a:buFont typeface="Arial"/>
              <a:buChar char="•"/>
            </a:pPr>
            <a:r>
              <a:rPr lang="en-US"/>
              <a:t>joy: a feeling of great happiness </a:t>
            </a:r>
            <a:endParaRPr/>
          </a:p>
          <a:p>
            <a:pPr indent="-190500" lvl="1" marL="685800" rtl="0" algn="l">
              <a:lnSpc>
                <a:spcPct val="100000"/>
              </a:lnSpc>
              <a:spcBef>
                <a:spcPts val="0"/>
              </a:spcBef>
              <a:spcAft>
                <a:spcPts val="0"/>
              </a:spcAft>
              <a:buClr>
                <a:srgbClr val="000000"/>
              </a:buClr>
              <a:buSzPts val="1200"/>
              <a:buFont typeface="Arial"/>
              <a:buChar char="•"/>
            </a:pPr>
            <a:r>
              <a:rPr lang="en-US"/>
              <a:t>shadows: shaded places away from light </a:t>
            </a:r>
            <a:endParaRPr/>
          </a:p>
          <a:p>
            <a:pPr indent="-190500" lvl="1" marL="685800" rtl="0" algn="l">
              <a:lnSpc>
                <a:spcPct val="100000"/>
              </a:lnSpc>
              <a:spcBef>
                <a:spcPts val="0"/>
              </a:spcBef>
              <a:spcAft>
                <a:spcPts val="0"/>
              </a:spcAft>
              <a:buClr>
                <a:srgbClr val="000000"/>
              </a:buClr>
              <a:buSzPts val="1200"/>
              <a:buFont typeface="Arial"/>
              <a:buChar char="•"/>
            </a:pPr>
            <a:r>
              <a:rPr lang="en-US"/>
              <a:t>scurried: moved quickly </a:t>
            </a:r>
            <a:endParaRPr/>
          </a:p>
          <a:p>
            <a:pPr indent="-190500" lvl="1" marL="685800" rtl="0" algn="l">
              <a:lnSpc>
                <a:spcPct val="100000"/>
              </a:lnSpc>
              <a:spcBef>
                <a:spcPts val="0"/>
              </a:spcBef>
              <a:spcAft>
                <a:spcPts val="0"/>
              </a:spcAft>
              <a:buClr>
                <a:srgbClr val="000000"/>
              </a:buClr>
              <a:buSzPts val="1200"/>
              <a:buFont typeface="Arial"/>
              <a:buChar char="•"/>
            </a:pPr>
            <a:r>
              <a:rPr lang="en-US"/>
              <a:t>rhythm: a musical pattern </a:t>
            </a:r>
            <a:endParaRPr/>
          </a:p>
          <a:p>
            <a:pPr indent="-190500" lvl="1" marL="685800" rtl="0" algn="l">
              <a:lnSpc>
                <a:spcPct val="100000"/>
              </a:lnSpc>
              <a:spcBef>
                <a:spcPts val="0"/>
              </a:spcBef>
              <a:spcAft>
                <a:spcPts val="0"/>
              </a:spcAft>
              <a:buClr>
                <a:srgbClr val="000000"/>
              </a:buClr>
              <a:buSzPts val="1200"/>
              <a:buFont typeface="Arial"/>
              <a:buChar char="•"/>
            </a:pPr>
            <a:r>
              <a:rPr lang="en-US"/>
              <a:t>splattered: splashed dots of something</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Tell students:  </a:t>
            </a:r>
            <a:r>
              <a:rPr i="1" lang="en-US"/>
              <a:t>These words will help you understand the characters in Maybe Something Beautiful. Highlight the words as you see them in the text. How do they relate to the characters in the story?</a:t>
            </a:r>
            <a:endParaRPr i="1">
              <a:latin typeface="Calibri"/>
              <a:ea typeface="Calibri"/>
              <a:cs typeface="Calibri"/>
              <a:sym typeface="Calibri"/>
            </a:endParaRPr>
          </a:p>
        </p:txBody>
      </p:sp>
      <p:sp>
        <p:nvSpPr>
          <p:cNvPr id="351" name="Google Shape;35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Discuss the First Read Strategies with students. For this first read, tell students to read for understanding and enjoyment.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READ </a:t>
            </a:r>
            <a:r>
              <a:rPr lang="en-US"/>
              <a:t>Remind students to read for meaning so they understand what the text is about</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LOOK </a:t>
            </a:r>
            <a:r>
              <a:rPr lang="en-US"/>
              <a:t>Remind students that illustrations can be helpful in understanding a story. Tell them to look at the illustrations before reading the text on each page</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ASK </a:t>
            </a:r>
            <a:r>
              <a:rPr lang="en-US"/>
              <a:t>Tell students to ask themselves questions about the text as they read. They can check their understanding and also write questions about the parts of the text they don't understand</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TALK </a:t>
            </a:r>
            <a:r>
              <a:rPr lang="en-US"/>
              <a:t>Have students discuss the text with a partner. Encourage students to share the questions they had while reading and to help each other answer them</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67" name="Google Shape;36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i="1" u="none" strike="noStrike">
              <a:solidFill>
                <a:srgbClr val="000000"/>
              </a:solidFill>
            </a:endParaRPr>
          </a:p>
        </p:txBody>
      </p:sp>
      <p:sp>
        <p:nvSpPr>
          <p:cNvPr id="378" name="Google Shape;37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look at the picture to find out information about the setting, or where the story takes place. There are tall buildings beside Mira’s building. Birds are flying by her window. This tells me that Mira lives in an apartment building high above the ground. I notice that the colors are different inside and outside. Inside Mira’s room, the colors are bright and warm. Outside, the colors look cold and gray.</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read that Mira gives a “round apple” to a shop owner and a flower to a woman with “sparkling eyes.” Is Mira giving a real apple and a real flower to these people? Why? I look at the illustration to help answer my questions. When I look at the illustration, I see that Mira is actually giving a painting to the woman. I think Mira painted an apple and a flower at home and gave drawings to people on her way to school.</a:t>
            </a:r>
            <a:endParaRPr i="1">
              <a:latin typeface="Calibri"/>
              <a:ea typeface="Calibri"/>
              <a:cs typeface="Calibri"/>
              <a:sym typeface="Calibri"/>
            </a:endParaRPr>
          </a:p>
        </p:txBody>
      </p:sp>
      <p:sp>
        <p:nvSpPr>
          <p:cNvPr id="390" name="Google Shape;39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Mira gives colorful artwork to the people she sees as she walks to school. Mira seems cheerful and kind. She lives in a gray city, but she is trying to brighten it and bring joy to the city and the people in it. I think giving artwork away is how Mira tries to make the people around her happier. Mira will have to make a lot of colorful artwork to keep cheering people up</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illustration on this page helps introduce the man with paintbrushes. I can see how Mira and the painter are similar. They both wear bright colors. The illustration also helps me understand what the writer meant by “he held his fingers up in a square and peered through them.”</a:t>
            </a:r>
            <a:endParaRPr b="0" i="1" u="none" strike="noStrike">
              <a:solidFill>
                <a:srgbClr val="000000"/>
              </a:solidFill>
              <a:latin typeface="Calibri"/>
              <a:ea typeface="Calibri"/>
              <a:cs typeface="Calibri"/>
              <a:sym typeface="Calibri"/>
            </a:endParaRPr>
          </a:p>
        </p:txBody>
      </p:sp>
      <p:sp>
        <p:nvSpPr>
          <p:cNvPr id="403" name="Google Shape;40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know that every page in a story serves a purpose, even when the page has an illustration and no words. I want to look closely at the illustration to learn more information about the story. Here, I see that the illustrator uses a rainbow of colors to show that the painter is making the city brighter and more colorful. The painter looks cheerful and happy as he paints</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the words on the page, I try to create images in my mind. Writers often try to paint a picture with their words, just like the muralist paints colors through the town. As I read the phrase “shadows scurried away,” I can imagine the paint’s bright colors chasing the dark shadows out of the city. </a:t>
            </a:r>
            <a:endParaRPr b="0" i="1" u="none" strike="noStrike">
              <a:solidFill>
                <a:srgbClr val="000000"/>
              </a:solidFill>
              <a:latin typeface="Calibri"/>
              <a:ea typeface="Calibri"/>
              <a:cs typeface="Calibri"/>
              <a:sym typeface="Calibri"/>
            </a:endParaRPr>
          </a:p>
        </p:txBody>
      </p:sp>
      <p:sp>
        <p:nvSpPr>
          <p:cNvPr id="416" name="Google Shape;416;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write questions about words and ideas I don’t understand. As I read paragraph 21, I ask: What does the word muralist mean? I look for clues in the text to help answer my question. In the next line, the artist says, “I paint on walls!” I think a muralist must be a person who paints on walls</a:t>
            </a:r>
            <a:r>
              <a:rPr lang="en-US"/>
              <a:t>.</a:t>
            </a:r>
            <a:endParaRPr/>
          </a:p>
          <a:p>
            <a:pPr indent="-215900" lvl="0" marL="228600" rtl="0" algn="l">
              <a:lnSpc>
                <a:spcPct val="100000"/>
              </a:lnSpc>
              <a:spcBef>
                <a:spcPts val="0"/>
              </a:spcBef>
              <a:spcAft>
                <a:spcPts val="0"/>
              </a:spcAft>
              <a:buSzPts val="1200"/>
              <a:buFont typeface="Calibri"/>
              <a:buAutoNum type="arabicPeriod"/>
            </a:pPr>
            <a:r>
              <a:rPr lang="en-US"/>
              <a:t>Direct students to the phrase “loudest color” in paragraph 26. Ask: </a:t>
            </a:r>
            <a:r>
              <a:rPr i="1" lang="en-US"/>
              <a:t>What does it mean to use a loud color? </a:t>
            </a:r>
            <a:r>
              <a:rPr lang="en-US"/>
              <a:t>Guide students to understand that loud refers to a bright, intense color. In pairs, have students list loud colors and discuss which colors they think would be best for Mira to use. Have students discuss what they would paint if they were in Mira’s situation.</a:t>
            </a:r>
            <a:endParaRPr b="0" i="0" u="none" strike="noStrike">
              <a:solidFill>
                <a:srgbClr val="000000"/>
              </a:solidFill>
              <a:latin typeface="Calibri"/>
              <a:ea typeface="Calibri"/>
              <a:cs typeface="Calibri"/>
              <a:sym typeface="Calibri"/>
            </a:endParaRPr>
          </a:p>
        </p:txBody>
      </p:sp>
      <p:sp>
        <p:nvSpPr>
          <p:cNvPr id="429" name="Google Shape;429;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read the words salsa, merengue, and bebop. I’m not sure what they mean, so I look to words around them to see if I can find clues. In paragraph 32, I see that “everyone painted to the rhythm.” The definition on p. 70 tells me that rhythm means “a musical pattern.” So, everyone is dancing and painting to a beat. I think that salsa, merengue, and bebop must be types of music</a:t>
            </a:r>
            <a:r>
              <a:rPr lang="en-US"/>
              <a:t>.</a:t>
            </a:r>
            <a:endParaRPr/>
          </a:p>
          <a:p>
            <a:pPr indent="-215900" lvl="0" marL="228600" rtl="0" algn="l">
              <a:lnSpc>
                <a:spcPct val="100000"/>
              </a:lnSpc>
              <a:spcBef>
                <a:spcPts val="0"/>
              </a:spcBef>
              <a:spcAft>
                <a:spcPts val="0"/>
              </a:spcAft>
              <a:buSzPts val="1200"/>
              <a:buFont typeface="Calibri"/>
              <a:buAutoNum type="arabicPeriod"/>
            </a:pPr>
            <a:r>
              <a:rPr lang="en-US"/>
              <a:t>Explain that writers can build suspense in a story by pausing before telling what happens. Point to paragraph 36. Have students discuss in pairs what they think will happen next and what feeling the last line creates.</a:t>
            </a:r>
            <a:endParaRPr b="0" i="0" u="none" strike="noStrike">
              <a:solidFill>
                <a:srgbClr val="000000"/>
              </a:solidFill>
              <a:latin typeface="Calibri"/>
              <a:ea typeface="Calibri"/>
              <a:cs typeface="Calibri"/>
              <a:sym typeface="Calibri"/>
            </a:endParaRPr>
          </a:p>
        </p:txBody>
      </p:sp>
      <p:sp>
        <p:nvSpPr>
          <p:cNvPr id="442" name="Google Shape;442;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Point out how the action stops and starts in the passage, noting words like stopped, paused, and the use of punctuation (“. . . the policeman walked up.”) In pairs, have students reread p. 72, speaking the dialogue and acting out the characters’ actions. Remind students to show pauses in the action to create suspense. Then have pairs discuss the effect of the pauses in the passage.</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text on this page tells me that everyone in the community started to paint. When I look at the illustrations, however, they show me that even more changes have started to happen in the community. I see children planting trees and making more natural space in what used to be a gray city. The painting has led the city to become brighter in different ways</a:t>
            </a:r>
            <a:r>
              <a:rPr lang="en-US"/>
              <a:t>. </a:t>
            </a:r>
            <a:endParaRPr b="0" i="0" u="none" strike="noStrike">
              <a:solidFill>
                <a:srgbClr val="000000"/>
              </a:solidFill>
              <a:latin typeface="Calibri"/>
              <a:ea typeface="Calibri"/>
              <a:cs typeface="Calibri"/>
              <a:sym typeface="Calibri"/>
            </a:endParaRPr>
          </a:p>
        </p:txBody>
      </p:sp>
      <p:sp>
        <p:nvSpPr>
          <p:cNvPr id="455" name="Google Shape;455;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Looking at the illustration on this page, I notice a big change from the illustration on the first page of the story. On the first page, the city looks gray and cold. Now, the colors make the city look warm and happy, and all the characters are smiling and excited</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When </a:t>
            </a:r>
            <a:r>
              <a:rPr i="1" lang="en-US"/>
              <a:t>I read that “They decorated sidewalks with poetry and shine,” I have to close my eyes to imagine what that looks like</a:t>
            </a:r>
            <a:r>
              <a:rPr lang="en-US"/>
              <a:t>.</a:t>
            </a:r>
            <a:endParaRPr b="0" i="0" u="none" strike="noStrike">
              <a:solidFill>
                <a:srgbClr val="000000"/>
              </a:solidFill>
              <a:latin typeface="Calibri"/>
              <a:ea typeface="Calibri"/>
              <a:cs typeface="Calibri"/>
              <a:sym typeface="Calibri"/>
            </a:endParaRPr>
          </a:p>
        </p:txBody>
      </p:sp>
      <p:sp>
        <p:nvSpPr>
          <p:cNvPr id="468" name="Google Shape;468;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In pairs, have students read p. 76 aloud with each other. Then ask: </a:t>
            </a:r>
            <a:r>
              <a:rPr i="1" lang="en-US"/>
              <a:t>What do you think the phrase “the world is your canvas” means? What does the muralist want everyone to do? </a:t>
            </a:r>
            <a:r>
              <a:rPr lang="en-US"/>
              <a:t>Tell partners to describe times they finished artwork that they were proud of. Ask: </a:t>
            </a:r>
            <a:r>
              <a:rPr i="1" lang="en-US"/>
              <a:t>What did the artwork mean to you? Where did you display it?</a:t>
            </a:r>
            <a:endParaRPr/>
          </a:p>
          <a:p>
            <a:pPr indent="-215900" lvl="0" marL="228600" rtl="0" algn="l">
              <a:lnSpc>
                <a:spcPct val="100000"/>
              </a:lnSpc>
              <a:spcBef>
                <a:spcPts val="0"/>
              </a:spcBef>
              <a:spcAft>
                <a:spcPts val="0"/>
              </a:spcAft>
              <a:buSzPts val="1200"/>
              <a:buFont typeface="Calibri"/>
              <a:buAutoNum type="arabicPeriod"/>
            </a:pPr>
            <a:r>
              <a:rPr lang="en-US"/>
              <a:t>Read paragraph 62 aloud. Say</a:t>
            </a:r>
            <a:r>
              <a:rPr i="1" lang="en-US"/>
              <a:t>: I remember Mira thought something like this on the first page, when she was looking at a blank piece of paper</a:t>
            </a:r>
            <a:r>
              <a:rPr lang="en-US"/>
              <a:t>. Direct students to reread p. 62, then return to p. 77. Ask: </a:t>
            </a:r>
            <a:r>
              <a:rPr i="1" lang="en-US"/>
              <a:t>What is Mira thinking about now? </a:t>
            </a:r>
            <a:endParaRPr/>
          </a:p>
          <a:p>
            <a:pPr indent="-215900" lvl="1" marL="685800" rtl="0" algn="l">
              <a:lnSpc>
                <a:spcPct val="100000"/>
              </a:lnSpc>
              <a:spcBef>
                <a:spcPts val="0"/>
              </a:spcBef>
              <a:spcAft>
                <a:spcPts val="0"/>
              </a:spcAft>
              <a:buSzPts val="1200"/>
              <a:buFont typeface="Arial"/>
              <a:buChar char="•"/>
            </a:pPr>
            <a:r>
              <a:rPr lang="en-US"/>
              <a:t>Possible response: Mira is wondering what to create next and imagining what her drawing will look like in the space in front of her</a:t>
            </a:r>
            <a:endParaRPr i="1"/>
          </a:p>
          <a:p>
            <a:pPr indent="-139700" lvl="0" marL="228600" rtl="0" algn="l">
              <a:lnSpc>
                <a:spcPct val="100000"/>
              </a:lnSpc>
              <a:spcBef>
                <a:spcPts val="0"/>
              </a:spcBef>
              <a:spcAft>
                <a:spcPts val="0"/>
              </a:spcAft>
              <a:buSzPts val="1200"/>
              <a:buFont typeface="Arial"/>
              <a:buNone/>
            </a:pPr>
            <a:r>
              <a:t/>
            </a:r>
            <a:endParaRPr b="0" i="1" u="none" strike="noStrike">
              <a:solidFill>
                <a:srgbClr val="000000"/>
              </a:solidFill>
              <a:latin typeface="Calibri"/>
              <a:ea typeface="Calibri"/>
              <a:cs typeface="Calibri"/>
              <a:sym typeface="Calibri"/>
            </a:endParaRPr>
          </a:p>
        </p:txBody>
      </p:sp>
      <p:sp>
        <p:nvSpPr>
          <p:cNvPr id="481" name="Google Shape;481;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200"/>
              <a:buFont typeface="Calibri"/>
              <a:buAutoNum type="arabicPeriod"/>
            </a:pPr>
            <a:r>
              <a:rPr lang="en-US"/>
              <a:t>Use these suggestions to prompt students’ initial responses to reading Maybe Something Beautiful.</a:t>
            </a:r>
            <a:endParaRPr/>
          </a:p>
          <a:p>
            <a:pPr indent="-304800" lvl="1" marL="685800" rtl="0" algn="l">
              <a:lnSpc>
                <a:spcPct val="115000"/>
              </a:lnSpc>
              <a:spcBef>
                <a:spcPts val="0"/>
              </a:spcBef>
              <a:spcAft>
                <a:spcPts val="0"/>
              </a:spcAft>
              <a:buSzPts val="1200"/>
              <a:buFont typeface="Arial"/>
              <a:buChar char="•"/>
            </a:pPr>
            <a:r>
              <a:rPr lang="en-US"/>
              <a:t>Brainstorm How did the muralist affect Mira and her neighbors?</a:t>
            </a:r>
            <a:endParaRPr/>
          </a:p>
          <a:p>
            <a:pPr indent="-304800" lvl="1" marL="685800" rtl="0" algn="l">
              <a:lnSpc>
                <a:spcPct val="115000"/>
              </a:lnSpc>
              <a:spcBef>
                <a:spcPts val="0"/>
              </a:spcBef>
              <a:spcAft>
                <a:spcPts val="0"/>
              </a:spcAft>
              <a:buSzPts val="1200"/>
              <a:buFont typeface="Arial"/>
              <a:buChar char="•"/>
            </a:pPr>
            <a:r>
              <a:rPr lang="en-US"/>
              <a:t>Discuss Have students describe their experiences with block parties or other neighborhood activities. Encourage them to talk about any experiences they have had doing activities to improve a neighborhood.</a:t>
            </a:r>
            <a:endParaRPr b="0" i="0" sz="1800" u="none" strike="noStrike">
              <a:solidFill>
                <a:srgbClr val="000000"/>
              </a:solidFill>
              <a:latin typeface="Calibri"/>
              <a:ea typeface="Calibri"/>
              <a:cs typeface="Calibri"/>
              <a:sym typeface="Calibri"/>
            </a:endParaRPr>
          </a:p>
        </p:txBody>
      </p:sp>
      <p:sp>
        <p:nvSpPr>
          <p:cNvPr id="494" name="Google Shape;494;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 Maybe Something Beautiful, the author uses the vocabulary words joy, rhythm, scurried, shadows, and splattered to help describe the characters’ actions and feelings.</a:t>
            </a:r>
            <a:endParaRPr/>
          </a:p>
          <a:p>
            <a:pPr indent="-190500" lvl="1" marL="685800" rtl="0" algn="l">
              <a:lnSpc>
                <a:spcPct val="100000"/>
              </a:lnSpc>
              <a:spcBef>
                <a:spcPts val="0"/>
              </a:spcBef>
              <a:spcAft>
                <a:spcPts val="0"/>
              </a:spcAft>
              <a:buClr>
                <a:srgbClr val="000000"/>
              </a:buClr>
              <a:buSzPts val="1200"/>
              <a:buFont typeface="Arial"/>
              <a:buChar char="•"/>
            </a:pPr>
            <a:r>
              <a:rPr lang="en-US"/>
              <a:t>Ask yourself how a word helps you better understand what a character is doing or how he or she is feeling.</a:t>
            </a:r>
            <a:endParaRPr/>
          </a:p>
          <a:p>
            <a:pPr indent="-190500" lvl="1" marL="685800" rtl="0" algn="l">
              <a:lnSpc>
                <a:spcPct val="100000"/>
              </a:lnSpc>
              <a:spcBef>
                <a:spcPts val="0"/>
              </a:spcBef>
              <a:spcAft>
                <a:spcPts val="0"/>
              </a:spcAft>
              <a:buClr>
                <a:srgbClr val="000000"/>
              </a:buClr>
              <a:buSzPts val="1200"/>
              <a:buFont typeface="Arial"/>
              <a:buChar char="•"/>
            </a:pPr>
            <a:r>
              <a:rPr lang="en-US"/>
              <a:t>Create word maps to help you use each new vocabulary word in a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word joy. Circle the word and say: Joy is a feeling of great happiness. I’m going to write the word happiness next to the word joy and draw a line between the two words. Then I’m going to think of things that make people feel this way and write these things in the word map. Elicit ideas from students, and then write a sentence using the vocabulary word and one of the student-generated ideas, such as I feel joy when I am at the beach.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newly acquired vocabulary to complete p. 78 in the Student Interactive.</a:t>
            </a:r>
            <a:endParaRPr b="0" i="0" u="none" strike="noStrike">
              <a:solidFill>
                <a:srgbClr val="000000"/>
              </a:solidFill>
              <a:latin typeface="Calibri"/>
              <a:ea typeface="Calibri"/>
              <a:cs typeface="Calibri"/>
              <a:sym typeface="Calibri"/>
            </a:endParaRPr>
          </a:p>
        </p:txBody>
      </p:sp>
      <p:sp>
        <p:nvSpPr>
          <p:cNvPr id="506" name="Google Shape;50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79 of the Student Interactive. </a:t>
            </a:r>
            <a:endParaRPr>
              <a:latin typeface="Calibri"/>
              <a:ea typeface="Calibri"/>
              <a:cs typeface="Calibri"/>
              <a:sym typeface="Calibri"/>
            </a:endParaRPr>
          </a:p>
        </p:txBody>
      </p:sp>
      <p:sp>
        <p:nvSpPr>
          <p:cNvPr id="519" name="Google Shape;51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Good writers develop their craft by writing and revising their work in a writing notebook.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87 in the Student Interactive. Review with students that they will fill their writer’s notebooks with ideas that come from their daily experiences.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Pieces of writing grow from ideas like flowers grow from seeds. As if they were real plants, you have to take care of your writing seeds. In your writer’s notebook, you’ll feed them with facts and details. Here is where you’ll write your drafts. A draft is an unfinished piece of writing. With each change or addition, your writing becomes a new draft</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they already have ideas and observations in their notebooks. By developing these ideas or observations with facts and details, they will begin to create drafts. Say:  </a:t>
            </a:r>
            <a:r>
              <a:rPr i="1" lang="en-US"/>
              <a:t>You might return to a draft with more information, maybe after conducting research</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fill in the bottom of p. 87 in the Student Interactive.</a:t>
            </a:r>
            <a:endParaRPr b="0" i="0" sz="1800" u="none" strike="noStrike">
              <a:solidFill>
                <a:srgbClr val="000000"/>
              </a:solidFill>
              <a:latin typeface="Calibri"/>
              <a:ea typeface="Calibri"/>
              <a:cs typeface="Calibri"/>
              <a:sym typeface="Calibri"/>
            </a:endParaRPr>
          </a:p>
        </p:txBody>
      </p:sp>
      <p:sp>
        <p:nvSpPr>
          <p:cNvPr id="531" name="Google Shape;53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continue thinking about how they will use their notebooks to develop their topics and ideas.  If students have difficulty, talk with them about the value of writing ideas for later consideration. Emphasize that the notebook is for ideas and drafts, not just polished pieces</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how to add more description to a piece of writing.</a:t>
            </a:r>
            <a:endParaRPr/>
          </a:p>
          <a:p>
            <a:pPr indent="-228600" lvl="1" marL="685800" rtl="0" algn="l">
              <a:lnSpc>
                <a:spcPct val="100000"/>
              </a:lnSpc>
              <a:spcBef>
                <a:spcPts val="0"/>
              </a:spcBef>
              <a:spcAft>
                <a:spcPts val="0"/>
              </a:spcAft>
              <a:buClr>
                <a:srgbClr val="000000"/>
              </a:buClr>
              <a:buSzPts val="1200"/>
              <a:buFont typeface="Arial"/>
              <a:buChar char="•"/>
            </a:pPr>
            <a:r>
              <a:rPr lang="en-US"/>
              <a:t>Shared - Read students’ first drafts and ask questions that prompt them to add details.</a:t>
            </a:r>
            <a:endParaRPr/>
          </a:p>
          <a:p>
            <a:pPr indent="-228600" lvl="1" marL="685800" rtl="0" algn="l">
              <a:lnSpc>
                <a:spcPct val="100000"/>
              </a:lnSpc>
              <a:spcBef>
                <a:spcPts val="0"/>
              </a:spcBef>
              <a:spcAft>
                <a:spcPts val="0"/>
              </a:spcAft>
              <a:buClr>
                <a:srgbClr val="000000"/>
              </a:buClr>
              <a:buSzPts val="1200"/>
              <a:buFont typeface="Arial"/>
              <a:buChar char="•"/>
            </a:pPr>
            <a:r>
              <a:rPr lang="en-US"/>
              <a:t>Guided - Provide explicit instruction on how to develop an idea from a first sentence into a paragraph.</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show understanding may develop a first draft from an earlier idea.</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share what they’ve added to an earlier draft. Encourage students to share thoughts about how writers get ideas for future drafts.</a:t>
            </a:r>
            <a:endParaRPr>
              <a:latin typeface="Calibri"/>
              <a:ea typeface="Calibri"/>
              <a:cs typeface="Calibri"/>
              <a:sym typeface="Calibri"/>
            </a:endParaRPr>
          </a:p>
        </p:txBody>
      </p:sp>
      <p:sp>
        <p:nvSpPr>
          <p:cNvPr id="544" name="Google Shape;54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in CVCe words, the e is silent and the first vowel is long.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bite, made, cube, and exhale. Discuss that these are CVCe words with one VCe syllable. Say and spell bite aloud. Have students do the same for the remaining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Student Interactive p. 85 to spell one-syllable and multisyllabic CVCe words with VCe syllables. </a:t>
            </a:r>
            <a:endParaRPr/>
          </a:p>
        </p:txBody>
      </p:sp>
      <p:sp>
        <p:nvSpPr>
          <p:cNvPr id="557" name="Google Shape;55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Answer any questions students have about simple sentences. Then introduce subjects and predicates. Explain that a subject tells who or what is doing something and a predicate tells what the subject is or does. A complete sentence has both a subject and a predicate.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these sentences: Mom danced the cha-cha. They created something beautiful. New York is a big city. Ask students to help you identify the subject and predicate.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create oral sentences. They must be able to identify the subject and the predicate in all of their sentences. Have the partners share their sentences with the class. Have other classmates identify the subjects and predicates, and have partners confirm if their classmates are correct. </a:t>
            </a:r>
            <a:endParaRPr b="0" i="0" sz="1800" u="none" strike="noStrike">
              <a:solidFill>
                <a:srgbClr val="000000"/>
              </a:solidFill>
              <a:latin typeface="Calibri"/>
              <a:ea typeface="Calibri"/>
              <a:cs typeface="Calibri"/>
              <a:sym typeface="Calibri"/>
            </a:endParaRPr>
          </a:p>
        </p:txBody>
      </p:sp>
      <p:sp>
        <p:nvSpPr>
          <p:cNvPr id="571" name="Google Shape;571;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dime on SI p. 54. Tell students to listen to the vowel sound in the one-syllable word dime. Discuss that the vowel sound in dime is known as long because the vowel "says its name."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the long i sound and remind students it is a long vowel sound. Distinguish this long i sound from the short i sound in the word dim.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Conduct a similar process for the picture and word sun and the short u sound. Use the word pairs cape, cap; Pete, pet; and hope, hop to provide more instruction on distinguishing between long and short vowel sounds in one-syllable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longer words also have long and short vowel sounds. Say handshake. Explain that hand has a short vowel sound and shake has a long vowel sound.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say some one-syllable words. You want them to listen to the words and tell whether the vowel sounds in the words are long or short. If the vowel sound is short, students should clap. If the vowel sound is long, students should open up their arms and hands.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words and have students distinguish between the long and short vowel sounds: home, top, such, best, place, bike, trip, mule, each.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to listen as you say longer words and clap when they hear short vowel sounds. If they hear a long vowel sound, they should keep their hands on their desks. Say these words slowly, one at a time, so students can distinguish between sounds in the syllables: lightbulb, flashlight, nightlight, flashbulb. </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Display Sound-Spelling Cards 74, 76, 80, 84, and 85. Remind students that words with a consonant-vowel-consonant-e or CVCe pattern usually have a long vowel sound and a silent e. Ask students to identify the vowel sounds in the words on the cards. Then ask them to read aloud the words on the cards. </a:t>
            </a:r>
            <a:r>
              <a:rPr b="1" lang="en-US"/>
              <a:t>Click path -&gt; Table of Contents -&gt; Unit 1 Week 2 Realistic Fiction-&gt; Lesson 3</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Write the following phonograms: -ake, -ine, -oke. Say: </a:t>
            </a:r>
            <a:r>
              <a:rPr i="1" lang="en-US"/>
              <a:t>I can make new words by adding consonants to the beginning of these letters. If I add the letters s, t, and r to oke, I can make the word stroke</a:t>
            </a:r>
            <a:r>
              <a:rPr lang="en-US"/>
              <a:t>. </a:t>
            </a:r>
            <a:endParaRPr/>
          </a:p>
          <a:p>
            <a:pPr indent="-215900" lvl="0" marL="228600" rtl="0" algn="l">
              <a:lnSpc>
                <a:spcPct val="100000"/>
              </a:lnSpc>
              <a:spcBef>
                <a:spcPts val="0"/>
              </a:spcBef>
              <a:spcAft>
                <a:spcPts val="0"/>
              </a:spcAft>
              <a:buSzPts val="1200"/>
              <a:buFont typeface="Calibri"/>
              <a:buAutoNum type="arabicPeriod"/>
            </a:pPr>
            <a:r>
              <a:rPr lang="en-US"/>
              <a:t>Have students work in twos or threes to write lists of CVCe words they can make using the phonograms. Tell students the words must be real words. Set a time limit, such as five minutes. </a:t>
            </a:r>
            <a:endParaRPr/>
          </a:p>
          <a:p>
            <a:pPr indent="-215900" lvl="0" marL="228600" rtl="0" algn="l">
              <a:lnSpc>
                <a:spcPct val="100000"/>
              </a:lnSpc>
              <a:spcBef>
                <a:spcPts val="0"/>
              </a:spcBef>
              <a:spcAft>
                <a:spcPts val="0"/>
              </a:spcAft>
              <a:buSzPts val="1200"/>
              <a:buFont typeface="Calibri"/>
              <a:buAutoNum type="arabicPeriod"/>
            </a:pPr>
            <a:r>
              <a:rPr lang="en-US"/>
              <a:t>Ask students to share the words they made. Write the words under the appropriate phonogram. After all students have shared their words, have them read words on the list as you point to the words.</a:t>
            </a:r>
            <a:endParaRPr/>
          </a:p>
          <a:p>
            <a:pPr indent="-215900" lvl="0" marL="228600" rtl="0" algn="l">
              <a:lnSpc>
                <a:spcPct val="100000"/>
              </a:lnSpc>
              <a:spcBef>
                <a:spcPts val="0"/>
              </a:spcBef>
              <a:spcAft>
                <a:spcPts val="0"/>
              </a:spcAft>
              <a:buSzPts val="1200"/>
              <a:buFont typeface="Calibri"/>
              <a:buAutoNum type="arabicPeriod"/>
            </a:pPr>
            <a:r>
              <a:rPr lang="en-US"/>
              <a:t>Ask students to choose two words from the phonogram lists and write sentences using the words.</a:t>
            </a:r>
            <a:endParaRPr i="0">
              <a:latin typeface="Calibri"/>
              <a:ea typeface="Calibri"/>
              <a:cs typeface="Calibri"/>
              <a:sym typeface="Calibri"/>
            </a:endParaRPr>
          </a:p>
        </p:txBody>
      </p:sp>
      <p:sp>
        <p:nvSpPr>
          <p:cNvPr id="594" name="Google Shape;59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called, long, and most. Remind students to practice reading these common words until they know the words by sight.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To help me remember these high-frequency words, I look at each one, close my eyes, and picture the word. Then I say the word</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Help pairs of students create a note card for each word. Have one partner hold up each card while the other partner reads the word. After both students have had a turn, have them repeat the activity, this time using each word in an oral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review and correct the sentences they wrote for the previous activity, p. 57 Student Interactive.</a:t>
            </a:r>
            <a:endParaRPr/>
          </a:p>
        </p:txBody>
      </p:sp>
      <p:sp>
        <p:nvSpPr>
          <p:cNvPr id="610" name="Google Shape;61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pay attention to both the external (outer) and internal (inner) traits of characters as they read a story. All of the traits together make the characters seem well-rounded and real. To describe characters’ internal and external traits:</a:t>
            </a:r>
            <a:endParaRPr/>
          </a:p>
          <a:p>
            <a:pPr indent="-215900" lvl="1" marL="685800" rtl="0" algn="l">
              <a:lnSpc>
                <a:spcPct val="100000"/>
              </a:lnSpc>
              <a:spcBef>
                <a:spcPts val="0"/>
              </a:spcBef>
              <a:spcAft>
                <a:spcPts val="0"/>
              </a:spcAft>
              <a:buSzPts val="1200"/>
              <a:buFont typeface="Arial"/>
              <a:buChar char="•"/>
            </a:pPr>
            <a:r>
              <a:rPr lang="en-US"/>
              <a:t>Notice what the characters look like and what they say and do.</a:t>
            </a:r>
            <a:endParaRPr/>
          </a:p>
          <a:p>
            <a:pPr indent="-215900" lvl="1" marL="685800" rtl="0" algn="l">
              <a:lnSpc>
                <a:spcPct val="100000"/>
              </a:lnSpc>
              <a:spcBef>
                <a:spcPts val="0"/>
              </a:spcBef>
              <a:spcAft>
                <a:spcPts val="0"/>
              </a:spcAft>
              <a:buSzPts val="1200"/>
              <a:buFont typeface="Arial"/>
              <a:buChar char="•"/>
            </a:pPr>
            <a:r>
              <a:rPr lang="en-US"/>
              <a:t>Notice what the characters think and feel.</a:t>
            </a:r>
            <a:endParaRPr/>
          </a:p>
          <a:p>
            <a:pPr indent="-215900" lvl="1" marL="685800" rtl="0" algn="l">
              <a:lnSpc>
                <a:spcPct val="100000"/>
              </a:lnSpc>
              <a:spcBef>
                <a:spcPts val="0"/>
              </a:spcBef>
              <a:spcAft>
                <a:spcPts val="0"/>
              </a:spcAft>
              <a:buSzPts val="1200"/>
              <a:buFont typeface="Arial"/>
              <a:buChar char="•"/>
            </a:pPr>
            <a:r>
              <a:rPr lang="en-US"/>
              <a:t>Ask yourself how the characters’ thoughts and feelings affect their words and actions.</a:t>
            </a:r>
            <a:endParaRPr/>
          </a:p>
          <a:p>
            <a:pPr indent="-215900" lvl="0" marL="228600" rtl="0" algn="l">
              <a:lnSpc>
                <a:spcPct val="100000"/>
              </a:lnSpc>
              <a:spcBef>
                <a:spcPts val="0"/>
              </a:spcBef>
              <a:spcAft>
                <a:spcPts val="0"/>
              </a:spcAft>
              <a:buSzPts val="1200"/>
              <a:buFont typeface="Calibri"/>
              <a:buAutoNum type="arabicPeriod"/>
            </a:pPr>
            <a:r>
              <a:rPr lang="en-US"/>
              <a:t>Have students look at p. 62 of the Student Interactive as you model how to find details about internal and external character traits.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main character, Mira, feel about making art? What details in the text give us this information? The text says she loved to doodle, draw, color, and paint. Her room was filled with color and her heart was filled with joy. These details tell me that Mira feels happy when she does artwork. This is an internal trait. We can also use the illustration to describe some of Mira’s external traits, which include what she looks like. From the illustration, I can describe her as having short, dark hair and big, dark eyes.</a:t>
            </a:r>
            <a:endParaRPr/>
          </a:p>
          <a:p>
            <a:pPr indent="-215900" lvl="0" marL="228600" rtl="0" algn="l">
              <a:lnSpc>
                <a:spcPct val="100000"/>
              </a:lnSpc>
              <a:spcBef>
                <a:spcPts val="0"/>
              </a:spcBef>
              <a:spcAft>
                <a:spcPts val="0"/>
              </a:spcAft>
              <a:buSzPts val="1200"/>
              <a:buFont typeface="Calibri"/>
              <a:buAutoNum type="arabicPeriod"/>
            </a:pPr>
            <a:r>
              <a:rPr lang="en-US"/>
              <a:t>Have students use relevant text details from another page of the story to describe other internal and external traits of the main character.</a:t>
            </a:r>
            <a:endParaRPr i="1"/>
          </a:p>
          <a:p>
            <a:pPr indent="-139700" lvl="0" marL="228600" rtl="0" algn="l">
              <a:lnSpc>
                <a:spcPct val="100000"/>
              </a:lnSpc>
              <a:spcBef>
                <a:spcPts val="0"/>
              </a:spcBef>
              <a:spcAft>
                <a:spcPts val="0"/>
              </a:spcAft>
              <a:buSzPts val="1200"/>
              <a:buFont typeface="Arial"/>
              <a:buNone/>
            </a:pPr>
            <a:r>
              <a:t/>
            </a:r>
            <a:endParaRPr i="0"/>
          </a:p>
        </p:txBody>
      </p:sp>
      <p:sp>
        <p:nvSpPr>
          <p:cNvPr id="625" name="Google Shape;62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writers often try to show a character’s feelings rather than telling a reader how the character feels. For example, rather than write that a character is sad, the writer might explain that the character is frowning or crying. Have students underline the word in paragraph 19 that shows the man is happy. See student page for possible response. Ask: </a:t>
            </a:r>
            <a:r>
              <a:rPr i="1" lang="en-US"/>
              <a:t>What does the man do that shows he is happy?</a:t>
            </a:r>
            <a:r>
              <a:rPr lang="en-US"/>
              <a:t> (He laughs.)  DOK 2</a:t>
            </a:r>
            <a:endParaRPr i="0">
              <a:latin typeface="Calibri"/>
              <a:ea typeface="Calibri"/>
              <a:cs typeface="Calibri"/>
              <a:sym typeface="Calibri"/>
            </a:endParaRPr>
          </a:p>
        </p:txBody>
      </p:sp>
      <p:sp>
        <p:nvSpPr>
          <p:cNvPr id="638" name="Google Shape;63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Direct students to paragraph 27 and have them underline the word that describes how Mira feels. See student page for possible response. </a:t>
            </a:r>
            <a:endParaRPr/>
          </a:p>
          <a:p>
            <a:pPr indent="-215900" lvl="0" marL="228600" rtl="0" algn="l">
              <a:lnSpc>
                <a:spcPct val="100000"/>
              </a:lnSpc>
              <a:spcBef>
                <a:spcPts val="0"/>
              </a:spcBef>
              <a:spcAft>
                <a:spcPts val="0"/>
              </a:spcAft>
              <a:buSzPts val="1200"/>
              <a:buFont typeface="Calibri"/>
              <a:buAutoNum type="arabicPeriod"/>
            </a:pPr>
            <a:r>
              <a:rPr lang="en-US"/>
              <a:t>Point out the different text size and use of all capital letters in paragraph 27. Ask: </a:t>
            </a:r>
            <a:r>
              <a:rPr i="1" lang="en-US"/>
              <a:t>Why do you think “YOW-WEE” is written in all capitals and in big letters? How is Mira feeling as she paints the wall? How do you know? </a:t>
            </a:r>
            <a:r>
              <a:rPr lang="en-US"/>
              <a:t>Guide students to understand the use of capital letters for emphasis and point out words such as sunshine and lit up that convey positive feelings. DOK 2</a:t>
            </a:r>
            <a:endParaRPr i="0">
              <a:latin typeface="Calibri"/>
              <a:ea typeface="Calibri"/>
              <a:cs typeface="Calibri"/>
              <a:sym typeface="Calibri"/>
            </a:endParaRPr>
          </a:p>
        </p:txBody>
      </p:sp>
      <p:sp>
        <p:nvSpPr>
          <p:cNvPr id="651" name="Google Shape;651;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Point out the actions taken by Mira and the other painters in paragraph 39. Ask: </a:t>
            </a:r>
            <a:r>
              <a:rPr i="1" lang="en-US"/>
              <a:t>Why does the music stop? Why does Mira put her brush down? </a:t>
            </a:r>
            <a:r>
              <a:rPr lang="en-US"/>
              <a:t>(They are afraid of getting in trouble for painting). Guide students to understand that the author describes what Mira and the other community members do so that readers can understand how they feel. Then direct students to paragraph 40 and have them underline words that tell what Mira thinks and feels when she first sees the policeman. See student page for possible response. DOK 1</a:t>
            </a:r>
            <a:endParaRPr i="0">
              <a:latin typeface="Calibri"/>
              <a:ea typeface="Calibri"/>
              <a:cs typeface="Calibri"/>
              <a:sym typeface="Calibri"/>
            </a:endParaRPr>
          </a:p>
        </p:txBody>
      </p:sp>
      <p:sp>
        <p:nvSpPr>
          <p:cNvPr id="664" name="Google Shape;664;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describing and understanding characters.</a:t>
            </a:r>
            <a:endParaRPr/>
          </a:p>
          <a:p>
            <a:pPr indent="-215900" lvl="0" marL="228600" rtl="0" algn="l">
              <a:lnSpc>
                <a:spcPct val="100000"/>
              </a:lnSpc>
              <a:spcBef>
                <a:spcPts val="0"/>
              </a:spcBef>
              <a:spcAft>
                <a:spcPts val="0"/>
              </a:spcAft>
              <a:buSzPts val="1200"/>
              <a:buFont typeface="Calibri"/>
              <a:buAutoNum type="arabicPeriod"/>
            </a:pPr>
            <a:r>
              <a:rPr lang="en-US"/>
              <a:t>Have students use the Close Read notes on pp. 67, 69, and 72 to underline information and then complete the chart on p. 80 in the Student Interactive. Make sure students identify both internal and external traits and can identify the difference.</a:t>
            </a:r>
            <a:endParaRPr>
              <a:latin typeface="Calibri"/>
              <a:ea typeface="Calibri"/>
              <a:cs typeface="Calibri"/>
              <a:sym typeface="Calibri"/>
            </a:endParaRPr>
          </a:p>
        </p:txBody>
      </p:sp>
      <p:sp>
        <p:nvSpPr>
          <p:cNvPr id="677" name="Google Shape;677;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use certain words to show the order of events in a text. The order of events is called sequence. The words that tell the order of the events are called sequence words. These are words like first, next, then, last, and finally and phrases such as after school or later that day.</a:t>
            </a:r>
            <a:endParaRPr/>
          </a:p>
          <a:p>
            <a:pPr indent="-190500" lvl="1" marL="685800" rtl="0" algn="l">
              <a:lnSpc>
                <a:spcPct val="100000"/>
              </a:lnSpc>
              <a:spcBef>
                <a:spcPts val="0"/>
              </a:spcBef>
              <a:spcAft>
                <a:spcPts val="0"/>
              </a:spcAft>
              <a:buClr>
                <a:srgbClr val="000000"/>
              </a:buClr>
              <a:buSzPts val="1200"/>
              <a:buFont typeface="Arial"/>
              <a:buChar char="•"/>
            </a:pPr>
            <a:r>
              <a:rPr lang="en-US"/>
              <a:t>Look for sequence words to know the order of events in a story.</a:t>
            </a:r>
            <a:endParaRPr/>
          </a:p>
          <a:p>
            <a:pPr indent="-190500" lvl="1" marL="685800" rtl="0" algn="l">
              <a:lnSpc>
                <a:spcPct val="100000"/>
              </a:lnSpc>
              <a:spcBef>
                <a:spcPts val="0"/>
              </a:spcBef>
              <a:spcAft>
                <a:spcPts val="0"/>
              </a:spcAft>
              <a:buClr>
                <a:srgbClr val="000000"/>
              </a:buClr>
              <a:buSzPts val="1200"/>
              <a:buFont typeface="Arial"/>
              <a:buChar char="•"/>
            </a:pPr>
            <a:r>
              <a:rPr lang="en-US"/>
              <a:t>Use sequence words in your writing to tell when and in what order events happened.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reading selection and have the class retell the story with you. Say:  </a:t>
            </a:r>
            <a:r>
              <a:rPr i="1" lang="en-US"/>
              <a:t>Think about the story Maybe Something Beautiful. We are going to retell and pay attention to the sequence words. First, Mira put a drawing of a sun on the wall. What happened next? </a:t>
            </a:r>
            <a:r>
              <a:rPr lang="en-US"/>
              <a:t>Invite volunteers to continue the story using sequence words to signal the order of events. Continue until the story is complete.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84 in the Student Interactive.</a:t>
            </a:r>
            <a:endParaRPr/>
          </a:p>
        </p:txBody>
      </p:sp>
      <p:sp>
        <p:nvSpPr>
          <p:cNvPr id="690" name="Google Shape;69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Oo, Cc, and Aa</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uppercase and lowercase letters Oo, Cc, and Aa. Then write the words Otto, onto, Cam, cut, Anna, and ant, showing proper letter formation and correct letter size.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16 in the Resource Download Center to practice writing the letters Oo, Cc, and Aa</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Handwriting Practice -&gt; U1W2L3 Handwriting Practice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03" name="Google Shape;70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use dictionaries and thesauruses to revise their drafts by choosing the best words for their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88 in the Student Interactive. Read aloud the first three paragraphs. Hold up a dictionary. Say:  </a:t>
            </a:r>
            <a:r>
              <a:rPr i="1" lang="en-US"/>
              <a:t>You can use a dictionary to find out how words are spelled. First, decide how you think the beginning of a word is spelled. Look up those letters. If you cannot find the word, consider a different spelling. Continue searching until you find the correct spelling of the word. Then check that you know the word’s definition.</a:t>
            </a:r>
            <a:r>
              <a:rPr lang="en-US"/>
              <a:t> Model looking up a word.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Authors can choose from many different words to describe the same thing</a:t>
            </a:r>
            <a:r>
              <a:rPr lang="en-US"/>
              <a:t>. Hold up a thesaurus. </a:t>
            </a:r>
            <a:r>
              <a:rPr i="1" lang="en-US"/>
              <a:t>This is a thesaurus. Thesauruses group words with similar meanings into lists. These resources help writers find the exact word they want to use</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 sentence with adjectives from a stack text, and point out one adjective. Ask: </a:t>
            </a:r>
            <a:r>
              <a:rPr i="1" lang="en-US"/>
              <a:t>What is another word the author could have used to mean the same thing? I’m going to use this thesaurus to find synonyms, or similar words</a:t>
            </a:r>
            <a:r>
              <a:rPr lang="en-US"/>
              <a:t>. Turn to the section in the thesaurus that contains the author’s word. Point out how thesaurus entries are arranged. Read the other options aloud.</a:t>
            </a:r>
            <a:endParaRPr/>
          </a:p>
        </p:txBody>
      </p:sp>
      <p:sp>
        <p:nvSpPr>
          <p:cNvPr id="720" name="Google Shape;72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This week students will be decoding words with the long vowel pattern CVCe. To introduce the vowel pattern, write mat, make.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The word mat has a consonant-vowel-consonant pattern. The vowel sound in this pattern is usually short</a:t>
            </a:r>
            <a:r>
              <a:rPr lang="en-US"/>
              <a:t>.  Write CVC over the letters in mat.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The word make has the long vowel sound /ā/. The letter e at the end of make doesn’t have a sound. We only hear the /ā/ sound. This pattern is called consonant-vowel-consonant-silent e. In this vowel pattern, the first vowel is usually long</a:t>
            </a:r>
            <a:r>
              <a:rPr lang="en-US"/>
              <a:t>. Write CVCe over the letters in make.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decode and underline the pictures with long vowel sounds on p. 54 in the Student Interactive. </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Instruct students to use dictionaries to improve their spelling and vocabulary as they work independently.  If students have trouble, help them find the words they need to spell correctly.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how to correct a misspelled word with the aid of a dictionary.</a:t>
            </a:r>
            <a:endParaRPr/>
          </a:p>
          <a:p>
            <a:pPr indent="-228600" lvl="1" marL="685800" rtl="0" algn="l">
              <a:lnSpc>
                <a:spcPct val="100000"/>
              </a:lnSpc>
              <a:spcBef>
                <a:spcPts val="0"/>
              </a:spcBef>
              <a:spcAft>
                <a:spcPts val="0"/>
              </a:spcAft>
              <a:buClr>
                <a:srgbClr val="000000"/>
              </a:buClr>
              <a:buSzPts val="1200"/>
              <a:buFont typeface="Arial"/>
              <a:buChar char="•"/>
            </a:pPr>
            <a:r>
              <a:rPr lang="en-US"/>
              <a:t>Shared - Place students in groups. Give each group a list of words, some spelled correctly, some misspelled, and ask groups to use dictionaries to fix the incorrect words.</a:t>
            </a:r>
            <a:endParaRPr/>
          </a:p>
          <a:p>
            <a:pPr indent="-228600" lvl="1" marL="685800" rtl="0" algn="l">
              <a:lnSpc>
                <a:spcPct val="100000"/>
              </a:lnSpc>
              <a:spcBef>
                <a:spcPts val="0"/>
              </a:spcBef>
              <a:spcAft>
                <a:spcPts val="0"/>
              </a:spcAft>
              <a:buClr>
                <a:srgbClr val="000000"/>
              </a:buClr>
              <a:buSzPts val="1200"/>
              <a:buFont typeface="Arial"/>
              <a:buChar char="•"/>
            </a:pPr>
            <a:r>
              <a:rPr lang="en-US"/>
              <a:t>Guided - Identify misspelled words in students’ writing so they can consult dictionaries for help.</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complete the task should practice looking up unfamiliar words in dictionaries.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several students share words they’ve looked up, along with their spellings and definitions.</a:t>
            </a:r>
            <a:endParaRPr/>
          </a:p>
        </p:txBody>
      </p:sp>
      <p:sp>
        <p:nvSpPr>
          <p:cNvPr id="733" name="Google Shape;73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final e in a CVCe word makes the first vowel long.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CVCe words: cute, name, nice, bone, and invite. Read and spell the first word aloud. Have students repeat after you. Then have students read and spell the remaining words aloud.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24 from the Resource Download Center to spell one-syllable and multisyllabic CVCe words.</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 -&gt; U1W2</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746" name="Google Shape;74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subjects do something. Subjects are nouns or pronouns. The predicate tells what the subject is or does. A predicate has a verb. A complete sentence has a subject and a predicate. Explain that the subject and the verb in the predicate must agree in number.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sentence: Lisa reads lots of books.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a:t>
            </a:r>
            <a:r>
              <a:rPr i="1" lang="en-US"/>
              <a:t>: Lisa is the person who is doing something. Lisa is the subject. Reads lots of books tells us what she does. Reads lots of books is the predicate</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two sentences. Invite volunteers to write their sentences on the board. Have the class identify the subject and predicate in each sentence. Then have students check the displayed sentences to make sure that the subject and the verb agree in number.</a:t>
            </a:r>
            <a:endParaRPr b="0" i="0" u="none" strike="noStrike">
              <a:solidFill>
                <a:srgbClr val="000000"/>
              </a:solidFill>
              <a:latin typeface="Calibri"/>
              <a:ea typeface="Calibri"/>
              <a:cs typeface="Calibri"/>
              <a:sym typeface="Calibri"/>
            </a:endParaRPr>
          </a:p>
        </p:txBody>
      </p:sp>
      <p:sp>
        <p:nvSpPr>
          <p:cNvPr id="761" name="Google Shape;761;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Display Sound-Spelling Cards 74, 76, 80, 84, and 85. Ask students what vowel pattern the words have. (CVCe) Call on different students to sound out and read the words on the cards.</a:t>
            </a:r>
            <a:endParaRPr/>
          </a:p>
          <a:p>
            <a:pPr indent="-215900" lvl="0" marL="228600" rtl="0" algn="l">
              <a:lnSpc>
                <a:spcPct val="100000"/>
              </a:lnSpc>
              <a:spcBef>
                <a:spcPts val="0"/>
              </a:spcBef>
              <a:spcAft>
                <a:spcPts val="0"/>
              </a:spcAft>
              <a:buSzPts val="1200"/>
              <a:buFont typeface="Calibri"/>
              <a:buAutoNum type="arabicPeriod"/>
            </a:pPr>
            <a:r>
              <a:rPr lang="en-US"/>
              <a:t>Make a four-column CVCe chart for the vowel patterns a_e, i_e, o_e, u_e. Use the vowel patterns as column heads in the chart and record these example words in their respective columns: take, smile, bone, mule.</a:t>
            </a:r>
            <a:endParaRPr/>
          </a:p>
          <a:p>
            <a:pPr indent="-215900" lvl="0" marL="228600" rtl="0" algn="l">
              <a:lnSpc>
                <a:spcPct val="100000"/>
              </a:lnSpc>
              <a:spcBef>
                <a:spcPts val="0"/>
              </a:spcBef>
              <a:spcAft>
                <a:spcPts val="0"/>
              </a:spcAft>
              <a:buSzPts val="1200"/>
              <a:buFont typeface="Calibri"/>
              <a:buAutoNum type="arabicPeriod"/>
            </a:pPr>
            <a:r>
              <a:rPr lang="en-US"/>
              <a:t>Ask students to brainstorm words for each vowel sound. Record the words in the appropriate columns. If students say a word with a different long vowel pattern, such as train, write it and confirm that it has a long a sound. Then ask whether it has a CVCe pattern. Tell students the word has a different vowel pattern.</a:t>
            </a:r>
            <a:endParaRPr/>
          </a:p>
        </p:txBody>
      </p:sp>
      <p:sp>
        <p:nvSpPr>
          <p:cNvPr id="784" name="Google Shape;78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Active readers generate questions about text before, during, and after reading to deepen their understanding and gain information.</a:t>
            </a:r>
            <a:endParaRPr/>
          </a:p>
          <a:p>
            <a:pPr indent="-190500" lvl="1" marL="685800" rtl="0" algn="l">
              <a:lnSpc>
                <a:spcPct val="100000"/>
              </a:lnSpc>
              <a:spcBef>
                <a:spcPts val="0"/>
              </a:spcBef>
              <a:spcAft>
                <a:spcPts val="0"/>
              </a:spcAft>
              <a:buClr>
                <a:srgbClr val="000000"/>
              </a:buClr>
              <a:buSzPts val="1200"/>
              <a:buFont typeface="Arial"/>
              <a:buChar char="•"/>
            </a:pPr>
            <a:r>
              <a:rPr lang="en-US"/>
              <a:t>Make predictions about the text before you read. Look at the title, cover, or illustrations to get an idea of what the text might be about.</a:t>
            </a:r>
            <a:endParaRPr/>
          </a:p>
          <a:p>
            <a:pPr indent="-190500" lvl="1" marL="685800" rtl="0" algn="l">
              <a:lnSpc>
                <a:spcPct val="100000"/>
              </a:lnSpc>
              <a:spcBef>
                <a:spcPts val="0"/>
              </a:spcBef>
              <a:spcAft>
                <a:spcPts val="0"/>
              </a:spcAft>
              <a:buClr>
                <a:srgbClr val="000000"/>
              </a:buClr>
              <a:buSzPts val="1200"/>
              <a:buFont typeface="Arial"/>
              <a:buChar char="•"/>
            </a:pPr>
            <a:r>
              <a:rPr lang="en-US"/>
              <a:t>During reading, ask what the characters are thinking and feeling about other characters and events in the story. Notice what the characters say and do. If you had to tell the story in a quick way, how would you tell it?</a:t>
            </a:r>
            <a:endParaRPr/>
          </a:p>
          <a:p>
            <a:pPr indent="-190500" lvl="1" marL="685800" rtl="0" algn="l">
              <a:lnSpc>
                <a:spcPct val="100000"/>
              </a:lnSpc>
              <a:spcBef>
                <a:spcPts val="0"/>
              </a:spcBef>
              <a:spcAft>
                <a:spcPts val="0"/>
              </a:spcAft>
              <a:buClr>
                <a:srgbClr val="000000"/>
              </a:buClr>
              <a:buSzPts val="1200"/>
              <a:buFont typeface="Arial"/>
              <a:buChar char="•"/>
            </a:pPr>
            <a:r>
              <a:rPr lang="en-US"/>
              <a:t>After reading, think about how the story ends and why it ends this way. What do you think the author is trying to say in this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SI p. 68. Ask:  </a:t>
            </a:r>
            <a:r>
              <a:rPr i="1" lang="en-US"/>
              <a:t>Does Mira know the man with the paintbrushes? What does Mira think about the man? Why is he in Mira’s neighborhood? What other questions do you have about this part of the story? </a:t>
            </a:r>
            <a:r>
              <a:rPr lang="en-US"/>
              <a:t>Elicit responses from the class and encourage students to provide details that support their answers.</a:t>
            </a:r>
            <a:endParaRPr/>
          </a:p>
        </p:txBody>
      </p:sp>
      <p:sp>
        <p:nvSpPr>
          <p:cNvPr id="795" name="Google Shape;795;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students can use illustrations to help answer questions they have while reading the text. Ask: </a:t>
            </a:r>
            <a:r>
              <a:rPr i="1" lang="en-US"/>
              <a:t>What questions do you have about the apple and the flower mentioned in the text? How can you answer these questions? What other questions do you have about Mira? </a:t>
            </a:r>
            <a:r>
              <a:rPr lang="en-US"/>
              <a:t>Have students highlight any text details they have questions about. See student page for possible response. DOK 3</a:t>
            </a:r>
            <a:endParaRPr/>
          </a:p>
        </p:txBody>
      </p:sp>
      <p:sp>
        <p:nvSpPr>
          <p:cNvPr id="808" name="Google Shape;808;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sometimes, readers’ questions will be answered in the text, but other times, questions may be left unanswered. Sometimes, texts raise questions that require additional research. Direct students to paragraph 54 and have them highlight a text detail that they have a question about. See student page for possible response.  DOK 3</a:t>
            </a:r>
            <a:endParaRPr/>
          </a:p>
        </p:txBody>
      </p:sp>
      <p:sp>
        <p:nvSpPr>
          <p:cNvPr id="821" name="Google Shape;821;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Model forming a question from the text. Say: </a:t>
            </a:r>
            <a:r>
              <a:rPr i="1" lang="en-US"/>
              <a:t>The text tells me “Mira added one more bird, way up in the sky.” In the picture, it looks like she is painting in the sky, not on a building. How was Mira able to paint in the sky? </a:t>
            </a:r>
            <a:r>
              <a:rPr lang="en-US"/>
              <a:t>Direct students to paragraph 62 and have them highlight a text detail they can ask a question about. See student page for possible response.  DOK 3</a:t>
            </a:r>
            <a:endParaRPr/>
          </a:p>
        </p:txBody>
      </p:sp>
      <p:sp>
        <p:nvSpPr>
          <p:cNvPr id="834" name="Google Shape;834;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Close Read notes for Ask and Answer Questions and then use their annotations to complete the chart on p. 81 in the Student Interactive</a:t>
            </a:r>
            <a:endParaRPr/>
          </a:p>
        </p:txBody>
      </p:sp>
      <p:sp>
        <p:nvSpPr>
          <p:cNvPr id="847" name="Google Shape;847;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Read aloud each word and have students repeat it with you. Remind students that there are some words they need to practice so they can read them quickly.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Randomly point to the words as students say them, repeating each word several times.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each word in an oral sentence: I </a:t>
            </a:r>
            <a:r>
              <a:rPr i="1" lang="en-US"/>
              <a:t>called</a:t>
            </a:r>
            <a:r>
              <a:rPr lang="en-US"/>
              <a:t> my friend on her cell phone. The movie was </a:t>
            </a:r>
            <a:r>
              <a:rPr i="1" lang="en-US"/>
              <a:t>long.</a:t>
            </a:r>
            <a:r>
              <a:rPr lang="en-US"/>
              <a:t> </a:t>
            </a:r>
            <a:r>
              <a:rPr i="1" lang="en-US"/>
              <a:t>Most</a:t>
            </a:r>
            <a:r>
              <a:rPr lang="en-US"/>
              <a:t> students like games.</a:t>
            </a:r>
            <a:endParaRPr>
              <a:latin typeface="Calibri"/>
              <a:ea typeface="Calibri"/>
              <a:cs typeface="Calibri"/>
              <a:sym typeface="Calibri"/>
            </a:endParaRPr>
          </a:p>
        </p:txBody>
      </p:sp>
      <p:sp>
        <p:nvSpPr>
          <p:cNvPr id="143" name="Google Shape;14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Dictionaries and thesauruses are valuable tools for choosing words and spelling them correctly in your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Return to p. 88 in the Student Interactive. Review the purpose of both a dictionary and a thesaurus. Prompt students to complete the exercise on the bottom of p. 88 in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the following paragraph, using it as an example of writing that needs to be checked against a dictionary and a thesaurus: I like to play in the big park. The park is very big. On Sundae, the park was very packed. I like Mondays. The park is not packed.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Writers can use a dictionary to correct misspelled words. Can you find the misspelled word? </a:t>
            </a:r>
            <a:r>
              <a:rPr lang="en-US"/>
              <a:t>If necessary, point out Sundae. </a:t>
            </a:r>
            <a:r>
              <a:rPr i="1" lang="en-US"/>
              <a:t>Hmmm, this spelling doesn’t seem correct to me. Let’s look it up</a:t>
            </a:r>
            <a:r>
              <a:rPr lang="en-US"/>
              <a:t>. Have one or more students look up both sundae and Sunday in a dictionary and read the definitions. Review the definitions, noting the correct spelling.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Reread the paragraph aloud. </a:t>
            </a:r>
            <a:r>
              <a:rPr i="1" lang="en-US"/>
              <a:t>This paragraph repeats some words</a:t>
            </a:r>
            <a:r>
              <a:rPr lang="en-US"/>
              <a:t>. Point out big and packed. </a:t>
            </a:r>
            <a:r>
              <a:rPr i="1" lang="en-US"/>
              <a:t>Sometimes too many of the same words can make the text dull. An author could choose similar words to make writing more interesting</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supply synonyms for big and packed using a thesaurus. Then, pick a sentence from a stack text and ask students to replace adjectives with synonyms.</a:t>
            </a:r>
            <a:endParaRPr i="1">
              <a:latin typeface="Calibri"/>
              <a:ea typeface="Calibri"/>
              <a:cs typeface="Calibri"/>
              <a:sym typeface="Calibri"/>
            </a:endParaRPr>
          </a:p>
        </p:txBody>
      </p:sp>
      <p:sp>
        <p:nvSpPr>
          <p:cNvPr id="860" name="Google Shape;86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Instruct students to use thesauruses to improve their writing as they work independently.  If students have trouble, help them find synonyms for several key words in their drafts.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Do a Think Aloud that models how to find a synonym for a particular adjective.</a:t>
            </a:r>
            <a:endParaRPr/>
          </a:p>
          <a:p>
            <a:pPr indent="-228600" lvl="1" marL="685800" rtl="0" algn="l">
              <a:lnSpc>
                <a:spcPct val="100000"/>
              </a:lnSpc>
              <a:spcBef>
                <a:spcPts val="0"/>
              </a:spcBef>
              <a:spcAft>
                <a:spcPts val="0"/>
              </a:spcAft>
              <a:buClr>
                <a:srgbClr val="000000"/>
              </a:buClr>
              <a:buSzPts val="1200"/>
              <a:buFont typeface="Arial"/>
              <a:buChar char="•"/>
            </a:pPr>
            <a:r>
              <a:rPr lang="en-US"/>
              <a:t>Shared - Display a T-chart with a list of adjectives on the left. Direct students to use thesauruses to find synonyms for these words. Fill in their choices on the right.</a:t>
            </a:r>
            <a:endParaRPr/>
          </a:p>
          <a:p>
            <a:pPr indent="-228600" lvl="1" marL="685800" rtl="0" algn="l">
              <a:lnSpc>
                <a:spcPct val="100000"/>
              </a:lnSpc>
              <a:spcBef>
                <a:spcPts val="0"/>
              </a:spcBef>
              <a:spcAft>
                <a:spcPts val="0"/>
              </a:spcAft>
              <a:buClr>
                <a:srgbClr val="000000"/>
              </a:buClr>
              <a:buSzPts val="1200"/>
              <a:buFont typeface="Arial"/>
              <a:buChar char="•"/>
            </a:pPr>
            <a:r>
              <a:rPr lang="en-US"/>
              <a:t>Guided - Circle similar words in a student’s writing. Point them to a thesaurus entry. Ask them to consider variations of these words.</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complete the task should use dictionaries to look up definitions for a set of synonyms they found so that they begin to understand the slight differences among similar words.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several students to share their new and improved sentences. </a:t>
            </a:r>
            <a:endParaRPr/>
          </a:p>
        </p:txBody>
      </p:sp>
      <p:sp>
        <p:nvSpPr>
          <p:cNvPr id="873" name="Google Shape;873;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there are short vowel sounds as well as long vowel sounds. Tell students that if we take away the final e, the vowel becomes short and we have a different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or write the following words: cap, bit, tot, cut. Say the words and have students repeat them. Then add a final e to the words, say them, and have students repeat.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think of words that have short vowel sounds. Ask volunteers to write their words on the board.</a:t>
            </a:r>
            <a:endParaRPr/>
          </a:p>
        </p:txBody>
      </p:sp>
      <p:sp>
        <p:nvSpPr>
          <p:cNvPr id="886" name="Google Shape;88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practice activity on p. 86 to edit drafts using complete sentences with subjectverb agreement. Use the leveled supports on p. T369 for ELLs.</a:t>
            </a:r>
            <a:endParaRPr>
              <a:latin typeface="Calibri"/>
              <a:ea typeface="Calibri"/>
              <a:cs typeface="Calibri"/>
              <a:sym typeface="Calibri"/>
            </a:endParaRPr>
          </a:p>
        </p:txBody>
      </p:sp>
      <p:sp>
        <p:nvSpPr>
          <p:cNvPr id="898" name="Google Shape;898;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0" name="Google Shape;91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fox. Ask students what vowel pattern the word has. (CVC) Ask what sound the vowel in a CVC word usually has. (short) Have students read the word. Repeat with these words:  man, pet, sit, sun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small groups of students use letter tiles or word cards to make CVC words. After they make a word, they should write it down. Ask groups to share the words they made. As the groups read each word, ask listeners to identify the vowel sound.</a:t>
            </a:r>
            <a:endParaRPr/>
          </a:p>
        </p:txBody>
      </p:sp>
      <p:sp>
        <p:nvSpPr>
          <p:cNvPr id="921" name="Google Shape;921;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high-frequency words are words that they will hear often in conversation and see often in texts. Point out that learning to recognize these words automatically will allow them to concentrate on other, less familiar words and on the meaning of what they are reading.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review the chart. Have them say each word and repeat after you the letters each word contains. Then ask a volunteer to use one of the words in a sentence. Another student repeats the high frequency word and spells it aloud. </a:t>
            </a:r>
            <a:endParaRPr b="0" i="0" sz="1800" u="none" strike="noStrike">
              <a:solidFill>
                <a:srgbClr val="000000"/>
              </a:solidFill>
              <a:latin typeface="Calibri"/>
              <a:ea typeface="Calibri"/>
              <a:cs typeface="Calibri"/>
              <a:sym typeface="Calibri"/>
            </a:endParaRPr>
          </a:p>
        </p:txBody>
      </p:sp>
      <p:sp>
        <p:nvSpPr>
          <p:cNvPr id="935" name="Google Shape;93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how to compose correspondence, such as a friendly letter. Writing a friendly letter involves planning.</a:t>
            </a:r>
            <a:endParaRPr/>
          </a:p>
          <a:p>
            <a:pPr indent="-215900" lvl="1" marL="685800" rtl="0" algn="l">
              <a:lnSpc>
                <a:spcPct val="100000"/>
              </a:lnSpc>
              <a:spcBef>
                <a:spcPts val="0"/>
              </a:spcBef>
              <a:spcAft>
                <a:spcPts val="0"/>
              </a:spcAft>
              <a:buSzPts val="1200"/>
              <a:buFont typeface="Arial"/>
              <a:buChar char="•"/>
            </a:pPr>
            <a:r>
              <a:rPr lang="en-US"/>
              <a:t>Think about the person you will write to and what you will say.</a:t>
            </a:r>
            <a:endParaRPr/>
          </a:p>
          <a:p>
            <a:pPr indent="-215900" lvl="1" marL="685800" rtl="0" algn="l">
              <a:lnSpc>
                <a:spcPct val="100000"/>
              </a:lnSpc>
              <a:spcBef>
                <a:spcPts val="0"/>
              </a:spcBef>
              <a:spcAft>
                <a:spcPts val="0"/>
              </a:spcAft>
              <a:buSzPts val="1200"/>
              <a:buFont typeface="Arial"/>
              <a:buChar char="•"/>
            </a:pPr>
            <a:r>
              <a:rPr lang="en-US"/>
              <a:t>Include all five parts in your friendly letter (a heading, greeting, body, closing, and signature).</a:t>
            </a:r>
            <a:endParaRPr/>
          </a:p>
          <a:p>
            <a:pPr indent="-215900" lvl="0" marL="228600" rtl="0" algn="l">
              <a:lnSpc>
                <a:spcPct val="100000"/>
              </a:lnSpc>
              <a:spcBef>
                <a:spcPts val="0"/>
              </a:spcBef>
              <a:spcAft>
                <a:spcPts val="0"/>
              </a:spcAft>
              <a:buSzPts val="1200"/>
              <a:buFont typeface="Calibri"/>
              <a:buAutoNum type="arabicPeriod"/>
            </a:pPr>
            <a:r>
              <a:rPr lang="en-US"/>
              <a:t>Model preparing to write a friendly letter using the Write to Sources prompt on SI p. 82 . Say:  </a:t>
            </a:r>
            <a:r>
              <a:rPr i="1" lang="en-US"/>
              <a:t>I start by writing today’s date as the heading. Then I move on to my greeting. Who will be reading this letter? My neighbors. I want my letter to be friendly, so I can choose a greeting such as Dear Friend or Dear Neighbor. As I write the body of the letter, I will write a sentence for each improvement I think should be made and give a reason I think it will help the neighborhood become a nicer place to live.</a:t>
            </a:r>
            <a:endParaRPr i="1"/>
          </a:p>
        </p:txBody>
      </p:sp>
      <p:sp>
        <p:nvSpPr>
          <p:cNvPr id="949" name="Google Shape;949;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1" name="Google Shape;961;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making connections between texts</a:t>
            </a:r>
            <a:r>
              <a:rPr i="0" lang="en-US" u="none" strike="noStrike">
                <a:solidFill>
                  <a:srgbClr val="000000"/>
                </a:solidFill>
              </a:rPr>
              <a:t>.</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discuss responses in small groups.</a:t>
            </a:r>
            <a:endParaRPr b="1"/>
          </a:p>
        </p:txBody>
      </p:sp>
      <p:sp>
        <p:nvSpPr>
          <p:cNvPr id="962" name="Google Shape;962;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may use different fonts, colors, and images to make their writing more interesting to readers.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89 of the Student Interactive. Read the first paragraph aloud.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a:t>Tell students:  </a:t>
            </a:r>
            <a:r>
              <a:rPr i="1" lang="en-US"/>
              <a:t>Authors can design how they want their text to appear with the help of computer programs. They can add colors and images to the text. They can change the style of the text using fonts, which are sets of letters, numbers, and punctuation marks that are all the same size and style. With some fonts, words can appear bold, thick, thin, straight, curved, rounded, or boxy</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text from the stack. Point out different fonts on the cover and interior pages. Identify bold and italicized words along with handwriting fonts. Tell students that the author chose certain fonts to make the text more interesting.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Point out photos and illustrations. Discuss how they connect to the content. Have students read the My Turn section on p. 89 in the Student Interactive. Guide students as they discuss how the text changed with the use of digital tools.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spend a couple of minutes thinking about how they might use fonts and images to add more visual interest to their own writing. Suggest that they write ideas in their writer's notebooks.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share their ideas for using digital tools with their own writing.</a:t>
            </a:r>
            <a:endParaRPr i="0"/>
          </a:p>
        </p:txBody>
      </p:sp>
      <p:sp>
        <p:nvSpPr>
          <p:cNvPr id="976" name="Google Shape;976;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How do different places affect us? Point out the Week 2 Question: How can people improve their neighborhoods?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infographic on pp. 52–53 in the Student Interactive. Explain that an infographic is a multimedia text that combines words and pictures to provide information. Have students read the infographic and discuss ways people improve their neighborhoods.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a:t>
            </a:r>
            <a:endParaRPr/>
          </a:p>
          <a:p>
            <a:pPr indent="-190500" lvl="1" marL="685800" rtl="0" algn="l">
              <a:lnSpc>
                <a:spcPct val="100000"/>
              </a:lnSpc>
              <a:spcBef>
                <a:spcPts val="0"/>
              </a:spcBef>
              <a:spcAft>
                <a:spcPts val="0"/>
              </a:spcAft>
              <a:buClr>
                <a:srgbClr val="000000"/>
              </a:buClr>
              <a:buSzPts val="1200"/>
              <a:buFont typeface="Arial"/>
              <a:buChar char="•"/>
            </a:pPr>
            <a:r>
              <a:rPr lang="en-US"/>
              <a:t>Which activities are things anyone can do?</a:t>
            </a:r>
            <a:endParaRPr/>
          </a:p>
          <a:p>
            <a:pPr indent="-190500" lvl="1" marL="685800" rtl="0" algn="l">
              <a:lnSpc>
                <a:spcPct val="100000"/>
              </a:lnSpc>
              <a:spcBef>
                <a:spcPts val="0"/>
              </a:spcBef>
              <a:spcAft>
                <a:spcPts val="0"/>
              </a:spcAft>
              <a:buClr>
                <a:srgbClr val="000000"/>
              </a:buClr>
              <a:buSzPts val="1200"/>
              <a:buFont typeface="Arial"/>
              <a:buChar char="•"/>
            </a:pPr>
            <a:r>
              <a:rPr lang="en-US"/>
              <a:t>How do these activities improve the neighborhood?</a:t>
            </a:r>
            <a:endParaRPr/>
          </a:p>
          <a:p>
            <a:pPr indent="-190500" lvl="1" marL="685800" rtl="0" algn="l">
              <a:lnSpc>
                <a:spcPct val="100000"/>
              </a:lnSpc>
              <a:spcBef>
                <a:spcPts val="0"/>
              </a:spcBef>
              <a:spcAft>
                <a:spcPts val="0"/>
              </a:spcAft>
              <a:buClr>
                <a:srgbClr val="000000"/>
              </a:buClr>
              <a:buSzPts val="1200"/>
              <a:buFont typeface="Arial"/>
              <a:buChar char="•"/>
            </a:pPr>
            <a:r>
              <a:rPr lang="en-US"/>
              <a:t>Why is it important to know our neighbors’ names and phone numbers?</a:t>
            </a:r>
            <a:endParaRPr/>
          </a:p>
          <a:p>
            <a:pPr indent="-190500" lvl="1" marL="685800" rtl="0" algn="l">
              <a:lnSpc>
                <a:spcPct val="100000"/>
              </a:lnSpc>
              <a:spcBef>
                <a:spcPts val="0"/>
              </a:spcBef>
              <a:spcAft>
                <a:spcPts val="0"/>
              </a:spcAft>
              <a:buClr>
                <a:srgbClr val="000000"/>
              </a:buClr>
              <a:buSzPts val="1200"/>
              <a:buFont typeface="Arial"/>
              <a:buChar char="•"/>
            </a:pPr>
            <a:r>
              <a:rPr lang="en-US"/>
              <a:t>Which activities look like the most fun?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weekly question: How can people improve their neighborhoods? Tell students they just learned about different ways to improve a neighborhood and that they will learn about more ways this week.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discuss their answers to the Turn and Talk questions on p. 53 with a partner. Invite them to draw a picture to illustrate ideas they could try out in their neighborhood.</a:t>
            </a:r>
            <a:endParaRPr/>
          </a:p>
        </p:txBody>
      </p:sp>
      <p:sp>
        <p:nvSpPr>
          <p:cNvPr id="156" name="Google Shape;1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0" i="0" lang="en-US" u="none" strike="noStrike">
                <a:solidFill>
                  <a:srgbClr val="000000"/>
                </a:solidFill>
                <a:latin typeface="Calibri"/>
                <a:ea typeface="Calibri"/>
                <a:cs typeface="Calibri"/>
                <a:sym typeface="Calibri"/>
              </a:rPr>
              <a:t>Flexible Option</a:t>
            </a:r>
            <a:endParaRPr/>
          </a:p>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took a </a:t>
            </a:r>
            <a:r>
              <a:rPr b="1" lang="en-US"/>
              <a:t>long</a:t>
            </a:r>
            <a:r>
              <a:rPr lang="en-US"/>
              <a:t> walk.</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This is a fun </a:t>
            </a:r>
            <a:r>
              <a:rPr b="1" lang="en-US"/>
              <a:t>game</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They </a:t>
            </a:r>
            <a:r>
              <a:rPr b="1" lang="en-US"/>
              <a:t>rake</a:t>
            </a:r>
            <a:r>
              <a:rPr lang="en-US"/>
              <a:t> the leaves.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dog ran </a:t>
            </a:r>
            <a:r>
              <a:rPr b="1" lang="en-US"/>
              <a:t>home.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t>
            </a:r>
            <a:r>
              <a:rPr b="1" lang="en-US"/>
              <a:t>made</a:t>
            </a:r>
            <a:r>
              <a:rPr lang="en-US"/>
              <a:t> a mask in art class.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firefighter uses a big </a:t>
            </a:r>
            <a:r>
              <a:rPr b="1" lang="en-US"/>
              <a:t>hose</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don’t have </a:t>
            </a:r>
            <a:r>
              <a:rPr b="1" lang="en-US"/>
              <a:t>time</a:t>
            </a:r>
            <a:r>
              <a:rPr lang="en-US"/>
              <a:t> today.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puppy’s </a:t>
            </a:r>
            <a:r>
              <a:rPr b="1" lang="en-US"/>
              <a:t>nose </a:t>
            </a:r>
            <a:r>
              <a:rPr lang="en-US"/>
              <a:t>is cold.</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You </a:t>
            </a:r>
            <a:r>
              <a:rPr b="1" lang="en-US"/>
              <a:t>called</a:t>
            </a:r>
            <a:r>
              <a:rPr lang="en-US"/>
              <a:t> your mother.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Did he </a:t>
            </a:r>
            <a:r>
              <a:rPr b="1" lang="en-US"/>
              <a:t>erase</a:t>
            </a:r>
            <a:r>
              <a:rPr lang="en-US"/>
              <a:t> the answer?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Dave </a:t>
            </a:r>
            <a:r>
              <a:rPr b="1" lang="en-US"/>
              <a:t>became</a:t>
            </a:r>
            <a:r>
              <a:rPr lang="en-US"/>
              <a:t> a doctor.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lake</a:t>
            </a:r>
            <a:r>
              <a:rPr lang="en-US"/>
              <a:t> is blue. </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89" name="Google Shape;989;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answer the question. </a:t>
            </a:r>
            <a:r>
              <a:rPr i="1" lang="en-US"/>
              <a:t>(1) My dog plays in the park</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Which words in the sentence are the predicate?</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my dog</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my dog plays</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plays in the park</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in the park</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complete Language &amp; Conventions p. 30 from the 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W2</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12" name="Google Shape;1012;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24" name="Google Shape;1024;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you are going to read a realistic fiction story aloud. </a:t>
            </a:r>
            <a:endParaRPr/>
          </a:p>
          <a:p>
            <a:pPr indent="-215900" lvl="0" marL="228600" rtl="0" algn="l">
              <a:lnSpc>
                <a:spcPct val="100000"/>
              </a:lnSpc>
              <a:spcBef>
                <a:spcPts val="0"/>
              </a:spcBef>
              <a:spcAft>
                <a:spcPts val="0"/>
              </a:spcAft>
              <a:buSzPts val="1200"/>
              <a:buFont typeface="Calibri"/>
              <a:buAutoNum type="arabicPeriod"/>
            </a:pPr>
            <a:r>
              <a:rPr lang="en-US"/>
              <a:t>Have students listen as you read “Troy’s Project.” </a:t>
            </a:r>
            <a:endParaRPr/>
          </a:p>
          <a:p>
            <a:pPr indent="-215900" lvl="0" marL="228600" rtl="0" algn="l">
              <a:lnSpc>
                <a:spcPct val="100000"/>
              </a:lnSpc>
              <a:spcBef>
                <a:spcPts val="0"/>
              </a:spcBef>
              <a:spcAft>
                <a:spcPts val="0"/>
              </a:spcAft>
              <a:buSzPts val="1200"/>
              <a:buFont typeface="Calibri"/>
              <a:buAutoNum type="arabicPeriod"/>
            </a:pPr>
            <a:r>
              <a:rPr lang="en-US"/>
              <a:t>Explain that students should listen actively, paying careful attention to the characters in the story as you read. </a:t>
            </a:r>
            <a:endParaRPr/>
          </a:p>
          <a:p>
            <a:pPr indent="-215900" lvl="0" marL="228600" rtl="0" algn="l">
              <a:lnSpc>
                <a:spcPct val="100000"/>
              </a:lnSpc>
              <a:spcBef>
                <a:spcPts val="0"/>
              </a:spcBef>
              <a:spcAft>
                <a:spcPts val="0"/>
              </a:spcAft>
              <a:buSzPts val="1200"/>
              <a:buFont typeface="Calibri"/>
              <a:buAutoNum type="arabicPeriod"/>
            </a:pPr>
            <a:r>
              <a:rPr lang="en-US"/>
              <a:t>Have students describe key ideas from the read aloud. </a:t>
            </a:r>
            <a:endParaRPr/>
          </a:p>
          <a:p>
            <a:pPr indent="-215900" lvl="0" marL="228600" rtl="0" algn="l">
              <a:lnSpc>
                <a:spcPct val="100000"/>
              </a:lnSpc>
              <a:spcBef>
                <a:spcPts val="0"/>
              </a:spcBef>
              <a:spcAft>
                <a:spcPts val="0"/>
              </a:spcAft>
              <a:buSzPts val="1200"/>
              <a:buFont typeface="Calibri"/>
              <a:buAutoNum type="arabicPeriod"/>
            </a:pPr>
            <a:r>
              <a:rPr lang="en-US"/>
              <a:t>Prompt them to ask questions to clarify information and follow agreed-upon discussion rules.</a:t>
            </a:r>
            <a:endParaRPr/>
          </a:p>
          <a:p>
            <a:pPr indent="-215900" lvl="0" marL="228600" rtl="0" algn="l">
              <a:lnSpc>
                <a:spcPct val="100000"/>
              </a:lnSpc>
              <a:spcBef>
                <a:spcPts val="0"/>
              </a:spcBef>
              <a:spcAft>
                <a:spcPts val="0"/>
              </a:spcAft>
              <a:buSzPts val="1200"/>
              <a:buFont typeface="Calibri"/>
              <a:buAutoNum type="arabicPeriod"/>
            </a:pPr>
            <a:r>
              <a:rPr lang="en-US"/>
              <a:t>Wrap Up:  Ask students: </a:t>
            </a:r>
            <a:r>
              <a:rPr i="1" lang="en-US"/>
              <a:t>Who are the main characters in this story? What are they like?</a:t>
            </a:r>
            <a:r>
              <a:rPr lang="en-US"/>
              <a:t> List student responses.</a:t>
            </a:r>
            <a:endParaRPr/>
          </a:p>
        </p:txBody>
      </p:sp>
      <p:sp>
        <p:nvSpPr>
          <p:cNvPr id="169" name="Google Shape;16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characters are the people in a story. Explain that in realistic fiction, characters think and act like real people. Tell students they can determine if characters are realistic by asking themselves these questions:</a:t>
            </a:r>
            <a:endParaRPr/>
          </a:p>
          <a:p>
            <a:pPr indent="-228600" lvl="1" marL="685800" rtl="0" algn="l">
              <a:lnSpc>
                <a:spcPct val="100000"/>
              </a:lnSpc>
              <a:spcBef>
                <a:spcPts val="0"/>
              </a:spcBef>
              <a:spcAft>
                <a:spcPts val="0"/>
              </a:spcAft>
              <a:buClr>
                <a:srgbClr val="000000"/>
              </a:buClr>
              <a:buSzPts val="1200"/>
              <a:buFont typeface="Arial"/>
              <a:buChar char="•"/>
            </a:pPr>
            <a:r>
              <a:rPr lang="en-US"/>
              <a:t>Do the characters seem real? Are they like people I know?</a:t>
            </a:r>
            <a:endParaRPr/>
          </a:p>
          <a:p>
            <a:pPr indent="-228600" lvl="1" marL="685800" rtl="0" algn="l">
              <a:lnSpc>
                <a:spcPct val="100000"/>
              </a:lnSpc>
              <a:spcBef>
                <a:spcPts val="0"/>
              </a:spcBef>
              <a:spcAft>
                <a:spcPts val="0"/>
              </a:spcAft>
              <a:buClr>
                <a:srgbClr val="000000"/>
              </a:buClr>
              <a:buSzPts val="1200"/>
              <a:buFont typeface="Arial"/>
              <a:buChar char="•"/>
            </a:pPr>
            <a:r>
              <a:rPr lang="en-US"/>
              <a:t>Do the characters talk and act like real people?</a:t>
            </a:r>
            <a:endParaRPr/>
          </a:p>
          <a:p>
            <a:pPr indent="-228600" lvl="1" marL="685800" rtl="0" algn="l">
              <a:lnSpc>
                <a:spcPct val="100000"/>
              </a:lnSpc>
              <a:spcBef>
                <a:spcPts val="0"/>
              </a:spcBef>
              <a:spcAft>
                <a:spcPts val="0"/>
              </a:spcAft>
              <a:buClr>
                <a:srgbClr val="000000"/>
              </a:buClr>
              <a:buSzPts val="1200"/>
              <a:buFont typeface="Arial"/>
              <a:buChar char="•"/>
            </a:pPr>
            <a:r>
              <a:rPr lang="en-US"/>
              <a:t>Do the characters have realistic problems to resolve? Have I ever had a similar problem?</a:t>
            </a:r>
            <a:endParaRPr/>
          </a:p>
          <a:p>
            <a:pPr indent="-228600" lvl="1" marL="685800" rtl="0" algn="l">
              <a:lnSpc>
                <a:spcPct val="100000"/>
              </a:lnSpc>
              <a:spcBef>
                <a:spcPts val="0"/>
              </a:spcBef>
              <a:spcAft>
                <a:spcPts val="0"/>
              </a:spcAft>
              <a:buClr>
                <a:srgbClr val="000000"/>
              </a:buClr>
              <a:buSzPts val="1200"/>
              <a:buFont typeface="Arial"/>
              <a:buChar char="•"/>
            </a:pPr>
            <a:r>
              <a:rPr lang="en-US"/>
              <a:t>Could I do the same things the characters in the story do?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how to determine if a text is realistic fiction.  Say</a:t>
            </a:r>
            <a:r>
              <a:rPr i="1" lang="en-US"/>
              <a:t>:  I know that realistic fiction stories need to have characters like real people. As I think about the story “Troy’s Project,” I think about whether Troy and the other characters are like real people. The answer is yes, they are like real people. I could meet people like this, and Troy’s mom reminds me a bit of my mom. What the characters say and do is real too. I know that people often work together to clean up a neighborhood, park, or school. This is something that I have done. So, I know that this is realistic fiction with realistic characters</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Talk about other examples of characters in stories, movies, or television shows students know. Ask if they seem realistic or not. Encourage students to explain their answers.</a:t>
            </a:r>
            <a:endParaRPr/>
          </a:p>
        </p:txBody>
      </p:sp>
      <p:sp>
        <p:nvSpPr>
          <p:cNvPr id="180" name="Google Shape;18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png"/><Relationship Id="rId11" Type="http://schemas.openxmlformats.org/officeDocument/2006/relationships/image" Target="../media/image36.png"/><Relationship Id="rId10" Type="http://schemas.openxmlformats.org/officeDocument/2006/relationships/image" Target="../media/image17.png"/><Relationship Id="rId12"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2.png"/><Relationship Id="rId7" Type="http://schemas.openxmlformats.org/officeDocument/2006/relationships/image" Target="../media/image26.png"/><Relationship Id="rId8"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7.png"/><Relationship Id="rId7"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5.png"/><Relationship Id="rId7"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9.png"/><Relationship Id="rId7"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5.png"/><Relationship Id="rId7"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4.png"/><Relationship Id="rId7"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1.png"/><Relationship Id="rId7"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76.png"/><Relationship Id="rId7"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8.png"/><Relationship Id="rId7"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7.png"/><Relationship Id="rId10" Type="http://schemas.openxmlformats.org/officeDocument/2006/relationships/image" Target="../media/image74.png"/><Relationship Id="rId9" Type="http://schemas.openxmlformats.org/officeDocument/2006/relationships/image" Target="../media/image64.png"/><Relationship Id="rId5" Type="http://schemas.openxmlformats.org/officeDocument/2006/relationships/image" Target="../media/image1.png"/><Relationship Id="rId6" Type="http://schemas.openxmlformats.org/officeDocument/2006/relationships/image" Target="../media/image63.png"/><Relationship Id="rId7" Type="http://schemas.openxmlformats.org/officeDocument/2006/relationships/image" Target="../media/image61.png"/><Relationship Id="rId8"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9.png"/><Relationship Id="rId7"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1.png"/><Relationship Id="rId11" Type="http://schemas.openxmlformats.org/officeDocument/2006/relationships/image" Target="../media/image56.png"/><Relationship Id="rId10" Type="http://schemas.openxmlformats.org/officeDocument/2006/relationships/image" Target="../media/image50.png"/><Relationship Id="rId12" Type="http://schemas.openxmlformats.org/officeDocument/2006/relationships/image" Target="../media/image59.png"/><Relationship Id="rId9" Type="http://schemas.openxmlformats.org/officeDocument/2006/relationships/image" Target="../media/image51.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53.png"/><Relationship Id="rId8"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9.png"/><Relationship Id="rId7"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7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9.png"/><Relationship Id="rId7"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A picture containing clock&#10;&#10;Description automatically generated" id="195" name="Google Shape;195;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6" name="Google Shape;196;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7" name="Google Shape;197;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8" name="Google Shape;198;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9" name="Google Shape;199;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1" name="Google Shape;201;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02" name="Google Shape;202;p13"/>
          <p:cNvSpPr txBox="1"/>
          <p:nvPr/>
        </p:nvSpPr>
        <p:spPr>
          <a:xfrm>
            <a:off x="6111960" y="3460901"/>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Tell </a:t>
            </a:r>
            <a:r>
              <a:rPr b="0" i="0" lang="en-US" sz="3200" u="none" cap="none" strike="noStrike">
                <a:solidFill>
                  <a:schemeClr val="dk1"/>
                </a:solidFill>
                <a:latin typeface="Century Gothic"/>
                <a:ea typeface="Century Gothic"/>
                <a:cs typeface="Century Gothic"/>
                <a:sym typeface="Century Gothic"/>
              </a:rPr>
              <a:t>a partner about a realistic fiction story you have read</a:t>
            </a:r>
            <a:r>
              <a:rPr b="1"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pic>
        <p:nvPicPr>
          <p:cNvPr id="203" name="Google Shape;203;p13"/>
          <p:cNvPicPr preferRelativeResize="0"/>
          <p:nvPr/>
        </p:nvPicPr>
        <p:blipFill rotWithShape="1">
          <a:blip r:embed="rId7">
            <a:alphaModFix/>
          </a:blip>
          <a:srcRect b="0" l="0" r="0" t="0"/>
          <a:stretch/>
        </p:blipFill>
        <p:spPr>
          <a:xfrm>
            <a:off x="1649525" y="1221500"/>
            <a:ext cx="3995672" cy="53642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83</a:t>
            </a:r>
            <a:endParaRPr b="0" i="0" sz="1400" u="none" cap="none" strike="noStrike">
              <a:solidFill>
                <a:srgbClr val="000000"/>
              </a:solidFill>
              <a:latin typeface="Century Gothic"/>
              <a:ea typeface="Century Gothic"/>
              <a:cs typeface="Century Gothic"/>
              <a:sym typeface="Century Gothic"/>
            </a:endParaRPr>
          </a:p>
        </p:txBody>
      </p:sp>
      <p:pic>
        <p:nvPicPr>
          <p:cNvPr id="215" name="Google Shape;215;p14"/>
          <p:cNvPicPr preferRelativeResize="0"/>
          <p:nvPr/>
        </p:nvPicPr>
        <p:blipFill rotWithShape="1">
          <a:blip r:embed="rId6">
            <a:alphaModFix/>
          </a:blip>
          <a:srcRect b="0" l="0" r="0" t="0"/>
          <a:stretch/>
        </p:blipFill>
        <p:spPr>
          <a:xfrm>
            <a:off x="5584868" y="1234393"/>
            <a:ext cx="3785513" cy="51300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6" name="Google Shape;216;p14"/>
          <p:cNvSpPr txBox="1"/>
          <p:nvPr/>
        </p:nvSpPr>
        <p:spPr>
          <a:xfrm>
            <a:off x="652737" y="2981528"/>
            <a:ext cx="468869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affect  =  change</a:t>
            </a:r>
            <a:endParaRPr b="0" i="0" sz="1400" u="none" cap="none" strike="noStrike">
              <a:solidFill>
                <a:srgbClr val="000000"/>
              </a:solidFill>
              <a:latin typeface="Arial"/>
              <a:ea typeface="Arial"/>
              <a:cs typeface="Arial"/>
              <a:sym typeface="Arial"/>
            </a:endParaRPr>
          </a:p>
        </p:txBody>
      </p:sp>
      <p:sp>
        <p:nvSpPr>
          <p:cNvPr id="217" name="Google Shape;217;p14"/>
          <p:cNvSpPr txBox="1"/>
          <p:nvPr/>
        </p:nvSpPr>
        <p:spPr>
          <a:xfrm>
            <a:off x="1448979" y="1997970"/>
            <a:ext cx="31197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entury Gothic"/>
                <a:ea typeface="Century Gothic"/>
                <a:cs typeface="Century Gothic"/>
                <a:sym typeface="Century Gothic"/>
              </a:rPr>
              <a:t>Synonyms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28" name="Google Shape;228;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29" name="Google Shape;229;p15"/>
          <p:cNvPicPr preferRelativeResize="0"/>
          <p:nvPr/>
        </p:nvPicPr>
        <p:blipFill rotWithShape="1">
          <a:blip r:embed="rId7">
            <a:alphaModFix/>
          </a:blip>
          <a:srcRect b="0" l="0" r="0" t="0"/>
          <a:stretch/>
        </p:blipFill>
        <p:spPr>
          <a:xfrm>
            <a:off x="2568670" y="1775784"/>
            <a:ext cx="1324555" cy="1412842"/>
          </a:xfrm>
          <a:prstGeom prst="rect">
            <a:avLst/>
          </a:prstGeom>
          <a:noFill/>
          <a:ln>
            <a:noFill/>
          </a:ln>
        </p:spPr>
      </p:pic>
      <p:pic>
        <p:nvPicPr>
          <p:cNvPr id="230" name="Google Shape;230;p15"/>
          <p:cNvPicPr preferRelativeResize="0"/>
          <p:nvPr/>
        </p:nvPicPr>
        <p:blipFill rotWithShape="1">
          <a:blip r:embed="rId8">
            <a:alphaModFix/>
          </a:blip>
          <a:srcRect b="0" l="0" r="0" t="0"/>
          <a:stretch/>
        </p:blipFill>
        <p:spPr>
          <a:xfrm>
            <a:off x="1000259" y="1775775"/>
            <a:ext cx="1237297" cy="1371606"/>
          </a:xfrm>
          <a:prstGeom prst="rect">
            <a:avLst/>
          </a:prstGeom>
          <a:noFill/>
          <a:ln>
            <a:noFill/>
          </a:ln>
        </p:spPr>
      </p:pic>
      <p:pic>
        <p:nvPicPr>
          <p:cNvPr id="231" name="Google Shape;231;p15"/>
          <p:cNvPicPr preferRelativeResize="0"/>
          <p:nvPr/>
        </p:nvPicPr>
        <p:blipFill rotWithShape="1">
          <a:blip r:embed="rId9">
            <a:alphaModFix/>
          </a:blip>
          <a:srcRect b="0" l="0" r="0" t="0"/>
          <a:stretch/>
        </p:blipFill>
        <p:spPr>
          <a:xfrm>
            <a:off x="2521373" y="3346714"/>
            <a:ext cx="1352516" cy="1349749"/>
          </a:xfrm>
          <a:prstGeom prst="rect">
            <a:avLst/>
          </a:prstGeom>
          <a:noFill/>
          <a:ln>
            <a:noFill/>
          </a:ln>
        </p:spPr>
      </p:pic>
      <p:pic>
        <p:nvPicPr>
          <p:cNvPr id="232" name="Google Shape;232;p15"/>
          <p:cNvPicPr preferRelativeResize="0"/>
          <p:nvPr/>
        </p:nvPicPr>
        <p:blipFill rotWithShape="1">
          <a:blip r:embed="rId10">
            <a:alphaModFix/>
          </a:blip>
          <a:srcRect b="0" l="0" r="0" t="0"/>
          <a:stretch/>
        </p:blipFill>
        <p:spPr>
          <a:xfrm>
            <a:off x="978825" y="3331596"/>
            <a:ext cx="1352516" cy="1379983"/>
          </a:xfrm>
          <a:prstGeom prst="rect">
            <a:avLst/>
          </a:prstGeom>
          <a:noFill/>
          <a:ln>
            <a:noFill/>
          </a:ln>
        </p:spPr>
      </p:pic>
      <p:pic>
        <p:nvPicPr>
          <p:cNvPr id="233" name="Google Shape;233;p15"/>
          <p:cNvPicPr preferRelativeResize="0"/>
          <p:nvPr/>
        </p:nvPicPr>
        <p:blipFill rotWithShape="1">
          <a:blip r:embed="rId11">
            <a:alphaModFix/>
          </a:blip>
          <a:srcRect b="0" l="0" r="0" t="0"/>
          <a:stretch/>
        </p:blipFill>
        <p:spPr>
          <a:xfrm>
            <a:off x="2535342" y="4711579"/>
            <a:ext cx="1324555" cy="1387858"/>
          </a:xfrm>
          <a:prstGeom prst="rect">
            <a:avLst/>
          </a:prstGeom>
          <a:noFill/>
          <a:ln>
            <a:noFill/>
          </a:ln>
        </p:spPr>
      </p:pic>
      <p:pic>
        <p:nvPicPr>
          <p:cNvPr id="234" name="Google Shape;234;p15"/>
          <p:cNvPicPr preferRelativeResize="0"/>
          <p:nvPr/>
        </p:nvPicPr>
        <p:blipFill rotWithShape="1">
          <a:blip r:embed="rId12">
            <a:alphaModFix/>
          </a:blip>
          <a:srcRect b="0" l="0" r="0" t="0"/>
          <a:stretch/>
        </p:blipFill>
        <p:spPr>
          <a:xfrm>
            <a:off x="1006786" y="4759158"/>
            <a:ext cx="1286679" cy="13715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A picture containing clock&#10;&#10;Description automatically generated" id="240" name="Google Shape;24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1" name="Google Shape;24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2" name="Google Shape;24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3" name="Google Shape;24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4" name="Google Shape;24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Launch Writing Workshop</a:t>
            </a:r>
            <a:endParaRPr b="0" i="0" sz="1400" u="none" cap="none" strike="noStrike">
              <a:solidFill>
                <a:srgbClr val="000000"/>
              </a:solidFill>
              <a:latin typeface="Century Gothic"/>
              <a:ea typeface="Century Gothic"/>
              <a:cs typeface="Century Gothic"/>
              <a:sym typeface="Century Gothic"/>
            </a:endParaRPr>
          </a:p>
        </p:txBody>
      </p:sp>
      <p:sp>
        <p:nvSpPr>
          <p:cNvPr id="245" name="Google Shape;245;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87</a:t>
            </a:r>
            <a:endParaRPr b="0" i="0" sz="1400" u="none" cap="none" strike="noStrike">
              <a:solidFill>
                <a:srgbClr val="000000"/>
              </a:solidFill>
              <a:latin typeface="Century Gothic"/>
              <a:ea typeface="Century Gothic"/>
              <a:cs typeface="Century Gothic"/>
              <a:sym typeface="Century Gothic"/>
            </a:endParaRPr>
          </a:p>
        </p:txBody>
      </p:sp>
      <p:sp>
        <p:nvSpPr>
          <p:cNvPr id="246" name="Google Shape;246;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7" name="Google Shape;247;p16"/>
          <p:cNvPicPr preferRelativeResize="0"/>
          <p:nvPr/>
        </p:nvPicPr>
        <p:blipFill rotWithShape="1">
          <a:blip r:embed="rId6">
            <a:alphaModFix/>
          </a:blip>
          <a:srcRect b="0" l="0" r="0" t="0"/>
          <a:stretch/>
        </p:blipFill>
        <p:spPr>
          <a:xfrm>
            <a:off x="1961700" y="1297875"/>
            <a:ext cx="3931277" cy="52980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clock&#10;&#10;Description automatically generated" id="253" name="Google Shape;253;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4" name="Google Shape;254;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5" name="Google Shape;255;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6" name="Google Shape;256;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7" name="Google Shape;257;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8" name="Google Shape;258;p17"/>
          <p:cNvSpPr txBox="1"/>
          <p:nvPr/>
        </p:nvSpPr>
        <p:spPr>
          <a:xfrm>
            <a:off x="995894" y="1899966"/>
            <a:ext cx="939063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a text and</a:t>
            </a:r>
            <a:r>
              <a:rPr b="1" i="0" lang="en-US" sz="3200" u="none" cap="none" strike="noStrike">
                <a:solidFill>
                  <a:schemeClr val="dk1"/>
                </a:solidFill>
                <a:latin typeface="Century Gothic"/>
                <a:ea typeface="Century Gothic"/>
                <a:cs typeface="Century Gothic"/>
                <a:sym typeface="Century Gothic"/>
              </a:rPr>
              <a:t> think </a:t>
            </a:r>
            <a:r>
              <a:rPr b="0" i="0" lang="en-US" sz="3200" u="none" cap="none" strike="noStrike">
                <a:solidFill>
                  <a:schemeClr val="dk1"/>
                </a:solidFill>
                <a:latin typeface="Century Gothic"/>
                <a:ea typeface="Century Gothic"/>
                <a:cs typeface="Century Gothic"/>
                <a:sym typeface="Century Gothic"/>
              </a:rPr>
              <a:t>about how the author got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list of ideas with the class.</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17"/>
          <p:cNvSpPr txBox="1"/>
          <p:nvPr/>
        </p:nvSpPr>
        <p:spPr>
          <a:xfrm>
            <a:off x="995895" y="4319567"/>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ideas about a topic of your choice in your writer’s notebook.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0" name="Google Shape;260;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clock&#10;&#10;Description automatically generated" id="266" name="Google Shape;266;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7" name="Google Shape;267;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8" name="Google Shape;268;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9" name="Google Shape;269;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0" name="Google Shape;270;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18"/>
          <p:cNvSpPr txBox="1"/>
          <p:nvPr/>
        </p:nvSpPr>
        <p:spPr>
          <a:xfrm>
            <a:off x="721505" y="1282434"/>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We went to the </a:t>
            </a:r>
            <a:r>
              <a:rPr b="1" i="0" lang="en-US" sz="2800" u="none" cap="none" strike="noStrike">
                <a:solidFill>
                  <a:srgbClr val="000000"/>
                </a:solidFill>
                <a:latin typeface="Century Gothic"/>
                <a:ea typeface="Century Gothic"/>
                <a:cs typeface="Century Gothic"/>
                <a:sym typeface="Century Gothic"/>
              </a:rPr>
              <a:t>lake</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Can you </a:t>
            </a:r>
            <a:r>
              <a:rPr b="1" i="0" lang="en-US" sz="2800" u="none" cap="none" strike="noStrike">
                <a:solidFill>
                  <a:srgbClr val="000000"/>
                </a:solidFill>
                <a:latin typeface="Century Gothic"/>
                <a:ea typeface="Century Gothic"/>
                <a:cs typeface="Century Gothic"/>
                <a:sym typeface="Century Gothic"/>
              </a:rPr>
              <a:t>erase</a:t>
            </a:r>
            <a:r>
              <a:rPr b="0" i="0" lang="en-US" sz="2800" u="none" cap="none" strike="noStrike">
                <a:solidFill>
                  <a:srgbClr val="000000"/>
                </a:solidFill>
                <a:latin typeface="Century Gothic"/>
                <a:ea typeface="Century Gothic"/>
                <a:cs typeface="Century Gothic"/>
                <a:sym typeface="Century Gothic"/>
              </a:rPr>
              <a:t> the board</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She is not </a:t>
            </a:r>
            <a:r>
              <a:rPr b="1" i="0" lang="en-US" sz="2800" u="none" cap="none" strike="noStrike">
                <a:solidFill>
                  <a:srgbClr val="000000"/>
                </a:solidFill>
                <a:latin typeface="Century Gothic"/>
                <a:ea typeface="Century Gothic"/>
                <a:cs typeface="Century Gothic"/>
                <a:sym typeface="Century Gothic"/>
              </a:rPr>
              <a:t>home</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Mom </a:t>
            </a:r>
            <a:r>
              <a:rPr b="1" i="0" lang="en-US" sz="2800" u="none" cap="none" strike="noStrike">
                <a:solidFill>
                  <a:srgbClr val="000000"/>
                </a:solidFill>
                <a:latin typeface="Century Gothic"/>
                <a:ea typeface="Century Gothic"/>
                <a:cs typeface="Century Gothic"/>
                <a:sym typeface="Century Gothic"/>
              </a:rPr>
              <a:t>made</a:t>
            </a:r>
            <a:r>
              <a:rPr b="0" i="0" lang="en-US" sz="2800" u="none" cap="none" strike="noStrike">
                <a:solidFill>
                  <a:srgbClr val="000000"/>
                </a:solidFill>
                <a:latin typeface="Century Gothic"/>
                <a:ea typeface="Century Gothic"/>
                <a:cs typeface="Century Gothic"/>
                <a:sym typeface="Century Gothic"/>
              </a:rPr>
              <a:t> a sandwich.</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Bring the </a:t>
            </a:r>
            <a:r>
              <a:rPr b="1" i="0" lang="en-US" sz="2800" u="none" cap="none" strike="noStrike">
                <a:solidFill>
                  <a:srgbClr val="000000"/>
                </a:solidFill>
                <a:latin typeface="Century Gothic"/>
                <a:ea typeface="Century Gothic"/>
                <a:cs typeface="Century Gothic"/>
                <a:sym typeface="Century Gothic"/>
              </a:rPr>
              <a:t>hose</a:t>
            </a:r>
            <a:r>
              <a:rPr b="0" i="0" lang="en-US" sz="2800" u="none" cap="none" strike="noStrike">
                <a:solidFill>
                  <a:srgbClr val="000000"/>
                </a:solidFill>
                <a:latin typeface="Century Gothic"/>
                <a:ea typeface="Century Gothic"/>
                <a:cs typeface="Century Gothic"/>
                <a:sym typeface="Century Gothic"/>
              </a:rPr>
              <a:t> to wash the dog.</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Did you see the soccer </a:t>
            </a:r>
            <a:r>
              <a:rPr b="1" i="0" lang="en-US" sz="2800" u="none" cap="none" strike="noStrike">
                <a:solidFill>
                  <a:srgbClr val="000000"/>
                </a:solidFill>
                <a:latin typeface="Century Gothic"/>
                <a:ea typeface="Century Gothic"/>
                <a:cs typeface="Century Gothic"/>
                <a:sym typeface="Century Gothic"/>
              </a:rPr>
              <a:t>game</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Mira </a:t>
            </a:r>
            <a:r>
              <a:rPr b="1" i="0" lang="en-US" sz="2800" u="none" cap="none" strike="noStrike">
                <a:solidFill>
                  <a:srgbClr val="000000"/>
                </a:solidFill>
                <a:latin typeface="Century Gothic"/>
                <a:ea typeface="Century Gothic"/>
                <a:cs typeface="Century Gothic"/>
                <a:sym typeface="Century Gothic"/>
              </a:rPr>
              <a:t>became</a:t>
            </a:r>
            <a:r>
              <a:rPr b="0" i="0" lang="en-US" sz="2800" u="none" cap="none" strike="noStrike">
                <a:solidFill>
                  <a:srgbClr val="000000"/>
                </a:solidFill>
                <a:latin typeface="Century Gothic"/>
                <a:ea typeface="Century Gothic"/>
                <a:cs typeface="Century Gothic"/>
                <a:sym typeface="Century Gothic"/>
              </a:rPr>
              <a:t> an artist.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We </a:t>
            </a:r>
            <a:r>
              <a:rPr b="1" i="0" lang="en-US" sz="2800" u="none" cap="none" strike="noStrike">
                <a:solidFill>
                  <a:srgbClr val="000000"/>
                </a:solidFill>
                <a:latin typeface="Century Gothic"/>
                <a:ea typeface="Century Gothic"/>
                <a:cs typeface="Century Gothic"/>
                <a:sym typeface="Century Gothic"/>
              </a:rPr>
              <a:t>rake</a:t>
            </a:r>
            <a:r>
              <a:rPr b="0" i="0" lang="en-US" sz="2800" u="none" cap="none" strike="noStrike">
                <a:solidFill>
                  <a:srgbClr val="000000"/>
                </a:solidFill>
                <a:latin typeface="Century Gothic"/>
                <a:ea typeface="Century Gothic"/>
                <a:cs typeface="Century Gothic"/>
                <a:sym typeface="Century Gothic"/>
              </a:rPr>
              <a:t> the yard in the fall.</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My cat has a pink </a:t>
            </a:r>
            <a:r>
              <a:rPr b="1" i="0" lang="en-US" sz="2800" u="none" cap="none" strike="noStrike">
                <a:solidFill>
                  <a:srgbClr val="000000"/>
                </a:solidFill>
                <a:latin typeface="Century Gothic"/>
                <a:ea typeface="Century Gothic"/>
                <a:cs typeface="Century Gothic"/>
                <a:sym typeface="Century Gothic"/>
              </a:rPr>
              <a:t>nose</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What </a:t>
            </a:r>
            <a:r>
              <a:rPr b="1" i="0" lang="en-US" sz="2800" u="none" cap="none" strike="noStrike">
                <a:solidFill>
                  <a:srgbClr val="000000"/>
                </a:solidFill>
                <a:latin typeface="Century Gothic"/>
                <a:ea typeface="Century Gothic"/>
                <a:cs typeface="Century Gothic"/>
                <a:sym typeface="Century Gothic"/>
              </a:rPr>
              <a:t>time</a:t>
            </a:r>
            <a:r>
              <a:rPr b="0" i="0" lang="en-US" sz="2800" u="none" cap="none" strike="noStrike">
                <a:solidFill>
                  <a:srgbClr val="000000"/>
                </a:solidFill>
                <a:latin typeface="Century Gothic"/>
                <a:ea typeface="Century Gothic"/>
                <a:cs typeface="Century Gothic"/>
                <a:sym typeface="Century Gothic"/>
              </a:rPr>
              <a:t> is it</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Giraffes have </a:t>
            </a:r>
            <a:r>
              <a:rPr b="1" i="0" lang="en-US" sz="2800" u="none" cap="none" strike="noStrike">
                <a:solidFill>
                  <a:srgbClr val="000000"/>
                </a:solidFill>
                <a:latin typeface="Century Gothic"/>
                <a:ea typeface="Century Gothic"/>
                <a:cs typeface="Century Gothic"/>
                <a:sym typeface="Century Gothic"/>
              </a:rPr>
              <a:t>long</a:t>
            </a:r>
            <a:r>
              <a:rPr b="0" i="0" lang="en-US" sz="2800" u="none" cap="none" strike="noStrike">
                <a:solidFill>
                  <a:srgbClr val="000000"/>
                </a:solidFill>
                <a:latin typeface="Century Gothic"/>
                <a:ea typeface="Century Gothic"/>
                <a:cs typeface="Century Gothic"/>
                <a:sym typeface="Century Gothic"/>
              </a:rPr>
              <a:t> necks.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Troy </a:t>
            </a:r>
            <a:r>
              <a:rPr b="1" i="0" lang="en-US" sz="2800" u="none" cap="none" strike="noStrike">
                <a:solidFill>
                  <a:srgbClr val="000000"/>
                </a:solidFill>
                <a:latin typeface="Century Gothic"/>
                <a:ea typeface="Century Gothic"/>
                <a:cs typeface="Century Gothic"/>
                <a:sym typeface="Century Gothic"/>
              </a:rPr>
              <a:t>called</a:t>
            </a:r>
            <a:r>
              <a:rPr b="0" i="0" lang="en-US" sz="2800" u="none" cap="none" strike="noStrike">
                <a:solidFill>
                  <a:srgbClr val="000000"/>
                </a:solidFill>
                <a:latin typeface="Century Gothic"/>
                <a:ea typeface="Century Gothic"/>
                <a:cs typeface="Century Gothic"/>
                <a:sym typeface="Century Gothic"/>
              </a:rPr>
              <a:t> his friends to help him.</a:t>
            </a:r>
            <a:endParaRPr b="0" i="0" sz="2800" u="none" cap="none" strike="noStrike">
              <a:solidFill>
                <a:schemeClr val="dk1"/>
              </a:solidFill>
              <a:latin typeface="Century Gothic"/>
              <a:ea typeface="Century Gothic"/>
              <a:cs typeface="Century Gothic"/>
              <a:sym typeface="Century Gothic"/>
            </a:endParaRPr>
          </a:p>
        </p:txBody>
      </p:sp>
      <p:sp>
        <p:nvSpPr>
          <p:cNvPr id="272" name="Google Shape;272;p18"/>
          <p:cNvSpPr/>
          <p:nvPr/>
        </p:nvSpPr>
        <p:spPr>
          <a:xfrm>
            <a:off x="6068938" y="1699474"/>
            <a:ext cx="1111959" cy="43044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5007536" y="1206340"/>
            <a:ext cx="879083" cy="48287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8"/>
          <p:cNvSpPr/>
          <p:nvPr/>
        </p:nvSpPr>
        <p:spPr>
          <a:xfrm>
            <a:off x="4335118" y="2129921"/>
            <a:ext cx="1111959" cy="430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8"/>
          <p:cNvSpPr/>
          <p:nvPr/>
        </p:nvSpPr>
        <p:spPr>
          <a:xfrm>
            <a:off x="5632966" y="2543661"/>
            <a:ext cx="1111959" cy="430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6851318" y="3020179"/>
            <a:ext cx="909101" cy="42842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6851318" y="3482321"/>
            <a:ext cx="1111959"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5797140" y="5546421"/>
            <a:ext cx="868351"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6157782" y="4296053"/>
            <a:ext cx="878019"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5349462" y="3858707"/>
            <a:ext cx="1501856"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8"/>
          <p:cNvSpPr/>
          <p:nvPr/>
        </p:nvSpPr>
        <p:spPr>
          <a:xfrm>
            <a:off x="3949539" y="5147147"/>
            <a:ext cx="834221"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8"/>
          <p:cNvSpPr/>
          <p:nvPr/>
        </p:nvSpPr>
        <p:spPr>
          <a:xfrm>
            <a:off x="5608394" y="4771764"/>
            <a:ext cx="1111959" cy="4001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8"/>
          <p:cNvSpPr/>
          <p:nvPr/>
        </p:nvSpPr>
        <p:spPr>
          <a:xfrm>
            <a:off x="7180897" y="6008644"/>
            <a:ext cx="1164373"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A picture containing clock&#10;&#10;Description automatically generated" id="289" name="Google Shape;289;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0" name="Google Shape;290;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1" name="Google Shape;291;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2" name="Google Shape;292;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3" name="Google Shape;293;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4" name="Google Shape;294;p19"/>
          <p:cNvSpPr txBox="1"/>
          <p:nvPr/>
        </p:nvSpPr>
        <p:spPr>
          <a:xfrm>
            <a:off x="697832" y="1308106"/>
            <a:ext cx="1050506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Mira painted a bird.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man with the paintbrushes.</a:t>
            </a:r>
            <a:endParaRPr b="0" i="0" sz="4800" u="none" cap="none" strike="noStrike">
              <a:solidFill>
                <a:schemeClr val="accent1"/>
              </a:solidFill>
              <a:latin typeface="Century Gothic"/>
              <a:ea typeface="Century Gothic"/>
              <a:cs typeface="Century Gothic"/>
              <a:sym typeface="Century Gothic"/>
            </a:endParaRPr>
          </a:p>
        </p:txBody>
      </p:sp>
      <p:sp>
        <p:nvSpPr>
          <p:cNvPr id="295" name="Google Shape;295;p19"/>
          <p:cNvSpPr txBox="1"/>
          <p:nvPr/>
        </p:nvSpPr>
        <p:spPr>
          <a:xfrm>
            <a:off x="843467" y="3303318"/>
            <a:ext cx="1050506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We like to dance.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Played baseball in the park. </a:t>
            </a:r>
            <a:endParaRPr b="0" i="0" sz="4800" u="none" cap="none" strike="noStrike">
              <a:solidFill>
                <a:srgbClr val="C55A11"/>
              </a:solidFill>
              <a:latin typeface="Century Gothic"/>
              <a:ea typeface="Century Gothic"/>
              <a:cs typeface="Century Gothic"/>
              <a:sym typeface="Century Gothic"/>
            </a:endParaRPr>
          </a:p>
        </p:txBody>
      </p:sp>
      <p:sp>
        <p:nvSpPr>
          <p:cNvPr id="296" name="Google Shape;296;p19"/>
          <p:cNvSpPr txBox="1"/>
          <p:nvPr/>
        </p:nvSpPr>
        <p:spPr>
          <a:xfrm>
            <a:off x="4538851" y="4958034"/>
            <a:ext cx="5879159"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Practice </a:t>
            </a:r>
            <a:r>
              <a:rPr b="0" i="0" lang="en-US" sz="2800" u="none" cap="none" strike="noStrike">
                <a:solidFill>
                  <a:schemeClr val="dk1"/>
                </a:solidFill>
                <a:latin typeface="Century Gothic"/>
                <a:ea typeface="Century Gothic"/>
                <a:cs typeface="Century Gothic"/>
                <a:sym typeface="Century Gothic"/>
              </a:rPr>
              <a:t>identifying complete and incomplete sentences with your partners.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A picture containing drawing, lamp&#10;&#10;Description automatically generated" id="301" name="Google Shape;301;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2" name="Google Shape;302;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3" name="Google Shape;303;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4" name="Google Shape;304;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5" name="Google Shape;305;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6" name="Google Shape;306;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A picture containing clock&#10;&#10;Description automatically generated" id="312" name="Google Shape;312;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3" name="Google Shape;313;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4" name="Google Shape;314;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5" name="Google Shape;315;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6" name="Google Shape;316;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0" i="0" sz="1400" u="none" cap="none" strike="noStrike">
              <a:solidFill>
                <a:srgbClr val="000000"/>
              </a:solidFill>
              <a:latin typeface="Century Gothic"/>
              <a:ea typeface="Century Gothic"/>
              <a:cs typeface="Century Gothic"/>
              <a:sym typeface="Century Gothic"/>
            </a:endParaRPr>
          </a:p>
        </p:txBody>
      </p:sp>
      <p:pic>
        <p:nvPicPr>
          <p:cNvPr id="318" name="Google Shape;318;p21"/>
          <p:cNvPicPr preferRelativeResize="0"/>
          <p:nvPr/>
        </p:nvPicPr>
        <p:blipFill rotWithShape="1">
          <a:blip r:embed="rId6">
            <a:alphaModFix/>
          </a:blip>
          <a:srcRect b="0" l="0" r="0" t="0"/>
          <a:stretch/>
        </p:blipFill>
        <p:spPr>
          <a:xfrm>
            <a:off x="581274" y="1876155"/>
            <a:ext cx="3084535" cy="37298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9" name="Google Shape;319;p21"/>
          <p:cNvPicPr preferRelativeResize="0"/>
          <p:nvPr/>
        </p:nvPicPr>
        <p:blipFill rotWithShape="1">
          <a:blip r:embed="rId7">
            <a:alphaModFix/>
          </a:blip>
          <a:srcRect b="0" l="0" r="0" t="0"/>
          <a:stretch/>
        </p:blipFill>
        <p:spPr>
          <a:xfrm>
            <a:off x="4324547" y="1876155"/>
            <a:ext cx="3084536" cy="37156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20" name="Google Shape;320;p21"/>
          <p:cNvPicPr preferRelativeResize="0"/>
          <p:nvPr/>
        </p:nvPicPr>
        <p:blipFill rotWithShape="1">
          <a:blip r:embed="rId8">
            <a:alphaModFix/>
          </a:blip>
          <a:srcRect b="0" l="0" r="0" t="0"/>
          <a:stretch/>
        </p:blipFill>
        <p:spPr>
          <a:xfrm>
            <a:off x="8028803" y="1876155"/>
            <a:ext cx="3084536" cy="36660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A picture containing clock&#10;&#10;Description automatically generated" id="326" name="Google Shape;32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7" name="Google Shape;32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8" name="Google Shape;32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9" name="Google Shape;32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0" name="Google Shape;33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 56</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22"/>
          <p:cNvSpPr txBox="1"/>
          <p:nvPr/>
        </p:nvSpPr>
        <p:spPr>
          <a:xfrm>
            <a:off x="7429432" y="1524364"/>
            <a:ext cx="4112230" cy="470894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Turn</a:t>
            </a:r>
            <a:r>
              <a:rPr b="0" i="0" lang="en-US" sz="2000" u="none" cap="none" strike="noStrike">
                <a:solidFill>
                  <a:schemeClr val="dk1"/>
                </a:solidFill>
                <a:latin typeface="Century Gothic"/>
                <a:ea typeface="Century Gothic"/>
                <a:cs typeface="Century Gothic"/>
                <a:sym typeface="Century Gothic"/>
              </a:rPr>
              <a:t> to page 55 in your Student Interactive and read the words.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Read </a:t>
            </a:r>
            <a:r>
              <a:rPr b="0" i="0" lang="en-US" sz="2000" u="none" cap="none" strike="noStrike">
                <a:solidFill>
                  <a:schemeClr val="dk1"/>
                </a:solidFill>
                <a:latin typeface="Century Gothic"/>
                <a:ea typeface="Century Gothic"/>
                <a:cs typeface="Century Gothic"/>
                <a:sym typeface="Century Gothic"/>
              </a:rPr>
              <a:t>the sentences and find CVCe words with long vowels.  </a:t>
            </a:r>
            <a:endParaRPr b="0" i="0" sz="1400" u="none" cap="none" strike="noStrike">
              <a:solidFill>
                <a:srgbClr val="000000"/>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Turn</a:t>
            </a:r>
            <a:r>
              <a:rPr b="0" i="0" lang="en-US" sz="2000" u="none" cap="none" strike="noStrike">
                <a:solidFill>
                  <a:schemeClr val="dk1"/>
                </a:solidFill>
                <a:latin typeface="Century Gothic"/>
                <a:ea typeface="Century Gothic"/>
                <a:cs typeface="Century Gothic"/>
                <a:sym typeface="Century Gothic"/>
              </a:rPr>
              <a:t> to page 56. Read the words and use them to answer the clue.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Write </a:t>
            </a:r>
            <a:r>
              <a:rPr b="0" i="0" lang="en-US" sz="2000" u="none" cap="none" strike="noStrike">
                <a:solidFill>
                  <a:schemeClr val="dk1"/>
                </a:solidFill>
                <a:latin typeface="Century Gothic"/>
                <a:ea typeface="Century Gothic"/>
                <a:cs typeface="Century Gothic"/>
                <a:sym typeface="Century Gothic"/>
              </a:rPr>
              <a:t>another sentence that contains two words from the box. </a:t>
            </a:r>
            <a:endParaRPr b="0" i="0" sz="1400" u="none" cap="none" strike="noStrike">
              <a:solidFill>
                <a:srgbClr val="000000"/>
              </a:solidFill>
              <a:latin typeface="Century Gothic"/>
              <a:ea typeface="Century Gothic"/>
              <a:cs typeface="Century Gothic"/>
              <a:sym typeface="Century Gothic"/>
            </a:endParaRPr>
          </a:p>
        </p:txBody>
      </p:sp>
      <p:pic>
        <p:nvPicPr>
          <p:cNvPr id="333" name="Google Shape;333;p22"/>
          <p:cNvPicPr preferRelativeResize="0"/>
          <p:nvPr/>
        </p:nvPicPr>
        <p:blipFill rotWithShape="1">
          <a:blip r:embed="rId6">
            <a:alphaModFix/>
          </a:blip>
          <a:srcRect b="0" l="0" r="0" t="0"/>
          <a:stretch/>
        </p:blipFill>
        <p:spPr>
          <a:xfrm>
            <a:off x="380678" y="1524363"/>
            <a:ext cx="3421940" cy="46798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34" name="Google Shape;334;p22"/>
          <p:cNvPicPr preferRelativeResize="0"/>
          <p:nvPr/>
        </p:nvPicPr>
        <p:blipFill rotWithShape="1">
          <a:blip r:embed="rId7">
            <a:alphaModFix/>
          </a:blip>
          <a:srcRect b="0" l="0" r="0" t="0"/>
          <a:stretch/>
        </p:blipFill>
        <p:spPr>
          <a:xfrm>
            <a:off x="3930927" y="1520971"/>
            <a:ext cx="3512190" cy="47089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A picture containing clock&#10;&#10;Description automatically generated" id="340" name="Google Shape;340;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1" name="Google Shape;341;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2" name="Google Shape;342;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3" name="Google Shape;343;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4" name="Google Shape;344;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23"/>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called</a:t>
            </a:r>
            <a:endParaRPr b="0" i="0" sz="1400" u="none" cap="none" strike="noStrike">
              <a:solidFill>
                <a:srgbClr val="000000"/>
              </a:solidFill>
              <a:latin typeface="Century Gothic"/>
              <a:ea typeface="Century Gothic"/>
              <a:cs typeface="Century Gothic"/>
              <a:sym typeface="Century Gothic"/>
            </a:endParaRPr>
          </a:p>
        </p:txBody>
      </p:sp>
      <p:sp>
        <p:nvSpPr>
          <p:cNvPr id="346" name="Google Shape;346;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long</a:t>
            </a:r>
            <a:endParaRPr b="0" i="0" sz="1400" u="none" cap="none" strike="noStrike">
              <a:solidFill>
                <a:srgbClr val="000000"/>
              </a:solidFill>
              <a:latin typeface="Century Gothic"/>
              <a:ea typeface="Century Gothic"/>
              <a:cs typeface="Century Gothic"/>
              <a:sym typeface="Century Gothic"/>
            </a:endParaRPr>
          </a:p>
        </p:txBody>
      </p:sp>
      <p:sp>
        <p:nvSpPr>
          <p:cNvPr id="347" name="Google Shape;347;p23"/>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most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A picture containing clock&#10;&#10;Description automatically generated" id="353" name="Google Shape;353;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4" name="Google Shape;354;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5" name="Google Shape;355;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6" name="Google Shape;356;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7" name="Google Shape;357;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joy</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scurried</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shadows</a:t>
            </a:r>
            <a:endParaRPr b="0" i="0" sz="1400" u="none" cap="none" strike="noStrike">
              <a:solidFill>
                <a:srgbClr val="000000"/>
              </a:solidFill>
              <a:latin typeface="Century Gothic"/>
              <a:ea typeface="Century Gothic"/>
              <a:cs typeface="Century Gothic"/>
              <a:sym typeface="Century Gothic"/>
            </a:endParaRPr>
          </a:p>
        </p:txBody>
      </p:sp>
      <p:sp>
        <p:nvSpPr>
          <p:cNvPr id="361" name="Google Shape;361;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rhythm</a:t>
            </a:r>
            <a:endParaRPr b="0" i="0" sz="4400" u="none" cap="none" strike="noStrike">
              <a:solidFill>
                <a:srgbClr val="000000"/>
              </a:solidFill>
              <a:latin typeface="Century Gothic"/>
              <a:ea typeface="Century Gothic"/>
              <a:cs typeface="Century Gothic"/>
              <a:sym typeface="Century Gothic"/>
            </a:endParaRPr>
          </a:p>
        </p:txBody>
      </p:sp>
      <p:sp>
        <p:nvSpPr>
          <p:cNvPr id="362" name="Google Shape;362;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sp>
        <p:nvSpPr>
          <p:cNvPr id="363" name="Google Shape;363;p24"/>
          <p:cNvSpPr txBox="1"/>
          <p:nvPr/>
        </p:nvSpPr>
        <p:spPr>
          <a:xfrm>
            <a:off x="3511354" y="4958034"/>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splattered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A picture containing clock&#10;&#10;Description automatically generated" id="369" name="Google Shape;369;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0" name="Google Shape;370;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1" name="Google Shape;371;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2" name="Google Shape;372;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3" name="Google Shape;373;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74" name="Google Shape;374;p26"/>
          <p:cNvPicPr preferRelativeResize="0"/>
          <p:nvPr/>
        </p:nvPicPr>
        <p:blipFill rotWithShape="1">
          <a:blip r:embed="rId6">
            <a:alphaModFix/>
          </a:blip>
          <a:srcRect b="0" l="0" r="0" t="0"/>
          <a:stretch/>
        </p:blipFill>
        <p:spPr>
          <a:xfrm>
            <a:off x="1155410" y="1591706"/>
            <a:ext cx="9537912" cy="42376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icture containing clock&#10;&#10;Description automatically generated" id="380" name="Google Shape;380;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1" name="Google Shape;381;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2" name="Google Shape;382;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3" name="Google Shape;383;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4" name="Google Shape;384;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385" name="Google Shape;385;p27"/>
          <p:cNvSpPr/>
          <p:nvPr/>
        </p:nvSpPr>
        <p:spPr>
          <a:xfrm>
            <a:off x="10040585" y="90967"/>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61</a:t>
            </a:r>
            <a:endParaRPr b="0" i="0" sz="1400" u="none" cap="none" strike="noStrike">
              <a:solidFill>
                <a:srgbClr val="000000"/>
              </a:solidFill>
              <a:latin typeface="Century Gothic"/>
              <a:ea typeface="Century Gothic"/>
              <a:cs typeface="Century Gothic"/>
              <a:sym typeface="Century Gothic"/>
            </a:endParaRPr>
          </a:p>
        </p:txBody>
      </p:sp>
      <p:pic>
        <p:nvPicPr>
          <p:cNvPr id="386" name="Google Shape;386;p27"/>
          <p:cNvPicPr preferRelativeResize="0"/>
          <p:nvPr/>
        </p:nvPicPr>
        <p:blipFill rotWithShape="1">
          <a:blip r:embed="rId6">
            <a:alphaModFix/>
          </a:blip>
          <a:srcRect b="0" l="0" r="0" t="0"/>
          <a:stretch/>
        </p:blipFill>
        <p:spPr>
          <a:xfrm>
            <a:off x="1890163" y="1247928"/>
            <a:ext cx="3952171" cy="5383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A picture containing clock&#10;&#10;Description automatically generated" id="392" name="Google Shape;392;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3" name="Google Shape;393;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4" name="Google Shape;394;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5" name="Google Shape;395;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6" name="Google Shape;396;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397" name="Google Shape;397;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62,63</a:t>
            </a:r>
            <a:endParaRPr b="0" i="0" sz="1400" u="none" cap="none" strike="noStrike">
              <a:solidFill>
                <a:srgbClr val="000000"/>
              </a:solidFill>
              <a:latin typeface="Century Gothic"/>
              <a:ea typeface="Century Gothic"/>
              <a:cs typeface="Century Gothic"/>
              <a:sym typeface="Century Gothic"/>
            </a:endParaRPr>
          </a:p>
        </p:txBody>
      </p:sp>
      <p:pic>
        <p:nvPicPr>
          <p:cNvPr id="398" name="Google Shape;398;p28"/>
          <p:cNvPicPr preferRelativeResize="0"/>
          <p:nvPr/>
        </p:nvPicPr>
        <p:blipFill rotWithShape="1">
          <a:blip r:embed="rId6">
            <a:alphaModFix/>
          </a:blip>
          <a:srcRect b="0" l="0" r="0" t="0"/>
          <a:stretch/>
        </p:blipFill>
        <p:spPr>
          <a:xfrm>
            <a:off x="1517441" y="1190375"/>
            <a:ext cx="7564072" cy="51740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9" name="Google Shape;399;p28"/>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A picture containing clock&#10;&#10;Description automatically generated" id="405" name="Google Shape;405;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6" name="Google Shape;406;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7" name="Google Shape;407;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8" name="Google Shape;408;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9" name="Google Shape;409;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410" name="Google Shape;410;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64,65</a:t>
            </a:r>
            <a:endParaRPr b="0" i="0" sz="1400" u="none" cap="none" strike="noStrike">
              <a:solidFill>
                <a:srgbClr val="000000"/>
              </a:solidFill>
              <a:latin typeface="Century Gothic"/>
              <a:ea typeface="Century Gothic"/>
              <a:cs typeface="Century Gothic"/>
              <a:sym typeface="Century Gothic"/>
            </a:endParaRPr>
          </a:p>
        </p:txBody>
      </p:sp>
      <p:pic>
        <p:nvPicPr>
          <p:cNvPr id="411" name="Google Shape;411;p57"/>
          <p:cNvPicPr preferRelativeResize="0"/>
          <p:nvPr/>
        </p:nvPicPr>
        <p:blipFill rotWithShape="1">
          <a:blip r:embed="rId6">
            <a:alphaModFix/>
          </a:blip>
          <a:srcRect b="0" l="0" r="0" t="0"/>
          <a:stretch/>
        </p:blipFill>
        <p:spPr>
          <a:xfrm>
            <a:off x="1741975" y="1297875"/>
            <a:ext cx="7452676" cy="50743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12" name="Google Shape;412;p57"/>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A picture containing clock&#10;&#10;Description automatically generated" id="418" name="Google Shape;418;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9" name="Google Shape;419;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0" name="Google Shape;420;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1" name="Google Shape;421;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2" name="Google Shape;422;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423" name="Google Shape;423;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66,67</a:t>
            </a:r>
            <a:endParaRPr b="0" i="0" sz="1400" u="none" cap="none" strike="noStrike">
              <a:solidFill>
                <a:srgbClr val="000000"/>
              </a:solidFill>
              <a:latin typeface="Century Gothic"/>
              <a:ea typeface="Century Gothic"/>
              <a:cs typeface="Century Gothic"/>
              <a:sym typeface="Century Gothic"/>
            </a:endParaRPr>
          </a:p>
        </p:txBody>
      </p:sp>
      <p:pic>
        <p:nvPicPr>
          <p:cNvPr id="424" name="Google Shape;424;p75"/>
          <p:cNvPicPr preferRelativeResize="0"/>
          <p:nvPr/>
        </p:nvPicPr>
        <p:blipFill rotWithShape="1">
          <a:blip r:embed="rId6">
            <a:alphaModFix/>
          </a:blip>
          <a:srcRect b="0" l="0" r="0" t="0"/>
          <a:stretch/>
        </p:blipFill>
        <p:spPr>
          <a:xfrm>
            <a:off x="1716825" y="1297875"/>
            <a:ext cx="7477825" cy="5088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5" name="Google Shape;425;p75"/>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descr="A picture containing clock&#10;&#10;Description automatically generated" id="431" name="Google Shape;431;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2" name="Google Shape;432;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3" name="Google Shape;433;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4" name="Google Shape;434;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5" name="Google Shape;435;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436" name="Google Shape;436;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68,69</a:t>
            </a:r>
            <a:endParaRPr b="0" i="0" sz="1400" u="none" cap="none" strike="noStrike">
              <a:solidFill>
                <a:srgbClr val="000000"/>
              </a:solidFill>
              <a:latin typeface="Century Gothic"/>
              <a:ea typeface="Century Gothic"/>
              <a:cs typeface="Century Gothic"/>
              <a:sym typeface="Century Gothic"/>
            </a:endParaRPr>
          </a:p>
        </p:txBody>
      </p:sp>
      <p:pic>
        <p:nvPicPr>
          <p:cNvPr id="437" name="Google Shape;437;p90"/>
          <p:cNvPicPr preferRelativeResize="0"/>
          <p:nvPr/>
        </p:nvPicPr>
        <p:blipFill rotWithShape="1">
          <a:blip r:embed="rId6">
            <a:alphaModFix/>
          </a:blip>
          <a:srcRect b="0" l="0" r="0" t="0"/>
          <a:stretch/>
        </p:blipFill>
        <p:spPr>
          <a:xfrm>
            <a:off x="1679349" y="1365625"/>
            <a:ext cx="7382825" cy="4998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38" name="Google Shape;438;p90"/>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A picture containing clock&#10;&#10;Description automatically generated" id="444" name="Google Shape;444;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5" name="Google Shape;445;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6" name="Google Shape;446;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7" name="Google Shape;447;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8" name="Google Shape;448;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449" name="Google Shape;449;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70,71</a:t>
            </a:r>
            <a:endParaRPr b="0" i="0" sz="1400" u="none" cap="none" strike="noStrike">
              <a:solidFill>
                <a:srgbClr val="000000"/>
              </a:solidFill>
              <a:latin typeface="Century Gothic"/>
              <a:ea typeface="Century Gothic"/>
              <a:cs typeface="Century Gothic"/>
              <a:sym typeface="Century Gothic"/>
            </a:endParaRPr>
          </a:p>
        </p:txBody>
      </p:sp>
      <p:pic>
        <p:nvPicPr>
          <p:cNvPr id="450" name="Google Shape;450;p91"/>
          <p:cNvPicPr preferRelativeResize="0"/>
          <p:nvPr/>
        </p:nvPicPr>
        <p:blipFill rotWithShape="1">
          <a:blip r:embed="rId6">
            <a:alphaModFix/>
          </a:blip>
          <a:srcRect b="0" l="0" r="0" t="0"/>
          <a:stretch/>
        </p:blipFill>
        <p:spPr>
          <a:xfrm>
            <a:off x="1970325" y="1297875"/>
            <a:ext cx="7396874" cy="5008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51" name="Google Shape;451;p91"/>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A picture containing clock&#10;&#10;Description automatically generated" id="457" name="Google Shape;457;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8" name="Google Shape;458;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9" name="Google Shape;459;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0" name="Google Shape;460;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1" name="Google Shape;461;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462" name="Google Shape;462;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72,73</a:t>
            </a:r>
            <a:endParaRPr b="0" i="0" sz="1400" u="none" cap="none" strike="noStrike">
              <a:solidFill>
                <a:srgbClr val="000000"/>
              </a:solidFill>
              <a:latin typeface="Century Gothic"/>
              <a:ea typeface="Century Gothic"/>
              <a:cs typeface="Century Gothic"/>
              <a:sym typeface="Century Gothic"/>
            </a:endParaRPr>
          </a:p>
        </p:txBody>
      </p:sp>
      <p:pic>
        <p:nvPicPr>
          <p:cNvPr id="463" name="Google Shape;463;p92"/>
          <p:cNvPicPr preferRelativeResize="0"/>
          <p:nvPr/>
        </p:nvPicPr>
        <p:blipFill rotWithShape="1">
          <a:blip r:embed="rId6">
            <a:alphaModFix/>
          </a:blip>
          <a:srcRect b="0" l="0" r="0" t="0"/>
          <a:stretch/>
        </p:blipFill>
        <p:spPr>
          <a:xfrm>
            <a:off x="1906513" y="1423149"/>
            <a:ext cx="7272201" cy="49412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64" name="Google Shape;464;p92"/>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descr="A picture containing clock&#10;&#10;Description automatically generated" id="470" name="Google Shape;470;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1" name="Google Shape;471;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2" name="Google Shape;472;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3" name="Google Shape;473;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4" name="Google Shape;474;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475" name="Google Shape;475;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74,75</a:t>
            </a:r>
            <a:endParaRPr b="0" i="0" sz="1400" u="none" cap="none" strike="noStrike">
              <a:solidFill>
                <a:srgbClr val="000000"/>
              </a:solidFill>
              <a:latin typeface="Century Gothic"/>
              <a:ea typeface="Century Gothic"/>
              <a:cs typeface="Century Gothic"/>
              <a:sym typeface="Century Gothic"/>
            </a:endParaRPr>
          </a:p>
        </p:txBody>
      </p:sp>
      <p:pic>
        <p:nvPicPr>
          <p:cNvPr id="476" name="Google Shape;476;p93"/>
          <p:cNvPicPr preferRelativeResize="0"/>
          <p:nvPr/>
        </p:nvPicPr>
        <p:blipFill rotWithShape="1">
          <a:blip r:embed="rId6">
            <a:alphaModFix/>
          </a:blip>
          <a:srcRect b="0" l="0" r="0" t="0"/>
          <a:stretch/>
        </p:blipFill>
        <p:spPr>
          <a:xfrm>
            <a:off x="1709603" y="1297875"/>
            <a:ext cx="7485048" cy="5048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77" name="Google Shape;477;p93"/>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A picture containing clock&#10;&#10;Description automatically generated" id="483" name="Google Shape;483;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4" name="Google Shape;484;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5" name="Google Shape;485;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6" name="Google Shape;486;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7" name="Google Shape;487;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First Read – Maybe Something Beautiful</a:t>
            </a:r>
            <a:endParaRPr b="0" i="0" sz="3800" u="none" cap="none" strike="noStrike">
              <a:solidFill>
                <a:srgbClr val="000000"/>
              </a:solidFill>
              <a:latin typeface="Century Gothic"/>
              <a:ea typeface="Century Gothic"/>
              <a:cs typeface="Century Gothic"/>
              <a:sym typeface="Century Gothic"/>
            </a:endParaRPr>
          </a:p>
        </p:txBody>
      </p:sp>
      <p:sp>
        <p:nvSpPr>
          <p:cNvPr id="488" name="Google Shape;488;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76,77</a:t>
            </a:r>
            <a:endParaRPr b="0" i="0" sz="1400" u="none" cap="none" strike="noStrike">
              <a:solidFill>
                <a:srgbClr val="000000"/>
              </a:solidFill>
              <a:latin typeface="Century Gothic"/>
              <a:ea typeface="Century Gothic"/>
              <a:cs typeface="Century Gothic"/>
              <a:sym typeface="Century Gothic"/>
            </a:endParaRPr>
          </a:p>
        </p:txBody>
      </p:sp>
      <p:pic>
        <p:nvPicPr>
          <p:cNvPr id="489" name="Google Shape;489;p94"/>
          <p:cNvPicPr preferRelativeResize="0"/>
          <p:nvPr/>
        </p:nvPicPr>
        <p:blipFill rotWithShape="1">
          <a:blip r:embed="rId6">
            <a:alphaModFix/>
          </a:blip>
          <a:srcRect b="0" l="0" r="0" t="0"/>
          <a:stretch/>
        </p:blipFill>
        <p:spPr>
          <a:xfrm>
            <a:off x="1730938" y="1383625"/>
            <a:ext cx="7334788" cy="49807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90" name="Google Shape;490;p94"/>
          <p:cNvPicPr preferRelativeResize="0"/>
          <p:nvPr/>
        </p:nvPicPr>
        <p:blipFill rotWithShape="1">
          <a:blip r:embed="rId7">
            <a:alphaModFix/>
          </a:blip>
          <a:srcRect b="0" l="0" r="0" t="0"/>
          <a:stretch/>
        </p:blipFill>
        <p:spPr>
          <a:xfrm flipH="1">
            <a:off x="9194653" y="2456952"/>
            <a:ext cx="3317576" cy="2304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A picture containing clock&#10;&#10;Description automatically generated" id="496" name="Google Shape;496;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97" name="Google Shape;497;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98" name="Google Shape;498;g216d5158540_0_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499" name="Google Shape;499;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00" name="Google Shape;500;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501" name="Google Shape;501;g216d5158540_0_8"/>
          <p:cNvSpPr txBox="1"/>
          <p:nvPr/>
        </p:nvSpPr>
        <p:spPr>
          <a:xfrm>
            <a:off x="5187351" y="1757613"/>
            <a:ext cx="6254400" cy="3558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Brainstorm</a:t>
            </a:r>
            <a:r>
              <a:rPr b="0" i="0" lang="en-US" sz="2800" u="none" cap="none" strike="noStrike">
                <a:solidFill>
                  <a:srgbClr val="373536"/>
                </a:solidFill>
                <a:latin typeface="Century Gothic"/>
                <a:ea typeface="Century Gothic"/>
                <a:cs typeface="Century Gothic"/>
                <a:sym typeface="Century Gothic"/>
              </a:rPr>
              <a:t> How did the muralist affect Mira and her neighbors</a:t>
            </a:r>
            <a:r>
              <a:rPr b="0" i="0" lang="en-US" sz="2800" u="none" cap="none" strike="noStrike">
                <a:solidFill>
                  <a:srgbClr val="373536"/>
                </a:solidFill>
                <a:latin typeface="Arial"/>
                <a:ea typeface="Arial"/>
                <a:cs typeface="Arial"/>
                <a:sym typeface="Arial"/>
              </a:rPr>
              <a:t>?</a:t>
            </a:r>
            <a:endParaRPr b="0" i="0" sz="2800" u="none" cap="none" strike="noStrike">
              <a:solidFill>
                <a:srgbClr val="373536"/>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800" u="none" cap="none" strike="noStrike">
              <a:solidFill>
                <a:srgbClr val="373536"/>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Discuss</a:t>
            </a:r>
            <a:r>
              <a:rPr b="0" i="0" lang="en-US" sz="2800" u="none" cap="none" strike="noStrike">
                <a:solidFill>
                  <a:srgbClr val="373536"/>
                </a:solidFill>
                <a:latin typeface="Century Gothic"/>
                <a:ea typeface="Century Gothic"/>
                <a:cs typeface="Century Gothic"/>
                <a:sym typeface="Century Gothic"/>
              </a:rPr>
              <a:t> Describe your experience with neighborhood block parties and other neighborhood activities.</a:t>
            </a:r>
            <a:endParaRPr b="0" i="0" sz="2800" u="none" cap="none" strike="noStrike">
              <a:solidFill>
                <a:srgbClr val="373536"/>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p:txBody>
      </p:sp>
      <p:pic>
        <p:nvPicPr>
          <p:cNvPr id="502" name="Google Shape;502;g216d5158540_0_8"/>
          <p:cNvPicPr preferRelativeResize="0"/>
          <p:nvPr/>
        </p:nvPicPr>
        <p:blipFill rotWithShape="1">
          <a:blip r:embed="rId6">
            <a:alphaModFix/>
          </a:blip>
          <a:srcRect b="0" l="0" r="0" t="0"/>
          <a:stretch/>
        </p:blipFill>
        <p:spPr>
          <a:xfrm>
            <a:off x="1339271" y="1441658"/>
            <a:ext cx="3496161" cy="47625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A picture containing clock&#10;&#10;Description automatically generated" id="508" name="Google Shape;50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9" name="Google Shape;50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0" name="Google Shape;51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1" name="Google Shape;51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2" name="Google Shape;512;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13" name="Google Shape;513;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sp>
        <p:nvSpPr>
          <p:cNvPr id="514" name="Google Shape;514;p33"/>
          <p:cNvSpPr txBox="1"/>
          <p:nvPr/>
        </p:nvSpPr>
        <p:spPr>
          <a:xfrm>
            <a:off x="7194025" y="2560500"/>
            <a:ext cx="4161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15" name="Google Shape;515;p33"/>
          <p:cNvPicPr preferRelativeResize="0"/>
          <p:nvPr/>
        </p:nvPicPr>
        <p:blipFill rotWithShape="1">
          <a:blip r:embed="rId6">
            <a:alphaModFix/>
          </a:blip>
          <a:srcRect b="0" l="0" r="0" t="0"/>
          <a:stretch/>
        </p:blipFill>
        <p:spPr>
          <a:xfrm>
            <a:off x="2173398" y="1164262"/>
            <a:ext cx="3961419" cy="5347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A picture containing clock&#10;&#10;Description automatically generated" id="521" name="Google Shape;52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2" name="Google Shape;52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3" name="Google Shape;52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4" name="Google Shape;52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5" name="Google Shape;52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26" name="Google Shape;52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79</a:t>
            </a:r>
            <a:endParaRPr b="0" i="0" sz="1400" u="none" cap="none" strike="noStrike">
              <a:solidFill>
                <a:srgbClr val="000000"/>
              </a:solidFill>
              <a:latin typeface="Arial"/>
              <a:ea typeface="Arial"/>
              <a:cs typeface="Arial"/>
              <a:sym typeface="Arial"/>
            </a:endParaRPr>
          </a:p>
        </p:txBody>
      </p:sp>
      <p:sp>
        <p:nvSpPr>
          <p:cNvPr id="527" name="Google Shape;527;p34"/>
          <p:cNvSpPr txBox="1"/>
          <p:nvPr/>
        </p:nvSpPr>
        <p:spPr>
          <a:xfrm>
            <a:off x="1119886" y="1162338"/>
            <a:ext cx="9467400" cy="45252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about this story could happen in real life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 the illustrations help you understand the story</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is the neighborhood different at the end of the story that it was at the beginning</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A picture containing clock&#10;&#10;Description automatically generated" id="533" name="Google Shape;533;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4" name="Google Shape;534;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5" name="Google Shape;535;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6" name="Google Shape;536;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7" name="Google Shape;537;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a:t>
            </a:r>
            <a:r>
              <a:rPr lang="en-US" sz="4000">
                <a:solidFill>
                  <a:schemeClr val="lt1"/>
                </a:solidFill>
                <a:latin typeface="Century Gothic"/>
                <a:ea typeface="Century Gothic"/>
                <a:cs typeface="Century Gothic"/>
                <a:sym typeface="Century Gothic"/>
              </a:rPr>
              <a:t> Writing Workshop</a:t>
            </a:r>
            <a:endParaRPr b="0" i="0" sz="1400" u="none" cap="none" strike="noStrike">
              <a:solidFill>
                <a:srgbClr val="000000"/>
              </a:solidFill>
              <a:latin typeface="Century Gothic"/>
              <a:ea typeface="Century Gothic"/>
              <a:cs typeface="Century Gothic"/>
              <a:sym typeface="Century Gothic"/>
            </a:endParaRPr>
          </a:p>
        </p:txBody>
      </p:sp>
      <p:sp>
        <p:nvSpPr>
          <p:cNvPr id="538" name="Google Shape;538;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87</a:t>
            </a:r>
            <a:endParaRPr b="0" i="0" sz="1400" u="none" cap="none" strike="noStrike">
              <a:solidFill>
                <a:srgbClr val="000000"/>
              </a:solidFill>
              <a:latin typeface="Century Gothic"/>
              <a:ea typeface="Century Gothic"/>
              <a:cs typeface="Century Gothic"/>
              <a:sym typeface="Century Gothic"/>
            </a:endParaRPr>
          </a:p>
        </p:txBody>
      </p:sp>
      <p:sp>
        <p:nvSpPr>
          <p:cNvPr id="539" name="Google Shape;539;p35"/>
          <p:cNvSpPr txBox="1"/>
          <p:nvPr/>
        </p:nvSpPr>
        <p:spPr>
          <a:xfrm>
            <a:off x="7719682" y="2739685"/>
            <a:ext cx="390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40" name="Google Shape;540;p35"/>
          <p:cNvPicPr preferRelativeResize="0"/>
          <p:nvPr/>
        </p:nvPicPr>
        <p:blipFill rotWithShape="1">
          <a:blip r:embed="rId6">
            <a:alphaModFix/>
          </a:blip>
          <a:srcRect b="0" l="0" r="0" t="0"/>
          <a:stretch/>
        </p:blipFill>
        <p:spPr>
          <a:xfrm>
            <a:off x="2579475" y="1297876"/>
            <a:ext cx="3900000" cy="52111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A picture containing clock&#10;&#10;Description automatically generated" id="546" name="Google Shape;546;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7" name="Google Shape;547;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8" name="Google Shape;548;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9" name="Google Shape;549;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0" name="Google Shape;550;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51" name="Google Shape;551;p36"/>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how you will use your notebooks to </a:t>
            </a:r>
            <a:r>
              <a:rPr b="1" i="0" lang="en-US" sz="3200" u="none" cap="none" strike="noStrike">
                <a:solidFill>
                  <a:schemeClr val="dk1"/>
                </a:solidFill>
                <a:latin typeface="Century Gothic"/>
                <a:ea typeface="Century Gothic"/>
                <a:cs typeface="Century Gothic"/>
                <a:sym typeface="Century Gothic"/>
              </a:rPr>
              <a:t>develop</a:t>
            </a:r>
            <a:r>
              <a:rPr b="0" i="0" lang="en-US" sz="3200" u="none" cap="none" strike="noStrike">
                <a:solidFill>
                  <a:schemeClr val="dk1"/>
                </a:solidFill>
                <a:latin typeface="Century Gothic"/>
                <a:ea typeface="Century Gothic"/>
                <a:cs typeface="Century Gothic"/>
                <a:sym typeface="Century Gothic"/>
              </a:rPr>
              <a:t> topics and ideas. </a:t>
            </a:r>
            <a:endParaRPr b="0" i="0" sz="3200" u="none" cap="none" strike="noStrike">
              <a:solidFill>
                <a:schemeClr val="dk1"/>
              </a:solidFill>
              <a:latin typeface="Century Gothic"/>
              <a:ea typeface="Century Gothic"/>
              <a:cs typeface="Century Gothic"/>
              <a:sym typeface="Century Gothic"/>
            </a:endParaRPr>
          </a:p>
        </p:txBody>
      </p:sp>
      <p:sp>
        <p:nvSpPr>
          <p:cNvPr id="552" name="Google Shape;552;p36"/>
          <p:cNvSpPr txBox="1"/>
          <p:nvPr/>
        </p:nvSpPr>
        <p:spPr>
          <a:xfrm>
            <a:off x="995895" y="4177176"/>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Try to </a:t>
            </a:r>
            <a:r>
              <a:rPr b="1" i="0" lang="en-US" sz="3200" u="none" cap="none" strike="noStrike">
                <a:solidFill>
                  <a:schemeClr val="dk1"/>
                </a:solidFill>
                <a:latin typeface="Century Gothic"/>
                <a:ea typeface="Century Gothic"/>
                <a:cs typeface="Century Gothic"/>
                <a:sym typeface="Century Gothic"/>
              </a:rPr>
              <a:t>develop</a:t>
            </a:r>
            <a:r>
              <a:rPr b="0" i="0" lang="en-US" sz="3200" u="none" cap="none" strike="noStrike">
                <a:solidFill>
                  <a:schemeClr val="dk1"/>
                </a:solidFill>
                <a:latin typeface="Century Gothic"/>
                <a:ea typeface="Century Gothic"/>
                <a:cs typeface="Century Gothic"/>
                <a:sym typeface="Century Gothic"/>
              </a:rPr>
              <a:t> a first draft from an earlier idea you had.</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53" name="Google Shape;553;p36"/>
          <p:cNvPicPr preferRelativeResize="0"/>
          <p:nvPr/>
        </p:nvPicPr>
        <p:blipFill rotWithShape="1">
          <a:blip r:embed="rId6">
            <a:alphaModFix/>
          </a:blip>
          <a:srcRect b="0" l="0" r="0" t="0"/>
          <a:stretch/>
        </p:blipFill>
        <p:spPr>
          <a:xfrm>
            <a:off x="9038443" y="3352713"/>
            <a:ext cx="2429785" cy="24297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A picture containing clock&#10;&#10;Description automatically generated" id="559" name="Google Shape;559;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0" name="Google Shape;560;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1" name="Google Shape;561;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2" name="Google Shape;56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3" name="Google Shape;56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64" name="Google Shape;564;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85</a:t>
            </a:r>
            <a:endParaRPr b="0" i="0" sz="1400" u="none" cap="none" strike="noStrike">
              <a:solidFill>
                <a:srgbClr val="000000"/>
              </a:solidFill>
              <a:latin typeface="Century Gothic"/>
              <a:ea typeface="Century Gothic"/>
              <a:cs typeface="Century Gothic"/>
              <a:sym typeface="Century Gothic"/>
            </a:endParaRPr>
          </a:p>
        </p:txBody>
      </p:sp>
      <p:sp>
        <p:nvSpPr>
          <p:cNvPr id="565" name="Google Shape;565;p37"/>
          <p:cNvSpPr txBox="1"/>
          <p:nvPr/>
        </p:nvSpPr>
        <p:spPr>
          <a:xfrm>
            <a:off x="616452" y="1466833"/>
            <a:ext cx="2792408" cy="47089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bite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made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exhale</a:t>
            </a:r>
            <a:endParaRPr b="0" i="0" sz="1400" u="none" cap="none" strike="noStrike">
              <a:solidFill>
                <a:srgbClr val="000000"/>
              </a:solidFill>
              <a:latin typeface="Arial"/>
              <a:ea typeface="Arial"/>
              <a:cs typeface="Arial"/>
              <a:sym typeface="Arial"/>
            </a:endParaRPr>
          </a:p>
        </p:txBody>
      </p:sp>
      <p:sp>
        <p:nvSpPr>
          <p:cNvPr id="566" name="Google Shape;566;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67" name="Google Shape;567;p37"/>
          <p:cNvPicPr preferRelativeResize="0"/>
          <p:nvPr/>
        </p:nvPicPr>
        <p:blipFill rotWithShape="1">
          <a:blip r:embed="rId6">
            <a:alphaModFix/>
          </a:blip>
          <a:srcRect b="0" l="0" r="0" t="0"/>
          <a:stretch/>
        </p:blipFill>
        <p:spPr>
          <a:xfrm>
            <a:off x="3626250" y="1297875"/>
            <a:ext cx="3831492" cy="52515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descr="A picture containing clock&#10;&#10;Description automatically generated" id="573" name="Google Shape;573;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4" name="Google Shape;574;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5" name="Google Shape;575;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6" name="Google Shape;576;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7" name="Google Shape;577;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78" name="Google Shape;578;p38"/>
          <p:cNvSpPr txBox="1"/>
          <p:nvPr/>
        </p:nvSpPr>
        <p:spPr>
          <a:xfrm>
            <a:off x="700592" y="1416563"/>
            <a:ext cx="9143494" cy="1938952"/>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Mom danced the cha-cha.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They created something beautiful.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New York is a big city.</a:t>
            </a:r>
            <a:endParaRPr b="0" i="0" sz="4000" u="none" cap="none" strike="noStrike">
              <a:solidFill>
                <a:srgbClr val="000000"/>
              </a:solidFill>
              <a:latin typeface="Century Gothic"/>
              <a:ea typeface="Century Gothic"/>
              <a:cs typeface="Century Gothic"/>
              <a:sym typeface="Century Gothic"/>
            </a:endParaRPr>
          </a:p>
        </p:txBody>
      </p:sp>
      <p:sp>
        <p:nvSpPr>
          <p:cNvPr id="579" name="Google Shape;579;p38"/>
          <p:cNvSpPr txBox="1"/>
          <p:nvPr/>
        </p:nvSpPr>
        <p:spPr>
          <a:xfrm>
            <a:off x="676166" y="3969293"/>
            <a:ext cx="9167920"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C55A11"/>
                </a:solidFill>
                <a:latin typeface="Century Gothic"/>
                <a:ea typeface="Century Gothic"/>
                <a:cs typeface="Century Gothic"/>
                <a:sym typeface="Century Gothic"/>
              </a:rPr>
              <a:t>Identify the subject and predicate.</a:t>
            </a:r>
            <a:endParaRPr b="0" i="0" sz="4000" u="none" cap="none" strike="noStrike">
              <a:solidFill>
                <a:srgbClr val="000000"/>
              </a:solidFill>
              <a:latin typeface="Century Gothic"/>
              <a:ea typeface="Century Gothic"/>
              <a:cs typeface="Century Gothic"/>
              <a:sym typeface="Century Gothic"/>
            </a:endParaRPr>
          </a:p>
        </p:txBody>
      </p:sp>
      <p:sp>
        <p:nvSpPr>
          <p:cNvPr id="580" name="Google Shape;580;p38"/>
          <p:cNvSpPr txBox="1"/>
          <p:nvPr/>
        </p:nvSpPr>
        <p:spPr>
          <a:xfrm>
            <a:off x="2531163" y="5259821"/>
            <a:ext cx="8275580"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make up your own sentences and identify the subjects and predicates.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drawing, lamp&#10;&#10;Description automatically generated" id="585" name="Google Shape;585;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86" name="Google Shape;586;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87" name="Google Shape;587;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88" name="Google Shape;588;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89" name="Google Shape;589;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90" name="Google Shape;590;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1743746" y="2001644"/>
            <a:ext cx="8310616" cy="28839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A picture containing clock&#10;&#10;Description automatically generated" id="596" name="Google Shape;596;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7" name="Google Shape;597;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8" name="Google Shape;598;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9" name="Google Shape;599;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600" name="Google Shape;600;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01" name="Google Shape;601;p41"/>
          <p:cNvSpPr txBox="1"/>
          <p:nvPr/>
        </p:nvSpPr>
        <p:spPr>
          <a:xfrm>
            <a:off x="10287747" y="2316678"/>
            <a:ext cx="18303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-ake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-oke</a:t>
            </a:r>
            <a:endParaRPr b="0" i="0" sz="1400" u="none" cap="none" strike="noStrike">
              <a:solidFill>
                <a:srgbClr val="000000"/>
              </a:solidFill>
              <a:latin typeface="Century Gothic"/>
              <a:ea typeface="Century Gothic"/>
              <a:cs typeface="Century Gothic"/>
              <a:sym typeface="Century Gothic"/>
            </a:endParaRPr>
          </a:p>
        </p:txBody>
      </p:sp>
      <p:pic>
        <p:nvPicPr>
          <p:cNvPr descr="A donkey standing in snow&#10;&#10;Description automatically generated with low confidence" id="602" name="Google Shape;602;p41"/>
          <p:cNvPicPr preferRelativeResize="0"/>
          <p:nvPr/>
        </p:nvPicPr>
        <p:blipFill rotWithShape="1">
          <a:blip r:embed="rId6">
            <a:alphaModFix/>
          </a:blip>
          <a:srcRect b="0" l="0" r="0" t="0"/>
          <a:stretch/>
        </p:blipFill>
        <p:spPr>
          <a:xfrm>
            <a:off x="5855947" y="4099276"/>
            <a:ext cx="2143290" cy="2571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rope&#10;&#10;Description automatically generated" id="603" name="Google Shape;603;p41"/>
          <p:cNvPicPr preferRelativeResize="0"/>
          <p:nvPr/>
        </p:nvPicPr>
        <p:blipFill rotWithShape="1">
          <a:blip r:embed="rId7">
            <a:alphaModFix/>
          </a:blip>
          <a:srcRect b="0" l="0" r="0" t="0"/>
          <a:stretch/>
        </p:blipFill>
        <p:spPr>
          <a:xfrm>
            <a:off x="3170266" y="4099276"/>
            <a:ext cx="2143290" cy="2571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fruit, text, lemon, persian lime&#10;&#10;Description automatically generated" id="604" name="Google Shape;604;p41"/>
          <p:cNvPicPr preferRelativeResize="0"/>
          <p:nvPr/>
        </p:nvPicPr>
        <p:blipFill rotWithShape="1">
          <a:blip r:embed="rId8">
            <a:alphaModFix/>
          </a:blip>
          <a:srcRect b="0" l="0" r="0" t="0"/>
          <a:stretch/>
        </p:blipFill>
        <p:spPr>
          <a:xfrm>
            <a:off x="7100425" y="1210117"/>
            <a:ext cx="2135899" cy="25645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clothing, person, ground, outdoor&#10;&#10;Description automatically generated" id="605" name="Google Shape;605;p41"/>
          <p:cNvPicPr preferRelativeResize="0"/>
          <p:nvPr/>
        </p:nvPicPr>
        <p:blipFill rotWithShape="1">
          <a:blip r:embed="rId9">
            <a:alphaModFix/>
          </a:blip>
          <a:srcRect b="0" l="0" r="0" t="0"/>
          <a:stretch/>
        </p:blipFill>
        <p:spPr>
          <a:xfrm>
            <a:off x="4516808" y="1211970"/>
            <a:ext cx="2135899" cy="25645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broom, tool&#10;&#10;Description automatically generated" id="606" name="Google Shape;606;p41"/>
          <p:cNvPicPr preferRelativeResize="0"/>
          <p:nvPr/>
        </p:nvPicPr>
        <p:blipFill rotWithShape="1">
          <a:blip r:embed="rId10">
            <a:alphaModFix/>
          </a:blip>
          <a:srcRect b="0" l="0" r="0" t="0"/>
          <a:stretch/>
        </p:blipFill>
        <p:spPr>
          <a:xfrm>
            <a:off x="1933167" y="1211975"/>
            <a:ext cx="2135899" cy="25645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A picture containing clock&#10;&#10;Description automatically generated" id="612" name="Google Shape;612;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3" name="Google Shape;613;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4" name="Google Shape;614;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5" name="Google Shape;615;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6" name="Google Shape;616;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17" name="Google Shape;617;p42"/>
          <p:cNvSpPr txBox="1"/>
          <p:nvPr/>
        </p:nvSpPr>
        <p:spPr>
          <a:xfrm>
            <a:off x="819040" y="21107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called</a:t>
            </a:r>
            <a:endParaRPr b="0" i="0" sz="1400" u="none" cap="none" strike="noStrike">
              <a:solidFill>
                <a:srgbClr val="000000"/>
              </a:solidFill>
              <a:latin typeface="Century Gothic"/>
              <a:ea typeface="Century Gothic"/>
              <a:cs typeface="Century Gothic"/>
              <a:sym typeface="Century Gothic"/>
            </a:endParaRPr>
          </a:p>
        </p:txBody>
      </p:sp>
      <p:sp>
        <p:nvSpPr>
          <p:cNvPr id="618" name="Google Shape;618;p42"/>
          <p:cNvSpPr txBox="1"/>
          <p:nvPr/>
        </p:nvSpPr>
        <p:spPr>
          <a:xfrm>
            <a:off x="4429017" y="21107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long</a:t>
            </a:r>
            <a:endParaRPr b="0" i="0" sz="1400" u="none" cap="none" strike="noStrike">
              <a:solidFill>
                <a:srgbClr val="000000"/>
              </a:solidFill>
              <a:latin typeface="Century Gothic"/>
              <a:ea typeface="Century Gothic"/>
              <a:cs typeface="Century Gothic"/>
              <a:sym typeface="Century Gothic"/>
            </a:endParaRPr>
          </a:p>
        </p:txBody>
      </p:sp>
      <p:sp>
        <p:nvSpPr>
          <p:cNvPr id="619" name="Google Shape;619;p42"/>
          <p:cNvSpPr txBox="1"/>
          <p:nvPr/>
        </p:nvSpPr>
        <p:spPr>
          <a:xfrm>
            <a:off x="7935713" y="2096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most</a:t>
            </a:r>
            <a:endParaRPr b="0" i="0" sz="1400" u="none" cap="none" strike="noStrike">
              <a:solidFill>
                <a:srgbClr val="000000"/>
              </a:solidFill>
              <a:latin typeface="Century Gothic"/>
              <a:ea typeface="Century Gothic"/>
              <a:cs typeface="Century Gothic"/>
              <a:sym typeface="Century Gothic"/>
            </a:endParaRPr>
          </a:p>
        </p:txBody>
      </p:sp>
      <p:sp>
        <p:nvSpPr>
          <p:cNvPr id="620" name="Google Shape;620;p42"/>
          <p:cNvSpPr txBox="1"/>
          <p:nvPr/>
        </p:nvSpPr>
        <p:spPr>
          <a:xfrm>
            <a:off x="1825519" y="4000801"/>
            <a:ext cx="904725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57 in your Student Interactive and </a:t>
            </a:r>
            <a:r>
              <a:rPr b="1" i="0" lang="en-US" sz="3200" u="none" cap="none" strike="noStrike">
                <a:solidFill>
                  <a:schemeClr val="dk1"/>
                </a:solidFill>
                <a:latin typeface="Century Gothic"/>
                <a:ea typeface="Century Gothic"/>
                <a:cs typeface="Century Gothic"/>
                <a:sym typeface="Century Gothic"/>
              </a:rPr>
              <a:t>correct </a:t>
            </a:r>
            <a:r>
              <a:rPr b="0" i="0" lang="en-US" sz="3200" u="none" cap="none" strike="noStrike">
                <a:solidFill>
                  <a:schemeClr val="dk1"/>
                </a:solidFill>
                <a:latin typeface="Century Gothic"/>
                <a:ea typeface="Century Gothic"/>
                <a:cs typeface="Century Gothic"/>
                <a:sym typeface="Century Gothic"/>
              </a:rPr>
              <a:t>the sentences you wrote. </a:t>
            </a:r>
            <a:endParaRPr b="0" i="0" sz="3200" u="none" cap="none" strike="noStrike">
              <a:solidFill>
                <a:schemeClr val="dk1"/>
              </a:solidFill>
              <a:latin typeface="Century Gothic"/>
              <a:ea typeface="Century Gothic"/>
              <a:cs typeface="Century Gothic"/>
              <a:sym typeface="Century Gothic"/>
            </a:endParaRPr>
          </a:p>
        </p:txBody>
      </p:sp>
      <p:sp>
        <p:nvSpPr>
          <p:cNvPr id="621" name="Google Shape;621;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descr="A picture containing clock&#10;&#10;Description automatically generated" id="627" name="Google Shape;627;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8" name="Google Shape;628;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9" name="Google Shape;629;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0" name="Google Shape;630;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1" name="Google Shape;631;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and Understand Characters</a:t>
            </a:r>
            <a:endParaRPr b="0" i="0" sz="1400" u="none" cap="none" strike="noStrike">
              <a:solidFill>
                <a:srgbClr val="000000"/>
              </a:solidFill>
              <a:latin typeface="Century Gothic"/>
              <a:ea typeface="Century Gothic"/>
              <a:cs typeface="Century Gothic"/>
              <a:sym typeface="Century Gothic"/>
            </a:endParaRPr>
          </a:p>
        </p:txBody>
      </p:sp>
      <p:sp>
        <p:nvSpPr>
          <p:cNvPr id="632" name="Google Shape;632;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a:t>
            </a:r>
            <a:endParaRPr b="0" i="0" sz="1400" u="none" cap="none" strike="noStrike">
              <a:solidFill>
                <a:srgbClr val="000000"/>
              </a:solidFill>
              <a:latin typeface="Century Gothic"/>
              <a:ea typeface="Century Gothic"/>
              <a:cs typeface="Century Gothic"/>
              <a:sym typeface="Century Gothic"/>
            </a:endParaRPr>
          </a:p>
        </p:txBody>
      </p:sp>
      <p:pic>
        <p:nvPicPr>
          <p:cNvPr id="633" name="Google Shape;633;p43"/>
          <p:cNvPicPr preferRelativeResize="0"/>
          <p:nvPr/>
        </p:nvPicPr>
        <p:blipFill rotWithShape="1">
          <a:blip r:embed="rId6">
            <a:alphaModFix/>
          </a:blip>
          <a:srcRect b="0" l="0" r="0" t="0"/>
          <a:stretch/>
        </p:blipFill>
        <p:spPr>
          <a:xfrm>
            <a:off x="1590441" y="1159009"/>
            <a:ext cx="3952171" cy="5383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4" name="Google Shape;634;p43"/>
          <p:cNvPicPr preferRelativeResize="0"/>
          <p:nvPr/>
        </p:nvPicPr>
        <p:blipFill rotWithShape="1">
          <a:blip r:embed="rId7">
            <a:alphaModFix/>
          </a:blip>
          <a:srcRect b="0" l="0" r="0" t="0"/>
          <a:stretch/>
        </p:blipFill>
        <p:spPr>
          <a:xfrm>
            <a:off x="5755053" y="1159009"/>
            <a:ext cx="4399035" cy="5383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A picture containing clock&#10;&#10;Description automatically generated" id="640" name="Google Shape;640;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1" name="Google Shape;641;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2" name="Google Shape;642;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3" name="Google Shape;643;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4" name="Google Shape;644;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000" u="none" cap="none" strike="noStrike">
                <a:solidFill>
                  <a:schemeClr val="lt1"/>
                </a:solidFill>
                <a:latin typeface="Century Gothic"/>
                <a:ea typeface="Century Gothic"/>
                <a:cs typeface="Century Gothic"/>
                <a:sym typeface="Century Gothic"/>
              </a:rPr>
              <a:t>Close Read – Describe and Understand Characters</a:t>
            </a:r>
            <a:endParaRPr b="0" i="0" sz="3000" u="none" cap="none" strike="noStrike">
              <a:solidFill>
                <a:srgbClr val="000000"/>
              </a:solidFill>
              <a:latin typeface="Century Gothic"/>
              <a:ea typeface="Century Gothic"/>
              <a:cs typeface="Century Gothic"/>
              <a:sym typeface="Century Gothic"/>
            </a:endParaRPr>
          </a:p>
        </p:txBody>
      </p:sp>
      <p:sp>
        <p:nvSpPr>
          <p:cNvPr id="645" name="Google Shape;645;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67</a:t>
            </a:r>
            <a:endParaRPr b="0" i="0" sz="1400" u="none" cap="none" strike="noStrike">
              <a:solidFill>
                <a:srgbClr val="000000"/>
              </a:solidFill>
              <a:latin typeface="Century Gothic"/>
              <a:ea typeface="Century Gothic"/>
              <a:cs typeface="Century Gothic"/>
              <a:sym typeface="Century Gothic"/>
            </a:endParaRPr>
          </a:p>
        </p:txBody>
      </p:sp>
      <p:sp>
        <p:nvSpPr>
          <p:cNvPr id="646" name="Google Shape;646;p44"/>
          <p:cNvSpPr txBox="1"/>
          <p:nvPr/>
        </p:nvSpPr>
        <p:spPr>
          <a:xfrm>
            <a:off x="8186171" y="2351550"/>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67 in your Student Interactive</a:t>
            </a:r>
            <a:endParaRPr b="0" i="0" sz="1400" u="none" cap="none" strike="noStrike">
              <a:solidFill>
                <a:srgbClr val="000000"/>
              </a:solidFill>
              <a:latin typeface="Arial"/>
              <a:ea typeface="Arial"/>
              <a:cs typeface="Arial"/>
              <a:sym typeface="Arial"/>
            </a:endParaRPr>
          </a:p>
        </p:txBody>
      </p:sp>
      <p:pic>
        <p:nvPicPr>
          <p:cNvPr id="647" name="Google Shape;647;p44"/>
          <p:cNvPicPr preferRelativeResize="0"/>
          <p:nvPr/>
        </p:nvPicPr>
        <p:blipFill rotWithShape="1">
          <a:blip r:embed="rId6">
            <a:alphaModFix/>
          </a:blip>
          <a:srcRect b="0" l="0" r="0" t="0"/>
          <a:stretch/>
        </p:blipFill>
        <p:spPr>
          <a:xfrm>
            <a:off x="2875772" y="1297875"/>
            <a:ext cx="3773928" cy="5066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descr="A picture containing clock&#10;&#10;Description automatically generated" id="653" name="Google Shape;653;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4" name="Google Shape;654;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5" name="Google Shape;655;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6" name="Google Shape;656;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7" name="Google Shape;657;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000" u="none" cap="none" strike="noStrike">
                <a:solidFill>
                  <a:schemeClr val="lt1"/>
                </a:solidFill>
                <a:latin typeface="Century Gothic"/>
                <a:ea typeface="Century Gothic"/>
                <a:cs typeface="Century Gothic"/>
                <a:sym typeface="Century Gothic"/>
              </a:rPr>
              <a:t>Close Read – Describe and Understand Characters</a:t>
            </a:r>
            <a:endParaRPr b="0" i="0" sz="3000" u="none" cap="none" strike="noStrike">
              <a:solidFill>
                <a:srgbClr val="000000"/>
              </a:solidFill>
              <a:latin typeface="Century Gothic"/>
              <a:ea typeface="Century Gothic"/>
              <a:cs typeface="Century Gothic"/>
              <a:sym typeface="Century Gothic"/>
            </a:endParaRPr>
          </a:p>
        </p:txBody>
      </p:sp>
      <p:sp>
        <p:nvSpPr>
          <p:cNvPr id="658" name="Google Shape;658;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69</a:t>
            </a:r>
            <a:endParaRPr b="0" i="0" sz="1400" u="none" cap="none" strike="noStrike">
              <a:solidFill>
                <a:srgbClr val="000000"/>
              </a:solidFill>
              <a:latin typeface="Century Gothic"/>
              <a:ea typeface="Century Gothic"/>
              <a:cs typeface="Century Gothic"/>
              <a:sym typeface="Century Gothic"/>
            </a:endParaRPr>
          </a:p>
        </p:txBody>
      </p:sp>
      <p:sp>
        <p:nvSpPr>
          <p:cNvPr id="659" name="Google Shape;659;p95"/>
          <p:cNvSpPr txBox="1"/>
          <p:nvPr/>
        </p:nvSpPr>
        <p:spPr>
          <a:xfrm>
            <a:off x="8186171" y="2351550"/>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69 in your Student Interactive</a:t>
            </a:r>
            <a:endParaRPr b="0" i="0" sz="1400" u="none" cap="none" strike="noStrike">
              <a:solidFill>
                <a:srgbClr val="000000"/>
              </a:solidFill>
              <a:latin typeface="Arial"/>
              <a:ea typeface="Arial"/>
              <a:cs typeface="Arial"/>
              <a:sym typeface="Arial"/>
            </a:endParaRPr>
          </a:p>
        </p:txBody>
      </p:sp>
      <p:pic>
        <p:nvPicPr>
          <p:cNvPr id="660" name="Google Shape;660;p95"/>
          <p:cNvPicPr preferRelativeResize="0"/>
          <p:nvPr/>
        </p:nvPicPr>
        <p:blipFill rotWithShape="1">
          <a:blip r:embed="rId6">
            <a:alphaModFix/>
          </a:blip>
          <a:srcRect b="0" l="0" r="0" t="0"/>
          <a:stretch/>
        </p:blipFill>
        <p:spPr>
          <a:xfrm>
            <a:off x="2915110" y="1393001"/>
            <a:ext cx="3695227" cy="49714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A picture containing clock&#10;&#10;Description automatically generated" id="666" name="Google Shape;666;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7" name="Google Shape;667;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8" name="Google Shape;668;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9" name="Google Shape;669;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0" name="Google Shape;670;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000" u="none" cap="none" strike="noStrike">
                <a:solidFill>
                  <a:schemeClr val="lt1"/>
                </a:solidFill>
                <a:latin typeface="Century Gothic"/>
                <a:ea typeface="Century Gothic"/>
                <a:cs typeface="Century Gothic"/>
                <a:sym typeface="Century Gothic"/>
              </a:rPr>
              <a:t>Close Read – Describe and Understand Characters</a:t>
            </a:r>
            <a:endParaRPr b="0" i="0" sz="3000" u="none" cap="none" strike="noStrike">
              <a:solidFill>
                <a:srgbClr val="000000"/>
              </a:solidFill>
              <a:latin typeface="Century Gothic"/>
              <a:ea typeface="Century Gothic"/>
              <a:cs typeface="Century Gothic"/>
              <a:sym typeface="Century Gothic"/>
            </a:endParaRPr>
          </a:p>
        </p:txBody>
      </p:sp>
      <p:sp>
        <p:nvSpPr>
          <p:cNvPr id="671" name="Google Shape;671;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a:t>
            </a:r>
            <a:endParaRPr b="0" i="0" sz="1400" u="none" cap="none" strike="noStrike">
              <a:solidFill>
                <a:srgbClr val="000000"/>
              </a:solidFill>
              <a:latin typeface="Century Gothic"/>
              <a:ea typeface="Century Gothic"/>
              <a:cs typeface="Century Gothic"/>
              <a:sym typeface="Century Gothic"/>
            </a:endParaRPr>
          </a:p>
        </p:txBody>
      </p:sp>
      <p:sp>
        <p:nvSpPr>
          <p:cNvPr id="672" name="Google Shape;672;p96"/>
          <p:cNvSpPr txBox="1"/>
          <p:nvPr/>
        </p:nvSpPr>
        <p:spPr>
          <a:xfrm>
            <a:off x="8186171" y="2351550"/>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72 in your Student Interactive</a:t>
            </a:r>
            <a:endParaRPr b="0" i="0" sz="1400" u="none" cap="none" strike="noStrike">
              <a:solidFill>
                <a:srgbClr val="000000"/>
              </a:solidFill>
              <a:latin typeface="Arial"/>
              <a:ea typeface="Arial"/>
              <a:cs typeface="Arial"/>
              <a:sym typeface="Arial"/>
            </a:endParaRPr>
          </a:p>
        </p:txBody>
      </p:sp>
      <p:pic>
        <p:nvPicPr>
          <p:cNvPr id="673" name="Google Shape;673;p96"/>
          <p:cNvPicPr preferRelativeResize="0"/>
          <p:nvPr/>
        </p:nvPicPr>
        <p:blipFill rotWithShape="1">
          <a:blip r:embed="rId6">
            <a:alphaModFix/>
          </a:blip>
          <a:srcRect b="0" l="0" r="0" t="0"/>
          <a:stretch/>
        </p:blipFill>
        <p:spPr>
          <a:xfrm>
            <a:off x="3322674" y="1311767"/>
            <a:ext cx="3888567" cy="52897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descr="A picture containing clock&#10;&#10;Description automatically generated" id="679" name="Google Shape;679;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0" name="Google Shape;680;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1" name="Google Shape;681;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2" name="Google Shape;682;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3" name="Google Shape;683;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Describe</a:t>
            </a:r>
            <a:r>
              <a:rPr lang="en-US" sz="4000">
                <a:solidFill>
                  <a:schemeClr val="lt1"/>
                </a:solidFill>
                <a:latin typeface="Century Gothic"/>
                <a:ea typeface="Century Gothic"/>
                <a:cs typeface="Century Gothic"/>
                <a:sym typeface="Century Gothic"/>
              </a:rPr>
              <a:t> and Understand Characters</a:t>
            </a:r>
            <a:endParaRPr b="0" i="0" sz="1400" u="none" cap="none" strike="noStrike">
              <a:solidFill>
                <a:srgbClr val="000000"/>
              </a:solidFill>
              <a:latin typeface="Century Gothic"/>
              <a:ea typeface="Century Gothic"/>
              <a:cs typeface="Century Gothic"/>
              <a:sym typeface="Century Gothic"/>
            </a:endParaRPr>
          </a:p>
        </p:txBody>
      </p:sp>
      <p:sp>
        <p:nvSpPr>
          <p:cNvPr id="684" name="Google Shape;68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a:t>
            </a:r>
            <a:endParaRPr b="0" i="0" sz="1400" u="none" cap="none" strike="noStrike">
              <a:solidFill>
                <a:srgbClr val="000000"/>
              </a:solidFill>
              <a:latin typeface="Century Gothic"/>
              <a:ea typeface="Century Gothic"/>
              <a:cs typeface="Century Gothic"/>
              <a:sym typeface="Century Gothic"/>
            </a:endParaRPr>
          </a:p>
        </p:txBody>
      </p:sp>
      <p:sp>
        <p:nvSpPr>
          <p:cNvPr id="685" name="Google Shape;685;p45"/>
          <p:cNvSpPr txBox="1"/>
          <p:nvPr/>
        </p:nvSpPr>
        <p:spPr>
          <a:xfrm>
            <a:off x="7359980" y="2331754"/>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86" name="Google Shape;686;p45"/>
          <p:cNvPicPr preferRelativeResize="0"/>
          <p:nvPr/>
        </p:nvPicPr>
        <p:blipFill rotWithShape="1">
          <a:blip r:embed="rId6">
            <a:alphaModFix/>
          </a:blip>
          <a:srcRect b="0" l="0" r="0" t="0"/>
          <a:stretch/>
        </p:blipFill>
        <p:spPr>
          <a:xfrm>
            <a:off x="2378487" y="1225300"/>
            <a:ext cx="3942288" cy="5354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picture containing clock&#10;&#10;Description automatically generated" id="692" name="Google Shape;692;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3" name="Google Shape;693;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4" name="Google Shape;694;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5" name="Google Shape;695;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6" name="Google Shape;696;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for a Reader</a:t>
            </a:r>
            <a:endParaRPr b="0" i="0" sz="3600" u="none" cap="none" strike="noStrike">
              <a:solidFill>
                <a:srgbClr val="000000"/>
              </a:solidFill>
              <a:latin typeface="Century Gothic"/>
              <a:ea typeface="Century Gothic"/>
              <a:cs typeface="Century Gothic"/>
              <a:sym typeface="Century Gothic"/>
            </a:endParaRPr>
          </a:p>
        </p:txBody>
      </p:sp>
      <p:sp>
        <p:nvSpPr>
          <p:cNvPr id="697" name="Google Shape;697;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84</a:t>
            </a:r>
            <a:endParaRPr b="0" i="0" sz="1400" u="none" cap="none" strike="noStrike">
              <a:solidFill>
                <a:srgbClr val="000000"/>
              </a:solidFill>
              <a:latin typeface="Century Gothic"/>
              <a:ea typeface="Century Gothic"/>
              <a:cs typeface="Century Gothic"/>
              <a:sym typeface="Century Gothic"/>
            </a:endParaRPr>
          </a:p>
        </p:txBody>
      </p:sp>
      <p:sp>
        <p:nvSpPr>
          <p:cNvPr id="698" name="Google Shape;698;p46"/>
          <p:cNvSpPr txBox="1"/>
          <p:nvPr/>
        </p:nvSpPr>
        <p:spPr>
          <a:xfrm>
            <a:off x="8214482" y="2246953"/>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699" name="Google Shape;699;p46"/>
          <p:cNvPicPr preferRelativeResize="0"/>
          <p:nvPr/>
        </p:nvPicPr>
        <p:blipFill rotWithShape="1">
          <a:blip r:embed="rId6">
            <a:alphaModFix/>
          </a:blip>
          <a:srcRect b="0" l="0" r="0" t="0"/>
          <a:stretch/>
        </p:blipFill>
        <p:spPr>
          <a:xfrm>
            <a:off x="3255650" y="1297875"/>
            <a:ext cx="3856350" cy="5271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descr="A picture containing clock&#10;&#10;Description automatically generated" id="705" name="Google Shape;70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6" name="Google Shape;70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7" name="Google Shape;70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8" name="Google Shape;70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9" name="Google Shape;70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710" name="Google Shape;710;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711" name="Google Shape;711;p47"/>
          <p:cNvPicPr preferRelativeResize="0"/>
          <p:nvPr/>
        </p:nvPicPr>
        <p:blipFill rotWithShape="1">
          <a:blip r:embed="rId7">
            <a:alphaModFix/>
          </a:blip>
          <a:srcRect b="0" l="0" r="0" t="0"/>
          <a:stretch/>
        </p:blipFill>
        <p:spPr>
          <a:xfrm>
            <a:off x="2837743" y="4500719"/>
            <a:ext cx="1262236" cy="1383105"/>
          </a:xfrm>
          <a:prstGeom prst="rect">
            <a:avLst/>
          </a:prstGeom>
          <a:noFill/>
          <a:ln>
            <a:noFill/>
          </a:ln>
        </p:spPr>
      </p:pic>
      <p:pic>
        <p:nvPicPr>
          <p:cNvPr id="712" name="Google Shape;712;p47"/>
          <p:cNvPicPr preferRelativeResize="0"/>
          <p:nvPr/>
        </p:nvPicPr>
        <p:blipFill rotWithShape="1">
          <a:blip r:embed="rId8">
            <a:alphaModFix/>
          </a:blip>
          <a:srcRect b="0" l="0" r="0" t="0"/>
          <a:stretch/>
        </p:blipFill>
        <p:spPr>
          <a:xfrm>
            <a:off x="1420531" y="4510899"/>
            <a:ext cx="1288948" cy="1362767"/>
          </a:xfrm>
          <a:prstGeom prst="rect">
            <a:avLst/>
          </a:prstGeom>
          <a:noFill/>
          <a:ln>
            <a:noFill/>
          </a:ln>
        </p:spPr>
      </p:pic>
      <p:pic>
        <p:nvPicPr>
          <p:cNvPr id="713" name="Google Shape;713;p47"/>
          <p:cNvPicPr preferRelativeResize="0"/>
          <p:nvPr/>
        </p:nvPicPr>
        <p:blipFill rotWithShape="1">
          <a:blip r:embed="rId9">
            <a:alphaModFix/>
          </a:blip>
          <a:srcRect b="0" l="0" r="0" t="0"/>
          <a:stretch/>
        </p:blipFill>
        <p:spPr>
          <a:xfrm>
            <a:off x="1407175" y="3019118"/>
            <a:ext cx="1288948" cy="1389645"/>
          </a:xfrm>
          <a:prstGeom prst="rect">
            <a:avLst/>
          </a:prstGeom>
          <a:noFill/>
          <a:ln>
            <a:noFill/>
          </a:ln>
        </p:spPr>
      </p:pic>
      <p:pic>
        <p:nvPicPr>
          <p:cNvPr id="714" name="Google Shape;714;p47"/>
          <p:cNvPicPr preferRelativeResize="0"/>
          <p:nvPr/>
        </p:nvPicPr>
        <p:blipFill rotWithShape="1">
          <a:blip r:embed="rId10">
            <a:alphaModFix/>
          </a:blip>
          <a:srcRect b="0" l="0" r="0" t="0"/>
          <a:stretch/>
        </p:blipFill>
        <p:spPr>
          <a:xfrm>
            <a:off x="2833628" y="1559450"/>
            <a:ext cx="1288936" cy="1375776"/>
          </a:xfrm>
          <a:prstGeom prst="rect">
            <a:avLst/>
          </a:prstGeom>
          <a:noFill/>
          <a:ln>
            <a:noFill/>
          </a:ln>
        </p:spPr>
      </p:pic>
      <p:pic>
        <p:nvPicPr>
          <p:cNvPr id="715" name="Google Shape;715;p47"/>
          <p:cNvPicPr preferRelativeResize="0"/>
          <p:nvPr/>
        </p:nvPicPr>
        <p:blipFill rotWithShape="1">
          <a:blip r:embed="rId11">
            <a:alphaModFix/>
          </a:blip>
          <a:srcRect b="0" l="0" r="0" t="0"/>
          <a:stretch/>
        </p:blipFill>
        <p:spPr>
          <a:xfrm>
            <a:off x="1420530" y="1559450"/>
            <a:ext cx="1262233" cy="1375776"/>
          </a:xfrm>
          <a:prstGeom prst="rect">
            <a:avLst/>
          </a:prstGeom>
          <a:noFill/>
          <a:ln>
            <a:noFill/>
          </a:ln>
        </p:spPr>
      </p:pic>
      <p:pic>
        <p:nvPicPr>
          <p:cNvPr id="716" name="Google Shape;716;p47"/>
          <p:cNvPicPr preferRelativeResize="0"/>
          <p:nvPr/>
        </p:nvPicPr>
        <p:blipFill rotWithShape="1">
          <a:blip r:embed="rId12">
            <a:alphaModFix/>
          </a:blip>
          <a:srcRect b="0" l="0" r="0" t="0"/>
          <a:stretch/>
        </p:blipFill>
        <p:spPr>
          <a:xfrm>
            <a:off x="2842339" y="3019115"/>
            <a:ext cx="1301798" cy="13977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descr="A picture containing clock&#10;&#10;Description automatically generated" id="722" name="Google Shape;722;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3" name="Google Shape;723;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4" name="Google Shape;724;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5" name="Google Shape;725;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6" name="Google Shape;726;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 Writing Workshop</a:t>
            </a:r>
            <a:endParaRPr b="0" i="0" sz="1400" u="none" cap="none" strike="noStrike">
              <a:solidFill>
                <a:srgbClr val="000000"/>
              </a:solidFill>
              <a:latin typeface="Century Gothic"/>
              <a:ea typeface="Century Gothic"/>
              <a:cs typeface="Century Gothic"/>
              <a:sym typeface="Century Gothic"/>
            </a:endParaRPr>
          </a:p>
        </p:txBody>
      </p:sp>
      <p:sp>
        <p:nvSpPr>
          <p:cNvPr id="727" name="Google Shape;727;p48"/>
          <p:cNvSpPr txBox="1"/>
          <p:nvPr/>
        </p:nvSpPr>
        <p:spPr>
          <a:xfrm>
            <a:off x="7234077" y="2739690"/>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88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28" name="Google Shape;728;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pic>
        <p:nvPicPr>
          <p:cNvPr id="729" name="Google Shape;729;p48"/>
          <p:cNvPicPr preferRelativeResize="0"/>
          <p:nvPr/>
        </p:nvPicPr>
        <p:blipFill rotWithShape="1">
          <a:blip r:embed="rId6">
            <a:alphaModFix/>
          </a:blip>
          <a:srcRect b="0" l="0" r="0" t="0"/>
          <a:stretch/>
        </p:blipFill>
        <p:spPr>
          <a:xfrm>
            <a:off x="2395707" y="1297874"/>
            <a:ext cx="3825143" cy="52125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picture containing clock&#10;&#10;Description automatically generated" id="130" name="Google Shape;13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1" name="Google Shape;131;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2" name="Google Shape;13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3" name="Google Shape;13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4" name="Google Shape;134;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8"/>
          <p:cNvSpPr txBox="1"/>
          <p:nvPr/>
        </p:nvSpPr>
        <p:spPr>
          <a:xfrm>
            <a:off x="1151825" y="1732077"/>
            <a:ext cx="515594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mat		make</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8"/>
          <p:cNvSpPr txBox="1"/>
          <p:nvPr/>
        </p:nvSpPr>
        <p:spPr>
          <a:xfrm>
            <a:off x="7656398" y="2193722"/>
            <a:ext cx="419797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Underline</a:t>
            </a:r>
            <a:r>
              <a:rPr b="0" i="0" lang="en-US" sz="3200" u="none" cap="none" strike="noStrike">
                <a:solidFill>
                  <a:schemeClr val="dk1"/>
                </a:solidFill>
                <a:latin typeface="Century Gothic"/>
                <a:ea typeface="Century Gothic"/>
                <a:cs typeface="Century Gothic"/>
                <a:sym typeface="Century Gothic"/>
              </a:rPr>
              <a:t> the pictures with long vowel sounds on page 54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37" name="Google Shape;137;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8" name="Google Shape;138;p8"/>
          <p:cNvPicPr preferRelativeResize="0"/>
          <p:nvPr/>
        </p:nvPicPr>
        <p:blipFill rotWithShape="1">
          <a:blip r:embed="rId6">
            <a:alphaModFix/>
          </a:blip>
          <a:srcRect b="0" l="0" r="0" t="0"/>
          <a:stretch/>
        </p:blipFill>
        <p:spPr>
          <a:xfrm>
            <a:off x="7634705" y="1558349"/>
            <a:ext cx="3553321" cy="704948"/>
          </a:xfrm>
          <a:prstGeom prst="rect">
            <a:avLst/>
          </a:prstGeom>
          <a:noFill/>
          <a:ln>
            <a:noFill/>
          </a:ln>
        </p:spPr>
      </p:pic>
      <p:pic>
        <p:nvPicPr>
          <p:cNvPr id="139" name="Google Shape;139;p8"/>
          <p:cNvPicPr preferRelativeResize="0"/>
          <p:nvPr/>
        </p:nvPicPr>
        <p:blipFill rotWithShape="1">
          <a:blip r:embed="rId7">
            <a:alphaModFix/>
          </a:blip>
          <a:srcRect b="0" l="0" r="0" t="0"/>
          <a:stretch/>
        </p:blipFill>
        <p:spPr>
          <a:xfrm>
            <a:off x="621343" y="3524508"/>
            <a:ext cx="6752161" cy="184941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descr="A picture containing clock&#10;&#10;Description automatically generated" id="735" name="Google Shape;735;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6" name="Google Shape;736;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7" name="Google Shape;73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8" name="Google Shape;738;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9" name="Google Shape;739;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49"/>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 at </a:t>
            </a:r>
            <a:r>
              <a:rPr b="0" i="0" lang="en-US" sz="3200" u="none" cap="none" strike="noStrike">
                <a:solidFill>
                  <a:schemeClr val="dk1"/>
                </a:solidFill>
                <a:latin typeface="Century Gothic"/>
                <a:ea typeface="Century Gothic"/>
                <a:cs typeface="Century Gothic"/>
                <a:sym typeface="Century Gothic"/>
              </a:rPr>
              <a:t>the dictionary and check our spelling and understanding of words. </a:t>
            </a:r>
            <a:endParaRPr b="0" i="0" sz="3200" u="none" cap="none" strike="noStrike">
              <a:solidFill>
                <a:schemeClr val="dk1"/>
              </a:solidFill>
              <a:latin typeface="Century Gothic"/>
              <a:ea typeface="Century Gothic"/>
              <a:cs typeface="Century Gothic"/>
              <a:sym typeface="Century Gothic"/>
            </a:endParaRPr>
          </a:p>
        </p:txBody>
      </p:sp>
      <p:sp>
        <p:nvSpPr>
          <p:cNvPr id="741" name="Google Shape;741;p49"/>
          <p:cNvSpPr txBox="1"/>
          <p:nvPr/>
        </p:nvSpPr>
        <p:spPr>
          <a:xfrm>
            <a:off x="995894" y="3593601"/>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word you have looked up with its definition and spelled correctly.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42" name="Google Shape;742;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descr="A picture containing clock&#10;&#10;Description automatically generated" id="748" name="Google Shape;748;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9" name="Google Shape;749;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0" name="Google Shape;750;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1" name="Google Shape;751;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2" name="Google Shape;752;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53" name="Google Shape;753;p50"/>
          <p:cNvSpPr txBox="1"/>
          <p:nvPr/>
        </p:nvSpPr>
        <p:spPr>
          <a:xfrm>
            <a:off x="446895" y="21107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cute</a:t>
            </a:r>
            <a:endParaRPr b="0" i="0" sz="1400" u="none" cap="none" strike="noStrike">
              <a:solidFill>
                <a:srgbClr val="000000"/>
              </a:solidFill>
              <a:latin typeface="Century Gothic"/>
              <a:ea typeface="Century Gothic"/>
              <a:cs typeface="Century Gothic"/>
              <a:sym typeface="Century Gothic"/>
            </a:endParaRPr>
          </a:p>
        </p:txBody>
      </p:sp>
      <p:sp>
        <p:nvSpPr>
          <p:cNvPr id="754" name="Google Shape;754;p50"/>
          <p:cNvSpPr txBox="1"/>
          <p:nvPr/>
        </p:nvSpPr>
        <p:spPr>
          <a:xfrm>
            <a:off x="2066560" y="413047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bone</a:t>
            </a:r>
            <a:endParaRPr b="0" i="0" sz="1400" u="none" cap="none" strike="noStrike">
              <a:solidFill>
                <a:srgbClr val="000000"/>
              </a:solidFill>
              <a:latin typeface="Century Gothic"/>
              <a:ea typeface="Century Gothic"/>
              <a:cs typeface="Century Gothic"/>
              <a:sym typeface="Century Gothic"/>
            </a:endParaRPr>
          </a:p>
        </p:txBody>
      </p:sp>
      <p:sp>
        <p:nvSpPr>
          <p:cNvPr id="755" name="Google Shape;755;p50"/>
          <p:cNvSpPr txBox="1"/>
          <p:nvPr/>
        </p:nvSpPr>
        <p:spPr>
          <a:xfrm>
            <a:off x="6096000" y="413047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invite</a:t>
            </a:r>
            <a:endParaRPr b="0" i="0" sz="1400" u="none" cap="none" strike="noStrike">
              <a:solidFill>
                <a:srgbClr val="000000"/>
              </a:solidFill>
              <a:latin typeface="Century Gothic"/>
              <a:ea typeface="Century Gothic"/>
              <a:cs typeface="Century Gothic"/>
              <a:sym typeface="Century Gothic"/>
            </a:endParaRPr>
          </a:p>
        </p:txBody>
      </p:sp>
      <p:sp>
        <p:nvSpPr>
          <p:cNvPr id="756" name="Google Shape;756;p50"/>
          <p:cNvSpPr txBox="1"/>
          <p:nvPr/>
        </p:nvSpPr>
        <p:spPr>
          <a:xfrm>
            <a:off x="4140126" y="21107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name</a:t>
            </a:r>
            <a:endParaRPr b="0" i="0" sz="1400" u="none" cap="none" strike="noStrike">
              <a:solidFill>
                <a:srgbClr val="000000"/>
              </a:solidFill>
              <a:latin typeface="Century Gothic"/>
              <a:ea typeface="Century Gothic"/>
              <a:cs typeface="Century Gothic"/>
              <a:sym typeface="Century Gothic"/>
            </a:endParaRPr>
          </a:p>
        </p:txBody>
      </p:sp>
      <p:sp>
        <p:nvSpPr>
          <p:cNvPr id="757" name="Google Shape;757;p50"/>
          <p:cNvSpPr txBox="1"/>
          <p:nvPr/>
        </p:nvSpPr>
        <p:spPr>
          <a:xfrm>
            <a:off x="7889164" y="208585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nice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descr="A picture containing clock&#10;&#10;Description automatically generated" id="763" name="Google Shape;763;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4" name="Google Shape;764;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5" name="Google Shape;765;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6" name="Google Shape;766;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7" name="Google Shape;767;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68" name="Google Shape;768;p51"/>
          <p:cNvSpPr txBox="1"/>
          <p:nvPr/>
        </p:nvSpPr>
        <p:spPr>
          <a:xfrm>
            <a:off x="847294" y="3115332"/>
            <a:ext cx="939063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We will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two sentences.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Then we will </a:t>
            </a:r>
            <a:r>
              <a:rPr b="1" i="0" lang="en-US" sz="3200" u="none" cap="none" strike="noStrike">
                <a:solidFill>
                  <a:schemeClr val="dk1"/>
                </a:solidFill>
                <a:latin typeface="Century Gothic"/>
                <a:ea typeface="Century Gothic"/>
                <a:cs typeface="Century Gothic"/>
                <a:sym typeface="Century Gothic"/>
              </a:rPr>
              <a:t>practice finding </a:t>
            </a:r>
            <a:r>
              <a:rPr b="0" i="0" lang="en-US" sz="3200" u="none" cap="none" strike="noStrike">
                <a:solidFill>
                  <a:schemeClr val="dk1"/>
                </a:solidFill>
                <a:latin typeface="Century Gothic"/>
                <a:ea typeface="Century Gothic"/>
                <a:cs typeface="Century Gothic"/>
                <a:sym typeface="Century Gothic"/>
              </a:rPr>
              <a:t>the subject and predicate in each sentence. </a:t>
            </a:r>
            <a:endParaRPr b="0" i="0" sz="3200" u="none" cap="none" strike="noStrike">
              <a:solidFill>
                <a:schemeClr val="dk1"/>
              </a:solidFill>
              <a:latin typeface="Century Gothic"/>
              <a:ea typeface="Century Gothic"/>
              <a:cs typeface="Century Gothic"/>
              <a:sym typeface="Century Gothic"/>
            </a:endParaRPr>
          </a:p>
        </p:txBody>
      </p:sp>
      <p:sp>
        <p:nvSpPr>
          <p:cNvPr id="769" name="Google Shape;769;p51"/>
          <p:cNvSpPr txBox="1"/>
          <p:nvPr/>
        </p:nvSpPr>
        <p:spPr>
          <a:xfrm>
            <a:off x="700592" y="1416563"/>
            <a:ext cx="9143494"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Lisa reads lots of books.</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drawing, lamp&#10;&#10;Description automatically generated" id="775" name="Google Shape;775;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76" name="Google Shape;776;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77" name="Google Shape;777;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78" name="Google Shape;778;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79" name="Google Shape;779;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80" name="Google Shape;780;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A picture containing clock&#10;&#10;Description automatically generated" id="786" name="Google Shape;786;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7" name="Google Shape;787;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8" name="Google Shape;788;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9" name="Google Shape;789;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0" name="Google Shape;790;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791" name="Google Shape;791;p53"/>
          <p:cNvGraphicFramePr/>
          <p:nvPr/>
        </p:nvGraphicFramePr>
        <p:xfrm>
          <a:off x="1681480" y="1603586"/>
          <a:ext cx="3000000" cy="3000000"/>
        </p:xfrm>
        <a:graphic>
          <a:graphicData uri="http://schemas.openxmlformats.org/drawingml/2006/table">
            <a:tbl>
              <a:tblPr bandRow="1" firstRow="1">
                <a:noFill/>
                <a:tableStyleId>{AEA5D429-B5A8-4003-8D55-FE1AA147144B}</a:tableStyleId>
              </a:tblPr>
              <a:tblGrid>
                <a:gridCol w="2032000"/>
                <a:gridCol w="2032000"/>
                <a:gridCol w="2032000"/>
                <a:gridCol w="2032000"/>
              </a:tblGrid>
              <a:tr h="100245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a_e</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i_e</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o_e</a:t>
                      </a:r>
                      <a:endParaRPr sz="40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u_e</a:t>
                      </a:r>
                      <a:endParaRPr sz="40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r h="254890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take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smile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bone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mule</a:t>
                      </a:r>
                      <a:endParaRPr sz="1400" u="none" cap="none" strike="noStrike"/>
                    </a:p>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 </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a:t>
            </a:r>
            <a:endParaRPr b="0" i="0" sz="1400" u="none" cap="none" strike="noStrike">
              <a:solidFill>
                <a:srgbClr val="000000"/>
              </a:solidFill>
              <a:latin typeface="Century Gothic"/>
              <a:ea typeface="Century Gothic"/>
              <a:cs typeface="Century Gothic"/>
              <a:sym typeface="Century Gothic"/>
            </a:endParaRPr>
          </a:p>
        </p:txBody>
      </p:sp>
      <p:pic>
        <p:nvPicPr>
          <p:cNvPr id="803" name="Google Shape;803;p54"/>
          <p:cNvPicPr preferRelativeResize="0"/>
          <p:nvPr/>
        </p:nvPicPr>
        <p:blipFill rotWithShape="1">
          <a:blip r:embed="rId6">
            <a:alphaModFix/>
          </a:blip>
          <a:srcRect b="0" l="0" r="0" t="0"/>
          <a:stretch/>
        </p:blipFill>
        <p:spPr>
          <a:xfrm>
            <a:off x="1590441" y="1204729"/>
            <a:ext cx="3952171" cy="5383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04" name="Google Shape;804;p54"/>
          <p:cNvPicPr preferRelativeResize="0"/>
          <p:nvPr/>
        </p:nvPicPr>
        <p:blipFill rotWithShape="1">
          <a:blip r:embed="rId7">
            <a:alphaModFix/>
          </a:blip>
          <a:srcRect b="0" l="0" r="0" t="0"/>
          <a:stretch/>
        </p:blipFill>
        <p:spPr>
          <a:xfrm>
            <a:off x="5755053" y="1268971"/>
            <a:ext cx="3914664" cy="53035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A picture containing clock&#10;&#10;Description automatically generated" id="810" name="Google Shape;810;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1" name="Google Shape;811;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2" name="Google Shape;812;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3" name="Google Shape;813;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 </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63</a:t>
            </a:r>
            <a:endParaRPr b="0" i="0" sz="1400" u="none" cap="none" strike="noStrike">
              <a:solidFill>
                <a:srgbClr val="000000"/>
              </a:solidFill>
              <a:latin typeface="Century Gothic"/>
              <a:ea typeface="Century Gothic"/>
              <a:cs typeface="Century Gothic"/>
              <a:sym typeface="Century Gothic"/>
            </a:endParaRPr>
          </a:p>
        </p:txBody>
      </p:sp>
      <p:sp>
        <p:nvSpPr>
          <p:cNvPr id="816" name="Google Shape;816;p97"/>
          <p:cNvSpPr txBox="1"/>
          <p:nvPr/>
        </p:nvSpPr>
        <p:spPr>
          <a:xfrm>
            <a:off x="7474851" y="2644200"/>
            <a:ext cx="4032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17" name="Google Shape;817;p97"/>
          <p:cNvPicPr preferRelativeResize="0"/>
          <p:nvPr/>
        </p:nvPicPr>
        <p:blipFill rotWithShape="1">
          <a:blip r:embed="rId6">
            <a:alphaModFix/>
          </a:blip>
          <a:srcRect b="0" l="0" r="0" t="0"/>
          <a:stretch/>
        </p:blipFill>
        <p:spPr>
          <a:xfrm>
            <a:off x="2491388" y="1297876"/>
            <a:ext cx="3831350" cy="5237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A picture containing clock&#10;&#10;Description automatically generated" id="823" name="Google Shape;823;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4" name="Google Shape;824;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5" name="Google Shape;825;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6" name="Google Shape;826;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7" name="Google Shape;827;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 </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75</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98"/>
          <p:cNvSpPr txBox="1"/>
          <p:nvPr/>
        </p:nvSpPr>
        <p:spPr>
          <a:xfrm>
            <a:off x="8832460" y="2229864"/>
            <a:ext cx="3108145"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30" name="Google Shape;830;p98"/>
          <p:cNvPicPr preferRelativeResize="0"/>
          <p:nvPr/>
        </p:nvPicPr>
        <p:blipFill rotWithShape="1">
          <a:blip r:embed="rId6">
            <a:alphaModFix/>
          </a:blip>
          <a:srcRect b="0" l="0" r="0" t="0"/>
          <a:stretch/>
        </p:blipFill>
        <p:spPr>
          <a:xfrm>
            <a:off x="1244487" y="1297875"/>
            <a:ext cx="7184689" cy="4906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icture containing clock&#10;&#10;Description automatically generated" id="836" name="Google Shape;836;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7" name="Google Shape;837;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8" name="Google Shape;838;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9" name="Google Shape;839;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0" name="Google Shape;840;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 </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77</a:t>
            </a:r>
            <a:endParaRPr b="0" i="0" sz="1400" u="none" cap="none" strike="noStrike">
              <a:solidFill>
                <a:srgbClr val="000000"/>
              </a:solidFill>
              <a:latin typeface="Century Gothic"/>
              <a:ea typeface="Century Gothic"/>
              <a:cs typeface="Century Gothic"/>
              <a:sym typeface="Century Gothic"/>
            </a:endParaRPr>
          </a:p>
        </p:txBody>
      </p:sp>
      <p:sp>
        <p:nvSpPr>
          <p:cNvPr id="842" name="Google Shape;842;p99"/>
          <p:cNvSpPr txBox="1"/>
          <p:nvPr/>
        </p:nvSpPr>
        <p:spPr>
          <a:xfrm>
            <a:off x="7493000" y="2644175"/>
            <a:ext cx="4087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43" name="Google Shape;843;p99"/>
          <p:cNvPicPr preferRelativeResize="0"/>
          <p:nvPr/>
        </p:nvPicPr>
        <p:blipFill rotWithShape="1">
          <a:blip r:embed="rId6">
            <a:alphaModFix/>
          </a:blip>
          <a:srcRect b="0" l="0" r="0" t="0"/>
          <a:stretch/>
        </p:blipFill>
        <p:spPr>
          <a:xfrm>
            <a:off x="2464262" y="1297875"/>
            <a:ext cx="3903751" cy="5286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clock&#10;&#10;Description automatically generated" id="849" name="Google Shape;849;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0" name="Google Shape;850;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1" name="Google Shape;851;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2" name="Google Shape;852;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3" name="Google Shape;853;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854" name="Google Shape;854;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sp>
        <p:nvSpPr>
          <p:cNvPr id="855" name="Google Shape;855;p61"/>
          <p:cNvSpPr txBox="1"/>
          <p:nvPr/>
        </p:nvSpPr>
        <p:spPr>
          <a:xfrm>
            <a:off x="6972382" y="2332054"/>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56" name="Google Shape;856;p61"/>
          <p:cNvPicPr preferRelativeResize="0"/>
          <p:nvPr/>
        </p:nvPicPr>
        <p:blipFill rotWithShape="1">
          <a:blip r:embed="rId6">
            <a:alphaModFix/>
          </a:blip>
          <a:srcRect b="0" l="0" r="0" t="0"/>
          <a:stretch/>
        </p:blipFill>
        <p:spPr>
          <a:xfrm>
            <a:off x="2239300" y="1297875"/>
            <a:ext cx="3833050" cy="5168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A picture containing clock&#10;&#10;Description automatically generated" id="145" name="Google Shape;14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6" name="Google Shape;14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7" name="Google Shape;14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8" name="Google Shape;14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9" name="Google Shape;14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0" name="Google Shape;150;p9"/>
          <p:cNvSpPr txBox="1"/>
          <p:nvPr/>
        </p:nvSpPr>
        <p:spPr>
          <a:xfrm>
            <a:off x="819040" y="306284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called</a:t>
            </a:r>
            <a:endParaRPr b="0" i="0" sz="1400" u="none" cap="none" strike="noStrike">
              <a:solidFill>
                <a:srgbClr val="000000"/>
              </a:solidFill>
              <a:latin typeface="Century Gothic"/>
              <a:ea typeface="Century Gothic"/>
              <a:cs typeface="Century Gothic"/>
              <a:sym typeface="Century Gothic"/>
            </a:endParaRPr>
          </a:p>
        </p:txBody>
      </p:sp>
      <p:sp>
        <p:nvSpPr>
          <p:cNvPr id="151" name="Google Shape;151;p9"/>
          <p:cNvSpPr txBox="1"/>
          <p:nvPr/>
        </p:nvSpPr>
        <p:spPr>
          <a:xfrm>
            <a:off x="4495801" y="307841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long</a:t>
            </a:r>
            <a:endParaRPr b="0" i="0" sz="1400" u="none" cap="none" strike="noStrike">
              <a:solidFill>
                <a:srgbClr val="000000"/>
              </a:solidFill>
              <a:latin typeface="Century Gothic"/>
              <a:ea typeface="Century Gothic"/>
              <a:cs typeface="Century Gothic"/>
              <a:sym typeface="Century Gothic"/>
            </a:endParaRPr>
          </a:p>
        </p:txBody>
      </p:sp>
      <p:sp>
        <p:nvSpPr>
          <p:cNvPr id="152" name="Google Shape;152;p9"/>
          <p:cNvSpPr txBox="1"/>
          <p:nvPr/>
        </p:nvSpPr>
        <p:spPr>
          <a:xfrm>
            <a:off x="8111693" y="307841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most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Launch Writing Workshop</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sp>
        <p:nvSpPr>
          <p:cNvPr id="868" name="Google Shape;868;p62"/>
          <p:cNvSpPr txBox="1"/>
          <p:nvPr/>
        </p:nvSpPr>
        <p:spPr>
          <a:xfrm>
            <a:off x="7247674" y="264418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69" name="Google Shape;869;p62"/>
          <p:cNvPicPr preferRelativeResize="0"/>
          <p:nvPr/>
        </p:nvPicPr>
        <p:blipFill rotWithShape="1">
          <a:blip r:embed="rId6">
            <a:alphaModFix/>
          </a:blip>
          <a:srcRect b="0" l="0" r="0" t="0"/>
          <a:stretch/>
        </p:blipFill>
        <p:spPr>
          <a:xfrm>
            <a:off x="2439525" y="1297875"/>
            <a:ext cx="3707876" cy="5070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 picture containing clock&#10;&#10;Description automatically generated" id="875" name="Google Shape;875;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6" name="Google Shape;876;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7" name="Google Shape;877;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8" name="Google Shape;878;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thesauruses to find synonyms for words in your draft.</a:t>
            </a:r>
            <a:endParaRPr b="0" i="0" sz="1400" u="none" cap="none" strike="noStrike">
              <a:solidFill>
                <a:srgbClr val="000000"/>
              </a:solidFill>
              <a:latin typeface="Century Gothic"/>
              <a:ea typeface="Century Gothic"/>
              <a:cs typeface="Century Gothic"/>
              <a:sym typeface="Century Gothic"/>
            </a:endParaRPr>
          </a:p>
        </p:txBody>
      </p:sp>
      <p:sp>
        <p:nvSpPr>
          <p:cNvPr id="881" name="Google Shape;881;p63"/>
          <p:cNvSpPr txBox="1"/>
          <p:nvPr/>
        </p:nvSpPr>
        <p:spPr>
          <a:xfrm>
            <a:off x="992880" y="3555878"/>
            <a:ext cx="71271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new and improved sentences.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82" name="Google Shape;882;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descr="A picture containing clock&#10;&#10;Description automatically generated" id="888" name="Google Shape;888;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9" name="Google Shape;889;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0" name="Google Shape;890;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1" name="Google Shape;891;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2" name="Google Shape;892;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64"/>
          <p:cNvSpPr txBox="1"/>
          <p:nvPr/>
        </p:nvSpPr>
        <p:spPr>
          <a:xfrm>
            <a:off x="2190246" y="1334943"/>
            <a:ext cx="2051141" cy="64478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cap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bit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tot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t/>
            </a:r>
            <a:endParaRPr b="0" i="0" sz="2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cut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t/>
            </a:r>
            <a:endParaRPr b="0" i="0" sz="6600" u="none" cap="none" strike="noStrike">
              <a:solidFill>
                <a:schemeClr val="dk1"/>
              </a:solidFill>
              <a:latin typeface="Century Gothic"/>
              <a:ea typeface="Century Gothic"/>
              <a:cs typeface="Century Gothic"/>
              <a:sym typeface="Century Gothic"/>
            </a:endParaRPr>
          </a:p>
        </p:txBody>
      </p:sp>
      <p:sp>
        <p:nvSpPr>
          <p:cNvPr id="894" name="Google Shape;894;p64"/>
          <p:cNvSpPr txBox="1"/>
          <p:nvPr/>
        </p:nvSpPr>
        <p:spPr>
          <a:xfrm>
            <a:off x="5542612" y="29045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of words that have short vowel sounds.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1" name="Google Shape;901;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2" name="Google Shape;902;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3" name="Google Shape;903;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4" name="Google Shape;904;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05" name="Google Shape;905;p65"/>
          <p:cNvSpPr txBox="1"/>
          <p:nvPr/>
        </p:nvSpPr>
        <p:spPr>
          <a:xfrm>
            <a:off x="7269880" y="2247266"/>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06" name="Google Shape;906;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pic>
        <p:nvPicPr>
          <p:cNvPr id="907" name="Google Shape;907;p65"/>
          <p:cNvPicPr preferRelativeResize="0"/>
          <p:nvPr/>
        </p:nvPicPr>
        <p:blipFill rotWithShape="1">
          <a:blip r:embed="rId6">
            <a:alphaModFix/>
          </a:blip>
          <a:srcRect b="0" l="0" r="0" t="0"/>
          <a:stretch/>
        </p:blipFill>
        <p:spPr>
          <a:xfrm>
            <a:off x="2467275" y="1426176"/>
            <a:ext cx="3674612" cy="50284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descr="A picture containing drawing, lamp&#10;&#10;Description automatically generated" id="912" name="Google Shape;912;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13" name="Google Shape;913;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14" name="Google Shape;914;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15" name="Google Shape;915;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16" name="Google Shape;916;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17" name="Google Shape;917;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A picture containing clock&#10;&#10;Description automatically generated" id="923" name="Google Shape;923;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24" name="Google Shape;924;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25" name="Google Shape;925;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6" name="Google Shape;926;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27" name="Google Shape;927;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28" name="Google Shape;928;p68"/>
          <p:cNvSpPr txBox="1"/>
          <p:nvPr/>
        </p:nvSpPr>
        <p:spPr>
          <a:xfrm>
            <a:off x="1870223" y="2073646"/>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man</a:t>
            </a:r>
            <a:endParaRPr b="0" i="0" sz="4400" u="none" cap="none" strike="noStrike">
              <a:solidFill>
                <a:srgbClr val="000000"/>
              </a:solidFill>
              <a:latin typeface="Century Gothic"/>
              <a:ea typeface="Century Gothic"/>
              <a:cs typeface="Century Gothic"/>
              <a:sym typeface="Century Gothic"/>
            </a:endParaRPr>
          </a:p>
        </p:txBody>
      </p:sp>
      <p:sp>
        <p:nvSpPr>
          <p:cNvPr id="929" name="Google Shape;929;p68"/>
          <p:cNvSpPr txBox="1"/>
          <p:nvPr/>
        </p:nvSpPr>
        <p:spPr>
          <a:xfrm>
            <a:off x="6361318" y="2073645"/>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pet</a:t>
            </a:r>
            <a:endParaRPr b="0" i="0" sz="4400" u="none" cap="none" strike="noStrike">
              <a:solidFill>
                <a:srgbClr val="000000"/>
              </a:solidFill>
              <a:latin typeface="Century Gothic"/>
              <a:ea typeface="Century Gothic"/>
              <a:cs typeface="Century Gothic"/>
              <a:sym typeface="Century Gothic"/>
            </a:endParaRPr>
          </a:p>
        </p:txBody>
      </p:sp>
      <p:sp>
        <p:nvSpPr>
          <p:cNvPr id="930" name="Google Shape;930;p68"/>
          <p:cNvSpPr txBox="1"/>
          <p:nvPr/>
        </p:nvSpPr>
        <p:spPr>
          <a:xfrm>
            <a:off x="6361317" y="4030195"/>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sun</a:t>
            </a:r>
            <a:endParaRPr b="0" i="0" sz="4400" u="none" cap="none" strike="noStrike">
              <a:solidFill>
                <a:srgbClr val="000000"/>
              </a:solidFill>
              <a:latin typeface="Century Gothic"/>
              <a:ea typeface="Century Gothic"/>
              <a:cs typeface="Century Gothic"/>
              <a:sym typeface="Century Gothic"/>
            </a:endParaRPr>
          </a:p>
        </p:txBody>
      </p:sp>
      <p:sp>
        <p:nvSpPr>
          <p:cNvPr id="931" name="Google Shape;931;p68"/>
          <p:cNvSpPr txBox="1"/>
          <p:nvPr/>
        </p:nvSpPr>
        <p:spPr>
          <a:xfrm>
            <a:off x="1896615" y="4030195"/>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sit</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descr="A picture containing clock&#10;&#10;Description automatically generated" id="937" name="Google Shape;937;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8" name="Google Shape;938;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9" name="Google Shape;939;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0" name="Google Shape;940;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1" name="Google Shape;941;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42" name="Google Shape;942;p69"/>
          <p:cNvSpPr txBox="1"/>
          <p:nvPr/>
        </p:nvSpPr>
        <p:spPr>
          <a:xfrm>
            <a:off x="742016" y="457912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called</a:t>
            </a:r>
            <a:endParaRPr b="0" i="0" sz="1400" u="none" cap="none" strike="noStrike">
              <a:solidFill>
                <a:srgbClr val="000000"/>
              </a:solidFill>
              <a:latin typeface="Century Gothic"/>
              <a:ea typeface="Century Gothic"/>
              <a:cs typeface="Century Gothic"/>
              <a:sym typeface="Century Gothic"/>
            </a:endParaRPr>
          </a:p>
        </p:txBody>
      </p:sp>
      <p:sp>
        <p:nvSpPr>
          <p:cNvPr id="943" name="Google Shape;943;p69"/>
          <p:cNvSpPr txBox="1"/>
          <p:nvPr/>
        </p:nvSpPr>
        <p:spPr>
          <a:xfrm>
            <a:off x="4313256" y="451775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long</a:t>
            </a:r>
            <a:endParaRPr b="0" i="0" sz="1400" u="none" cap="none" strike="noStrike">
              <a:solidFill>
                <a:srgbClr val="000000"/>
              </a:solidFill>
              <a:latin typeface="Century Gothic"/>
              <a:ea typeface="Century Gothic"/>
              <a:cs typeface="Century Gothic"/>
              <a:sym typeface="Century Gothic"/>
            </a:endParaRPr>
          </a:p>
        </p:txBody>
      </p:sp>
      <p:sp>
        <p:nvSpPr>
          <p:cNvPr id="944" name="Google Shape;944;p69"/>
          <p:cNvSpPr txBox="1"/>
          <p:nvPr/>
        </p:nvSpPr>
        <p:spPr>
          <a:xfrm>
            <a:off x="7872585" y="446675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most</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945" name="Google Shape;945;p69"/>
          <p:cNvGraphicFramePr/>
          <p:nvPr/>
        </p:nvGraphicFramePr>
        <p:xfrm>
          <a:off x="1651000" y="1559985"/>
          <a:ext cx="3000000" cy="3000000"/>
        </p:xfrm>
        <a:graphic>
          <a:graphicData uri="http://schemas.openxmlformats.org/drawingml/2006/table">
            <a:tbl>
              <a:tblPr bandRow="1" firstRow="1">
                <a:noFill/>
                <a:tableStyleId>{AEA5D429-B5A8-4003-8D55-FE1AA147144B}</a:tableStyleId>
              </a:tblPr>
              <a:tblGrid>
                <a:gridCol w="1354675"/>
                <a:gridCol w="1017700"/>
                <a:gridCol w="1691650"/>
                <a:gridCol w="1354675"/>
                <a:gridCol w="1354675"/>
                <a:gridCol w="1354675"/>
              </a:tblGrid>
              <a:tr h="68160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c</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l</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l</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d</a:t>
                      </a:r>
                      <a:endParaRPr sz="1400" u="none" cap="none" strike="noStrike"/>
                    </a:p>
                  </a:txBody>
                  <a:tcPr marT="45725" marB="45725" marR="91450" marL="91450"/>
                </a:tc>
              </a:tr>
              <a:tr h="681600">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l</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g</a:t>
                      </a:r>
                      <a:endParaRPr sz="1400" u="none" cap="none" strike="noStrike"/>
                    </a:p>
                  </a:txBody>
                  <a:tcPr marT="45725" marB="45725" marR="91450" marL="91450"/>
                </a:tc>
              </a:tr>
              <a:tr h="681600">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m</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o</a:t>
                      </a:r>
                      <a:endParaRPr sz="40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t</a:t>
                      </a:r>
                      <a:endParaRPr sz="1400" u="none" cap="none" strike="noStrike"/>
                    </a:p>
                  </a:txBody>
                  <a:tcPr marT="45725" marB="45725" marR="91450" marL="91450"/>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descr="A picture containing clock&#10;&#10;Description automatically generated" id="951" name="Google Shape;951;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2" name="Google Shape;952;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3" name="Google Shape;953;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4" name="Google Shape;954;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5" name="Google Shape;955;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56" name="Google Shape;956;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sp>
        <p:nvSpPr>
          <p:cNvPr id="957" name="Google Shape;957;p70"/>
          <p:cNvSpPr txBox="1"/>
          <p:nvPr/>
        </p:nvSpPr>
        <p:spPr>
          <a:xfrm>
            <a:off x="7246503" y="3106934"/>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8" name="Google Shape;958;p70"/>
          <p:cNvPicPr preferRelativeResize="0"/>
          <p:nvPr/>
        </p:nvPicPr>
        <p:blipFill rotWithShape="1">
          <a:blip r:embed="rId6">
            <a:alphaModFix/>
          </a:blip>
          <a:srcRect b="0" l="0" r="0" t="0"/>
          <a:stretch/>
        </p:blipFill>
        <p:spPr>
          <a:xfrm>
            <a:off x="2222050" y="1297875"/>
            <a:ext cx="3815101" cy="51880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pic>
        <p:nvPicPr>
          <p:cNvPr descr="A picture containing clock&#10;&#10;Description automatically generated" id="964" name="Google Shape;964;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5" name="Google Shape;965;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6" name="Google Shape;966;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7" name="Google Shape;967;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8" name="Google Shape;968;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69" name="Google Shape;969;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pic>
        <p:nvPicPr>
          <p:cNvPr id="970" name="Google Shape;970;p71"/>
          <p:cNvPicPr preferRelativeResize="0"/>
          <p:nvPr/>
        </p:nvPicPr>
        <p:blipFill rotWithShape="1">
          <a:blip r:embed="rId6">
            <a:alphaModFix/>
          </a:blip>
          <a:srcRect b="0" l="0" r="0" t="0"/>
          <a:stretch/>
        </p:blipFill>
        <p:spPr>
          <a:xfrm>
            <a:off x="1989063" y="1420800"/>
            <a:ext cx="3797700" cy="51733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71" name="Google Shape;971;p71"/>
          <p:cNvSpPr txBox="1"/>
          <p:nvPr/>
        </p:nvSpPr>
        <p:spPr>
          <a:xfrm>
            <a:off x="6920612" y="3222493"/>
            <a:ext cx="4919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lang="en-US" sz="3200">
                <a:latin typeface="Century Gothic"/>
                <a:ea typeface="Century Gothic"/>
                <a:cs typeface="Century Gothic"/>
                <a:sym typeface="Century Gothic"/>
              </a:rPr>
              <a:t>How can people improve their neighborhoods</a:t>
            </a:r>
            <a:r>
              <a:rPr lang="en-US" sz="3200"/>
              <a:t>?</a:t>
            </a:r>
            <a:endParaRPr i="0" sz="3200" u="none" cap="none" strike="noStrike">
              <a:solidFill>
                <a:srgbClr val="000000"/>
              </a:solidFill>
            </a:endParaRPr>
          </a:p>
        </p:txBody>
      </p:sp>
      <p:pic>
        <p:nvPicPr>
          <p:cNvPr descr="Graphical user interface, text&#10;&#10;Description automatically generated" id="972" name="Google Shape;972;p71"/>
          <p:cNvPicPr preferRelativeResize="0"/>
          <p:nvPr/>
        </p:nvPicPr>
        <p:blipFill rotWithShape="1">
          <a:blip r:embed="rId7">
            <a:alphaModFix/>
          </a:blip>
          <a:srcRect b="35517" l="0" r="61884" t="19603"/>
          <a:stretch/>
        </p:blipFill>
        <p:spPr>
          <a:xfrm>
            <a:off x="6436549" y="1899901"/>
            <a:ext cx="4917204" cy="11569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descr="A picture containing clock&#10;&#10;Description automatically generated" id="978" name="Google Shape;978;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9" name="Google Shape;979;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0" name="Google Shape;980;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1" name="Google Shape;981;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2" name="Google Shape;982;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 Writing Workshop</a:t>
            </a:r>
            <a:endParaRPr b="0" i="0" sz="1400" u="none" cap="none" strike="noStrike">
              <a:solidFill>
                <a:srgbClr val="000000"/>
              </a:solidFill>
              <a:latin typeface="Century Gothic"/>
              <a:ea typeface="Century Gothic"/>
              <a:cs typeface="Century Gothic"/>
              <a:sym typeface="Century Gothic"/>
            </a:endParaRPr>
          </a:p>
        </p:txBody>
      </p:sp>
      <p:sp>
        <p:nvSpPr>
          <p:cNvPr id="983" name="Google Shape;983;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89</a:t>
            </a:r>
            <a:endParaRPr b="0" i="0" sz="1400" u="none" cap="none" strike="noStrike">
              <a:solidFill>
                <a:srgbClr val="000000"/>
              </a:solidFill>
              <a:latin typeface="Century Gothic"/>
              <a:ea typeface="Century Gothic"/>
              <a:cs typeface="Century Gothic"/>
              <a:sym typeface="Century Gothic"/>
            </a:endParaRPr>
          </a:p>
        </p:txBody>
      </p:sp>
      <p:sp>
        <p:nvSpPr>
          <p:cNvPr id="984" name="Google Shape;984;p72"/>
          <p:cNvSpPr txBox="1"/>
          <p:nvPr/>
        </p:nvSpPr>
        <p:spPr>
          <a:xfrm>
            <a:off x="7075725" y="2966234"/>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85" name="Google Shape;985;p72"/>
          <p:cNvPicPr preferRelativeResize="0"/>
          <p:nvPr/>
        </p:nvPicPr>
        <p:blipFill rotWithShape="1">
          <a:blip r:embed="rId6">
            <a:alphaModFix/>
          </a:blip>
          <a:srcRect b="0" l="0" r="0" t="0"/>
          <a:stretch/>
        </p:blipFill>
        <p:spPr>
          <a:xfrm>
            <a:off x="2339824" y="1415174"/>
            <a:ext cx="3735350" cy="5084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9" name="Google Shape;15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0" name="Google Shape;16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1" name="Google Shape;16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2" name="Google Shape;16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10"/>
          <p:cNvSpPr txBox="1"/>
          <p:nvPr/>
        </p:nvSpPr>
        <p:spPr>
          <a:xfrm>
            <a:off x="7902039" y="1831221"/>
            <a:ext cx="333600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How</a:t>
            </a:r>
            <a:r>
              <a:rPr b="0" i="0" lang="en-US" sz="2800" u="none" cap="none" strike="noStrike">
                <a:solidFill>
                  <a:schemeClr val="dk1"/>
                </a:solidFill>
                <a:latin typeface="Century Gothic"/>
                <a:ea typeface="Century Gothic"/>
                <a:cs typeface="Century Gothic"/>
                <a:sym typeface="Century Gothic"/>
              </a:rPr>
              <a:t> can people improve their neighborhoods</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Century Gothic"/>
                <a:ea typeface="Century Gothic"/>
                <a:cs typeface="Century Gothic"/>
                <a:sym typeface="Century Gothic"/>
              </a:rPr>
            </a:b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Draw </a:t>
            </a:r>
            <a:r>
              <a:rPr b="0" i="0" lang="en-US" sz="2800" u="none" cap="none" strike="noStrike">
                <a:solidFill>
                  <a:schemeClr val="dk1"/>
                </a:solidFill>
                <a:latin typeface="Century Gothic"/>
                <a:ea typeface="Century Gothic"/>
                <a:cs typeface="Century Gothic"/>
                <a:sym typeface="Century Gothic"/>
              </a:rPr>
              <a:t>a picture of what you could try in your neighborhood</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64" name="Google Shape;16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52,53</a:t>
            </a:r>
            <a:endParaRPr b="0" i="0" sz="1400" u="none" cap="none" strike="noStrike">
              <a:solidFill>
                <a:srgbClr val="000000"/>
              </a:solidFill>
              <a:latin typeface="Century Gothic"/>
              <a:ea typeface="Century Gothic"/>
              <a:cs typeface="Century Gothic"/>
              <a:sym typeface="Century Gothic"/>
            </a:endParaRPr>
          </a:p>
        </p:txBody>
      </p:sp>
      <p:pic>
        <p:nvPicPr>
          <p:cNvPr id="165" name="Google Shape;165;p10"/>
          <p:cNvPicPr preferRelativeResize="0"/>
          <p:nvPr/>
        </p:nvPicPr>
        <p:blipFill rotWithShape="1">
          <a:blip r:embed="rId6">
            <a:alphaModFix/>
          </a:blip>
          <a:srcRect b="0" l="0" r="0" t="0"/>
          <a:stretch/>
        </p:blipFill>
        <p:spPr>
          <a:xfrm>
            <a:off x="455063" y="1297873"/>
            <a:ext cx="7143923" cy="48241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descr="A picture containing clock&#10;&#10;Description automatically generated" id="991" name="Google Shape;991;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2" name="Google Shape;992;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3" name="Google Shape;993;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4" name="Google Shape;994;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5" name="Google Shape;995;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96" name="Google Shape;996;p100"/>
          <p:cNvSpPr txBox="1"/>
          <p:nvPr/>
        </p:nvSpPr>
        <p:spPr>
          <a:xfrm>
            <a:off x="721505" y="1282434"/>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took a </a:t>
            </a:r>
            <a:r>
              <a:rPr b="1" i="0" lang="en-US" sz="2800" u="none" cap="none" strike="noStrike">
                <a:solidFill>
                  <a:srgbClr val="000000"/>
                </a:solidFill>
                <a:latin typeface="Century Gothic"/>
                <a:ea typeface="Century Gothic"/>
                <a:cs typeface="Century Gothic"/>
                <a:sym typeface="Century Gothic"/>
              </a:rPr>
              <a:t>long</a:t>
            </a:r>
            <a:r>
              <a:rPr b="0" i="0" lang="en-US" sz="2800" u="none" cap="none" strike="noStrike">
                <a:solidFill>
                  <a:srgbClr val="000000"/>
                </a:solidFill>
                <a:latin typeface="Century Gothic"/>
                <a:ea typeface="Century Gothic"/>
                <a:cs typeface="Century Gothic"/>
                <a:sym typeface="Century Gothic"/>
              </a:rPr>
              <a:t> walk.</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This is a fun </a:t>
            </a:r>
            <a:r>
              <a:rPr b="1" i="0" lang="en-US" sz="2800" u="none" cap="none" strike="noStrike">
                <a:solidFill>
                  <a:srgbClr val="000000"/>
                </a:solidFill>
                <a:latin typeface="Century Gothic"/>
                <a:ea typeface="Century Gothic"/>
                <a:cs typeface="Century Gothic"/>
                <a:sym typeface="Century Gothic"/>
              </a:rPr>
              <a:t>game</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They </a:t>
            </a:r>
            <a:r>
              <a:rPr b="1" i="0" lang="en-US" sz="2800" u="none" cap="none" strike="noStrike">
                <a:solidFill>
                  <a:srgbClr val="000000"/>
                </a:solidFill>
                <a:latin typeface="Century Gothic"/>
                <a:ea typeface="Century Gothic"/>
                <a:cs typeface="Century Gothic"/>
                <a:sym typeface="Century Gothic"/>
              </a:rPr>
              <a:t>rake</a:t>
            </a:r>
            <a:r>
              <a:rPr b="0" i="0" lang="en-US" sz="2800" u="none" cap="none" strike="noStrike">
                <a:solidFill>
                  <a:srgbClr val="000000"/>
                </a:solidFill>
                <a:latin typeface="Century Gothic"/>
                <a:ea typeface="Century Gothic"/>
                <a:cs typeface="Century Gothic"/>
                <a:sym typeface="Century Gothic"/>
              </a:rPr>
              <a:t> the leaves.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dog ran </a:t>
            </a:r>
            <a:r>
              <a:rPr b="1" i="0" lang="en-US" sz="2800" u="none" cap="none" strike="noStrike">
                <a:solidFill>
                  <a:srgbClr val="000000"/>
                </a:solidFill>
                <a:latin typeface="Century Gothic"/>
                <a:ea typeface="Century Gothic"/>
                <a:cs typeface="Century Gothic"/>
                <a:sym typeface="Century Gothic"/>
              </a:rPr>
              <a:t>home</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We </a:t>
            </a:r>
            <a:r>
              <a:rPr b="1" i="0" lang="en-US" sz="2800" u="none" cap="none" strike="noStrike">
                <a:solidFill>
                  <a:srgbClr val="000000"/>
                </a:solidFill>
                <a:latin typeface="Century Gothic"/>
                <a:ea typeface="Century Gothic"/>
                <a:cs typeface="Century Gothic"/>
                <a:sym typeface="Century Gothic"/>
              </a:rPr>
              <a:t>made</a:t>
            </a:r>
            <a:r>
              <a:rPr b="0" i="0" lang="en-US" sz="2800" u="none" cap="none" strike="noStrike">
                <a:solidFill>
                  <a:srgbClr val="000000"/>
                </a:solidFill>
                <a:latin typeface="Century Gothic"/>
                <a:ea typeface="Century Gothic"/>
                <a:cs typeface="Century Gothic"/>
                <a:sym typeface="Century Gothic"/>
              </a:rPr>
              <a:t> a mask in art class.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A firefighter uses a big </a:t>
            </a:r>
            <a:r>
              <a:rPr b="1" i="0" lang="en-US" sz="2800" u="none" cap="none" strike="noStrike">
                <a:solidFill>
                  <a:srgbClr val="000000"/>
                </a:solidFill>
                <a:latin typeface="Century Gothic"/>
                <a:ea typeface="Century Gothic"/>
                <a:cs typeface="Century Gothic"/>
                <a:sym typeface="Century Gothic"/>
              </a:rPr>
              <a:t>hose</a:t>
            </a:r>
            <a:r>
              <a:rPr b="0" i="0" lang="en-US" sz="28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don’t have </a:t>
            </a:r>
            <a:r>
              <a:rPr b="1" i="0" lang="en-US" sz="2800" u="none" cap="none" strike="noStrike">
                <a:solidFill>
                  <a:srgbClr val="000000"/>
                </a:solidFill>
                <a:latin typeface="Century Gothic"/>
                <a:ea typeface="Century Gothic"/>
                <a:cs typeface="Century Gothic"/>
                <a:sym typeface="Century Gothic"/>
              </a:rPr>
              <a:t>time</a:t>
            </a:r>
            <a:r>
              <a:rPr b="0" i="0" lang="en-US" sz="2800" u="none" cap="none" strike="noStrike">
                <a:solidFill>
                  <a:srgbClr val="000000"/>
                </a:solidFill>
                <a:latin typeface="Century Gothic"/>
                <a:ea typeface="Century Gothic"/>
                <a:cs typeface="Century Gothic"/>
                <a:sym typeface="Century Gothic"/>
              </a:rPr>
              <a:t> today.</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puppy’s </a:t>
            </a:r>
            <a:r>
              <a:rPr b="1" i="0" lang="en-US" sz="2800" u="none" cap="none" strike="noStrike">
                <a:solidFill>
                  <a:srgbClr val="000000"/>
                </a:solidFill>
                <a:latin typeface="Century Gothic"/>
                <a:ea typeface="Century Gothic"/>
                <a:cs typeface="Century Gothic"/>
                <a:sym typeface="Century Gothic"/>
              </a:rPr>
              <a:t>nose</a:t>
            </a:r>
            <a:r>
              <a:rPr b="0" i="0" lang="en-US" sz="2800" u="none" cap="none" strike="noStrike">
                <a:solidFill>
                  <a:srgbClr val="000000"/>
                </a:solidFill>
                <a:latin typeface="Century Gothic"/>
                <a:ea typeface="Century Gothic"/>
                <a:cs typeface="Century Gothic"/>
                <a:sym typeface="Century Gothic"/>
              </a:rPr>
              <a:t> is cold.</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You </a:t>
            </a:r>
            <a:r>
              <a:rPr b="1" i="0" lang="en-US" sz="2800" u="none" cap="none" strike="noStrike">
                <a:solidFill>
                  <a:srgbClr val="000000"/>
                </a:solidFill>
                <a:latin typeface="Century Gothic"/>
                <a:ea typeface="Century Gothic"/>
                <a:cs typeface="Century Gothic"/>
                <a:sym typeface="Century Gothic"/>
              </a:rPr>
              <a:t>called</a:t>
            </a:r>
            <a:r>
              <a:rPr b="0" i="0" lang="en-US" sz="2800" u="none" cap="none" strike="noStrike">
                <a:solidFill>
                  <a:srgbClr val="000000"/>
                </a:solidFill>
                <a:latin typeface="Century Gothic"/>
                <a:ea typeface="Century Gothic"/>
                <a:cs typeface="Century Gothic"/>
                <a:sym typeface="Century Gothic"/>
              </a:rPr>
              <a:t> your mother.</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Did he </a:t>
            </a:r>
            <a:r>
              <a:rPr b="1" i="0" lang="en-US" sz="2800" u="none" cap="none" strike="noStrike">
                <a:solidFill>
                  <a:srgbClr val="000000"/>
                </a:solidFill>
                <a:latin typeface="Century Gothic"/>
                <a:ea typeface="Century Gothic"/>
                <a:cs typeface="Century Gothic"/>
                <a:sym typeface="Century Gothic"/>
              </a:rPr>
              <a:t>erase</a:t>
            </a:r>
            <a:r>
              <a:rPr b="0" i="0" lang="en-US" sz="2800" u="none" cap="none" strike="noStrike">
                <a:solidFill>
                  <a:srgbClr val="000000"/>
                </a:solidFill>
                <a:latin typeface="Century Gothic"/>
                <a:ea typeface="Century Gothic"/>
                <a:cs typeface="Century Gothic"/>
                <a:sym typeface="Century Gothic"/>
              </a:rPr>
              <a:t> the answer</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Dave </a:t>
            </a:r>
            <a:r>
              <a:rPr b="1" i="0" lang="en-US" sz="2800" u="none" cap="none" strike="noStrike">
                <a:solidFill>
                  <a:srgbClr val="000000"/>
                </a:solidFill>
                <a:latin typeface="Century Gothic"/>
                <a:ea typeface="Century Gothic"/>
                <a:cs typeface="Century Gothic"/>
                <a:sym typeface="Century Gothic"/>
              </a:rPr>
              <a:t>became</a:t>
            </a:r>
            <a:r>
              <a:rPr b="0" i="0" lang="en-US" sz="2800" u="none" cap="none" strike="noStrike">
                <a:solidFill>
                  <a:srgbClr val="000000"/>
                </a:solidFill>
                <a:latin typeface="Century Gothic"/>
                <a:ea typeface="Century Gothic"/>
                <a:cs typeface="Century Gothic"/>
                <a:sym typeface="Century Gothic"/>
              </a:rPr>
              <a:t> a doctor.</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a:t>
            </a:r>
            <a:r>
              <a:rPr b="1" i="0" lang="en-US" sz="2800" u="none" cap="none" strike="noStrike">
                <a:solidFill>
                  <a:srgbClr val="000000"/>
                </a:solidFill>
                <a:latin typeface="Century Gothic"/>
                <a:ea typeface="Century Gothic"/>
                <a:cs typeface="Century Gothic"/>
                <a:sym typeface="Century Gothic"/>
              </a:rPr>
              <a:t>lake</a:t>
            </a:r>
            <a:r>
              <a:rPr b="0" i="0" lang="en-US" sz="2800" u="none" cap="none" strike="noStrike">
                <a:solidFill>
                  <a:srgbClr val="000000"/>
                </a:solidFill>
                <a:latin typeface="Century Gothic"/>
                <a:ea typeface="Century Gothic"/>
                <a:cs typeface="Century Gothic"/>
                <a:sym typeface="Century Gothic"/>
              </a:rPr>
              <a:t> is blue.</a:t>
            </a:r>
            <a:endParaRPr b="0" i="0" sz="2800" u="none" cap="none" strike="noStrike">
              <a:solidFill>
                <a:schemeClr val="dk1"/>
              </a:solidFill>
              <a:latin typeface="Century Gothic"/>
              <a:ea typeface="Century Gothic"/>
              <a:cs typeface="Century Gothic"/>
              <a:sym typeface="Century Gothic"/>
            </a:endParaRPr>
          </a:p>
        </p:txBody>
      </p:sp>
      <p:sp>
        <p:nvSpPr>
          <p:cNvPr id="997" name="Google Shape;997;p100"/>
          <p:cNvSpPr/>
          <p:nvPr/>
        </p:nvSpPr>
        <p:spPr>
          <a:xfrm>
            <a:off x="5562206" y="1712774"/>
            <a:ext cx="1111959" cy="43044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8" name="Google Shape;998;p100"/>
          <p:cNvSpPr/>
          <p:nvPr/>
        </p:nvSpPr>
        <p:spPr>
          <a:xfrm>
            <a:off x="4518532" y="1316791"/>
            <a:ext cx="879083" cy="48287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9" name="Google Shape;999;p100"/>
          <p:cNvSpPr/>
          <p:nvPr/>
        </p:nvSpPr>
        <p:spPr>
          <a:xfrm>
            <a:off x="5180123" y="2176147"/>
            <a:ext cx="915877"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0" name="Google Shape;1000;p100"/>
          <p:cNvSpPr/>
          <p:nvPr/>
        </p:nvSpPr>
        <p:spPr>
          <a:xfrm>
            <a:off x="4774660" y="2622420"/>
            <a:ext cx="1111959" cy="43044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1" name="Google Shape;1001;p100"/>
          <p:cNvSpPr/>
          <p:nvPr/>
        </p:nvSpPr>
        <p:spPr>
          <a:xfrm>
            <a:off x="6399033" y="2954089"/>
            <a:ext cx="1111959" cy="45904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2" name="Google Shape;1002;p100"/>
          <p:cNvSpPr/>
          <p:nvPr/>
        </p:nvSpPr>
        <p:spPr>
          <a:xfrm>
            <a:off x="5180123" y="3458492"/>
            <a:ext cx="1111959"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3" name="Google Shape;1003;p100"/>
          <p:cNvSpPr/>
          <p:nvPr/>
        </p:nvSpPr>
        <p:spPr>
          <a:xfrm>
            <a:off x="5907276" y="5626852"/>
            <a:ext cx="1533778"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4" name="Google Shape;1004;p100"/>
          <p:cNvSpPr/>
          <p:nvPr/>
        </p:nvSpPr>
        <p:spPr>
          <a:xfrm>
            <a:off x="5736102" y="4312418"/>
            <a:ext cx="878019" cy="4284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5" name="Google Shape;1005;p100"/>
          <p:cNvSpPr/>
          <p:nvPr/>
        </p:nvSpPr>
        <p:spPr>
          <a:xfrm>
            <a:off x="6175111" y="3874392"/>
            <a:ext cx="878019"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6" name="Google Shape;1006;p100"/>
          <p:cNvSpPr/>
          <p:nvPr/>
        </p:nvSpPr>
        <p:spPr>
          <a:xfrm>
            <a:off x="5886619" y="5175453"/>
            <a:ext cx="1111959" cy="4001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7" name="Google Shape;1007;p100"/>
          <p:cNvSpPr/>
          <p:nvPr/>
        </p:nvSpPr>
        <p:spPr>
          <a:xfrm>
            <a:off x="6851318" y="4707375"/>
            <a:ext cx="1111959" cy="40011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8" name="Google Shape;1008;p100"/>
          <p:cNvSpPr/>
          <p:nvPr/>
        </p:nvSpPr>
        <p:spPr>
          <a:xfrm>
            <a:off x="4240087" y="6109385"/>
            <a:ext cx="868351"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descr="A picture containing clock&#10;&#10;Description automatically generated" id="1014" name="Google Shape;1014;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5" name="Google Shape;1015;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6" name="Google Shape;1016;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7" name="Google Shape;1017;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8" name="Google Shape;1018;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19" name="Google Shape;1019;p74"/>
          <p:cNvSpPr txBox="1"/>
          <p:nvPr/>
        </p:nvSpPr>
        <p:spPr>
          <a:xfrm>
            <a:off x="569373" y="1435978"/>
            <a:ext cx="1105325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My dog plays in the park.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Which words in the sentence are the predicate</a:t>
            </a:r>
            <a:r>
              <a:rPr b="0" i="0" lang="en-US" sz="4000" u="none" cap="none" strike="noStrike">
                <a:solidFill>
                  <a:schemeClr val="accent2"/>
                </a:solidFill>
                <a:latin typeface="Arial"/>
                <a:ea typeface="Arial"/>
                <a:cs typeface="Arial"/>
                <a:sym typeface="Arial"/>
              </a:rPr>
              <a:t>?</a:t>
            </a:r>
            <a:endParaRPr b="0" i="0" sz="4000" u="none" cap="none" strike="noStrike">
              <a:solidFill>
                <a:schemeClr val="accent2"/>
              </a:solidFill>
              <a:latin typeface="Arial"/>
              <a:ea typeface="Arial"/>
              <a:cs typeface="Arial"/>
              <a:sym typeface="Arial"/>
            </a:endParaRPr>
          </a:p>
        </p:txBody>
      </p:sp>
      <p:sp>
        <p:nvSpPr>
          <p:cNvPr id="1020" name="Google Shape;1020;p74"/>
          <p:cNvSpPr txBox="1"/>
          <p:nvPr/>
        </p:nvSpPr>
        <p:spPr>
          <a:xfrm>
            <a:off x="3005389" y="4144769"/>
            <a:ext cx="6100762" cy="2554505"/>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My dog</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My dog plays</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Plays in the park</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In the park</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7" name="Google Shape;1027;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28" name="Google Shape;1028;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29" name="Google Shape;1029;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30" name="Google Shape;1030;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31" name="Google Shape;1031;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2" name="Google Shape;1032;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6" name="Google Shape;176;p11"/>
          <p:cNvGraphicFramePr/>
          <p:nvPr/>
        </p:nvGraphicFramePr>
        <p:xfrm>
          <a:off x="1761894" y="1356300"/>
          <a:ext cx="3000000" cy="3000000"/>
        </p:xfrm>
        <a:graphic>
          <a:graphicData uri="http://schemas.openxmlformats.org/drawingml/2006/table">
            <a:tbl>
              <a:tblPr bandRow="1" firstRow="1">
                <a:noFill/>
                <a:tableStyleId>{AEA5D429-B5A8-4003-8D55-FE1AA147144B}</a:tableStyleId>
              </a:tblPr>
              <a:tblGrid>
                <a:gridCol w="4127725"/>
                <a:gridCol w="4136550"/>
              </a:tblGrid>
              <a:tr h="739325">
                <a:tc gridSpan="2">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Troy’s Project</a:t>
                      </a:r>
                      <a:endParaRPr sz="1400" u="none" cap="none" strike="noStrike"/>
                    </a:p>
                  </a:txBody>
                  <a:tcPr marT="45725" marB="45725" marR="91450" marL="91450"/>
                </a:tc>
                <a:tc hMerge="1"/>
              </a:tr>
              <a:tr h="658725">
                <a:tc>
                  <a:txBody>
                    <a:bodyPr/>
                    <a:lstStyle/>
                    <a:p>
                      <a:pPr indent="0" lvl="0" marL="0" marR="0" rtl="0" algn="ctr">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Characters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What Are They Like</a:t>
                      </a:r>
                      <a:endParaRPr sz="1400" u="none" cap="none" strike="noStrike"/>
                    </a:p>
                  </a:txBody>
                  <a:tcPr marT="45725" marB="45725" marR="91450" marL="91450"/>
                </a:tc>
              </a:tr>
              <a:tr h="26416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icture containing clock&#10;&#10;Description automatically generated" id="182" name="Google Shape;182;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3" name="Google Shape;183;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4" name="Google Shape;184;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5" name="Google Shape;185;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6" name="Google Shape;186;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 Qualities </a:t>
            </a:r>
            <a:endParaRPr b="0" i="0" sz="1400" u="none" cap="none" strike="noStrike">
              <a:solidFill>
                <a:srgbClr val="000000"/>
              </a:solidFill>
              <a:latin typeface="Century Gothic"/>
              <a:ea typeface="Century Gothic"/>
              <a:cs typeface="Century Gothic"/>
              <a:sym typeface="Century Gothic"/>
            </a:endParaRPr>
          </a:p>
        </p:txBody>
      </p:sp>
      <p:sp>
        <p:nvSpPr>
          <p:cNvPr id="187" name="Google Shape;187;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58,59</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12"/>
          <p:cNvSpPr txBox="1"/>
          <p:nvPr/>
        </p:nvSpPr>
        <p:spPr>
          <a:xfrm>
            <a:off x="8807252" y="2578063"/>
            <a:ext cx="2997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89" name="Google Shape;189;p12"/>
          <p:cNvPicPr preferRelativeResize="0"/>
          <p:nvPr/>
        </p:nvPicPr>
        <p:blipFill rotWithShape="1">
          <a:blip r:embed="rId6">
            <a:alphaModFix/>
          </a:blip>
          <a:srcRect b="0" l="0" r="0" t="0"/>
          <a:stretch/>
        </p:blipFill>
        <p:spPr>
          <a:xfrm>
            <a:off x="733074" y="1159009"/>
            <a:ext cx="7448574" cy="50451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