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7" r:id="rId2"/>
    <p:sldId id="258" r:id="rId3"/>
    <p:sldId id="259" r:id="rId4"/>
    <p:sldId id="260" r:id="rId5"/>
    <p:sldId id="329" r:id="rId6"/>
    <p:sldId id="264" r:id="rId7"/>
    <p:sldId id="265" r:id="rId8"/>
    <p:sldId id="266" r:id="rId9"/>
    <p:sldId id="275" r:id="rId10"/>
    <p:sldId id="330" r:id="rId11"/>
    <p:sldId id="331" r:id="rId12"/>
    <p:sldId id="342" r:id="rId13"/>
    <p:sldId id="340" r:id="rId14"/>
    <p:sldId id="269" r:id="rId15"/>
    <p:sldId id="278" r:id="rId16"/>
    <p:sldId id="279" r:id="rId17"/>
    <p:sldId id="352" r:id="rId18"/>
    <p:sldId id="294" r:id="rId19"/>
    <p:sldId id="353" r:id="rId20"/>
    <p:sldId id="332" r:id="rId21"/>
    <p:sldId id="341" r:id="rId22"/>
    <p:sldId id="343" r:id="rId23"/>
    <p:sldId id="344" r:id="rId24"/>
    <p:sldId id="333" r:id="rId25"/>
    <p:sldId id="289" r:id="rId26"/>
    <p:sldId id="297" r:id="rId27"/>
    <p:sldId id="298" r:id="rId28"/>
    <p:sldId id="299" r:id="rId29"/>
    <p:sldId id="307" r:id="rId30"/>
    <p:sldId id="345" r:id="rId31"/>
    <p:sldId id="354" r:id="rId32"/>
    <p:sldId id="334" r:id="rId33"/>
    <p:sldId id="304" r:id="rId34"/>
    <p:sldId id="310" r:id="rId35"/>
    <p:sldId id="311" r:id="rId36"/>
    <p:sldId id="357" r:id="rId37"/>
    <p:sldId id="358" r:id="rId38"/>
    <p:sldId id="312" r:id="rId39"/>
    <p:sldId id="320" r:id="rId40"/>
    <p:sldId id="336" r:id="rId41"/>
    <p:sldId id="349" r:id="rId42"/>
    <p:sldId id="262" r:id="rId43"/>
    <p:sldId id="319" r:id="rId44"/>
    <p:sldId id="323" r:id="rId45"/>
    <p:sldId id="324" r:id="rId46"/>
    <p:sldId id="325" r:id="rId47"/>
    <p:sldId id="356" r:id="rId48"/>
    <p:sldId id="338" r:id="rId49"/>
    <p:sldId id="351" r:id="rId50"/>
    <p:sldId id="339" r:id="rId51"/>
    <p:sldId id="32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5646"/>
  </p:normalViewPr>
  <p:slideViewPr>
    <p:cSldViewPr snapToGrid="0">
      <p:cViewPr varScale="1">
        <p:scale>
          <a:sx n="68" d="100"/>
          <a:sy n="68" d="100"/>
        </p:scale>
        <p:origin x="2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6EF0C-3465-6844-8294-D8949B4B7896}" type="datetimeFigureOut">
              <a:rPr lang="en-US" smtClean="0"/>
              <a:t>6/5/23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6CD2D-BE7C-EB45-A9FE-66676A226C8C}" type="slidenum">
              <a:rPr lang="en-US" smtClean="0"/>
              <a:t>‹#›</a:t>
            </a:fld>
            <a:endParaRPr lang="en-US"/>
          </a:p>
        </p:txBody>
      </p:sp>
    </p:spTree>
    <p:extLst>
      <p:ext uri="{BB962C8B-B14F-4D97-AF65-F5344CB8AC3E}">
        <p14:creationId xmlns:p14="http://schemas.microsoft.com/office/powerpoint/2010/main" val="28433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This week, students will work in pairs to research neighborhood workers and then write an informational text explaining what a worker in their neighborhood does. </a:t>
            </a:r>
          </a:p>
          <a:p>
            <a:pPr marL="342900" indent="-342900">
              <a:buFont typeface="+mj-lt"/>
              <a:buAutoNum type="arabicPeriod"/>
            </a:pPr>
            <a:r>
              <a:rPr lang="en-US" sz="1200" dirty="0">
                <a:solidFill>
                  <a:srgbClr val="353335"/>
                </a:solidFill>
                <a:effectLst/>
                <a:latin typeface="+mn-lt"/>
              </a:rPr>
              <a:t>Read aloud the prompt on p. 224 in the </a:t>
            </a:r>
            <a:r>
              <a:rPr lang="en-US" sz="1200" i="1" dirty="0">
                <a:solidFill>
                  <a:srgbClr val="353335"/>
                </a:solidFill>
                <a:effectLst/>
                <a:latin typeface="+mn-lt"/>
              </a:rPr>
              <a:t>Student Interactive. </a:t>
            </a:r>
            <a:r>
              <a:rPr lang="en-US" sz="1200" dirty="0">
                <a:solidFill>
                  <a:srgbClr val="353335"/>
                </a:solidFill>
                <a:effectLst/>
                <a:latin typeface="+mn-lt"/>
              </a:rPr>
              <a:t>Activate students’ background knowledge and set a purpose for the project. </a:t>
            </a:r>
          </a:p>
          <a:p>
            <a:pPr marL="342900" indent="-342900">
              <a:buFont typeface="+mj-lt"/>
              <a:buAutoNum type="arabicPeriod"/>
            </a:pPr>
            <a:r>
              <a:rPr lang="en-US" sz="1200" dirty="0">
                <a:solidFill>
                  <a:srgbClr val="353335"/>
                </a:solidFill>
                <a:effectLst/>
                <a:latin typeface="+mn-lt"/>
              </a:rPr>
              <a:t>Use the rubric on </a:t>
            </a:r>
            <a:r>
              <a:rPr lang="en-US" sz="1200" dirty="0">
                <a:solidFill>
                  <a:schemeClr val="tx1"/>
                </a:solidFill>
                <a:effectLst/>
                <a:latin typeface="+mn-lt"/>
              </a:rPr>
              <a:t> </a:t>
            </a:r>
            <a:r>
              <a:rPr lang="en-US" sz="1200" dirty="0">
                <a:solidFill>
                  <a:srgbClr val="353335"/>
                </a:solidFill>
                <a:effectLst/>
                <a:latin typeface="+mn-lt"/>
              </a:rPr>
              <a:t>p. T437 to evaluate students’ completed projects.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928068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Distribute copies of “Workers in the Neighborhood.” </a:t>
            </a:r>
            <a:r>
              <a:rPr lang="en-US" sz="1200" b="1" i="0" u="none" strike="noStrike" dirty="0">
                <a:solidFill>
                  <a:srgbClr val="000000"/>
                </a:solidFill>
                <a:latin typeface="+mn-lt"/>
                <a:ea typeface="Calibri"/>
                <a:cs typeface="Calibri"/>
                <a:sym typeface="Calibri"/>
              </a:rPr>
              <a:t>Click path: Table of Contents -&gt; Unit 1: My Neighborhood -&gt; U1 W6: Project-Based Inquiry -&gt; U1 W6: Lesson 1</a:t>
            </a:r>
            <a:endParaRPr lang="en-US" sz="1200" dirty="0">
              <a:solidFill>
                <a:srgbClr val="353335"/>
              </a:solidFill>
              <a:effectLst/>
              <a:latin typeface="+mn-lt"/>
            </a:endParaRPr>
          </a:p>
          <a:p>
            <a:pPr marL="800100" lvl="1" indent="-342900">
              <a:buFont typeface="Arial" panose="020B0604020202020204" pitchFamily="34" charset="0"/>
              <a:buChar char="•"/>
            </a:pPr>
            <a:r>
              <a:rPr lang="en-US" sz="1200" b="0" i="1" u="none" strike="noStrike" dirty="0">
                <a:solidFill>
                  <a:srgbClr val="000000"/>
                </a:solidFill>
                <a:latin typeface="+mn-lt"/>
                <a:ea typeface="Calibri"/>
                <a:cs typeface="Calibri"/>
                <a:sym typeface="Calibri"/>
              </a:rPr>
              <a:t>Note: This article is available at 3 different Lexile levels. The slide image is the middle range. </a:t>
            </a:r>
            <a:endParaRPr lang="en-US" sz="1200" b="0" i="1" u="none" strike="noStrike" dirty="0">
              <a:solidFill>
                <a:srgbClr val="353335"/>
              </a:solidFill>
              <a:effectLst/>
              <a:latin typeface="+mn-lt"/>
              <a:ea typeface="Calibri"/>
              <a:cs typeface="Calibri"/>
              <a:sym typeface="Calibri"/>
            </a:endParaRPr>
          </a:p>
          <a:p>
            <a:pPr marL="342900" lvl="0" indent="-342900">
              <a:buFont typeface="+mj-lt"/>
              <a:buAutoNum type="arabicPeriod"/>
            </a:pPr>
            <a:r>
              <a:rPr lang="en-US" sz="1200" dirty="0">
                <a:solidFill>
                  <a:srgbClr val="353335"/>
                </a:solidFill>
                <a:effectLst/>
                <a:latin typeface="+mn-lt"/>
              </a:rPr>
              <a:t>Use the information in the research article to support students in building background on neighborhood workers.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Have partners take turns reading aloud a paragraph and making connections to real life using these stems.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Someone I know works…</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In my neighborhood, I see... </a:t>
            </a:r>
            <a:endParaRPr lang="en-US" sz="120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56990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Have student pairs brainstorm by writing words and drawing pictures about neighborhood workers. </a:t>
            </a:r>
          </a:p>
          <a:p>
            <a:pPr marL="342900" indent="-342900">
              <a:buFont typeface="+mj-lt"/>
              <a:buAutoNum type="arabicPeriod"/>
            </a:pPr>
            <a:r>
              <a:rPr lang="en-US" sz="1200" dirty="0">
                <a:solidFill>
                  <a:srgbClr val="353335"/>
                </a:solidFill>
                <a:effectLst/>
                <a:latin typeface="+mn-lt"/>
              </a:rPr>
              <a:t>Tell students we generate questions for formal inquiry about words and pictures, such as </a:t>
            </a:r>
            <a:r>
              <a:rPr lang="en-US" sz="1200" i="1" dirty="0">
                <a:solidFill>
                  <a:srgbClr val="353335"/>
                </a:solidFill>
                <a:effectLst/>
                <a:latin typeface="+mn-lt"/>
              </a:rPr>
              <a:t>Where does this person work? </a:t>
            </a:r>
            <a:r>
              <a:rPr lang="en-US" sz="1200" dirty="0">
                <a:solidFill>
                  <a:srgbClr val="353335"/>
                </a:solidFill>
                <a:effectLst/>
                <a:latin typeface="+mn-lt"/>
              </a:rPr>
              <a:t>or </a:t>
            </a:r>
            <a:r>
              <a:rPr lang="en-US" sz="1200" i="1" dirty="0">
                <a:solidFill>
                  <a:srgbClr val="353335"/>
                </a:solidFill>
                <a:effectLst/>
                <a:latin typeface="+mn-lt"/>
              </a:rPr>
              <a:t>How does this worker help in the neighborhood? </a:t>
            </a:r>
            <a:r>
              <a:rPr lang="en-US" sz="1200" dirty="0">
                <a:solidFill>
                  <a:srgbClr val="353335"/>
                </a:solidFill>
                <a:effectLst/>
                <a:latin typeface="+mn-lt"/>
              </a:rPr>
              <a:t>Generating, or asking, questions helps us set a purpose for our project. </a:t>
            </a:r>
          </a:p>
          <a:p>
            <a:pPr marL="342900" indent="-342900">
              <a:buFont typeface="+mj-lt"/>
              <a:buAutoNum type="arabicPeriod"/>
            </a:pPr>
            <a:r>
              <a:rPr lang="en-US" sz="1200" dirty="0">
                <a:solidFill>
                  <a:srgbClr val="353335"/>
                </a:solidFill>
                <a:effectLst/>
                <a:latin typeface="+mn-lt"/>
              </a:rPr>
              <a:t>Have pairs generate and write two questions for inquiry about neighborhood workers. </a:t>
            </a:r>
          </a:p>
          <a:p>
            <a:pPr marL="342900" indent="-342900">
              <a:buFont typeface="+mj-lt"/>
              <a:buAutoNum type="arabicPeriod"/>
            </a:pPr>
            <a:r>
              <a:rPr lang="en-US" sz="1200" dirty="0">
                <a:solidFill>
                  <a:srgbClr val="353335"/>
                </a:solidFill>
                <a:effectLst/>
                <a:latin typeface="+mn-lt"/>
              </a:rPr>
              <a:t>To provide differentiated support:</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Allow time for pairs to name neighborhood workers and tell what the workers do. Model drawing and writing what the students say. For example, </a:t>
            </a:r>
            <a:r>
              <a:rPr lang="en-US" sz="1200" dirty="0">
                <a:solidFill>
                  <a:srgbClr val="0082C1"/>
                </a:solidFill>
                <a:effectLst/>
                <a:latin typeface="+mn-lt"/>
              </a:rPr>
              <a:t>You said that a firefighter is a neighborhood worker. </a:t>
            </a:r>
            <a:r>
              <a:rPr lang="en-US" sz="1200" dirty="0">
                <a:solidFill>
                  <a:srgbClr val="353335"/>
                </a:solidFill>
                <a:effectLst/>
                <a:latin typeface="+mn-lt"/>
              </a:rPr>
              <a:t>Write </a:t>
            </a:r>
            <a:r>
              <a:rPr lang="en-US" sz="1200" i="1" dirty="0">
                <a:solidFill>
                  <a:srgbClr val="353335"/>
                </a:solidFill>
                <a:effectLst/>
                <a:latin typeface="+mn-lt"/>
              </a:rPr>
              <a:t>firefighter</a:t>
            </a:r>
            <a:r>
              <a:rPr lang="en-US" sz="1200" dirty="0">
                <a:solidFill>
                  <a:srgbClr val="353335"/>
                </a:solidFill>
                <a:effectLst/>
                <a:latin typeface="+mn-lt"/>
              </a:rPr>
              <a:t>. </a:t>
            </a:r>
            <a:r>
              <a:rPr lang="en-US" sz="1200" dirty="0">
                <a:solidFill>
                  <a:srgbClr val="0082C1"/>
                </a:solidFill>
                <a:effectLst/>
                <a:latin typeface="+mn-lt"/>
              </a:rPr>
              <a:t>You said that firefighters put out fires. We can ask how firefighters put out fires</a:t>
            </a:r>
            <a:r>
              <a:rPr lang="en-US" sz="1200" i="1" dirty="0">
                <a:solidFill>
                  <a:srgbClr val="0082C1"/>
                </a:solidFill>
                <a:effectLst/>
                <a:latin typeface="+mn-lt"/>
              </a:rPr>
              <a:t>. </a:t>
            </a:r>
            <a:r>
              <a:rPr lang="en-US" sz="1200" dirty="0">
                <a:solidFill>
                  <a:srgbClr val="353335"/>
                </a:solidFill>
                <a:effectLst/>
                <a:latin typeface="+mn-lt"/>
              </a:rPr>
              <a:t>Draw a firefighter using a water hose to put out a small fire.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If pairs easily generate ideas and questions about neighborhood workers, have them write sentences about a neighborhood worker, such as where and how the worker does his or her job.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8485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a:solidFill>
                  <a:srgbClr val="353335"/>
                </a:solidFill>
                <a:effectLst/>
                <a:latin typeface="+mn-lt"/>
              </a:rPr>
              <a:t>Review the Academic Vocabulary words </a:t>
            </a:r>
            <a:r>
              <a:rPr lang="en-US" sz="1200" i="1" dirty="0">
                <a:solidFill>
                  <a:srgbClr val="353335"/>
                </a:solidFill>
                <a:effectLst/>
                <a:latin typeface="+mn-lt"/>
              </a:rPr>
              <a:t>settle, various, group, </a:t>
            </a:r>
            <a:r>
              <a:rPr lang="en-US" sz="1200" dirty="0">
                <a:solidFill>
                  <a:srgbClr val="353335"/>
                </a:solidFill>
                <a:effectLst/>
                <a:latin typeface="+mn-lt"/>
              </a:rPr>
              <a:t>and </a:t>
            </a:r>
            <a:r>
              <a:rPr lang="en-US" sz="1200" i="1" dirty="0">
                <a:solidFill>
                  <a:srgbClr val="353335"/>
                </a:solidFill>
                <a:effectLst/>
                <a:latin typeface="+mn-lt"/>
              </a:rPr>
              <a:t>type </a:t>
            </a:r>
            <a:r>
              <a:rPr lang="en-US" sz="1200" dirty="0">
                <a:solidFill>
                  <a:srgbClr val="353335"/>
                </a:solidFill>
                <a:effectLst/>
                <a:latin typeface="+mn-lt"/>
              </a:rPr>
              <a:t>with students.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them use the words to tell about their neighborhoods and to talk about the image on pp. 224–225 in the </a:t>
            </a:r>
            <a:r>
              <a:rPr lang="en-US" sz="1200" i="1" dirty="0">
                <a:solidFill>
                  <a:srgbClr val="353335"/>
                </a:solidFill>
                <a:effectLst/>
                <a:latin typeface="+mn-lt"/>
              </a:rPr>
              <a:t>Student Interactive </a:t>
            </a:r>
            <a:r>
              <a:rPr lang="en-US" sz="1200" dirty="0">
                <a:solidFill>
                  <a:srgbClr val="353335"/>
                </a:solidFill>
                <a:effectLst/>
                <a:latin typeface="+mn-lt"/>
              </a:rPr>
              <a:t>using their newly acquired Academic Vocabulary. </a:t>
            </a:r>
          </a:p>
          <a:p>
            <a:pPr marL="342900" indent="-342900">
              <a:buFont typeface="+mj-lt"/>
              <a:buAutoNum type="arabicPeriod"/>
            </a:pPr>
            <a:r>
              <a:rPr lang="en-US" sz="1200" dirty="0">
                <a:solidFill>
                  <a:srgbClr val="353335"/>
                </a:solidFill>
                <a:effectLst/>
                <a:latin typeface="+mn-lt"/>
              </a:rPr>
              <a:t>Remind students that they will follow a research plan in order to complete the project in one week. </a:t>
            </a:r>
          </a:p>
          <a:p>
            <a:pPr marL="342900" indent="-342900">
              <a:buFont typeface="+mj-lt"/>
              <a:buAutoNum type="arabicPeriod"/>
            </a:pPr>
            <a:r>
              <a:rPr lang="en-US" sz="1200" dirty="0">
                <a:solidFill>
                  <a:srgbClr val="353335"/>
                </a:solidFill>
                <a:effectLst/>
                <a:latin typeface="+mn-lt"/>
              </a:rPr>
              <a:t>Read aloud the Neighborhood Worker Research Plan on p. 225 in the </a:t>
            </a:r>
            <a:r>
              <a:rPr lang="en-US" sz="1200" i="1" dirty="0">
                <a:solidFill>
                  <a:srgbClr val="353335"/>
                </a:solidFill>
                <a:effectLst/>
                <a:latin typeface="+mn-lt"/>
              </a:rPr>
              <a:t>Student Interactive </a:t>
            </a:r>
            <a:r>
              <a:rPr lang="en-US" sz="1200" dirty="0">
                <a:solidFill>
                  <a:srgbClr val="353335"/>
                </a:solidFill>
                <a:effectLst/>
                <a:latin typeface="+mn-lt"/>
              </a:rPr>
              <a:t>and have students follow along. </a:t>
            </a:r>
          </a:p>
          <a:p>
            <a:pPr marL="342900" indent="-342900">
              <a:buFont typeface="+mj-lt"/>
              <a:buAutoNum type="arabicPeriod"/>
            </a:pPr>
            <a:r>
              <a:rPr lang="en-US" sz="1200" dirty="0">
                <a:solidFill>
                  <a:srgbClr val="353335"/>
                </a:solidFill>
                <a:effectLst/>
                <a:latin typeface="+mn-lt"/>
              </a:rPr>
              <a:t>At the end of this lesson, students should have completed the first step by choosing a neighborhood worker and writing two questions for research.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2177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Write the letters </a:t>
            </a:r>
            <a:r>
              <a:rPr lang="en-US" sz="1200" i="1" dirty="0">
                <a:solidFill>
                  <a:srgbClr val="353335"/>
                </a:solidFill>
                <a:effectLst/>
                <a:latin typeface="+mn-lt"/>
              </a:rPr>
              <a:t>Qu </a:t>
            </a:r>
            <a:r>
              <a:rPr lang="en-US" sz="1200" dirty="0">
                <a:solidFill>
                  <a:srgbClr val="353335"/>
                </a:solidFill>
                <a:effectLst/>
                <a:latin typeface="+mn-lt"/>
              </a:rPr>
              <a:t>and </a:t>
            </a:r>
            <a:r>
              <a:rPr lang="en-US" sz="1200" i="1" dirty="0" err="1">
                <a:solidFill>
                  <a:srgbClr val="353335"/>
                </a:solidFill>
                <a:effectLst/>
                <a:latin typeface="+mn-lt"/>
              </a:rPr>
              <a:t>qu</a:t>
            </a:r>
            <a:r>
              <a:rPr lang="en-US" sz="1200" i="1" dirty="0">
                <a:solidFill>
                  <a:srgbClr val="353335"/>
                </a:solidFill>
                <a:effectLst/>
                <a:latin typeface="+mn-lt"/>
              </a:rPr>
              <a:t> </a:t>
            </a:r>
            <a:r>
              <a:rPr lang="en-US" sz="1200" dirty="0">
                <a:solidFill>
                  <a:srgbClr val="353335"/>
                </a:solidFill>
                <a:effectLst/>
                <a:latin typeface="+mn-lt"/>
              </a:rPr>
              <a:t>on the board and point to each pair of letters as you say the sound /kw/. Tell students that the sound /kw/ is spelled with the pattern </a:t>
            </a:r>
            <a:r>
              <a:rPr lang="en-US" sz="1200" i="1" dirty="0">
                <a:solidFill>
                  <a:srgbClr val="353335"/>
                </a:solidFill>
                <a:effectLst/>
                <a:latin typeface="+mn-lt"/>
              </a:rPr>
              <a:t>qu.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Reinforce the phonics skill by writing the following words on the board: </a:t>
            </a:r>
            <a:r>
              <a:rPr lang="en-US" sz="1200" i="1" dirty="0">
                <a:solidFill>
                  <a:srgbClr val="353335"/>
                </a:solidFill>
                <a:effectLst/>
                <a:latin typeface="+mn-lt"/>
              </a:rPr>
              <a:t>quit, quill, Quinn, quiz</a:t>
            </a:r>
            <a:r>
              <a:rPr lang="en-US" sz="1200" dirty="0">
                <a:solidFill>
                  <a:srgbClr val="353335"/>
                </a:solidFill>
                <a:effectLst/>
                <a:latin typeface="+mn-lt"/>
              </a:rPr>
              <a:t>.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Point to and say the word </a:t>
            </a:r>
            <a:r>
              <a:rPr lang="en-US" sz="1200" i="1" dirty="0">
                <a:solidFill>
                  <a:srgbClr val="353335"/>
                </a:solidFill>
                <a:effectLst/>
                <a:latin typeface="+mn-lt"/>
              </a:rPr>
              <a:t>quit</a:t>
            </a:r>
            <a:r>
              <a:rPr lang="en-US" sz="1200" dirty="0">
                <a:solidFill>
                  <a:srgbClr val="353335"/>
                </a:solidFill>
                <a:effectLst/>
                <a:latin typeface="+mn-lt"/>
              </a:rPr>
              <a:t>. Have students repeat the word. Ask: </a:t>
            </a:r>
            <a:r>
              <a:rPr lang="en-US" sz="1200" i="1" dirty="0">
                <a:solidFill>
                  <a:srgbClr val="0082C1"/>
                </a:solidFill>
                <a:effectLst/>
                <a:latin typeface="+mn-lt"/>
              </a:rPr>
              <a:t>What sound do you hear at the beginning of quit? </a:t>
            </a:r>
            <a:r>
              <a:rPr lang="en-US" sz="1200" i="1" dirty="0">
                <a:solidFill>
                  <a:srgbClr val="353335"/>
                </a:solidFill>
                <a:effectLst/>
                <a:latin typeface="+mn-lt"/>
              </a:rPr>
              <a:t>(/kw/) </a:t>
            </a:r>
            <a:r>
              <a:rPr lang="en-US" sz="1200" i="1" dirty="0">
                <a:solidFill>
                  <a:srgbClr val="0082C1"/>
                </a:solidFill>
                <a:effectLst/>
                <a:latin typeface="+mn-lt"/>
              </a:rPr>
              <a:t>What letters spell the sound /kw/? </a:t>
            </a:r>
            <a:r>
              <a:rPr lang="en-US" sz="1200" i="1" dirty="0">
                <a:solidFill>
                  <a:srgbClr val="353335"/>
                </a:solidFill>
                <a:effectLst/>
                <a:latin typeface="+mn-lt"/>
              </a:rPr>
              <a:t>(</a:t>
            </a:r>
            <a:r>
              <a:rPr lang="en-US" sz="1200" i="1" dirty="0" err="1">
                <a:solidFill>
                  <a:srgbClr val="353335"/>
                </a:solidFill>
                <a:effectLst/>
                <a:latin typeface="+mn-lt"/>
              </a:rPr>
              <a:t>qu</a:t>
            </a:r>
            <a:r>
              <a:rPr lang="en-US" sz="1200" i="1" dirty="0">
                <a:solidFill>
                  <a:srgbClr val="353335"/>
                </a:solidFill>
                <a:effectLst/>
                <a:latin typeface="+mn-lt"/>
              </a:rPr>
              <a:t>)</a:t>
            </a:r>
            <a:r>
              <a:rPr lang="en-US" sz="1200" dirty="0">
                <a:solidFill>
                  <a:srgbClr val="353335"/>
                </a:solidFill>
                <a:effectLst/>
                <a:latin typeface="+mn-lt"/>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Invite a volunteer to underline the letters </a:t>
            </a:r>
            <a:r>
              <a:rPr lang="en-US" sz="1200" i="1" dirty="0">
                <a:solidFill>
                  <a:srgbClr val="353335"/>
                </a:solidFill>
                <a:effectLst/>
                <a:latin typeface="+mn-lt"/>
              </a:rPr>
              <a:t>qu</a:t>
            </a:r>
            <a:r>
              <a:rPr lang="en-US" sz="1200" dirty="0">
                <a:solidFill>
                  <a:srgbClr val="353335"/>
                </a:solidFill>
                <a:effectLst/>
                <a:latin typeface="+mn-lt"/>
              </a:rPr>
              <a:t>. Continue with the other words. </a:t>
            </a:r>
          </a:p>
          <a:p>
            <a:pPr marL="342900" indent="-342900">
              <a:buFont typeface="+mj-lt"/>
              <a:buAutoNum type="arabicPeriod"/>
            </a:pPr>
            <a:r>
              <a:rPr lang="en-US" sz="1200" dirty="0">
                <a:solidFill>
                  <a:srgbClr val="353335"/>
                </a:solidFill>
                <a:effectLst/>
                <a:latin typeface="+mn-lt"/>
              </a:rPr>
              <a:t>Next, read aloud the following sentences and have students fill in the blank with one of the </a:t>
            </a:r>
            <a:r>
              <a:rPr lang="en-US" sz="1200" i="1" dirty="0" err="1">
                <a:solidFill>
                  <a:srgbClr val="353335"/>
                </a:solidFill>
                <a:effectLst/>
                <a:latin typeface="+mn-lt"/>
              </a:rPr>
              <a:t>qu</a:t>
            </a:r>
            <a:r>
              <a:rPr lang="en-US" sz="1200" i="1" dirty="0">
                <a:solidFill>
                  <a:srgbClr val="353335"/>
                </a:solidFill>
                <a:effectLst/>
                <a:latin typeface="+mn-lt"/>
              </a:rPr>
              <a:t> </a:t>
            </a:r>
            <a:r>
              <a:rPr lang="en-US" sz="1200" dirty="0">
                <a:solidFill>
                  <a:srgbClr val="353335"/>
                </a:solidFill>
                <a:effectLst/>
                <a:latin typeface="+mn-lt"/>
              </a:rPr>
              <a:t>words on the board.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My hamster’s name is _____. (Quinn)</a:t>
            </a:r>
          </a:p>
          <a:p>
            <a:pPr marL="742950" lvl="1" indent="-285750">
              <a:buFont typeface="Arial" panose="020B0604020202020204" pitchFamily="34" charset="0"/>
              <a:buChar char="•"/>
            </a:pPr>
            <a:r>
              <a:rPr lang="en-US" sz="1200" dirty="0">
                <a:solidFill>
                  <a:srgbClr val="353335"/>
                </a:solidFill>
                <a:effectLst/>
                <a:latin typeface="+mn-lt"/>
              </a:rPr>
              <a:t>Long ago, people wrote with a _____. (quill)</a:t>
            </a:r>
          </a:p>
          <a:p>
            <a:pPr marL="742950" lvl="1" indent="-285750">
              <a:buFont typeface="Arial" panose="020B0604020202020204" pitchFamily="34" charset="0"/>
              <a:buChar char="•"/>
            </a:pPr>
            <a:r>
              <a:rPr lang="en-US" sz="1200" dirty="0">
                <a:solidFill>
                  <a:srgbClr val="353335"/>
                </a:solidFill>
                <a:effectLst/>
                <a:latin typeface="+mn-lt"/>
              </a:rPr>
              <a:t>It is time to take a math _____. (quiz)</a:t>
            </a:r>
          </a:p>
          <a:p>
            <a:pPr marL="742950" lvl="1" indent="-285750">
              <a:buFont typeface="Arial" panose="020B0604020202020204" pitchFamily="34" charset="0"/>
              <a:buChar char="•"/>
            </a:pPr>
            <a:r>
              <a:rPr lang="en-US" sz="1200" dirty="0">
                <a:solidFill>
                  <a:srgbClr val="353335"/>
                </a:solidFill>
                <a:effectLst/>
                <a:latin typeface="+mn-lt"/>
              </a:rPr>
              <a:t>I love playing soccer, so I will not _____. (quit) </a:t>
            </a:r>
            <a:endParaRPr lang="en-US" sz="12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effectLst/>
                <a:latin typeface="+mn-lt"/>
              </a:rPr>
              <a:t>Have partners read the sentences at the top of p. 213 in the </a:t>
            </a:r>
            <a:r>
              <a:rPr lang="en-US" sz="1200" i="1" dirty="0">
                <a:effectLst/>
                <a:latin typeface="+mn-lt"/>
              </a:rPr>
              <a:t>Student Interactive.</a:t>
            </a:r>
            <a:endParaRPr lang="en-US" sz="1200" dirty="0">
              <a:effectLst/>
              <a:latin typeface="+mn-lt"/>
            </a:endParaRPr>
          </a:p>
          <a:p>
            <a:pPr marL="342900" indent="-342900">
              <a:buFont typeface="+mj-lt"/>
              <a:buAutoNum type="arabicPeriod"/>
            </a:pPr>
            <a:endParaRPr lang="en-US" dirty="0">
              <a:effectLst/>
            </a:endParaRPr>
          </a:p>
        </p:txBody>
      </p:sp>
      <p:sp>
        <p:nvSpPr>
          <p:cNvPr id="381" name="Google Shape;38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b="0" i="0" u="none" strike="noStrike" dirty="0">
                <a:solidFill>
                  <a:srgbClr val="000000"/>
                </a:solidFill>
                <a:latin typeface="Calibri"/>
                <a:ea typeface="Calibri"/>
                <a:cs typeface="Calibri"/>
                <a:sym typeface="Calibri"/>
              </a:rPr>
              <a:t>Have students complete the rest of p. 213 and p. 214 in the Student Interactive.</a:t>
            </a:r>
            <a:endParaRPr dirty="0">
              <a:latin typeface="Calibri"/>
              <a:ea typeface="Calibri"/>
              <a:cs typeface="Calibri"/>
              <a:sym typeface="Calibri"/>
            </a:endParaRPr>
          </a:p>
        </p:txBody>
      </p:sp>
      <p:sp>
        <p:nvSpPr>
          <p:cNvPr id="399" name="Google Shape;39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Display and then read aloud the high-frequency words: </a:t>
            </a:r>
            <a:r>
              <a:rPr lang="en-US" sz="1200" i="1" dirty="0">
                <a:solidFill>
                  <a:srgbClr val="353335"/>
                </a:solidFill>
                <a:effectLst/>
                <a:latin typeface="+mn-lt"/>
              </a:rPr>
              <a:t>for, go, here, me, where</a:t>
            </a:r>
            <a:r>
              <a:rPr lang="en-US" sz="1200" dirty="0">
                <a:solidFill>
                  <a:srgbClr val="353335"/>
                </a:solidFill>
                <a:effectLst/>
                <a:latin typeface="+mn-lt"/>
              </a:rPr>
              <a:t>.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Dictate each word, and have students spell them aloud. </a:t>
            </a:r>
            <a:endParaRPr lang="en-US" sz="1200" dirty="0">
              <a:solidFill>
                <a:srgbClr val="96999B"/>
              </a:solidFill>
              <a:effectLst/>
              <a:latin typeface="+mn-lt"/>
            </a:endParaRPr>
          </a:p>
          <a:p>
            <a:pPr marL="342900" indent="-342900">
              <a:buFont typeface="+mj-lt"/>
              <a:buAutoNum type="arabicPeriod"/>
            </a:pPr>
            <a:r>
              <a:rPr lang="en-US" sz="1200" dirty="0">
                <a:solidFill>
                  <a:srgbClr val="353335"/>
                </a:solidFill>
                <a:effectLst/>
                <a:latin typeface="+mn-lt"/>
              </a:rPr>
              <a:t>Then cover the words, and dictate them again. </a:t>
            </a:r>
            <a:endParaRPr lang="en-US" sz="1200" dirty="0">
              <a:solidFill>
                <a:srgbClr val="96999B"/>
              </a:solidFill>
              <a:effectLst/>
              <a:latin typeface="+mn-lt"/>
            </a:endParaRPr>
          </a:p>
          <a:p>
            <a:pPr marL="342900" indent="-342900">
              <a:buFont typeface="+mj-lt"/>
              <a:buAutoNum type="arabicPeriod"/>
            </a:pPr>
            <a:r>
              <a:rPr lang="en-US" sz="1200" dirty="0">
                <a:solidFill>
                  <a:srgbClr val="353335"/>
                </a:solidFill>
                <a:effectLst/>
                <a:latin typeface="+mn-lt"/>
              </a:rPr>
              <a:t>Have students write the words as you dictate each one. </a:t>
            </a:r>
            <a:endParaRPr lang="en-US" sz="1200" dirty="0">
              <a:solidFill>
                <a:srgbClr val="96999B"/>
              </a:solidFill>
              <a:effectLst/>
              <a:latin typeface="+mn-lt"/>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50221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800" dirty="0">
                <a:solidFill>
                  <a:srgbClr val="353335"/>
                </a:solidFill>
                <a:effectLst/>
                <a:latin typeface="HelveticaNeueLTW1G"/>
              </a:rPr>
              <a:t>Tell students that the sound /kw/ follows a spelling pattern. The sound /kw/ is spelled </a:t>
            </a:r>
            <a:r>
              <a:rPr lang="en-US" sz="1800" i="1" dirty="0">
                <a:solidFill>
                  <a:srgbClr val="353335"/>
                </a:solidFill>
                <a:effectLst/>
                <a:latin typeface="HelveticaNeueLTW1G"/>
              </a:rPr>
              <a:t>qu. </a:t>
            </a:r>
            <a:endParaRPr lang="en-US" dirty="0"/>
          </a:p>
          <a:p>
            <a:pPr marL="342900" indent="-342900">
              <a:buFont typeface="+mj-lt"/>
              <a:buAutoNum type="arabicPeriod"/>
            </a:pPr>
            <a:r>
              <a:rPr lang="en-US" sz="1800" dirty="0">
                <a:solidFill>
                  <a:srgbClr val="353335"/>
                </a:solidFill>
                <a:effectLst/>
                <a:latin typeface="HelveticaNeueLTW1G"/>
              </a:rPr>
              <a:t>Write or display the words </a:t>
            </a:r>
            <a:r>
              <a:rPr lang="en-US" sz="1800" i="1" dirty="0">
                <a:solidFill>
                  <a:srgbClr val="353335"/>
                </a:solidFill>
                <a:effectLst/>
                <a:latin typeface="HelveticaNeueLTW1G"/>
              </a:rPr>
              <a:t>quit </a:t>
            </a:r>
            <a:r>
              <a:rPr lang="en-US" sz="1800" dirty="0">
                <a:solidFill>
                  <a:srgbClr val="353335"/>
                </a:solidFill>
                <a:effectLst/>
                <a:latin typeface="HelveticaNeueLTW1G"/>
              </a:rPr>
              <a:t>and </a:t>
            </a:r>
            <a:r>
              <a:rPr lang="en-US" sz="1800" i="1" dirty="0">
                <a:solidFill>
                  <a:srgbClr val="353335"/>
                </a:solidFill>
                <a:effectLst/>
                <a:latin typeface="HelveticaNeueLTW1G"/>
              </a:rPr>
              <a:t>quill</a:t>
            </a:r>
            <a:r>
              <a:rPr lang="en-US" sz="1800" dirty="0">
                <a:solidFill>
                  <a:srgbClr val="353335"/>
                </a:solidFill>
                <a:effectLst/>
                <a:latin typeface="HelveticaNeueLTW1G"/>
              </a:rPr>
              <a:t>. </a:t>
            </a:r>
          </a:p>
          <a:p>
            <a:pPr marL="342900" indent="-342900">
              <a:buFont typeface="+mj-lt"/>
              <a:buAutoNum type="arabicPeriod"/>
            </a:pPr>
            <a:r>
              <a:rPr lang="en-US" sz="1800" dirty="0">
                <a:solidFill>
                  <a:srgbClr val="353335"/>
                </a:solidFill>
                <a:effectLst/>
                <a:latin typeface="HelveticaNeueLTW1G"/>
              </a:rPr>
              <a:t>Read each word aloud, emphasizing the sound /kw/. Point to the </a:t>
            </a:r>
            <a:r>
              <a:rPr lang="en-US" sz="1800" i="1" dirty="0" err="1">
                <a:solidFill>
                  <a:srgbClr val="353335"/>
                </a:solidFill>
                <a:effectLst/>
                <a:latin typeface="HelveticaNeueLTW1G"/>
              </a:rPr>
              <a:t>qu</a:t>
            </a:r>
            <a:r>
              <a:rPr lang="en-US" sz="1800" i="1" dirty="0">
                <a:solidFill>
                  <a:srgbClr val="353335"/>
                </a:solidFill>
                <a:effectLst/>
                <a:latin typeface="HelveticaNeueLTW1G"/>
              </a:rPr>
              <a:t> </a:t>
            </a:r>
            <a:r>
              <a:rPr lang="en-US" sz="1800" dirty="0">
                <a:solidFill>
                  <a:srgbClr val="353335"/>
                </a:solidFill>
                <a:effectLst/>
                <a:latin typeface="HelveticaNeueLTW1G"/>
              </a:rPr>
              <a:t>in each word as you say the sound. Point out the spelling of the other words. </a:t>
            </a:r>
            <a:endParaRPr lang="en-US" sz="1800" b="0" i="0" u="none" strike="noStrike" dirty="0">
              <a:solidFill>
                <a:schemeClr val="tx1"/>
              </a:solidFill>
              <a:effectLst/>
              <a:latin typeface="+mn-lt"/>
              <a:ea typeface="+mn-ea"/>
              <a:cs typeface="+mn-cs"/>
            </a:endParaRPr>
          </a:p>
          <a:p>
            <a:pPr marL="342900" indent="-342900">
              <a:buFont typeface="+mj-lt"/>
              <a:buAutoNum type="arabicPeriod"/>
            </a:pPr>
            <a:r>
              <a:rPr lang="en-US" sz="1800" dirty="0">
                <a:solidFill>
                  <a:srgbClr val="353335"/>
                </a:solidFill>
                <a:effectLst/>
                <a:latin typeface="HelveticaNeueLTW1G"/>
              </a:rPr>
              <a:t>Have</a:t>
            </a:r>
            <a:r>
              <a:rPr lang="en-US" sz="1800" b="1" dirty="0">
                <a:solidFill>
                  <a:srgbClr val="FFFFFF"/>
                </a:solidFill>
                <a:effectLst/>
                <a:latin typeface="HeinemannSchool"/>
              </a:rPr>
              <a:t> </a:t>
            </a:r>
            <a:r>
              <a:rPr lang="en-US" sz="1800" dirty="0">
                <a:solidFill>
                  <a:srgbClr val="353335"/>
                </a:solidFill>
                <a:effectLst/>
                <a:latin typeface="HelveticaNeueLTW1G"/>
              </a:rPr>
              <a:t>students complete the activity on p. 215 in the </a:t>
            </a:r>
            <a:r>
              <a:rPr lang="en-US" sz="1800" i="1" dirty="0">
                <a:solidFill>
                  <a:srgbClr val="353335"/>
                </a:solidFill>
                <a:effectLst/>
                <a:latin typeface="HelveticaNeueLTW1G"/>
              </a:rPr>
              <a:t>Student Interactive. </a:t>
            </a:r>
            <a:endParaRPr lang="en-US" dirty="0"/>
          </a:p>
          <a:p>
            <a:pPr marL="0" lvl="0" indent="0" algn="l" rtl="0">
              <a:lnSpc>
                <a:spcPct val="100000"/>
              </a:lnSpc>
              <a:spcBef>
                <a:spcPts val="0"/>
              </a:spcBef>
              <a:spcAft>
                <a:spcPts val="0"/>
              </a:spcAft>
              <a:buSzPts val="1400"/>
              <a:buNone/>
            </a:pPr>
            <a:endParaRPr sz="1800" b="0" i="0" u="none" strike="noStrike" dirty="0">
              <a:solidFill>
                <a:srgbClr val="000000"/>
              </a:solidFill>
              <a:latin typeface="Calibri"/>
              <a:ea typeface="Calibri"/>
              <a:cs typeface="Calibri"/>
              <a:sym typeface="Calibri"/>
            </a:endParaRPr>
          </a:p>
        </p:txBody>
      </p:sp>
      <p:sp>
        <p:nvSpPr>
          <p:cNvPr id="592" name="Google Shape;59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Read aloud the paragraph on p. 226 in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Tell students that an informational text explains information about a topic. An informational text has a main, or central, idea and details. The main idea is what the text is mostly about. Details give more information about the main idea.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Tell students that before they write their informational texts, they should state their central idea clearly and include only details that tell more about the central idea.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Remind students that their audience is their classmates. As they plan and write their informational texts, students should consider what their classmates want to know about a neighborhood worker. Help students write for an audience by asking questions, such as </a:t>
            </a:r>
            <a:r>
              <a:rPr lang="en-US" sz="1200" i="1" dirty="0">
                <a:solidFill>
                  <a:srgbClr val="353335"/>
                </a:solidFill>
                <a:effectLst/>
                <a:latin typeface="+mn-lt"/>
              </a:rPr>
              <a:t>What might your classmates already know about your neighborhood worker? </a:t>
            </a:r>
            <a:r>
              <a:rPr lang="en-US" sz="1200" dirty="0">
                <a:solidFill>
                  <a:srgbClr val="353335"/>
                </a:solidFill>
                <a:effectLst/>
                <a:latin typeface="+mn-lt"/>
              </a:rPr>
              <a:t>and </a:t>
            </a:r>
            <a:r>
              <a:rPr lang="en-US" sz="1200" i="1" dirty="0">
                <a:solidFill>
                  <a:srgbClr val="353335"/>
                </a:solidFill>
                <a:effectLst/>
                <a:latin typeface="+mn-lt"/>
              </a:rPr>
              <a:t>What do you think is most important for them to learn about your neighborhood worker? </a:t>
            </a:r>
            <a:endParaRPr lang="en-US" sz="1200" dirty="0">
              <a:effectLst/>
              <a:latin typeface="+mn-lt"/>
            </a:endParaRPr>
          </a:p>
          <a:p>
            <a:pPr marL="342900" indent="-342900">
              <a:buFont typeface="+mj-lt"/>
              <a:buAutoNum type="arabicPeriod"/>
            </a:pPr>
            <a:endParaRPr lang="en-US" sz="1800" dirty="0">
              <a:solidFill>
                <a:srgbClr val="353335"/>
              </a:solidFill>
              <a:effectLst/>
              <a:latin typeface="HelveticaNeueLTW1G"/>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3963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Use the article “Walking to School” to help students identify characteristics of informational texts.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Distribute copies of “Walking to School.” </a:t>
            </a:r>
            <a:r>
              <a:rPr lang="en-US" sz="1200" b="1" i="0" u="none" strike="noStrike" dirty="0">
                <a:solidFill>
                  <a:srgbClr val="000000"/>
                </a:solidFill>
                <a:latin typeface="+mn-lt"/>
                <a:ea typeface="Calibri"/>
                <a:cs typeface="Calibri"/>
                <a:sym typeface="Calibri"/>
              </a:rPr>
              <a:t>Click path: Table of Contents -&gt; Unit 1: My Neighborhood -&gt; U1 W6: Project-Based Inquiry -&gt; U1 W6: Lesson 2</a:t>
            </a:r>
            <a:endParaRPr lang="en-US" sz="1200" dirty="0">
              <a:solidFill>
                <a:srgbClr val="353335"/>
              </a:solidFill>
              <a:effectLst/>
              <a:latin typeface="+mn-lt"/>
            </a:endParaRPr>
          </a:p>
          <a:p>
            <a:pPr marL="800100" lvl="1" indent="-342900">
              <a:buFont typeface="Arial" panose="020B0604020202020204" pitchFamily="34" charset="0"/>
              <a:buChar char="•"/>
            </a:pPr>
            <a:r>
              <a:rPr lang="en-US" sz="1200" b="0" i="1" u="none" strike="noStrike" dirty="0">
                <a:solidFill>
                  <a:srgbClr val="000000"/>
                </a:solidFill>
                <a:latin typeface="+mn-lt"/>
                <a:ea typeface="Calibri"/>
                <a:cs typeface="Calibri"/>
                <a:sym typeface="Calibri"/>
              </a:rPr>
              <a:t>Note: This article is available at 3 different Lexile levels. The slide image is the middle range. </a:t>
            </a:r>
            <a:endParaRPr lang="en-US" sz="1200" dirty="0">
              <a:solidFill>
                <a:srgbClr val="353335"/>
              </a:solidFill>
              <a:effectLst/>
              <a:latin typeface="+mn-lt"/>
            </a:endParaRPr>
          </a:p>
          <a:p>
            <a:pPr marL="342900" indent="-342900">
              <a:buFont typeface="+mj-lt"/>
              <a:buAutoNum type="arabicPeriod"/>
            </a:pPr>
            <a:r>
              <a:rPr lang="en-US" sz="1200" dirty="0">
                <a:solidFill>
                  <a:srgbClr val="353335"/>
                </a:solidFill>
                <a:effectLst/>
                <a:latin typeface="+mn-lt"/>
              </a:rPr>
              <a:t>Explain to students that reading critically involves understanding why an author wrote a text. Read aloud “Walking to School” one paragraph at a time. Have students look for characteristics of informational texts. Write the following tasks on the board. Find the following: </a:t>
            </a:r>
            <a:r>
              <a:rPr lang="en-US" sz="1200" dirty="0">
                <a:solidFill>
                  <a:srgbClr val="96999B"/>
                </a:solidFill>
                <a:effectLst/>
                <a:latin typeface="+mn-lt"/>
              </a:rPr>
              <a:t>• </a:t>
            </a:r>
            <a:r>
              <a:rPr lang="en-US" sz="1200" dirty="0">
                <a:solidFill>
                  <a:srgbClr val="353335"/>
                </a:solidFill>
                <a:effectLst/>
                <a:latin typeface="+mn-lt"/>
              </a:rPr>
              <a:t>the main, or central, idea </a:t>
            </a:r>
            <a:r>
              <a:rPr lang="en-US" sz="1200" dirty="0">
                <a:solidFill>
                  <a:srgbClr val="96999B"/>
                </a:solidFill>
                <a:effectLst/>
                <a:latin typeface="+mn-lt"/>
              </a:rPr>
              <a:t>• </a:t>
            </a:r>
            <a:r>
              <a:rPr lang="en-US" sz="1200" dirty="0">
                <a:solidFill>
                  <a:srgbClr val="353335"/>
                </a:solidFill>
                <a:effectLst/>
                <a:latin typeface="+mn-lt"/>
              </a:rPr>
              <a:t>details that tell about the main idea </a:t>
            </a:r>
            <a:endParaRPr lang="en-US" sz="1200" dirty="0">
              <a:solidFill>
                <a:schemeClr val="tx1"/>
              </a:solidFill>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757271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After reading “Walking to School,” have students work with a partner to fill in the chart on p. 226 in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Ask students to find the main idea of the article and details that tell more about the main idea. </a:t>
            </a:r>
            <a:endParaRPr lang="en-US" sz="120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52148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Check students’ understanding of informational texts by asking them to write or draw the main idea of their text before they continue with the Conduct Research page. </a:t>
            </a:r>
          </a:p>
          <a:p>
            <a:pPr marL="342900" indent="-342900">
              <a:buFont typeface="+mj-lt"/>
              <a:buAutoNum type="arabicPeriod"/>
            </a:pPr>
            <a:r>
              <a:rPr lang="en-US" sz="1200" dirty="0">
                <a:solidFill>
                  <a:srgbClr val="353335"/>
                </a:solidFill>
                <a:effectLst/>
                <a:latin typeface="+mn-lt"/>
              </a:rPr>
              <a:t>Explain to students that they should look back at this picture or statement to guide their research.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1846480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Help students conduct research by providing articles, books, magazines, or other accessible print sources from the school library. Use the Model and Practice on print sources to help students identify and gather relevant information to answer their questions about a neighborhood worker. Remind students to use their questions to guide their research. </a:t>
            </a:r>
          </a:p>
          <a:p>
            <a:pPr marL="342900" indent="-342900">
              <a:buFont typeface="+mj-lt"/>
              <a:buAutoNum type="arabicPeriod"/>
            </a:pPr>
            <a:r>
              <a:rPr lang="en-US" sz="1200" dirty="0">
                <a:solidFill>
                  <a:srgbClr val="353335"/>
                </a:solidFill>
                <a:effectLst/>
                <a:latin typeface="+mn-lt"/>
              </a:rPr>
              <a:t>Use a relevant informational text to model the process for using print sources to answer inquiry questions. See the example below.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Say: </a:t>
            </a:r>
            <a:r>
              <a:rPr lang="en-US" sz="1200" i="1" dirty="0">
                <a:solidFill>
                  <a:srgbClr val="0082C1"/>
                </a:solidFill>
                <a:effectLst/>
                <a:latin typeface="+mn-lt"/>
              </a:rPr>
              <a:t>Let’s learn about firefighters. First, I ask a question to focus my research: How do you become a firefighter? </a:t>
            </a:r>
          </a:p>
          <a:p>
            <a:pPr marL="742950" lvl="1" indent="-285750">
              <a:buFont typeface="Arial" panose="020B0604020202020204" pitchFamily="34" charset="0"/>
              <a:buChar char="•"/>
            </a:pPr>
            <a:r>
              <a:rPr lang="en-US" sz="1200" dirty="0">
                <a:solidFill>
                  <a:srgbClr val="353335"/>
                </a:solidFill>
                <a:effectLst/>
                <a:latin typeface="+mn-lt"/>
              </a:rPr>
              <a:t>Display an appropriate book or article about neighborhood workers. Say: </a:t>
            </a:r>
            <a:r>
              <a:rPr lang="en-US" sz="1200" i="1" dirty="0">
                <a:solidFill>
                  <a:srgbClr val="0082C1"/>
                </a:solidFill>
                <a:effectLst/>
                <a:latin typeface="+mn-lt"/>
              </a:rPr>
              <a:t>This looks like a relevant source because the title (or cover picture) tells me that it has information about firefighters. </a:t>
            </a:r>
          </a:p>
          <a:p>
            <a:pPr marL="742950" lvl="1" indent="-285750">
              <a:buFont typeface="Arial" panose="020B0604020202020204" pitchFamily="34" charset="0"/>
              <a:buChar char="•"/>
            </a:pPr>
            <a:r>
              <a:rPr lang="en-US" sz="1200" dirty="0">
                <a:solidFill>
                  <a:srgbClr val="353335"/>
                </a:solidFill>
                <a:effectLst/>
                <a:latin typeface="+mn-lt"/>
              </a:rPr>
              <a:t>Use text features, such as a table of contents, an index, photographs, or headings, to find a page with details about firefighters. Say: </a:t>
            </a:r>
            <a:r>
              <a:rPr lang="en-US" sz="1200" i="1" dirty="0">
                <a:solidFill>
                  <a:srgbClr val="0082C1"/>
                </a:solidFill>
                <a:effectLst/>
                <a:latin typeface="+mn-lt"/>
              </a:rPr>
              <a:t>I will quickly look for key words, such as firefighter and job.</a:t>
            </a:r>
            <a:r>
              <a:rPr lang="en-US" sz="1200" dirty="0">
                <a:solidFill>
                  <a:srgbClr val="0082C1"/>
                </a:solidFill>
                <a:effectLst/>
                <a:latin typeface="+mn-lt"/>
              </a:rPr>
              <a:t> </a:t>
            </a:r>
          </a:p>
          <a:p>
            <a:pPr marL="742950" lvl="1" indent="-285750">
              <a:buFont typeface="Arial" panose="020B0604020202020204" pitchFamily="34" charset="0"/>
              <a:buChar char="•"/>
            </a:pPr>
            <a:r>
              <a:rPr lang="en-US" sz="1200" dirty="0">
                <a:solidFill>
                  <a:srgbClr val="353335"/>
                </a:solidFill>
                <a:effectLst/>
                <a:latin typeface="+mn-lt"/>
              </a:rPr>
              <a:t>Point to a sentence containing a fact about firefighters and read it aloud. Say: </a:t>
            </a:r>
            <a:r>
              <a:rPr lang="en-US" sz="1200" i="1" dirty="0">
                <a:solidFill>
                  <a:srgbClr val="0082C1"/>
                </a:solidFill>
                <a:effectLst/>
                <a:latin typeface="+mn-lt"/>
              </a:rPr>
              <a:t>Here is a fact about firefighters: Firefighters have to take a test before they can become a firefighter. This fact answers my research question. </a:t>
            </a:r>
            <a:endParaRPr lang="en-US" sz="1200" i="1" dirty="0">
              <a:effectLst/>
              <a:latin typeface="+mn-lt"/>
            </a:endParaRPr>
          </a:p>
          <a:p>
            <a:pPr marL="342900" indent="-342900">
              <a:buFont typeface="+mj-lt"/>
              <a:buAutoNum type="arabicPeriod"/>
            </a:pPr>
            <a:r>
              <a:rPr lang="en-US" sz="1200" dirty="0">
                <a:solidFill>
                  <a:srgbClr val="353335"/>
                </a:solidFill>
                <a:effectLst/>
                <a:latin typeface="+mn-lt"/>
              </a:rPr>
              <a:t>Have student pairs turn to p. 227 in the </a:t>
            </a:r>
            <a:r>
              <a:rPr lang="en-US" sz="1200" i="1" dirty="0">
                <a:solidFill>
                  <a:srgbClr val="353335"/>
                </a:solidFill>
                <a:effectLst/>
                <a:latin typeface="+mn-lt"/>
              </a:rPr>
              <a:t>Student Interactive </a:t>
            </a:r>
            <a:r>
              <a:rPr lang="en-US" sz="1200" dirty="0">
                <a:solidFill>
                  <a:srgbClr val="353335"/>
                </a:solidFill>
                <a:effectLst/>
                <a:latin typeface="+mn-lt"/>
              </a:rPr>
              <a:t>and circle the source where they will look for information to answer their questions about their neighborhood worker. </a:t>
            </a:r>
          </a:p>
          <a:p>
            <a:pPr marL="342900" indent="-342900">
              <a:buFont typeface="+mj-lt"/>
              <a:buAutoNum type="arabicPeriod"/>
            </a:pPr>
            <a:r>
              <a:rPr lang="en-US" sz="1200" dirty="0">
                <a:solidFill>
                  <a:srgbClr val="353335"/>
                </a:solidFill>
                <a:effectLst/>
                <a:latin typeface="+mn-lt"/>
              </a:rPr>
              <a:t>Ask pairs to work collaboratively to discuss how they can use the source to gather information. </a:t>
            </a:r>
          </a:p>
          <a:p>
            <a:pPr marL="342900" indent="-342900">
              <a:buFont typeface="+mj-lt"/>
              <a:buAutoNum type="arabicPeriod"/>
            </a:pPr>
            <a:r>
              <a:rPr lang="en-US" sz="1200" dirty="0">
                <a:solidFill>
                  <a:srgbClr val="353335"/>
                </a:solidFill>
                <a:effectLst/>
                <a:latin typeface="+mn-lt"/>
              </a:rPr>
              <a:t>Tell students to follow the rules for discussion, including listening to each other, speaking when recognized, and making appropriate contributions. </a:t>
            </a:r>
            <a:endParaRPr lang="en-US" sz="1200" dirty="0">
              <a:effectLst/>
              <a:latin typeface="+mn-lt"/>
            </a:endParaRPr>
          </a:p>
          <a:p>
            <a:pPr marL="342900" indent="-342900">
              <a:buFont typeface="+mj-lt"/>
              <a:buAutoNum type="arabicPeriod"/>
            </a:pPr>
            <a:endParaRPr lang="en-US"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845816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Ask students to write the name of their neighborhood worker and their two questions before they begin researching. </a:t>
            </a:r>
          </a:p>
          <a:p>
            <a:pPr marL="342900" indent="-342900">
              <a:buFont typeface="+mj-lt"/>
              <a:buAutoNum type="arabicPeriod"/>
            </a:pPr>
            <a:r>
              <a:rPr lang="en-US" sz="1200" dirty="0">
                <a:solidFill>
                  <a:srgbClr val="353335"/>
                </a:solidFill>
                <a:effectLst/>
                <a:latin typeface="+mn-lt"/>
              </a:rPr>
              <a:t>Remind them that as they research, they should look only for information that answers their questions about their neighborhood worker. </a:t>
            </a:r>
          </a:p>
          <a:p>
            <a:pPr marL="342900" indent="-342900">
              <a:buFont typeface="+mj-lt"/>
              <a:buAutoNum type="arabicPeriod"/>
            </a:pPr>
            <a:r>
              <a:rPr lang="en-US" sz="1200" dirty="0">
                <a:solidFill>
                  <a:srgbClr val="353335"/>
                </a:solidFill>
                <a:effectLst/>
                <a:latin typeface="+mn-lt"/>
              </a:rPr>
              <a:t>Support students in using text features and scanning for key words as they research.</a:t>
            </a:r>
          </a:p>
          <a:p>
            <a:pPr marL="342900" indent="-342900">
              <a:buFont typeface="+mj-lt"/>
              <a:buAutoNum type="arabicPeriod"/>
            </a:pPr>
            <a:r>
              <a:rPr lang="en-US" sz="1200" dirty="0">
                <a:solidFill>
                  <a:srgbClr val="353335"/>
                </a:solidFill>
                <a:effectLst/>
                <a:latin typeface="+mn-lt"/>
              </a:rPr>
              <a:t>To provide differentiated support: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If students struggle to ask questions about a worker, have them create a T-chart in their notebooks. Have them label the left column “Know” and the right column “Don't Know.” Have students list facts they already know about their neighborhood worker in the left column and things they do not know in the right column. Have students reread the right column and select two items to use as questions for research. </a:t>
            </a:r>
            <a:endParaRPr lang="en-US" sz="1200" dirty="0">
              <a:effectLst/>
              <a:latin typeface="+mn-l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Have students use a word web or a chart to organize information that they gather about their neighborhood worker. </a:t>
            </a:r>
            <a:endParaRPr lang="en-US" sz="120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81053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Point to the picture of a bee on p. 216 in the </a:t>
            </a:r>
            <a:r>
              <a:rPr lang="en-US" sz="1200" i="1" dirty="0">
                <a:solidFill>
                  <a:srgbClr val="353335"/>
                </a:solidFill>
                <a:effectLst/>
                <a:latin typeface="+mn-lt"/>
              </a:rPr>
              <a:t>Student Interactive</a:t>
            </a:r>
            <a:r>
              <a:rPr lang="en-US" sz="1200" dirty="0">
                <a:solidFill>
                  <a:srgbClr val="353335"/>
                </a:solidFill>
                <a:effectLst/>
                <a:latin typeface="+mn-lt"/>
              </a:rPr>
              <a:t>. Say</a:t>
            </a:r>
            <a:r>
              <a:rPr lang="en-US" sz="1200" i="1" dirty="0">
                <a:solidFill>
                  <a:srgbClr val="353335"/>
                </a:solidFill>
                <a:effectLst/>
                <a:latin typeface="+mn-lt"/>
              </a:rPr>
              <a:t>: </a:t>
            </a:r>
            <a:r>
              <a:rPr lang="en-US" sz="1200" i="1" dirty="0">
                <a:solidFill>
                  <a:srgbClr val="0082C1"/>
                </a:solidFill>
                <a:effectLst/>
                <a:latin typeface="+mn-lt"/>
              </a:rPr>
              <a:t>The bee goes buzz. Listen closely to the sounds in the word buzz: /b/ /u/ /z/. What sound do you hear at the end of the word buzz? </a:t>
            </a:r>
            <a:r>
              <a:rPr lang="en-US" sz="1200" i="1" dirty="0">
                <a:solidFill>
                  <a:srgbClr val="353335"/>
                </a:solidFill>
                <a:effectLst/>
                <a:latin typeface="+mn-lt"/>
              </a:rPr>
              <a:t>(/z/) </a:t>
            </a:r>
            <a:endParaRPr lang="en-US" sz="1200" i="1" dirty="0">
              <a:effectLst/>
              <a:latin typeface="+mn-lt"/>
            </a:endParaRPr>
          </a:p>
          <a:p>
            <a:pPr marL="342900" indent="-342900">
              <a:buFont typeface="+mj-lt"/>
              <a:buAutoNum type="arabicPeriod"/>
            </a:pPr>
            <a:r>
              <a:rPr lang="en-US" sz="1200" dirty="0">
                <a:solidFill>
                  <a:srgbClr val="353335"/>
                </a:solidFill>
                <a:effectLst/>
                <a:latin typeface="+mn-lt"/>
              </a:rPr>
              <a:t>Point to the ball of yarn and have students name what they see. Ask students to identify the initial sound in the word </a:t>
            </a:r>
            <a:r>
              <a:rPr lang="en-US" sz="1200" i="1" dirty="0">
                <a:solidFill>
                  <a:srgbClr val="353335"/>
                </a:solidFill>
                <a:effectLst/>
                <a:latin typeface="+mn-lt"/>
              </a:rPr>
              <a:t>yarn </a:t>
            </a:r>
            <a:r>
              <a:rPr lang="en-US" sz="1200" dirty="0">
                <a:solidFill>
                  <a:srgbClr val="353335"/>
                </a:solidFill>
                <a:effectLst/>
                <a:latin typeface="+mn-lt"/>
              </a:rPr>
              <a:t>(/y/). </a:t>
            </a:r>
          </a:p>
          <a:p>
            <a:pPr marL="342900" indent="-342900">
              <a:buFont typeface="+mj-lt"/>
              <a:buAutoNum type="arabicPeriod"/>
            </a:pPr>
            <a:r>
              <a:rPr lang="en-US" sz="1200" dirty="0">
                <a:solidFill>
                  <a:srgbClr val="353335"/>
                </a:solidFill>
                <a:effectLst/>
                <a:latin typeface="+mn-lt"/>
              </a:rPr>
              <a:t>Repeat with the words </a:t>
            </a:r>
            <a:r>
              <a:rPr lang="en-US" sz="1200" i="1" dirty="0">
                <a:solidFill>
                  <a:srgbClr val="353335"/>
                </a:solidFill>
                <a:effectLst/>
                <a:latin typeface="+mn-lt"/>
              </a:rPr>
              <a:t>van </a:t>
            </a:r>
            <a:r>
              <a:rPr lang="en-US" sz="1200" dirty="0">
                <a:solidFill>
                  <a:srgbClr val="353335"/>
                </a:solidFill>
                <a:effectLst/>
                <a:latin typeface="+mn-lt"/>
              </a:rPr>
              <a:t>(/v/) and </a:t>
            </a:r>
            <a:r>
              <a:rPr lang="en-US" sz="1200" i="1" dirty="0">
                <a:solidFill>
                  <a:srgbClr val="353335"/>
                </a:solidFill>
                <a:effectLst/>
                <a:latin typeface="+mn-lt"/>
              </a:rPr>
              <a:t>zebra </a:t>
            </a:r>
            <a:r>
              <a:rPr lang="en-US" sz="1200" dirty="0">
                <a:solidFill>
                  <a:srgbClr val="353335"/>
                </a:solidFill>
                <a:effectLst/>
                <a:latin typeface="+mn-lt"/>
              </a:rPr>
              <a:t>(/z/).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Tell students that you will say a word and that they should give a thumbs-up if the word ends with the sound /z/. Say words such as </a:t>
            </a:r>
            <a:r>
              <a:rPr lang="en-US" sz="1200" i="1" dirty="0">
                <a:solidFill>
                  <a:srgbClr val="353335"/>
                </a:solidFill>
                <a:effectLst/>
                <a:latin typeface="+mn-lt"/>
              </a:rPr>
              <a:t>quiz, yam, bell, fizz, snow, fuzz, </a:t>
            </a:r>
            <a:r>
              <a:rPr lang="en-US" sz="1200" dirty="0">
                <a:solidFill>
                  <a:srgbClr val="353335"/>
                </a:solidFill>
                <a:effectLst/>
                <a:latin typeface="+mn-lt"/>
              </a:rPr>
              <a:t>and </a:t>
            </a:r>
            <a:r>
              <a:rPr lang="en-US" sz="1200" i="1" dirty="0">
                <a:solidFill>
                  <a:srgbClr val="353335"/>
                </a:solidFill>
                <a:effectLst/>
                <a:latin typeface="+mn-lt"/>
              </a:rPr>
              <a:t>jazz</a:t>
            </a:r>
            <a:r>
              <a:rPr lang="en-US" sz="1200" dirty="0">
                <a:solidFill>
                  <a:srgbClr val="353335"/>
                </a:solidFill>
                <a:effectLst/>
                <a:latin typeface="+mn-lt"/>
              </a:rPr>
              <a:t>.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Next say words that begin with the sounds /y/, /v/, and /z/ and ask students to name the initial sound in each word. Say words such as </a:t>
            </a:r>
            <a:r>
              <a:rPr lang="en-US" sz="1200" i="1" dirty="0">
                <a:solidFill>
                  <a:srgbClr val="353335"/>
                </a:solidFill>
                <a:effectLst/>
                <a:latin typeface="+mn-lt"/>
              </a:rPr>
              <a:t>yip, vowel, zoo, voice, zipper, </a:t>
            </a:r>
            <a:r>
              <a:rPr lang="en-US" sz="1200" dirty="0">
                <a:solidFill>
                  <a:srgbClr val="353335"/>
                </a:solidFill>
                <a:effectLst/>
                <a:latin typeface="+mn-lt"/>
              </a:rPr>
              <a:t>and </a:t>
            </a:r>
            <a:r>
              <a:rPr lang="en-US" sz="1200" i="1" dirty="0">
                <a:solidFill>
                  <a:srgbClr val="353335"/>
                </a:solidFill>
                <a:effectLst/>
                <a:latin typeface="+mn-lt"/>
              </a:rPr>
              <a:t>yellow</a:t>
            </a:r>
            <a:r>
              <a:rPr lang="en-US" sz="1200" dirty="0">
                <a:solidFill>
                  <a:srgbClr val="353335"/>
                </a:solidFill>
                <a:effectLst/>
                <a:latin typeface="+mn-lt"/>
              </a:rPr>
              <a:t>. </a:t>
            </a:r>
            <a:endParaRPr lang="en-US" sz="1200" dirty="0">
              <a:effectLst/>
              <a:latin typeface="+mn-lt"/>
            </a:endParaRPr>
          </a:p>
          <a:p>
            <a:pPr marL="228600" lvl="0" indent="-190500" algn="l" rtl="0">
              <a:lnSpc>
                <a:spcPct val="100000"/>
              </a:lnSpc>
              <a:spcBef>
                <a:spcPts val="0"/>
              </a:spcBef>
              <a:spcAft>
                <a:spcPts val="0"/>
              </a:spcAft>
              <a:buClr>
                <a:srgbClr val="000000"/>
              </a:buClr>
              <a:buSzPts val="1200"/>
              <a:buFont typeface="Arial"/>
              <a:buAutoNum type="arabicPeriod"/>
            </a:pPr>
            <a:endParaRPr i="0" dirty="0">
              <a:latin typeface="Calibri"/>
              <a:ea typeface="Calibri"/>
              <a:cs typeface="Calibri"/>
              <a:sym typeface="Calibri"/>
            </a:endParaRPr>
          </a:p>
        </p:txBody>
      </p:sp>
      <p:sp>
        <p:nvSpPr>
          <p:cNvPr id="629" name="Google Shape;62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Write the letters </a:t>
            </a:r>
            <a:r>
              <a:rPr lang="en-US" sz="1200" i="1" dirty="0" err="1">
                <a:solidFill>
                  <a:srgbClr val="353335"/>
                </a:solidFill>
                <a:effectLst/>
                <a:latin typeface="+mn-lt"/>
              </a:rPr>
              <a:t>Vv</a:t>
            </a:r>
            <a:r>
              <a:rPr lang="en-US" sz="1200" i="1" dirty="0">
                <a:solidFill>
                  <a:srgbClr val="353335"/>
                </a:solidFill>
                <a:effectLst/>
                <a:latin typeface="+mn-lt"/>
              </a:rPr>
              <a:t>, </a:t>
            </a:r>
            <a:r>
              <a:rPr lang="en-US" sz="1200" i="1" dirty="0" err="1">
                <a:solidFill>
                  <a:srgbClr val="353335"/>
                </a:solidFill>
                <a:effectLst/>
                <a:latin typeface="+mn-lt"/>
              </a:rPr>
              <a:t>Yy</a:t>
            </a:r>
            <a:r>
              <a:rPr lang="en-US" sz="1200" i="1" dirty="0">
                <a:solidFill>
                  <a:srgbClr val="353335"/>
                </a:solidFill>
                <a:effectLst/>
                <a:latin typeface="+mn-lt"/>
              </a:rPr>
              <a:t>, </a:t>
            </a:r>
            <a:r>
              <a:rPr lang="en-US" sz="1200" dirty="0">
                <a:solidFill>
                  <a:srgbClr val="353335"/>
                </a:solidFill>
                <a:effectLst/>
                <a:latin typeface="+mn-lt"/>
              </a:rPr>
              <a:t>and </a:t>
            </a:r>
            <a:r>
              <a:rPr lang="en-US" sz="1200" i="1" dirty="0" err="1">
                <a:solidFill>
                  <a:srgbClr val="353335"/>
                </a:solidFill>
                <a:effectLst/>
                <a:latin typeface="+mn-lt"/>
              </a:rPr>
              <a:t>Zz</a:t>
            </a:r>
            <a:r>
              <a:rPr lang="en-US" sz="1200" i="1" dirty="0">
                <a:solidFill>
                  <a:srgbClr val="353335"/>
                </a:solidFill>
                <a:effectLst/>
                <a:latin typeface="+mn-lt"/>
              </a:rPr>
              <a:t> </a:t>
            </a:r>
            <a:r>
              <a:rPr lang="en-US" sz="1200" dirty="0">
                <a:solidFill>
                  <a:srgbClr val="353335"/>
                </a:solidFill>
                <a:effectLst/>
                <a:latin typeface="+mn-lt"/>
              </a:rPr>
              <a:t>on the board. Point to each letter and explain to students that the sound /v/ is spelled </a:t>
            </a:r>
            <a:r>
              <a:rPr lang="en-US" sz="1200" i="1" dirty="0">
                <a:solidFill>
                  <a:srgbClr val="353335"/>
                </a:solidFill>
                <a:effectLst/>
                <a:latin typeface="+mn-lt"/>
              </a:rPr>
              <a:t>v</a:t>
            </a:r>
            <a:r>
              <a:rPr lang="en-US" sz="1200" dirty="0">
                <a:solidFill>
                  <a:srgbClr val="353335"/>
                </a:solidFill>
                <a:effectLst/>
                <a:latin typeface="+mn-lt"/>
              </a:rPr>
              <a:t>, the sound /y/ is spelled </a:t>
            </a:r>
            <a:r>
              <a:rPr lang="en-US" sz="1200" i="1" dirty="0">
                <a:solidFill>
                  <a:srgbClr val="353335"/>
                </a:solidFill>
                <a:effectLst/>
                <a:latin typeface="+mn-lt"/>
              </a:rPr>
              <a:t>y</a:t>
            </a:r>
            <a:r>
              <a:rPr lang="en-US" sz="1200" dirty="0">
                <a:solidFill>
                  <a:srgbClr val="353335"/>
                </a:solidFill>
                <a:effectLst/>
                <a:latin typeface="+mn-lt"/>
              </a:rPr>
              <a:t>, and the sound /z/ can be spelled </a:t>
            </a:r>
            <a:r>
              <a:rPr lang="en-US" sz="1200" i="1" dirty="0">
                <a:solidFill>
                  <a:srgbClr val="353335"/>
                </a:solidFill>
                <a:effectLst/>
                <a:latin typeface="+mn-lt"/>
              </a:rPr>
              <a:t>z</a:t>
            </a:r>
            <a:r>
              <a:rPr lang="en-US" sz="1200" dirty="0">
                <a:solidFill>
                  <a:srgbClr val="353335"/>
                </a:solidFill>
                <a:effectLst/>
                <a:latin typeface="+mn-lt"/>
              </a:rPr>
              <a:t>.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Use Sound-Spelling Cards 25 </a:t>
            </a:r>
            <a:r>
              <a:rPr lang="en-US" sz="1200" i="1" dirty="0">
                <a:solidFill>
                  <a:srgbClr val="353335"/>
                </a:solidFill>
                <a:effectLst/>
                <a:latin typeface="+mn-lt"/>
              </a:rPr>
              <a:t>(volcano)</a:t>
            </a:r>
            <a:r>
              <a:rPr lang="en-US" sz="1200" dirty="0">
                <a:solidFill>
                  <a:srgbClr val="353335"/>
                </a:solidFill>
                <a:effectLst/>
                <a:latin typeface="+mn-lt"/>
              </a:rPr>
              <a:t>, 28 </a:t>
            </a:r>
            <a:r>
              <a:rPr lang="en-US" sz="1200" i="1" dirty="0">
                <a:solidFill>
                  <a:srgbClr val="353335"/>
                </a:solidFill>
                <a:effectLst/>
                <a:latin typeface="+mn-lt"/>
              </a:rPr>
              <a:t>(yo-yo)</a:t>
            </a:r>
            <a:r>
              <a:rPr lang="en-US" sz="1200" dirty="0">
                <a:solidFill>
                  <a:srgbClr val="353335"/>
                </a:solidFill>
                <a:effectLst/>
                <a:latin typeface="+mn-lt"/>
              </a:rPr>
              <a:t>, and 29 </a:t>
            </a:r>
            <a:r>
              <a:rPr lang="en-US" sz="1200" i="1" dirty="0">
                <a:solidFill>
                  <a:srgbClr val="353335"/>
                </a:solidFill>
                <a:effectLst/>
                <a:latin typeface="+mn-lt"/>
              </a:rPr>
              <a:t>(zebra) </a:t>
            </a:r>
            <a:r>
              <a:rPr lang="en-US" sz="1200" dirty="0">
                <a:solidFill>
                  <a:srgbClr val="353335"/>
                </a:solidFill>
                <a:effectLst/>
                <a:latin typeface="+mn-lt"/>
              </a:rPr>
              <a:t>to show students the letter sounds. </a:t>
            </a:r>
          </a:p>
          <a:p>
            <a:pPr marL="342900" indent="-342900">
              <a:buFont typeface="+mj-lt"/>
              <a:buAutoNum type="arabicPeriod"/>
            </a:pPr>
            <a:r>
              <a:rPr lang="en-US" sz="1200" dirty="0">
                <a:solidFill>
                  <a:srgbClr val="353335"/>
                </a:solidFill>
                <a:effectLst/>
                <a:latin typeface="+mn-lt"/>
              </a:rPr>
              <a:t>Point to the volcano and say: </a:t>
            </a:r>
            <a:r>
              <a:rPr lang="en-US" sz="1200" i="1" dirty="0">
                <a:solidFill>
                  <a:srgbClr val="0082C1"/>
                </a:solidFill>
                <a:effectLst/>
                <a:latin typeface="+mn-lt"/>
              </a:rPr>
              <a:t>What sound does volcano begin with? What letter spells that sound? </a:t>
            </a:r>
            <a:r>
              <a:rPr lang="en-US" sz="1200" dirty="0">
                <a:solidFill>
                  <a:srgbClr val="353335"/>
                </a:solidFill>
                <a:effectLst/>
                <a:latin typeface="+mn-lt"/>
              </a:rPr>
              <a:t>Repeat with </a:t>
            </a:r>
            <a:r>
              <a:rPr lang="en-US" sz="1200" i="1" dirty="0">
                <a:solidFill>
                  <a:srgbClr val="353335"/>
                </a:solidFill>
                <a:effectLst/>
                <a:latin typeface="+mn-lt"/>
              </a:rPr>
              <a:t>y</a:t>
            </a:r>
            <a:r>
              <a:rPr lang="en-US" sz="1200" dirty="0">
                <a:solidFill>
                  <a:srgbClr val="353335"/>
                </a:solidFill>
                <a:effectLst/>
                <a:latin typeface="+mn-lt"/>
              </a:rPr>
              <a:t>/y/ and </a:t>
            </a:r>
            <a:r>
              <a:rPr lang="en-US" sz="1200" i="1" dirty="0">
                <a:solidFill>
                  <a:srgbClr val="353335"/>
                </a:solidFill>
                <a:effectLst/>
                <a:latin typeface="+mn-lt"/>
              </a:rPr>
              <a:t>z</a:t>
            </a:r>
            <a:r>
              <a:rPr lang="en-US" sz="1200" dirty="0">
                <a:solidFill>
                  <a:srgbClr val="353335"/>
                </a:solidFill>
                <a:effectLst/>
                <a:latin typeface="+mn-lt"/>
              </a:rPr>
              <a:t>/z/.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Write or display the following words: </a:t>
            </a:r>
            <a:r>
              <a:rPr lang="en-US" sz="1200" i="1" dirty="0">
                <a:solidFill>
                  <a:srgbClr val="353335"/>
                </a:solidFill>
                <a:effectLst/>
                <a:latin typeface="+mn-lt"/>
              </a:rPr>
              <a:t>vet, yak, zip.</a:t>
            </a:r>
            <a:r>
              <a:rPr lang="en-US" sz="1200" dirty="0">
                <a:solidFill>
                  <a:srgbClr val="353335"/>
                </a:solidFill>
                <a:effectLst/>
                <a:latin typeface="+mn-lt"/>
              </a:rPr>
              <a:t> For each word, have students identify the first letter and then say the word.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Have students practice blending and decoding the</a:t>
            </a:r>
            <a:r>
              <a:rPr lang="en-US" sz="1200" b="1" dirty="0">
                <a:solidFill>
                  <a:srgbClr val="FFFFFF"/>
                </a:solidFill>
                <a:effectLst/>
                <a:latin typeface="+mn-lt"/>
              </a:rPr>
              <a:t> </a:t>
            </a:r>
            <a:r>
              <a:rPr lang="en-US" sz="1200" dirty="0">
                <a:solidFill>
                  <a:srgbClr val="353335"/>
                </a:solidFill>
                <a:effectLst/>
                <a:latin typeface="+mn-lt"/>
              </a:rPr>
              <a:t>words at the bottom of p. 216 in the </a:t>
            </a:r>
            <a:r>
              <a:rPr lang="en-US" sz="1200" i="1" dirty="0">
                <a:solidFill>
                  <a:srgbClr val="353335"/>
                </a:solidFill>
                <a:effectLst/>
                <a:latin typeface="+mn-lt"/>
              </a:rPr>
              <a:t>Student Interactive</a:t>
            </a:r>
            <a:r>
              <a:rPr lang="en-US" sz="1200" dirty="0">
                <a:solidFill>
                  <a:srgbClr val="353335"/>
                </a:solidFill>
                <a:effectLst/>
                <a:latin typeface="+mn-lt"/>
              </a:rPr>
              <a:t>. </a:t>
            </a:r>
            <a:endParaRPr lang="en-US" sz="1200" dirty="0">
              <a:effectLst/>
              <a:latin typeface="+mn-lt"/>
            </a:endParaRPr>
          </a:p>
        </p:txBody>
      </p:sp>
      <p:sp>
        <p:nvSpPr>
          <p:cNvPr id="641" name="Google Shape;64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Write or display the high-frequency words for the week: </a:t>
            </a:r>
            <a:r>
              <a:rPr lang="en-US" sz="1200" i="1" dirty="0">
                <a:solidFill>
                  <a:srgbClr val="353335"/>
                </a:solidFill>
                <a:effectLst/>
                <a:latin typeface="+mn-lt"/>
              </a:rPr>
              <a:t>for, go, here, me, where</a:t>
            </a:r>
            <a:r>
              <a:rPr lang="en-US" sz="1200" dirty="0">
                <a:solidFill>
                  <a:srgbClr val="353335"/>
                </a:solidFill>
                <a:effectLst/>
                <a:latin typeface="+mn-lt"/>
              </a:rPr>
              <a:t>. </a:t>
            </a:r>
            <a:endParaRPr lang="en-US" sz="1200" dirty="0">
              <a:latin typeface="+mn-lt"/>
            </a:endParaRPr>
          </a:p>
          <a:p>
            <a:pPr marL="342900" marR="0" lvl="0" indent="-3429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dirty="0">
                <a:solidFill>
                  <a:srgbClr val="353335"/>
                </a:solidFill>
                <a:effectLst/>
                <a:latin typeface="+mn-lt"/>
              </a:rPr>
              <a:t>Write the word </a:t>
            </a:r>
            <a:r>
              <a:rPr lang="en-US" sz="1200" i="1" dirty="0">
                <a:solidFill>
                  <a:srgbClr val="353335"/>
                </a:solidFill>
                <a:effectLst/>
                <a:latin typeface="+mn-lt"/>
              </a:rPr>
              <a:t>for </a:t>
            </a:r>
            <a:r>
              <a:rPr lang="en-US" sz="1200" dirty="0">
                <a:solidFill>
                  <a:srgbClr val="353335"/>
                </a:solidFill>
                <a:effectLst/>
                <a:latin typeface="+mn-lt"/>
              </a:rPr>
              <a:t>on the board. Say: </a:t>
            </a:r>
            <a:r>
              <a:rPr lang="en-US" sz="1200" i="1" dirty="0">
                <a:solidFill>
                  <a:srgbClr val="0082C1"/>
                </a:solidFill>
                <a:effectLst/>
                <a:latin typeface="+mn-lt"/>
              </a:rPr>
              <a:t>This is the word for. The letters in for are f, o, and r. </a:t>
            </a:r>
          </a:p>
          <a:p>
            <a:pPr marL="342900" marR="0" lvl="0" indent="-3429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dirty="0">
                <a:solidFill>
                  <a:srgbClr val="353335"/>
                </a:solidFill>
                <a:effectLst/>
                <a:latin typeface="+mn-lt"/>
              </a:rPr>
              <a:t>Ask students to say the word and spell it. Then continue with the remaining high-frequency words. </a:t>
            </a:r>
          </a:p>
          <a:p>
            <a:pPr marL="342900" marR="0" lvl="0" indent="-3429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dirty="0">
                <a:solidFill>
                  <a:srgbClr val="353335"/>
                </a:solidFill>
                <a:effectLst/>
                <a:latin typeface="+mn-lt"/>
              </a:rPr>
              <a:t>Then have students turn to p. 217 in the </a:t>
            </a:r>
            <a:r>
              <a:rPr lang="en-US" sz="1200" i="1" dirty="0">
                <a:solidFill>
                  <a:srgbClr val="353335"/>
                </a:solidFill>
                <a:effectLst/>
                <a:latin typeface="+mn-lt"/>
              </a:rPr>
              <a:t>Student Interactive </a:t>
            </a:r>
            <a:r>
              <a:rPr lang="en-US" sz="1200" dirty="0">
                <a:solidFill>
                  <a:srgbClr val="353335"/>
                </a:solidFill>
                <a:effectLst/>
                <a:latin typeface="+mn-lt"/>
              </a:rPr>
              <a:t>and identify and read the words at the top of the page. </a:t>
            </a:r>
            <a:endParaRPr lang="en-US" sz="1200" dirty="0">
              <a:latin typeface="+mn-lt"/>
            </a:endParaRPr>
          </a:p>
          <a:p>
            <a:pPr marL="342900" marR="0" lvl="0" indent="-3429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dirty="0">
                <a:solidFill>
                  <a:srgbClr val="353335"/>
                </a:solidFill>
                <a:effectLst/>
                <a:latin typeface="+mn-lt"/>
              </a:rPr>
              <a:t>Have students use this week’s high-frequency words to</a:t>
            </a:r>
            <a:r>
              <a:rPr lang="en-US" sz="1200" b="1" dirty="0">
                <a:solidFill>
                  <a:srgbClr val="FFFFFF"/>
                </a:solidFill>
                <a:effectLst/>
                <a:latin typeface="+mn-lt"/>
              </a:rPr>
              <a:t> </a:t>
            </a:r>
            <a:r>
              <a:rPr lang="en-US" sz="1200" dirty="0">
                <a:solidFill>
                  <a:srgbClr val="353335"/>
                </a:solidFill>
                <a:effectLst/>
                <a:latin typeface="+mn-lt"/>
              </a:rPr>
              <a:t>complete the sentences on p. 217 in the </a:t>
            </a:r>
            <a:r>
              <a:rPr lang="en-US" sz="1200" i="1" dirty="0">
                <a:solidFill>
                  <a:srgbClr val="353335"/>
                </a:solidFill>
                <a:effectLst/>
                <a:latin typeface="+mn-lt"/>
              </a:rPr>
              <a:t>Student Interactive</a:t>
            </a:r>
            <a:r>
              <a:rPr lang="en-US" sz="1200" dirty="0">
                <a:solidFill>
                  <a:srgbClr val="353335"/>
                </a:solidFill>
                <a:effectLst/>
                <a:latin typeface="+mn-lt"/>
              </a:rPr>
              <a:t>. </a:t>
            </a:r>
            <a:endParaRPr lang="en-US" sz="1200" dirty="0">
              <a:latin typeface="+mn-lt"/>
            </a:endParaRPr>
          </a:p>
          <a:p>
            <a:pPr marL="0" lvl="0" indent="0" algn="l" rtl="0">
              <a:lnSpc>
                <a:spcPct val="100000"/>
              </a:lnSpc>
              <a:spcBef>
                <a:spcPts val="0"/>
              </a:spcBef>
              <a:spcAft>
                <a:spcPts val="0"/>
              </a:spcAft>
              <a:buSzPts val="1400"/>
              <a:buNone/>
            </a:pPr>
            <a:endParaRPr dirty="0"/>
          </a:p>
        </p:txBody>
      </p:sp>
      <p:sp>
        <p:nvSpPr>
          <p:cNvPr id="655" name="Google Shape;65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Help students recall that the sound /kw/ is spelled </a:t>
            </a:r>
            <a:r>
              <a:rPr lang="en-US" sz="1200" i="1" dirty="0">
                <a:solidFill>
                  <a:srgbClr val="353335"/>
                </a:solidFill>
                <a:effectLst/>
                <a:latin typeface="+mn-lt"/>
              </a:rPr>
              <a:t>qu</a:t>
            </a:r>
            <a:r>
              <a:rPr lang="en-US" sz="1200" dirty="0">
                <a:solidFill>
                  <a:srgbClr val="353335"/>
                </a:solidFill>
                <a:effectLst/>
                <a:latin typeface="+mn-lt"/>
              </a:rPr>
              <a:t>.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Distribute eight index cards to each student. Have students write the following letters on separate index cards: </a:t>
            </a:r>
            <a:r>
              <a:rPr lang="en-US" sz="1200" i="1" dirty="0">
                <a:solidFill>
                  <a:srgbClr val="353335"/>
                </a:solidFill>
                <a:effectLst/>
                <a:latin typeface="+mn-lt"/>
              </a:rPr>
              <a:t>b, </a:t>
            </a:r>
            <a:r>
              <a:rPr lang="en-US" sz="1200" i="1" dirty="0" err="1">
                <a:solidFill>
                  <a:srgbClr val="353335"/>
                </a:solidFill>
                <a:effectLst/>
                <a:latin typeface="+mn-lt"/>
              </a:rPr>
              <a:t>i</a:t>
            </a:r>
            <a:r>
              <a:rPr lang="en-US" sz="1200" i="1" dirty="0">
                <a:solidFill>
                  <a:srgbClr val="353335"/>
                </a:solidFill>
                <a:effectLst/>
                <a:latin typeface="+mn-lt"/>
              </a:rPr>
              <a:t>, l, l, q, t, u, w. </a:t>
            </a:r>
          </a:p>
          <a:p>
            <a:pPr marL="342900" indent="-342900">
              <a:buFont typeface="+mj-lt"/>
              <a:buAutoNum type="arabicPeriod"/>
            </a:pPr>
            <a:r>
              <a:rPr lang="en-US" sz="1200" dirty="0">
                <a:solidFill>
                  <a:srgbClr val="353335"/>
                </a:solidFill>
                <a:effectLst/>
                <a:latin typeface="+mn-lt"/>
              </a:rPr>
              <a:t>Next have students work in pairs to arrange the letters to spell each spelling word.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Have students complete </a:t>
            </a:r>
            <a:r>
              <a:rPr lang="en-US" sz="1200" i="1" dirty="0">
                <a:solidFill>
                  <a:srgbClr val="353335"/>
                </a:solidFill>
                <a:effectLst/>
                <a:latin typeface="+mn-lt"/>
              </a:rPr>
              <a:t>Spelling </a:t>
            </a:r>
            <a:r>
              <a:rPr lang="en-US" sz="1200" dirty="0">
                <a:solidFill>
                  <a:srgbClr val="353335"/>
                </a:solidFill>
                <a:effectLst/>
                <a:latin typeface="+mn-lt"/>
              </a:rPr>
              <a:t>p. 34 from the </a:t>
            </a:r>
            <a:r>
              <a:rPr lang="en-US" sz="1200" i="1" dirty="0">
                <a:solidFill>
                  <a:srgbClr val="353335"/>
                </a:solidFill>
                <a:effectLst/>
                <a:latin typeface="+mn-lt"/>
              </a:rPr>
              <a:t>Resource Download Center. </a:t>
            </a:r>
            <a:r>
              <a:rPr lang="en-US" sz="1200" b="1" i="0" u="none" strike="noStrike" dirty="0">
                <a:solidFill>
                  <a:srgbClr val="000000"/>
                </a:solidFill>
                <a:latin typeface="+mn-lt"/>
                <a:ea typeface="Calibri"/>
                <a:cs typeface="Calibri"/>
                <a:sym typeface="Calibri"/>
              </a:rPr>
              <a:t>Click path: Table of Contents -&gt; Resource Download Center -&gt; Spelling -&gt; U1W6</a:t>
            </a:r>
            <a:endParaRPr sz="1200" b="1" dirty="0">
              <a:latin typeface="+mn-lt"/>
              <a:ea typeface="Calibri"/>
              <a:cs typeface="Calibri"/>
              <a:sym typeface="Calibri"/>
            </a:endParaRPr>
          </a:p>
          <a:p>
            <a:pPr marL="0" lvl="0" indent="0" algn="l" rtl="0">
              <a:lnSpc>
                <a:spcPct val="100000"/>
              </a:lnSpc>
              <a:spcBef>
                <a:spcPts val="0"/>
              </a:spcBef>
              <a:spcAft>
                <a:spcPts val="0"/>
              </a:spcAft>
              <a:buSzPts val="1400"/>
              <a:buNone/>
            </a:pPr>
            <a:endParaRPr sz="1800" b="0" i="0" u="none" strike="noStrike" dirty="0">
              <a:solidFill>
                <a:srgbClr val="000000"/>
              </a:solidFill>
              <a:latin typeface="Calibri"/>
              <a:ea typeface="Calibri"/>
              <a:cs typeface="Calibri"/>
              <a:sym typeface="Calibri"/>
            </a:endParaRPr>
          </a:p>
        </p:txBody>
      </p:sp>
      <p:sp>
        <p:nvSpPr>
          <p:cNvPr id="767" name="Google Shape;76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Explain that the student model has the characteristics of an informational text. Point out the structure of the student model: the main, or central, idea is stated first, and the sentences that follow are details supporting the main idea.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Use the student model on p. 228 in the </a:t>
            </a:r>
            <a:r>
              <a:rPr lang="en-US" sz="1200" i="1" dirty="0">
                <a:solidFill>
                  <a:srgbClr val="353335"/>
                </a:solidFill>
                <a:effectLst/>
                <a:latin typeface="+mn-lt"/>
              </a:rPr>
              <a:t>Student Interactive </a:t>
            </a:r>
            <a:r>
              <a:rPr lang="en-US" sz="1200" dirty="0">
                <a:solidFill>
                  <a:srgbClr val="353335"/>
                </a:solidFill>
                <a:effectLst/>
                <a:latin typeface="+mn-lt"/>
              </a:rPr>
              <a:t>to model the characteristics of informational text. Say: </a:t>
            </a:r>
            <a:r>
              <a:rPr lang="en-US" sz="1200" i="1" dirty="0">
                <a:solidFill>
                  <a:srgbClr val="0082C1"/>
                </a:solidFill>
                <a:effectLst/>
                <a:latin typeface="+mn-lt"/>
              </a:rPr>
              <a:t>The main, or central, idea is the first sentence of the text. The author tells which neighborhood worker he or she will write about. Then the author tells details about the main idea in the following sentences. What is another detail you could add that tells more about the main idea? </a:t>
            </a:r>
          </a:p>
          <a:p>
            <a:pPr marL="342900" indent="-342900">
              <a:buFont typeface="+mj-lt"/>
              <a:buAutoNum type="arabicPeriod"/>
            </a:pPr>
            <a:r>
              <a:rPr lang="en-US" sz="1200" dirty="0">
                <a:solidFill>
                  <a:srgbClr val="353335"/>
                </a:solidFill>
                <a:effectLst/>
                <a:latin typeface="+mn-lt"/>
              </a:rPr>
              <a:t>Invite students to tell additional details that relate to the main idea.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461475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Distribute copies of “All Aboard the Bus.” </a:t>
            </a:r>
            <a:r>
              <a:rPr lang="en-US" sz="1200" b="1" i="0" u="none" strike="noStrike" dirty="0">
                <a:solidFill>
                  <a:srgbClr val="000000"/>
                </a:solidFill>
                <a:latin typeface="+mn-lt"/>
                <a:ea typeface="Calibri"/>
                <a:cs typeface="Calibri"/>
                <a:sym typeface="Calibri"/>
              </a:rPr>
              <a:t>Click path: Table of Contents -&gt; Unit 1: My Neighborhood -&gt; U1 W6: Project-Based Inquiry -&gt; U1 W6: Lesson 3</a:t>
            </a:r>
            <a:endParaRPr lang="en-US" sz="1200" dirty="0">
              <a:solidFill>
                <a:srgbClr val="353335"/>
              </a:solidFill>
              <a:effectLst/>
              <a:latin typeface="+mn-lt"/>
            </a:endParaRPr>
          </a:p>
          <a:p>
            <a:pPr marL="800100" lvl="1" indent="-342900">
              <a:buFont typeface="Arial" panose="020B0604020202020204" pitchFamily="34" charset="0"/>
              <a:buChar char="•"/>
            </a:pPr>
            <a:r>
              <a:rPr lang="en-US" sz="1200" b="0" i="1" u="none" strike="noStrike" dirty="0">
                <a:solidFill>
                  <a:srgbClr val="000000"/>
                </a:solidFill>
                <a:latin typeface="+mn-lt"/>
                <a:ea typeface="Calibri"/>
                <a:cs typeface="Calibri"/>
                <a:sym typeface="Calibri"/>
              </a:rPr>
              <a:t>Note: This article is available at 3 different Lexile levels. The slide image is the middle range. </a:t>
            </a:r>
            <a:endParaRPr lang="en-US" sz="1200" dirty="0">
              <a:solidFill>
                <a:srgbClr val="353335"/>
              </a:solidFill>
              <a:effectLst/>
              <a:latin typeface="+mn-lt"/>
            </a:endParaRPr>
          </a:p>
          <a:p>
            <a:pPr marL="342900" indent="-342900">
              <a:buFont typeface="+mj-lt"/>
              <a:buAutoNum type="arabicPeriod"/>
            </a:pPr>
            <a:r>
              <a:rPr lang="en-US" sz="1200" dirty="0">
                <a:solidFill>
                  <a:srgbClr val="353335"/>
                </a:solidFill>
                <a:effectLst/>
                <a:latin typeface="+mn-lt"/>
              </a:rPr>
              <a:t>Use the research article to help students discuss the reasons why authors write. </a:t>
            </a:r>
          </a:p>
          <a:p>
            <a:pPr marL="342900" indent="-342900">
              <a:buFont typeface="+mj-lt"/>
              <a:buAutoNum type="arabicPeriod"/>
            </a:pPr>
            <a:r>
              <a:rPr lang="en-US" sz="1200" dirty="0">
                <a:solidFill>
                  <a:srgbClr val="353335"/>
                </a:solidFill>
                <a:effectLst/>
                <a:latin typeface="+mn-lt"/>
              </a:rPr>
              <a:t>Have pairs take turns orally reading a paragraph at a time. Students should pause to determine why the author wrote this article. Have them take notes on clues about the author’s purpose.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Write the following tasks on the board. Have students complete the tasks as they discuss the author’s purpose. </a:t>
            </a:r>
            <a:endParaRPr lang="en-US" sz="1200" dirty="0">
              <a:effectLst/>
              <a:latin typeface="+mn-lt"/>
            </a:endParaRPr>
          </a:p>
          <a:p>
            <a:pPr marL="800100" lvl="1" indent="-342900">
              <a:buFont typeface="+mj-lt"/>
              <a:buAutoNum type="arabicPeriod"/>
            </a:pPr>
            <a:r>
              <a:rPr lang="en-US" sz="1200" dirty="0">
                <a:solidFill>
                  <a:srgbClr val="353335"/>
                </a:solidFill>
                <a:effectLst/>
                <a:latin typeface="+mn-lt"/>
              </a:rPr>
              <a:t>Share something interesting you learned. </a:t>
            </a:r>
            <a:endParaRPr lang="en-US" sz="1200" dirty="0">
              <a:effectLst/>
              <a:latin typeface="+mn-lt"/>
            </a:endParaRPr>
          </a:p>
          <a:p>
            <a:pPr marL="800100" lvl="1" indent="-342900">
              <a:buFont typeface="+mj-lt"/>
              <a:buAutoNum type="arabicPeriod"/>
            </a:pPr>
            <a:r>
              <a:rPr lang="en-US" sz="1200" dirty="0">
                <a:solidFill>
                  <a:srgbClr val="353335"/>
                </a:solidFill>
                <a:effectLst/>
                <a:latin typeface="+mn-lt"/>
              </a:rPr>
              <a:t>Explain whether you agree with the author’s opinion. </a:t>
            </a:r>
          </a:p>
          <a:p>
            <a:pPr marL="342900" lvl="0" indent="-342900">
              <a:buFont typeface="+mj-lt"/>
              <a:buAutoNum type="arabicPeriod"/>
            </a:pPr>
            <a:r>
              <a:rPr lang="en-US" sz="1200" dirty="0">
                <a:solidFill>
                  <a:srgbClr val="353335"/>
                </a:solidFill>
                <a:effectLst/>
                <a:latin typeface="+mn-lt"/>
              </a:rPr>
              <a:t>Encourage students to use the information in their articles. </a:t>
            </a:r>
            <a:endParaRPr lang="en-US" sz="120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877762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Before students start writing their informational texts, assist them by modeling how to identify and gather, or collect, relevant sources to answer the questions they have about their topic. </a:t>
            </a:r>
          </a:p>
          <a:p>
            <a:pPr marL="342900" indent="-342900">
              <a:buFont typeface="+mj-lt"/>
              <a:buAutoNum type="arabicPeriod"/>
            </a:pPr>
            <a:r>
              <a:rPr lang="en-US" sz="1200" dirty="0">
                <a:solidFill>
                  <a:srgbClr val="353335"/>
                </a:solidFill>
                <a:effectLst/>
                <a:latin typeface="+mn-lt"/>
              </a:rPr>
              <a:t>Select a book about a neighborhood worker. Read aloud the title and tell what you see on the cover. Flip through the book and tell what the pictures show. \Explain whether the title and pictures relate to your topic. </a:t>
            </a:r>
          </a:p>
          <a:p>
            <a:pPr marL="342900" indent="-342900">
              <a:buFont typeface="+mj-lt"/>
              <a:buAutoNum type="arabicPeriod"/>
            </a:pPr>
            <a:r>
              <a:rPr lang="en-US" sz="1200" dirty="0">
                <a:solidFill>
                  <a:srgbClr val="353335"/>
                </a:solidFill>
                <a:effectLst/>
                <a:latin typeface="+mn-lt"/>
              </a:rPr>
              <a:t>Then ask partners to gather, or collect, books or magazines from the class library and identify a source that is relevant to their topic. If they can use the source to answer their questions, have them write the title of the book on p. 229 in the </a:t>
            </a:r>
            <a:r>
              <a:rPr lang="en-US" sz="1200" i="1" dirty="0">
                <a:solidFill>
                  <a:srgbClr val="353335"/>
                </a:solidFill>
                <a:effectLst/>
                <a:latin typeface="+mn-lt"/>
              </a:rPr>
              <a:t>Student Interactive. </a:t>
            </a:r>
            <a:r>
              <a:rPr lang="en-US" sz="1200" dirty="0">
                <a:solidFill>
                  <a:srgbClr val="353335"/>
                </a:solidFill>
                <a:effectLst/>
                <a:latin typeface="+mn-lt"/>
              </a:rPr>
              <a:t>Provide assistance as needed.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Check in with student pairs as they write their informational texts. Offer support if students are struggling.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Point out that the main, or central, idea should guide the body of the text. Model stating a main idea and one or two supporting details, such as </a:t>
            </a:r>
            <a:r>
              <a:rPr lang="en-US" sz="1200" i="1" dirty="0">
                <a:solidFill>
                  <a:srgbClr val="353335"/>
                </a:solidFill>
                <a:effectLst/>
                <a:latin typeface="+mn-lt"/>
              </a:rPr>
              <a:t>Firefighters are important neighborhood workers. They keep the neighborhood safe. They help put out fires. They help if there is an accident. </a:t>
            </a:r>
            <a:endParaRPr lang="en-US" sz="1200" dirty="0">
              <a:effectLst/>
              <a:latin typeface="+mn-lt"/>
            </a:endParaRPr>
          </a:p>
          <a:p>
            <a:pPr marL="342900" indent="-342900">
              <a:buFont typeface="+mj-lt"/>
              <a:buAutoNum type="arabicPeriod"/>
            </a:pPr>
            <a:endParaRPr lang="en-US" sz="2800" dirty="0">
              <a:effectLs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99788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Write the letters </a:t>
            </a:r>
            <a:r>
              <a:rPr lang="en-US" sz="1200" i="1" dirty="0">
                <a:solidFill>
                  <a:srgbClr val="353335"/>
                </a:solidFill>
                <a:effectLst/>
                <a:latin typeface="+mn-lt"/>
              </a:rPr>
              <a:t>v, y, </a:t>
            </a:r>
            <a:r>
              <a:rPr lang="en-US" sz="1200" dirty="0">
                <a:solidFill>
                  <a:srgbClr val="353335"/>
                </a:solidFill>
                <a:effectLst/>
                <a:latin typeface="+mn-lt"/>
              </a:rPr>
              <a:t>and </a:t>
            </a:r>
            <a:r>
              <a:rPr lang="en-US" sz="1200" i="1" dirty="0">
                <a:solidFill>
                  <a:srgbClr val="353335"/>
                </a:solidFill>
                <a:effectLst/>
                <a:latin typeface="+mn-lt"/>
              </a:rPr>
              <a:t>z </a:t>
            </a:r>
            <a:r>
              <a:rPr lang="en-US" sz="1200" dirty="0">
                <a:solidFill>
                  <a:srgbClr val="353335"/>
                </a:solidFill>
                <a:effectLst/>
                <a:latin typeface="+mn-lt"/>
              </a:rPr>
              <a:t>on the board. Review the sounds each letter spells by pointing to the letter and saying its sound.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Help students practice the sound-spelling correspondences of /v/ spelled </a:t>
            </a:r>
            <a:r>
              <a:rPr lang="en-US" sz="1200" i="1" dirty="0">
                <a:solidFill>
                  <a:srgbClr val="353335"/>
                </a:solidFill>
                <a:effectLst/>
                <a:latin typeface="+mn-lt"/>
              </a:rPr>
              <a:t>v</a:t>
            </a:r>
            <a:r>
              <a:rPr lang="en-US" sz="1200" dirty="0">
                <a:solidFill>
                  <a:srgbClr val="353335"/>
                </a:solidFill>
                <a:effectLst/>
                <a:latin typeface="+mn-lt"/>
              </a:rPr>
              <a:t>, /y/ spelled </a:t>
            </a:r>
            <a:r>
              <a:rPr lang="en-US" sz="1200" i="1" dirty="0">
                <a:solidFill>
                  <a:srgbClr val="353335"/>
                </a:solidFill>
                <a:effectLst/>
                <a:latin typeface="+mn-lt"/>
              </a:rPr>
              <a:t>y</a:t>
            </a:r>
            <a:r>
              <a:rPr lang="en-US" sz="1200" dirty="0">
                <a:solidFill>
                  <a:srgbClr val="353335"/>
                </a:solidFill>
                <a:effectLst/>
                <a:latin typeface="+mn-lt"/>
              </a:rPr>
              <a:t>, and /z/ spelled </a:t>
            </a:r>
            <a:r>
              <a:rPr lang="en-US" sz="1200" i="1" dirty="0">
                <a:solidFill>
                  <a:srgbClr val="353335"/>
                </a:solidFill>
                <a:effectLst/>
                <a:latin typeface="+mn-lt"/>
              </a:rPr>
              <a:t>z </a:t>
            </a:r>
            <a:r>
              <a:rPr lang="en-US" sz="1200" dirty="0">
                <a:solidFill>
                  <a:srgbClr val="353335"/>
                </a:solidFill>
                <a:effectLst/>
                <a:latin typeface="+mn-lt"/>
              </a:rPr>
              <a:t>by using the following grid.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Point to and read the word </a:t>
            </a:r>
            <a:r>
              <a:rPr lang="en-US" sz="1200" i="1" dirty="0">
                <a:solidFill>
                  <a:srgbClr val="353335"/>
                </a:solidFill>
                <a:effectLst/>
                <a:latin typeface="+mn-lt"/>
              </a:rPr>
              <a:t>zap</a:t>
            </a:r>
            <a:r>
              <a:rPr lang="en-US" sz="1200" dirty="0">
                <a:solidFill>
                  <a:srgbClr val="353335"/>
                </a:solidFill>
                <a:effectLst/>
                <a:latin typeface="+mn-lt"/>
              </a:rPr>
              <a:t>. Have students repeat the word. </a:t>
            </a:r>
          </a:p>
          <a:p>
            <a:pPr marL="342900" indent="-342900">
              <a:buFont typeface="+mj-lt"/>
              <a:buAutoNum type="arabicPeriod"/>
            </a:pPr>
            <a:r>
              <a:rPr lang="en-US" sz="1200" dirty="0">
                <a:solidFill>
                  <a:srgbClr val="353335"/>
                </a:solidFill>
                <a:effectLst/>
                <a:latin typeface="+mn-lt"/>
              </a:rPr>
              <a:t>Point to the blank space in _</a:t>
            </a:r>
            <a:r>
              <a:rPr lang="en-US" sz="1200" i="1" dirty="0">
                <a:solidFill>
                  <a:srgbClr val="353335"/>
                </a:solidFill>
                <a:effectLst/>
                <a:latin typeface="+mn-lt"/>
              </a:rPr>
              <a:t>um</a:t>
            </a:r>
            <a:r>
              <a:rPr lang="en-US" sz="1200" dirty="0">
                <a:solidFill>
                  <a:srgbClr val="353335"/>
                </a:solidFill>
                <a:effectLst/>
                <a:latin typeface="+mn-lt"/>
              </a:rPr>
              <a:t>. Ask: </a:t>
            </a:r>
            <a:r>
              <a:rPr lang="en-US" sz="1200" i="1" dirty="0">
                <a:solidFill>
                  <a:srgbClr val="0082C1"/>
                </a:solidFill>
                <a:effectLst/>
                <a:latin typeface="+mn-lt"/>
              </a:rPr>
              <a:t>What letter could go in the blank to make the word you say when you eat food that tastes really good? </a:t>
            </a:r>
            <a:r>
              <a:rPr lang="en-US" sz="1200" dirty="0">
                <a:solidFill>
                  <a:srgbClr val="353335"/>
                </a:solidFill>
                <a:effectLst/>
                <a:latin typeface="+mn-lt"/>
              </a:rPr>
              <a:t>(</a:t>
            </a:r>
            <a:r>
              <a:rPr lang="en-US" sz="1200" i="1" dirty="0">
                <a:solidFill>
                  <a:srgbClr val="353335"/>
                </a:solidFill>
                <a:effectLst/>
                <a:latin typeface="+mn-lt"/>
              </a:rPr>
              <a:t>y</a:t>
            </a:r>
            <a:r>
              <a:rPr lang="en-US" sz="1200" dirty="0">
                <a:solidFill>
                  <a:srgbClr val="353335"/>
                </a:solidFill>
                <a:effectLst/>
                <a:latin typeface="+mn-lt"/>
              </a:rPr>
              <a:t>) Write </a:t>
            </a:r>
            <a:r>
              <a:rPr lang="en-US" sz="1200" i="1" dirty="0">
                <a:solidFill>
                  <a:srgbClr val="353335"/>
                </a:solidFill>
                <a:effectLst/>
                <a:latin typeface="+mn-lt"/>
              </a:rPr>
              <a:t>y </a:t>
            </a:r>
            <a:r>
              <a:rPr lang="en-US" sz="1200" dirty="0">
                <a:solidFill>
                  <a:srgbClr val="353335"/>
                </a:solidFill>
                <a:effectLst/>
                <a:latin typeface="+mn-lt"/>
              </a:rPr>
              <a:t>on the line and say the word </a:t>
            </a:r>
            <a:r>
              <a:rPr lang="en-US" sz="1200" i="1" dirty="0">
                <a:solidFill>
                  <a:srgbClr val="353335"/>
                </a:solidFill>
                <a:effectLst/>
                <a:latin typeface="+mn-lt"/>
              </a:rPr>
              <a:t>yum</a:t>
            </a:r>
            <a:r>
              <a:rPr lang="en-US" sz="1200" dirty="0">
                <a:solidFill>
                  <a:srgbClr val="353335"/>
                </a:solidFill>
                <a:effectLst/>
                <a:latin typeface="+mn-lt"/>
              </a:rPr>
              <a:t>, emphasizing the sound /y/. </a:t>
            </a:r>
          </a:p>
          <a:p>
            <a:pPr marL="342900" indent="-342900">
              <a:buFont typeface="+mj-lt"/>
              <a:buAutoNum type="arabicPeriod"/>
            </a:pPr>
            <a:r>
              <a:rPr lang="en-US" sz="1200" dirty="0">
                <a:solidFill>
                  <a:srgbClr val="353335"/>
                </a:solidFill>
                <a:effectLst/>
                <a:latin typeface="+mn-lt"/>
              </a:rPr>
              <a:t>Ask students to say the word with you. Then continue by asking students to write the letters on the lines to create new words to answer the following questions: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Who can help my pet when it is sick? (vet) </a:t>
            </a:r>
            <a:endParaRPr lang="en-US" sz="1200" dirty="0">
              <a:solidFill>
                <a:srgbClr val="96999B"/>
              </a:solidFill>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What is something you study for? (quiz)</a:t>
            </a:r>
            <a:br>
              <a:rPr lang="en-US" sz="1200" dirty="0">
                <a:solidFill>
                  <a:srgbClr val="353335"/>
                </a:solidFill>
                <a:effectLst/>
                <a:latin typeface="+mn-lt"/>
              </a:rPr>
            </a:br>
            <a:r>
              <a:rPr lang="en-US" sz="1200" dirty="0">
                <a:solidFill>
                  <a:srgbClr val="353335"/>
                </a:solidFill>
                <a:effectLst/>
                <a:latin typeface="+mn-lt"/>
              </a:rPr>
              <a:t>What is the opposite of </a:t>
            </a:r>
            <a:r>
              <a:rPr lang="en-US" sz="1200" i="1" dirty="0">
                <a:solidFill>
                  <a:srgbClr val="353335"/>
                </a:solidFill>
                <a:effectLst/>
                <a:latin typeface="+mn-lt"/>
              </a:rPr>
              <a:t>no</a:t>
            </a:r>
            <a:r>
              <a:rPr lang="en-US" sz="1200" dirty="0">
                <a:solidFill>
                  <a:srgbClr val="353335"/>
                </a:solidFill>
                <a:effectLst/>
                <a:latin typeface="+mn-lt"/>
              </a:rPr>
              <a:t>? (yes)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Have partners practice blending and reading the words at the top of p. 218 in the </a:t>
            </a:r>
            <a:r>
              <a:rPr lang="en-US" sz="1200" i="1" dirty="0">
                <a:solidFill>
                  <a:srgbClr val="353335"/>
                </a:solidFill>
                <a:effectLst/>
                <a:latin typeface="+mn-lt"/>
              </a:rPr>
              <a:t>Student Interactive. </a:t>
            </a:r>
            <a:endParaRPr lang="en-US" sz="1200" dirty="0">
              <a:effectLst/>
              <a:latin typeface="+mn-lt"/>
            </a:endParaRPr>
          </a:p>
          <a:p>
            <a:pPr marL="0" lvl="0" indent="0" algn="l" rtl="0">
              <a:lnSpc>
                <a:spcPct val="100000"/>
              </a:lnSpc>
              <a:spcBef>
                <a:spcPts val="0"/>
              </a:spcBef>
              <a:spcAft>
                <a:spcPts val="0"/>
              </a:spcAft>
              <a:buSzPts val="1400"/>
              <a:buNone/>
            </a:pPr>
            <a:endParaRPr dirty="0"/>
          </a:p>
        </p:txBody>
      </p:sp>
      <p:sp>
        <p:nvSpPr>
          <p:cNvPr id="802" name="Google Shape;80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Have students complete the rest of pp. 218–219 in the </a:t>
            </a:r>
            <a:r>
              <a:rPr lang="en-US" sz="1200" i="1" dirty="0">
                <a:solidFill>
                  <a:srgbClr val="353335"/>
                </a:solidFill>
                <a:effectLst/>
                <a:latin typeface="+mn-lt"/>
              </a:rPr>
              <a:t>Student Interactive</a:t>
            </a:r>
            <a:r>
              <a:rPr lang="en-US" sz="1200" dirty="0">
                <a:solidFill>
                  <a:srgbClr val="353335"/>
                </a:solidFill>
                <a:effectLst/>
                <a:latin typeface="+mn-lt"/>
              </a:rPr>
              <a:t>. </a:t>
            </a:r>
            <a:endParaRPr lang="en-US" sz="1200" dirty="0">
              <a:effectLst/>
              <a:latin typeface="+mn-lt"/>
            </a:endParaRPr>
          </a:p>
          <a:p>
            <a:pPr marL="0" lvl="0" indent="0" algn="l" rtl="0">
              <a:lnSpc>
                <a:spcPct val="100000"/>
              </a:lnSpc>
              <a:spcBef>
                <a:spcPts val="0"/>
              </a:spcBef>
              <a:spcAft>
                <a:spcPts val="0"/>
              </a:spcAft>
              <a:buSzPts val="1400"/>
              <a:buNone/>
            </a:pPr>
            <a:endParaRPr dirty="0"/>
          </a:p>
        </p:txBody>
      </p:sp>
      <p:sp>
        <p:nvSpPr>
          <p:cNvPr id="823" name="Google Shape;82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Have students turn to p. 220 in the </a:t>
            </a:r>
            <a:r>
              <a:rPr lang="en-US" sz="1200" i="1" dirty="0">
                <a:solidFill>
                  <a:srgbClr val="353335"/>
                </a:solidFill>
                <a:effectLst/>
                <a:latin typeface="+mn-lt"/>
              </a:rPr>
              <a:t>Student Interactive. Say: </a:t>
            </a:r>
            <a:r>
              <a:rPr lang="en-US" sz="1200" i="1" dirty="0">
                <a:solidFill>
                  <a:srgbClr val="0082C1"/>
                </a:solidFill>
                <a:effectLst/>
                <a:latin typeface="+mn-lt"/>
              </a:rPr>
              <a:t>We are going to read a story today about a vet named Quinn. A vet takes care of animals. </a:t>
            </a:r>
          </a:p>
          <a:p>
            <a:pPr marL="342900" indent="-342900">
              <a:buFont typeface="+mj-lt"/>
              <a:buAutoNum type="arabicPeriod"/>
            </a:pPr>
            <a:r>
              <a:rPr lang="en-US" sz="1200" dirty="0">
                <a:solidFill>
                  <a:srgbClr val="353335"/>
                </a:solidFill>
                <a:effectLst/>
                <a:latin typeface="+mn-lt"/>
              </a:rPr>
              <a:t>Point to the title of the story. Say: </a:t>
            </a:r>
            <a:r>
              <a:rPr lang="en-US" sz="1200" i="1" dirty="0">
                <a:solidFill>
                  <a:srgbClr val="0082C1"/>
                </a:solidFill>
                <a:effectLst/>
                <a:latin typeface="+mn-lt"/>
              </a:rPr>
              <a:t>The title of the story is Quinn the Vet. I hear the sound /kw/ in the word Quinn. What letters in Quinn spell the sound /kw/? Right! The letters </a:t>
            </a:r>
            <a:r>
              <a:rPr lang="en-US" sz="1200" i="1" dirty="0" err="1">
                <a:solidFill>
                  <a:srgbClr val="0082C1"/>
                </a:solidFill>
                <a:effectLst/>
                <a:latin typeface="+mn-lt"/>
              </a:rPr>
              <a:t>qu</a:t>
            </a:r>
            <a:r>
              <a:rPr lang="en-US" sz="1200" i="1" dirty="0">
                <a:solidFill>
                  <a:srgbClr val="0082C1"/>
                </a:solidFill>
                <a:effectLst/>
                <a:latin typeface="+mn-lt"/>
              </a:rPr>
              <a:t> spell the sound /kw/. We will read other words with the sound /kw/ spelled </a:t>
            </a:r>
            <a:r>
              <a:rPr lang="en-US" sz="1200" i="1" dirty="0" err="1">
                <a:solidFill>
                  <a:srgbClr val="0082C1"/>
                </a:solidFill>
                <a:effectLst/>
                <a:latin typeface="+mn-lt"/>
              </a:rPr>
              <a:t>qu</a:t>
            </a:r>
            <a:r>
              <a:rPr lang="en-US" sz="1200" i="1" dirty="0">
                <a:solidFill>
                  <a:srgbClr val="0082C1"/>
                </a:solidFill>
                <a:effectLst/>
                <a:latin typeface="+mn-lt"/>
              </a:rPr>
              <a:t>, the sound /v/ spelled v, and words that begin with the letter z in our story. </a:t>
            </a:r>
            <a:endParaRPr lang="en-US" sz="1200" i="1" dirty="0">
              <a:effectLst/>
              <a:latin typeface="+mn-lt"/>
            </a:endParaRPr>
          </a:p>
          <a:p>
            <a:pPr marL="342900" indent="-342900">
              <a:buFont typeface="+mj-lt"/>
              <a:buAutoNum type="arabicPeriod"/>
            </a:pPr>
            <a:r>
              <a:rPr lang="en-US" sz="1200" dirty="0">
                <a:solidFill>
                  <a:srgbClr val="353335"/>
                </a:solidFill>
                <a:effectLst/>
                <a:latin typeface="+mn-lt"/>
              </a:rPr>
              <a:t>Before reading, review this week’s high-frequency words: </a:t>
            </a:r>
            <a:r>
              <a:rPr lang="en-US" sz="1200" i="1" dirty="0">
                <a:solidFill>
                  <a:srgbClr val="353335"/>
                </a:solidFill>
                <a:effectLst/>
                <a:latin typeface="+mn-lt"/>
              </a:rPr>
              <a:t>for, go, here, me, where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Tell students that they will practice reading these words in the story </a:t>
            </a:r>
            <a:r>
              <a:rPr lang="en-US" sz="1200" i="1" dirty="0">
                <a:solidFill>
                  <a:srgbClr val="353335"/>
                </a:solidFill>
                <a:effectLst/>
                <a:latin typeface="+mn-lt"/>
              </a:rPr>
              <a:t>Quinn the Vet</a:t>
            </a:r>
            <a:r>
              <a:rPr lang="en-US" sz="1200" dirty="0">
                <a:solidFill>
                  <a:srgbClr val="353335"/>
                </a:solidFill>
                <a:effectLst/>
                <a:latin typeface="+mn-lt"/>
              </a:rPr>
              <a:t>. Display the words. Have students read them with you. Say: </a:t>
            </a:r>
            <a:r>
              <a:rPr lang="en-US" sz="1200" i="1" dirty="0">
                <a:solidFill>
                  <a:srgbClr val="0082C1"/>
                </a:solidFill>
                <a:effectLst/>
                <a:latin typeface="+mn-lt"/>
              </a:rPr>
              <a:t>When you see these words in today's story, you will know how to read them.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Call students’ attention to the title on p. 220. Say: </a:t>
            </a:r>
            <a:r>
              <a:rPr lang="en-US" sz="1200" dirty="0">
                <a:solidFill>
                  <a:srgbClr val="0082C1"/>
                </a:solidFill>
                <a:effectLst/>
                <a:latin typeface="+mn-lt"/>
              </a:rPr>
              <a:t>I see the letter </a:t>
            </a:r>
            <a:r>
              <a:rPr lang="en-US" sz="1200" i="1" dirty="0">
                <a:solidFill>
                  <a:srgbClr val="0082C1"/>
                </a:solidFill>
                <a:effectLst/>
                <a:latin typeface="+mn-lt"/>
              </a:rPr>
              <a:t>v </a:t>
            </a:r>
            <a:r>
              <a:rPr lang="en-US" sz="1200" dirty="0">
                <a:solidFill>
                  <a:srgbClr val="0082C1"/>
                </a:solidFill>
                <a:effectLst/>
                <a:latin typeface="+mn-lt"/>
              </a:rPr>
              <a:t>in the word </a:t>
            </a:r>
            <a:r>
              <a:rPr lang="en-US" sz="1200" i="1" dirty="0">
                <a:solidFill>
                  <a:srgbClr val="0082C1"/>
                </a:solidFill>
                <a:effectLst/>
                <a:latin typeface="+mn-lt"/>
              </a:rPr>
              <a:t>Vet</a:t>
            </a:r>
            <a:r>
              <a:rPr lang="en-US" sz="1200" dirty="0">
                <a:solidFill>
                  <a:srgbClr val="0082C1"/>
                </a:solidFill>
                <a:effectLst/>
                <a:latin typeface="+mn-lt"/>
              </a:rPr>
              <a:t>. What sound does the letter </a:t>
            </a:r>
            <a:r>
              <a:rPr lang="en-US" sz="1200" i="1" dirty="0">
                <a:solidFill>
                  <a:srgbClr val="0082C1"/>
                </a:solidFill>
                <a:effectLst/>
                <a:latin typeface="+mn-lt"/>
              </a:rPr>
              <a:t>v </a:t>
            </a:r>
            <a:r>
              <a:rPr lang="en-US" sz="1200" dirty="0">
                <a:solidFill>
                  <a:srgbClr val="0082C1"/>
                </a:solidFill>
                <a:effectLst/>
                <a:latin typeface="+mn-lt"/>
              </a:rPr>
              <a:t>make? </a:t>
            </a:r>
            <a:r>
              <a:rPr lang="en-US" sz="1200" dirty="0">
                <a:solidFill>
                  <a:srgbClr val="353335"/>
                </a:solidFill>
                <a:effectLst/>
                <a:latin typeface="+mn-lt"/>
              </a:rPr>
              <a:t>Students should say the sound /v/ is spelled with the letter </a:t>
            </a:r>
            <a:r>
              <a:rPr lang="en-US" sz="1200" i="1" dirty="0">
                <a:solidFill>
                  <a:srgbClr val="353335"/>
                </a:solidFill>
                <a:effectLst/>
                <a:latin typeface="+mn-lt"/>
              </a:rPr>
              <a:t>v</a:t>
            </a:r>
            <a:r>
              <a:rPr lang="en-US" sz="1200" dirty="0">
                <a:solidFill>
                  <a:srgbClr val="353335"/>
                </a:solidFill>
                <a:effectLst/>
                <a:latin typeface="+mn-lt"/>
              </a:rPr>
              <a:t>. Have students decode the word </a:t>
            </a:r>
            <a:r>
              <a:rPr lang="en-US" sz="1200" i="1" dirty="0">
                <a:solidFill>
                  <a:srgbClr val="353335"/>
                </a:solidFill>
                <a:effectLst/>
                <a:latin typeface="+mn-lt"/>
              </a:rPr>
              <a:t>Vet</a:t>
            </a:r>
            <a:r>
              <a:rPr lang="en-US" sz="1200" dirty="0">
                <a:solidFill>
                  <a:srgbClr val="353335"/>
                </a:solidFill>
                <a:effectLst/>
                <a:latin typeface="+mn-lt"/>
              </a:rPr>
              <a:t>. </a:t>
            </a:r>
            <a:endParaRPr lang="en-US" sz="1200" i="1" dirty="0">
              <a:effectLst/>
              <a:latin typeface="+mn-lt"/>
            </a:endParaRPr>
          </a:p>
          <a:p>
            <a:pPr marL="342900" indent="-342900">
              <a:buFont typeface="+mj-lt"/>
              <a:buAutoNum type="arabicPeriod"/>
            </a:pPr>
            <a:r>
              <a:rPr lang="en-US" sz="1200" dirty="0">
                <a:solidFill>
                  <a:srgbClr val="353335"/>
                </a:solidFill>
                <a:effectLst/>
                <a:latin typeface="+mn-lt"/>
              </a:rPr>
              <a:t>Pair students for reading and listen carefully as they use letter-sound relationships to decode. One student begins. Students read the entire story, switching readers after each page. Partners reread the story. This time the other student begins. </a:t>
            </a:r>
            <a:endParaRPr lang="en-US" sz="1200" dirty="0">
              <a:effectLst/>
              <a:latin typeface="+mn-lt"/>
            </a:endParaRPr>
          </a:p>
          <a:p>
            <a:pPr marL="0" lvl="0" indent="0" algn="l" rtl="0">
              <a:lnSpc>
                <a:spcPct val="100000"/>
              </a:lnSpc>
              <a:spcBef>
                <a:spcPts val="0"/>
              </a:spcBef>
              <a:spcAft>
                <a:spcPts val="0"/>
              </a:spcAft>
              <a:buSzPts val="1400"/>
              <a:buNone/>
            </a:pPr>
            <a:endParaRPr dirty="0"/>
          </a:p>
        </p:txBody>
      </p:sp>
      <p:sp>
        <p:nvSpPr>
          <p:cNvPr id="823" name="Google Shape;82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798851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dirty="0">
                <a:solidFill>
                  <a:srgbClr val="353335"/>
                </a:solidFill>
                <a:effectLst/>
                <a:latin typeface="+mn-lt"/>
              </a:rPr>
              <a:t>Then have them identify the two words with the sound /v/ on p. 221 and underline the three words on these two pages that start with the letter </a:t>
            </a:r>
            <a:r>
              <a:rPr lang="en-US" sz="1200" i="1" dirty="0">
                <a:solidFill>
                  <a:srgbClr val="353335"/>
                </a:solidFill>
                <a:effectLst/>
                <a:latin typeface="+mn-lt"/>
              </a:rPr>
              <a:t>v</a:t>
            </a:r>
            <a:r>
              <a:rPr lang="en-US" sz="1200" dirty="0">
                <a:solidFill>
                  <a:srgbClr val="353335"/>
                </a:solidFill>
                <a:effectLst/>
                <a:latin typeface="+mn-lt"/>
              </a:rPr>
              <a:t>. </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dirty="0">
                <a:solidFill>
                  <a:srgbClr val="353335"/>
                </a:solidFill>
                <a:effectLst/>
                <a:latin typeface="+mn-lt"/>
              </a:rPr>
              <a:t>Students may also underline the word </a:t>
            </a:r>
            <a:r>
              <a:rPr lang="en-US" sz="1200" i="1" dirty="0">
                <a:solidFill>
                  <a:srgbClr val="353335"/>
                </a:solidFill>
                <a:effectLst/>
                <a:latin typeface="+mn-lt"/>
              </a:rPr>
              <a:t>Vet </a:t>
            </a:r>
            <a:r>
              <a:rPr lang="en-US" sz="1200" dirty="0">
                <a:solidFill>
                  <a:srgbClr val="353335"/>
                </a:solidFill>
                <a:effectLst/>
                <a:latin typeface="+mn-lt"/>
              </a:rPr>
              <a:t>in the illustration. </a:t>
            </a:r>
            <a:endParaRPr lang="en-US" dirty="0">
              <a:effectLst/>
              <a:latin typeface="+mn-lt"/>
            </a:endParaRPr>
          </a:p>
          <a:p>
            <a:pPr marL="0" lvl="0" indent="0" algn="l" rtl="0">
              <a:lnSpc>
                <a:spcPct val="100000"/>
              </a:lnSpc>
              <a:spcBef>
                <a:spcPts val="0"/>
              </a:spcBef>
              <a:spcAft>
                <a:spcPts val="0"/>
              </a:spcAft>
              <a:buSzPts val="1400"/>
              <a:buNone/>
            </a:pPr>
            <a:endParaRPr dirty="0"/>
          </a:p>
        </p:txBody>
      </p:sp>
      <p:sp>
        <p:nvSpPr>
          <p:cNvPr id="823" name="Google Shape;82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137480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Have students turn to p. 222. Ask: </a:t>
            </a:r>
            <a:r>
              <a:rPr lang="en-US" sz="1200" i="1" dirty="0">
                <a:solidFill>
                  <a:srgbClr val="0082C1"/>
                </a:solidFill>
                <a:effectLst/>
                <a:latin typeface="+mn-lt"/>
              </a:rPr>
              <a:t>Which words have the sound /y/? </a:t>
            </a:r>
            <a:r>
              <a:rPr lang="en-US" sz="1200" dirty="0">
                <a:solidFill>
                  <a:srgbClr val="353335"/>
                </a:solidFill>
                <a:effectLst/>
                <a:latin typeface="+mn-lt"/>
              </a:rPr>
              <a:t>Students should supply the words </a:t>
            </a:r>
            <a:r>
              <a:rPr lang="en-US" sz="1200" i="1" dirty="0">
                <a:solidFill>
                  <a:srgbClr val="353335"/>
                </a:solidFill>
                <a:effectLst/>
                <a:latin typeface="+mn-lt"/>
              </a:rPr>
              <a:t>Yip </a:t>
            </a:r>
            <a:r>
              <a:rPr lang="en-US" sz="1200" dirty="0">
                <a:solidFill>
                  <a:srgbClr val="353335"/>
                </a:solidFill>
                <a:effectLst/>
                <a:latin typeface="+mn-lt"/>
              </a:rPr>
              <a:t>and </a:t>
            </a:r>
            <a:r>
              <a:rPr lang="en-US" sz="1200" i="1" dirty="0">
                <a:solidFill>
                  <a:srgbClr val="353335"/>
                </a:solidFill>
                <a:effectLst/>
                <a:latin typeface="+mn-lt"/>
              </a:rPr>
              <a:t>Yap</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Say: </a:t>
            </a:r>
            <a:r>
              <a:rPr lang="en-US" sz="1200" i="1" dirty="0">
                <a:solidFill>
                  <a:srgbClr val="0082C1"/>
                </a:solidFill>
                <a:effectLst/>
                <a:latin typeface="+mn-lt"/>
              </a:rPr>
              <a:t>What letter spells the sound /y/ in Yip and Yap? </a:t>
            </a:r>
            <a:r>
              <a:rPr lang="en-US" sz="1200" dirty="0">
                <a:solidFill>
                  <a:srgbClr val="353335"/>
                </a:solidFill>
                <a:effectLst/>
                <a:latin typeface="+mn-lt"/>
              </a:rPr>
              <a:t>Students should say the sound /y/ is spelled with the letter </a:t>
            </a:r>
            <a:r>
              <a:rPr lang="en-US" sz="1200" i="1" dirty="0">
                <a:solidFill>
                  <a:srgbClr val="353335"/>
                </a:solidFill>
                <a:effectLst/>
                <a:latin typeface="+mn-lt"/>
              </a:rPr>
              <a:t>y</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Ask: </a:t>
            </a:r>
            <a:r>
              <a:rPr lang="en-US" sz="1200" i="1" dirty="0">
                <a:solidFill>
                  <a:srgbClr val="0082C1"/>
                </a:solidFill>
                <a:effectLst/>
                <a:latin typeface="+mn-lt"/>
              </a:rPr>
              <a:t>Which letters spell the sound /kw/ in quit? </a:t>
            </a:r>
            <a:r>
              <a:rPr lang="en-US" sz="1200" dirty="0">
                <a:solidFill>
                  <a:srgbClr val="353335"/>
                </a:solidFill>
                <a:effectLst/>
                <a:latin typeface="+mn-lt"/>
              </a:rPr>
              <a:t>Students should say the sound /kw/ is spelled with the letters </a:t>
            </a:r>
            <a:r>
              <a:rPr lang="en-US" sz="1200" i="1" dirty="0">
                <a:solidFill>
                  <a:srgbClr val="353335"/>
                </a:solidFill>
                <a:effectLst/>
                <a:latin typeface="+mn-lt"/>
              </a:rPr>
              <a:t>qu</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Have them highlight the words with the sound /y/ and sound /kw/.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Have students turn to p. 223. Ask: </a:t>
            </a:r>
            <a:r>
              <a:rPr lang="en-US" sz="1200" i="1" dirty="0">
                <a:solidFill>
                  <a:srgbClr val="0082C1"/>
                </a:solidFill>
                <a:effectLst/>
                <a:latin typeface="+mn-lt"/>
              </a:rPr>
              <a:t>Which words begin with the sound /z/? </a:t>
            </a:r>
            <a:r>
              <a:rPr lang="en-US" sz="1200" dirty="0">
                <a:solidFill>
                  <a:srgbClr val="353335"/>
                </a:solidFill>
                <a:effectLst/>
                <a:latin typeface="+mn-lt"/>
              </a:rPr>
              <a:t>Students should supply the words </a:t>
            </a:r>
            <a:r>
              <a:rPr lang="en-US" sz="1200" i="1" dirty="0">
                <a:solidFill>
                  <a:srgbClr val="353335"/>
                </a:solidFill>
                <a:effectLst/>
                <a:latin typeface="+mn-lt"/>
              </a:rPr>
              <a:t>Zak </a:t>
            </a:r>
            <a:r>
              <a:rPr lang="en-US" sz="1200" dirty="0">
                <a:solidFill>
                  <a:srgbClr val="353335"/>
                </a:solidFill>
                <a:effectLst/>
                <a:latin typeface="+mn-lt"/>
              </a:rPr>
              <a:t>and </a:t>
            </a:r>
            <a:r>
              <a:rPr lang="en-US" sz="1200" i="1" dirty="0">
                <a:solidFill>
                  <a:srgbClr val="353335"/>
                </a:solidFill>
                <a:effectLst/>
                <a:latin typeface="+mn-lt"/>
              </a:rPr>
              <a:t>zip</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Ask: </a:t>
            </a:r>
            <a:r>
              <a:rPr lang="en-US" sz="1200" i="1" dirty="0">
                <a:solidFill>
                  <a:srgbClr val="0082C1"/>
                </a:solidFill>
                <a:effectLst/>
                <a:latin typeface="+mn-lt"/>
              </a:rPr>
              <a:t>Which letter spells the sound /z/ in Zak and zip? </a:t>
            </a:r>
            <a:r>
              <a:rPr lang="en-US" sz="1200" dirty="0">
                <a:solidFill>
                  <a:srgbClr val="353335"/>
                </a:solidFill>
                <a:effectLst/>
                <a:latin typeface="+mn-lt"/>
              </a:rPr>
              <a:t>Students should say the sound /z/ is spelled with the letter </a:t>
            </a:r>
            <a:r>
              <a:rPr lang="en-US" sz="1200" i="1" dirty="0">
                <a:solidFill>
                  <a:srgbClr val="353335"/>
                </a:solidFill>
                <a:effectLst/>
                <a:latin typeface="+mn-lt"/>
              </a:rPr>
              <a:t>z</a:t>
            </a:r>
            <a:r>
              <a:rPr lang="en-US" sz="1200" dirty="0">
                <a:solidFill>
                  <a:srgbClr val="353335"/>
                </a:solidFill>
                <a:effectLst/>
                <a:latin typeface="+mn-lt"/>
              </a:rPr>
              <a:t>.</a:t>
            </a:r>
          </a:p>
          <a:p>
            <a:pPr marL="342900" indent="-342900">
              <a:buFont typeface="+mj-lt"/>
              <a:buAutoNum type="arabicPeriod"/>
            </a:pPr>
            <a:r>
              <a:rPr lang="en-US" sz="1200" dirty="0">
                <a:solidFill>
                  <a:srgbClr val="353335"/>
                </a:solidFill>
                <a:effectLst/>
                <a:latin typeface="+mn-lt"/>
              </a:rPr>
              <a:t>Have them underline the words with the sound /z/. </a:t>
            </a:r>
            <a:endParaRPr lang="en-US" sz="1200" dirty="0">
              <a:effectLst/>
              <a:latin typeface="+mn-lt"/>
            </a:endParaRPr>
          </a:p>
        </p:txBody>
      </p:sp>
      <p:sp>
        <p:nvSpPr>
          <p:cNvPr id="836" name="Google Shape;83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Review the previous spelling skill: short </a:t>
            </a:r>
            <a:r>
              <a:rPr lang="en-US" sz="1200" i="1" dirty="0">
                <a:solidFill>
                  <a:srgbClr val="353335"/>
                </a:solidFill>
                <a:effectLst/>
                <a:latin typeface="+mn-lt"/>
              </a:rPr>
              <a:t>u </a:t>
            </a:r>
            <a:r>
              <a:rPr lang="en-US" sz="1200" dirty="0">
                <a:solidFill>
                  <a:srgbClr val="353335"/>
                </a:solidFill>
                <a:effectLst/>
                <a:latin typeface="+mn-lt"/>
              </a:rPr>
              <a:t>spelled </a:t>
            </a:r>
            <a:r>
              <a:rPr lang="en-US" sz="1200" i="1" dirty="0">
                <a:solidFill>
                  <a:srgbClr val="353335"/>
                </a:solidFill>
                <a:effectLst/>
                <a:latin typeface="+mn-lt"/>
              </a:rPr>
              <a:t>u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On the board, write these words with short </a:t>
            </a:r>
            <a:r>
              <a:rPr lang="en-US" sz="1200" i="1" dirty="0">
                <a:solidFill>
                  <a:srgbClr val="353335"/>
                </a:solidFill>
                <a:effectLst/>
                <a:latin typeface="+mn-lt"/>
              </a:rPr>
              <a:t>u: rug, fun, nut, sun, but, hug, cup, pup</a:t>
            </a:r>
            <a:r>
              <a:rPr lang="en-US" sz="1200" dirty="0">
                <a:solidFill>
                  <a:srgbClr val="353335"/>
                </a:solidFill>
                <a:effectLst/>
                <a:latin typeface="+mn-lt"/>
              </a:rPr>
              <a:t>. Have students read them aloud.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Pair students and have them work together to match the words that rhyme. </a:t>
            </a:r>
            <a:r>
              <a:rPr lang="en-US" sz="1200" i="1" dirty="0">
                <a:solidFill>
                  <a:srgbClr val="353335"/>
                </a:solidFill>
                <a:effectLst/>
                <a:latin typeface="+mn-lt"/>
              </a:rPr>
              <a:t>(rug/hug, fun/sun, nut/but, cup/pup) </a:t>
            </a:r>
            <a:endParaRPr lang="en-US" sz="1200" i="1" dirty="0">
              <a:solidFill>
                <a:schemeClr val="tx1"/>
              </a:solidFill>
              <a:effectLst/>
              <a:latin typeface="+mn-lt"/>
            </a:endParaRPr>
          </a:p>
          <a:p>
            <a:pPr marL="342900" indent="-342900">
              <a:buFont typeface="+mj-lt"/>
              <a:buAutoNum type="arabicPeriod"/>
            </a:pPr>
            <a:r>
              <a:rPr lang="en-US" sz="1200" i="0" dirty="0">
                <a:solidFill>
                  <a:schemeClr val="tx1"/>
                </a:solidFill>
                <a:effectLst/>
                <a:latin typeface="+mn-lt"/>
              </a:rPr>
              <a:t>As </a:t>
            </a:r>
            <a:r>
              <a:rPr lang="en-US" sz="1200" dirty="0">
                <a:solidFill>
                  <a:srgbClr val="353335"/>
                </a:solidFill>
                <a:effectLst/>
                <a:latin typeface="+mn-lt"/>
              </a:rPr>
              <a:t>students proofread their writing, remind them to check their spelling, including spelling words with short </a:t>
            </a:r>
            <a:r>
              <a:rPr lang="en-US" sz="1200" i="1" dirty="0">
                <a:solidFill>
                  <a:srgbClr val="353335"/>
                </a:solidFill>
                <a:effectLst/>
                <a:latin typeface="+mn-lt"/>
              </a:rPr>
              <a:t>u</a:t>
            </a:r>
            <a:r>
              <a:rPr lang="en-US" sz="1200" dirty="0">
                <a:solidFill>
                  <a:srgbClr val="353335"/>
                </a:solidFill>
                <a:effectLst/>
                <a:latin typeface="+mn-lt"/>
              </a:rPr>
              <a:t>. </a:t>
            </a:r>
            <a:endParaRPr lang="en-US" sz="1200" dirty="0">
              <a:effectLst/>
              <a:latin typeface="+mn-lt"/>
            </a:endParaRPr>
          </a:p>
          <a:p>
            <a:pPr marL="0" lvl="0" indent="0" algn="l" rtl="0">
              <a:lnSpc>
                <a:spcPct val="100000"/>
              </a:lnSpc>
              <a:spcBef>
                <a:spcPts val="0"/>
              </a:spcBef>
              <a:spcAft>
                <a:spcPts val="0"/>
              </a:spcAft>
              <a:buSzPts val="1400"/>
              <a:buNone/>
            </a:pPr>
            <a:endParaRPr dirty="0"/>
          </a:p>
        </p:txBody>
      </p:sp>
      <p:sp>
        <p:nvSpPr>
          <p:cNvPr id="940" name="Google Shape;940;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The selections in this unit helped students learn about people, places, and things in a neighborhood. Remind students of the unit theme, </a:t>
            </a:r>
            <a:r>
              <a:rPr lang="en-US" sz="1200" i="1" dirty="0">
                <a:solidFill>
                  <a:srgbClr val="353335"/>
                </a:solidFill>
                <a:effectLst/>
                <a:latin typeface="+mn-lt"/>
              </a:rPr>
              <a:t>My Neighborhood</a:t>
            </a:r>
            <a:r>
              <a:rPr lang="en-US" sz="1200" dirty="0">
                <a:solidFill>
                  <a:srgbClr val="353335"/>
                </a:solidFill>
                <a:effectLst/>
                <a:latin typeface="+mn-lt"/>
              </a:rPr>
              <a:t>, and the Essential Question: </a:t>
            </a:r>
            <a:r>
              <a:rPr lang="en-US" sz="1200" i="1" dirty="0">
                <a:solidFill>
                  <a:srgbClr val="353335"/>
                </a:solidFill>
                <a:effectLst/>
                <a:latin typeface="+mn-lt"/>
              </a:rPr>
              <a:t>What is a neighborhood?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Have student pairs revisit each selection to identify a word that names something in a neighborhood. Have students write the word below each text on pp. 210–211 in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Then have students talk with their partner about how the words can help them answer the Essential Question. </a:t>
            </a:r>
            <a:endParaRPr lang="en-US" sz="1200" dirty="0">
              <a:effectLst/>
              <a:latin typeface="+mn-l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Before students revise and edit their texts, have them draw a life-size version of their worker. Provide butcher paper and crayons or markers for students to draw their life-size pictures. They will share the picture with the class when they read their informational texts aloud. </a:t>
            </a:r>
          </a:p>
          <a:p>
            <a:pPr marL="342900" indent="-342900">
              <a:buFont typeface="+mj-lt"/>
              <a:buAutoNum type="arabicPeriod"/>
            </a:pPr>
            <a:r>
              <a:rPr lang="en-US" sz="1200" dirty="0">
                <a:solidFill>
                  <a:srgbClr val="353335"/>
                </a:solidFill>
                <a:effectLst/>
                <a:latin typeface="+mn-lt"/>
              </a:rPr>
              <a:t>Encourage students to add specific and relevant details from their research, such as tools used or uniforms worn by the worker.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If students struggle to begin a drawing, guide them in finding an appropriate photograph from a book or magazine to use as inspiration. </a:t>
            </a:r>
            <a:endParaRPr lang="en-US" sz="1200" dirty="0">
              <a:effectLst/>
              <a:latin typeface="+mn-lt"/>
            </a:endParaRPr>
          </a:p>
          <a:p>
            <a:endParaRPr lang="en-US" b="0" i="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137496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Set aside time for students to read their informational text aloud to a partner. </a:t>
            </a:r>
          </a:p>
          <a:p>
            <a:pPr marL="342900" indent="-342900">
              <a:buFont typeface="+mj-lt"/>
              <a:buAutoNum type="arabicPeriod"/>
            </a:pPr>
            <a:r>
              <a:rPr lang="en-US" sz="1200" dirty="0">
                <a:solidFill>
                  <a:srgbClr val="353335"/>
                </a:solidFill>
                <a:effectLst/>
                <a:latin typeface="+mn-lt"/>
              </a:rPr>
              <a:t>Explain that this is the time for them to review their drafts and make any revisions, or changes. Have students use the checklists on p. 231 in their </a:t>
            </a:r>
            <a:r>
              <a:rPr lang="en-US" sz="1200" i="1" dirty="0">
                <a:solidFill>
                  <a:srgbClr val="353335"/>
                </a:solidFill>
                <a:effectLst/>
                <a:latin typeface="+mn-lt"/>
              </a:rPr>
              <a:t>Student Intera</a:t>
            </a:r>
            <a:r>
              <a:rPr lang="en-US" sz="1200" dirty="0">
                <a:solidFill>
                  <a:srgbClr val="353335"/>
                </a:solidFill>
                <a:effectLst/>
                <a:latin typeface="+mn-lt"/>
              </a:rPr>
              <a:t>ctive to evaluate their informational texts and share feedback. They should circle “yes” or “no” to respond to each item. If students responded “no” to any items on the checklist, they should work together to revise their drafts by adding details in the picture or words. </a:t>
            </a:r>
            <a:endParaRPr lang="en-US" sz="1200" b="0" i="0" dirty="0">
              <a:solidFill>
                <a:srgbClr val="353335"/>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i="0" dirty="0">
              <a:solidFill>
                <a:srgbClr val="96999B"/>
              </a:solidFill>
              <a:effectLst/>
              <a:latin typeface="+mn-lt"/>
            </a:endParaRPr>
          </a:p>
          <a:p>
            <a:pPr marL="342900" indent="-342900">
              <a:buFont typeface="+mj-lt"/>
              <a:buAutoNum type="arabicPeriod"/>
            </a:pPr>
            <a:endParaRPr lang="en-US" b="0" i="1"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399810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Students will edit their texts by adding details to sentences.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Write sentences from the student model on the board. Add details, such as adjectives, or replace words with more descriptive nouns or verbs.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Model each edit and explain how and why you are adding details or replacing nouns and verbs.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Then have student pairs edit their informational texts. </a:t>
            </a:r>
            <a:endParaRPr lang="en-US" sz="1200"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As students revise and edit their informational texts, remind them to add details that will engage the audience and help the audience understand the topic. Students should evaluate their facts and details by asking questions, such as </a:t>
            </a:r>
            <a:r>
              <a:rPr lang="en-US" sz="1200" i="1" dirty="0">
                <a:solidFill>
                  <a:srgbClr val="353335"/>
                </a:solidFill>
                <a:effectLst/>
                <a:latin typeface="+mn-lt"/>
              </a:rPr>
              <a:t>Do readers need to know this fact to understand my main, or central, idea? Is this detail interesting? </a:t>
            </a:r>
            <a:endParaRPr lang="en-US" sz="1200" b="0" i="0" dirty="0">
              <a:solidFill>
                <a:srgbClr val="353335"/>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dirty="0">
                <a:effectLst/>
                <a:latin typeface="+mn-lt"/>
              </a:rPr>
              <a:t>To provide differentiated support: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If students struggle to revise their informational texts, have them annotate their texts using the checklist. Ask students to circle their main idea. Then have students underline and number each detail. Ask: </a:t>
            </a:r>
            <a:r>
              <a:rPr lang="en-US" sz="1200" i="1" dirty="0">
                <a:solidFill>
                  <a:srgbClr val="0082C1"/>
                </a:solidFill>
                <a:effectLst/>
                <a:latin typeface="+mn-lt"/>
              </a:rPr>
              <a:t>Do you have a clear main, or central, idea? Does the first detail tell more about the main idea? </a:t>
            </a:r>
            <a:r>
              <a:rPr lang="en-US" sz="1200" dirty="0">
                <a:solidFill>
                  <a:srgbClr val="353335"/>
                </a:solidFill>
                <a:effectLst/>
                <a:latin typeface="+mn-lt"/>
              </a:rPr>
              <a:t>Continue questioning students in this manner until students answer “no.” Then support students in fixing the sentence that needs revision. </a:t>
            </a:r>
            <a:endParaRPr lang="en-US" sz="1200" dirty="0">
              <a:solidFill>
                <a:schemeClr val="tx1"/>
              </a:solidFill>
              <a:effectLst/>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53335"/>
                </a:solidFill>
                <a:effectLst/>
                <a:latin typeface="+mn-lt"/>
              </a:rPr>
              <a:t>Students who can easily revise and edit their informational texts can extend their project by adding more facts and descriptive details. Encourage students to use additional facts and details or incorporate new vocabulary words in their project. </a:t>
            </a:r>
            <a:endParaRPr lang="en-US" sz="1200" dirty="0">
              <a:solidFill>
                <a:schemeClr val="tx1"/>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Remind students that they should finish dictating or writing their informational texts so they can present their texts to the class the next day. If students finish early, have them take turns practicing reading their informational texts aloud to a partner. </a:t>
            </a:r>
            <a:endParaRPr lang="en-US" sz="1200" dirty="0">
              <a:effectLst/>
              <a:latin typeface="+mn-lt"/>
            </a:endParaRPr>
          </a:p>
        </p:txBody>
      </p:sp>
      <p:sp>
        <p:nvSpPr>
          <p:cNvPr id="154" name="Google Shape;1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Display the </a:t>
            </a:r>
            <a:r>
              <a:rPr lang="en-US" sz="1200" i="1" dirty="0">
                <a:solidFill>
                  <a:srgbClr val="353335"/>
                </a:solidFill>
                <a:effectLst/>
                <a:latin typeface="+mn-lt"/>
              </a:rPr>
              <a:t>fan </a:t>
            </a:r>
            <a:r>
              <a:rPr lang="en-US" sz="1200" dirty="0">
                <a:solidFill>
                  <a:srgbClr val="353335"/>
                </a:solidFill>
                <a:effectLst/>
                <a:latin typeface="+mn-lt"/>
              </a:rPr>
              <a:t>Picture Card. Model changing the initial phoneme from /f/ to /p/ to make the word </a:t>
            </a:r>
            <a:r>
              <a:rPr lang="en-US" sz="1200" i="1" dirty="0">
                <a:solidFill>
                  <a:srgbClr val="353335"/>
                </a:solidFill>
                <a:effectLst/>
                <a:latin typeface="+mn-lt"/>
              </a:rPr>
              <a:t>pan</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Model adding the phoneme /t/ to the end of </a:t>
            </a:r>
            <a:r>
              <a:rPr lang="en-US" sz="1200" i="1" dirty="0">
                <a:solidFill>
                  <a:srgbClr val="353335"/>
                </a:solidFill>
                <a:effectLst/>
                <a:latin typeface="+mn-lt"/>
              </a:rPr>
              <a:t>pan </a:t>
            </a:r>
            <a:r>
              <a:rPr lang="en-US" sz="1200" dirty="0">
                <a:solidFill>
                  <a:srgbClr val="353335"/>
                </a:solidFill>
                <a:effectLst/>
                <a:latin typeface="+mn-lt"/>
              </a:rPr>
              <a:t>to make the word </a:t>
            </a:r>
            <a:r>
              <a:rPr lang="en-US" sz="1200" i="1" dirty="0">
                <a:solidFill>
                  <a:srgbClr val="353335"/>
                </a:solidFill>
                <a:effectLst/>
                <a:latin typeface="+mn-lt"/>
              </a:rPr>
              <a:t>pant</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Then model removing the phoneme /p/ from </a:t>
            </a:r>
            <a:r>
              <a:rPr lang="en-US" sz="1200" i="1" dirty="0">
                <a:solidFill>
                  <a:srgbClr val="353335"/>
                </a:solidFill>
                <a:effectLst/>
                <a:latin typeface="+mn-lt"/>
              </a:rPr>
              <a:t>pant </a:t>
            </a:r>
            <a:r>
              <a:rPr lang="en-US" sz="1200" dirty="0">
                <a:solidFill>
                  <a:srgbClr val="353335"/>
                </a:solidFill>
                <a:effectLst/>
                <a:latin typeface="+mn-lt"/>
              </a:rPr>
              <a:t>to make the word </a:t>
            </a:r>
            <a:r>
              <a:rPr lang="en-US" sz="1200" i="1" dirty="0">
                <a:solidFill>
                  <a:srgbClr val="353335"/>
                </a:solidFill>
                <a:effectLst/>
                <a:latin typeface="+mn-lt"/>
              </a:rPr>
              <a:t>ant.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Display the Picture Card </a:t>
            </a:r>
            <a:r>
              <a:rPr lang="en-US" sz="1200" i="1" dirty="0">
                <a:solidFill>
                  <a:srgbClr val="353335"/>
                </a:solidFill>
                <a:effectLst/>
                <a:latin typeface="+mn-lt"/>
              </a:rPr>
              <a:t>cap</a:t>
            </a:r>
            <a:r>
              <a:rPr lang="en-US" sz="1200" dirty="0">
                <a:solidFill>
                  <a:srgbClr val="353335"/>
                </a:solidFill>
                <a:effectLst/>
                <a:latin typeface="+mn-lt"/>
              </a:rPr>
              <a:t>. Say: </a:t>
            </a:r>
            <a:r>
              <a:rPr lang="en-US" sz="1200" i="1" dirty="0">
                <a:solidFill>
                  <a:srgbClr val="0082C1"/>
                </a:solidFill>
                <a:effectLst/>
                <a:latin typeface="+mn-lt"/>
              </a:rPr>
              <a:t>Change the middle sound from /a/ to /ā/. What new word do you have? </a:t>
            </a:r>
            <a:r>
              <a:rPr lang="en-US" sz="1200" dirty="0">
                <a:solidFill>
                  <a:srgbClr val="353335"/>
                </a:solidFill>
                <a:effectLst/>
                <a:latin typeface="+mn-lt"/>
              </a:rPr>
              <a:t>Students should reply </a:t>
            </a:r>
            <a:r>
              <a:rPr lang="en-US" sz="1200" i="1" dirty="0">
                <a:solidFill>
                  <a:srgbClr val="353335"/>
                </a:solidFill>
                <a:effectLst/>
                <a:latin typeface="+mn-lt"/>
              </a:rPr>
              <a:t>cape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Say: </a:t>
            </a:r>
            <a:r>
              <a:rPr lang="en-US" sz="1200" i="1" dirty="0">
                <a:solidFill>
                  <a:srgbClr val="0082C1"/>
                </a:solidFill>
                <a:effectLst/>
                <a:latin typeface="+mn-lt"/>
              </a:rPr>
              <a:t>Remove the first sound from cape. What new word do you have?</a:t>
            </a:r>
            <a:r>
              <a:rPr lang="en-US" sz="1200" dirty="0">
                <a:solidFill>
                  <a:srgbClr val="0082C1"/>
                </a:solidFill>
                <a:effectLst/>
                <a:latin typeface="+mn-lt"/>
              </a:rPr>
              <a:t> </a:t>
            </a:r>
            <a:r>
              <a:rPr lang="en-US" sz="1200" dirty="0">
                <a:solidFill>
                  <a:srgbClr val="353335"/>
                </a:solidFill>
                <a:effectLst/>
                <a:latin typeface="+mn-lt"/>
              </a:rPr>
              <a:t>Students should reply </a:t>
            </a:r>
            <a:r>
              <a:rPr lang="en-US" sz="1200" i="1" dirty="0">
                <a:solidFill>
                  <a:srgbClr val="353335"/>
                </a:solidFill>
                <a:effectLst/>
                <a:latin typeface="+mn-lt"/>
              </a:rPr>
              <a:t>ape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Say: </a:t>
            </a:r>
            <a:r>
              <a:rPr lang="en-US" sz="1200" i="1" dirty="0">
                <a:solidFill>
                  <a:srgbClr val="0082C1"/>
                </a:solidFill>
                <a:effectLst/>
                <a:latin typeface="+mn-lt"/>
              </a:rPr>
              <a:t>Now, add the sound /t/ to the beginning of ape. What new word do you have</a:t>
            </a:r>
            <a:r>
              <a:rPr lang="en-US" sz="1200" dirty="0">
                <a:solidFill>
                  <a:srgbClr val="0082C1"/>
                </a:solidFill>
                <a:effectLst/>
                <a:latin typeface="+mn-lt"/>
              </a:rPr>
              <a:t>? </a:t>
            </a:r>
            <a:r>
              <a:rPr lang="en-US" sz="1200" dirty="0">
                <a:solidFill>
                  <a:srgbClr val="353335"/>
                </a:solidFill>
                <a:effectLst/>
                <a:latin typeface="+mn-lt"/>
              </a:rPr>
              <a:t>Students should reply </a:t>
            </a:r>
            <a:r>
              <a:rPr lang="en-US" sz="1200" i="1" dirty="0">
                <a:solidFill>
                  <a:srgbClr val="353335"/>
                </a:solidFill>
                <a:effectLst/>
                <a:latin typeface="+mn-lt"/>
              </a:rPr>
              <a:t>tape</a:t>
            </a:r>
            <a:r>
              <a:rPr lang="en-US" sz="1200" dirty="0">
                <a:solidFill>
                  <a:srgbClr val="353335"/>
                </a:solidFill>
                <a:effectLst/>
                <a:latin typeface="+mn-lt"/>
              </a:rPr>
              <a:t>.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Continue the activity, having students add, delete, and change phonemes. Use the words </a:t>
            </a:r>
            <a:r>
              <a:rPr lang="en-US" sz="1200" i="1" dirty="0">
                <a:solidFill>
                  <a:srgbClr val="353335"/>
                </a:solidFill>
                <a:effectLst/>
                <a:latin typeface="+mn-lt"/>
              </a:rPr>
              <a:t>net (night, kite, kit); man (mane, rain, train); </a:t>
            </a:r>
            <a:r>
              <a:rPr lang="en-US" sz="1200" dirty="0">
                <a:solidFill>
                  <a:srgbClr val="353335"/>
                </a:solidFill>
                <a:effectLst/>
                <a:latin typeface="+mn-lt"/>
              </a:rPr>
              <a:t>and </a:t>
            </a:r>
            <a:r>
              <a:rPr lang="en-US" sz="1200" i="1" dirty="0">
                <a:solidFill>
                  <a:srgbClr val="353335"/>
                </a:solidFill>
                <a:effectLst/>
                <a:latin typeface="+mn-lt"/>
              </a:rPr>
              <a:t>cat (rat, rate, crate)</a:t>
            </a:r>
            <a:r>
              <a:rPr lang="en-US" sz="1200" dirty="0">
                <a:solidFill>
                  <a:srgbClr val="353335"/>
                </a:solidFill>
                <a:effectLst/>
                <a:latin typeface="+mn-lt"/>
              </a:rPr>
              <a:t>. </a:t>
            </a:r>
            <a:endParaRPr lang="en-US" sz="1200" dirty="0">
              <a:effectLst/>
              <a:latin typeface="+mn-lt"/>
            </a:endParaRPr>
          </a:p>
        </p:txBody>
      </p:sp>
      <p:sp>
        <p:nvSpPr>
          <p:cNvPr id="975" name="Google Shape;975;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Write the letters </a:t>
            </a:r>
            <a:r>
              <a:rPr lang="en-US" sz="1200" i="1" dirty="0">
                <a:solidFill>
                  <a:srgbClr val="353335"/>
                </a:solidFill>
                <a:effectLst/>
                <a:latin typeface="+mn-lt"/>
              </a:rPr>
              <a:t>Rr, </a:t>
            </a:r>
            <a:r>
              <a:rPr lang="en-US" sz="1200" i="1" dirty="0" err="1">
                <a:solidFill>
                  <a:srgbClr val="353335"/>
                </a:solidFill>
                <a:effectLst/>
                <a:latin typeface="+mn-lt"/>
              </a:rPr>
              <a:t>Ww</a:t>
            </a:r>
            <a:r>
              <a:rPr lang="en-US" sz="1200" i="1" dirty="0">
                <a:solidFill>
                  <a:srgbClr val="353335"/>
                </a:solidFill>
                <a:effectLst/>
                <a:latin typeface="+mn-lt"/>
              </a:rPr>
              <a:t>, </a:t>
            </a:r>
            <a:r>
              <a:rPr lang="en-US" sz="1200" i="1" dirty="0" err="1">
                <a:solidFill>
                  <a:srgbClr val="353335"/>
                </a:solidFill>
                <a:effectLst/>
                <a:latin typeface="+mn-lt"/>
              </a:rPr>
              <a:t>Jj</a:t>
            </a:r>
            <a:r>
              <a:rPr lang="en-US" sz="1200" i="1" dirty="0">
                <a:solidFill>
                  <a:srgbClr val="353335"/>
                </a:solidFill>
                <a:effectLst/>
                <a:latin typeface="+mn-lt"/>
              </a:rPr>
              <a:t>, </a:t>
            </a:r>
            <a:r>
              <a:rPr lang="en-US" sz="1200" dirty="0">
                <a:solidFill>
                  <a:srgbClr val="353335"/>
                </a:solidFill>
                <a:effectLst/>
                <a:latin typeface="+mn-lt"/>
              </a:rPr>
              <a:t>and </a:t>
            </a:r>
            <a:r>
              <a:rPr lang="en-US" sz="1200" i="1" dirty="0">
                <a:solidFill>
                  <a:srgbClr val="353335"/>
                </a:solidFill>
                <a:effectLst/>
                <a:latin typeface="+mn-lt"/>
              </a:rPr>
              <a:t>Kk </a:t>
            </a:r>
            <a:r>
              <a:rPr lang="en-US" sz="1200" dirty="0">
                <a:solidFill>
                  <a:srgbClr val="353335"/>
                </a:solidFill>
                <a:effectLst/>
                <a:latin typeface="+mn-lt"/>
              </a:rPr>
              <a:t>on the board. </a:t>
            </a:r>
          </a:p>
          <a:p>
            <a:pPr marL="342900" indent="-342900">
              <a:buFont typeface="+mj-lt"/>
              <a:buAutoNum type="arabicPeriod"/>
            </a:pPr>
            <a:r>
              <a:rPr lang="en-US" sz="1200" dirty="0">
                <a:solidFill>
                  <a:srgbClr val="353335"/>
                </a:solidFill>
                <a:effectLst/>
                <a:latin typeface="+mn-lt"/>
              </a:rPr>
              <a:t>Point to </a:t>
            </a:r>
            <a:r>
              <a:rPr lang="en-US" sz="1200" i="1" dirty="0">
                <a:solidFill>
                  <a:srgbClr val="353335"/>
                </a:solidFill>
                <a:effectLst/>
                <a:latin typeface="+mn-lt"/>
              </a:rPr>
              <a:t>Rr </a:t>
            </a:r>
            <a:r>
              <a:rPr lang="en-US" sz="1200" dirty="0">
                <a:solidFill>
                  <a:srgbClr val="353335"/>
                </a:solidFill>
                <a:effectLst/>
                <a:latin typeface="+mn-lt"/>
              </a:rPr>
              <a:t>and tell students that this letter spells the sound /r/. Read words that begin with the sound /r/, such as </a:t>
            </a:r>
            <a:r>
              <a:rPr lang="en-US" sz="1200" i="1" dirty="0">
                <a:solidFill>
                  <a:srgbClr val="353335"/>
                </a:solidFill>
                <a:effectLst/>
                <a:latin typeface="+mn-lt"/>
              </a:rPr>
              <a:t>run, rip, </a:t>
            </a:r>
            <a:r>
              <a:rPr lang="en-US" sz="1200" dirty="0">
                <a:solidFill>
                  <a:srgbClr val="353335"/>
                </a:solidFill>
                <a:effectLst/>
                <a:latin typeface="+mn-lt"/>
              </a:rPr>
              <a:t>and </a:t>
            </a:r>
            <a:r>
              <a:rPr lang="en-US" sz="1200" i="1" dirty="0">
                <a:solidFill>
                  <a:srgbClr val="353335"/>
                </a:solidFill>
                <a:effectLst/>
                <a:latin typeface="+mn-lt"/>
              </a:rPr>
              <a:t>rat</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Have students read each word and identify which letter spells the sound /r/. </a:t>
            </a:r>
          </a:p>
          <a:p>
            <a:pPr marL="342900" indent="-342900">
              <a:buFont typeface="+mj-lt"/>
              <a:buAutoNum type="arabicPeriod"/>
            </a:pPr>
            <a:r>
              <a:rPr lang="en-US" sz="1200" dirty="0">
                <a:solidFill>
                  <a:srgbClr val="353335"/>
                </a:solidFill>
                <a:effectLst/>
                <a:latin typeface="+mn-lt"/>
              </a:rPr>
              <a:t>Then review the sound for the following letters as you point to them: /w/ spelled </a:t>
            </a:r>
            <a:r>
              <a:rPr lang="en-US" sz="1200" i="1" dirty="0">
                <a:solidFill>
                  <a:srgbClr val="353335"/>
                </a:solidFill>
                <a:effectLst/>
                <a:latin typeface="+mn-lt"/>
              </a:rPr>
              <a:t>w</a:t>
            </a:r>
            <a:r>
              <a:rPr lang="en-US" sz="1200" dirty="0">
                <a:solidFill>
                  <a:srgbClr val="353335"/>
                </a:solidFill>
                <a:effectLst/>
                <a:latin typeface="+mn-lt"/>
              </a:rPr>
              <a:t>, /j/ spelled </a:t>
            </a:r>
            <a:r>
              <a:rPr lang="en-US" sz="1200" i="1" dirty="0">
                <a:solidFill>
                  <a:srgbClr val="353335"/>
                </a:solidFill>
                <a:effectLst/>
                <a:latin typeface="+mn-lt"/>
              </a:rPr>
              <a:t>j</a:t>
            </a:r>
            <a:r>
              <a:rPr lang="en-US" sz="1200" dirty="0">
                <a:solidFill>
                  <a:srgbClr val="353335"/>
                </a:solidFill>
                <a:effectLst/>
                <a:latin typeface="+mn-lt"/>
              </a:rPr>
              <a:t>, and /k/ spelled </a:t>
            </a:r>
            <a:r>
              <a:rPr lang="en-US" sz="1200" i="1" dirty="0">
                <a:solidFill>
                  <a:srgbClr val="353335"/>
                </a:solidFill>
                <a:effectLst/>
                <a:latin typeface="+mn-lt"/>
              </a:rPr>
              <a:t>k</a:t>
            </a:r>
            <a:r>
              <a:rPr lang="en-US" sz="1200" dirty="0">
                <a:solidFill>
                  <a:srgbClr val="353335"/>
                </a:solidFill>
                <a:effectLst/>
                <a:latin typeface="+mn-lt"/>
              </a:rPr>
              <a:t>. Remind students that the letters make the same sound whether the letter is lowercase or uppercase.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Write the following words: </a:t>
            </a:r>
            <a:r>
              <a:rPr lang="en-US" sz="1200" i="1" dirty="0">
                <a:solidFill>
                  <a:srgbClr val="353335"/>
                </a:solidFill>
                <a:effectLst/>
                <a:latin typeface="+mn-lt"/>
              </a:rPr>
              <a:t>rag, jam, kit, win, jet, rug, Ken, wet</a:t>
            </a:r>
            <a:r>
              <a:rPr lang="en-US" sz="1200" dirty="0">
                <a:solidFill>
                  <a:srgbClr val="353335"/>
                </a:solidFill>
                <a:effectLst/>
                <a:latin typeface="+mn-lt"/>
              </a:rPr>
              <a:t>. Have students read each word, identify the initial sound, and name the letter that spells it. Tell students to sort the words by their initial sound.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Have students think of other words that begin with the sounds /r/, /w/, /j/, or /k/. Ask them to make a list of as many words as they can. </a:t>
            </a:r>
          </a:p>
          <a:p>
            <a:pPr marL="342900" indent="-342900">
              <a:buFont typeface="+mj-lt"/>
              <a:buAutoNum type="arabicPeriod"/>
            </a:pPr>
            <a:r>
              <a:rPr lang="en-US" sz="1200" dirty="0">
                <a:solidFill>
                  <a:srgbClr val="353335"/>
                </a:solidFill>
                <a:effectLst/>
                <a:latin typeface="+mn-lt"/>
              </a:rPr>
              <a:t>Then ask for volunteers to share their words and create a master list on the board. </a:t>
            </a:r>
          </a:p>
          <a:p>
            <a:pPr marL="342900" indent="-342900">
              <a:buFont typeface="+mj-lt"/>
              <a:buAutoNum type="arabicPeriod"/>
            </a:pPr>
            <a:r>
              <a:rPr lang="en-US" sz="1200" dirty="0">
                <a:solidFill>
                  <a:srgbClr val="353335"/>
                </a:solidFill>
                <a:effectLst/>
                <a:latin typeface="+mn-lt"/>
              </a:rPr>
              <a:t>Have students spell each word that is added to the list. </a:t>
            </a:r>
            <a:endParaRPr lang="en-US" sz="1200" dirty="0">
              <a:effectLst/>
              <a:latin typeface="+mn-l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990" name="Google Shape;990;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Explain that high-frequency words are words that students will hear and see over and over in texts. </a:t>
            </a:r>
          </a:p>
          <a:p>
            <a:pPr marL="342900" indent="-342900">
              <a:buFont typeface="+mj-lt"/>
              <a:buAutoNum type="arabicPeriod"/>
            </a:pPr>
            <a:r>
              <a:rPr lang="en-US" sz="1200" dirty="0">
                <a:solidFill>
                  <a:srgbClr val="353335"/>
                </a:solidFill>
                <a:effectLst/>
                <a:latin typeface="+mn-lt"/>
              </a:rPr>
              <a:t>Write the words </a:t>
            </a:r>
            <a:r>
              <a:rPr lang="en-US" sz="1200" i="1" dirty="0">
                <a:solidFill>
                  <a:srgbClr val="353335"/>
                </a:solidFill>
                <a:effectLst/>
                <a:latin typeface="+mn-lt"/>
              </a:rPr>
              <a:t>for, go, here, me, </a:t>
            </a:r>
            <a:r>
              <a:rPr lang="en-US" sz="1200" dirty="0">
                <a:solidFill>
                  <a:srgbClr val="353335"/>
                </a:solidFill>
                <a:effectLst/>
                <a:latin typeface="+mn-lt"/>
              </a:rPr>
              <a:t>and </a:t>
            </a:r>
            <a:r>
              <a:rPr lang="en-US" sz="1200" i="1" dirty="0">
                <a:solidFill>
                  <a:srgbClr val="353335"/>
                </a:solidFill>
                <a:effectLst/>
                <a:latin typeface="+mn-lt"/>
              </a:rPr>
              <a:t>where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Have students work with a partner. </a:t>
            </a:r>
            <a:endParaRPr lang="en-US" sz="1200" dirty="0">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One student spells a word. </a:t>
            </a:r>
            <a:endParaRPr lang="en-US" sz="1200" dirty="0">
              <a:solidFill>
                <a:srgbClr val="96999B"/>
              </a:solidFill>
              <a:effectLst/>
              <a:latin typeface="+mn-lt"/>
            </a:endParaRPr>
          </a:p>
          <a:p>
            <a:pPr marL="742950" lvl="1" indent="-285750">
              <a:buFont typeface="Arial" panose="020B0604020202020204" pitchFamily="34" charset="0"/>
              <a:buChar char="•"/>
            </a:pPr>
            <a:r>
              <a:rPr lang="en-US" sz="1200" dirty="0">
                <a:solidFill>
                  <a:srgbClr val="353335"/>
                </a:solidFill>
                <a:effectLst/>
                <a:latin typeface="+mn-lt"/>
              </a:rPr>
              <a:t>The other student says the word.</a:t>
            </a:r>
          </a:p>
          <a:p>
            <a:pPr marL="742950" lvl="1" indent="-285750">
              <a:buFont typeface="Arial" panose="020B0604020202020204" pitchFamily="34" charset="0"/>
              <a:buChar char="•"/>
            </a:pPr>
            <a:r>
              <a:rPr lang="en-US" sz="1200" dirty="0">
                <a:solidFill>
                  <a:srgbClr val="353335"/>
                </a:solidFill>
                <a:effectLst/>
                <a:latin typeface="+mn-lt"/>
              </a:rPr>
              <a:t>Repeat. </a:t>
            </a:r>
            <a:endParaRPr lang="en-US" sz="1200" dirty="0">
              <a:effectLst/>
              <a:latin typeface="+mn-lt"/>
            </a:endParaRPr>
          </a:p>
          <a:p>
            <a:pPr marL="0" lvl="0" indent="0" algn="l" rtl="0">
              <a:lnSpc>
                <a:spcPct val="100000"/>
              </a:lnSpc>
              <a:spcBef>
                <a:spcPts val="0"/>
              </a:spcBef>
              <a:spcAft>
                <a:spcPts val="0"/>
              </a:spcAft>
              <a:buClr>
                <a:schemeClr val="dk1"/>
              </a:buClr>
              <a:buSzPts val="1800"/>
              <a:buFont typeface="Calibri"/>
              <a:buNone/>
            </a:pPr>
            <a:endParaRPr sz="1800" b="0" i="0" u="none" strike="noStrike" dirty="0">
              <a:solidFill>
                <a:srgbClr val="000000"/>
              </a:solidFill>
              <a:latin typeface="Calibri"/>
              <a:ea typeface="Calibri"/>
              <a:cs typeface="Calibri"/>
              <a:sym typeface="Calibri"/>
            </a:endParaRPr>
          </a:p>
        </p:txBody>
      </p:sp>
      <p:sp>
        <p:nvSpPr>
          <p:cNvPr id="1008" name="Google Shape;100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b="1" i="1" u="none" strike="noStrike" dirty="0">
                <a:solidFill>
                  <a:srgbClr val="000000"/>
                </a:solidFill>
                <a:latin typeface="+mn-lt"/>
                <a:ea typeface="Calibri"/>
                <a:cs typeface="Calibri"/>
                <a:sym typeface="Calibri"/>
              </a:rPr>
              <a:t>(Note: Move the orange boxes to cover each bold spelling word before you read aloud the words and sentences.)</a:t>
            </a:r>
            <a:endParaRPr dirty="0">
              <a:latin typeface="+mn-lt"/>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dirty="0">
                <a:solidFill>
                  <a:srgbClr val="000000"/>
                </a:solidFill>
                <a:latin typeface="+mn-lt"/>
                <a:ea typeface="Calibri"/>
                <a:cs typeface="Calibri"/>
                <a:sym typeface="Calibri"/>
              </a:rPr>
              <a:t>Read aloud the words and sentences. Have students spell the words with the sound </a:t>
            </a:r>
            <a:r>
              <a:rPr lang="en-US" b="0" i="1" u="none" strike="noStrike" dirty="0">
                <a:solidFill>
                  <a:srgbClr val="000000"/>
                </a:solidFill>
                <a:latin typeface="+mn-lt"/>
                <a:ea typeface="Calibri"/>
                <a:cs typeface="Calibri"/>
                <a:sym typeface="Calibri"/>
              </a:rPr>
              <a:t>/kw/,</a:t>
            </a:r>
            <a:r>
              <a:rPr lang="en-US" b="0" i="0" u="none" strike="noStrike" dirty="0">
                <a:solidFill>
                  <a:srgbClr val="000000"/>
                </a:solidFill>
                <a:latin typeface="+mn-lt"/>
                <a:ea typeface="Calibri"/>
                <a:cs typeface="Calibri"/>
                <a:sym typeface="Calibri"/>
              </a:rPr>
              <a:t> the other spelling words, and the two high-frequency words.</a:t>
            </a:r>
            <a:endParaRPr dirty="0">
              <a:latin typeface="+mn-lt"/>
              <a:ea typeface="Calibri"/>
              <a:cs typeface="Calibri"/>
              <a:sym typeface="Calibri"/>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dirty="0">
                <a:solidFill>
                  <a:srgbClr val="000000"/>
                </a:solidFill>
                <a:latin typeface="+mn-lt"/>
                <a:ea typeface="Century Gothic"/>
                <a:cs typeface="Century Gothic"/>
                <a:sym typeface="Century Gothic"/>
              </a:rPr>
              <a:t>I do not want to </a:t>
            </a:r>
            <a:r>
              <a:rPr lang="en-US" sz="1200" b="1" dirty="0">
                <a:solidFill>
                  <a:srgbClr val="000000"/>
                </a:solidFill>
                <a:latin typeface="+mn-lt"/>
                <a:ea typeface="Century Gothic"/>
                <a:cs typeface="Century Gothic"/>
                <a:sym typeface="Century Gothic"/>
              </a:rPr>
              <a:t>quit</a:t>
            </a:r>
            <a:r>
              <a:rPr lang="en-US" sz="1200" b="0" dirty="0">
                <a:solidFill>
                  <a:srgbClr val="000000"/>
                </a:solidFill>
                <a:latin typeface="+mn-lt"/>
                <a:ea typeface="Century Gothic"/>
                <a:cs typeface="Century Gothic"/>
                <a:sym typeface="Century Gothic"/>
              </a:rPr>
              <a:t> now.</a:t>
            </a:r>
            <a:endParaRPr lang="en-US" sz="1200" b="0" i="0" u="none" strike="noStrike" cap="none" dirty="0">
              <a:solidFill>
                <a:srgbClr val="000000"/>
              </a:solidFill>
              <a:latin typeface="+mn-lt"/>
              <a:ea typeface="Century Gothic"/>
              <a:cs typeface="Century Gothic"/>
              <a:sym typeface="Century Gothic"/>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Who </a:t>
            </a:r>
            <a:r>
              <a:rPr lang="en-US" sz="1200" b="1" i="0" u="none" strike="noStrike" cap="none" dirty="0">
                <a:solidFill>
                  <a:srgbClr val="000000"/>
                </a:solidFill>
                <a:latin typeface="+mn-lt"/>
                <a:ea typeface="Century Gothic"/>
                <a:cs typeface="Century Gothic"/>
                <a:sym typeface="Century Gothic"/>
              </a:rPr>
              <a:t>will</a:t>
            </a:r>
            <a:r>
              <a:rPr lang="en-US" sz="1200" b="0" i="0" u="none" strike="noStrike" cap="none" dirty="0">
                <a:solidFill>
                  <a:srgbClr val="000000"/>
                </a:solidFill>
                <a:latin typeface="+mn-lt"/>
                <a:ea typeface="Century Gothic"/>
                <a:cs typeface="Century Gothic"/>
                <a:sym typeface="Century Gothic"/>
              </a:rPr>
              <a:t> come to our party?</a:t>
            </a:r>
            <a:endParaRPr lang="en-US" sz="1200" b="0" i="0" u="none" strike="noStrike" cap="none" dirty="0">
              <a:solidFill>
                <a:schemeClr val="dk1"/>
              </a:solidFill>
              <a:latin typeface="+mn-lt"/>
              <a:ea typeface="Century Gothic"/>
              <a:cs typeface="Century Gothic"/>
              <a:sym typeface="Century Gothic"/>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The carrot crunched when I </a:t>
            </a:r>
            <a:r>
              <a:rPr lang="en-US" sz="1200" b="1" i="0" u="none" strike="noStrike" cap="none" dirty="0">
                <a:solidFill>
                  <a:srgbClr val="000000"/>
                </a:solidFill>
                <a:latin typeface="+mn-lt"/>
                <a:ea typeface="Century Gothic"/>
                <a:cs typeface="Century Gothic"/>
                <a:sym typeface="Century Gothic"/>
              </a:rPr>
              <a:t>bit</a:t>
            </a:r>
            <a:r>
              <a:rPr lang="en-US" sz="1200" b="0" i="0" u="none" strike="noStrike" cap="none" dirty="0">
                <a:solidFill>
                  <a:srgbClr val="000000"/>
                </a:solidFill>
                <a:latin typeface="+mn-lt"/>
                <a:ea typeface="Century Gothic"/>
                <a:cs typeface="Century Gothic"/>
                <a:sym typeface="Century Gothic"/>
              </a:rPr>
              <a:t> it. </a:t>
            </a:r>
            <a:endParaRPr lang="en-US" sz="1200" b="0" i="0" u="none" strike="noStrike" cap="none" dirty="0">
              <a:solidFill>
                <a:schemeClr val="dk1"/>
              </a:solidFill>
              <a:latin typeface="+mn-lt"/>
              <a:ea typeface="Century Gothic"/>
              <a:cs typeface="Century Gothic"/>
              <a:sym typeface="Century Gothic"/>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They signed the paper with a </a:t>
            </a:r>
            <a:r>
              <a:rPr lang="en-US" sz="1200" b="1" i="0" u="none" strike="noStrike" cap="none" dirty="0">
                <a:solidFill>
                  <a:srgbClr val="000000"/>
                </a:solidFill>
                <a:latin typeface="+mn-lt"/>
                <a:ea typeface="Century Gothic"/>
                <a:cs typeface="Century Gothic"/>
                <a:sym typeface="Century Gothic"/>
              </a:rPr>
              <a:t>quill</a:t>
            </a:r>
            <a:r>
              <a:rPr lang="en-US" sz="1200" b="0" i="0" u="none" strike="noStrike" cap="none" dirty="0">
                <a:solidFill>
                  <a:srgbClr val="000000"/>
                </a:solidFill>
                <a:latin typeface="+mn-lt"/>
                <a:ea typeface="Arial"/>
                <a:cs typeface="Arial"/>
                <a:sym typeface="Arial"/>
              </a:rPr>
              <a:t>?</a:t>
            </a:r>
            <a:endParaRPr lang="en-US" sz="1200" b="0" i="0" u="none" strike="noStrike" cap="none" dirty="0">
              <a:solidFill>
                <a:schemeClr val="dk1"/>
              </a:solidFill>
              <a:latin typeface="+mn-lt"/>
              <a:ea typeface="Arial"/>
              <a:cs typeface="Arial"/>
              <a:sym typeface="Arial"/>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The cars </a:t>
            </a:r>
            <a:r>
              <a:rPr lang="en-US" sz="1200" b="1" i="0" u="none" strike="noStrike" cap="none" dirty="0">
                <a:solidFill>
                  <a:srgbClr val="000000"/>
                </a:solidFill>
                <a:latin typeface="+mn-lt"/>
                <a:ea typeface="Century Gothic"/>
                <a:cs typeface="Century Gothic"/>
                <a:sym typeface="Century Gothic"/>
              </a:rPr>
              <a:t>go</a:t>
            </a:r>
            <a:r>
              <a:rPr lang="en-US" sz="1200" b="0" i="0" u="none" strike="noStrike" cap="none" dirty="0">
                <a:solidFill>
                  <a:srgbClr val="000000"/>
                </a:solidFill>
                <a:latin typeface="+mn-lt"/>
                <a:ea typeface="Century Gothic"/>
                <a:cs typeface="Century Gothic"/>
                <a:sym typeface="Century Gothic"/>
              </a:rPr>
              <a:t> fast on the road.</a:t>
            </a:r>
            <a:endParaRPr lang="en-US" sz="1200" b="0" i="0" u="none" strike="noStrike" cap="none" dirty="0">
              <a:solidFill>
                <a:schemeClr val="dk1"/>
              </a:solidFill>
              <a:latin typeface="+mn-lt"/>
              <a:ea typeface="Century Gothic"/>
              <a:cs typeface="Century Gothic"/>
              <a:sym typeface="Century Gothic"/>
            </a:endParaRPr>
          </a:p>
          <a:p>
            <a:pPr marL="971550" lvl="1" indent="-514350">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Please tell me </a:t>
            </a:r>
            <a:r>
              <a:rPr lang="en-US" sz="1200" b="1" i="0" u="none" strike="noStrike" cap="none" dirty="0">
                <a:solidFill>
                  <a:srgbClr val="000000"/>
                </a:solidFill>
                <a:latin typeface="+mn-lt"/>
                <a:ea typeface="Century Gothic"/>
                <a:cs typeface="Century Gothic"/>
                <a:sym typeface="Century Gothic"/>
              </a:rPr>
              <a:t>where</a:t>
            </a:r>
            <a:r>
              <a:rPr lang="en-US" sz="1200" b="0" i="0" u="none" strike="noStrike" cap="none" dirty="0">
                <a:solidFill>
                  <a:srgbClr val="000000"/>
                </a:solidFill>
                <a:latin typeface="+mn-lt"/>
                <a:ea typeface="Century Gothic"/>
                <a:cs typeface="Century Gothic"/>
                <a:sym typeface="Century Gothic"/>
              </a:rPr>
              <a:t> my dog is.</a:t>
            </a:r>
            <a:endParaRPr lang="en-US" sz="1200" b="0" i="0" u="none" strike="noStrike" cap="none" dirty="0">
              <a:solidFill>
                <a:srgbClr val="000000"/>
              </a:solidFill>
              <a:latin typeface="+mn-lt"/>
              <a:ea typeface="Arial"/>
              <a:cs typeface="Arial"/>
              <a:sym typeface="Arial"/>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dirty="0">
                <a:solidFill>
                  <a:srgbClr val="000000"/>
                </a:solidFill>
                <a:latin typeface="+mn-lt"/>
                <a:ea typeface="Calibri"/>
                <a:cs typeface="Calibri"/>
                <a:sym typeface="Calibri"/>
              </a:rPr>
              <a:t>Reveal the spelling word and have students check their work. </a:t>
            </a:r>
            <a:endParaRPr dirty="0">
              <a:latin typeface="+mn-lt"/>
              <a:ea typeface="Calibri"/>
              <a:cs typeface="Calibri"/>
              <a:sym typeface="Calibri"/>
            </a:endParaRPr>
          </a:p>
          <a:p>
            <a:pPr marL="228600" lvl="0" indent="-152400" algn="l" rtl="0">
              <a:lnSpc>
                <a:spcPct val="100000"/>
              </a:lnSpc>
              <a:spcBef>
                <a:spcPts val="0"/>
              </a:spcBef>
              <a:spcAft>
                <a:spcPts val="0"/>
              </a:spcAft>
              <a:buClr>
                <a:schemeClr val="dk1"/>
              </a:buClr>
              <a:buSzPts val="1200"/>
              <a:buFont typeface="Arial"/>
              <a:buNone/>
            </a:pPr>
            <a:endParaRPr b="0" i="0" u="none" strike="noStrike" dirty="0">
              <a:solidFill>
                <a:srgbClr val="000000"/>
              </a:solidFill>
              <a:latin typeface="+mn-lt"/>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b="0" i="0" u="none" strike="noStrike" dirty="0">
              <a:solidFill>
                <a:srgbClr val="000000"/>
              </a:solidFill>
              <a:latin typeface="+mn-lt"/>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b="0" i="0" u="none" strike="noStrike" dirty="0">
              <a:solidFill>
                <a:srgbClr val="000000"/>
              </a:solidFill>
              <a:latin typeface="Calibri"/>
              <a:ea typeface="Calibri"/>
              <a:cs typeface="Calibri"/>
              <a:sym typeface="Calibri"/>
            </a:endParaRPr>
          </a:p>
        </p:txBody>
      </p:sp>
      <p:sp>
        <p:nvSpPr>
          <p:cNvPr id="337" name="Google Shape;3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2356075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Explain to the class that student pairs will share their informational texts. Discuss appropriate modes of delivery, such as reading aloud or presenting the writing digitally.</a:t>
            </a:r>
          </a:p>
          <a:p>
            <a:pPr marL="342900" indent="-342900">
              <a:buFont typeface="+mj-lt"/>
              <a:buAutoNum type="arabicPeriod"/>
            </a:pPr>
            <a:r>
              <a:rPr lang="en-US" sz="1200" dirty="0">
                <a:solidFill>
                  <a:srgbClr val="353335"/>
                </a:solidFill>
                <a:effectLst/>
                <a:latin typeface="+mn-lt"/>
              </a:rPr>
              <a:t>Suggest that pairs take turns reading one sentence at a time as they present their text. </a:t>
            </a:r>
            <a:endParaRPr lang="en-US" sz="1200" dirty="0">
              <a:effectLst/>
              <a:latin typeface="+mn-lt"/>
            </a:endParaRPr>
          </a:p>
          <a:p>
            <a:pPr marL="342900" indent="-342900">
              <a:buFont typeface="+mj-lt"/>
              <a:buAutoNum type="arabicPeriod"/>
            </a:pPr>
            <a:r>
              <a:rPr lang="en-US" sz="1200" dirty="0">
                <a:solidFill>
                  <a:srgbClr val="353335"/>
                </a:solidFill>
                <a:effectLst/>
                <a:latin typeface="+mn-lt"/>
              </a:rPr>
              <a:t>Point to the rules for speaking and listening on p. 232 in the </a:t>
            </a:r>
            <a:r>
              <a:rPr lang="en-US" sz="1200" i="1" dirty="0">
                <a:solidFill>
                  <a:srgbClr val="353335"/>
                </a:solidFill>
                <a:effectLst/>
                <a:latin typeface="+mn-lt"/>
              </a:rPr>
              <a:t>Student Interactive. </a:t>
            </a:r>
            <a:r>
              <a:rPr lang="en-US" sz="1200" dirty="0">
                <a:solidFill>
                  <a:srgbClr val="353335"/>
                </a:solidFill>
                <a:effectLst/>
                <a:latin typeface="+mn-lt"/>
              </a:rPr>
              <a:t>Tell students that they will listen actively as other students present. Say: </a:t>
            </a:r>
            <a:r>
              <a:rPr lang="en-US" sz="1200" i="1" dirty="0">
                <a:solidFill>
                  <a:srgbClr val="0082C1"/>
                </a:solidFill>
                <a:effectLst/>
                <a:latin typeface="+mn-lt"/>
              </a:rPr>
              <a:t>I listen actively by looking at the speaker and paying attention until the speaker is finished. I stay quiet as the speaker talks.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Remind students that they should wait to ask questions until after the presentation is finished. When they ask and answer questions in a collaborative group setting, students should follow agreed-upon rules for discussion, including speaking when recognized and making appropriate comments. Say: </a:t>
            </a:r>
            <a:r>
              <a:rPr lang="en-US" sz="1200" i="1" dirty="0">
                <a:solidFill>
                  <a:srgbClr val="0082C1"/>
                </a:solidFill>
                <a:effectLst/>
                <a:latin typeface="+mn-lt"/>
              </a:rPr>
              <a:t>When I have a comment or question, I raise my hand and wait until it is my turn to speak. I make sure the comment or question I have is appropriate, or on topic.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Explain that students should speak clearly at an appropriate pace. Say: </a:t>
            </a:r>
            <a:r>
              <a:rPr lang="en-US" sz="1200" i="1" dirty="0">
                <a:solidFill>
                  <a:srgbClr val="0082C1"/>
                </a:solidFill>
                <a:effectLst/>
                <a:latin typeface="+mn-lt"/>
              </a:rPr>
              <a:t>When we present our informational texts, we speak clearly by pronouncing words correctly and emphasizing words or phrases that are important. We do not speak too fast or too slow. We want to make sure everyone can understand us.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Have students share their informational texts. Tell them to speak clearly at an appropriate pace when sharing ideas and information. </a:t>
            </a:r>
          </a:p>
          <a:p>
            <a:pPr marL="342900" indent="-342900">
              <a:buFont typeface="+mj-lt"/>
              <a:buAutoNum type="arabicPeriod"/>
            </a:pPr>
            <a:r>
              <a:rPr lang="en-US" sz="1200" dirty="0">
                <a:solidFill>
                  <a:srgbClr val="353335"/>
                </a:solidFill>
                <a:effectLst/>
                <a:latin typeface="+mn-lt"/>
              </a:rPr>
              <a:t>Have students draw pictures that they can share to help explain their thoughts in their writing.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051532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Guide students to complete the sentences at the bottom of p. 232 in the </a:t>
            </a:r>
            <a:r>
              <a:rPr lang="en-US" sz="1200" i="1" dirty="0">
                <a:solidFill>
                  <a:srgbClr val="353335"/>
                </a:solidFill>
                <a:effectLst/>
                <a:latin typeface="+mn-lt"/>
              </a:rPr>
              <a:t>Student Interactive</a:t>
            </a:r>
            <a:r>
              <a:rPr lang="en-US" sz="1200" dirty="0">
                <a:solidFill>
                  <a:srgbClr val="353335"/>
                </a:solidFill>
                <a:effectLst/>
                <a:latin typeface="+mn-lt"/>
              </a:rPr>
              <a:t>. </a:t>
            </a:r>
          </a:p>
          <a:p>
            <a:pPr marL="342900" indent="-342900">
              <a:buFont typeface="+mj-lt"/>
              <a:buAutoNum type="arabicPeriod"/>
            </a:pPr>
            <a:r>
              <a:rPr lang="en-US" sz="1200" dirty="0">
                <a:solidFill>
                  <a:srgbClr val="353335"/>
                </a:solidFill>
                <a:effectLst/>
                <a:latin typeface="+mn-lt"/>
              </a:rPr>
              <a:t>Model answering the questions. Say: </a:t>
            </a:r>
            <a:r>
              <a:rPr lang="en-US" sz="1200" i="1" dirty="0">
                <a:solidFill>
                  <a:srgbClr val="0082C1"/>
                </a:solidFill>
                <a:effectLst/>
                <a:latin typeface="+mn-lt"/>
              </a:rPr>
              <a:t>The source that helped me most is the book about firefighters. The hardest part of research is finding a just-right book. </a:t>
            </a:r>
            <a:endParaRPr lang="en-US" sz="1200" i="1" dirty="0">
              <a:effectLst/>
              <a:latin typeface="+mn-lt"/>
            </a:endParaRPr>
          </a:p>
          <a:p>
            <a:pPr marL="342900" indent="-342900">
              <a:buFont typeface="+mj-lt"/>
              <a:buAutoNum type="arabicPeriod"/>
            </a:pPr>
            <a:r>
              <a:rPr lang="en-US" sz="1200" dirty="0">
                <a:solidFill>
                  <a:srgbClr val="353335"/>
                </a:solidFill>
                <a:effectLst/>
                <a:latin typeface="+mn-lt"/>
              </a:rPr>
              <a:t>Give students time to think about both their successes and struggles during their research activities. Prompt them with questions, such as </a:t>
            </a:r>
            <a:r>
              <a:rPr lang="en-US" sz="1200" i="1" dirty="0">
                <a:solidFill>
                  <a:srgbClr val="353335"/>
                </a:solidFill>
                <a:effectLst/>
                <a:latin typeface="+mn-lt"/>
              </a:rPr>
              <a:t>Where did you find information for your project? </a:t>
            </a:r>
            <a:r>
              <a:rPr lang="en-US" sz="1200" dirty="0">
                <a:solidFill>
                  <a:srgbClr val="353335"/>
                </a:solidFill>
                <a:effectLst/>
                <a:latin typeface="+mn-lt"/>
              </a:rPr>
              <a:t>or </a:t>
            </a:r>
            <a:r>
              <a:rPr lang="en-US" sz="1200" i="1" dirty="0">
                <a:solidFill>
                  <a:srgbClr val="353335"/>
                </a:solidFill>
                <a:effectLst/>
                <a:latin typeface="+mn-lt"/>
              </a:rPr>
              <a:t>Which was easier: finding information, or writing about it? </a:t>
            </a:r>
          </a:p>
          <a:p>
            <a:pPr marL="342900" indent="-342900">
              <a:buFont typeface="+mj-lt"/>
              <a:buAutoNum type="arabicPeriod"/>
            </a:pPr>
            <a:r>
              <a:rPr lang="en-US" sz="1200" dirty="0">
                <a:solidFill>
                  <a:srgbClr val="353335"/>
                </a:solidFill>
                <a:effectLst/>
                <a:latin typeface="+mn-lt"/>
              </a:rPr>
              <a:t>Then have students write their responses.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54397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Explain to students that the texts are all connected to the unit theme: </a:t>
            </a:r>
            <a:r>
              <a:rPr lang="en-US" sz="1200" i="1" dirty="0">
                <a:solidFill>
                  <a:srgbClr val="353335"/>
                </a:solidFill>
                <a:effectLst/>
                <a:latin typeface="+mn-lt"/>
              </a:rPr>
              <a:t>My Neighborhood</a:t>
            </a:r>
            <a:r>
              <a:rPr lang="en-US" sz="1200" dirty="0">
                <a:solidFill>
                  <a:srgbClr val="353335"/>
                </a:solidFill>
                <a:effectLst/>
                <a:latin typeface="+mn-lt"/>
              </a:rPr>
              <a:t>. Invite volunteers to briefly review each selection on the opener. Volunteers should give a short summary and tell something they liked or did not like about the selection. </a:t>
            </a:r>
          </a:p>
          <a:p>
            <a:pPr marL="342900" indent="-342900">
              <a:buFont typeface="+mj-lt"/>
              <a:buAutoNum type="arabicPeriod"/>
            </a:pPr>
            <a:r>
              <a:rPr lang="en-US" sz="1200" dirty="0">
                <a:solidFill>
                  <a:srgbClr val="353335"/>
                </a:solidFill>
                <a:effectLst/>
                <a:latin typeface="+mn-lt"/>
              </a:rPr>
              <a:t>Then use the prompts below to facilitate a discussion to compare characters, genres, settings, and events across texts. </a:t>
            </a:r>
            <a:endParaRPr lang="en-US" sz="1200" dirty="0">
              <a:effectLst/>
              <a:latin typeface="+mn-lt"/>
            </a:endParaRPr>
          </a:p>
          <a:p>
            <a:pPr marL="742950" lvl="1" indent="-285750">
              <a:buFont typeface="Arial" panose="020B0604020202020204" pitchFamily="34" charset="0"/>
              <a:buChar char="•"/>
            </a:pPr>
            <a:r>
              <a:rPr lang="en-US" sz="1200" dirty="0">
                <a:solidFill>
                  <a:srgbClr val="0082C1"/>
                </a:solidFill>
                <a:effectLst/>
                <a:latin typeface="+mn-lt"/>
              </a:rPr>
              <a:t>Compare the characters in </a:t>
            </a:r>
            <a:r>
              <a:rPr lang="en-US" sz="1200" i="1" dirty="0">
                <a:solidFill>
                  <a:srgbClr val="0082C1"/>
                </a:solidFill>
                <a:effectLst/>
                <a:latin typeface="+mn-lt"/>
              </a:rPr>
              <a:t>The Blackout </a:t>
            </a:r>
            <a:r>
              <a:rPr lang="en-US" sz="1200" dirty="0">
                <a:solidFill>
                  <a:srgbClr val="0082C1"/>
                </a:solidFill>
                <a:effectLst/>
                <a:latin typeface="+mn-lt"/>
              </a:rPr>
              <a:t>and </a:t>
            </a:r>
            <a:r>
              <a:rPr lang="en-US" sz="1200" i="1" dirty="0">
                <a:solidFill>
                  <a:srgbClr val="0082C1"/>
                </a:solidFill>
                <a:effectLst/>
                <a:latin typeface="+mn-lt"/>
              </a:rPr>
              <a:t>Garden Party. </a:t>
            </a:r>
            <a:r>
              <a:rPr lang="en-US" sz="1200" dirty="0">
                <a:solidFill>
                  <a:srgbClr val="353335"/>
                </a:solidFill>
                <a:effectLst/>
                <a:latin typeface="+mn-lt"/>
              </a:rPr>
              <a:t>(Possible response: The neighbors all help each other.)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82C1"/>
                </a:solidFill>
                <a:effectLst/>
                <a:latin typeface="+mn-lt"/>
              </a:rPr>
              <a:t>How is </a:t>
            </a:r>
            <a:r>
              <a:rPr lang="en-US" sz="1200" i="1" dirty="0">
                <a:solidFill>
                  <a:srgbClr val="0082C1"/>
                </a:solidFill>
                <a:effectLst/>
                <a:latin typeface="+mn-lt"/>
              </a:rPr>
              <a:t>Making a Map </a:t>
            </a:r>
            <a:r>
              <a:rPr lang="en-US" sz="1200" dirty="0">
                <a:solidFill>
                  <a:srgbClr val="0082C1"/>
                </a:solidFill>
                <a:effectLst/>
                <a:latin typeface="+mn-lt"/>
              </a:rPr>
              <a:t>different from the other selections in this unit? </a:t>
            </a:r>
            <a:r>
              <a:rPr lang="en-US" sz="1200" dirty="0">
                <a:solidFill>
                  <a:srgbClr val="353335"/>
                </a:solidFill>
                <a:effectLst/>
                <a:latin typeface="+mn-lt"/>
              </a:rPr>
              <a:t>(Possible response: It is a procedural text. It tells how to make a map of a neighborhood.) </a:t>
            </a:r>
            <a:endParaRPr lang="en-US" sz="1200" dirty="0">
              <a:effectLst/>
              <a:latin typeface="+mn-l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82C1"/>
                </a:solidFill>
                <a:effectLst/>
                <a:latin typeface="+mn-lt"/>
              </a:rPr>
              <a:t>Tell how the setting in </a:t>
            </a:r>
            <a:r>
              <a:rPr lang="en-US" sz="1200" i="1" dirty="0">
                <a:solidFill>
                  <a:srgbClr val="0082C1"/>
                </a:solidFill>
                <a:effectLst/>
                <a:latin typeface="+mn-lt"/>
              </a:rPr>
              <a:t>Henry on Wheels </a:t>
            </a:r>
            <a:r>
              <a:rPr lang="en-US" sz="1200" dirty="0">
                <a:solidFill>
                  <a:srgbClr val="0082C1"/>
                </a:solidFill>
                <a:effectLst/>
                <a:latin typeface="+mn-lt"/>
              </a:rPr>
              <a:t>is different from </a:t>
            </a:r>
            <a:r>
              <a:rPr lang="en-US" sz="1200" i="1" dirty="0">
                <a:solidFill>
                  <a:srgbClr val="0082C1"/>
                </a:solidFill>
                <a:effectLst/>
                <a:latin typeface="+mn-lt"/>
              </a:rPr>
              <a:t>Click, Clack, Click! </a:t>
            </a:r>
            <a:r>
              <a:rPr lang="en-US" sz="1200" dirty="0">
                <a:solidFill>
                  <a:srgbClr val="353335"/>
                </a:solidFill>
                <a:effectLst/>
                <a:latin typeface="+mn-lt"/>
              </a:rPr>
              <a:t>(Possible response: The setting in </a:t>
            </a:r>
            <a:r>
              <a:rPr lang="en-US" sz="1200" i="1" dirty="0">
                <a:solidFill>
                  <a:srgbClr val="353335"/>
                </a:solidFill>
                <a:effectLst/>
                <a:latin typeface="+mn-lt"/>
              </a:rPr>
              <a:t>Henry on Wheels </a:t>
            </a:r>
            <a:r>
              <a:rPr lang="en-US" sz="1200" dirty="0">
                <a:solidFill>
                  <a:srgbClr val="353335"/>
                </a:solidFill>
                <a:effectLst/>
                <a:latin typeface="+mn-lt"/>
              </a:rPr>
              <a:t>is Henry’s neighborhood because he rides his bike around the block. The setting in </a:t>
            </a:r>
            <a:r>
              <a:rPr lang="en-US" sz="1200" i="1" dirty="0">
                <a:solidFill>
                  <a:srgbClr val="353335"/>
                </a:solidFill>
                <a:effectLst/>
                <a:latin typeface="+mn-lt"/>
              </a:rPr>
              <a:t>Click, Clack, Click! </a:t>
            </a:r>
            <a:r>
              <a:rPr lang="en-US" sz="1200" dirty="0">
                <a:solidFill>
                  <a:srgbClr val="353335"/>
                </a:solidFill>
                <a:effectLst/>
                <a:latin typeface="+mn-lt"/>
              </a:rPr>
              <a:t>is a community center. </a:t>
            </a:r>
            <a:r>
              <a:rPr lang="en-US" sz="1200" dirty="0" err="1">
                <a:solidFill>
                  <a:srgbClr val="353335"/>
                </a:solidFill>
                <a:effectLst/>
                <a:latin typeface="+mn-lt"/>
              </a:rPr>
              <a:t>Amena</a:t>
            </a:r>
            <a:r>
              <a:rPr lang="en-US" sz="1200" dirty="0">
                <a:solidFill>
                  <a:srgbClr val="353335"/>
                </a:solidFill>
                <a:effectLst/>
                <a:latin typeface="+mn-lt"/>
              </a:rPr>
              <a:t> stays in that place to meet some friends.) </a:t>
            </a:r>
            <a:endParaRPr lang="en-US" sz="1200" dirty="0">
              <a:solidFill>
                <a:schemeClr val="tx1"/>
              </a:solidFill>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353335"/>
                </a:solidFill>
                <a:effectLst/>
                <a:latin typeface="+mn-lt"/>
              </a:rPr>
              <a:t>Have students answer the Unit 1 Essential Question: </a:t>
            </a:r>
            <a:r>
              <a:rPr lang="en-US" sz="1200" i="1" dirty="0">
                <a:solidFill>
                  <a:srgbClr val="353335"/>
                </a:solidFill>
                <a:effectLst/>
                <a:latin typeface="+mn-lt"/>
              </a:rPr>
              <a:t>What is a neighborhood? </a:t>
            </a:r>
            <a:endParaRPr lang="en-US" sz="120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128584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With students, review the Unit Goals page at the beginning of the unit. Have students reflect on their reading and writing skills. Direct students to rate themselves again to assess their progress.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Invite students to return to the Compare Across Texts section on pp. 210–211 in the </a:t>
            </a:r>
            <a:r>
              <a:rPr lang="en-US" sz="1200" i="1" dirty="0">
                <a:solidFill>
                  <a:srgbClr val="353335"/>
                </a:solidFill>
                <a:effectLst/>
                <a:latin typeface="+mn-lt"/>
              </a:rPr>
              <a:t>Student Interactive </a:t>
            </a:r>
            <a:r>
              <a:rPr lang="en-US" sz="1200" dirty="0">
                <a:solidFill>
                  <a:srgbClr val="353335"/>
                </a:solidFill>
                <a:effectLst/>
                <a:latin typeface="+mn-lt"/>
              </a:rPr>
              <a:t>to reflect on the unit’s reading. </a:t>
            </a:r>
          </a:p>
          <a:p>
            <a:pPr marL="342900" indent="-342900">
              <a:buFont typeface="+mj-lt"/>
              <a:buAutoNum type="arabicPeriod"/>
            </a:pPr>
            <a:r>
              <a:rPr lang="en-US" sz="1200" dirty="0">
                <a:solidFill>
                  <a:srgbClr val="353335"/>
                </a:solidFill>
                <a:effectLst/>
                <a:latin typeface="+mn-lt"/>
              </a:rPr>
              <a:t>Ask volunteers to briefly summarize each text. Ask other volunteers to tell how the text challenged them, such as </a:t>
            </a:r>
            <a:r>
              <a:rPr lang="en-US" sz="1200" i="1" dirty="0">
                <a:solidFill>
                  <a:srgbClr val="353335"/>
                </a:solidFill>
                <a:effectLst/>
                <a:latin typeface="+mn-lt"/>
              </a:rPr>
              <a:t>This text had a lot of diagrams </a:t>
            </a:r>
            <a:r>
              <a:rPr lang="en-US" sz="1200" dirty="0">
                <a:solidFill>
                  <a:srgbClr val="353335"/>
                </a:solidFill>
                <a:effectLst/>
                <a:latin typeface="+mn-lt"/>
              </a:rPr>
              <a:t>or </a:t>
            </a:r>
            <a:r>
              <a:rPr lang="en-US" sz="1200" i="1" dirty="0">
                <a:solidFill>
                  <a:srgbClr val="353335"/>
                </a:solidFill>
                <a:effectLst/>
                <a:latin typeface="+mn-lt"/>
              </a:rPr>
              <a:t>There were a lot of words I did not know in this text.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Help students recount the writing they did in this unit. Ask students to reflect on their writing with prompts, such as </a:t>
            </a:r>
            <a:r>
              <a:rPr lang="en-US" sz="1200" i="1" dirty="0">
                <a:solidFill>
                  <a:srgbClr val="353335"/>
                </a:solidFill>
                <a:effectLst/>
                <a:latin typeface="+mn-lt"/>
              </a:rPr>
              <a:t>Which type of writing did you most enjoy? Which writing from this unit was easiest for you to do? What do you like about writing stories? What do you like about writing informational texts? </a:t>
            </a:r>
            <a:endParaRPr lang="en-US" sz="1200" dirty="0">
              <a:latin typeface="+mn-lt"/>
            </a:endParaRPr>
          </a:p>
          <a:p>
            <a:pPr marL="342900" indent="-342900">
              <a:buFont typeface="+mj-lt"/>
              <a:buAutoNum type="arabicPeriod"/>
            </a:pPr>
            <a:endParaRPr lang="en-US" b="0" dirty="0">
              <a:effectLst/>
              <a:latin typeface="+mn-lt"/>
            </a:endParaRPr>
          </a:p>
          <a:p>
            <a:pPr marL="342900" indent="-342900">
              <a:buFont typeface="+mj-lt"/>
              <a:buAutoNum type="arabicPeriod"/>
            </a:pPr>
            <a:endParaRPr lang="en-US" dirty="0">
              <a:effectLst/>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2666362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035" name="Google Shape;1035;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Point to the picture of a quarter on p. 212 in the </a:t>
            </a:r>
            <a:r>
              <a:rPr lang="en-US" sz="1200" i="1" dirty="0">
                <a:solidFill>
                  <a:srgbClr val="353335"/>
                </a:solidFill>
                <a:effectLst/>
                <a:latin typeface="+mn-lt"/>
              </a:rPr>
              <a:t>Student Interactive</a:t>
            </a:r>
            <a:r>
              <a:rPr lang="en-US" sz="1200" dirty="0">
                <a:solidFill>
                  <a:srgbClr val="353335"/>
                </a:solidFill>
                <a:effectLst/>
                <a:latin typeface="+mn-lt"/>
              </a:rPr>
              <a:t>. Have students listen closely as you say the initial sound in the word </a:t>
            </a:r>
            <a:r>
              <a:rPr lang="en-US" sz="1200" i="1" dirty="0">
                <a:solidFill>
                  <a:srgbClr val="353335"/>
                </a:solidFill>
                <a:effectLst/>
                <a:latin typeface="+mn-lt"/>
              </a:rPr>
              <a:t>quarter</a:t>
            </a:r>
            <a:r>
              <a:rPr lang="en-US" sz="1200" dirty="0">
                <a:solidFill>
                  <a:srgbClr val="353335"/>
                </a:solidFill>
                <a:effectLst/>
                <a:latin typeface="+mn-lt"/>
              </a:rPr>
              <a:t>. Say: </a:t>
            </a:r>
            <a:r>
              <a:rPr lang="en-US" sz="1200" i="1" dirty="0">
                <a:solidFill>
                  <a:srgbClr val="0082C1"/>
                </a:solidFill>
                <a:effectLst/>
                <a:latin typeface="+mn-lt"/>
              </a:rPr>
              <a:t>This is a picture of a quarter. Quarter begins with the sound /kw/. Listen again for the beginning sound in quarter. </a:t>
            </a:r>
          </a:p>
          <a:p>
            <a:pPr marL="342900" indent="-342900">
              <a:buFont typeface="+mj-lt"/>
              <a:buAutoNum type="arabicPeriod"/>
            </a:pPr>
            <a:r>
              <a:rPr lang="en-US" sz="1200" dirty="0">
                <a:solidFill>
                  <a:srgbClr val="353335"/>
                </a:solidFill>
                <a:effectLst/>
                <a:latin typeface="+mn-lt"/>
              </a:rPr>
              <a:t>Say the word </a:t>
            </a:r>
            <a:r>
              <a:rPr lang="en-US" sz="1200" i="1" dirty="0">
                <a:solidFill>
                  <a:srgbClr val="353335"/>
                </a:solidFill>
                <a:effectLst/>
                <a:latin typeface="+mn-lt"/>
              </a:rPr>
              <a:t>quarter </a:t>
            </a:r>
            <a:r>
              <a:rPr lang="en-US" sz="1200" dirty="0">
                <a:solidFill>
                  <a:srgbClr val="353335"/>
                </a:solidFill>
                <a:effectLst/>
                <a:latin typeface="+mn-lt"/>
              </a:rPr>
              <a:t>again, and this time emphasize the sound /kw/. Ask: </a:t>
            </a:r>
            <a:r>
              <a:rPr lang="en-US" sz="1200" i="1" dirty="0">
                <a:solidFill>
                  <a:srgbClr val="0082C1"/>
                </a:solidFill>
                <a:effectLst/>
                <a:latin typeface="+mn-lt"/>
              </a:rPr>
              <a:t>What sound did you hear at the beginning of the word? Yes, the sound is /kw/. Say the word with me: quarter.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Say the names of the remaining pictures and model the sound /kw/. </a:t>
            </a:r>
          </a:p>
          <a:p>
            <a:pPr marL="342900" indent="-342900">
              <a:buFont typeface="+mj-lt"/>
              <a:buAutoNum type="arabicPeriod"/>
            </a:pPr>
            <a:r>
              <a:rPr lang="en-US" sz="1200" dirty="0">
                <a:solidFill>
                  <a:srgbClr val="353335"/>
                </a:solidFill>
                <a:effectLst/>
                <a:latin typeface="+mn-lt"/>
              </a:rPr>
              <a:t>Then have students work with a partner and take turns saying the words </a:t>
            </a:r>
            <a:r>
              <a:rPr lang="en-US" sz="1200" i="1" dirty="0">
                <a:solidFill>
                  <a:srgbClr val="353335"/>
                </a:solidFill>
                <a:effectLst/>
                <a:latin typeface="+mn-lt"/>
              </a:rPr>
              <a:t>quarter, queen, </a:t>
            </a:r>
            <a:r>
              <a:rPr lang="en-US" sz="1200" dirty="0">
                <a:solidFill>
                  <a:srgbClr val="353335"/>
                </a:solidFill>
                <a:effectLst/>
                <a:latin typeface="+mn-lt"/>
              </a:rPr>
              <a:t>and </a:t>
            </a:r>
            <a:r>
              <a:rPr lang="en-US" sz="1200" i="1" dirty="0">
                <a:solidFill>
                  <a:srgbClr val="353335"/>
                </a:solidFill>
                <a:effectLst/>
                <a:latin typeface="+mn-lt"/>
              </a:rPr>
              <a:t>question</a:t>
            </a:r>
            <a:r>
              <a:rPr lang="en-US" sz="1200" dirty="0">
                <a:solidFill>
                  <a:srgbClr val="353335"/>
                </a:solidFill>
                <a:effectLst/>
                <a:latin typeface="+mn-lt"/>
              </a:rPr>
              <a:t>. Tell students to name the initial sound in each word (/kw/). </a:t>
            </a:r>
            <a:endParaRPr lang="en-US" sz="1200" dirty="0">
              <a:effectLst/>
              <a:latin typeface="+mn-lt"/>
            </a:endParaRPr>
          </a:p>
          <a:p>
            <a:pPr marL="0" lvl="0" indent="0" algn="l" rtl="0">
              <a:lnSpc>
                <a:spcPct val="100000"/>
              </a:lnSpc>
              <a:spcBef>
                <a:spcPts val="0"/>
              </a:spcBef>
              <a:spcAft>
                <a:spcPts val="0"/>
              </a:spcAft>
              <a:buSzPts val="1400"/>
              <a:buNone/>
            </a:pPr>
            <a:endParaRPr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indent="-342900">
              <a:buFont typeface="+mj-lt"/>
              <a:buAutoNum type="arabicPeriod"/>
            </a:pPr>
            <a:r>
              <a:rPr lang="en-US" sz="1200" dirty="0">
                <a:solidFill>
                  <a:srgbClr val="353335"/>
                </a:solidFill>
                <a:effectLst/>
                <a:latin typeface="+mn-lt"/>
              </a:rPr>
              <a:t>Explain to students that the sound /kw/ is spelled with two letters: the letters </a:t>
            </a:r>
            <a:r>
              <a:rPr lang="en-US" sz="1200" i="1" dirty="0">
                <a:solidFill>
                  <a:srgbClr val="353335"/>
                </a:solidFill>
                <a:effectLst/>
                <a:latin typeface="+mn-lt"/>
              </a:rPr>
              <a:t>q </a:t>
            </a:r>
            <a:r>
              <a:rPr lang="en-US" sz="1200" dirty="0">
                <a:solidFill>
                  <a:srgbClr val="353335"/>
                </a:solidFill>
                <a:effectLst/>
                <a:latin typeface="+mn-lt"/>
              </a:rPr>
              <a:t>and </a:t>
            </a:r>
            <a:r>
              <a:rPr lang="en-US" sz="1200" i="1" dirty="0">
                <a:solidFill>
                  <a:srgbClr val="353335"/>
                </a:solidFill>
                <a:effectLst/>
                <a:latin typeface="+mn-lt"/>
              </a:rPr>
              <a:t>u</a:t>
            </a:r>
            <a:r>
              <a:rPr lang="en-US" sz="1200" dirty="0">
                <a:solidFill>
                  <a:srgbClr val="353335"/>
                </a:solidFill>
                <a:effectLst/>
                <a:latin typeface="+mn-lt"/>
              </a:rPr>
              <a:t>. Write the letters on the board. </a:t>
            </a:r>
          </a:p>
          <a:p>
            <a:pPr marL="342900" indent="-342900">
              <a:buFont typeface="+mj-lt"/>
              <a:buAutoNum type="arabicPeriod"/>
            </a:pPr>
            <a:r>
              <a:rPr lang="en-US" sz="1200" dirty="0">
                <a:solidFill>
                  <a:srgbClr val="353335"/>
                </a:solidFill>
                <a:effectLst/>
                <a:latin typeface="+mn-lt"/>
              </a:rPr>
              <a:t>Display Sound-Spelling Card 19 </a:t>
            </a:r>
            <a:r>
              <a:rPr lang="en-US" sz="1200" i="1" dirty="0">
                <a:solidFill>
                  <a:srgbClr val="353335"/>
                </a:solidFill>
                <a:effectLst/>
                <a:latin typeface="+mn-lt"/>
              </a:rPr>
              <a:t>(quilt)</a:t>
            </a:r>
            <a:r>
              <a:rPr lang="en-US" sz="1200" dirty="0">
                <a:solidFill>
                  <a:srgbClr val="353335"/>
                </a:solidFill>
                <a:effectLst/>
                <a:latin typeface="+mn-lt"/>
              </a:rPr>
              <a:t>. Say: </a:t>
            </a:r>
            <a:r>
              <a:rPr lang="en-US" sz="1200" i="1" dirty="0">
                <a:solidFill>
                  <a:srgbClr val="0082C1"/>
                </a:solidFill>
                <a:effectLst/>
                <a:latin typeface="+mn-lt"/>
              </a:rPr>
              <a:t>Here is the word quilt. Listen to the first sound as I say the word again: quilt. The letters </a:t>
            </a:r>
            <a:r>
              <a:rPr lang="en-US" sz="1200" i="1" dirty="0" err="1">
                <a:solidFill>
                  <a:srgbClr val="0082C1"/>
                </a:solidFill>
                <a:effectLst/>
                <a:latin typeface="+mn-lt"/>
              </a:rPr>
              <a:t>qu</a:t>
            </a:r>
            <a:r>
              <a:rPr lang="en-US" sz="1200" i="1" dirty="0">
                <a:solidFill>
                  <a:srgbClr val="0082C1"/>
                </a:solidFill>
                <a:effectLst/>
                <a:latin typeface="+mn-lt"/>
              </a:rPr>
              <a:t> spell the sound /kw/. </a:t>
            </a:r>
            <a:endParaRPr lang="en-US" sz="1200" i="1"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Write and say the name </a:t>
            </a:r>
            <a:r>
              <a:rPr lang="en-US" sz="1200" i="1" dirty="0">
                <a:solidFill>
                  <a:srgbClr val="353335"/>
                </a:solidFill>
                <a:effectLst/>
                <a:latin typeface="+mn-lt"/>
              </a:rPr>
              <a:t>Quinn</a:t>
            </a:r>
            <a:r>
              <a:rPr lang="en-US" sz="1200" dirty="0">
                <a:solidFill>
                  <a:srgbClr val="353335"/>
                </a:solidFill>
                <a:effectLst/>
                <a:latin typeface="+mn-lt"/>
              </a:rPr>
              <a:t>. Say the sounds in the word slowly: </a:t>
            </a:r>
            <a:r>
              <a:rPr lang="en-US" sz="1200" i="1" dirty="0">
                <a:solidFill>
                  <a:srgbClr val="0082C1"/>
                </a:solidFill>
                <a:effectLst/>
                <a:latin typeface="+mn-lt"/>
              </a:rPr>
              <a:t>/kw/ /</a:t>
            </a:r>
            <a:r>
              <a:rPr lang="en-US" sz="1200" i="1" dirty="0" err="1">
                <a:solidFill>
                  <a:srgbClr val="0082C1"/>
                </a:solidFill>
                <a:effectLst/>
                <a:latin typeface="+mn-lt"/>
              </a:rPr>
              <a:t>i</a:t>
            </a:r>
            <a:r>
              <a:rPr lang="en-US" sz="1200" i="1" dirty="0">
                <a:solidFill>
                  <a:srgbClr val="0082C1"/>
                </a:solidFill>
                <a:effectLst/>
                <a:latin typeface="+mn-lt"/>
              </a:rPr>
              <a:t>/ /n/. What sound do you hear at the beginning of the word Quinn? The sound is /kw/. The sound /kw/ is spelled qu. </a:t>
            </a:r>
          </a:p>
          <a:p>
            <a:pPr marL="342900" indent="-342900">
              <a:buFont typeface="+mj-lt"/>
              <a:buAutoNum type="arabicPeriod"/>
            </a:pPr>
            <a:r>
              <a:rPr lang="en-US" sz="1200" dirty="0">
                <a:solidFill>
                  <a:srgbClr val="353335"/>
                </a:solidFill>
                <a:effectLst/>
                <a:latin typeface="+mn-lt"/>
              </a:rPr>
              <a:t>Have students read the word again with you, emphasizing the initial sound /kw/. Remind students both uppercase and lowercase combinations of those letters spell the sound /kw/. </a:t>
            </a:r>
            <a:endParaRPr lang="en-US" sz="1200" dirty="0">
              <a:solidFill>
                <a:schemeClr val="tx1"/>
              </a:solidFill>
              <a:effectLst/>
              <a:latin typeface="+mn-lt"/>
            </a:endParaRPr>
          </a:p>
          <a:p>
            <a:pPr marL="342900" indent="-342900">
              <a:buFont typeface="+mj-lt"/>
              <a:buAutoNum type="arabicPeriod"/>
            </a:pPr>
            <a:r>
              <a:rPr lang="en-US" sz="1200" dirty="0">
                <a:solidFill>
                  <a:srgbClr val="353335"/>
                </a:solidFill>
                <a:effectLst/>
                <a:latin typeface="+mn-lt"/>
              </a:rPr>
              <a:t>Have students practice decoding and blending the sounds</a:t>
            </a:r>
            <a:r>
              <a:rPr lang="en-US" sz="1200" b="1" dirty="0">
                <a:solidFill>
                  <a:srgbClr val="FFFFFF"/>
                </a:solidFill>
                <a:effectLst/>
                <a:latin typeface="+mn-lt"/>
              </a:rPr>
              <a:t> </a:t>
            </a:r>
            <a:r>
              <a:rPr lang="en-US" sz="1200" dirty="0">
                <a:solidFill>
                  <a:srgbClr val="353335"/>
                </a:solidFill>
                <a:effectLst/>
                <a:latin typeface="+mn-lt"/>
              </a:rPr>
              <a:t>that make the word </a:t>
            </a:r>
            <a:r>
              <a:rPr lang="en-US" sz="1200" i="1" dirty="0">
                <a:solidFill>
                  <a:srgbClr val="353335"/>
                </a:solidFill>
                <a:effectLst/>
                <a:latin typeface="+mn-lt"/>
              </a:rPr>
              <a:t>quit </a:t>
            </a:r>
            <a:r>
              <a:rPr lang="en-US" sz="1200" dirty="0">
                <a:solidFill>
                  <a:srgbClr val="353335"/>
                </a:solidFill>
                <a:effectLst/>
                <a:latin typeface="+mn-lt"/>
              </a:rPr>
              <a:t>at the bottom of p. 212 in the </a:t>
            </a:r>
            <a:r>
              <a:rPr lang="en-US" sz="1200" i="1" dirty="0">
                <a:solidFill>
                  <a:srgbClr val="353335"/>
                </a:solidFill>
                <a:effectLst/>
                <a:latin typeface="+mn-lt"/>
              </a:rPr>
              <a:t>Student Interactive</a:t>
            </a:r>
            <a:r>
              <a:rPr lang="en-US" sz="1200" dirty="0">
                <a:solidFill>
                  <a:srgbClr val="353335"/>
                </a:solidFill>
                <a:effectLst/>
                <a:latin typeface="+mn-lt"/>
              </a:rPr>
              <a:t>. </a:t>
            </a:r>
            <a:endParaRPr lang="en-US" sz="1200" dirty="0">
              <a:effectLst/>
              <a:latin typeface="+mn-lt"/>
            </a:endParaRPr>
          </a:p>
          <a:p>
            <a:pPr marL="0" lvl="0" indent="0" algn="l" rtl="0">
              <a:lnSpc>
                <a:spcPct val="100000"/>
              </a:lnSpc>
              <a:spcBef>
                <a:spcPts val="0"/>
              </a:spcBef>
              <a:spcAft>
                <a:spcPts val="0"/>
              </a:spcAft>
              <a:buSzPts val="1400"/>
              <a:buNone/>
            </a:pPr>
            <a:endParaRPr dirty="0"/>
          </a:p>
        </p:txBody>
      </p:sp>
      <p:sp>
        <p:nvSpPr>
          <p:cNvPr id="203" name="Google Shape;2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sz="1200" b="0" i="0" u="none" strike="noStrike" dirty="0">
                <a:solidFill>
                  <a:srgbClr val="000000"/>
                </a:solidFill>
                <a:latin typeface="+mn-lt"/>
                <a:ea typeface="Calibri"/>
                <a:cs typeface="Calibri"/>
                <a:sym typeface="Calibri"/>
              </a:rPr>
              <a:t>Display the words: go, for, me, here, where. </a:t>
            </a:r>
            <a:endParaRPr sz="1200" dirty="0">
              <a:latin typeface="+mn-lt"/>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Arial"/>
              <a:buAutoNum type="arabicPeriod"/>
            </a:pPr>
            <a:r>
              <a:rPr lang="en-US" sz="1200" b="0" i="0" u="none" strike="noStrike" dirty="0">
                <a:solidFill>
                  <a:srgbClr val="000000"/>
                </a:solidFill>
                <a:latin typeface="+mn-lt"/>
                <a:ea typeface="Calibri"/>
                <a:cs typeface="Calibri"/>
                <a:sym typeface="Calibri"/>
              </a:rPr>
              <a:t>Point to each word as you read it. </a:t>
            </a:r>
            <a:endParaRPr sz="1200" b="0" i="0" u="none" strike="noStrike" dirty="0">
              <a:solidFill>
                <a:srgbClr val="000000"/>
              </a:solidFill>
              <a:latin typeface="+mn-lt"/>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Arial"/>
              <a:buAutoNum type="arabicPeriod"/>
            </a:pPr>
            <a:r>
              <a:rPr lang="en-US" sz="1200" b="0" i="0" u="none" strike="noStrike" dirty="0">
                <a:solidFill>
                  <a:srgbClr val="000000"/>
                </a:solidFill>
                <a:latin typeface="+mn-lt"/>
                <a:ea typeface="Calibri"/>
                <a:cs typeface="Calibri"/>
                <a:sym typeface="Calibri"/>
              </a:rPr>
              <a:t>Then spell the word and read it again.</a:t>
            </a:r>
            <a:endParaRPr sz="1200" b="0" i="0" u="none" strike="noStrike" dirty="0">
              <a:solidFill>
                <a:srgbClr val="000000"/>
              </a:solidFill>
              <a:latin typeface="+mn-lt"/>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Arial"/>
              <a:buAutoNum type="arabicPeriod"/>
            </a:pPr>
            <a:r>
              <a:rPr lang="en-US" sz="1200" b="0" i="0" u="none" strike="noStrike" dirty="0">
                <a:solidFill>
                  <a:srgbClr val="000000"/>
                </a:solidFill>
                <a:latin typeface="+mn-lt"/>
                <a:ea typeface="Calibri"/>
                <a:cs typeface="Calibri"/>
                <a:sym typeface="Calibri"/>
              </a:rPr>
              <a:t>Have students spell and say the words with you.</a:t>
            </a:r>
            <a:endParaRPr sz="1200" dirty="0">
              <a:latin typeface="+mn-lt"/>
              <a:ea typeface="Calibri"/>
              <a:cs typeface="Calibri"/>
              <a:sym typeface="Calibri"/>
            </a:endParaRPr>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1" i="1" u="none" strike="noStrike" dirty="0">
                <a:solidFill>
                  <a:srgbClr val="000000"/>
                </a:solidFill>
                <a:latin typeface="+mn-lt"/>
                <a:ea typeface="Calibri"/>
                <a:cs typeface="Calibri"/>
                <a:sym typeface="Calibri"/>
              </a:rPr>
              <a:t>(Note: Move the orange boxes to cover each bold spelling word before you read aloud the words and sentences.)</a:t>
            </a:r>
            <a:endParaRPr sz="1200" dirty="0">
              <a:latin typeface="+mn-lt"/>
            </a:endParaRPr>
          </a:p>
          <a:p>
            <a:pPr marL="228600" lvl="0" indent="-228600" algn="l" rtl="0">
              <a:lnSpc>
                <a:spcPct val="100000"/>
              </a:lnSpc>
              <a:spcBef>
                <a:spcPts val="0"/>
              </a:spcBef>
              <a:spcAft>
                <a:spcPts val="0"/>
              </a:spcAft>
              <a:buClr>
                <a:srgbClr val="000000"/>
              </a:buClr>
              <a:buSzPts val="1200"/>
              <a:buFont typeface="Arial"/>
              <a:buAutoNum type="arabicPeriod"/>
            </a:pPr>
            <a:r>
              <a:rPr lang="en-US" sz="1200" b="0" i="0" u="none" strike="noStrike" dirty="0">
                <a:solidFill>
                  <a:srgbClr val="000000"/>
                </a:solidFill>
                <a:latin typeface="+mn-lt"/>
                <a:ea typeface="Calibri"/>
                <a:cs typeface="Calibri"/>
                <a:sym typeface="Calibri"/>
              </a:rPr>
              <a:t>Read aloud the words and sentences. Have students spell the words with the sound </a:t>
            </a:r>
            <a:r>
              <a:rPr lang="en-US" sz="1200" b="0" i="1" u="none" strike="noStrike" dirty="0">
                <a:solidFill>
                  <a:srgbClr val="000000"/>
                </a:solidFill>
                <a:latin typeface="+mn-lt"/>
                <a:ea typeface="Calibri"/>
                <a:cs typeface="Calibri"/>
                <a:sym typeface="Calibri"/>
              </a:rPr>
              <a:t>/kw/,</a:t>
            </a:r>
            <a:r>
              <a:rPr lang="en-US" sz="1200" b="0" i="0" u="none" strike="noStrike" dirty="0">
                <a:solidFill>
                  <a:srgbClr val="000000"/>
                </a:solidFill>
                <a:latin typeface="+mn-lt"/>
                <a:ea typeface="Calibri"/>
                <a:cs typeface="Calibri"/>
                <a:sym typeface="Calibri"/>
              </a:rPr>
              <a:t> the other spelling words, and the two high-frequency words.</a:t>
            </a:r>
            <a:endParaRPr sz="1200" dirty="0">
              <a:latin typeface="+mn-lt"/>
              <a:ea typeface="Calibri"/>
              <a:cs typeface="Calibri"/>
              <a:sym typeface="Calibri"/>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dirty="0">
                <a:solidFill>
                  <a:srgbClr val="000000"/>
                </a:solidFill>
                <a:latin typeface="+mn-lt"/>
                <a:ea typeface="Century Gothic"/>
                <a:cs typeface="Century Gothic"/>
                <a:sym typeface="Century Gothic"/>
              </a:rPr>
              <a:t>It is time to </a:t>
            </a:r>
            <a:r>
              <a:rPr lang="en-US" sz="1200" b="1" dirty="0">
                <a:solidFill>
                  <a:srgbClr val="000000"/>
                </a:solidFill>
                <a:latin typeface="+mn-lt"/>
                <a:ea typeface="Century Gothic"/>
                <a:cs typeface="Century Gothic"/>
                <a:sym typeface="Century Gothic"/>
              </a:rPr>
              <a:t>quit</a:t>
            </a:r>
            <a:r>
              <a:rPr lang="en-US" sz="1200" dirty="0">
                <a:solidFill>
                  <a:srgbClr val="000000"/>
                </a:solidFill>
                <a:latin typeface="+mn-lt"/>
                <a:ea typeface="Century Gothic"/>
                <a:cs typeface="Century Gothic"/>
                <a:sym typeface="Century Gothic"/>
              </a:rPr>
              <a:t> working</a:t>
            </a:r>
            <a:r>
              <a:rPr lang="en-US" sz="1200" b="0" i="0" u="none" strike="noStrike" cap="none" dirty="0">
                <a:solidFill>
                  <a:srgbClr val="000000"/>
                </a:solidFill>
                <a:latin typeface="+mn-lt"/>
                <a:ea typeface="Century Gothic"/>
                <a:cs typeface="Century Gothic"/>
                <a:sym typeface="Century Gothic"/>
              </a:rPr>
              <a:t>.</a:t>
            </a: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We </a:t>
            </a:r>
            <a:r>
              <a:rPr lang="en-US" sz="1200" b="1" i="0" u="none" strike="noStrike" cap="none" dirty="0">
                <a:solidFill>
                  <a:srgbClr val="000000"/>
                </a:solidFill>
                <a:latin typeface="+mn-lt"/>
                <a:ea typeface="Century Gothic"/>
                <a:cs typeface="Century Gothic"/>
                <a:sym typeface="Century Gothic"/>
              </a:rPr>
              <a:t>will</a:t>
            </a:r>
            <a:r>
              <a:rPr lang="en-US" sz="1200" b="0" i="0" u="none" strike="noStrike" cap="none" dirty="0">
                <a:solidFill>
                  <a:srgbClr val="000000"/>
                </a:solidFill>
                <a:latin typeface="+mn-lt"/>
                <a:ea typeface="Century Gothic"/>
                <a:cs typeface="Century Gothic"/>
                <a:sym typeface="Century Gothic"/>
              </a:rPr>
              <a:t> be in school on Monday.</a:t>
            </a:r>
            <a:endParaRPr lang="en-US" sz="1200" b="0" i="0" u="none" strike="noStrike" cap="none" dirty="0">
              <a:solidFill>
                <a:schemeClr val="dk1"/>
              </a:solidFill>
              <a:latin typeface="+mn-lt"/>
              <a:ea typeface="Century Gothic"/>
              <a:cs typeface="Century Gothic"/>
              <a:sym typeface="Century Gothic"/>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The horse </a:t>
            </a:r>
            <a:r>
              <a:rPr lang="en-US" sz="1200" b="1" i="0" u="none" strike="noStrike" cap="none" dirty="0">
                <a:solidFill>
                  <a:srgbClr val="000000"/>
                </a:solidFill>
                <a:latin typeface="+mn-lt"/>
                <a:ea typeface="Century Gothic"/>
                <a:cs typeface="Century Gothic"/>
                <a:sym typeface="Century Gothic"/>
              </a:rPr>
              <a:t>bit</a:t>
            </a:r>
            <a:r>
              <a:rPr lang="en-US" sz="1200" b="0" i="0" u="none" strike="noStrike" cap="none" dirty="0">
                <a:solidFill>
                  <a:srgbClr val="000000"/>
                </a:solidFill>
                <a:latin typeface="+mn-lt"/>
                <a:ea typeface="Century Gothic"/>
                <a:cs typeface="Century Gothic"/>
                <a:sym typeface="Century Gothic"/>
              </a:rPr>
              <a:t> the apple. </a:t>
            </a:r>
            <a:endParaRPr lang="en-US" sz="1200" b="0" i="0" u="none" strike="noStrike" cap="none" dirty="0">
              <a:solidFill>
                <a:schemeClr val="dk1"/>
              </a:solidFill>
              <a:latin typeface="+mn-lt"/>
              <a:ea typeface="Century Gothic"/>
              <a:cs typeface="Century Gothic"/>
              <a:sym typeface="Century Gothic"/>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Can you write with a </a:t>
            </a:r>
            <a:r>
              <a:rPr lang="en-US" sz="1200" b="1" i="0" u="none" strike="noStrike" cap="none" dirty="0">
                <a:solidFill>
                  <a:srgbClr val="000000"/>
                </a:solidFill>
                <a:latin typeface="+mn-lt"/>
                <a:ea typeface="Century Gothic"/>
                <a:cs typeface="Century Gothic"/>
                <a:sym typeface="Century Gothic"/>
              </a:rPr>
              <a:t>quill</a:t>
            </a:r>
            <a:r>
              <a:rPr lang="en-US" sz="1200" b="0" i="0" u="none" strike="noStrike" cap="none" dirty="0">
                <a:solidFill>
                  <a:srgbClr val="000000"/>
                </a:solidFill>
                <a:latin typeface="+mn-lt"/>
                <a:ea typeface="Arial"/>
                <a:cs typeface="Arial"/>
                <a:sym typeface="Arial"/>
              </a:rPr>
              <a:t>?</a:t>
            </a:r>
            <a:endParaRPr lang="en-US" sz="1200" b="0" i="0" u="none" strike="noStrike" cap="none" dirty="0">
              <a:solidFill>
                <a:schemeClr val="dk1"/>
              </a:solidFill>
              <a:latin typeface="+mn-lt"/>
              <a:ea typeface="Arial"/>
              <a:cs typeface="Arial"/>
              <a:sym typeface="Arial"/>
            </a:endParaRPr>
          </a:p>
          <a:p>
            <a:pPr marL="971550" marR="0" lvl="1" indent="-514350" algn="l" rtl="0">
              <a:lnSpc>
                <a:spcPct val="100000"/>
              </a:lnSpc>
              <a:spcBef>
                <a:spcPts val="0"/>
              </a:spcBef>
              <a:spcAft>
                <a:spcPts val="0"/>
              </a:spcAft>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We can </a:t>
            </a:r>
            <a:r>
              <a:rPr lang="en-US" sz="1200" b="1" i="0" u="none" strike="noStrike" cap="none" dirty="0">
                <a:solidFill>
                  <a:srgbClr val="000000"/>
                </a:solidFill>
                <a:latin typeface="+mn-lt"/>
                <a:ea typeface="Century Gothic"/>
                <a:cs typeface="Century Gothic"/>
                <a:sym typeface="Century Gothic"/>
              </a:rPr>
              <a:t>go</a:t>
            </a:r>
            <a:r>
              <a:rPr lang="en-US" sz="1200" b="0" i="0" u="none" strike="noStrike" cap="none" dirty="0">
                <a:solidFill>
                  <a:srgbClr val="000000"/>
                </a:solidFill>
                <a:latin typeface="+mn-lt"/>
                <a:ea typeface="Century Gothic"/>
                <a:cs typeface="Century Gothic"/>
                <a:sym typeface="Century Gothic"/>
              </a:rPr>
              <a:t> to the park.</a:t>
            </a:r>
            <a:endParaRPr lang="en-US" sz="1200" b="0" i="0" u="none" strike="noStrike" cap="none" dirty="0">
              <a:solidFill>
                <a:schemeClr val="dk1"/>
              </a:solidFill>
              <a:latin typeface="+mn-lt"/>
              <a:ea typeface="Century Gothic"/>
              <a:cs typeface="Century Gothic"/>
              <a:sym typeface="Century Gothic"/>
            </a:endParaRPr>
          </a:p>
          <a:p>
            <a:pPr marL="971550" lvl="1" indent="-514350">
              <a:buClr>
                <a:srgbClr val="000000"/>
              </a:buClr>
              <a:buSzPts val="2800"/>
              <a:buFont typeface="+mj-lt"/>
              <a:buAutoNum type="arabicPeriod"/>
            </a:pPr>
            <a:r>
              <a:rPr lang="en-US" sz="1200" b="0" i="0" u="none" strike="noStrike" cap="none" dirty="0">
                <a:solidFill>
                  <a:srgbClr val="000000"/>
                </a:solidFill>
                <a:latin typeface="+mn-lt"/>
                <a:ea typeface="Century Gothic"/>
                <a:cs typeface="Century Gothic"/>
                <a:sym typeface="Century Gothic"/>
              </a:rPr>
              <a:t>Do you know </a:t>
            </a:r>
            <a:r>
              <a:rPr lang="en-US" sz="1200" b="1" i="0" u="none" strike="noStrike" cap="none" dirty="0">
                <a:solidFill>
                  <a:srgbClr val="000000"/>
                </a:solidFill>
                <a:latin typeface="+mn-lt"/>
                <a:ea typeface="Century Gothic"/>
                <a:cs typeface="Century Gothic"/>
                <a:sym typeface="Century Gothic"/>
              </a:rPr>
              <a:t>where</a:t>
            </a:r>
            <a:r>
              <a:rPr lang="en-US" sz="1200" b="0" i="0" u="none" strike="noStrike" cap="none" dirty="0">
                <a:solidFill>
                  <a:srgbClr val="000000"/>
                </a:solidFill>
                <a:latin typeface="+mn-lt"/>
                <a:ea typeface="Century Gothic"/>
                <a:cs typeface="Century Gothic"/>
                <a:sym typeface="Century Gothic"/>
              </a:rPr>
              <a:t> the ball is</a:t>
            </a:r>
            <a:r>
              <a:rPr lang="en-US" sz="1200" b="0" i="0" u="none" strike="noStrike" cap="none" dirty="0">
                <a:solidFill>
                  <a:srgbClr val="000000"/>
                </a:solidFill>
                <a:latin typeface="+mn-lt"/>
                <a:ea typeface="Arial"/>
                <a:cs typeface="Arial"/>
                <a:sym typeface="Arial"/>
              </a:rPr>
              <a:t>?</a:t>
            </a:r>
          </a:p>
          <a:p>
            <a:pPr marL="228600" lvl="0" indent="-228600" algn="l" rtl="0">
              <a:lnSpc>
                <a:spcPct val="100000"/>
              </a:lnSpc>
              <a:spcBef>
                <a:spcPts val="0"/>
              </a:spcBef>
              <a:spcAft>
                <a:spcPts val="0"/>
              </a:spcAft>
              <a:buClr>
                <a:srgbClr val="000000"/>
              </a:buClr>
              <a:buSzPts val="1200"/>
              <a:buFont typeface="Arial"/>
              <a:buAutoNum type="arabicPeriod"/>
            </a:pPr>
            <a:r>
              <a:rPr lang="en-US" sz="1200" b="0" i="0" u="none" strike="noStrike" dirty="0">
                <a:solidFill>
                  <a:srgbClr val="000000"/>
                </a:solidFill>
                <a:latin typeface="+mn-lt"/>
                <a:ea typeface="Calibri"/>
                <a:cs typeface="Calibri"/>
                <a:sym typeface="Calibri"/>
              </a:rPr>
              <a:t>Reveal the spelling word and have students check their work. </a:t>
            </a:r>
            <a:endParaRPr sz="1200" dirty="0">
              <a:latin typeface="+mn-lt"/>
              <a:ea typeface="Calibri"/>
              <a:cs typeface="Calibri"/>
              <a:sym typeface="Calibri"/>
            </a:endParaRPr>
          </a:p>
          <a:p>
            <a:pPr marL="228600" lvl="0" indent="-152400" algn="l" rtl="0">
              <a:lnSpc>
                <a:spcPct val="100000"/>
              </a:lnSpc>
              <a:spcBef>
                <a:spcPts val="0"/>
              </a:spcBef>
              <a:spcAft>
                <a:spcPts val="0"/>
              </a:spcAft>
              <a:buClr>
                <a:schemeClr val="dk1"/>
              </a:buClr>
              <a:buSzPts val="1200"/>
              <a:buFont typeface="Arial"/>
              <a:buNone/>
            </a:pPr>
            <a:endParaRPr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b="0" i="0" u="none" strike="noStrike" dirty="0">
              <a:solidFill>
                <a:srgbClr val="000000"/>
              </a:solidFill>
              <a:latin typeface="Calibri"/>
              <a:ea typeface="Calibri"/>
              <a:cs typeface="Calibri"/>
              <a:sym typeface="Calibri"/>
            </a:endParaRPr>
          </a:p>
        </p:txBody>
      </p:sp>
      <p:sp>
        <p:nvSpPr>
          <p:cNvPr id="337" name="Google Shape;3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1E08-F011-2B13-2F7C-AB820CDCAF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6B769E-D26E-96AA-5E66-0EBBF5BBB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23615B-2459-00E1-FE0E-552FD7A39B4B}"/>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B845E7F0-1ED2-834B-C630-C51F0338F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1C1D1-D464-AA78-7DE8-84F661290219}"/>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858343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9239-FF30-6AB3-483D-5A1C4665E1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E1E6ED-52B5-D668-FE55-93910328A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FD6A0-0AD4-87E5-E5FE-18E7EBAB05D0}"/>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37096F03-23EF-4DC9-B3E5-2D6141049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CB642-676B-57FF-7D5D-DDD99448685A}"/>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348027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126B1-A686-EA59-4BEF-25A9DBADA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AF2A1A-991D-6979-D8AD-F5163819B9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30CA-C15C-E054-1A85-F20E078B7FAC}"/>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487870F9-7224-2B23-DF29-C16238A5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835EF-CC40-2A13-D18F-65882A23844F}"/>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2605758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69F3-8DE8-3FDE-99DF-DB8057F66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5E9ED-43A1-4295-86D1-F27A6A4BF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51B91-190E-05AF-2847-78AEB0E70DB7}"/>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5F7EDA0C-0754-CD2E-2E5B-DE2B2A6A8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521E7-569E-C82F-388A-4FF7C25AB6A1}"/>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96331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DA10-6738-17DD-FA73-2C83FA152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F087F-2E27-B65A-2E51-717F4EA785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9F693-819F-0D96-1737-F230CB7D6C62}"/>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9F63D605-7EC3-E837-BD10-991E8A611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2F29E-923D-45BE-6B9B-0C876FF8A834}"/>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15763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5160-65CD-AAB5-DF99-C674B89BB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9EBEB2-90D4-6C7C-E430-F62B8AB55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FFA28-838B-E8C2-928F-2A2D375E67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48130F-987A-BD08-2BD0-8A13553D5A39}"/>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6" name="Footer Placeholder 5">
            <a:extLst>
              <a:ext uri="{FF2B5EF4-FFF2-40B4-BE49-F238E27FC236}">
                <a16:creationId xmlns:a16="http://schemas.microsoft.com/office/drawing/2014/main" id="{1E1D483F-EE34-A3A2-732F-BFC99E7A8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477E8-A7F6-DA15-14A8-F80E8BDDFDFE}"/>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47969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9ADC-E276-2EEE-2A92-B14DA9884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74625B-D0E4-6626-8DFC-29A60623F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3088F-3827-3CF8-8DF5-2D5B81CFF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4499CF-8C95-9C65-11B4-3639BD817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CC52E-F584-53D1-732F-659501CA33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81C038-134C-4711-F5F4-974D28410F8B}"/>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8" name="Footer Placeholder 7">
            <a:extLst>
              <a:ext uri="{FF2B5EF4-FFF2-40B4-BE49-F238E27FC236}">
                <a16:creationId xmlns:a16="http://schemas.microsoft.com/office/drawing/2014/main" id="{2B559244-1C9C-063D-F5BA-552F53C91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82578-5136-0DB6-42E9-15B45AD1CA74}"/>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43919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4659-2357-77F9-0B39-2563B21BB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5680D-BFEA-7CA1-7319-BC514F7B0662}"/>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4" name="Footer Placeholder 3">
            <a:extLst>
              <a:ext uri="{FF2B5EF4-FFF2-40B4-BE49-F238E27FC236}">
                <a16:creationId xmlns:a16="http://schemas.microsoft.com/office/drawing/2014/main" id="{413AD65B-1271-1A08-7923-895490189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B2A894-3871-8D51-D020-79628EE277A5}"/>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180381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458F8-AE66-93D0-C650-581AE0515C0C}"/>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3" name="Footer Placeholder 2">
            <a:extLst>
              <a:ext uri="{FF2B5EF4-FFF2-40B4-BE49-F238E27FC236}">
                <a16:creationId xmlns:a16="http://schemas.microsoft.com/office/drawing/2014/main" id="{99356649-69D4-8E8D-A209-A1F3312B87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59B027-D356-AD17-04C4-A3EDF78B5294}"/>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316056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6164-4F83-4AC9-DE09-0C9494DE4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C3671-3F11-FB8D-F3F6-0F24445BB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2BA7A-72C6-4CFE-A59E-596DAA83A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3C7A6-6063-0A2D-42B8-AA43FAD14F0A}"/>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6" name="Footer Placeholder 5">
            <a:extLst>
              <a:ext uri="{FF2B5EF4-FFF2-40B4-BE49-F238E27FC236}">
                <a16:creationId xmlns:a16="http://schemas.microsoft.com/office/drawing/2014/main" id="{C7982CB3-E94E-FC6C-090B-D48D77ED4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474AC-AD92-159D-5645-DF70C425EAA2}"/>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221720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ADF5-11DE-6858-B233-B31CD9E2E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7E2AC5-DE75-2C22-FC3D-C1CFBC495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AE7C79-445B-148C-FACC-753305130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F8FAB-ABB4-B6DF-76FE-1AB7DBD7E926}"/>
              </a:ext>
            </a:extLst>
          </p:cNvPr>
          <p:cNvSpPr>
            <a:spLocks noGrp="1"/>
          </p:cNvSpPr>
          <p:nvPr>
            <p:ph type="dt" sz="half" idx="10"/>
          </p:nvPr>
        </p:nvSpPr>
        <p:spPr/>
        <p:txBody>
          <a:bodyPr/>
          <a:lstStyle/>
          <a:p>
            <a:fld id="{C8B242EE-50FD-5745-B00D-2D4875675C79}" type="datetimeFigureOut">
              <a:rPr lang="en-US" smtClean="0"/>
              <a:t>6/5/23</a:t>
            </a:fld>
            <a:endParaRPr lang="en-US"/>
          </a:p>
        </p:txBody>
      </p:sp>
      <p:sp>
        <p:nvSpPr>
          <p:cNvPr id="6" name="Footer Placeholder 5">
            <a:extLst>
              <a:ext uri="{FF2B5EF4-FFF2-40B4-BE49-F238E27FC236}">
                <a16:creationId xmlns:a16="http://schemas.microsoft.com/office/drawing/2014/main" id="{AFC6B85A-A6A9-0A50-2E29-F3AC87693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575A2-02CC-0322-BA4F-272A3636179F}"/>
              </a:ext>
            </a:extLst>
          </p:cNvPr>
          <p:cNvSpPr>
            <a:spLocks noGrp="1"/>
          </p:cNvSpPr>
          <p:nvPr>
            <p:ph type="sldNum" sz="quarter" idx="12"/>
          </p:nvPr>
        </p:nvSpPr>
        <p:spPr/>
        <p:txBody>
          <a:bodyPr/>
          <a:lstStyle/>
          <a:p>
            <a:fld id="{63205ECE-916F-4642-9430-5845AB5615E4}" type="slidenum">
              <a:rPr lang="en-US" smtClean="0"/>
              <a:t>‹#›</a:t>
            </a:fld>
            <a:endParaRPr lang="en-US"/>
          </a:p>
        </p:txBody>
      </p:sp>
    </p:spTree>
    <p:extLst>
      <p:ext uri="{BB962C8B-B14F-4D97-AF65-F5344CB8AC3E}">
        <p14:creationId xmlns:p14="http://schemas.microsoft.com/office/powerpoint/2010/main" val="347071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1D0EE-3C6E-465A-5806-A4D4F4AAE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6C3931-8AE1-C7C3-CEF5-742BC359D4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15F31-4AE7-55FA-2F88-AA3DF7C67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242EE-50FD-5745-B00D-2D4875675C79}" type="datetimeFigureOut">
              <a:rPr lang="en-US" smtClean="0"/>
              <a:t>6/5/23</a:t>
            </a:fld>
            <a:endParaRPr lang="en-US"/>
          </a:p>
        </p:txBody>
      </p:sp>
      <p:sp>
        <p:nvSpPr>
          <p:cNvPr id="5" name="Footer Placeholder 4">
            <a:extLst>
              <a:ext uri="{FF2B5EF4-FFF2-40B4-BE49-F238E27FC236}">
                <a16:creationId xmlns:a16="http://schemas.microsoft.com/office/drawing/2014/main" id="{302DB9AD-3D6E-932D-2999-66CC8A099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CF0D5C-63A5-1E28-5DC6-637E90252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05ECE-916F-4642-9430-5845AB5615E4}" type="slidenum">
              <a:rPr lang="en-US" smtClean="0"/>
              <a:t>‹#›</a:t>
            </a:fld>
            <a:endParaRPr lang="en-US"/>
          </a:p>
        </p:txBody>
      </p:sp>
    </p:spTree>
    <p:extLst>
      <p:ext uri="{BB962C8B-B14F-4D97-AF65-F5344CB8AC3E}">
        <p14:creationId xmlns:p14="http://schemas.microsoft.com/office/powerpoint/2010/main" val="293312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lt1"/>
                </a:solidFill>
                <a:latin typeface="Century Gothic"/>
                <a:ea typeface="Century Gothic"/>
                <a:cs typeface="Century Gothic"/>
                <a:sym typeface="Century Gothic"/>
              </a:rPr>
              <a:t>Unit 1: </a:t>
            </a:r>
            <a:r>
              <a:rPr lang="en-US" sz="6600" b="1" i="0" u="none" strike="noStrike" cap="none" dirty="0">
                <a:solidFill>
                  <a:schemeClr val="lt1"/>
                </a:solidFill>
                <a:latin typeface="Century Gothic"/>
                <a:ea typeface="Century Gothic"/>
                <a:cs typeface="Century Gothic"/>
                <a:sym typeface="Century Gothic"/>
              </a:rPr>
              <a:t>Week 6</a:t>
            </a:r>
            <a:endParaRPr sz="1400" b="1" i="0" u="none" strike="noStrike" cap="none" dirty="0">
              <a:solidFill>
                <a:srgbClr val="000000"/>
              </a:solidFill>
              <a:latin typeface="Century Gothic"/>
              <a:ea typeface="Century Gothic"/>
              <a:cs typeface="Century Gothic"/>
              <a:sym typeface="Century Gothic"/>
            </a:endParaRPr>
          </a:p>
        </p:txBody>
      </p:sp>
      <p:pic>
        <p:nvPicPr>
          <p:cNvPr id="92" name="Google Shape;92;p1"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93" name="Google Shape;93;p1"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5" name="Google Shape;95;p1"/>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accent1"/>
                </a:solidFill>
                <a:latin typeface="Century Gothic"/>
                <a:ea typeface="Century Gothic"/>
                <a:cs typeface="Century Gothic"/>
                <a:sym typeface="Century Gothic"/>
              </a:rPr>
              <a:t>Grade 1</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Introduce the Project</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570891" y="2370570"/>
            <a:ext cx="444000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Think </a:t>
            </a:r>
            <a:r>
              <a:rPr lang="en-US" sz="2800" b="0" i="0" u="none" strike="noStrike" cap="none" dirty="0">
                <a:solidFill>
                  <a:schemeClr val="dk1"/>
                </a:solidFill>
                <a:latin typeface="Century Gothic"/>
                <a:ea typeface="Century Gothic"/>
                <a:cs typeface="Century Gothic"/>
                <a:sym typeface="Century Gothic"/>
              </a:rPr>
              <a:t>of workers in your neighborhood.</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224</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570891" y="3524508"/>
            <a:ext cx="4440008"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Share </a:t>
            </a:r>
            <a:r>
              <a:rPr lang="en-US" sz="2800" b="0" i="0" u="none" strike="noStrike" cap="none" dirty="0">
                <a:solidFill>
                  <a:schemeClr val="dk1"/>
                </a:solidFill>
                <a:latin typeface="Century Gothic"/>
                <a:ea typeface="Century Gothic"/>
                <a:cs typeface="Century Gothic"/>
                <a:sym typeface="Century Gothic"/>
              </a:rPr>
              <a:t>your ideas with a partner and </a:t>
            </a:r>
            <a:r>
              <a:rPr lang="en-US" sz="2800" b="1" i="0" u="none" strike="noStrike" cap="none" dirty="0">
                <a:solidFill>
                  <a:schemeClr val="dk1"/>
                </a:solidFill>
                <a:latin typeface="Century Gothic"/>
                <a:ea typeface="Century Gothic"/>
                <a:cs typeface="Century Gothic"/>
                <a:sym typeface="Century Gothic"/>
              </a:rPr>
              <a:t>talk about</a:t>
            </a:r>
            <a:r>
              <a:rPr lang="en-US" sz="2800" i="0" u="none" strike="noStrike" cap="none" dirty="0">
                <a:solidFill>
                  <a:schemeClr val="dk1"/>
                </a:solidFill>
                <a:latin typeface="Century Gothic"/>
                <a:ea typeface="Century Gothic"/>
                <a:cs typeface="Century Gothic"/>
                <a:sym typeface="Century Gothic"/>
              </a:rPr>
              <a:t> what he or she does.</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5" name="Picture 4">
            <a:extLst>
              <a:ext uri="{FF2B5EF4-FFF2-40B4-BE49-F238E27FC236}">
                <a16:creationId xmlns:a16="http://schemas.microsoft.com/office/drawing/2014/main" id="{98FF3A50-41ED-BC18-412C-7AE03DA08963}"/>
              </a:ext>
            </a:extLst>
          </p:cNvPr>
          <p:cNvPicPr>
            <a:picLocks noChangeAspect="1"/>
          </p:cNvPicPr>
          <p:nvPr/>
        </p:nvPicPr>
        <p:blipFill>
          <a:blip r:embed="rId6"/>
          <a:srcRect/>
          <a:stretch/>
        </p:blipFill>
        <p:spPr>
          <a:xfrm>
            <a:off x="1673763" y="1166951"/>
            <a:ext cx="3947346" cy="5357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font, graphics, graphic design&#10;&#10;Description automatically generated">
            <a:extLst>
              <a:ext uri="{FF2B5EF4-FFF2-40B4-BE49-F238E27FC236}">
                <a16:creationId xmlns:a16="http://schemas.microsoft.com/office/drawing/2014/main" id="{2516B108-331E-FDA6-5EAA-588116F83214}"/>
              </a:ext>
            </a:extLst>
          </p:cNvPr>
          <p:cNvPicPr>
            <a:picLocks noChangeAspect="1"/>
          </p:cNvPicPr>
          <p:nvPr/>
        </p:nvPicPr>
        <p:blipFill>
          <a:blip r:embed="rId7"/>
          <a:stretch>
            <a:fillRect/>
          </a:stretch>
        </p:blipFill>
        <p:spPr>
          <a:xfrm>
            <a:off x="6512289" y="1552585"/>
            <a:ext cx="3232452" cy="817985"/>
          </a:xfrm>
          <a:prstGeom prst="rect">
            <a:avLst/>
          </a:prstGeom>
        </p:spPr>
      </p:pic>
    </p:spTree>
    <p:extLst>
      <p:ext uri="{BB962C8B-B14F-4D97-AF65-F5344CB8AC3E}">
        <p14:creationId xmlns:p14="http://schemas.microsoft.com/office/powerpoint/2010/main" val="120532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Build Background</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4082111" y="1231593"/>
            <a:ext cx="1022506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Read </a:t>
            </a:r>
            <a:r>
              <a:rPr lang="en-US" sz="2800" b="0" i="0" u="none" strike="noStrike" cap="none" dirty="0">
                <a:solidFill>
                  <a:schemeClr val="dk1"/>
                </a:solidFill>
                <a:latin typeface="Century Gothic"/>
                <a:ea typeface="Century Gothic"/>
                <a:cs typeface="Century Gothic"/>
                <a:sym typeface="Century Gothic"/>
              </a:rPr>
              <a:t>“Workers in the Neighborhood</a:t>
            </a:r>
            <a:r>
              <a:rPr lang="en-US" sz="2800" dirty="0">
                <a:solidFill>
                  <a:schemeClr val="dk1"/>
                </a:solidFill>
                <a:latin typeface="Arial" panose="020B0604020202020204" pitchFamily="34" charset="0"/>
                <a:ea typeface="Century Gothic"/>
                <a:cs typeface="Arial" panose="020B0604020202020204" pitchFamily="34" charset="0"/>
                <a:sym typeface="Century Gothic"/>
              </a:rPr>
              <a:t>.</a:t>
            </a:r>
            <a:r>
              <a:rPr lang="en-US" sz="28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3BDD9D8F-520B-7EB4-D9F6-CD8A7E5CB142}"/>
              </a:ext>
            </a:extLst>
          </p:cNvPr>
          <p:cNvPicPr>
            <a:picLocks noChangeAspect="1"/>
          </p:cNvPicPr>
          <p:nvPr/>
        </p:nvPicPr>
        <p:blipFill>
          <a:blip r:embed="rId6"/>
          <a:srcRect t="2839" b="2839"/>
          <a:stretch/>
        </p:blipFill>
        <p:spPr>
          <a:xfrm>
            <a:off x="3746326" y="2369928"/>
            <a:ext cx="3360249" cy="4172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355E593-E918-5D2F-91DC-6C7091912D4D}"/>
              </a:ext>
            </a:extLst>
          </p:cNvPr>
          <p:cNvPicPr>
            <a:picLocks noChangeAspect="1"/>
          </p:cNvPicPr>
          <p:nvPr/>
        </p:nvPicPr>
        <p:blipFill>
          <a:blip r:embed="rId7"/>
          <a:srcRect t="1356" b="1356"/>
          <a:stretch/>
        </p:blipFill>
        <p:spPr>
          <a:xfrm>
            <a:off x="467150" y="1589799"/>
            <a:ext cx="3360262" cy="4317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644EA35-2777-DF84-8F6A-24CDB55787F6}"/>
              </a:ext>
            </a:extLst>
          </p:cNvPr>
          <p:cNvSpPr txBox="1"/>
          <p:nvPr/>
        </p:nvSpPr>
        <p:spPr>
          <a:xfrm>
            <a:off x="6765550" y="2540875"/>
            <a:ext cx="5253707" cy="2677656"/>
          </a:xfrm>
          <a:prstGeom prst="rect">
            <a:avLst/>
          </a:prstGeom>
          <a:noFill/>
        </p:spPr>
        <p:txBody>
          <a:bodyPr wrap="square">
            <a:spAutoFit/>
          </a:bodyPr>
          <a:lstStyle/>
          <a:p>
            <a:pPr lvl="1"/>
            <a:r>
              <a:rPr lang="en-US" sz="2400" b="1" dirty="0">
                <a:solidFill>
                  <a:srgbClr val="353335"/>
                </a:solidFill>
                <a:effectLst/>
                <a:latin typeface="Century Gothic" panose="020B0502020202020204" pitchFamily="34" charset="0"/>
              </a:rPr>
              <a:t>Take turns reading</a:t>
            </a:r>
            <a:r>
              <a:rPr lang="en-US" sz="2400" dirty="0">
                <a:solidFill>
                  <a:srgbClr val="353335"/>
                </a:solidFill>
                <a:effectLst/>
                <a:latin typeface="Century Gothic" panose="020B0502020202020204" pitchFamily="34" charset="0"/>
              </a:rPr>
              <a:t> paragraphs with a partner and </a:t>
            </a:r>
            <a:r>
              <a:rPr lang="en-US" sz="2400" b="1" dirty="0">
                <a:solidFill>
                  <a:srgbClr val="353335"/>
                </a:solidFill>
                <a:effectLst/>
                <a:latin typeface="Century Gothic" panose="020B0502020202020204" pitchFamily="34" charset="0"/>
              </a:rPr>
              <a:t>make</a:t>
            </a:r>
            <a:r>
              <a:rPr lang="en-US" sz="2400" dirty="0">
                <a:solidFill>
                  <a:srgbClr val="353335"/>
                </a:solidFill>
                <a:effectLst/>
                <a:latin typeface="Century Gothic" panose="020B0502020202020204" pitchFamily="34" charset="0"/>
              </a:rPr>
              <a:t> connections.</a:t>
            </a:r>
            <a:endParaRPr lang="en-US" sz="2400" dirty="0">
              <a:effectLst/>
              <a:latin typeface="Century Gothic" panose="020B0502020202020204" pitchFamily="34" charset="0"/>
            </a:endParaRPr>
          </a:p>
          <a:p>
            <a:pPr lvl="1"/>
            <a:endParaRPr lang="en-US" sz="2400" dirty="0">
              <a:solidFill>
                <a:srgbClr val="353335"/>
              </a:solidFill>
              <a:latin typeface="Century Gothic" panose="020B0502020202020204" pitchFamily="34" charset="0"/>
            </a:endParaRPr>
          </a:p>
          <a:p>
            <a:pPr lvl="1"/>
            <a:r>
              <a:rPr lang="en-US" sz="2400" dirty="0">
                <a:solidFill>
                  <a:srgbClr val="353335"/>
                </a:solidFill>
                <a:effectLst/>
                <a:latin typeface="Century Gothic" panose="020B0502020202020204" pitchFamily="34" charset="0"/>
              </a:rPr>
              <a:t>Someone I know works…</a:t>
            </a:r>
            <a:endParaRPr lang="en-US" sz="2400" dirty="0">
              <a:effectLst/>
              <a:latin typeface="Century Gothic" panose="020B0502020202020204" pitchFamily="34" charset="0"/>
            </a:endParaRPr>
          </a:p>
          <a:p>
            <a:pPr lvl="1"/>
            <a:endParaRPr lang="en-US" sz="2400" dirty="0">
              <a:solidFill>
                <a:srgbClr val="353335"/>
              </a:solidFill>
              <a:effectLst/>
              <a:latin typeface="Century Gothic" panose="020B0502020202020204" pitchFamily="34" charset="0"/>
            </a:endParaRPr>
          </a:p>
          <a:p>
            <a:pPr lvl="1"/>
            <a:r>
              <a:rPr lang="en-US" sz="2400" dirty="0">
                <a:solidFill>
                  <a:srgbClr val="353335"/>
                </a:solidFill>
                <a:latin typeface="Century Gothic" panose="020B0502020202020204" pitchFamily="34" charset="0"/>
              </a:rPr>
              <a:t>In my neighborhood, I see…</a:t>
            </a:r>
            <a:endParaRPr lang="en-US" sz="2400" dirty="0">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2648755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Generate Questions</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225</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2609883" y="5198010"/>
            <a:ext cx="697223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entury Gothic"/>
                <a:ea typeface="Century Gothic"/>
                <a:cs typeface="Century Gothic"/>
                <a:sym typeface="Century Gothic"/>
              </a:rPr>
              <a:t>W</a:t>
            </a:r>
            <a:r>
              <a:rPr lang="en-US" sz="2800" b="1" i="0" u="none" strike="noStrike" cap="none" dirty="0">
                <a:solidFill>
                  <a:schemeClr val="dk1"/>
                </a:solidFill>
                <a:latin typeface="Century Gothic"/>
                <a:ea typeface="Century Gothic"/>
                <a:cs typeface="Century Gothic"/>
                <a:sym typeface="Century Gothic"/>
              </a:rPr>
              <a:t>rite </a:t>
            </a:r>
            <a:r>
              <a:rPr lang="en-US" sz="2800" i="0" u="none" strike="noStrike" cap="none" dirty="0">
                <a:solidFill>
                  <a:schemeClr val="dk1"/>
                </a:solidFill>
                <a:latin typeface="Century Gothic"/>
                <a:ea typeface="Century Gothic"/>
                <a:cs typeface="Century Gothic"/>
                <a:sym typeface="Century Gothic"/>
              </a:rPr>
              <a:t>two questions about neighborhood workers.</a:t>
            </a:r>
            <a:endParaRPr lang="en-US"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A63C798-83C7-5BFF-9C08-77C8B027C707}"/>
              </a:ext>
            </a:extLst>
          </p:cNvPr>
          <p:cNvPicPr>
            <a:picLocks noChangeAspect="1"/>
          </p:cNvPicPr>
          <p:nvPr/>
        </p:nvPicPr>
        <p:blipFill>
          <a:blip r:embed="rId6"/>
          <a:srcRect/>
          <a:stretch/>
        </p:blipFill>
        <p:spPr>
          <a:xfrm>
            <a:off x="725133" y="1827464"/>
            <a:ext cx="8469510" cy="1697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Google Shape;126;p4">
            <a:extLst>
              <a:ext uri="{FF2B5EF4-FFF2-40B4-BE49-F238E27FC236}">
                <a16:creationId xmlns:a16="http://schemas.microsoft.com/office/drawing/2014/main" id="{3329BD42-9F7E-FCBD-09D6-A3FD42F31DA0}"/>
              </a:ext>
            </a:extLst>
          </p:cNvPr>
          <p:cNvSpPr txBox="1"/>
          <p:nvPr/>
        </p:nvSpPr>
        <p:spPr>
          <a:xfrm>
            <a:off x="2609883" y="3972597"/>
            <a:ext cx="697223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Century Gothic"/>
                <a:ea typeface="Century Gothic"/>
                <a:cs typeface="Century Gothic"/>
                <a:sym typeface="Century Gothic"/>
              </a:rPr>
              <a:t>With a partner, </a:t>
            </a:r>
            <a:r>
              <a:rPr lang="en-US" sz="2800" b="1" dirty="0">
                <a:solidFill>
                  <a:schemeClr val="dk1"/>
                </a:solidFill>
                <a:latin typeface="Century Gothic"/>
                <a:ea typeface="Century Gothic"/>
                <a:cs typeface="Century Gothic"/>
                <a:sym typeface="Century Gothic"/>
              </a:rPr>
              <a:t>write words </a:t>
            </a:r>
            <a:r>
              <a:rPr lang="en-US" sz="2800" dirty="0">
                <a:solidFill>
                  <a:schemeClr val="dk1"/>
                </a:solidFill>
                <a:latin typeface="Century Gothic"/>
                <a:ea typeface="Century Gothic"/>
                <a:cs typeface="Century Gothic"/>
                <a:sym typeface="Century Gothic"/>
              </a:rPr>
              <a:t>and</a:t>
            </a:r>
            <a:r>
              <a:rPr lang="en-US" sz="2800" b="1" dirty="0">
                <a:solidFill>
                  <a:schemeClr val="dk1"/>
                </a:solidFill>
                <a:latin typeface="Century Gothic"/>
                <a:ea typeface="Century Gothic"/>
                <a:cs typeface="Century Gothic"/>
                <a:sym typeface="Century Gothic"/>
              </a:rPr>
              <a:t> draw pictures </a:t>
            </a:r>
            <a:r>
              <a:rPr lang="en-US" sz="2800" dirty="0">
                <a:solidFill>
                  <a:schemeClr val="dk1"/>
                </a:solidFill>
                <a:latin typeface="Century Gothic"/>
                <a:ea typeface="Century Gothic"/>
                <a:cs typeface="Century Gothic"/>
                <a:sym typeface="Century Gothic"/>
              </a:rPr>
              <a:t>about neighborhood workers.</a:t>
            </a:r>
            <a:r>
              <a:rPr lang="en-US" sz="2800" i="0" u="none" strike="noStrike" cap="none" dirty="0">
                <a:solidFill>
                  <a:schemeClr val="dk1"/>
                </a:solidFill>
                <a:latin typeface="Century Gothic"/>
                <a:ea typeface="Century Gothic"/>
                <a:cs typeface="Century Gothic"/>
                <a:sym typeface="Century Gothic"/>
              </a:rPr>
              <a:t> </a:t>
            </a:r>
            <a:endParaRPr lang="en-US"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27758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Inquire – Academic Vocabulary</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224, 225</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7844432" y="3791814"/>
            <a:ext cx="4039613"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Talk about </a:t>
            </a:r>
            <a:r>
              <a:rPr lang="en-US" sz="2800" b="0" i="0" u="none" strike="noStrike" cap="none" dirty="0">
                <a:solidFill>
                  <a:schemeClr val="dk1"/>
                </a:solidFill>
                <a:latin typeface="Century Gothic"/>
                <a:ea typeface="Century Gothic"/>
                <a:cs typeface="Century Gothic"/>
                <a:sym typeface="Century Gothic"/>
              </a:rPr>
              <a:t>the picture using your Academic Vocabulary. </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11237217-DF57-1CAB-0275-60EC7EAB87FB}"/>
              </a:ext>
            </a:extLst>
          </p:cNvPr>
          <p:cNvPicPr>
            <a:picLocks noChangeAspect="1"/>
          </p:cNvPicPr>
          <p:nvPr/>
        </p:nvPicPr>
        <p:blipFill>
          <a:blip r:embed="rId6"/>
          <a:srcRect/>
          <a:stretch/>
        </p:blipFill>
        <p:spPr>
          <a:xfrm>
            <a:off x="4101222" y="1379436"/>
            <a:ext cx="3543531" cy="4824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219AA2EE-C780-CC67-F976-5879D0BF832A}"/>
              </a:ext>
            </a:extLst>
          </p:cNvPr>
          <p:cNvPicPr>
            <a:picLocks noChangeAspect="1"/>
          </p:cNvPicPr>
          <p:nvPr/>
        </p:nvPicPr>
        <p:blipFill>
          <a:blip r:embed="rId7"/>
          <a:stretch>
            <a:fillRect/>
          </a:stretch>
        </p:blipFill>
        <p:spPr>
          <a:xfrm>
            <a:off x="7844434" y="1589965"/>
            <a:ext cx="2681004" cy="634436"/>
          </a:xfrm>
          <a:prstGeom prst="rect">
            <a:avLst/>
          </a:prstGeom>
        </p:spPr>
      </p:pic>
      <p:sp>
        <p:nvSpPr>
          <p:cNvPr id="6" name="TextBox 5">
            <a:extLst>
              <a:ext uri="{FF2B5EF4-FFF2-40B4-BE49-F238E27FC236}">
                <a16:creationId xmlns:a16="http://schemas.microsoft.com/office/drawing/2014/main" id="{3A703DF2-0C12-A7D0-1680-77FE49F4BE32}"/>
              </a:ext>
            </a:extLst>
          </p:cNvPr>
          <p:cNvSpPr txBox="1"/>
          <p:nvPr/>
        </p:nvSpPr>
        <p:spPr>
          <a:xfrm>
            <a:off x="7844433" y="2215692"/>
            <a:ext cx="3543531" cy="138499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3200"/>
              <a:buFont typeface="Arial"/>
              <a:buNone/>
            </a:pPr>
            <a:r>
              <a:rPr lang="en-US" sz="2800" b="1" dirty="0">
                <a:solidFill>
                  <a:schemeClr val="dk1"/>
                </a:solidFill>
                <a:latin typeface="Century Gothic"/>
                <a:sym typeface="Century Gothic"/>
              </a:rPr>
              <a:t>Turn </a:t>
            </a:r>
            <a:r>
              <a:rPr lang="en-US" sz="2800" dirty="0">
                <a:solidFill>
                  <a:schemeClr val="dk1"/>
                </a:solidFill>
                <a:latin typeface="Century Gothic"/>
                <a:sym typeface="Century Gothic"/>
              </a:rPr>
              <a:t>to pp. 224-225 in your Student Interactive. </a:t>
            </a:r>
            <a:endParaRPr lang="en-US" sz="2800" dirty="0"/>
          </a:p>
        </p:txBody>
      </p:sp>
      <p:pic>
        <p:nvPicPr>
          <p:cNvPr id="2" name="Picture 1">
            <a:extLst>
              <a:ext uri="{FF2B5EF4-FFF2-40B4-BE49-F238E27FC236}">
                <a16:creationId xmlns:a16="http://schemas.microsoft.com/office/drawing/2014/main" id="{5174F922-7424-D5FA-40EF-6E628E7610C3}"/>
              </a:ext>
            </a:extLst>
          </p:cNvPr>
          <p:cNvPicPr>
            <a:picLocks noChangeAspect="1"/>
          </p:cNvPicPr>
          <p:nvPr/>
        </p:nvPicPr>
        <p:blipFill>
          <a:blip r:embed="rId8"/>
          <a:srcRect/>
          <a:stretch/>
        </p:blipFill>
        <p:spPr>
          <a:xfrm>
            <a:off x="485133" y="1394781"/>
            <a:ext cx="3543543" cy="4809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509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4"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256" name="Google Shape;256;p14"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257" name="Google Shape;257;p14"/>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258" name="Google Shape;258;p14"/>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2</a:t>
            </a:r>
            <a:endParaRPr sz="1400" b="0" i="0" u="none" strike="noStrike" cap="none">
              <a:solidFill>
                <a:srgbClr val="000000"/>
              </a:solidFill>
              <a:latin typeface="Century Gothic"/>
              <a:ea typeface="Century Gothic"/>
              <a:cs typeface="Century Gothic"/>
              <a:sym typeface="Century Gothic"/>
            </a:endParaRPr>
          </a:p>
        </p:txBody>
      </p:sp>
      <p:pic>
        <p:nvPicPr>
          <p:cNvPr id="259" name="Google Shape;259;p14"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260" name="Google Shape;260;p1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84" name="Google Shape;384;p2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85" name="Google Shape;385;p2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86" name="Google Shape;386;p2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87" name="Google Shape;387;p2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graphicFrame>
        <p:nvGraphicFramePr>
          <p:cNvPr id="388" name="Google Shape;388;p21"/>
          <p:cNvGraphicFramePr/>
          <p:nvPr>
            <p:extLst>
              <p:ext uri="{D42A27DB-BD31-4B8C-83A1-F6EECF244321}">
                <p14:modId xmlns:p14="http://schemas.microsoft.com/office/powerpoint/2010/main" val="667570939"/>
              </p:ext>
            </p:extLst>
          </p:nvPr>
        </p:nvGraphicFramePr>
        <p:xfrm>
          <a:off x="4511675" y="1579148"/>
          <a:ext cx="3168650" cy="938050"/>
        </p:xfrm>
        <a:graphic>
          <a:graphicData uri="http://schemas.openxmlformats.org/drawingml/2006/table">
            <a:tbl>
              <a:tblPr firstRow="1" bandRow="1">
                <a:noFill/>
              </a:tblPr>
              <a:tblGrid>
                <a:gridCol w="1584325">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tblGrid>
              <a:tr h="938050">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dirty="0">
                          <a:solidFill>
                            <a:srgbClr val="C00000"/>
                          </a:solidFill>
                          <a:latin typeface="Century Gothic"/>
                          <a:ea typeface="Century Gothic"/>
                          <a:cs typeface="Century Gothic"/>
                          <a:sym typeface="Century Gothic"/>
                        </a:rPr>
                        <a:t>Qu</a:t>
                      </a:r>
                      <a:endParaRPr sz="3600" b="0" u="none" strike="noStrike" cap="none" dirty="0">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0" u="none" strike="noStrike" cap="none" dirty="0" err="1">
                          <a:solidFill>
                            <a:srgbClr val="C00000"/>
                          </a:solidFill>
                          <a:latin typeface="Century Gothic"/>
                          <a:ea typeface="Century Gothic"/>
                          <a:cs typeface="Century Gothic"/>
                          <a:sym typeface="Century Gothic"/>
                        </a:rPr>
                        <a:t>qu</a:t>
                      </a:r>
                      <a:endParaRPr sz="1400" u="none" strike="noStrike" cap="none" dirty="0">
                        <a:solidFill>
                          <a:srgbClr val="C0000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395" name="Google Shape;395;p2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213</a:t>
            </a:r>
            <a:endParaRPr sz="1400" b="0" i="0" u="none" strike="noStrike" cap="none" dirty="0">
              <a:solidFill>
                <a:srgbClr val="000000"/>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FBA695F8-9A90-8B33-52B9-7856FEBAEBA6}"/>
              </a:ext>
            </a:extLst>
          </p:cNvPr>
          <p:cNvSpPr txBox="1"/>
          <p:nvPr/>
        </p:nvSpPr>
        <p:spPr>
          <a:xfrm>
            <a:off x="819040" y="2779186"/>
            <a:ext cx="2346460" cy="646331"/>
          </a:xfrm>
          <a:prstGeom prst="rect">
            <a:avLst/>
          </a:prstGeom>
          <a:noFill/>
          <a:ln>
            <a:solidFill>
              <a:schemeClr val="tx1"/>
            </a:solidFill>
          </a:ln>
        </p:spPr>
        <p:txBody>
          <a:bodyPr wrap="square" rtlCol="0">
            <a:spAutoFit/>
          </a:bodyPr>
          <a:lstStyle/>
          <a:p>
            <a:pPr algn="ctr"/>
            <a:r>
              <a:rPr lang="en-US" sz="3600" dirty="0">
                <a:latin typeface="Century Gothic" panose="020B0502020202020204" pitchFamily="34" charset="0"/>
              </a:rPr>
              <a:t>quit</a:t>
            </a:r>
          </a:p>
        </p:txBody>
      </p:sp>
      <p:sp>
        <p:nvSpPr>
          <p:cNvPr id="4" name="TextBox 3">
            <a:extLst>
              <a:ext uri="{FF2B5EF4-FFF2-40B4-BE49-F238E27FC236}">
                <a16:creationId xmlns:a16="http://schemas.microsoft.com/office/drawing/2014/main" id="{68BD31AA-F3DA-57D7-25E4-EE7A536BB52F}"/>
              </a:ext>
            </a:extLst>
          </p:cNvPr>
          <p:cNvSpPr txBox="1"/>
          <p:nvPr/>
        </p:nvSpPr>
        <p:spPr>
          <a:xfrm>
            <a:off x="3552692" y="2779186"/>
            <a:ext cx="2346460" cy="646331"/>
          </a:xfrm>
          <a:prstGeom prst="rect">
            <a:avLst/>
          </a:prstGeom>
          <a:noFill/>
          <a:ln>
            <a:solidFill>
              <a:schemeClr val="tx1"/>
            </a:solidFill>
          </a:ln>
        </p:spPr>
        <p:txBody>
          <a:bodyPr wrap="square" rtlCol="0">
            <a:spAutoFit/>
          </a:bodyPr>
          <a:lstStyle/>
          <a:p>
            <a:pPr algn="ctr"/>
            <a:r>
              <a:rPr lang="en-US" sz="3600" dirty="0">
                <a:latin typeface="Century Gothic" panose="020B0502020202020204" pitchFamily="34" charset="0"/>
              </a:rPr>
              <a:t>quill</a:t>
            </a:r>
          </a:p>
        </p:txBody>
      </p:sp>
      <p:sp>
        <p:nvSpPr>
          <p:cNvPr id="5" name="TextBox 4">
            <a:extLst>
              <a:ext uri="{FF2B5EF4-FFF2-40B4-BE49-F238E27FC236}">
                <a16:creationId xmlns:a16="http://schemas.microsoft.com/office/drawing/2014/main" id="{20138FDB-E83A-7C18-070F-78E49D707000}"/>
              </a:ext>
            </a:extLst>
          </p:cNvPr>
          <p:cNvSpPr txBox="1"/>
          <p:nvPr/>
        </p:nvSpPr>
        <p:spPr>
          <a:xfrm>
            <a:off x="6464439" y="2782669"/>
            <a:ext cx="2346460" cy="646331"/>
          </a:xfrm>
          <a:prstGeom prst="rect">
            <a:avLst/>
          </a:prstGeom>
          <a:noFill/>
          <a:ln>
            <a:solidFill>
              <a:schemeClr val="tx1"/>
            </a:solidFill>
          </a:ln>
        </p:spPr>
        <p:txBody>
          <a:bodyPr wrap="square" rtlCol="0">
            <a:spAutoFit/>
          </a:bodyPr>
          <a:lstStyle/>
          <a:p>
            <a:pPr algn="ctr"/>
            <a:r>
              <a:rPr lang="en-US" sz="3600" dirty="0">
                <a:latin typeface="Century Gothic" panose="020B0502020202020204" pitchFamily="34" charset="0"/>
              </a:rPr>
              <a:t>Quinn</a:t>
            </a:r>
          </a:p>
        </p:txBody>
      </p:sp>
      <p:sp>
        <p:nvSpPr>
          <p:cNvPr id="6" name="TextBox 5">
            <a:extLst>
              <a:ext uri="{FF2B5EF4-FFF2-40B4-BE49-F238E27FC236}">
                <a16:creationId xmlns:a16="http://schemas.microsoft.com/office/drawing/2014/main" id="{6726A774-AB62-2A33-5EC1-35FDD1AFCA75}"/>
              </a:ext>
            </a:extLst>
          </p:cNvPr>
          <p:cNvSpPr txBox="1"/>
          <p:nvPr/>
        </p:nvSpPr>
        <p:spPr>
          <a:xfrm>
            <a:off x="9213303" y="2779186"/>
            <a:ext cx="2346460" cy="646331"/>
          </a:xfrm>
          <a:prstGeom prst="rect">
            <a:avLst/>
          </a:prstGeom>
          <a:noFill/>
          <a:ln>
            <a:solidFill>
              <a:schemeClr val="tx1"/>
            </a:solidFill>
          </a:ln>
        </p:spPr>
        <p:txBody>
          <a:bodyPr wrap="square" rtlCol="0">
            <a:spAutoFit/>
          </a:bodyPr>
          <a:lstStyle/>
          <a:p>
            <a:pPr algn="ctr"/>
            <a:r>
              <a:rPr lang="en-US" sz="3600" dirty="0">
                <a:latin typeface="Century Gothic" panose="020B0502020202020204" pitchFamily="34" charset="0"/>
              </a:rPr>
              <a:t>quiz</a:t>
            </a:r>
          </a:p>
        </p:txBody>
      </p:sp>
      <p:sp>
        <p:nvSpPr>
          <p:cNvPr id="7" name="TextBox 6">
            <a:extLst>
              <a:ext uri="{FF2B5EF4-FFF2-40B4-BE49-F238E27FC236}">
                <a16:creationId xmlns:a16="http://schemas.microsoft.com/office/drawing/2014/main" id="{0AA9791E-1EC8-F071-7DF6-85285B99BD38}"/>
              </a:ext>
            </a:extLst>
          </p:cNvPr>
          <p:cNvSpPr txBox="1"/>
          <p:nvPr/>
        </p:nvSpPr>
        <p:spPr>
          <a:xfrm>
            <a:off x="1195437" y="3687505"/>
            <a:ext cx="10364326" cy="2308324"/>
          </a:xfrm>
          <a:prstGeom prst="rect">
            <a:avLst/>
          </a:prstGeom>
          <a:noFill/>
          <a:ln>
            <a:noFill/>
          </a:ln>
        </p:spPr>
        <p:txBody>
          <a:bodyPr wrap="square" rtlCol="0">
            <a:spAutoFit/>
          </a:bodyPr>
          <a:lstStyle/>
          <a:p>
            <a:pPr marL="742950" indent="-742950">
              <a:buAutoNum type="arabicPeriod"/>
            </a:pPr>
            <a:r>
              <a:rPr lang="en-US" sz="3600" dirty="0">
                <a:latin typeface="Century Gothic" panose="020B0502020202020204" pitchFamily="34" charset="0"/>
              </a:rPr>
              <a:t>My hamster’s name is ______.</a:t>
            </a:r>
          </a:p>
          <a:p>
            <a:pPr marL="742950" indent="-742950">
              <a:buAutoNum type="arabicPeriod"/>
            </a:pPr>
            <a:r>
              <a:rPr lang="en-US" sz="3600" dirty="0">
                <a:latin typeface="Century Gothic" panose="020B0502020202020204" pitchFamily="34" charset="0"/>
              </a:rPr>
              <a:t>Long ago, people wrote with a ______.</a:t>
            </a:r>
          </a:p>
          <a:p>
            <a:pPr marL="742950" indent="-742950">
              <a:buAutoNum type="arabicPeriod"/>
            </a:pPr>
            <a:r>
              <a:rPr lang="en-US" sz="3600" dirty="0">
                <a:latin typeface="Century Gothic" panose="020B0502020202020204" pitchFamily="34" charset="0"/>
              </a:rPr>
              <a:t>It is time to take a math ______.</a:t>
            </a:r>
          </a:p>
          <a:p>
            <a:pPr marL="742950" indent="-742950">
              <a:buAutoNum type="arabicPeriod"/>
            </a:pPr>
            <a:r>
              <a:rPr lang="en-US" sz="3600" dirty="0">
                <a:latin typeface="Century Gothic" panose="020B0502020202020204" pitchFamily="34" charset="0"/>
              </a:rPr>
              <a:t>I love playing soccer, so I will now ______.</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02" name="Google Shape;402;p2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03" name="Google Shape;403;p2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04" name="Google Shape;404;p2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05" name="Google Shape;405;p2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a:t>
            </a:r>
            <a:endParaRPr sz="1400" b="0" i="0" u="none" strike="noStrike" cap="none">
              <a:solidFill>
                <a:srgbClr val="000000"/>
              </a:solidFill>
              <a:latin typeface="Century Gothic"/>
              <a:ea typeface="Century Gothic"/>
              <a:cs typeface="Century Gothic"/>
              <a:sym typeface="Century Gothic"/>
            </a:endParaRPr>
          </a:p>
        </p:txBody>
      </p:sp>
      <p:pic>
        <p:nvPicPr>
          <p:cNvPr id="406" name="Google Shape;406;p22"/>
          <p:cNvPicPr preferRelativeResize="0"/>
          <p:nvPr/>
        </p:nvPicPr>
        <p:blipFill>
          <a:blip r:embed="rId6"/>
          <a:srcRect/>
          <a:stretch/>
        </p:blipFill>
        <p:spPr>
          <a:xfrm>
            <a:off x="465138" y="1611970"/>
            <a:ext cx="3250651" cy="44148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07" name="Google Shape;407;p22"/>
          <p:cNvPicPr preferRelativeResize="0"/>
          <p:nvPr/>
        </p:nvPicPr>
        <p:blipFill>
          <a:blip r:embed="rId7"/>
          <a:srcRect/>
          <a:stretch/>
        </p:blipFill>
        <p:spPr>
          <a:xfrm>
            <a:off x="3859655" y="1612702"/>
            <a:ext cx="3250652" cy="441335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08" name="Google Shape;408;p2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213, 214</a:t>
            </a:r>
            <a:endParaRPr sz="1400" b="0" i="0" u="none" strike="noStrike" cap="none" dirty="0">
              <a:solidFill>
                <a:srgbClr val="000000"/>
              </a:solidFill>
              <a:latin typeface="Century Gothic"/>
              <a:ea typeface="Century Gothic"/>
              <a:cs typeface="Century Gothic"/>
              <a:sym typeface="Century Gothic"/>
            </a:endParaRPr>
          </a:p>
        </p:txBody>
      </p:sp>
      <p:sp>
        <p:nvSpPr>
          <p:cNvPr id="409" name="Google Shape;409;p22"/>
          <p:cNvSpPr txBox="1"/>
          <p:nvPr/>
        </p:nvSpPr>
        <p:spPr>
          <a:xfrm>
            <a:off x="7401513" y="1371344"/>
            <a:ext cx="4112230" cy="50167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Century Gothic"/>
                <a:ea typeface="Century Gothic"/>
                <a:cs typeface="Century Gothic"/>
                <a:sym typeface="Century Gothic"/>
              </a:rPr>
              <a:t>Turn</a:t>
            </a:r>
            <a:r>
              <a:rPr lang="en-US" sz="2000" b="0" i="0" u="none" strike="noStrike" cap="none" dirty="0">
                <a:solidFill>
                  <a:schemeClr val="dk1"/>
                </a:solidFill>
                <a:latin typeface="Century Gothic"/>
                <a:ea typeface="Century Gothic"/>
                <a:cs typeface="Century Gothic"/>
                <a:sym typeface="Century Gothic"/>
              </a:rPr>
              <a:t> to page 213 in your Student Interactive and read the words.</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Century Gothic"/>
                <a:ea typeface="Century Gothic"/>
                <a:cs typeface="Century Gothic"/>
                <a:sym typeface="Century Gothic"/>
              </a:rPr>
              <a:t>Say</a:t>
            </a:r>
            <a:r>
              <a:rPr lang="en-US" sz="2000" b="0" i="0" u="none" strike="noStrike" cap="none" dirty="0">
                <a:solidFill>
                  <a:schemeClr val="dk1"/>
                </a:solidFill>
                <a:latin typeface="Century Gothic"/>
                <a:ea typeface="Century Gothic"/>
                <a:cs typeface="Century Gothic"/>
                <a:sym typeface="Century Gothic"/>
              </a:rPr>
              <a:t> the picture names and write the words.</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Century Gothic"/>
                <a:ea typeface="Century Gothic"/>
                <a:cs typeface="Century Gothic"/>
                <a:sym typeface="Century Gothic"/>
              </a:rPr>
              <a:t>Tell </a:t>
            </a:r>
            <a:r>
              <a:rPr lang="en-US" sz="2000" i="0" u="none" strike="noStrike" cap="none" dirty="0">
                <a:solidFill>
                  <a:schemeClr val="dk1"/>
                </a:solidFill>
                <a:latin typeface="Century Gothic"/>
                <a:ea typeface="Century Gothic"/>
                <a:cs typeface="Century Gothic"/>
                <a:sym typeface="Century Gothic"/>
              </a:rPr>
              <a:t>your partner a sentence with a </a:t>
            </a:r>
            <a:r>
              <a:rPr lang="en-US" sz="2000" i="0" u="none" strike="noStrike" cap="none" dirty="0" err="1">
                <a:solidFill>
                  <a:schemeClr val="dk1"/>
                </a:solidFill>
                <a:latin typeface="Century Gothic"/>
                <a:ea typeface="Century Gothic"/>
                <a:cs typeface="Century Gothic"/>
                <a:sym typeface="Century Gothic"/>
              </a:rPr>
              <a:t>qu</a:t>
            </a:r>
            <a:r>
              <a:rPr lang="en-US" sz="2000" i="0" u="none" strike="noStrike" cap="none" dirty="0">
                <a:solidFill>
                  <a:schemeClr val="dk1"/>
                </a:solidFill>
                <a:latin typeface="Century Gothic"/>
                <a:ea typeface="Century Gothic"/>
                <a:cs typeface="Century Gothic"/>
                <a:sym typeface="Century Gothic"/>
              </a:rPr>
              <a:t>- word.</a:t>
            </a:r>
            <a:endParaRPr sz="1400" b="0" i="0" u="none" strike="noStrike" cap="none" dirty="0">
              <a:solidFill>
                <a:srgbClr val="000000"/>
              </a:solidFill>
              <a:latin typeface="Century Gothic"/>
              <a:ea typeface="Century Gothic"/>
              <a:cs typeface="Century Gothic"/>
              <a:sym typeface="Century Gothic"/>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Century Gothic"/>
                <a:ea typeface="Century Gothic"/>
                <a:cs typeface="Century Gothic"/>
                <a:sym typeface="Century Gothic"/>
              </a:rPr>
              <a:t>Turn</a:t>
            </a:r>
            <a:r>
              <a:rPr lang="en-US" sz="2000" b="0" i="0" u="none" strike="noStrike" cap="none" dirty="0">
                <a:solidFill>
                  <a:schemeClr val="dk1"/>
                </a:solidFill>
                <a:latin typeface="Century Gothic"/>
                <a:ea typeface="Century Gothic"/>
                <a:cs typeface="Century Gothic"/>
                <a:sym typeface="Century Gothic"/>
              </a:rPr>
              <a:t> to page 214. Listen to the sentences and underline the words with the </a:t>
            </a:r>
            <a:r>
              <a:rPr lang="en-US" sz="2000" b="0" i="1" u="none" strike="noStrike" cap="none" dirty="0">
                <a:solidFill>
                  <a:schemeClr val="dk1"/>
                </a:solidFill>
                <a:latin typeface="Century Gothic"/>
                <a:ea typeface="Century Gothic"/>
                <a:cs typeface="Century Gothic"/>
                <a:sym typeface="Century Gothic"/>
              </a:rPr>
              <a:t>kw</a:t>
            </a:r>
            <a:r>
              <a:rPr lang="en-US" sz="2000" b="0" i="0" u="none" strike="noStrike" cap="none" dirty="0">
                <a:solidFill>
                  <a:schemeClr val="dk1"/>
                </a:solidFill>
                <a:latin typeface="Century Gothic"/>
                <a:ea typeface="Century Gothic"/>
                <a:cs typeface="Century Gothic"/>
                <a:sym typeface="Century Gothic"/>
              </a:rPr>
              <a:t> sound.</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Century Gothic"/>
                <a:ea typeface="Century Gothic"/>
                <a:cs typeface="Century Gothic"/>
                <a:sym typeface="Century Gothic"/>
              </a:rPr>
              <a:t>Write </a:t>
            </a:r>
            <a:r>
              <a:rPr lang="en-US" sz="2000" b="0" i="0" u="none" strike="noStrike" cap="none" dirty="0">
                <a:solidFill>
                  <a:schemeClr val="dk1"/>
                </a:solidFill>
                <a:latin typeface="Century Gothic"/>
                <a:ea typeface="Century Gothic"/>
                <a:cs typeface="Century Gothic"/>
                <a:sym typeface="Century Gothic"/>
              </a:rPr>
              <a:t>a sentence about Quinn. </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20" name="Google Shape;220;p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21" name="Google Shape;221;p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22" name="Google Shape;222;p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23" name="Google Shape;223;p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224" name="Google Shape;224;p9"/>
          <p:cNvSpPr txBox="1"/>
          <p:nvPr/>
        </p:nvSpPr>
        <p:spPr>
          <a:xfrm>
            <a:off x="885824" y="2538726"/>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go</a:t>
            </a:r>
            <a:endParaRPr sz="1400" b="0" i="0" u="none" strike="noStrike" cap="none" dirty="0">
              <a:solidFill>
                <a:srgbClr val="000000"/>
              </a:solidFill>
              <a:latin typeface="Century Gothic"/>
              <a:ea typeface="Century Gothic"/>
              <a:cs typeface="Century Gothic"/>
              <a:sym typeface="Century Gothic"/>
            </a:endParaRPr>
          </a:p>
        </p:txBody>
      </p:sp>
      <p:sp>
        <p:nvSpPr>
          <p:cNvPr id="225" name="Google Shape;225;p9"/>
          <p:cNvSpPr txBox="1"/>
          <p:nvPr/>
        </p:nvSpPr>
        <p:spPr>
          <a:xfrm>
            <a:off x="4495801" y="2538726"/>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for</a:t>
            </a:r>
            <a:endParaRPr sz="1400" b="0" i="0" u="none" strike="noStrike" cap="none" dirty="0">
              <a:solidFill>
                <a:srgbClr val="000000"/>
              </a:solidFill>
              <a:latin typeface="Century Gothic"/>
              <a:ea typeface="Century Gothic"/>
              <a:cs typeface="Century Gothic"/>
              <a:sym typeface="Century Gothic"/>
            </a:endParaRPr>
          </a:p>
        </p:txBody>
      </p:sp>
      <p:sp>
        <p:nvSpPr>
          <p:cNvPr id="226" name="Google Shape;226;p9"/>
          <p:cNvSpPr txBox="1"/>
          <p:nvPr/>
        </p:nvSpPr>
        <p:spPr>
          <a:xfrm>
            <a:off x="8002497" y="2524559"/>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here</a:t>
            </a:r>
            <a:endParaRPr sz="1400" b="0" i="0" u="none" strike="noStrike" cap="none" dirty="0">
              <a:solidFill>
                <a:srgbClr val="000000"/>
              </a:solidFill>
              <a:latin typeface="Century Gothic"/>
              <a:ea typeface="Century Gothic"/>
              <a:cs typeface="Century Gothic"/>
              <a:sym typeface="Century Gothic"/>
            </a:endParaRPr>
          </a:p>
        </p:txBody>
      </p:sp>
      <p:sp>
        <p:nvSpPr>
          <p:cNvPr id="227" name="Google Shape;227;p9"/>
          <p:cNvSpPr txBox="1"/>
          <p:nvPr/>
        </p:nvSpPr>
        <p:spPr>
          <a:xfrm>
            <a:off x="2486023" y="3888500"/>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me</a:t>
            </a:r>
            <a:endParaRPr sz="1400" b="0" i="0" u="none" strike="noStrike" cap="none" dirty="0">
              <a:solidFill>
                <a:srgbClr val="000000"/>
              </a:solidFill>
              <a:latin typeface="Century Gothic"/>
              <a:ea typeface="Century Gothic"/>
              <a:cs typeface="Century Gothic"/>
              <a:sym typeface="Century Gothic"/>
            </a:endParaRPr>
          </a:p>
        </p:txBody>
      </p:sp>
      <p:sp>
        <p:nvSpPr>
          <p:cNvPr id="228" name="Google Shape;228;p9"/>
          <p:cNvSpPr txBox="1"/>
          <p:nvPr/>
        </p:nvSpPr>
        <p:spPr>
          <a:xfrm>
            <a:off x="6402298" y="388263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where</a:t>
            </a:r>
            <a:endParaRPr sz="1400" b="0" i="0" u="none" strike="noStrike" cap="none"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96255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3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95" name="Google Shape;595;p3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96" name="Google Shape;596;p3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97" name="Google Shape;597;p3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98" name="Google Shape;598;p3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 </a:t>
            </a:r>
            <a:endParaRPr sz="1400" b="0" i="0" u="none" strike="noStrike" cap="none">
              <a:solidFill>
                <a:srgbClr val="000000"/>
              </a:solidFill>
              <a:latin typeface="Century Gothic"/>
              <a:ea typeface="Century Gothic"/>
              <a:cs typeface="Century Gothic"/>
              <a:sym typeface="Century Gothic"/>
            </a:endParaRPr>
          </a:p>
        </p:txBody>
      </p:sp>
      <p:sp>
        <p:nvSpPr>
          <p:cNvPr id="599" name="Google Shape;599;p3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215</a:t>
            </a:r>
            <a:endParaRPr sz="1400" b="0" i="0" u="none" strike="noStrike" cap="none" dirty="0">
              <a:solidFill>
                <a:srgbClr val="000000"/>
              </a:solidFill>
              <a:latin typeface="Century Gothic"/>
              <a:ea typeface="Century Gothic"/>
              <a:cs typeface="Century Gothic"/>
              <a:sym typeface="Century Gothic"/>
            </a:endParaRPr>
          </a:p>
        </p:txBody>
      </p:sp>
      <p:pic>
        <p:nvPicPr>
          <p:cNvPr id="600" name="Google Shape;600;p37"/>
          <p:cNvPicPr preferRelativeResize="0"/>
          <p:nvPr/>
        </p:nvPicPr>
        <p:blipFill>
          <a:blip r:embed="rId6"/>
          <a:srcRect/>
          <a:stretch/>
        </p:blipFill>
        <p:spPr>
          <a:xfrm>
            <a:off x="3621311" y="1232092"/>
            <a:ext cx="3900654" cy="53074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01" name="Google Shape;601;p37"/>
          <p:cNvSpPr txBox="1"/>
          <p:nvPr/>
        </p:nvSpPr>
        <p:spPr>
          <a:xfrm>
            <a:off x="1184884" y="2289051"/>
            <a:ext cx="1709122" cy="28007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quit</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endParaRPr sz="5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quill</a:t>
            </a:r>
            <a:endParaRPr sz="5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602" name="Google Shape;602;p37"/>
          <p:cNvSpPr txBox="1"/>
          <p:nvPr/>
        </p:nvSpPr>
        <p:spPr>
          <a:xfrm>
            <a:off x="8079524" y="2544032"/>
            <a:ext cx="3900026"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 </a:t>
            </a:r>
            <a:r>
              <a:rPr lang="en-US" sz="3200" b="0" i="0" u="none" strike="noStrike" cap="none" dirty="0">
                <a:solidFill>
                  <a:schemeClr val="dk1"/>
                </a:solidFill>
                <a:latin typeface="Century Gothic"/>
                <a:ea typeface="Century Gothic"/>
                <a:cs typeface="Century Gothic"/>
                <a:sym typeface="Century Gothic"/>
              </a:rPr>
              <a:t>to page 215 in your Student Interactive and </a:t>
            </a:r>
            <a:r>
              <a:rPr lang="en-US" sz="3200" b="1" i="0" u="none" strike="noStrike" cap="none" dirty="0">
                <a:solidFill>
                  <a:schemeClr val="dk1"/>
                </a:solidFill>
                <a:latin typeface="Century Gothic"/>
                <a:ea typeface="Century Gothic"/>
                <a:cs typeface="Century Gothic"/>
                <a:sym typeface="Century Gothic"/>
              </a:rPr>
              <a:t>complete</a:t>
            </a:r>
            <a:r>
              <a:rPr lang="en-US" sz="3200" b="0" i="0" u="none" strike="noStrike" cap="none" dirty="0">
                <a:solidFill>
                  <a:schemeClr val="dk1"/>
                </a:solidFill>
                <a:latin typeface="Century Gothic"/>
                <a:ea typeface="Century Gothic"/>
                <a:cs typeface="Century Gothic"/>
                <a:sym typeface="Century Gothic"/>
              </a:rPr>
              <a:t> the activity. </a:t>
            </a:r>
            <a:endParaRPr sz="32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Explore and Plan – Informational Text</a:t>
            </a:r>
            <a:endParaRPr sz="36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170356" y="2509190"/>
            <a:ext cx="409714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226 in your Student Interactive.</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lang="en-US"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226</a:t>
            </a:r>
            <a:endParaRPr lang="en-US" sz="14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2" name="Picture 1">
            <a:extLst>
              <a:ext uri="{FF2B5EF4-FFF2-40B4-BE49-F238E27FC236}">
                <a16:creationId xmlns:a16="http://schemas.microsoft.com/office/drawing/2014/main" id="{A3B00131-CEEA-213B-274E-5E3B94BDE13F}"/>
              </a:ext>
            </a:extLst>
          </p:cNvPr>
          <p:cNvPicPr>
            <a:picLocks noChangeAspect="1"/>
          </p:cNvPicPr>
          <p:nvPr/>
        </p:nvPicPr>
        <p:blipFill>
          <a:blip r:embed="rId6"/>
          <a:srcRect/>
          <a:stretch/>
        </p:blipFill>
        <p:spPr>
          <a:xfrm>
            <a:off x="1819819" y="1250156"/>
            <a:ext cx="3869991" cy="5259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2420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descr="A picture containing clock&#10;&#10;Description automatically generated"/>
          <p:cNvPicPr preferRelativeResize="0"/>
          <p:nvPr/>
        </p:nvPicPr>
        <p:blipFill rotWithShape="1">
          <a:blip r:embed="rId3">
            <a:alphaModFix/>
          </a:blip>
          <a:srcRect r="52261"/>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Copyright © Savvas Learning Company LLC. All Rights Reserved.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Savvas Learning Company LLC, 15 East Midland Avenue, Paramus, NJ 07652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k12learningpermissions@savvas.com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myView Literacy®</a:t>
            </a:r>
            <a:r>
              <a:rPr lang="en-US" sz="1400" b="0" i="0" u="none" strike="noStrike" cap="none">
                <a:solidFill>
                  <a:srgbClr val="000000"/>
                </a:solidFill>
                <a:latin typeface="Arial"/>
                <a:ea typeface="Arial"/>
                <a:cs typeface="Arial"/>
                <a:sym typeface="Arial"/>
              </a:rPr>
              <a:t> is an exclusive trademark of Savvas Learning Company LLC in the U.S. and/or other countries.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Explore and Plan – Informational Text</a:t>
            </a:r>
            <a:endParaRPr sz="36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7394914" y="2285666"/>
            <a:ext cx="4451669" cy="28930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Find </a:t>
            </a:r>
            <a:r>
              <a:rPr lang="en-US" sz="2800" b="0" i="0" u="none" strike="noStrike" cap="none" dirty="0">
                <a:solidFill>
                  <a:schemeClr val="dk1"/>
                </a:solidFill>
                <a:latin typeface="Century Gothic"/>
                <a:ea typeface="Century Gothic"/>
                <a:cs typeface="Century Gothic"/>
                <a:sym typeface="Century Gothic"/>
              </a:rPr>
              <a:t>the following:</a:t>
            </a:r>
          </a:p>
          <a:p>
            <a:pPr marL="0" marR="0" lvl="0" indent="0" algn="l" rtl="0">
              <a:lnSpc>
                <a:spcPct val="100000"/>
              </a:lnSpc>
              <a:spcBef>
                <a:spcPts val="0"/>
              </a:spcBef>
              <a:spcAft>
                <a:spcPts val="0"/>
              </a:spcAft>
              <a:buClr>
                <a:srgbClr val="000000"/>
              </a:buClr>
              <a:buSzPts val="2800"/>
              <a:buFont typeface="Arial"/>
              <a:buNone/>
            </a:pPr>
            <a:endParaRPr lang="en-US" sz="1400" dirty="0">
              <a:solidFill>
                <a:srgbClr val="000000"/>
              </a:solidFill>
              <a:latin typeface="Arial"/>
              <a:ea typeface="Century Gothic"/>
              <a:cs typeface="Arial"/>
              <a:sym typeface="Arial"/>
            </a:endParaRP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a:solidFill>
                  <a:srgbClr val="000000"/>
                </a:solidFill>
                <a:latin typeface="Century Gothic" panose="020B0502020202020204" pitchFamily="34" charset="0"/>
                <a:ea typeface="Century Gothic"/>
                <a:cs typeface="Arial"/>
                <a:sym typeface="Arial"/>
              </a:rPr>
              <a:t>The main, or central, idea.</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endParaRPr lang="en-US" sz="2800" dirty="0">
              <a:solidFill>
                <a:srgbClr val="000000"/>
              </a:solidFill>
              <a:latin typeface="Century Gothic" panose="020B0502020202020204" pitchFamily="34" charset="0"/>
              <a:ea typeface="Century Gothic"/>
              <a:cs typeface="Arial"/>
              <a:sym typeface="Arial"/>
            </a:endParaRP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a:solidFill>
                  <a:srgbClr val="000000"/>
                </a:solidFill>
                <a:latin typeface="Century Gothic" panose="020B0502020202020204" pitchFamily="34" charset="0"/>
                <a:ea typeface="Century Gothic"/>
                <a:cs typeface="Arial"/>
                <a:sym typeface="Arial"/>
              </a:rPr>
              <a:t>Details that tell about the main idea.</a:t>
            </a:r>
            <a:endParaRPr lang="en-US" sz="2800" b="0" i="0" u="none" strike="noStrike" cap="none" dirty="0">
              <a:solidFill>
                <a:schemeClr val="dk1"/>
              </a:solidFill>
              <a:latin typeface="Century Gothic" panose="020B0502020202020204" pitchFamily="34" charset="0"/>
              <a:ea typeface="Century Gothic"/>
              <a:cs typeface="Century Gothic"/>
              <a:sym typeface="Century Gothic"/>
            </a:endParaRPr>
          </a:p>
        </p:txBody>
      </p:sp>
      <p:pic>
        <p:nvPicPr>
          <p:cNvPr id="7" name="Picture 6">
            <a:extLst>
              <a:ext uri="{FF2B5EF4-FFF2-40B4-BE49-F238E27FC236}">
                <a16:creationId xmlns:a16="http://schemas.microsoft.com/office/drawing/2014/main" id="{12F76AD5-2A83-B064-B833-852F2610C989}"/>
              </a:ext>
            </a:extLst>
          </p:cNvPr>
          <p:cNvPicPr>
            <a:picLocks noChangeAspect="1"/>
          </p:cNvPicPr>
          <p:nvPr/>
        </p:nvPicPr>
        <p:blipFill>
          <a:blip r:embed="rId6"/>
          <a:srcRect/>
          <a:stretch/>
        </p:blipFill>
        <p:spPr>
          <a:xfrm>
            <a:off x="3792152" y="1987244"/>
            <a:ext cx="3375718" cy="444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84DC796-7FAF-7AF0-B7B1-B717164CDA77}"/>
              </a:ext>
            </a:extLst>
          </p:cNvPr>
          <p:cNvPicPr>
            <a:picLocks noChangeAspect="1"/>
          </p:cNvPicPr>
          <p:nvPr/>
        </p:nvPicPr>
        <p:blipFill>
          <a:blip r:embed="rId7"/>
          <a:srcRect/>
          <a:stretch/>
        </p:blipFill>
        <p:spPr>
          <a:xfrm>
            <a:off x="574647" y="1465071"/>
            <a:ext cx="3377858" cy="444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123;p4">
            <a:extLst>
              <a:ext uri="{FF2B5EF4-FFF2-40B4-BE49-F238E27FC236}">
                <a16:creationId xmlns:a16="http://schemas.microsoft.com/office/drawing/2014/main" id="{9A1162E9-6909-1C28-41E5-297F736EBDF3}"/>
              </a:ext>
            </a:extLst>
          </p:cNvPr>
          <p:cNvSpPr txBox="1"/>
          <p:nvPr/>
        </p:nvSpPr>
        <p:spPr>
          <a:xfrm>
            <a:off x="4082111" y="1202088"/>
            <a:ext cx="1022506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Listen </a:t>
            </a:r>
            <a:r>
              <a:rPr lang="en-US" sz="2800" i="0" u="none" strike="noStrike" cap="none" dirty="0">
                <a:solidFill>
                  <a:schemeClr val="dk1"/>
                </a:solidFill>
                <a:latin typeface="Century Gothic"/>
                <a:ea typeface="Century Gothic"/>
                <a:cs typeface="Century Gothic"/>
                <a:sym typeface="Century Gothic"/>
              </a:rPr>
              <a:t>to</a:t>
            </a:r>
            <a:r>
              <a:rPr lang="en-US" sz="2800" b="1" i="0" u="none" strike="noStrike" cap="none" dirty="0">
                <a:solidFill>
                  <a:schemeClr val="dk1"/>
                </a:solidFill>
                <a:latin typeface="Century Gothic"/>
                <a:ea typeface="Century Gothic"/>
                <a:cs typeface="Century Gothic"/>
                <a:sym typeface="Century Gothic"/>
              </a:rPr>
              <a:t> </a:t>
            </a:r>
            <a:r>
              <a:rPr lang="en-US" sz="2800" b="0" i="0" u="none" strike="noStrike" cap="none" dirty="0">
                <a:solidFill>
                  <a:schemeClr val="dk1"/>
                </a:solidFill>
                <a:latin typeface="Century Gothic"/>
                <a:ea typeface="Century Gothic"/>
                <a:cs typeface="Century Gothic"/>
                <a:sym typeface="Century Gothic"/>
              </a:rPr>
              <a:t>“Walking to School.”</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9118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Apply</a:t>
            </a:r>
            <a:endParaRPr sz="36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289391" y="2894526"/>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226 in your Student Interactive and complete the activity with a partner.</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lang="en-US"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226</a:t>
            </a:r>
            <a:endParaRPr lang="en-US" sz="14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2" name="Picture 1">
            <a:extLst>
              <a:ext uri="{FF2B5EF4-FFF2-40B4-BE49-F238E27FC236}">
                <a16:creationId xmlns:a16="http://schemas.microsoft.com/office/drawing/2014/main" id="{A3B00131-CEEA-213B-274E-5E3B94BDE13F}"/>
              </a:ext>
            </a:extLst>
          </p:cNvPr>
          <p:cNvPicPr>
            <a:picLocks noChangeAspect="1"/>
          </p:cNvPicPr>
          <p:nvPr/>
        </p:nvPicPr>
        <p:blipFill>
          <a:blip r:embed="rId6"/>
          <a:srcRect/>
          <a:stretch/>
        </p:blipFill>
        <p:spPr>
          <a:xfrm>
            <a:off x="1819819" y="1250156"/>
            <a:ext cx="3869991" cy="5259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22ACB496-6CEA-B3F2-C984-E62A7A02C6FD}"/>
              </a:ext>
            </a:extLst>
          </p:cNvPr>
          <p:cNvPicPr>
            <a:picLocks noChangeAspect="1"/>
          </p:cNvPicPr>
          <p:nvPr/>
        </p:nvPicPr>
        <p:blipFill>
          <a:blip r:embed="rId7"/>
          <a:stretch>
            <a:fillRect/>
          </a:stretch>
        </p:blipFill>
        <p:spPr>
          <a:xfrm>
            <a:off x="6209373" y="1956726"/>
            <a:ext cx="3581397" cy="847506"/>
          </a:xfrm>
          <a:prstGeom prst="rect">
            <a:avLst/>
          </a:prstGeom>
        </p:spPr>
      </p:pic>
    </p:spTree>
    <p:extLst>
      <p:ext uri="{BB962C8B-B14F-4D97-AF65-F5344CB8AC3E}">
        <p14:creationId xmlns:p14="http://schemas.microsoft.com/office/powerpoint/2010/main" val="1237586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Check For Understanding</a:t>
            </a:r>
            <a:endParaRPr sz="3600" b="0" i="0" u="none" strike="noStrike" cap="none" dirty="0">
              <a:solidFill>
                <a:srgbClr val="000000"/>
              </a:solidFill>
              <a:latin typeface="Century Gothic"/>
              <a:ea typeface="Century Gothic"/>
              <a:cs typeface="Century Gothic"/>
              <a:sym typeface="Century Gothic"/>
            </a:endParaRPr>
          </a:p>
        </p:txBody>
      </p:sp>
      <p:pic>
        <p:nvPicPr>
          <p:cNvPr id="4" name="Picture 3" descr="A picture containing text, font, graphics, magenta&#10;&#10;Description automatically generated">
            <a:extLst>
              <a:ext uri="{FF2B5EF4-FFF2-40B4-BE49-F238E27FC236}">
                <a16:creationId xmlns:a16="http://schemas.microsoft.com/office/drawing/2014/main" id="{22ACB496-6CEA-B3F2-C984-E62A7A02C6FD}"/>
              </a:ext>
            </a:extLst>
          </p:cNvPr>
          <p:cNvPicPr>
            <a:picLocks noChangeAspect="1"/>
          </p:cNvPicPr>
          <p:nvPr/>
        </p:nvPicPr>
        <p:blipFill>
          <a:blip r:embed="rId6"/>
          <a:stretch>
            <a:fillRect/>
          </a:stretch>
        </p:blipFill>
        <p:spPr>
          <a:xfrm>
            <a:off x="1122149" y="1997040"/>
            <a:ext cx="3581397" cy="847506"/>
          </a:xfrm>
          <a:prstGeom prst="rect">
            <a:avLst/>
          </a:prstGeom>
        </p:spPr>
      </p:pic>
      <p:sp>
        <p:nvSpPr>
          <p:cNvPr id="6" name="Google Shape;123;p4">
            <a:extLst>
              <a:ext uri="{FF2B5EF4-FFF2-40B4-BE49-F238E27FC236}">
                <a16:creationId xmlns:a16="http://schemas.microsoft.com/office/drawing/2014/main" id="{82F30899-0E6B-4FAF-85D9-8893B0953E4F}"/>
              </a:ext>
            </a:extLst>
          </p:cNvPr>
          <p:cNvSpPr txBox="1"/>
          <p:nvPr/>
        </p:nvSpPr>
        <p:spPr>
          <a:xfrm>
            <a:off x="1754047" y="3059388"/>
            <a:ext cx="868390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chemeClr val="dk1"/>
                </a:solidFill>
                <a:latin typeface="Century Gothic"/>
                <a:ea typeface="Century Gothic"/>
                <a:cs typeface="Century Gothic"/>
                <a:sym typeface="Century Gothic"/>
              </a:rPr>
              <a:t>In your notebook, </a:t>
            </a:r>
            <a:r>
              <a:rPr lang="en-US" sz="2800" b="1" dirty="0">
                <a:solidFill>
                  <a:schemeClr val="dk1"/>
                </a:solidFill>
                <a:latin typeface="Century Gothic"/>
                <a:ea typeface="Century Gothic"/>
                <a:cs typeface="Century Gothic"/>
                <a:sym typeface="Century Gothic"/>
              </a:rPr>
              <a:t>w</a:t>
            </a:r>
            <a:r>
              <a:rPr lang="en-US" sz="2800" b="1" i="0" u="none" strike="noStrike" cap="none" dirty="0">
                <a:solidFill>
                  <a:schemeClr val="dk1"/>
                </a:solidFill>
                <a:latin typeface="Century Gothic"/>
                <a:ea typeface="Century Gothic"/>
                <a:cs typeface="Century Gothic"/>
                <a:sym typeface="Century Gothic"/>
              </a:rPr>
              <a:t>rite </a:t>
            </a:r>
            <a:r>
              <a:rPr lang="en-US" sz="2800" i="0" u="none" strike="noStrike" cap="none" dirty="0">
                <a:solidFill>
                  <a:schemeClr val="dk1"/>
                </a:solidFill>
                <a:latin typeface="Century Gothic"/>
                <a:ea typeface="Century Gothic"/>
                <a:cs typeface="Century Gothic"/>
                <a:sym typeface="Century Gothic"/>
              </a:rPr>
              <a:t>or </a:t>
            </a:r>
            <a:r>
              <a:rPr lang="en-US" sz="2800" b="1" i="0" u="none" strike="noStrike" cap="none" dirty="0">
                <a:solidFill>
                  <a:schemeClr val="dk1"/>
                </a:solidFill>
                <a:latin typeface="Century Gothic"/>
                <a:ea typeface="Century Gothic"/>
                <a:cs typeface="Century Gothic"/>
                <a:sym typeface="Century Gothic"/>
              </a:rPr>
              <a:t>draw </a:t>
            </a:r>
            <a:r>
              <a:rPr lang="en-US" sz="2800" i="0" u="none" strike="noStrike" cap="none" dirty="0">
                <a:solidFill>
                  <a:schemeClr val="dk1"/>
                </a:solidFill>
                <a:latin typeface="Century Gothic"/>
                <a:ea typeface="Century Gothic"/>
                <a:cs typeface="Century Gothic"/>
                <a:sym typeface="Century Gothic"/>
              </a:rPr>
              <a:t>the main idea of your informational text with your partner.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64480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Conduct Research</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227</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2513703" y="5028097"/>
            <a:ext cx="716459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chemeClr val="dk1"/>
                </a:solidFill>
                <a:latin typeface="Century Gothic"/>
                <a:ea typeface="Century Gothic"/>
                <a:cs typeface="Century Gothic"/>
                <a:sym typeface="Century Gothic"/>
              </a:rPr>
              <a:t>With your pa</a:t>
            </a:r>
            <a:r>
              <a:rPr lang="en-US" sz="2800" dirty="0">
                <a:solidFill>
                  <a:schemeClr val="dk1"/>
                </a:solidFill>
                <a:latin typeface="Century Gothic"/>
                <a:ea typeface="Century Gothic"/>
                <a:cs typeface="Century Gothic"/>
                <a:sym typeface="Century Gothic"/>
              </a:rPr>
              <a:t>rtner, </a:t>
            </a:r>
            <a:r>
              <a:rPr lang="en-US" sz="2800" b="1" i="0" u="none" strike="noStrike" cap="none" dirty="0">
                <a:solidFill>
                  <a:schemeClr val="dk1"/>
                </a:solidFill>
                <a:latin typeface="Century Gothic"/>
                <a:ea typeface="Century Gothic"/>
                <a:cs typeface="Century Gothic"/>
                <a:sym typeface="Century Gothic"/>
              </a:rPr>
              <a:t>discuss </a:t>
            </a:r>
            <a:r>
              <a:rPr lang="en-US" sz="2800" dirty="0">
                <a:solidFill>
                  <a:schemeClr val="dk1"/>
                </a:solidFill>
                <a:latin typeface="Century Gothic"/>
                <a:ea typeface="Century Gothic"/>
                <a:cs typeface="Century Gothic"/>
                <a:sym typeface="Century Gothic"/>
              </a:rPr>
              <a:t>how you will use your source to gather information.</a:t>
            </a:r>
            <a:endParaRPr sz="1400" b="0" i="0" u="none" strike="noStrike" cap="none" dirty="0">
              <a:solidFill>
                <a:srgbClr val="000000"/>
              </a:solidFill>
              <a:latin typeface="Arial"/>
              <a:ea typeface="Arial"/>
              <a:cs typeface="Arial"/>
              <a:sym typeface="Arial"/>
            </a:endParaRPr>
          </a:p>
        </p:txBody>
      </p:sp>
      <p:pic>
        <p:nvPicPr>
          <p:cNvPr id="3" name="Picture 2" descr="A picture containing clipart&#10;&#10;Description automatically generated">
            <a:extLst>
              <a:ext uri="{FF2B5EF4-FFF2-40B4-BE49-F238E27FC236}">
                <a16:creationId xmlns:a16="http://schemas.microsoft.com/office/drawing/2014/main" id="{1AC0D17A-9B8B-F572-E768-77F0F5CF1D05}"/>
              </a:ext>
            </a:extLst>
          </p:cNvPr>
          <p:cNvPicPr>
            <a:picLocks noChangeAspect="1"/>
          </p:cNvPicPr>
          <p:nvPr/>
        </p:nvPicPr>
        <p:blipFill>
          <a:blip r:embed="rId6"/>
          <a:stretch>
            <a:fillRect/>
          </a:stretch>
        </p:blipFill>
        <p:spPr>
          <a:xfrm>
            <a:off x="2018392" y="1190669"/>
            <a:ext cx="7543800" cy="3784600"/>
          </a:xfrm>
          <a:prstGeom prst="rect">
            <a:avLst/>
          </a:prstGeom>
        </p:spPr>
      </p:pic>
    </p:spTree>
    <p:extLst>
      <p:ext uri="{BB962C8B-B14F-4D97-AF65-F5344CB8AC3E}">
        <p14:creationId xmlns:p14="http://schemas.microsoft.com/office/powerpoint/2010/main" val="1711701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Conduct Research</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096000" y="1704275"/>
            <a:ext cx="4776776"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227 in your Student Interactive. </a:t>
            </a:r>
          </a:p>
          <a:p>
            <a:pPr marL="0" marR="0" lvl="0" indent="0" algn="l" rtl="0">
              <a:lnSpc>
                <a:spcPct val="100000"/>
              </a:lnSpc>
              <a:spcBef>
                <a:spcPts val="0"/>
              </a:spcBef>
              <a:spcAft>
                <a:spcPts val="0"/>
              </a:spcAft>
              <a:buClr>
                <a:srgbClr val="000000"/>
              </a:buClr>
              <a:buSzPts val="2800"/>
              <a:buFont typeface="Arial"/>
              <a:buNone/>
            </a:pPr>
            <a:endParaRPr lang="en-US" sz="2800" b="1"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entury Gothic"/>
                <a:ea typeface="Century Gothic"/>
                <a:cs typeface="Century Gothic"/>
                <a:sym typeface="Century Gothic"/>
              </a:rPr>
              <a:t>Write</a:t>
            </a:r>
            <a:r>
              <a:rPr lang="en-US" sz="2800" dirty="0">
                <a:solidFill>
                  <a:schemeClr val="dk1"/>
                </a:solidFill>
                <a:latin typeface="Century Gothic"/>
                <a:ea typeface="Century Gothic"/>
                <a:cs typeface="Century Gothic"/>
                <a:sym typeface="Century Gothic"/>
              </a:rPr>
              <a:t> which neighborhood worker you will write about. </a:t>
            </a:r>
          </a:p>
          <a:p>
            <a:pPr marL="0" marR="0" lvl="0" indent="0" algn="l" rtl="0">
              <a:lnSpc>
                <a:spcPct val="100000"/>
              </a:lnSpc>
              <a:spcBef>
                <a:spcPts val="0"/>
              </a:spcBef>
              <a:spcAft>
                <a:spcPts val="0"/>
              </a:spcAft>
              <a:buClr>
                <a:srgbClr val="000000"/>
              </a:buClr>
              <a:buSzPts val="2800"/>
              <a:buFont typeface="Arial"/>
              <a:buNone/>
            </a:pPr>
            <a:endParaRPr lang="en-US" sz="2800" b="1"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entury Gothic"/>
                <a:ea typeface="Century Gothic"/>
                <a:cs typeface="Century Gothic"/>
                <a:sym typeface="Century Gothic"/>
              </a:rPr>
              <a:t>Identify </a:t>
            </a:r>
            <a:r>
              <a:rPr lang="en-US" sz="2800" dirty="0">
                <a:solidFill>
                  <a:schemeClr val="dk1"/>
                </a:solidFill>
                <a:latin typeface="Century Gothic"/>
                <a:ea typeface="Century Gothic"/>
                <a:cs typeface="Century Gothic"/>
                <a:sym typeface="Century Gothic"/>
              </a:rPr>
              <a:t>two questions you will ask in your research.</a:t>
            </a:r>
            <a:endParaRPr lang="en-US" sz="2800" b="1" dirty="0">
              <a:solidFill>
                <a:schemeClr val="dk1"/>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227</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D2066DBF-C7C1-BF04-190F-F6B1E361511B}"/>
              </a:ext>
            </a:extLst>
          </p:cNvPr>
          <p:cNvPicPr>
            <a:picLocks noChangeAspect="1"/>
          </p:cNvPicPr>
          <p:nvPr/>
        </p:nvPicPr>
        <p:blipFill>
          <a:blip r:embed="rId6"/>
          <a:srcRect/>
          <a:stretch/>
        </p:blipFill>
        <p:spPr>
          <a:xfrm>
            <a:off x="1652246" y="1222845"/>
            <a:ext cx="3900336" cy="5313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887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34"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520" name="Google Shape;520;p34"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521" name="Google Shape;521;p34"/>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522" name="Google Shape;522;p34"/>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3</a:t>
            </a:r>
            <a:endParaRPr sz="1400" b="0" i="0" u="none" strike="noStrike" cap="none">
              <a:solidFill>
                <a:srgbClr val="000000"/>
              </a:solidFill>
              <a:latin typeface="Century Gothic"/>
              <a:ea typeface="Century Gothic"/>
              <a:cs typeface="Century Gothic"/>
              <a:sym typeface="Century Gothic"/>
            </a:endParaRPr>
          </a:p>
        </p:txBody>
      </p:sp>
      <p:pic>
        <p:nvPicPr>
          <p:cNvPr id="523" name="Google Shape;523;p34"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524" name="Google Shape;524;p3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4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32" name="Google Shape;632;p40"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633" name="Google Shape;633;p4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34" name="Google Shape;634;p4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Phonological Awareness</a:t>
            </a:r>
            <a:endParaRPr sz="1400" b="0" i="0" u="none" strike="noStrike" cap="none">
              <a:solidFill>
                <a:srgbClr val="000000"/>
              </a:solidFill>
              <a:latin typeface="Century Gothic"/>
              <a:ea typeface="Century Gothic"/>
              <a:cs typeface="Century Gothic"/>
              <a:sym typeface="Century Gothic"/>
            </a:endParaRPr>
          </a:p>
        </p:txBody>
      </p:sp>
      <p:sp>
        <p:nvSpPr>
          <p:cNvPr id="635" name="Google Shape;635;p40"/>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216</a:t>
            </a:r>
            <a:endParaRPr sz="2400" b="1" i="0" u="none" strike="noStrike" cap="none" dirty="0">
              <a:solidFill>
                <a:schemeClr val="lt1"/>
              </a:solidFill>
              <a:latin typeface="Century Gothic"/>
              <a:ea typeface="Century Gothic"/>
              <a:cs typeface="Century Gothic"/>
              <a:sym typeface="Century Gothic"/>
            </a:endParaRPr>
          </a:p>
        </p:txBody>
      </p:sp>
      <p:pic>
        <p:nvPicPr>
          <p:cNvPr id="636" name="Google Shape;636;p40"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pic>
        <p:nvPicPr>
          <p:cNvPr id="637" name="Google Shape;637;p40"/>
          <p:cNvPicPr preferRelativeResize="0"/>
          <p:nvPr/>
        </p:nvPicPr>
        <p:blipFill rotWithShape="1">
          <a:blip r:embed="rId6"/>
          <a:srcRect l="1705" t="1569" b="22133"/>
          <a:stretch/>
        </p:blipFill>
        <p:spPr>
          <a:xfrm>
            <a:off x="842037" y="2095499"/>
            <a:ext cx="10507925" cy="28625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4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44" name="Google Shape;644;p41"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645" name="Google Shape;645;p4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46" name="Google Shape;646;p4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sp>
        <p:nvSpPr>
          <p:cNvPr id="647" name="Google Shape;647;p4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216</a:t>
            </a:r>
            <a:endParaRPr sz="2400" b="1" i="0" u="none" strike="noStrike" cap="none" dirty="0">
              <a:solidFill>
                <a:schemeClr val="lt1"/>
              </a:solidFill>
              <a:latin typeface="Century Gothic"/>
              <a:ea typeface="Century Gothic"/>
              <a:cs typeface="Century Gothic"/>
              <a:sym typeface="Century Gothic"/>
            </a:endParaRPr>
          </a:p>
        </p:txBody>
      </p:sp>
      <p:pic>
        <p:nvPicPr>
          <p:cNvPr id="648" name="Google Shape;648;p41"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pic>
        <p:nvPicPr>
          <p:cNvPr id="649" name="Google Shape;649;p41"/>
          <p:cNvPicPr preferRelativeResize="0"/>
          <p:nvPr/>
        </p:nvPicPr>
        <p:blipFill>
          <a:blip r:embed="rId6"/>
          <a:srcRect/>
          <a:stretch/>
        </p:blipFill>
        <p:spPr>
          <a:xfrm>
            <a:off x="597399" y="1332443"/>
            <a:ext cx="2462643" cy="294835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51" name="Google Shape;651;p41"/>
          <p:cNvSpPr txBox="1"/>
          <p:nvPr/>
        </p:nvSpPr>
        <p:spPr>
          <a:xfrm>
            <a:off x="597399" y="4716224"/>
            <a:ext cx="8832671"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page 216 in your Student Interactive and </a:t>
            </a:r>
            <a:r>
              <a:rPr lang="en-US" sz="3200" b="1" i="0" u="none" strike="noStrike" cap="none" dirty="0">
                <a:solidFill>
                  <a:schemeClr val="dk1"/>
                </a:solidFill>
                <a:latin typeface="Century Gothic"/>
                <a:ea typeface="Century Gothic"/>
                <a:cs typeface="Century Gothic"/>
                <a:sym typeface="Century Gothic"/>
              </a:rPr>
              <a:t>complete</a:t>
            </a:r>
            <a:r>
              <a:rPr lang="en-US" sz="3200" b="0" i="0" u="none" strike="noStrike" cap="none" dirty="0">
                <a:solidFill>
                  <a:schemeClr val="dk1"/>
                </a:solidFill>
                <a:latin typeface="Century Gothic"/>
                <a:ea typeface="Century Gothic"/>
                <a:cs typeface="Century Gothic"/>
                <a:sym typeface="Century Gothic"/>
              </a:rPr>
              <a:t> the activity. </a:t>
            </a:r>
            <a:endParaRPr sz="3200" b="0" i="0" u="none" strike="noStrike" cap="none" dirty="0">
              <a:solidFill>
                <a:schemeClr val="dk1"/>
              </a:solidFill>
              <a:latin typeface="Century Gothic"/>
              <a:ea typeface="Century Gothic"/>
              <a:cs typeface="Century Gothic"/>
              <a:sym typeface="Century Gothic"/>
            </a:endParaRPr>
          </a:p>
        </p:txBody>
      </p:sp>
      <p:pic>
        <p:nvPicPr>
          <p:cNvPr id="3" name="Picture 2" descr="An orange yo-yo with a string&#10;&#10;Description automatically generated with medium confidence">
            <a:extLst>
              <a:ext uri="{FF2B5EF4-FFF2-40B4-BE49-F238E27FC236}">
                <a16:creationId xmlns:a16="http://schemas.microsoft.com/office/drawing/2014/main" id="{FDF5B818-45A8-EFFB-3758-DC7580E5FA3B}"/>
              </a:ext>
            </a:extLst>
          </p:cNvPr>
          <p:cNvPicPr>
            <a:picLocks noChangeAspect="1"/>
          </p:cNvPicPr>
          <p:nvPr/>
        </p:nvPicPr>
        <p:blipFill>
          <a:blip r:embed="rId7"/>
          <a:stretch>
            <a:fillRect/>
          </a:stretch>
        </p:blipFill>
        <p:spPr>
          <a:xfrm>
            <a:off x="3442024" y="1297872"/>
            <a:ext cx="2535183" cy="3036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zebra standing in a field&#10;&#10;Description automatically generated with low confidence">
            <a:extLst>
              <a:ext uri="{FF2B5EF4-FFF2-40B4-BE49-F238E27FC236}">
                <a16:creationId xmlns:a16="http://schemas.microsoft.com/office/drawing/2014/main" id="{7D2461A2-1574-99C1-8F90-090FA0BD7DC6}"/>
              </a:ext>
            </a:extLst>
          </p:cNvPr>
          <p:cNvPicPr>
            <a:picLocks noChangeAspect="1"/>
          </p:cNvPicPr>
          <p:nvPr/>
        </p:nvPicPr>
        <p:blipFill>
          <a:blip r:embed="rId8"/>
          <a:stretch>
            <a:fillRect/>
          </a:stretch>
        </p:blipFill>
        <p:spPr>
          <a:xfrm>
            <a:off x="6359189" y="1307863"/>
            <a:ext cx="2564886" cy="3090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651;p41">
            <a:extLst>
              <a:ext uri="{FF2B5EF4-FFF2-40B4-BE49-F238E27FC236}">
                <a16:creationId xmlns:a16="http://schemas.microsoft.com/office/drawing/2014/main" id="{E74D9D0E-32C4-2DF1-62C0-C77B9D37DFA3}"/>
              </a:ext>
            </a:extLst>
          </p:cNvPr>
          <p:cNvSpPr txBox="1"/>
          <p:nvPr/>
        </p:nvSpPr>
        <p:spPr>
          <a:xfrm>
            <a:off x="9306057" y="1615903"/>
            <a:ext cx="2164531"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chemeClr val="dk1"/>
                </a:solidFill>
                <a:latin typeface="Century Gothic"/>
                <a:ea typeface="Century Gothic"/>
                <a:cs typeface="Century Gothic"/>
                <a:sym typeface="Century Gothic"/>
              </a:rPr>
              <a:t>v</a:t>
            </a:r>
            <a:r>
              <a:rPr lang="en-US" sz="3200" b="0" i="0" u="none" strike="noStrike" cap="none" dirty="0">
                <a:solidFill>
                  <a:schemeClr val="dk1"/>
                </a:solidFill>
                <a:latin typeface="Century Gothic"/>
                <a:ea typeface="Century Gothic"/>
                <a:cs typeface="Century Gothic"/>
                <a:sym typeface="Century Gothic"/>
              </a:rPr>
              <a:t>et</a:t>
            </a:r>
          </a:p>
          <a:p>
            <a:pPr marL="0" marR="0" lvl="0" indent="0" algn="l" rtl="0">
              <a:lnSpc>
                <a:spcPct val="100000"/>
              </a:lnSpc>
              <a:spcBef>
                <a:spcPts val="0"/>
              </a:spcBef>
              <a:spcAft>
                <a:spcPts val="0"/>
              </a:spcAft>
              <a:buClr>
                <a:srgbClr val="000000"/>
              </a:buClr>
              <a:buSzPts val="3200"/>
              <a:buFont typeface="Arial"/>
              <a:buNone/>
            </a:pPr>
            <a:endParaRPr lang="en-US" sz="3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200" dirty="0">
                <a:solidFill>
                  <a:schemeClr val="dk1"/>
                </a:solidFill>
                <a:latin typeface="Century Gothic"/>
                <a:ea typeface="Century Gothic"/>
                <a:cs typeface="Century Gothic"/>
                <a:sym typeface="Century Gothic"/>
              </a:rPr>
              <a:t>yak</a:t>
            </a:r>
          </a:p>
          <a:p>
            <a:pPr marL="0" marR="0" lvl="0" indent="0" algn="l" rtl="0">
              <a:lnSpc>
                <a:spcPct val="100000"/>
              </a:lnSpc>
              <a:spcBef>
                <a:spcPts val="0"/>
              </a:spcBef>
              <a:spcAft>
                <a:spcPts val="0"/>
              </a:spcAft>
              <a:buClr>
                <a:srgbClr val="000000"/>
              </a:buClr>
              <a:buSzPts val="3200"/>
              <a:buFont typeface="Arial"/>
              <a:buNone/>
            </a:pPr>
            <a:endParaRPr lang="en-US" sz="3200"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entury Gothic"/>
                <a:ea typeface="Century Gothic"/>
                <a:cs typeface="Century Gothic"/>
                <a:sym typeface="Century Gothic"/>
              </a:rPr>
              <a:t>zip</a:t>
            </a:r>
            <a:endParaRPr sz="32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4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58" name="Google Shape;658;p4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59" name="Google Shape;659;p4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60" name="Google Shape;660;p4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61" name="Google Shape;661;p4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662" name="Google Shape;662;p42"/>
          <p:cNvSpPr txBox="1"/>
          <p:nvPr/>
        </p:nvSpPr>
        <p:spPr>
          <a:xfrm>
            <a:off x="819040" y="2110798"/>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for</a:t>
            </a:r>
            <a:endParaRPr sz="1400" b="0" i="0" u="none" strike="noStrike" cap="none" dirty="0">
              <a:solidFill>
                <a:srgbClr val="000000"/>
              </a:solidFill>
              <a:latin typeface="Century Gothic"/>
              <a:ea typeface="Century Gothic"/>
              <a:cs typeface="Century Gothic"/>
              <a:sym typeface="Century Gothic"/>
            </a:endParaRPr>
          </a:p>
        </p:txBody>
      </p:sp>
      <p:sp>
        <p:nvSpPr>
          <p:cNvPr id="663" name="Google Shape;663;p42"/>
          <p:cNvSpPr txBox="1"/>
          <p:nvPr/>
        </p:nvSpPr>
        <p:spPr>
          <a:xfrm>
            <a:off x="4429017" y="2110798"/>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go</a:t>
            </a:r>
            <a:endParaRPr sz="1400" b="0" i="0" u="none" strike="noStrike" cap="none" dirty="0">
              <a:solidFill>
                <a:srgbClr val="000000"/>
              </a:solidFill>
              <a:latin typeface="Century Gothic"/>
              <a:ea typeface="Century Gothic"/>
              <a:cs typeface="Century Gothic"/>
              <a:sym typeface="Century Gothic"/>
            </a:endParaRPr>
          </a:p>
        </p:txBody>
      </p:sp>
      <p:sp>
        <p:nvSpPr>
          <p:cNvPr id="664" name="Google Shape;664;p42"/>
          <p:cNvSpPr txBox="1"/>
          <p:nvPr/>
        </p:nvSpPr>
        <p:spPr>
          <a:xfrm>
            <a:off x="7935713" y="209663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here</a:t>
            </a:r>
            <a:endParaRPr sz="1400" b="0" i="0" u="none" strike="noStrike" cap="none" dirty="0">
              <a:solidFill>
                <a:srgbClr val="000000"/>
              </a:solidFill>
              <a:latin typeface="Century Gothic"/>
              <a:ea typeface="Century Gothic"/>
              <a:cs typeface="Century Gothic"/>
              <a:sym typeface="Century Gothic"/>
            </a:endParaRPr>
          </a:p>
        </p:txBody>
      </p:sp>
      <p:sp>
        <p:nvSpPr>
          <p:cNvPr id="665" name="Google Shape;665;p42"/>
          <p:cNvSpPr txBox="1"/>
          <p:nvPr/>
        </p:nvSpPr>
        <p:spPr>
          <a:xfrm>
            <a:off x="2419239" y="3460572"/>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me</a:t>
            </a:r>
            <a:endParaRPr sz="1400" b="0" i="0" u="none" strike="noStrike" cap="none" dirty="0">
              <a:solidFill>
                <a:srgbClr val="000000"/>
              </a:solidFill>
              <a:latin typeface="Century Gothic"/>
              <a:ea typeface="Century Gothic"/>
              <a:cs typeface="Century Gothic"/>
              <a:sym typeface="Century Gothic"/>
            </a:endParaRPr>
          </a:p>
        </p:txBody>
      </p:sp>
      <p:sp>
        <p:nvSpPr>
          <p:cNvPr id="666" name="Google Shape;666;p42"/>
          <p:cNvSpPr txBox="1"/>
          <p:nvPr/>
        </p:nvSpPr>
        <p:spPr>
          <a:xfrm>
            <a:off x="6335514" y="3454703"/>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where</a:t>
            </a:r>
            <a:endParaRPr sz="1400" b="0" i="0" u="none" strike="noStrike" cap="none" dirty="0">
              <a:solidFill>
                <a:srgbClr val="000000"/>
              </a:solidFill>
              <a:latin typeface="Century Gothic"/>
              <a:ea typeface="Century Gothic"/>
              <a:cs typeface="Century Gothic"/>
              <a:sym typeface="Century Gothic"/>
            </a:endParaRPr>
          </a:p>
        </p:txBody>
      </p:sp>
      <p:sp>
        <p:nvSpPr>
          <p:cNvPr id="667" name="Google Shape;667;p42"/>
          <p:cNvSpPr txBox="1"/>
          <p:nvPr/>
        </p:nvSpPr>
        <p:spPr>
          <a:xfrm>
            <a:off x="1825519" y="4938698"/>
            <a:ext cx="904725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page 217 in your Student Interactive and </a:t>
            </a:r>
            <a:r>
              <a:rPr lang="en-US" sz="3200" b="1" i="0" u="none" strike="noStrike" cap="none" dirty="0">
                <a:solidFill>
                  <a:schemeClr val="dk1"/>
                </a:solidFill>
                <a:latin typeface="Century Gothic"/>
                <a:ea typeface="Century Gothic"/>
                <a:cs typeface="Century Gothic"/>
                <a:sym typeface="Century Gothic"/>
              </a:rPr>
              <a:t>complete</a:t>
            </a:r>
            <a:r>
              <a:rPr lang="en-US" sz="3200" b="0" i="0" u="none" strike="noStrike" cap="none" dirty="0">
                <a:solidFill>
                  <a:schemeClr val="dk1"/>
                </a:solidFill>
                <a:latin typeface="Century Gothic"/>
                <a:ea typeface="Century Gothic"/>
                <a:cs typeface="Century Gothic"/>
                <a:sym typeface="Century Gothic"/>
              </a:rPr>
              <a:t> the activity. </a:t>
            </a:r>
            <a:endParaRPr sz="3200" b="0" i="0" u="none" strike="noStrike" cap="none" dirty="0">
              <a:solidFill>
                <a:schemeClr val="dk1"/>
              </a:solidFill>
              <a:latin typeface="Century Gothic"/>
              <a:ea typeface="Century Gothic"/>
              <a:cs typeface="Century Gothic"/>
              <a:sym typeface="Century Gothic"/>
            </a:endParaRPr>
          </a:p>
        </p:txBody>
      </p:sp>
      <p:sp>
        <p:nvSpPr>
          <p:cNvPr id="668" name="Google Shape;668;p4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217</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5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70" name="Google Shape;770;p5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71" name="Google Shape;771;p5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72" name="Google Shape;772;p5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73" name="Google Shape;773;p5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Spelling </a:t>
            </a:r>
            <a:endParaRPr sz="1400" b="0" i="0" u="none" strike="noStrike" cap="none">
              <a:solidFill>
                <a:srgbClr val="000000"/>
              </a:solidFill>
              <a:latin typeface="Century Gothic"/>
              <a:ea typeface="Century Gothic"/>
              <a:cs typeface="Century Gothic"/>
              <a:sym typeface="Century Gothic"/>
            </a:endParaRPr>
          </a:p>
        </p:txBody>
      </p:sp>
      <p:sp>
        <p:nvSpPr>
          <p:cNvPr id="2" name="Google Shape;662;p42">
            <a:extLst>
              <a:ext uri="{FF2B5EF4-FFF2-40B4-BE49-F238E27FC236}">
                <a16:creationId xmlns:a16="http://schemas.microsoft.com/office/drawing/2014/main" id="{B2AECB2B-329F-789B-9139-B346F094BE9B}"/>
              </a:ext>
            </a:extLst>
          </p:cNvPr>
          <p:cNvSpPr txBox="1"/>
          <p:nvPr/>
        </p:nvSpPr>
        <p:spPr>
          <a:xfrm>
            <a:off x="2097668" y="1918015"/>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b</a:t>
            </a:r>
            <a:endParaRPr sz="1400" b="0" i="0" u="none" strike="noStrike" cap="none" dirty="0">
              <a:solidFill>
                <a:srgbClr val="000000"/>
              </a:solidFill>
              <a:latin typeface="Century Gothic"/>
              <a:ea typeface="Century Gothic"/>
              <a:cs typeface="Century Gothic"/>
              <a:sym typeface="Century Gothic"/>
            </a:endParaRPr>
          </a:p>
        </p:txBody>
      </p:sp>
      <p:sp>
        <p:nvSpPr>
          <p:cNvPr id="3" name="Google Shape;662;p42">
            <a:extLst>
              <a:ext uri="{FF2B5EF4-FFF2-40B4-BE49-F238E27FC236}">
                <a16:creationId xmlns:a16="http://schemas.microsoft.com/office/drawing/2014/main" id="{3ED3442A-7647-5677-BBFE-52506EE87EF4}"/>
              </a:ext>
            </a:extLst>
          </p:cNvPr>
          <p:cNvSpPr txBox="1"/>
          <p:nvPr/>
        </p:nvSpPr>
        <p:spPr>
          <a:xfrm>
            <a:off x="4144763" y="1913848"/>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err="1">
                <a:solidFill>
                  <a:schemeClr val="dk1"/>
                </a:solidFill>
                <a:latin typeface="Century Gothic"/>
                <a:ea typeface="Century Gothic"/>
                <a:cs typeface="Century Gothic"/>
                <a:sym typeface="Century Gothic"/>
              </a:rPr>
              <a:t>i</a:t>
            </a:r>
            <a:endParaRPr sz="1400" b="0" i="0" u="none" strike="noStrike" cap="none" dirty="0">
              <a:solidFill>
                <a:srgbClr val="000000"/>
              </a:solidFill>
              <a:latin typeface="Century Gothic"/>
              <a:ea typeface="Century Gothic"/>
              <a:cs typeface="Century Gothic"/>
              <a:sym typeface="Century Gothic"/>
            </a:endParaRPr>
          </a:p>
        </p:txBody>
      </p:sp>
      <p:sp>
        <p:nvSpPr>
          <p:cNvPr id="4" name="Google Shape;662;p42">
            <a:extLst>
              <a:ext uri="{FF2B5EF4-FFF2-40B4-BE49-F238E27FC236}">
                <a16:creationId xmlns:a16="http://schemas.microsoft.com/office/drawing/2014/main" id="{3A34D658-AFFD-6A96-35C2-48AC2AC9B6E7}"/>
              </a:ext>
            </a:extLst>
          </p:cNvPr>
          <p:cNvSpPr txBox="1"/>
          <p:nvPr/>
        </p:nvSpPr>
        <p:spPr>
          <a:xfrm>
            <a:off x="6468737" y="1921516"/>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l</a:t>
            </a:r>
            <a:endParaRPr sz="1400" b="0" i="0" u="none" strike="noStrike" cap="none" dirty="0">
              <a:solidFill>
                <a:srgbClr val="000000"/>
              </a:solidFill>
              <a:latin typeface="Century Gothic"/>
              <a:ea typeface="Century Gothic"/>
              <a:cs typeface="Century Gothic"/>
              <a:sym typeface="Century Gothic"/>
            </a:endParaRPr>
          </a:p>
        </p:txBody>
      </p:sp>
      <p:sp>
        <p:nvSpPr>
          <p:cNvPr id="5" name="Google Shape;662;p42">
            <a:extLst>
              <a:ext uri="{FF2B5EF4-FFF2-40B4-BE49-F238E27FC236}">
                <a16:creationId xmlns:a16="http://schemas.microsoft.com/office/drawing/2014/main" id="{4572EF0B-8457-931C-D160-26561722CFAB}"/>
              </a:ext>
            </a:extLst>
          </p:cNvPr>
          <p:cNvSpPr txBox="1"/>
          <p:nvPr/>
        </p:nvSpPr>
        <p:spPr>
          <a:xfrm>
            <a:off x="8515832" y="1921516"/>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l</a:t>
            </a:r>
            <a:endParaRPr sz="1400" b="0" i="0" u="none" strike="noStrike" cap="none" dirty="0">
              <a:solidFill>
                <a:srgbClr val="000000"/>
              </a:solidFill>
              <a:latin typeface="Century Gothic"/>
              <a:ea typeface="Century Gothic"/>
              <a:cs typeface="Century Gothic"/>
              <a:sym typeface="Century Gothic"/>
            </a:endParaRPr>
          </a:p>
        </p:txBody>
      </p:sp>
      <p:sp>
        <p:nvSpPr>
          <p:cNvPr id="6" name="Google Shape;662;p42">
            <a:extLst>
              <a:ext uri="{FF2B5EF4-FFF2-40B4-BE49-F238E27FC236}">
                <a16:creationId xmlns:a16="http://schemas.microsoft.com/office/drawing/2014/main" id="{F9AB0430-8034-41D0-7ECB-C5807C4F940D}"/>
              </a:ext>
            </a:extLst>
          </p:cNvPr>
          <p:cNvSpPr txBox="1"/>
          <p:nvPr/>
        </p:nvSpPr>
        <p:spPr>
          <a:xfrm>
            <a:off x="2097668" y="3744947"/>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q</a:t>
            </a:r>
            <a:endParaRPr sz="1400" b="0" i="0" u="none" strike="noStrike" cap="none" dirty="0">
              <a:solidFill>
                <a:srgbClr val="000000"/>
              </a:solidFill>
              <a:latin typeface="Century Gothic"/>
              <a:ea typeface="Century Gothic"/>
              <a:cs typeface="Century Gothic"/>
              <a:sym typeface="Century Gothic"/>
            </a:endParaRPr>
          </a:p>
        </p:txBody>
      </p:sp>
      <p:sp>
        <p:nvSpPr>
          <p:cNvPr id="7" name="Google Shape;662;p42">
            <a:extLst>
              <a:ext uri="{FF2B5EF4-FFF2-40B4-BE49-F238E27FC236}">
                <a16:creationId xmlns:a16="http://schemas.microsoft.com/office/drawing/2014/main" id="{325C2BE6-B3F8-10AF-9BDA-A60FE852A1F6}"/>
              </a:ext>
            </a:extLst>
          </p:cNvPr>
          <p:cNvSpPr txBox="1"/>
          <p:nvPr/>
        </p:nvSpPr>
        <p:spPr>
          <a:xfrm>
            <a:off x="4144763" y="3726925"/>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t</a:t>
            </a:r>
            <a:endParaRPr sz="1400" b="0" i="0" u="none" strike="noStrike" cap="none" dirty="0">
              <a:solidFill>
                <a:srgbClr val="000000"/>
              </a:solidFill>
              <a:latin typeface="Century Gothic"/>
              <a:ea typeface="Century Gothic"/>
              <a:cs typeface="Century Gothic"/>
              <a:sym typeface="Century Gothic"/>
            </a:endParaRPr>
          </a:p>
        </p:txBody>
      </p:sp>
      <p:sp>
        <p:nvSpPr>
          <p:cNvPr id="8" name="Google Shape;662;p42">
            <a:extLst>
              <a:ext uri="{FF2B5EF4-FFF2-40B4-BE49-F238E27FC236}">
                <a16:creationId xmlns:a16="http://schemas.microsoft.com/office/drawing/2014/main" id="{EA245F65-E9A7-0661-C64E-2E2CFB24A5CD}"/>
              </a:ext>
            </a:extLst>
          </p:cNvPr>
          <p:cNvSpPr txBox="1"/>
          <p:nvPr/>
        </p:nvSpPr>
        <p:spPr>
          <a:xfrm>
            <a:off x="6468737" y="3726925"/>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u</a:t>
            </a:r>
            <a:endParaRPr sz="1400" b="0" i="0" u="none" strike="noStrike" cap="none" dirty="0">
              <a:solidFill>
                <a:srgbClr val="000000"/>
              </a:solidFill>
              <a:latin typeface="Century Gothic"/>
              <a:ea typeface="Century Gothic"/>
              <a:cs typeface="Century Gothic"/>
              <a:sym typeface="Century Gothic"/>
            </a:endParaRPr>
          </a:p>
        </p:txBody>
      </p:sp>
      <p:sp>
        <p:nvSpPr>
          <p:cNvPr id="9" name="Google Shape;662;p42">
            <a:extLst>
              <a:ext uri="{FF2B5EF4-FFF2-40B4-BE49-F238E27FC236}">
                <a16:creationId xmlns:a16="http://schemas.microsoft.com/office/drawing/2014/main" id="{CC8B90F6-6BA8-3965-148D-49CB26B7DE78}"/>
              </a:ext>
            </a:extLst>
          </p:cNvPr>
          <p:cNvSpPr txBox="1"/>
          <p:nvPr/>
        </p:nvSpPr>
        <p:spPr>
          <a:xfrm>
            <a:off x="8515832" y="3726925"/>
            <a:ext cx="123834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w</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108" name="Google Shape;108;p3"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110" name="Google Shape;110;p3"/>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6000" b="0" i="0" u="none" strike="noStrike" cap="none">
                <a:solidFill>
                  <a:schemeClr val="lt1"/>
                </a:solidFill>
                <a:latin typeface="Century Gothic"/>
                <a:ea typeface="Century Gothic"/>
                <a:cs typeface="Century Gothic"/>
                <a:sym typeface="Century Gothic"/>
              </a:rPr>
              <a:t>Lesson 1</a:t>
            </a:r>
            <a:endParaRPr sz="1400" b="0" i="0" u="none" strike="noStrike" cap="none">
              <a:solidFill>
                <a:srgbClr val="000000"/>
              </a:solidFill>
              <a:latin typeface="Century Gothic"/>
              <a:ea typeface="Century Gothic"/>
              <a:cs typeface="Century Gothic"/>
              <a:sym typeface="Century Gothic"/>
            </a:endParaRPr>
          </a:p>
        </p:txBody>
      </p:sp>
      <p:pic>
        <p:nvPicPr>
          <p:cNvPr id="111" name="Google Shape;111;p3"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112" name="Google Shape;112;p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Collaborate and Discuss</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228</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585C5B86-6919-AA7C-FCF0-2DB4829480B7}"/>
              </a:ext>
            </a:extLst>
          </p:cNvPr>
          <p:cNvPicPr>
            <a:picLocks noChangeAspect="1"/>
          </p:cNvPicPr>
          <p:nvPr/>
        </p:nvPicPr>
        <p:blipFill>
          <a:blip r:embed="rId6"/>
          <a:srcRect/>
          <a:stretch/>
        </p:blipFill>
        <p:spPr>
          <a:xfrm>
            <a:off x="1998859" y="1159009"/>
            <a:ext cx="4097141" cy="5572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123;p4">
            <a:extLst>
              <a:ext uri="{FF2B5EF4-FFF2-40B4-BE49-F238E27FC236}">
                <a16:creationId xmlns:a16="http://schemas.microsoft.com/office/drawing/2014/main" id="{7FCE84FE-86AA-CD73-F445-9ABEE3CB1569}"/>
              </a:ext>
            </a:extLst>
          </p:cNvPr>
          <p:cNvSpPr txBox="1"/>
          <p:nvPr/>
        </p:nvSpPr>
        <p:spPr>
          <a:xfrm>
            <a:off x="6775635" y="2650920"/>
            <a:ext cx="409714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228 in your Student Interactive.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0022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a:t>
            </a:r>
            <a:r>
              <a:rPr lang="en-US" sz="3600" b="0" i="0" u="none" strike="noStrike" cap="none" dirty="0">
                <a:solidFill>
                  <a:schemeClr val="lt1"/>
                </a:solidFill>
                <a:latin typeface="Century Gothic"/>
                <a:ea typeface="Century Gothic"/>
                <a:cs typeface="Century Gothic"/>
                <a:sym typeface="Century Gothic"/>
              </a:rPr>
              <a:t>Collaborate and Discuss – Author’s Purpose</a:t>
            </a:r>
            <a:endParaRPr lang="en-US" sz="3600" b="0" i="0" u="none" strike="noStrike" cap="none" dirty="0">
              <a:solidFill>
                <a:srgbClr val="000000"/>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1A19A940-5F5C-C57B-293A-50E518FC2A1D}"/>
              </a:ext>
            </a:extLst>
          </p:cNvPr>
          <p:cNvPicPr>
            <a:picLocks noChangeAspect="1"/>
          </p:cNvPicPr>
          <p:nvPr/>
        </p:nvPicPr>
        <p:blipFill>
          <a:blip r:embed="rId6"/>
          <a:srcRect/>
          <a:stretch/>
        </p:blipFill>
        <p:spPr>
          <a:xfrm>
            <a:off x="3538568" y="2363737"/>
            <a:ext cx="3178855" cy="418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12BC015D-C1A3-1327-766F-A421EBC8D502}"/>
              </a:ext>
            </a:extLst>
          </p:cNvPr>
          <p:cNvPicPr>
            <a:picLocks noChangeAspect="1"/>
          </p:cNvPicPr>
          <p:nvPr/>
        </p:nvPicPr>
        <p:blipFill>
          <a:blip r:embed="rId7"/>
          <a:srcRect/>
          <a:stretch/>
        </p:blipFill>
        <p:spPr>
          <a:xfrm>
            <a:off x="434424" y="1449399"/>
            <a:ext cx="3278822" cy="4316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123;p4">
            <a:extLst>
              <a:ext uri="{FF2B5EF4-FFF2-40B4-BE49-F238E27FC236}">
                <a16:creationId xmlns:a16="http://schemas.microsoft.com/office/drawing/2014/main" id="{63999C3E-02AB-8D5E-3A6F-BE9264B7DBF7}"/>
              </a:ext>
            </a:extLst>
          </p:cNvPr>
          <p:cNvSpPr txBox="1"/>
          <p:nvPr/>
        </p:nvSpPr>
        <p:spPr>
          <a:xfrm>
            <a:off x="4311073" y="1427485"/>
            <a:ext cx="111472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Read </a:t>
            </a:r>
            <a:r>
              <a:rPr lang="en-US" sz="2800" b="0" i="0" u="none" strike="noStrike" cap="none" dirty="0">
                <a:solidFill>
                  <a:schemeClr val="dk1"/>
                </a:solidFill>
                <a:latin typeface="Century Gothic"/>
                <a:ea typeface="Century Gothic"/>
                <a:cs typeface="Century Gothic"/>
                <a:sym typeface="Century Gothic"/>
              </a:rPr>
              <a:t>“All Aboard the Bus” with a partner.</a:t>
            </a:r>
            <a:endParaRPr sz="1400" b="0" i="0" u="none" strike="noStrike" cap="none" dirty="0">
              <a:solidFill>
                <a:srgbClr val="000000"/>
              </a:solidFill>
              <a:latin typeface="Arial"/>
              <a:ea typeface="Arial"/>
              <a:cs typeface="Arial"/>
              <a:sym typeface="Arial"/>
            </a:endParaRPr>
          </a:p>
        </p:txBody>
      </p:sp>
      <p:sp>
        <p:nvSpPr>
          <p:cNvPr id="7" name="Google Shape;123;p4">
            <a:extLst>
              <a:ext uri="{FF2B5EF4-FFF2-40B4-BE49-F238E27FC236}">
                <a16:creationId xmlns:a16="http://schemas.microsoft.com/office/drawing/2014/main" id="{ADF55EE5-5A0B-607E-117C-8EFF62CB0E50}"/>
              </a:ext>
            </a:extLst>
          </p:cNvPr>
          <p:cNvSpPr txBox="1"/>
          <p:nvPr/>
        </p:nvSpPr>
        <p:spPr>
          <a:xfrm>
            <a:off x="6995349" y="2385651"/>
            <a:ext cx="4760369" cy="954067"/>
          </a:xfrm>
          <a:prstGeom prst="rect">
            <a:avLst/>
          </a:prstGeom>
          <a:noFill/>
          <a:ln>
            <a:solidFill>
              <a:schemeClr val="accent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entury Gothic"/>
                <a:ea typeface="Arial"/>
                <a:cs typeface="Arial"/>
                <a:sym typeface="Century Gothic"/>
              </a:rPr>
              <a:t>Share</a:t>
            </a:r>
            <a:r>
              <a:rPr lang="en-US" sz="2800" dirty="0">
                <a:solidFill>
                  <a:schemeClr val="dk1"/>
                </a:solidFill>
                <a:latin typeface="Century Gothic"/>
                <a:ea typeface="Arial"/>
                <a:cs typeface="Arial"/>
                <a:sym typeface="Century Gothic"/>
              </a:rPr>
              <a:t> something interesting you learned.</a:t>
            </a:r>
            <a:endParaRPr sz="1400" i="0" u="none" strike="noStrike" cap="none" dirty="0">
              <a:solidFill>
                <a:srgbClr val="000000"/>
              </a:solidFill>
              <a:latin typeface="Arial"/>
              <a:ea typeface="Arial"/>
              <a:cs typeface="Arial"/>
              <a:sym typeface="Arial"/>
            </a:endParaRPr>
          </a:p>
        </p:txBody>
      </p:sp>
      <p:sp>
        <p:nvSpPr>
          <p:cNvPr id="9" name="Google Shape;123;p4">
            <a:extLst>
              <a:ext uri="{FF2B5EF4-FFF2-40B4-BE49-F238E27FC236}">
                <a16:creationId xmlns:a16="http://schemas.microsoft.com/office/drawing/2014/main" id="{5D6BD2E4-19C9-EE2C-1B6E-245F225DC1B5}"/>
              </a:ext>
            </a:extLst>
          </p:cNvPr>
          <p:cNvSpPr txBox="1"/>
          <p:nvPr/>
        </p:nvSpPr>
        <p:spPr>
          <a:xfrm>
            <a:off x="6995348" y="3893400"/>
            <a:ext cx="4760369" cy="1384954"/>
          </a:xfrm>
          <a:prstGeom prst="rect">
            <a:avLst/>
          </a:prstGeom>
          <a:noFill/>
          <a:ln>
            <a:solidFill>
              <a:schemeClr val="accent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Explain</a:t>
            </a:r>
            <a:r>
              <a:rPr lang="en-US" sz="2800" i="0" u="none" strike="noStrike" cap="none" dirty="0">
                <a:solidFill>
                  <a:schemeClr val="dk1"/>
                </a:solidFill>
                <a:latin typeface="Century Gothic"/>
                <a:ea typeface="Century Gothic"/>
                <a:cs typeface="Century Gothic"/>
                <a:sym typeface="Century Gothic"/>
              </a:rPr>
              <a:t> whether you agree with the author’s opinion.</a:t>
            </a:r>
            <a:endParaRPr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45545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Refine Research</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229</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A9B23426-7081-EB25-9A92-08198FE08BC1}"/>
              </a:ext>
            </a:extLst>
          </p:cNvPr>
          <p:cNvPicPr>
            <a:picLocks noChangeAspect="1"/>
          </p:cNvPicPr>
          <p:nvPr/>
        </p:nvPicPr>
        <p:blipFill>
          <a:blip r:embed="rId6"/>
          <a:srcRect/>
          <a:stretch/>
        </p:blipFill>
        <p:spPr>
          <a:xfrm>
            <a:off x="1839019" y="1066208"/>
            <a:ext cx="4085523" cy="5560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font, graphics, magenta&#10;&#10;Description automatically generated">
            <a:extLst>
              <a:ext uri="{FF2B5EF4-FFF2-40B4-BE49-F238E27FC236}">
                <a16:creationId xmlns:a16="http://schemas.microsoft.com/office/drawing/2014/main" id="{A37178FB-9DFD-2401-021E-0E8AA7A06BDA}"/>
              </a:ext>
            </a:extLst>
          </p:cNvPr>
          <p:cNvPicPr>
            <a:picLocks noChangeAspect="1"/>
          </p:cNvPicPr>
          <p:nvPr/>
        </p:nvPicPr>
        <p:blipFill>
          <a:blip r:embed="rId7"/>
          <a:stretch>
            <a:fillRect/>
          </a:stretch>
        </p:blipFill>
        <p:spPr>
          <a:xfrm>
            <a:off x="6775635" y="1424663"/>
            <a:ext cx="2672659" cy="632461"/>
          </a:xfrm>
          <a:prstGeom prst="rect">
            <a:avLst/>
          </a:prstGeom>
        </p:spPr>
      </p:pic>
      <p:sp>
        <p:nvSpPr>
          <p:cNvPr id="2" name="Google Shape;123;p4">
            <a:extLst>
              <a:ext uri="{FF2B5EF4-FFF2-40B4-BE49-F238E27FC236}">
                <a16:creationId xmlns:a16="http://schemas.microsoft.com/office/drawing/2014/main" id="{10131D86-6808-E2F1-D736-4A355BEAADC8}"/>
              </a:ext>
            </a:extLst>
          </p:cNvPr>
          <p:cNvSpPr txBox="1"/>
          <p:nvPr/>
        </p:nvSpPr>
        <p:spPr>
          <a:xfrm>
            <a:off x="6775635" y="2157032"/>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229 in your Student Interactive and complete the activity.</a:t>
            </a:r>
            <a:endParaRPr sz="1400" b="0" i="0" u="none" strike="noStrike" cap="none" dirty="0">
              <a:solidFill>
                <a:srgbClr val="000000"/>
              </a:solidFill>
              <a:latin typeface="Arial"/>
              <a:ea typeface="Arial"/>
              <a:cs typeface="Arial"/>
              <a:sym typeface="Arial"/>
            </a:endParaRPr>
          </a:p>
        </p:txBody>
      </p:sp>
      <p:sp>
        <p:nvSpPr>
          <p:cNvPr id="4" name="Google Shape;123;p4">
            <a:extLst>
              <a:ext uri="{FF2B5EF4-FFF2-40B4-BE49-F238E27FC236}">
                <a16:creationId xmlns:a16="http://schemas.microsoft.com/office/drawing/2014/main" id="{D379F01F-E729-9BCA-DB15-726234933AC0}"/>
              </a:ext>
            </a:extLst>
          </p:cNvPr>
          <p:cNvSpPr txBox="1"/>
          <p:nvPr/>
        </p:nvSpPr>
        <p:spPr>
          <a:xfrm>
            <a:off x="6775634" y="4050113"/>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i="0" u="none" strike="noStrike" cap="none" dirty="0">
                <a:solidFill>
                  <a:schemeClr val="dk1"/>
                </a:solidFill>
                <a:latin typeface="Century Gothic"/>
                <a:ea typeface="Century Gothic"/>
                <a:cs typeface="Century Gothic"/>
                <a:sym typeface="Century Gothic"/>
              </a:rPr>
              <a:t>Begin</a:t>
            </a:r>
            <a:r>
              <a:rPr lang="en-US" sz="2800" b="1" i="0" u="none" strike="noStrike" cap="none" dirty="0">
                <a:solidFill>
                  <a:schemeClr val="dk1"/>
                </a:solidFill>
                <a:latin typeface="Century Gothic"/>
                <a:ea typeface="Century Gothic"/>
                <a:cs typeface="Century Gothic"/>
                <a:sym typeface="Century Gothic"/>
              </a:rPr>
              <a:t> writing your informational text. </a:t>
            </a:r>
            <a:r>
              <a:rPr lang="en-US" sz="2800" i="0" u="none" strike="noStrike" cap="none" dirty="0">
                <a:solidFill>
                  <a:schemeClr val="dk1"/>
                </a:solidFill>
                <a:latin typeface="Century Gothic"/>
                <a:ea typeface="Century Gothic"/>
                <a:cs typeface="Century Gothic"/>
                <a:sym typeface="Century Gothic"/>
              </a:rPr>
              <a:t>Be sure to start with your main idea. </a:t>
            </a:r>
            <a:endParaRPr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7315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49"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718" name="Google Shape;718;p49"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719" name="Google Shape;719;p49"/>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720" name="Google Shape;720;p49"/>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4</a:t>
            </a:r>
            <a:endParaRPr sz="1400" b="0" i="0" u="none" strike="noStrike" cap="none">
              <a:solidFill>
                <a:srgbClr val="000000"/>
              </a:solidFill>
              <a:latin typeface="Century Gothic"/>
              <a:ea typeface="Century Gothic"/>
              <a:cs typeface="Century Gothic"/>
              <a:sym typeface="Century Gothic"/>
            </a:endParaRPr>
          </a:p>
        </p:txBody>
      </p:sp>
      <p:pic>
        <p:nvPicPr>
          <p:cNvPr id="721" name="Google Shape;721;p49"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722" name="Google Shape;722;p4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5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05" name="Google Shape;805;p5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06" name="Google Shape;806;p5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07" name="Google Shape;807;p5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08" name="Google Shape;808;p5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sp>
        <p:nvSpPr>
          <p:cNvPr id="809" name="Google Shape;809;p5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218</a:t>
            </a:r>
            <a:endParaRPr sz="1400" b="0" i="0" u="none" strike="noStrike" cap="none" dirty="0">
              <a:solidFill>
                <a:srgbClr val="000000"/>
              </a:solidFill>
              <a:latin typeface="Century Gothic"/>
              <a:ea typeface="Century Gothic"/>
              <a:cs typeface="Century Gothic"/>
              <a:sym typeface="Century Gothic"/>
            </a:endParaRPr>
          </a:p>
        </p:txBody>
      </p:sp>
      <p:pic>
        <p:nvPicPr>
          <p:cNvPr id="810" name="Google Shape;810;p53" descr="A picture containing text, clipart&#10;&#10;Description automatically generated"/>
          <p:cNvPicPr preferRelativeResize="0"/>
          <p:nvPr/>
        </p:nvPicPr>
        <p:blipFill rotWithShape="1">
          <a:blip r:embed="rId6">
            <a:alphaModFix/>
          </a:blip>
          <a:srcRect/>
          <a:stretch/>
        </p:blipFill>
        <p:spPr>
          <a:xfrm>
            <a:off x="516238" y="4832580"/>
            <a:ext cx="4970156" cy="786836"/>
          </a:xfrm>
          <a:prstGeom prst="rect">
            <a:avLst/>
          </a:prstGeom>
          <a:noFill/>
          <a:ln>
            <a:noFill/>
          </a:ln>
        </p:spPr>
      </p:pic>
      <p:sp>
        <p:nvSpPr>
          <p:cNvPr id="811" name="Google Shape;811;p53"/>
          <p:cNvSpPr txBox="1"/>
          <p:nvPr/>
        </p:nvSpPr>
        <p:spPr>
          <a:xfrm>
            <a:off x="1110249" y="5589255"/>
            <a:ext cx="1009264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page 218 in your Student Interactive.</a:t>
            </a:r>
            <a:endParaRPr sz="3200" b="0" i="0" u="none" strike="noStrike" cap="none" dirty="0">
              <a:solidFill>
                <a:schemeClr val="dk1"/>
              </a:solidFill>
              <a:latin typeface="Century Gothic"/>
              <a:ea typeface="Century Gothic"/>
              <a:cs typeface="Century Gothic"/>
              <a:sym typeface="Century Gothic"/>
            </a:endParaRPr>
          </a:p>
        </p:txBody>
      </p:sp>
      <p:sp>
        <p:nvSpPr>
          <p:cNvPr id="812" name="Google Shape;812;p53"/>
          <p:cNvSpPr txBox="1"/>
          <p:nvPr/>
        </p:nvSpPr>
        <p:spPr>
          <a:xfrm>
            <a:off x="2470851" y="2533888"/>
            <a:ext cx="2614570"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z a p</a:t>
            </a:r>
            <a:endParaRPr sz="1400" b="0" i="0" u="none" strike="noStrike" cap="none" dirty="0">
              <a:solidFill>
                <a:srgbClr val="000000"/>
              </a:solidFill>
              <a:latin typeface="Century Gothic"/>
              <a:ea typeface="Century Gothic"/>
              <a:cs typeface="Century Gothic"/>
              <a:sym typeface="Century Gothic"/>
            </a:endParaRPr>
          </a:p>
        </p:txBody>
      </p:sp>
      <p:sp>
        <p:nvSpPr>
          <p:cNvPr id="813" name="Google Shape;813;p53"/>
          <p:cNvSpPr txBox="1"/>
          <p:nvPr/>
        </p:nvSpPr>
        <p:spPr>
          <a:xfrm>
            <a:off x="795755" y="3718865"/>
            <a:ext cx="2614570"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_ e t</a:t>
            </a:r>
            <a:endParaRPr sz="1400" b="0" i="0" u="none" strike="noStrike" cap="none" dirty="0">
              <a:solidFill>
                <a:srgbClr val="000000"/>
              </a:solidFill>
              <a:latin typeface="Century Gothic"/>
              <a:ea typeface="Century Gothic"/>
              <a:cs typeface="Century Gothic"/>
              <a:sym typeface="Century Gothic"/>
            </a:endParaRPr>
          </a:p>
        </p:txBody>
      </p:sp>
      <p:sp>
        <p:nvSpPr>
          <p:cNvPr id="814" name="Google Shape;814;p53"/>
          <p:cNvSpPr txBox="1"/>
          <p:nvPr/>
        </p:nvSpPr>
        <p:spPr>
          <a:xfrm>
            <a:off x="6608200" y="2456204"/>
            <a:ext cx="2614570"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_ u m</a:t>
            </a:r>
            <a:endParaRPr sz="1400" b="0" i="0" u="none" strike="noStrike" cap="none" dirty="0">
              <a:solidFill>
                <a:srgbClr val="000000"/>
              </a:solidFill>
              <a:latin typeface="Century Gothic"/>
              <a:ea typeface="Century Gothic"/>
              <a:cs typeface="Century Gothic"/>
              <a:sym typeface="Century Gothic"/>
            </a:endParaRPr>
          </a:p>
        </p:txBody>
      </p:sp>
      <p:sp>
        <p:nvSpPr>
          <p:cNvPr id="815" name="Google Shape;815;p53"/>
          <p:cNvSpPr txBox="1"/>
          <p:nvPr/>
        </p:nvSpPr>
        <p:spPr>
          <a:xfrm>
            <a:off x="4788715" y="3740678"/>
            <a:ext cx="2614570"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err="1">
                <a:solidFill>
                  <a:schemeClr val="dk1"/>
                </a:solidFill>
                <a:latin typeface="Century Gothic"/>
                <a:ea typeface="Century Gothic"/>
                <a:cs typeface="Century Gothic"/>
                <a:sym typeface="Century Gothic"/>
              </a:rPr>
              <a:t>qu</a:t>
            </a:r>
            <a:r>
              <a:rPr lang="en-US" sz="5400" b="0" i="0" u="none" strike="noStrike" cap="none" dirty="0">
                <a:solidFill>
                  <a:schemeClr val="dk1"/>
                </a:solidFill>
                <a:latin typeface="Century Gothic"/>
                <a:ea typeface="Century Gothic"/>
                <a:cs typeface="Century Gothic"/>
                <a:sym typeface="Century Gothic"/>
              </a:rPr>
              <a:t> </a:t>
            </a:r>
            <a:r>
              <a:rPr lang="en-US" sz="5400" b="0" i="0" u="none" strike="noStrike" cap="none" dirty="0" err="1">
                <a:solidFill>
                  <a:schemeClr val="dk1"/>
                </a:solidFill>
                <a:latin typeface="Century Gothic"/>
                <a:ea typeface="Century Gothic"/>
                <a:cs typeface="Century Gothic"/>
                <a:sym typeface="Century Gothic"/>
              </a:rPr>
              <a:t>i</a:t>
            </a:r>
            <a:r>
              <a:rPr lang="en-US" sz="5400" b="0" i="0" u="none" strike="noStrike" cap="none" dirty="0">
                <a:solidFill>
                  <a:schemeClr val="dk1"/>
                </a:solidFill>
                <a:latin typeface="Century Gothic"/>
                <a:ea typeface="Century Gothic"/>
                <a:cs typeface="Century Gothic"/>
                <a:sym typeface="Century Gothic"/>
              </a:rPr>
              <a:t> _</a:t>
            </a:r>
            <a:endParaRPr sz="1400" b="0" i="0" u="none" strike="noStrike" cap="none" dirty="0">
              <a:solidFill>
                <a:srgbClr val="000000"/>
              </a:solidFill>
              <a:latin typeface="Century Gothic"/>
              <a:ea typeface="Century Gothic"/>
              <a:cs typeface="Century Gothic"/>
              <a:sym typeface="Century Gothic"/>
            </a:endParaRPr>
          </a:p>
        </p:txBody>
      </p:sp>
      <p:sp>
        <p:nvSpPr>
          <p:cNvPr id="816" name="Google Shape;816;p53"/>
          <p:cNvSpPr txBox="1"/>
          <p:nvPr/>
        </p:nvSpPr>
        <p:spPr>
          <a:xfrm>
            <a:off x="8340579" y="3743502"/>
            <a:ext cx="2614570"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_ e s</a:t>
            </a:r>
            <a:endParaRPr sz="1400" b="0" i="0" u="none" strike="noStrike" cap="none" dirty="0">
              <a:solidFill>
                <a:srgbClr val="000000"/>
              </a:solidFill>
              <a:latin typeface="Century Gothic"/>
              <a:ea typeface="Century Gothic"/>
              <a:cs typeface="Century Gothic"/>
              <a:sym typeface="Century Gothic"/>
            </a:endParaRPr>
          </a:p>
        </p:txBody>
      </p:sp>
      <p:sp>
        <p:nvSpPr>
          <p:cNvPr id="4" name="Google Shape;812;p53">
            <a:extLst>
              <a:ext uri="{FF2B5EF4-FFF2-40B4-BE49-F238E27FC236}">
                <a16:creationId xmlns:a16="http://schemas.microsoft.com/office/drawing/2014/main" id="{11682A1A-71AD-A0D6-C577-8E759F946AB5}"/>
              </a:ext>
            </a:extLst>
          </p:cNvPr>
          <p:cNvSpPr txBox="1"/>
          <p:nvPr/>
        </p:nvSpPr>
        <p:spPr>
          <a:xfrm>
            <a:off x="3674851" y="1273643"/>
            <a:ext cx="1028695"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v</a:t>
            </a:r>
            <a:endParaRPr lang="en-US" sz="1400" b="0" i="0" u="none" strike="noStrike" cap="none" dirty="0">
              <a:solidFill>
                <a:srgbClr val="000000"/>
              </a:solidFill>
              <a:latin typeface="Century Gothic"/>
              <a:ea typeface="Century Gothic"/>
              <a:cs typeface="Century Gothic"/>
              <a:sym typeface="Century Gothic"/>
            </a:endParaRPr>
          </a:p>
        </p:txBody>
      </p:sp>
      <p:sp>
        <p:nvSpPr>
          <p:cNvPr id="5" name="Google Shape;812;p53">
            <a:extLst>
              <a:ext uri="{FF2B5EF4-FFF2-40B4-BE49-F238E27FC236}">
                <a16:creationId xmlns:a16="http://schemas.microsoft.com/office/drawing/2014/main" id="{D73C02FD-3398-D714-2B61-05DB1392CBB8}"/>
              </a:ext>
            </a:extLst>
          </p:cNvPr>
          <p:cNvSpPr txBox="1"/>
          <p:nvPr/>
        </p:nvSpPr>
        <p:spPr>
          <a:xfrm>
            <a:off x="5212175" y="1297873"/>
            <a:ext cx="1028695"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y</a:t>
            </a:r>
            <a:endParaRPr lang="en-US" sz="1400" b="0" i="0" u="none" strike="noStrike" cap="none" dirty="0">
              <a:solidFill>
                <a:srgbClr val="000000"/>
              </a:solidFill>
              <a:latin typeface="Century Gothic"/>
              <a:ea typeface="Century Gothic"/>
              <a:cs typeface="Century Gothic"/>
              <a:sym typeface="Century Gothic"/>
            </a:endParaRPr>
          </a:p>
        </p:txBody>
      </p:sp>
      <p:sp>
        <p:nvSpPr>
          <p:cNvPr id="6" name="Google Shape;812;p53">
            <a:extLst>
              <a:ext uri="{FF2B5EF4-FFF2-40B4-BE49-F238E27FC236}">
                <a16:creationId xmlns:a16="http://schemas.microsoft.com/office/drawing/2014/main" id="{73ACB429-577D-8FD4-12D5-85273FD48AB3}"/>
              </a:ext>
            </a:extLst>
          </p:cNvPr>
          <p:cNvSpPr txBox="1"/>
          <p:nvPr/>
        </p:nvSpPr>
        <p:spPr>
          <a:xfrm>
            <a:off x="6718301" y="1297873"/>
            <a:ext cx="1028695"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z</a:t>
            </a:r>
            <a:endParaRPr lang="en-US"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5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26" name="Google Shape;826;p5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27" name="Google Shape;827;p5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28" name="Google Shape;828;p5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29" name="Google Shape;829;p5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Apply</a:t>
            </a:r>
            <a:endParaRPr sz="1400" b="0" i="0" u="none" strike="noStrike" cap="none" dirty="0">
              <a:solidFill>
                <a:srgbClr val="000000"/>
              </a:solidFill>
              <a:latin typeface="Century Gothic"/>
              <a:ea typeface="Century Gothic"/>
              <a:cs typeface="Century Gothic"/>
              <a:sym typeface="Century Gothic"/>
            </a:endParaRPr>
          </a:p>
        </p:txBody>
      </p:sp>
      <p:sp>
        <p:nvSpPr>
          <p:cNvPr id="830" name="Google Shape;830;p5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218, 219</a:t>
            </a:r>
            <a:endParaRPr sz="1400" b="0" i="0" u="none" strike="noStrike" cap="none" dirty="0">
              <a:solidFill>
                <a:srgbClr val="000000"/>
              </a:solidFill>
              <a:latin typeface="Century Gothic"/>
              <a:ea typeface="Century Gothic"/>
              <a:cs typeface="Century Gothic"/>
              <a:sym typeface="Century Gothic"/>
            </a:endParaRPr>
          </a:p>
        </p:txBody>
      </p:sp>
      <p:sp>
        <p:nvSpPr>
          <p:cNvPr id="832" name="Google Shape;832;p54"/>
          <p:cNvSpPr txBox="1"/>
          <p:nvPr/>
        </p:nvSpPr>
        <p:spPr>
          <a:xfrm>
            <a:off x="8136985" y="2412141"/>
            <a:ext cx="3882271"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a:t>
            </a:r>
            <a:r>
              <a:rPr lang="en-US" sz="3200" dirty="0">
                <a:solidFill>
                  <a:schemeClr val="dk1"/>
                </a:solidFill>
                <a:latin typeface="Century Gothic"/>
                <a:ea typeface="Century Gothic"/>
                <a:cs typeface="Century Gothic"/>
                <a:sym typeface="Century Gothic"/>
              </a:rPr>
              <a:t>pp. 218-219</a:t>
            </a:r>
            <a:r>
              <a:rPr lang="en-US" sz="3200" b="0" i="0" u="none" strike="noStrike" cap="none" dirty="0">
                <a:solidFill>
                  <a:schemeClr val="dk1"/>
                </a:solidFill>
                <a:latin typeface="Century Gothic"/>
                <a:ea typeface="Century Gothic"/>
                <a:cs typeface="Century Gothic"/>
                <a:sym typeface="Century Gothic"/>
              </a:rPr>
              <a:t> in your Student Interactive and complete the activities. </a:t>
            </a:r>
            <a:endParaRPr sz="3200" b="0" i="0" u="none" strike="noStrike" cap="none" dirty="0">
              <a:solidFill>
                <a:schemeClr val="dk1"/>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77268D33-520D-4FD4-C067-5ECF99104856}"/>
              </a:ext>
            </a:extLst>
          </p:cNvPr>
          <p:cNvGrpSpPr/>
          <p:nvPr/>
        </p:nvGrpSpPr>
        <p:grpSpPr>
          <a:xfrm>
            <a:off x="773154" y="1108467"/>
            <a:ext cx="7153949" cy="5220948"/>
            <a:chOff x="994272" y="0"/>
            <a:chExt cx="10136341" cy="6858000"/>
          </a:xfrm>
        </p:grpSpPr>
        <p:pic>
          <p:nvPicPr>
            <p:cNvPr id="3" name="Picture 2" descr="A picture containing text, screenshot, web page, online advertising&#10;&#10;Description automatically generated">
              <a:extLst>
                <a:ext uri="{FF2B5EF4-FFF2-40B4-BE49-F238E27FC236}">
                  <a16:creationId xmlns:a16="http://schemas.microsoft.com/office/drawing/2014/main" id="{17ABF9A4-85C1-7E1F-9157-EB7EC486947F}"/>
                </a:ext>
              </a:extLst>
            </p:cNvPr>
            <p:cNvPicPr>
              <a:picLocks noChangeAspect="1"/>
            </p:cNvPicPr>
            <p:nvPr/>
          </p:nvPicPr>
          <p:blipFill>
            <a:blip r:embed="rId6"/>
            <a:stretch>
              <a:fillRect/>
            </a:stretch>
          </p:blipFill>
          <p:spPr>
            <a:xfrm>
              <a:off x="994272" y="0"/>
              <a:ext cx="503089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screenshot, software&#10;&#10;Description automatically generated">
              <a:extLst>
                <a:ext uri="{FF2B5EF4-FFF2-40B4-BE49-F238E27FC236}">
                  <a16:creationId xmlns:a16="http://schemas.microsoft.com/office/drawing/2014/main" id="{55419DBD-7496-042F-F957-45A6D59D44A2}"/>
                </a:ext>
              </a:extLst>
            </p:cNvPr>
            <p:cNvPicPr>
              <a:picLocks noChangeAspect="1"/>
            </p:cNvPicPr>
            <p:nvPr/>
          </p:nvPicPr>
          <p:blipFill>
            <a:blip r:embed="rId7"/>
            <a:stretch>
              <a:fillRect/>
            </a:stretch>
          </p:blipFill>
          <p:spPr>
            <a:xfrm>
              <a:off x="6115820" y="0"/>
              <a:ext cx="5014793"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Picture 6" descr="A picture containing font, graphics, graphic design, magenta&#10;&#10;Description automatically generated">
            <a:extLst>
              <a:ext uri="{FF2B5EF4-FFF2-40B4-BE49-F238E27FC236}">
                <a16:creationId xmlns:a16="http://schemas.microsoft.com/office/drawing/2014/main" id="{41406DD3-8FB1-8BDD-DCC0-0F782DF74B16}"/>
              </a:ext>
            </a:extLst>
          </p:cNvPr>
          <p:cNvPicPr>
            <a:picLocks noChangeAspect="1"/>
          </p:cNvPicPr>
          <p:nvPr/>
        </p:nvPicPr>
        <p:blipFill>
          <a:blip r:embed="rId8"/>
          <a:stretch>
            <a:fillRect/>
          </a:stretch>
        </p:blipFill>
        <p:spPr>
          <a:xfrm>
            <a:off x="8186261" y="1581447"/>
            <a:ext cx="2016763" cy="72890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5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26" name="Google Shape;826;p5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27" name="Google Shape;827;p5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28" name="Google Shape;828;p5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29" name="Google Shape;829;p5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Decodable Story </a:t>
            </a:r>
            <a:endParaRPr sz="1400" b="0" i="0" u="none" strike="noStrike" cap="none">
              <a:solidFill>
                <a:srgbClr val="000000"/>
              </a:solidFill>
              <a:latin typeface="Century Gothic"/>
              <a:ea typeface="Century Gothic"/>
              <a:cs typeface="Century Gothic"/>
              <a:sym typeface="Century Gothic"/>
            </a:endParaRPr>
          </a:p>
        </p:txBody>
      </p:sp>
      <p:sp>
        <p:nvSpPr>
          <p:cNvPr id="830" name="Google Shape;830;p5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220</a:t>
            </a:r>
            <a:endParaRPr sz="1400" b="0" i="0" u="none" strike="noStrike" cap="none" dirty="0">
              <a:solidFill>
                <a:srgbClr val="000000"/>
              </a:solidFill>
              <a:latin typeface="Century Gothic"/>
              <a:ea typeface="Century Gothic"/>
              <a:cs typeface="Century Gothic"/>
              <a:sym typeface="Century Gothic"/>
            </a:endParaRPr>
          </a:p>
        </p:txBody>
      </p:sp>
      <p:pic>
        <p:nvPicPr>
          <p:cNvPr id="831" name="Google Shape;831;p54"/>
          <p:cNvPicPr preferRelativeResize="0"/>
          <p:nvPr/>
        </p:nvPicPr>
        <p:blipFill>
          <a:blip r:embed="rId6"/>
          <a:srcRect/>
          <a:stretch/>
        </p:blipFill>
        <p:spPr>
          <a:xfrm>
            <a:off x="1760969" y="1143241"/>
            <a:ext cx="3981450" cy="5429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2" name="Google Shape;832;p54"/>
          <p:cNvSpPr txBox="1"/>
          <p:nvPr/>
        </p:nvSpPr>
        <p:spPr>
          <a:xfrm>
            <a:off x="6373670" y="2360584"/>
            <a:ext cx="4499094"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page 220 in your Student Interactive. </a:t>
            </a:r>
            <a:r>
              <a:rPr lang="en-US" sz="3200" b="1" i="0" u="none" strike="noStrike" cap="none" dirty="0">
                <a:solidFill>
                  <a:schemeClr val="dk1"/>
                </a:solidFill>
                <a:latin typeface="Century Gothic"/>
                <a:ea typeface="Century Gothic"/>
                <a:cs typeface="Century Gothic"/>
                <a:sym typeface="Century Gothic"/>
              </a:rPr>
              <a:t>Read</a:t>
            </a:r>
            <a:r>
              <a:rPr lang="en-US" sz="3200" b="0" i="0" u="none" strike="noStrike" cap="none" dirty="0">
                <a:solidFill>
                  <a:schemeClr val="dk1"/>
                </a:solidFill>
                <a:latin typeface="Century Gothic"/>
                <a:ea typeface="Century Gothic"/>
                <a:cs typeface="Century Gothic"/>
                <a:sym typeface="Century Gothic"/>
              </a:rPr>
              <a:t> “Quinn the Vet” with your partner. </a:t>
            </a:r>
            <a:endParaRPr sz="3200" b="0" i="0" u="none" strike="noStrike" cap="none"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06928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5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26" name="Google Shape;826;p5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27" name="Google Shape;827;p5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28" name="Google Shape;828;p5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29" name="Google Shape;829;p5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Decodable Story </a:t>
            </a:r>
            <a:endParaRPr sz="1400" b="0" i="0" u="none" strike="noStrike" cap="none">
              <a:solidFill>
                <a:srgbClr val="000000"/>
              </a:solidFill>
              <a:latin typeface="Century Gothic"/>
              <a:ea typeface="Century Gothic"/>
              <a:cs typeface="Century Gothic"/>
              <a:sym typeface="Century Gothic"/>
            </a:endParaRPr>
          </a:p>
        </p:txBody>
      </p:sp>
      <p:sp>
        <p:nvSpPr>
          <p:cNvPr id="830" name="Google Shape;830;p5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221</a:t>
            </a:r>
            <a:endParaRPr sz="1400" b="0" i="0" u="none" strike="noStrike" cap="none" dirty="0">
              <a:solidFill>
                <a:srgbClr val="000000"/>
              </a:solidFill>
              <a:latin typeface="Century Gothic"/>
              <a:ea typeface="Century Gothic"/>
              <a:cs typeface="Century Gothic"/>
              <a:sym typeface="Century Gothic"/>
            </a:endParaRPr>
          </a:p>
        </p:txBody>
      </p:sp>
      <p:pic>
        <p:nvPicPr>
          <p:cNvPr id="831" name="Google Shape;831;p54"/>
          <p:cNvPicPr preferRelativeResize="0"/>
          <p:nvPr/>
        </p:nvPicPr>
        <p:blipFill>
          <a:blip r:embed="rId6"/>
          <a:srcRect/>
          <a:stretch/>
        </p:blipFill>
        <p:spPr>
          <a:xfrm>
            <a:off x="1754757" y="1143241"/>
            <a:ext cx="3993873" cy="5429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2" name="Google Shape;832;p54"/>
          <p:cNvSpPr txBox="1"/>
          <p:nvPr/>
        </p:nvSpPr>
        <p:spPr>
          <a:xfrm>
            <a:off x="6373670" y="2360584"/>
            <a:ext cx="4499094"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page 221 in your Student Interactive. </a:t>
            </a:r>
            <a:r>
              <a:rPr lang="en-US" sz="3200" b="1" i="0" u="none" strike="noStrike" cap="none" dirty="0">
                <a:solidFill>
                  <a:schemeClr val="dk1"/>
                </a:solidFill>
                <a:latin typeface="Century Gothic"/>
                <a:ea typeface="Century Gothic"/>
                <a:cs typeface="Century Gothic"/>
                <a:sym typeface="Century Gothic"/>
              </a:rPr>
              <a:t>Read</a:t>
            </a:r>
            <a:r>
              <a:rPr lang="en-US" sz="3200" b="0" i="0" u="none" strike="noStrike" cap="none" dirty="0">
                <a:solidFill>
                  <a:schemeClr val="dk1"/>
                </a:solidFill>
                <a:latin typeface="Century Gothic"/>
                <a:ea typeface="Century Gothic"/>
                <a:cs typeface="Century Gothic"/>
                <a:sym typeface="Century Gothic"/>
              </a:rPr>
              <a:t> “Quinn the Vet” with your partner. </a:t>
            </a:r>
            <a:endParaRPr sz="3200" b="0" i="0" u="none" strike="noStrike" cap="none"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12252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5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39" name="Google Shape;839;p5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40" name="Google Shape;840;p5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41" name="Google Shape;841;p5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42" name="Google Shape;842;p5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Decodable Story </a:t>
            </a:r>
            <a:endParaRPr sz="1400" b="0" i="0" u="none" strike="noStrike" cap="none">
              <a:solidFill>
                <a:srgbClr val="000000"/>
              </a:solidFill>
              <a:latin typeface="Century Gothic"/>
              <a:ea typeface="Century Gothic"/>
              <a:cs typeface="Century Gothic"/>
              <a:sym typeface="Century Gothic"/>
            </a:endParaRPr>
          </a:p>
        </p:txBody>
      </p:sp>
      <p:sp>
        <p:nvSpPr>
          <p:cNvPr id="843" name="Google Shape;843;p5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222, 223</a:t>
            </a:r>
            <a:endParaRPr sz="1400" b="0" i="0" u="none" strike="noStrike" cap="none" dirty="0">
              <a:solidFill>
                <a:srgbClr val="00000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76030FEA-BD2F-B6E9-B524-8624A91773B6}"/>
              </a:ext>
            </a:extLst>
          </p:cNvPr>
          <p:cNvGrpSpPr/>
          <p:nvPr/>
        </p:nvGrpSpPr>
        <p:grpSpPr>
          <a:xfrm>
            <a:off x="390788" y="1228163"/>
            <a:ext cx="7312662" cy="4976030"/>
            <a:chOff x="3577579" y="0"/>
            <a:chExt cx="10078363" cy="6858000"/>
          </a:xfrm>
        </p:grpSpPr>
        <p:pic>
          <p:nvPicPr>
            <p:cNvPr id="3" name="Picture 2" descr="A cartoon of two people&#10;&#10;Description automatically generated with low confidence">
              <a:extLst>
                <a:ext uri="{FF2B5EF4-FFF2-40B4-BE49-F238E27FC236}">
                  <a16:creationId xmlns:a16="http://schemas.microsoft.com/office/drawing/2014/main" id="{0C7B42B6-C429-C0EA-3811-FD09D35780B6}"/>
                </a:ext>
              </a:extLst>
            </p:cNvPr>
            <p:cNvPicPr>
              <a:picLocks noChangeAspect="1"/>
            </p:cNvPicPr>
            <p:nvPr/>
          </p:nvPicPr>
          <p:blipFill>
            <a:blip r:embed="rId6"/>
            <a:stretch>
              <a:fillRect/>
            </a:stretch>
          </p:blipFill>
          <p:spPr>
            <a:xfrm>
              <a:off x="3577579" y="0"/>
              <a:ext cx="503684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cartoon of two people sitting in a chair&#10;&#10;Description automatically generated with medium confidence">
              <a:extLst>
                <a:ext uri="{FF2B5EF4-FFF2-40B4-BE49-F238E27FC236}">
                  <a16:creationId xmlns:a16="http://schemas.microsoft.com/office/drawing/2014/main" id="{A6013444-375C-7B70-2533-CEFC2FC26DBF}"/>
                </a:ext>
              </a:extLst>
            </p:cNvPr>
            <p:cNvPicPr>
              <a:picLocks noChangeAspect="1"/>
            </p:cNvPicPr>
            <p:nvPr/>
          </p:nvPicPr>
          <p:blipFill>
            <a:blip r:embed="rId7"/>
            <a:stretch>
              <a:fillRect/>
            </a:stretch>
          </p:blipFill>
          <p:spPr>
            <a:xfrm>
              <a:off x="8614420" y="0"/>
              <a:ext cx="504152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 name="Google Shape;832;p54">
            <a:extLst>
              <a:ext uri="{FF2B5EF4-FFF2-40B4-BE49-F238E27FC236}">
                <a16:creationId xmlns:a16="http://schemas.microsoft.com/office/drawing/2014/main" id="{88CB8A9E-C379-3FE7-3FB0-FF87CED9D46A}"/>
              </a:ext>
            </a:extLst>
          </p:cNvPr>
          <p:cNvSpPr txBox="1"/>
          <p:nvPr/>
        </p:nvSpPr>
        <p:spPr>
          <a:xfrm>
            <a:off x="7908607" y="1987397"/>
            <a:ext cx="3892605"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Turn</a:t>
            </a:r>
            <a:r>
              <a:rPr lang="en-US" sz="3200" b="0" i="0" u="none" strike="noStrike" cap="none" dirty="0">
                <a:solidFill>
                  <a:schemeClr val="dk1"/>
                </a:solidFill>
                <a:latin typeface="Century Gothic"/>
                <a:ea typeface="Century Gothic"/>
                <a:cs typeface="Century Gothic"/>
                <a:sym typeface="Century Gothic"/>
              </a:rPr>
              <a:t> to pp. 222-223 in your Student Interactive. </a:t>
            </a:r>
            <a:r>
              <a:rPr lang="en-US" sz="3200" b="1" i="0" u="none" strike="noStrike" cap="none" dirty="0">
                <a:solidFill>
                  <a:schemeClr val="dk1"/>
                </a:solidFill>
                <a:latin typeface="Century Gothic"/>
                <a:ea typeface="Century Gothic"/>
                <a:cs typeface="Century Gothic"/>
                <a:sym typeface="Century Gothic"/>
              </a:rPr>
              <a:t>Read</a:t>
            </a:r>
            <a:r>
              <a:rPr lang="en-US" sz="3200" b="0" i="0" u="none" strike="noStrike" cap="none" dirty="0">
                <a:solidFill>
                  <a:schemeClr val="dk1"/>
                </a:solidFill>
                <a:latin typeface="Century Gothic"/>
                <a:ea typeface="Century Gothic"/>
                <a:cs typeface="Century Gothic"/>
                <a:sym typeface="Century Gothic"/>
              </a:rPr>
              <a:t> “Quinn the Vet” with your partner. </a:t>
            </a:r>
            <a:endParaRPr sz="32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6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43" name="Google Shape;943;p6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44" name="Google Shape;944;p6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45" name="Google Shape;945;p6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46" name="Google Shape;946;p6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947" name="Google Shape;947;p64"/>
          <p:cNvSpPr txBox="1"/>
          <p:nvPr/>
        </p:nvSpPr>
        <p:spPr>
          <a:xfrm>
            <a:off x="819040" y="1500618"/>
            <a:ext cx="1624116" cy="51706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rug</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fun</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nut</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dirty="0">
                <a:solidFill>
                  <a:schemeClr val="dk1"/>
                </a:solidFill>
                <a:latin typeface="Century Gothic"/>
                <a:ea typeface="Century Gothic"/>
                <a:cs typeface="Century Gothic"/>
                <a:sym typeface="Century Gothic"/>
              </a:rPr>
              <a:t>s</a:t>
            </a:r>
            <a:r>
              <a:rPr lang="en-US" sz="6600" b="0" i="0" u="none" strike="noStrike" cap="none" dirty="0">
                <a:solidFill>
                  <a:schemeClr val="dk1"/>
                </a:solidFill>
                <a:latin typeface="Century Gothic"/>
                <a:ea typeface="Century Gothic"/>
                <a:cs typeface="Century Gothic"/>
                <a:sym typeface="Century Gothic"/>
              </a:rPr>
              <a:t>un</a:t>
            </a:r>
          </a:p>
          <a:p>
            <a:pPr marL="0" marR="0" lvl="0" indent="0" algn="l" rtl="0">
              <a:lnSpc>
                <a:spcPct val="100000"/>
              </a:lnSpc>
              <a:spcBef>
                <a:spcPts val="0"/>
              </a:spcBef>
              <a:spcAft>
                <a:spcPts val="0"/>
              </a:spcAft>
              <a:buClr>
                <a:srgbClr val="000000"/>
              </a:buClr>
              <a:buSzPts val="6600"/>
              <a:buFont typeface="Arial"/>
              <a:buNone/>
            </a:pPr>
            <a:endParaRPr sz="6600" b="0" i="0" u="none" strike="noStrike" cap="none" dirty="0">
              <a:solidFill>
                <a:schemeClr val="dk1"/>
              </a:solidFill>
              <a:latin typeface="Century Gothic"/>
              <a:ea typeface="Century Gothic"/>
              <a:cs typeface="Century Gothic"/>
              <a:sym typeface="Century Gothic"/>
            </a:endParaRPr>
          </a:p>
        </p:txBody>
      </p:sp>
      <p:sp>
        <p:nvSpPr>
          <p:cNvPr id="948" name="Google Shape;948;p64"/>
          <p:cNvSpPr txBox="1"/>
          <p:nvPr/>
        </p:nvSpPr>
        <p:spPr>
          <a:xfrm>
            <a:off x="5542612" y="2644170"/>
            <a:ext cx="449909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entury Gothic"/>
                <a:ea typeface="Century Gothic"/>
                <a:cs typeface="Century Gothic"/>
                <a:sym typeface="Century Gothic"/>
              </a:rPr>
              <a:t>Work with a partner to </a:t>
            </a:r>
            <a:r>
              <a:rPr lang="en-US" sz="3200" b="1" i="0" u="none" strike="noStrike" cap="none" dirty="0">
                <a:solidFill>
                  <a:schemeClr val="dk1"/>
                </a:solidFill>
                <a:latin typeface="Century Gothic"/>
                <a:ea typeface="Century Gothic"/>
                <a:cs typeface="Century Gothic"/>
                <a:sym typeface="Century Gothic"/>
              </a:rPr>
              <a:t>match</a:t>
            </a:r>
            <a:r>
              <a:rPr lang="en-US" sz="3200" b="0" i="0" u="none" strike="noStrike" cap="none" dirty="0">
                <a:solidFill>
                  <a:schemeClr val="dk1"/>
                </a:solidFill>
                <a:latin typeface="Century Gothic"/>
                <a:ea typeface="Century Gothic"/>
                <a:cs typeface="Century Gothic"/>
                <a:sym typeface="Century Gothic"/>
              </a:rPr>
              <a:t> the words that rhyme.</a:t>
            </a:r>
            <a:endParaRPr sz="3200" b="0" i="0" u="none" strike="noStrike" cap="none" dirty="0">
              <a:solidFill>
                <a:schemeClr val="dk1"/>
              </a:solidFill>
              <a:latin typeface="Century Gothic"/>
              <a:ea typeface="Century Gothic"/>
              <a:cs typeface="Century Gothic"/>
              <a:sym typeface="Century Gothic"/>
            </a:endParaRPr>
          </a:p>
        </p:txBody>
      </p:sp>
      <p:sp>
        <p:nvSpPr>
          <p:cNvPr id="2" name="Google Shape;947;p64">
            <a:extLst>
              <a:ext uri="{FF2B5EF4-FFF2-40B4-BE49-F238E27FC236}">
                <a16:creationId xmlns:a16="http://schemas.microsoft.com/office/drawing/2014/main" id="{A3D2CC98-836D-DE1D-8AB5-368F6B97F658}"/>
              </a:ext>
            </a:extLst>
          </p:cNvPr>
          <p:cNvSpPr txBox="1"/>
          <p:nvPr/>
        </p:nvSpPr>
        <p:spPr>
          <a:xfrm>
            <a:off x="2776136" y="1500618"/>
            <a:ext cx="1910164"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but</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hug</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cup</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dirty="0">
                <a:solidFill>
                  <a:schemeClr val="dk1"/>
                </a:solidFill>
                <a:latin typeface="Century Gothic"/>
                <a:ea typeface="Century Gothic"/>
                <a:cs typeface="Century Gothic"/>
                <a:sym typeface="Century Gothic"/>
              </a:rPr>
              <a:t>pup</a:t>
            </a:r>
            <a:endParaRPr lang="en-US" sz="6600" b="0" i="0" u="none" strike="noStrike" cap="none" dirty="0">
              <a:solidFill>
                <a:schemeClr val="dk1"/>
              </a:solidFill>
              <a:latin typeface="Century Gothic"/>
              <a:ea typeface="Century Gothic"/>
              <a:cs typeface="Century Gothic"/>
              <a:sym typeface="Century Gothic"/>
            </a:endParaRPr>
          </a:p>
        </p:txBody>
      </p:sp>
      <p:pic>
        <p:nvPicPr>
          <p:cNvPr id="3" name="Picture 2" descr="A picture containing text, font, graphics, magenta&#10;&#10;Description automatically generated">
            <a:extLst>
              <a:ext uri="{FF2B5EF4-FFF2-40B4-BE49-F238E27FC236}">
                <a16:creationId xmlns:a16="http://schemas.microsoft.com/office/drawing/2014/main" id="{14C6D1B8-B413-BEEF-0390-EB75CE02D664}"/>
              </a:ext>
            </a:extLst>
          </p:cNvPr>
          <p:cNvPicPr>
            <a:picLocks noChangeAspect="1"/>
          </p:cNvPicPr>
          <p:nvPr/>
        </p:nvPicPr>
        <p:blipFill>
          <a:blip r:embed="rId6"/>
          <a:stretch>
            <a:fillRect/>
          </a:stretch>
        </p:blipFill>
        <p:spPr>
          <a:xfrm>
            <a:off x="5542612" y="1682554"/>
            <a:ext cx="3581397" cy="8475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Compare Across Texts</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8085787" y="2260572"/>
            <a:ext cx="36690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Write </a:t>
            </a:r>
            <a:r>
              <a:rPr lang="en-US" sz="2800" b="0" i="0" u="none" strike="noStrike" cap="none" dirty="0">
                <a:solidFill>
                  <a:schemeClr val="dk1"/>
                </a:solidFill>
                <a:latin typeface="Century Gothic"/>
                <a:ea typeface="Century Gothic"/>
                <a:cs typeface="Century Gothic"/>
                <a:sym typeface="Century Gothic"/>
              </a:rPr>
              <a:t>a word that names something in a neighborhood for each text. </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210, 211</a:t>
            </a:r>
            <a:endParaRPr sz="1400" b="0" i="0" u="none" strike="noStrike" cap="none" dirty="0">
              <a:solidFill>
                <a:srgbClr val="00000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5896638C-B576-CD0B-2927-7C595F730C0C}"/>
              </a:ext>
            </a:extLst>
          </p:cNvPr>
          <p:cNvGrpSpPr/>
          <p:nvPr/>
        </p:nvGrpSpPr>
        <p:grpSpPr>
          <a:xfrm>
            <a:off x="437213" y="1244823"/>
            <a:ext cx="7295070" cy="4953002"/>
            <a:chOff x="3566573" y="-3571"/>
            <a:chExt cx="10101306" cy="6858302"/>
          </a:xfrm>
        </p:grpSpPr>
        <p:pic>
          <p:nvPicPr>
            <p:cNvPr id="3" name="Picture 2">
              <a:extLst>
                <a:ext uri="{FF2B5EF4-FFF2-40B4-BE49-F238E27FC236}">
                  <a16:creationId xmlns:a16="http://schemas.microsoft.com/office/drawing/2014/main" id="{4E636012-1C87-D6D5-F0C9-5BA54D1182EB}"/>
                </a:ext>
              </a:extLst>
            </p:cNvPr>
            <p:cNvPicPr>
              <a:picLocks noChangeAspect="1"/>
            </p:cNvPicPr>
            <p:nvPr/>
          </p:nvPicPr>
          <p:blipFill>
            <a:blip r:embed="rId6"/>
            <a:srcRect/>
            <a:stretch/>
          </p:blipFill>
          <p:spPr>
            <a:xfrm>
              <a:off x="3566573" y="3270"/>
              <a:ext cx="5058854" cy="6851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0B4533D-F88C-488F-0F4F-8C10AD732B6E}"/>
                </a:ext>
              </a:extLst>
            </p:cNvPr>
            <p:cNvPicPr>
              <a:picLocks noChangeAspect="1"/>
            </p:cNvPicPr>
            <p:nvPr/>
          </p:nvPicPr>
          <p:blipFill>
            <a:blip r:embed="rId7"/>
            <a:srcRect/>
            <a:stretch/>
          </p:blipFill>
          <p:spPr>
            <a:xfrm>
              <a:off x="8625427" y="-3571"/>
              <a:ext cx="5042452" cy="6850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lt1"/>
                </a:solidFill>
                <a:latin typeface="Century Gothic"/>
                <a:ea typeface="Century Gothic"/>
                <a:cs typeface="Century Gothic"/>
                <a:sym typeface="Century Gothic"/>
              </a:rPr>
              <a:t>   Extend Research – Incorporate Media</a:t>
            </a:r>
            <a:endParaRPr sz="36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230</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2F9AD418-E08D-5135-173F-5D799D90520A}"/>
              </a:ext>
            </a:extLst>
          </p:cNvPr>
          <p:cNvPicPr>
            <a:picLocks noChangeAspect="1"/>
          </p:cNvPicPr>
          <p:nvPr/>
        </p:nvPicPr>
        <p:blipFill>
          <a:blip r:embed="rId6"/>
          <a:srcRect/>
          <a:stretch/>
        </p:blipFill>
        <p:spPr>
          <a:xfrm>
            <a:off x="1634600" y="1240933"/>
            <a:ext cx="3935630" cy="5336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23;p4">
            <a:extLst>
              <a:ext uri="{FF2B5EF4-FFF2-40B4-BE49-F238E27FC236}">
                <a16:creationId xmlns:a16="http://schemas.microsoft.com/office/drawing/2014/main" id="{81F22851-3086-DCFF-378A-BC41AC6223EA}"/>
              </a:ext>
            </a:extLst>
          </p:cNvPr>
          <p:cNvSpPr txBox="1"/>
          <p:nvPr/>
        </p:nvSpPr>
        <p:spPr>
          <a:xfrm>
            <a:off x="6460259" y="2955173"/>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230 in your Student Interactive and complete the activity.</a:t>
            </a:r>
            <a:endParaRPr sz="1400" b="0" i="0" u="none" strike="noStrike" cap="none" dirty="0">
              <a:solidFill>
                <a:srgbClr val="000000"/>
              </a:solidFill>
              <a:latin typeface="Arial"/>
              <a:ea typeface="Arial"/>
              <a:cs typeface="Arial"/>
              <a:sym typeface="Arial"/>
            </a:endParaRPr>
          </a:p>
        </p:txBody>
      </p:sp>
      <p:pic>
        <p:nvPicPr>
          <p:cNvPr id="2" name="Picture 1" descr="A picture containing text, font, graphics, magenta&#10;&#10;Description automatically generated">
            <a:extLst>
              <a:ext uri="{FF2B5EF4-FFF2-40B4-BE49-F238E27FC236}">
                <a16:creationId xmlns:a16="http://schemas.microsoft.com/office/drawing/2014/main" id="{E6278FB5-8433-3D25-FE1C-20A3BECD869D}"/>
              </a:ext>
            </a:extLst>
          </p:cNvPr>
          <p:cNvPicPr>
            <a:picLocks noChangeAspect="1"/>
          </p:cNvPicPr>
          <p:nvPr/>
        </p:nvPicPr>
        <p:blipFill>
          <a:blip r:embed="rId7"/>
          <a:stretch>
            <a:fillRect/>
          </a:stretch>
        </p:blipFill>
        <p:spPr>
          <a:xfrm>
            <a:off x="6376995" y="2014157"/>
            <a:ext cx="3581397" cy="847506"/>
          </a:xfrm>
          <a:prstGeom prst="rect">
            <a:avLst/>
          </a:prstGeom>
        </p:spPr>
      </p:pic>
    </p:spTree>
    <p:extLst>
      <p:ext uri="{BB962C8B-B14F-4D97-AF65-F5344CB8AC3E}">
        <p14:creationId xmlns:p14="http://schemas.microsoft.com/office/powerpoint/2010/main" val="192480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Collaborate and Discuss</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231</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8FDB18D0-C01D-28BD-DA4A-AF28F5CB856E}"/>
              </a:ext>
            </a:extLst>
          </p:cNvPr>
          <p:cNvPicPr>
            <a:picLocks noChangeAspect="1"/>
          </p:cNvPicPr>
          <p:nvPr/>
        </p:nvPicPr>
        <p:blipFill>
          <a:blip r:embed="rId6"/>
          <a:srcRect/>
          <a:stretch/>
        </p:blipFill>
        <p:spPr>
          <a:xfrm>
            <a:off x="2030756" y="1196490"/>
            <a:ext cx="3999599" cy="544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text, font, graphics, magenta&#10;&#10;Description automatically generated">
            <a:extLst>
              <a:ext uri="{FF2B5EF4-FFF2-40B4-BE49-F238E27FC236}">
                <a16:creationId xmlns:a16="http://schemas.microsoft.com/office/drawing/2014/main" id="{F8085515-AAF4-6108-1054-E356996EFE8D}"/>
              </a:ext>
            </a:extLst>
          </p:cNvPr>
          <p:cNvPicPr>
            <a:picLocks noChangeAspect="1"/>
          </p:cNvPicPr>
          <p:nvPr/>
        </p:nvPicPr>
        <p:blipFill>
          <a:blip r:embed="rId7"/>
          <a:stretch>
            <a:fillRect/>
          </a:stretch>
        </p:blipFill>
        <p:spPr>
          <a:xfrm>
            <a:off x="6721838" y="1856694"/>
            <a:ext cx="3581397" cy="847506"/>
          </a:xfrm>
          <a:prstGeom prst="rect">
            <a:avLst/>
          </a:prstGeom>
        </p:spPr>
      </p:pic>
      <p:sp>
        <p:nvSpPr>
          <p:cNvPr id="5" name="Google Shape;123;p4">
            <a:extLst>
              <a:ext uri="{FF2B5EF4-FFF2-40B4-BE49-F238E27FC236}">
                <a16:creationId xmlns:a16="http://schemas.microsoft.com/office/drawing/2014/main" id="{FCCA90CB-3690-4EBF-CAF9-B0C1FBB18A23}"/>
              </a:ext>
            </a:extLst>
          </p:cNvPr>
          <p:cNvSpPr txBox="1"/>
          <p:nvPr/>
        </p:nvSpPr>
        <p:spPr>
          <a:xfrm>
            <a:off x="6775635" y="2882513"/>
            <a:ext cx="4097141"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i="0" u="none" strike="noStrike" cap="none" dirty="0">
                <a:solidFill>
                  <a:schemeClr val="dk1"/>
                </a:solidFill>
                <a:latin typeface="Century Gothic"/>
                <a:ea typeface="Century Gothic"/>
                <a:cs typeface="Century Gothic"/>
                <a:sym typeface="Century Gothic"/>
              </a:rPr>
              <a:t>to p. 231 in your Student Interactive and complete the activity with a partner.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95571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57" name="Google Shape;157;p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58" name="Google Shape;158;p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59" name="Google Shape;159;p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60" name="Google Shape;160;p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 </a:t>
            </a:r>
            <a:endParaRPr sz="1400" b="0" i="0" u="none" strike="noStrike" cap="none">
              <a:solidFill>
                <a:srgbClr val="000000"/>
              </a:solidFill>
              <a:latin typeface="Century Gothic"/>
              <a:ea typeface="Century Gothic"/>
              <a:cs typeface="Century Gothic"/>
              <a:sym typeface="Century Gothic"/>
            </a:endParaRPr>
          </a:p>
        </p:txBody>
      </p:sp>
      <p:sp>
        <p:nvSpPr>
          <p:cNvPr id="163" name="Google Shape;163;p7"/>
          <p:cNvSpPr txBox="1"/>
          <p:nvPr/>
        </p:nvSpPr>
        <p:spPr>
          <a:xfrm>
            <a:off x="1527411" y="1954972"/>
            <a:ext cx="8859111"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Edit </a:t>
            </a:r>
            <a:r>
              <a:rPr lang="en-US" sz="3200" b="0" i="0" u="none" strike="noStrike" cap="none" dirty="0">
                <a:solidFill>
                  <a:schemeClr val="dk1"/>
                </a:solidFill>
                <a:latin typeface="Century Gothic"/>
                <a:ea typeface="Century Gothic"/>
                <a:cs typeface="Century Gothic"/>
                <a:sym typeface="Century Gothic"/>
              </a:rPr>
              <a:t>your informational text by adding details to sentences like nouns, verbs, and adjectives.</a:t>
            </a:r>
            <a:endParaRPr sz="3200" b="0" i="0" u="none" strike="noStrike" cap="none" dirty="0">
              <a:solidFill>
                <a:schemeClr val="dk1"/>
              </a:solidFill>
              <a:latin typeface="Century Gothic"/>
              <a:ea typeface="Century Gothic"/>
              <a:cs typeface="Century Gothic"/>
              <a:sym typeface="Century Gothic"/>
            </a:endParaRPr>
          </a:p>
        </p:txBody>
      </p:sp>
      <p:pic>
        <p:nvPicPr>
          <p:cNvPr id="3" name="Graphic 2" descr="Pencil outline">
            <a:extLst>
              <a:ext uri="{FF2B5EF4-FFF2-40B4-BE49-F238E27FC236}">
                <a16:creationId xmlns:a16="http://schemas.microsoft.com/office/drawing/2014/main" id="{A8FD9C41-91D0-CC17-08A3-F828048D66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9222" y="2738406"/>
            <a:ext cx="2558133" cy="2558133"/>
          </a:xfrm>
          <a:prstGeom prst="rect">
            <a:avLst/>
          </a:prstGeom>
        </p:spPr>
      </p:pic>
      <p:sp>
        <p:nvSpPr>
          <p:cNvPr id="4" name="Google Shape;163;p7">
            <a:extLst>
              <a:ext uri="{FF2B5EF4-FFF2-40B4-BE49-F238E27FC236}">
                <a16:creationId xmlns:a16="http://schemas.microsoft.com/office/drawing/2014/main" id="{E6F2DAFC-4828-A173-A5DD-D249EA24BDA6}"/>
              </a:ext>
            </a:extLst>
          </p:cNvPr>
          <p:cNvSpPr txBox="1"/>
          <p:nvPr/>
        </p:nvSpPr>
        <p:spPr>
          <a:xfrm>
            <a:off x="1527411" y="3745969"/>
            <a:ext cx="65404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Write </a:t>
            </a:r>
            <a:r>
              <a:rPr lang="en-US" sz="3200" b="0" i="0" u="none" strike="noStrike" cap="none" dirty="0">
                <a:solidFill>
                  <a:schemeClr val="dk1"/>
                </a:solidFill>
                <a:latin typeface="Century Gothic"/>
                <a:ea typeface="Century Gothic"/>
                <a:cs typeface="Century Gothic"/>
                <a:sym typeface="Century Gothic"/>
              </a:rPr>
              <a:t>a clean, edited, final copy of your informational text.</a:t>
            </a:r>
            <a:endParaRPr sz="32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64"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912" name="Google Shape;912;p64"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913" name="Google Shape;913;p64"/>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914" name="Google Shape;914;p64"/>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5</a:t>
            </a:r>
            <a:endParaRPr sz="1400" b="0" i="0" u="none" strike="noStrike" cap="none">
              <a:solidFill>
                <a:srgbClr val="000000"/>
              </a:solidFill>
              <a:latin typeface="Century Gothic"/>
              <a:ea typeface="Century Gothic"/>
              <a:cs typeface="Century Gothic"/>
              <a:sym typeface="Century Gothic"/>
            </a:endParaRPr>
          </a:p>
        </p:txBody>
      </p:sp>
      <p:pic>
        <p:nvPicPr>
          <p:cNvPr id="915" name="Google Shape;915;p64"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916" name="Google Shape;916;p6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6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78" name="Google Shape;978;p67"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979" name="Google Shape;979;p6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80" name="Google Shape;980;p6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Phonological Awareness</a:t>
            </a:r>
            <a:endParaRPr sz="1400" b="0" i="0" u="none" strike="noStrike" cap="none">
              <a:solidFill>
                <a:srgbClr val="000000"/>
              </a:solidFill>
              <a:latin typeface="Century Gothic"/>
              <a:ea typeface="Century Gothic"/>
              <a:cs typeface="Century Gothic"/>
              <a:sym typeface="Century Gothic"/>
            </a:endParaRPr>
          </a:p>
        </p:txBody>
      </p:sp>
      <p:pic>
        <p:nvPicPr>
          <p:cNvPr id="981" name="Google Shape;981;p67"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pic>
        <p:nvPicPr>
          <p:cNvPr id="3" name="Picture 2" descr="A blue and white fan&#10;&#10;Description automatically generated with medium confidence">
            <a:extLst>
              <a:ext uri="{FF2B5EF4-FFF2-40B4-BE49-F238E27FC236}">
                <a16:creationId xmlns:a16="http://schemas.microsoft.com/office/drawing/2014/main" id="{FF205B8F-A0EC-D701-E916-0CC36AB9C9DF}"/>
              </a:ext>
            </a:extLst>
          </p:cNvPr>
          <p:cNvPicPr>
            <a:picLocks noChangeAspect="1"/>
          </p:cNvPicPr>
          <p:nvPr/>
        </p:nvPicPr>
        <p:blipFill>
          <a:blip r:embed="rId6"/>
          <a:stretch>
            <a:fillRect/>
          </a:stretch>
        </p:blipFill>
        <p:spPr>
          <a:xfrm>
            <a:off x="2543609" y="1438274"/>
            <a:ext cx="3191820" cy="4448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lue and black baseball cap&#10;&#10;Description automatically generated with low confidence">
            <a:extLst>
              <a:ext uri="{FF2B5EF4-FFF2-40B4-BE49-F238E27FC236}">
                <a16:creationId xmlns:a16="http://schemas.microsoft.com/office/drawing/2014/main" id="{9B29C7B8-91C2-95B3-7934-108E50298574}"/>
              </a:ext>
            </a:extLst>
          </p:cNvPr>
          <p:cNvPicPr>
            <a:picLocks noChangeAspect="1"/>
          </p:cNvPicPr>
          <p:nvPr/>
        </p:nvPicPr>
        <p:blipFill>
          <a:blip r:embed="rId7"/>
          <a:stretch>
            <a:fillRect/>
          </a:stretch>
        </p:blipFill>
        <p:spPr>
          <a:xfrm>
            <a:off x="6487251" y="1438273"/>
            <a:ext cx="3161140" cy="4448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2" name="Google Shape;992;p6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93" name="Google Shape;993;p68"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994" name="Google Shape;994;p6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95" name="Google Shape;995;p6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Phonics</a:t>
            </a:r>
            <a:endParaRPr sz="1400" b="0" i="0" u="none" strike="noStrike" cap="none">
              <a:solidFill>
                <a:srgbClr val="000000"/>
              </a:solidFill>
              <a:latin typeface="Century Gothic"/>
              <a:ea typeface="Century Gothic"/>
              <a:cs typeface="Century Gothic"/>
              <a:sym typeface="Century Gothic"/>
            </a:endParaRPr>
          </a:p>
        </p:txBody>
      </p:sp>
      <p:pic>
        <p:nvPicPr>
          <p:cNvPr id="996" name="Google Shape;996;p68"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sp>
        <p:nvSpPr>
          <p:cNvPr id="997" name="Google Shape;997;p68"/>
          <p:cNvSpPr txBox="1"/>
          <p:nvPr/>
        </p:nvSpPr>
        <p:spPr>
          <a:xfrm>
            <a:off x="633029" y="1566324"/>
            <a:ext cx="1780758"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Rr</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err="1">
                <a:solidFill>
                  <a:schemeClr val="dk1"/>
                </a:solidFill>
                <a:latin typeface="Century Gothic"/>
                <a:ea typeface="Century Gothic"/>
                <a:cs typeface="Century Gothic"/>
                <a:sym typeface="Century Gothic"/>
              </a:rPr>
              <a:t>Ww</a:t>
            </a:r>
            <a:endParaRPr lang="en-US"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dirty="0" err="1">
                <a:solidFill>
                  <a:schemeClr val="dk1"/>
                </a:solidFill>
                <a:latin typeface="Century Gothic"/>
                <a:ea typeface="Century Gothic"/>
                <a:cs typeface="Century Gothic"/>
                <a:sym typeface="Century Gothic"/>
              </a:rPr>
              <a:t>Jj</a:t>
            </a:r>
            <a:endParaRPr sz="6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dk1"/>
                </a:solidFill>
                <a:latin typeface="Century Gothic"/>
                <a:ea typeface="Century Gothic"/>
                <a:cs typeface="Century Gothic"/>
                <a:sym typeface="Century Gothic"/>
              </a:rPr>
              <a:t>Kk</a:t>
            </a:r>
            <a:endParaRPr sz="6600" b="0" i="0" u="none" strike="noStrike" cap="none" dirty="0">
              <a:solidFill>
                <a:schemeClr val="dk1"/>
              </a:solidFill>
              <a:latin typeface="Century Gothic"/>
              <a:ea typeface="Century Gothic"/>
              <a:cs typeface="Century Gothic"/>
              <a:sym typeface="Century Gothic"/>
            </a:endParaRPr>
          </a:p>
        </p:txBody>
      </p:sp>
      <p:sp>
        <p:nvSpPr>
          <p:cNvPr id="998" name="Google Shape;998;p68"/>
          <p:cNvSpPr txBox="1"/>
          <p:nvPr/>
        </p:nvSpPr>
        <p:spPr>
          <a:xfrm>
            <a:off x="2836242" y="1939132"/>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rag</a:t>
            </a:r>
            <a:endParaRPr sz="4400" b="0" i="0" u="none" strike="noStrike" cap="none" dirty="0">
              <a:solidFill>
                <a:srgbClr val="000000"/>
              </a:solidFill>
              <a:latin typeface="Century Gothic"/>
              <a:ea typeface="Century Gothic"/>
              <a:cs typeface="Century Gothic"/>
              <a:sym typeface="Century Gothic"/>
            </a:endParaRPr>
          </a:p>
        </p:txBody>
      </p:sp>
      <p:sp>
        <p:nvSpPr>
          <p:cNvPr id="999" name="Google Shape;999;p68"/>
          <p:cNvSpPr txBox="1"/>
          <p:nvPr/>
        </p:nvSpPr>
        <p:spPr>
          <a:xfrm>
            <a:off x="5934885" y="1938819"/>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jam</a:t>
            </a:r>
            <a:endParaRPr sz="4400" b="0" i="0" u="none" strike="noStrike" cap="none" dirty="0">
              <a:solidFill>
                <a:srgbClr val="000000"/>
              </a:solidFill>
              <a:latin typeface="Century Gothic"/>
              <a:ea typeface="Century Gothic"/>
              <a:cs typeface="Century Gothic"/>
              <a:sym typeface="Century Gothic"/>
            </a:endParaRPr>
          </a:p>
        </p:txBody>
      </p:sp>
      <p:sp>
        <p:nvSpPr>
          <p:cNvPr id="1000" name="Google Shape;1000;p68"/>
          <p:cNvSpPr txBox="1"/>
          <p:nvPr/>
        </p:nvSpPr>
        <p:spPr>
          <a:xfrm>
            <a:off x="8969871" y="1938819"/>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kit</a:t>
            </a:r>
            <a:endParaRPr sz="4400" b="0" i="0" u="none" strike="noStrike" cap="none" dirty="0">
              <a:solidFill>
                <a:srgbClr val="000000"/>
              </a:solidFill>
              <a:latin typeface="Century Gothic"/>
              <a:ea typeface="Century Gothic"/>
              <a:cs typeface="Century Gothic"/>
              <a:sym typeface="Century Gothic"/>
            </a:endParaRPr>
          </a:p>
        </p:txBody>
      </p:sp>
      <p:sp>
        <p:nvSpPr>
          <p:cNvPr id="1001" name="Google Shape;1001;p68"/>
          <p:cNvSpPr txBox="1"/>
          <p:nvPr/>
        </p:nvSpPr>
        <p:spPr>
          <a:xfrm>
            <a:off x="2836241" y="3227749"/>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win</a:t>
            </a:r>
            <a:endParaRPr sz="4400" b="0" i="0" u="none" strike="noStrike" cap="none" dirty="0">
              <a:solidFill>
                <a:srgbClr val="000000"/>
              </a:solidFill>
              <a:latin typeface="Century Gothic"/>
              <a:ea typeface="Century Gothic"/>
              <a:cs typeface="Century Gothic"/>
              <a:sym typeface="Century Gothic"/>
            </a:endParaRPr>
          </a:p>
        </p:txBody>
      </p:sp>
      <p:sp>
        <p:nvSpPr>
          <p:cNvPr id="1002" name="Google Shape;1002;p68"/>
          <p:cNvSpPr txBox="1"/>
          <p:nvPr/>
        </p:nvSpPr>
        <p:spPr>
          <a:xfrm>
            <a:off x="5934885" y="3227749"/>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jet</a:t>
            </a:r>
            <a:endParaRPr sz="4400" b="0" i="0" u="none" strike="noStrike" cap="none" dirty="0">
              <a:solidFill>
                <a:srgbClr val="000000"/>
              </a:solidFill>
              <a:latin typeface="Century Gothic"/>
              <a:ea typeface="Century Gothic"/>
              <a:cs typeface="Century Gothic"/>
              <a:sym typeface="Century Gothic"/>
            </a:endParaRPr>
          </a:p>
        </p:txBody>
      </p:sp>
      <p:sp>
        <p:nvSpPr>
          <p:cNvPr id="1003" name="Google Shape;1003;p68"/>
          <p:cNvSpPr txBox="1"/>
          <p:nvPr/>
        </p:nvSpPr>
        <p:spPr>
          <a:xfrm>
            <a:off x="9067204" y="3227749"/>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rug</a:t>
            </a:r>
            <a:endParaRPr sz="4400" b="0" i="0" u="none" strike="noStrike" cap="none" dirty="0">
              <a:solidFill>
                <a:srgbClr val="000000"/>
              </a:solidFill>
              <a:latin typeface="Century Gothic"/>
              <a:ea typeface="Century Gothic"/>
              <a:cs typeface="Century Gothic"/>
              <a:sym typeface="Century Gothic"/>
            </a:endParaRPr>
          </a:p>
        </p:txBody>
      </p:sp>
      <p:sp>
        <p:nvSpPr>
          <p:cNvPr id="1004" name="Google Shape;1004;p68"/>
          <p:cNvSpPr txBox="1"/>
          <p:nvPr/>
        </p:nvSpPr>
        <p:spPr>
          <a:xfrm>
            <a:off x="2835303" y="4496369"/>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Kent</a:t>
            </a:r>
            <a:endParaRPr sz="4400" b="0" i="0" u="none" strike="noStrike" cap="none" dirty="0">
              <a:solidFill>
                <a:srgbClr val="000000"/>
              </a:solidFill>
              <a:latin typeface="Century Gothic"/>
              <a:ea typeface="Century Gothic"/>
              <a:cs typeface="Century Gothic"/>
              <a:sym typeface="Century Gothic"/>
            </a:endParaRPr>
          </a:p>
        </p:txBody>
      </p:sp>
      <p:sp>
        <p:nvSpPr>
          <p:cNvPr id="2" name="Google Shape;1004;p68">
            <a:extLst>
              <a:ext uri="{FF2B5EF4-FFF2-40B4-BE49-F238E27FC236}">
                <a16:creationId xmlns:a16="http://schemas.microsoft.com/office/drawing/2014/main" id="{CE7F5A78-93CB-914C-A1C0-D77E3BF842A9}"/>
              </a:ext>
            </a:extLst>
          </p:cNvPr>
          <p:cNvSpPr txBox="1"/>
          <p:nvPr/>
        </p:nvSpPr>
        <p:spPr>
          <a:xfrm>
            <a:off x="5934885" y="4496368"/>
            <a:ext cx="283332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entury Gothic"/>
                <a:ea typeface="Century Gothic"/>
                <a:cs typeface="Century Gothic"/>
                <a:sym typeface="Century Gothic"/>
              </a:rPr>
              <a:t>wet</a:t>
            </a:r>
            <a:endParaRPr sz="4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6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011" name="Google Shape;1011;p6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012" name="Google Shape;1012;p6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013" name="Google Shape;1013;p6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014" name="Google Shape;1014;p6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High-Frequency Words</a:t>
            </a:r>
            <a:endParaRPr sz="1400" b="0" i="0" u="none" strike="noStrike" cap="none">
              <a:solidFill>
                <a:srgbClr val="000000"/>
              </a:solidFill>
              <a:latin typeface="Century Gothic"/>
              <a:ea typeface="Century Gothic"/>
              <a:cs typeface="Century Gothic"/>
              <a:sym typeface="Century Gothic"/>
            </a:endParaRPr>
          </a:p>
        </p:txBody>
      </p:sp>
      <p:sp>
        <p:nvSpPr>
          <p:cNvPr id="1015" name="Google Shape;1015;p69"/>
          <p:cNvSpPr txBox="1"/>
          <p:nvPr/>
        </p:nvSpPr>
        <p:spPr>
          <a:xfrm>
            <a:off x="885824" y="2538726"/>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for</a:t>
            </a:r>
            <a:endParaRPr sz="1400" b="0" i="0" u="none" strike="noStrike" cap="none" dirty="0">
              <a:solidFill>
                <a:srgbClr val="000000"/>
              </a:solidFill>
              <a:latin typeface="Century Gothic"/>
              <a:ea typeface="Century Gothic"/>
              <a:cs typeface="Century Gothic"/>
              <a:sym typeface="Century Gothic"/>
            </a:endParaRPr>
          </a:p>
        </p:txBody>
      </p:sp>
      <p:sp>
        <p:nvSpPr>
          <p:cNvPr id="1016" name="Google Shape;1016;p69"/>
          <p:cNvSpPr txBox="1"/>
          <p:nvPr/>
        </p:nvSpPr>
        <p:spPr>
          <a:xfrm>
            <a:off x="4495801" y="2538726"/>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go</a:t>
            </a:r>
            <a:endParaRPr sz="1400" b="0" i="0" u="none" strike="noStrike" cap="none" dirty="0">
              <a:solidFill>
                <a:srgbClr val="000000"/>
              </a:solidFill>
              <a:latin typeface="Century Gothic"/>
              <a:ea typeface="Century Gothic"/>
              <a:cs typeface="Century Gothic"/>
              <a:sym typeface="Century Gothic"/>
            </a:endParaRPr>
          </a:p>
        </p:txBody>
      </p:sp>
      <p:sp>
        <p:nvSpPr>
          <p:cNvPr id="1017" name="Google Shape;1017;p69"/>
          <p:cNvSpPr txBox="1"/>
          <p:nvPr/>
        </p:nvSpPr>
        <p:spPr>
          <a:xfrm>
            <a:off x="8002497" y="2524559"/>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here</a:t>
            </a:r>
            <a:endParaRPr sz="1400" b="0" i="0" u="none" strike="noStrike" cap="none" dirty="0">
              <a:solidFill>
                <a:srgbClr val="000000"/>
              </a:solidFill>
              <a:latin typeface="Century Gothic"/>
              <a:ea typeface="Century Gothic"/>
              <a:cs typeface="Century Gothic"/>
              <a:sym typeface="Century Gothic"/>
            </a:endParaRPr>
          </a:p>
        </p:txBody>
      </p:sp>
      <p:sp>
        <p:nvSpPr>
          <p:cNvPr id="1018" name="Google Shape;1018;p69"/>
          <p:cNvSpPr txBox="1"/>
          <p:nvPr/>
        </p:nvSpPr>
        <p:spPr>
          <a:xfrm>
            <a:off x="2486023" y="3888500"/>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me</a:t>
            </a:r>
            <a:endParaRPr sz="1400" b="0" i="0" u="none" strike="noStrike" cap="none" dirty="0">
              <a:solidFill>
                <a:srgbClr val="000000"/>
              </a:solidFill>
              <a:latin typeface="Century Gothic"/>
              <a:ea typeface="Century Gothic"/>
              <a:cs typeface="Century Gothic"/>
              <a:sym typeface="Century Gothic"/>
            </a:endParaRPr>
          </a:p>
        </p:txBody>
      </p:sp>
      <p:sp>
        <p:nvSpPr>
          <p:cNvPr id="1019" name="Google Shape;1019;p69"/>
          <p:cNvSpPr txBox="1"/>
          <p:nvPr/>
        </p:nvSpPr>
        <p:spPr>
          <a:xfrm>
            <a:off x="6402298" y="388263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where</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40" name="Google Shape;340;p1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41" name="Google Shape;341;p1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42" name="Google Shape;342;p1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43" name="Google Shape;343;p1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344" name="Google Shape;344;p18"/>
          <p:cNvSpPr txBox="1"/>
          <p:nvPr/>
        </p:nvSpPr>
        <p:spPr>
          <a:xfrm>
            <a:off x="542051" y="1310288"/>
            <a:ext cx="10151271" cy="5693826"/>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mj-lt"/>
              <a:buAutoNum type="arabicPeriod"/>
            </a:pPr>
            <a:r>
              <a:rPr lang="en-US" sz="2800" dirty="0">
                <a:solidFill>
                  <a:srgbClr val="000000"/>
                </a:solidFill>
                <a:latin typeface="Century Gothic"/>
                <a:ea typeface="Century Gothic"/>
                <a:cs typeface="Century Gothic"/>
                <a:sym typeface="Century Gothic"/>
              </a:rPr>
              <a:t>I do not want to </a:t>
            </a:r>
            <a:r>
              <a:rPr lang="en-US" sz="2800" b="1" dirty="0">
                <a:solidFill>
                  <a:srgbClr val="000000"/>
                </a:solidFill>
                <a:latin typeface="Century Gothic"/>
                <a:ea typeface="Century Gothic"/>
                <a:cs typeface="Century Gothic"/>
                <a:sym typeface="Century Gothic"/>
              </a:rPr>
              <a:t>quit</a:t>
            </a:r>
            <a:r>
              <a:rPr lang="en-US" sz="2800" dirty="0">
                <a:solidFill>
                  <a:srgbClr val="000000"/>
                </a:solidFill>
                <a:latin typeface="Century Gothic"/>
                <a:ea typeface="Century Gothic"/>
                <a:cs typeface="Century Gothic"/>
                <a:sym typeface="Century Gothic"/>
              </a:rPr>
              <a:t> now</a:t>
            </a:r>
            <a:r>
              <a:rPr lang="en-US" sz="2800" b="0" i="0" u="none" strike="noStrike" cap="none" dirty="0">
                <a:solidFill>
                  <a:srgbClr val="000000"/>
                </a:solidFill>
                <a:latin typeface="Century Gothic"/>
                <a:ea typeface="Century Gothic"/>
                <a:cs typeface="Century Gothic"/>
                <a:sym typeface="Century Gothic"/>
              </a:rPr>
              <a:t>.</a:t>
            </a:r>
          </a:p>
          <a:p>
            <a:pPr marL="514350" marR="0" lvl="0" indent="-514350" algn="l" rtl="0">
              <a:lnSpc>
                <a:spcPct val="100000"/>
              </a:lnSpc>
              <a:spcBef>
                <a:spcPts val="0"/>
              </a:spcBef>
              <a:spcAft>
                <a:spcPts val="0"/>
              </a:spcAft>
              <a:buClr>
                <a:srgbClr val="000000"/>
              </a:buClr>
              <a:buSzPts val="2800"/>
              <a:buFont typeface="+mj-lt"/>
              <a:buAutoNum type="arabicPeriod"/>
            </a:pPr>
            <a:endParaRPr lang="en-US" sz="2800" b="0" i="0" u="none" strike="noStrike" cap="none" dirty="0">
              <a:solidFill>
                <a:srgbClr val="000000"/>
              </a:solidFill>
              <a:latin typeface="Century Gothic"/>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Who </a:t>
            </a:r>
            <a:r>
              <a:rPr lang="en-US" sz="2800" b="1" i="0" u="none" strike="noStrike" cap="none" dirty="0">
                <a:solidFill>
                  <a:srgbClr val="000000"/>
                </a:solidFill>
                <a:latin typeface="Century Gothic"/>
                <a:ea typeface="Century Gothic"/>
                <a:cs typeface="Century Gothic"/>
                <a:sym typeface="Century Gothic"/>
              </a:rPr>
              <a:t>will</a:t>
            </a:r>
            <a:r>
              <a:rPr lang="en-US" sz="2800" b="0" i="0" u="none" strike="noStrike" cap="none" dirty="0">
                <a:solidFill>
                  <a:srgbClr val="000000"/>
                </a:solidFill>
                <a:latin typeface="Century Gothic"/>
                <a:ea typeface="Century Gothic"/>
                <a:cs typeface="Century Gothic"/>
                <a:sym typeface="Century Gothic"/>
              </a:rPr>
              <a:t> come to our party</a:t>
            </a:r>
            <a:r>
              <a:rPr lang="en-US" sz="2800" b="0" i="0" u="none" strike="noStrike" cap="none" dirty="0">
                <a:solidFill>
                  <a:srgbClr val="000000"/>
                </a:solidFill>
                <a:latin typeface="Arial" panose="020B0604020202020204" pitchFamily="34" charset="0"/>
                <a:ea typeface="Century Gothic"/>
                <a:cs typeface="Arial" panose="020B0604020202020204" pitchFamily="34" charset="0"/>
                <a:sym typeface="Century Gothic"/>
              </a:rPr>
              <a:t>?</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Century Gothic"/>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The carrot crunched when I </a:t>
            </a:r>
            <a:r>
              <a:rPr lang="en-US" sz="2800" b="1" i="0" u="none" strike="noStrike" cap="none" dirty="0">
                <a:solidFill>
                  <a:srgbClr val="000000"/>
                </a:solidFill>
                <a:latin typeface="Century Gothic"/>
                <a:ea typeface="Century Gothic"/>
                <a:cs typeface="Century Gothic"/>
                <a:sym typeface="Century Gothic"/>
              </a:rPr>
              <a:t>bit</a:t>
            </a:r>
            <a:r>
              <a:rPr lang="en-US" sz="2800" b="0" i="0" u="none" strike="noStrike" cap="none" dirty="0">
                <a:solidFill>
                  <a:srgbClr val="000000"/>
                </a:solidFill>
                <a:latin typeface="Century Gothic"/>
                <a:ea typeface="Century Gothic"/>
                <a:cs typeface="Century Gothic"/>
                <a:sym typeface="Century Gothic"/>
              </a:rPr>
              <a:t> it. </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Century Gothic"/>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They signed the paper with a </a:t>
            </a:r>
            <a:r>
              <a:rPr lang="en-US" sz="2800" b="1" i="0" u="none" strike="noStrike" cap="none" dirty="0">
                <a:solidFill>
                  <a:srgbClr val="000000"/>
                </a:solidFill>
                <a:latin typeface="Century Gothic"/>
                <a:ea typeface="Century Gothic"/>
                <a:cs typeface="Century Gothic"/>
                <a:sym typeface="Century Gothic"/>
              </a:rPr>
              <a:t>quill</a:t>
            </a:r>
            <a:r>
              <a:rPr lang="en-US" sz="2800" i="0" u="none" strike="noStrike" cap="none" dirty="0">
                <a:solidFill>
                  <a:srgbClr val="000000"/>
                </a:solidFill>
                <a:latin typeface="Arial"/>
                <a:ea typeface="Century Gothic"/>
                <a:cs typeface="Arial"/>
                <a:sym typeface="Arial"/>
              </a:rPr>
              <a:t>.</a:t>
            </a:r>
            <a:endParaRPr lang="en-US" sz="2800" b="0" i="0" u="none" strike="noStrike" cap="none" dirty="0">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The cars </a:t>
            </a:r>
            <a:r>
              <a:rPr lang="en-US" sz="2800" b="1" i="0" u="none" strike="noStrike" cap="none" dirty="0">
                <a:solidFill>
                  <a:srgbClr val="000000"/>
                </a:solidFill>
                <a:latin typeface="Century Gothic"/>
                <a:ea typeface="Century Gothic"/>
                <a:cs typeface="Century Gothic"/>
                <a:sym typeface="Century Gothic"/>
              </a:rPr>
              <a:t>go</a:t>
            </a:r>
            <a:r>
              <a:rPr lang="en-US" sz="2800" b="0" i="0" u="none" strike="noStrike" cap="none" dirty="0">
                <a:solidFill>
                  <a:srgbClr val="000000"/>
                </a:solidFill>
                <a:latin typeface="Century Gothic"/>
                <a:ea typeface="Century Gothic"/>
                <a:cs typeface="Century Gothic"/>
                <a:sym typeface="Century Gothic"/>
              </a:rPr>
              <a:t> fast on the road.</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Century Gothic"/>
              <a:ea typeface="Century Gothic"/>
              <a:cs typeface="Century Gothic"/>
              <a:sym typeface="Century Gothic"/>
            </a:endParaRPr>
          </a:p>
          <a:p>
            <a:pPr marL="514350" indent="-514350">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Please tell me </a:t>
            </a:r>
            <a:r>
              <a:rPr lang="en-US" sz="2800" b="1" i="0" u="none" strike="noStrike" cap="none" dirty="0">
                <a:solidFill>
                  <a:srgbClr val="000000"/>
                </a:solidFill>
                <a:latin typeface="Century Gothic"/>
                <a:ea typeface="Century Gothic"/>
                <a:cs typeface="Century Gothic"/>
                <a:sym typeface="Century Gothic"/>
              </a:rPr>
              <a:t>where</a:t>
            </a:r>
            <a:r>
              <a:rPr lang="en-US" sz="2800" b="0" i="0" u="none" strike="noStrike" cap="none" dirty="0">
                <a:solidFill>
                  <a:srgbClr val="000000"/>
                </a:solidFill>
                <a:latin typeface="Century Gothic"/>
                <a:ea typeface="Century Gothic"/>
                <a:cs typeface="Century Gothic"/>
                <a:sym typeface="Century Gothic"/>
              </a:rPr>
              <a:t> my dog is. </a:t>
            </a:r>
            <a:endParaRPr lang="en-US" sz="28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2800"/>
            </a:pPr>
            <a:endParaRPr sz="2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entury Gothic"/>
              <a:ea typeface="Century Gothic"/>
              <a:cs typeface="Century Gothic"/>
              <a:sym typeface="Century Gothic"/>
            </a:endParaRPr>
          </a:p>
        </p:txBody>
      </p:sp>
      <p:sp>
        <p:nvSpPr>
          <p:cNvPr id="345" name="Google Shape;345;p18"/>
          <p:cNvSpPr/>
          <p:nvPr/>
        </p:nvSpPr>
        <p:spPr>
          <a:xfrm>
            <a:off x="6178010" y="2284407"/>
            <a:ext cx="644244"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18"/>
          <p:cNvSpPr/>
          <p:nvPr/>
        </p:nvSpPr>
        <p:spPr>
          <a:xfrm>
            <a:off x="5720743" y="1310288"/>
            <a:ext cx="779389" cy="4613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18"/>
          <p:cNvSpPr/>
          <p:nvPr/>
        </p:nvSpPr>
        <p:spPr>
          <a:xfrm>
            <a:off x="6972156" y="3042173"/>
            <a:ext cx="537426" cy="3868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18"/>
          <p:cNvSpPr/>
          <p:nvPr/>
        </p:nvSpPr>
        <p:spPr>
          <a:xfrm>
            <a:off x="7360805" y="3914929"/>
            <a:ext cx="826147" cy="3868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18"/>
          <p:cNvSpPr/>
          <p:nvPr/>
        </p:nvSpPr>
        <p:spPr>
          <a:xfrm>
            <a:off x="6707860" y="5547712"/>
            <a:ext cx="1066019" cy="50308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Google Shape;347;p18">
            <a:extLst>
              <a:ext uri="{FF2B5EF4-FFF2-40B4-BE49-F238E27FC236}">
                <a16:creationId xmlns:a16="http://schemas.microsoft.com/office/drawing/2014/main" id="{87177906-8758-BE6D-BBF4-BD1EC0D8DBBF}"/>
              </a:ext>
            </a:extLst>
          </p:cNvPr>
          <p:cNvSpPr/>
          <p:nvPr/>
        </p:nvSpPr>
        <p:spPr>
          <a:xfrm>
            <a:off x="6284828" y="4764620"/>
            <a:ext cx="537426" cy="3868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90423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Celebrate and Reflect</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6269865" y="3289620"/>
            <a:ext cx="36690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Present </a:t>
            </a:r>
            <a:r>
              <a:rPr lang="en-US" sz="2800" b="0" i="0" u="none" strike="noStrike" cap="none" dirty="0">
                <a:solidFill>
                  <a:schemeClr val="dk1"/>
                </a:solidFill>
                <a:latin typeface="Century Gothic"/>
                <a:ea typeface="Century Gothic"/>
                <a:cs typeface="Century Gothic"/>
                <a:sym typeface="Century Gothic"/>
              </a:rPr>
              <a:t>your informational text to your classmates as you follow the rules for speaking and listening.</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232</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6192219" y="2000215"/>
            <a:ext cx="4721508"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232 in your Student Interactive.</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519DCE-15A3-A2B6-6B75-AAE0E69D1B04}"/>
              </a:ext>
            </a:extLst>
          </p:cNvPr>
          <p:cNvPicPr>
            <a:picLocks noChangeAspect="1"/>
          </p:cNvPicPr>
          <p:nvPr/>
        </p:nvPicPr>
        <p:blipFill>
          <a:blip r:embed="rId6"/>
          <a:srcRect/>
          <a:stretch/>
        </p:blipFill>
        <p:spPr>
          <a:xfrm>
            <a:off x="1653739" y="1243097"/>
            <a:ext cx="3888873" cy="5273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font, graphics, magenta&#10;&#10;Description automatically generated">
            <a:extLst>
              <a:ext uri="{FF2B5EF4-FFF2-40B4-BE49-F238E27FC236}">
                <a16:creationId xmlns:a16="http://schemas.microsoft.com/office/drawing/2014/main" id="{B4C29FDE-854B-27F2-6045-8C7A0ABC312A}"/>
              </a:ext>
            </a:extLst>
          </p:cNvPr>
          <p:cNvPicPr>
            <a:picLocks noChangeAspect="1"/>
          </p:cNvPicPr>
          <p:nvPr/>
        </p:nvPicPr>
        <p:blipFill>
          <a:blip r:embed="rId7"/>
          <a:stretch>
            <a:fillRect/>
          </a:stretch>
        </p:blipFill>
        <p:spPr>
          <a:xfrm>
            <a:off x="6192219" y="1278399"/>
            <a:ext cx="2838445" cy="671693"/>
          </a:xfrm>
          <a:prstGeom prst="rect">
            <a:avLst/>
          </a:prstGeom>
        </p:spPr>
      </p:pic>
    </p:spTree>
    <p:extLst>
      <p:ext uri="{BB962C8B-B14F-4D97-AF65-F5344CB8AC3E}">
        <p14:creationId xmlns:p14="http://schemas.microsoft.com/office/powerpoint/2010/main" val="4205997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Celebrate and Reflect</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232</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3D9C3AB6-C558-2F64-5A70-DE48E107AC6E}"/>
              </a:ext>
            </a:extLst>
          </p:cNvPr>
          <p:cNvPicPr>
            <a:picLocks noChangeAspect="1"/>
          </p:cNvPicPr>
          <p:nvPr/>
        </p:nvPicPr>
        <p:blipFill rotWithShape="1">
          <a:blip r:embed="rId6"/>
          <a:srcRect l="7927" r="7794"/>
          <a:stretch/>
        </p:blipFill>
        <p:spPr>
          <a:xfrm>
            <a:off x="1535496" y="1693250"/>
            <a:ext cx="4781548" cy="400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icture containing font, graphics, graphic design, magenta&#10;&#10;Description automatically generated">
            <a:extLst>
              <a:ext uri="{FF2B5EF4-FFF2-40B4-BE49-F238E27FC236}">
                <a16:creationId xmlns:a16="http://schemas.microsoft.com/office/drawing/2014/main" id="{B6849EC5-65D0-1AA5-E13B-5ABAC77EA6D9}"/>
              </a:ext>
            </a:extLst>
          </p:cNvPr>
          <p:cNvPicPr>
            <a:picLocks noChangeAspect="1"/>
          </p:cNvPicPr>
          <p:nvPr/>
        </p:nvPicPr>
        <p:blipFill>
          <a:blip r:embed="rId7"/>
          <a:stretch>
            <a:fillRect/>
          </a:stretch>
        </p:blipFill>
        <p:spPr>
          <a:xfrm>
            <a:off x="7018800" y="2092865"/>
            <a:ext cx="2016766" cy="728906"/>
          </a:xfrm>
          <a:prstGeom prst="rect">
            <a:avLst/>
          </a:prstGeom>
        </p:spPr>
      </p:pic>
      <p:sp>
        <p:nvSpPr>
          <p:cNvPr id="7" name="Google Shape;126;p4">
            <a:extLst>
              <a:ext uri="{FF2B5EF4-FFF2-40B4-BE49-F238E27FC236}">
                <a16:creationId xmlns:a16="http://schemas.microsoft.com/office/drawing/2014/main" id="{54CAC4C9-2474-F353-4CC8-36A05858A264}"/>
              </a:ext>
            </a:extLst>
          </p:cNvPr>
          <p:cNvSpPr txBox="1"/>
          <p:nvPr/>
        </p:nvSpPr>
        <p:spPr>
          <a:xfrm>
            <a:off x="7018800" y="2821771"/>
            <a:ext cx="385397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232 in your Student Interactive and complete the activity.</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2066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Compare Across Texts</a:t>
            </a:r>
            <a:endParaRPr sz="1400" b="0" i="0" u="none" strike="noStrike" cap="none" dirty="0">
              <a:solidFill>
                <a:srgbClr val="000000"/>
              </a:solidFill>
              <a:latin typeface="Century Gothic"/>
              <a:ea typeface="Century Gothic"/>
              <a:cs typeface="Century Gothic"/>
              <a:sym typeface="Century Gothic"/>
            </a:endParaRPr>
          </a:p>
        </p:txBody>
      </p:sp>
      <p:sp>
        <p:nvSpPr>
          <p:cNvPr id="123" name="Google Shape;123;p4"/>
          <p:cNvSpPr txBox="1"/>
          <p:nvPr/>
        </p:nvSpPr>
        <p:spPr>
          <a:xfrm>
            <a:off x="8020524" y="2405479"/>
            <a:ext cx="366900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Think </a:t>
            </a:r>
            <a:r>
              <a:rPr lang="en-US" sz="2800" i="0" u="none" strike="noStrike" cap="none" dirty="0">
                <a:solidFill>
                  <a:schemeClr val="dk1"/>
                </a:solidFill>
                <a:latin typeface="Century Gothic"/>
                <a:ea typeface="Century Gothic"/>
                <a:cs typeface="Century Gothic"/>
                <a:sym typeface="Century Gothic"/>
              </a:rPr>
              <a:t>about</a:t>
            </a:r>
            <a:r>
              <a:rPr lang="en-US" sz="2800" b="1" i="0" u="none" strike="noStrike" cap="none" dirty="0">
                <a:solidFill>
                  <a:schemeClr val="dk1"/>
                </a:solidFill>
                <a:latin typeface="Century Gothic"/>
                <a:ea typeface="Century Gothic"/>
                <a:cs typeface="Century Gothic"/>
                <a:sym typeface="Century Gothic"/>
              </a:rPr>
              <a:t> </a:t>
            </a:r>
            <a:r>
              <a:rPr lang="en-US" sz="2800" b="0" i="0" u="none" strike="noStrike" cap="none" dirty="0">
                <a:solidFill>
                  <a:schemeClr val="dk1"/>
                </a:solidFill>
                <a:latin typeface="Century Gothic"/>
                <a:ea typeface="Century Gothic"/>
                <a:cs typeface="Century Gothic"/>
                <a:sym typeface="Century Gothic"/>
              </a:rPr>
              <a:t>what makes a neighborhood.</a:t>
            </a:r>
            <a:endParaRPr sz="1400" b="0" i="0" u="none" strike="noStrike" cap="none" dirty="0">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210, 211</a:t>
            </a:r>
            <a:endParaRPr sz="1400" b="0" i="0" u="none" strike="noStrike" cap="none" dirty="0">
              <a:solidFill>
                <a:srgbClr val="000000"/>
              </a:solidFill>
              <a:latin typeface="Century Gothic"/>
              <a:ea typeface="Century Gothic"/>
              <a:cs typeface="Century Gothic"/>
              <a:sym typeface="Century Gothic"/>
            </a:endParaRPr>
          </a:p>
        </p:txBody>
      </p:sp>
      <p:sp>
        <p:nvSpPr>
          <p:cNvPr id="126" name="Google Shape;126;p4"/>
          <p:cNvSpPr txBox="1"/>
          <p:nvPr/>
        </p:nvSpPr>
        <p:spPr>
          <a:xfrm>
            <a:off x="8020524" y="4003967"/>
            <a:ext cx="36690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Share </a:t>
            </a:r>
            <a:r>
              <a:rPr lang="en-US" sz="2800" b="0" i="0" u="none" strike="noStrike" cap="none" dirty="0">
                <a:solidFill>
                  <a:schemeClr val="dk1"/>
                </a:solidFill>
                <a:latin typeface="Century Gothic"/>
                <a:ea typeface="Century Gothic"/>
                <a:cs typeface="Century Gothic"/>
                <a:sym typeface="Century Gothic"/>
              </a:rPr>
              <a:t>your response with the class.</a:t>
            </a:r>
            <a:endParaRPr sz="1400" b="0" i="0" u="none" strike="noStrike" cap="none" dirty="0">
              <a:solidFill>
                <a:srgbClr val="000000"/>
              </a:solidFill>
              <a:latin typeface="Arial"/>
              <a:ea typeface="Arial"/>
              <a:cs typeface="Arial"/>
              <a:sym typeface="Arial"/>
            </a:endParaRPr>
          </a:p>
        </p:txBody>
      </p:sp>
      <p:pic>
        <p:nvPicPr>
          <p:cNvPr id="11" name="Picture 10" descr="A picture containing font, graphics, graphic design, magenta&#10;&#10;Description automatically generated">
            <a:extLst>
              <a:ext uri="{FF2B5EF4-FFF2-40B4-BE49-F238E27FC236}">
                <a16:creationId xmlns:a16="http://schemas.microsoft.com/office/drawing/2014/main" id="{9DBC129C-CB95-E07E-F596-8EF0C21271BF}"/>
              </a:ext>
            </a:extLst>
          </p:cNvPr>
          <p:cNvPicPr>
            <a:picLocks noChangeAspect="1"/>
          </p:cNvPicPr>
          <p:nvPr/>
        </p:nvPicPr>
        <p:blipFill>
          <a:blip r:embed="rId6"/>
          <a:stretch>
            <a:fillRect/>
          </a:stretch>
        </p:blipFill>
        <p:spPr>
          <a:xfrm>
            <a:off x="8020524" y="1609753"/>
            <a:ext cx="2016763" cy="728905"/>
          </a:xfrm>
          <a:prstGeom prst="rect">
            <a:avLst/>
          </a:prstGeom>
        </p:spPr>
      </p:pic>
      <p:grpSp>
        <p:nvGrpSpPr>
          <p:cNvPr id="2" name="Group 1">
            <a:extLst>
              <a:ext uri="{FF2B5EF4-FFF2-40B4-BE49-F238E27FC236}">
                <a16:creationId xmlns:a16="http://schemas.microsoft.com/office/drawing/2014/main" id="{801C5E72-0DAD-1CBA-5CE8-594EC23F4F79}"/>
              </a:ext>
            </a:extLst>
          </p:cNvPr>
          <p:cNvGrpSpPr/>
          <p:nvPr/>
        </p:nvGrpSpPr>
        <p:grpSpPr>
          <a:xfrm>
            <a:off x="437213" y="1244823"/>
            <a:ext cx="7295070" cy="4953002"/>
            <a:chOff x="3566573" y="-3571"/>
            <a:chExt cx="10101306" cy="6858302"/>
          </a:xfrm>
        </p:grpSpPr>
        <p:pic>
          <p:nvPicPr>
            <p:cNvPr id="3" name="Picture 2">
              <a:extLst>
                <a:ext uri="{FF2B5EF4-FFF2-40B4-BE49-F238E27FC236}">
                  <a16:creationId xmlns:a16="http://schemas.microsoft.com/office/drawing/2014/main" id="{E3E2E143-7E4F-EEC6-3701-483A7050C826}"/>
                </a:ext>
              </a:extLst>
            </p:cNvPr>
            <p:cNvPicPr>
              <a:picLocks noChangeAspect="1"/>
            </p:cNvPicPr>
            <p:nvPr/>
          </p:nvPicPr>
          <p:blipFill>
            <a:blip r:embed="rId7"/>
            <a:srcRect/>
            <a:stretch/>
          </p:blipFill>
          <p:spPr>
            <a:xfrm>
              <a:off x="3566573" y="3270"/>
              <a:ext cx="5058854" cy="6851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1376F34-B0D0-DC95-45E3-9EDB3D6946A1}"/>
                </a:ext>
              </a:extLst>
            </p:cNvPr>
            <p:cNvPicPr>
              <a:picLocks noChangeAspect="1"/>
            </p:cNvPicPr>
            <p:nvPr/>
          </p:nvPicPr>
          <p:blipFill>
            <a:blip r:embed="rId8"/>
            <a:srcRect/>
            <a:stretch/>
          </p:blipFill>
          <p:spPr>
            <a:xfrm>
              <a:off x="8625427" y="-3571"/>
              <a:ext cx="5042452" cy="6850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03040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20" name="Google Shape;120;p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entury Gothic"/>
                <a:ea typeface="Century Gothic"/>
                <a:cs typeface="Century Gothic"/>
                <a:sym typeface="Century Gothic"/>
              </a:rPr>
              <a:t>   Reflect on the Unit</a:t>
            </a:r>
            <a:endParaRPr sz="1400" b="0" i="0" u="none" strike="noStrike" cap="none" dirty="0">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233</a:t>
            </a:r>
            <a:r>
              <a:rPr lang="en-US" sz="2400" b="1" i="0" u="none" strike="noStrike" cap="none" dirty="0">
                <a:solidFill>
                  <a:schemeClr val="lt1"/>
                </a:solidFill>
                <a:latin typeface="Century Gothic"/>
                <a:ea typeface="Century Gothic"/>
                <a:cs typeface="Century Gothic"/>
                <a:sym typeface="Century Gothic"/>
              </a:rPr>
              <a:t> </a:t>
            </a:r>
            <a:endParaRPr sz="24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12181B58-589B-94D7-3BBB-885654BE29A9}"/>
              </a:ext>
            </a:extLst>
          </p:cNvPr>
          <p:cNvPicPr>
            <a:picLocks noChangeAspect="1"/>
          </p:cNvPicPr>
          <p:nvPr/>
        </p:nvPicPr>
        <p:blipFill>
          <a:blip r:embed="rId6"/>
          <a:srcRect/>
          <a:stretch/>
        </p:blipFill>
        <p:spPr>
          <a:xfrm>
            <a:off x="2015794" y="1294629"/>
            <a:ext cx="3819974" cy="5201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126;p4">
            <a:extLst>
              <a:ext uri="{FF2B5EF4-FFF2-40B4-BE49-F238E27FC236}">
                <a16:creationId xmlns:a16="http://schemas.microsoft.com/office/drawing/2014/main" id="{5891E316-B3EE-15F7-E9DE-41F601B9B2EB}"/>
              </a:ext>
            </a:extLst>
          </p:cNvPr>
          <p:cNvSpPr txBox="1"/>
          <p:nvPr/>
        </p:nvSpPr>
        <p:spPr>
          <a:xfrm>
            <a:off x="6690868" y="2519113"/>
            <a:ext cx="385397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entury Gothic"/>
                <a:ea typeface="Century Gothic"/>
                <a:cs typeface="Century Gothic"/>
                <a:sym typeface="Century Gothic"/>
              </a:rPr>
              <a:t>Turn </a:t>
            </a:r>
            <a:r>
              <a:rPr lang="en-US" sz="2800" b="0" i="0" u="none" strike="noStrike" cap="none" dirty="0">
                <a:solidFill>
                  <a:schemeClr val="dk1"/>
                </a:solidFill>
                <a:latin typeface="Century Gothic"/>
                <a:ea typeface="Century Gothic"/>
                <a:cs typeface="Century Gothic"/>
                <a:sym typeface="Century Gothic"/>
              </a:rPr>
              <a:t>to p. 233 in your Student Interactive and complete the activities.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93333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73"/>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8" name="Google Shape;1038;p73"/>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1039" name="Google Shape;1039;p73"/>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dirty="0">
                <a:solidFill>
                  <a:schemeClr val="lt1"/>
                </a:solidFill>
                <a:latin typeface="Century Gothic"/>
                <a:ea typeface="Century Gothic"/>
                <a:cs typeface="Century Gothic"/>
                <a:sym typeface="Century Gothic"/>
              </a:rPr>
              <a:t>Unit 1: </a:t>
            </a:r>
            <a:r>
              <a:rPr lang="en-US" sz="6600" b="1" i="0" u="none" strike="noStrike" cap="none" dirty="0">
                <a:solidFill>
                  <a:schemeClr val="lt1"/>
                </a:solidFill>
                <a:latin typeface="Century Gothic"/>
                <a:ea typeface="Century Gothic"/>
                <a:cs typeface="Century Gothic"/>
                <a:sym typeface="Century Gothic"/>
              </a:rPr>
              <a:t>Week 6</a:t>
            </a:r>
            <a:endParaRPr sz="1400" b="1" i="0" u="none" strike="noStrike" cap="none" dirty="0">
              <a:solidFill>
                <a:srgbClr val="000000"/>
              </a:solidFill>
              <a:latin typeface="Century Gothic"/>
              <a:ea typeface="Century Gothic"/>
              <a:cs typeface="Century Gothic"/>
              <a:sym typeface="Century Gothic"/>
            </a:endParaRPr>
          </a:p>
        </p:txBody>
      </p:sp>
      <p:pic>
        <p:nvPicPr>
          <p:cNvPr id="1040" name="Google Shape;1040;p73"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1041" name="Google Shape;1041;p73"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1042" name="Google Shape;1042;p7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043" name="Google Shape;1043;p73"/>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accent1"/>
                </a:solidFill>
                <a:latin typeface="Century Gothic"/>
                <a:ea typeface="Century Gothic"/>
                <a:cs typeface="Century Gothic"/>
                <a:sym typeface="Century Gothic"/>
              </a:rPr>
              <a:t>Grade 1</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94" name="Google Shape;194;p7"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195" name="Google Shape;195;p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96" name="Google Shape;196;p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   </a:t>
            </a:r>
            <a:r>
              <a:rPr lang="en-US" sz="4000" b="0" i="0" u="none" strike="noStrike" cap="none">
                <a:solidFill>
                  <a:schemeClr val="lt1"/>
                </a:solidFill>
                <a:latin typeface="Century Gothic"/>
                <a:ea typeface="Century Gothic"/>
                <a:cs typeface="Century Gothic"/>
                <a:sym typeface="Century Gothic"/>
              </a:rPr>
              <a:t>Phonological Awareness</a:t>
            </a:r>
            <a:endParaRPr sz="1400" b="0" i="0" u="none" strike="noStrike" cap="none">
              <a:solidFill>
                <a:srgbClr val="000000"/>
              </a:solidFill>
              <a:latin typeface="Century Gothic"/>
              <a:ea typeface="Century Gothic"/>
              <a:cs typeface="Century Gothic"/>
              <a:sym typeface="Century Gothic"/>
            </a:endParaRPr>
          </a:p>
        </p:txBody>
      </p:sp>
      <p:sp>
        <p:nvSpPr>
          <p:cNvPr id="197" name="Google Shape;197;p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a:t>
            </a: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lt1"/>
                </a:solidFill>
                <a:latin typeface="Century Gothic"/>
                <a:ea typeface="Century Gothic"/>
                <a:cs typeface="Century Gothic"/>
                <a:sym typeface="Century Gothic"/>
              </a:rPr>
              <a:t>212</a:t>
            </a:r>
            <a:endParaRPr sz="1400" b="0" i="0" u="none" strike="noStrike" cap="none" dirty="0">
              <a:solidFill>
                <a:srgbClr val="000000"/>
              </a:solidFill>
              <a:latin typeface="Century Gothic"/>
              <a:ea typeface="Century Gothic"/>
              <a:cs typeface="Century Gothic"/>
              <a:sym typeface="Century Gothic"/>
            </a:endParaRPr>
          </a:p>
        </p:txBody>
      </p:sp>
      <p:pic>
        <p:nvPicPr>
          <p:cNvPr id="199" name="Google Shape;199;p7"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pic>
        <p:nvPicPr>
          <p:cNvPr id="5" name="Picture 4" descr="A person in a dress&#10;&#10;Description automatically generated with low confidence">
            <a:extLst>
              <a:ext uri="{FF2B5EF4-FFF2-40B4-BE49-F238E27FC236}">
                <a16:creationId xmlns:a16="http://schemas.microsoft.com/office/drawing/2014/main" id="{5A4792D0-0872-167B-8E3C-49F232F7B458}"/>
              </a:ext>
            </a:extLst>
          </p:cNvPr>
          <p:cNvPicPr>
            <a:picLocks noChangeAspect="1"/>
          </p:cNvPicPr>
          <p:nvPr/>
        </p:nvPicPr>
        <p:blipFill>
          <a:blip r:embed="rId6"/>
          <a:stretch>
            <a:fillRect/>
          </a:stretch>
        </p:blipFill>
        <p:spPr>
          <a:xfrm>
            <a:off x="729774" y="1787615"/>
            <a:ext cx="10732451" cy="39612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8"/>
          <p:cNvPicPr preferRelativeResize="0"/>
          <p:nvPr/>
        </p:nvPicPr>
        <p:blipFill>
          <a:blip r:embed="rId3"/>
          <a:srcRect/>
          <a:stretch/>
        </p:blipFill>
        <p:spPr>
          <a:xfrm>
            <a:off x="662976" y="1438571"/>
            <a:ext cx="3960397" cy="47415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6" name="Google Shape;206;p8" descr="A picture containing clock&#10;&#10;Description automatically generated"/>
          <p:cNvPicPr preferRelativeResize="0"/>
          <p:nvPr/>
        </p:nvPicPr>
        <p:blipFill rotWithShape="1">
          <a:blip r:embed="rId4">
            <a:alphaModFix/>
          </a:blip>
          <a:srcRect r="52261"/>
          <a:stretch/>
        </p:blipFill>
        <p:spPr>
          <a:xfrm>
            <a:off x="10386533" y="6204193"/>
            <a:ext cx="1632724" cy="467031"/>
          </a:xfrm>
          <a:prstGeom prst="rect">
            <a:avLst/>
          </a:prstGeom>
          <a:noFill/>
          <a:ln>
            <a:noFill/>
          </a:ln>
        </p:spPr>
      </p:pic>
      <p:pic>
        <p:nvPicPr>
          <p:cNvPr id="207" name="Google Shape;207;p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08" name="Google Shape;208;p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09" name="Google Shape;209;p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   </a:t>
            </a:r>
            <a:r>
              <a:rPr lang="en-US" sz="4000" b="0" i="0" u="none" strike="noStrike" cap="none">
                <a:solidFill>
                  <a:schemeClr val="lt1"/>
                </a:solidFill>
                <a:latin typeface="Century Gothic"/>
                <a:ea typeface="Century Gothic"/>
                <a:cs typeface="Century Gothic"/>
                <a:sym typeface="Century Gothic"/>
              </a:rPr>
              <a:t>Phonics</a:t>
            </a:r>
            <a:endParaRPr sz="1400" b="0" i="0" u="none" strike="noStrike" cap="none">
              <a:solidFill>
                <a:srgbClr val="000000"/>
              </a:solidFill>
              <a:latin typeface="Century Gothic"/>
              <a:ea typeface="Century Gothic"/>
              <a:cs typeface="Century Gothic"/>
              <a:sym typeface="Century Gothic"/>
            </a:endParaRPr>
          </a:p>
        </p:txBody>
      </p:sp>
      <p:sp>
        <p:nvSpPr>
          <p:cNvPr id="210" name="Google Shape;210;p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entury Gothic"/>
                <a:ea typeface="Century Gothic"/>
                <a:cs typeface="Century Gothic"/>
                <a:sym typeface="Century Gothic"/>
              </a:rPr>
              <a:t>Page 212</a:t>
            </a:r>
            <a:endParaRPr sz="1400" b="0" i="0" u="none" strike="noStrike" cap="none" dirty="0">
              <a:solidFill>
                <a:srgbClr val="000000"/>
              </a:solidFill>
              <a:latin typeface="Century Gothic"/>
              <a:ea typeface="Century Gothic"/>
              <a:cs typeface="Century Gothic"/>
              <a:sym typeface="Century Gothic"/>
            </a:endParaRPr>
          </a:p>
        </p:txBody>
      </p:sp>
      <p:sp>
        <p:nvSpPr>
          <p:cNvPr id="211" name="Google Shape;211;p8"/>
          <p:cNvSpPr txBox="1"/>
          <p:nvPr/>
        </p:nvSpPr>
        <p:spPr>
          <a:xfrm>
            <a:off x="5073898" y="2273569"/>
            <a:ext cx="2255863" cy="36317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dirty="0" err="1">
                <a:solidFill>
                  <a:schemeClr val="dk1"/>
                </a:solidFill>
                <a:latin typeface="Century Gothic"/>
                <a:ea typeface="Century Gothic"/>
                <a:cs typeface="Century Gothic"/>
                <a:sym typeface="Century Gothic"/>
              </a:rPr>
              <a:t>q</a:t>
            </a:r>
            <a:r>
              <a:rPr lang="en-US" sz="5400" b="0" i="0" u="none" strike="noStrike" cap="none" dirty="0" err="1">
                <a:solidFill>
                  <a:schemeClr val="dk1"/>
                </a:solidFill>
                <a:latin typeface="Century Gothic"/>
                <a:ea typeface="Century Gothic"/>
                <a:cs typeface="Century Gothic"/>
                <a:sym typeface="Century Gothic"/>
              </a:rPr>
              <a:t>u</a:t>
            </a:r>
            <a:r>
              <a:rPr lang="en-US" sz="54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endParaRPr sz="5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Quinn</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endParaRPr sz="54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212" name="Google Shape;212;p8"/>
          <p:cNvSpPr txBox="1"/>
          <p:nvPr/>
        </p:nvSpPr>
        <p:spPr>
          <a:xfrm>
            <a:off x="7615046" y="2544032"/>
            <a:ext cx="419797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entury Gothic"/>
                <a:ea typeface="Century Gothic"/>
                <a:cs typeface="Century Gothic"/>
                <a:sym typeface="Century Gothic"/>
              </a:rPr>
              <a:t>Read</a:t>
            </a:r>
            <a:r>
              <a:rPr lang="en-US" sz="3200" b="0" i="0" u="none" strike="noStrike" cap="none" dirty="0">
                <a:solidFill>
                  <a:schemeClr val="dk1"/>
                </a:solidFill>
                <a:latin typeface="Century Gothic"/>
                <a:ea typeface="Century Gothic"/>
                <a:cs typeface="Century Gothic"/>
                <a:sym typeface="Century Gothic"/>
              </a:rPr>
              <a:t> the word on page 212 in your Student Interactive.</a:t>
            </a:r>
            <a:endParaRPr sz="3200" b="0" i="0" u="none" strike="noStrike" cap="none" dirty="0">
              <a:solidFill>
                <a:schemeClr val="dk1"/>
              </a:solidFill>
              <a:latin typeface="Century Gothic"/>
              <a:ea typeface="Century Gothic"/>
              <a:cs typeface="Century Gothic"/>
              <a:sym typeface="Century Gothic"/>
            </a:endParaRPr>
          </a:p>
        </p:txBody>
      </p:sp>
      <p:pic>
        <p:nvPicPr>
          <p:cNvPr id="213" name="Google Shape;213;p8" descr="A picture containing drawing, lamp&#10;&#10;Description automatically generated"/>
          <p:cNvPicPr preferRelativeResize="0"/>
          <p:nvPr/>
        </p:nvPicPr>
        <p:blipFill rotWithShape="1">
          <a:blip r:embed="rId6">
            <a:alphaModFix/>
          </a:blip>
          <a:srcRect/>
          <a:stretch/>
        </p:blipFill>
        <p:spPr>
          <a:xfrm rot="9387287">
            <a:off x="9271967" y="5485049"/>
            <a:ext cx="2842710" cy="9795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20" name="Google Shape;220;p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21" name="Google Shape;221;p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22" name="Google Shape;222;p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23" name="Google Shape;223;p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224" name="Google Shape;224;p9"/>
          <p:cNvSpPr txBox="1"/>
          <p:nvPr/>
        </p:nvSpPr>
        <p:spPr>
          <a:xfrm>
            <a:off x="885824" y="2538726"/>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go</a:t>
            </a:r>
            <a:endParaRPr sz="1400" b="0" i="0" u="none" strike="noStrike" cap="none" dirty="0">
              <a:solidFill>
                <a:srgbClr val="000000"/>
              </a:solidFill>
              <a:latin typeface="Century Gothic"/>
              <a:ea typeface="Century Gothic"/>
              <a:cs typeface="Century Gothic"/>
              <a:sym typeface="Century Gothic"/>
            </a:endParaRPr>
          </a:p>
        </p:txBody>
      </p:sp>
      <p:sp>
        <p:nvSpPr>
          <p:cNvPr id="225" name="Google Shape;225;p9"/>
          <p:cNvSpPr txBox="1"/>
          <p:nvPr/>
        </p:nvSpPr>
        <p:spPr>
          <a:xfrm>
            <a:off x="4495801" y="2538726"/>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for</a:t>
            </a:r>
            <a:endParaRPr sz="1400" b="0" i="0" u="none" strike="noStrike" cap="none" dirty="0">
              <a:solidFill>
                <a:srgbClr val="000000"/>
              </a:solidFill>
              <a:latin typeface="Century Gothic"/>
              <a:ea typeface="Century Gothic"/>
              <a:cs typeface="Century Gothic"/>
              <a:sym typeface="Century Gothic"/>
            </a:endParaRPr>
          </a:p>
        </p:txBody>
      </p:sp>
      <p:sp>
        <p:nvSpPr>
          <p:cNvPr id="226" name="Google Shape;226;p9"/>
          <p:cNvSpPr txBox="1"/>
          <p:nvPr/>
        </p:nvSpPr>
        <p:spPr>
          <a:xfrm>
            <a:off x="8002497" y="2524559"/>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here</a:t>
            </a:r>
            <a:endParaRPr sz="1400" b="0" i="0" u="none" strike="noStrike" cap="none" dirty="0">
              <a:solidFill>
                <a:srgbClr val="000000"/>
              </a:solidFill>
              <a:latin typeface="Century Gothic"/>
              <a:ea typeface="Century Gothic"/>
              <a:cs typeface="Century Gothic"/>
              <a:sym typeface="Century Gothic"/>
            </a:endParaRPr>
          </a:p>
        </p:txBody>
      </p:sp>
      <p:sp>
        <p:nvSpPr>
          <p:cNvPr id="227" name="Google Shape;227;p9"/>
          <p:cNvSpPr txBox="1"/>
          <p:nvPr/>
        </p:nvSpPr>
        <p:spPr>
          <a:xfrm>
            <a:off x="2486023" y="3888500"/>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me</a:t>
            </a:r>
            <a:endParaRPr sz="1400" b="0" i="0" u="none" strike="noStrike" cap="none" dirty="0">
              <a:solidFill>
                <a:srgbClr val="000000"/>
              </a:solidFill>
              <a:latin typeface="Century Gothic"/>
              <a:ea typeface="Century Gothic"/>
              <a:cs typeface="Century Gothic"/>
              <a:sym typeface="Century Gothic"/>
            </a:endParaRPr>
          </a:p>
        </p:txBody>
      </p:sp>
      <p:sp>
        <p:nvSpPr>
          <p:cNvPr id="228" name="Google Shape;228;p9"/>
          <p:cNvSpPr txBox="1"/>
          <p:nvPr/>
        </p:nvSpPr>
        <p:spPr>
          <a:xfrm>
            <a:off x="6402298" y="388263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dirty="0">
                <a:solidFill>
                  <a:schemeClr val="dk1"/>
                </a:solidFill>
                <a:latin typeface="Century Gothic"/>
                <a:ea typeface="Century Gothic"/>
                <a:cs typeface="Century Gothic"/>
                <a:sym typeface="Century Gothic"/>
              </a:rPr>
              <a:t>where</a:t>
            </a:r>
            <a:endParaRPr sz="1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40" name="Google Shape;340;p1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41" name="Google Shape;341;p1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42" name="Google Shape;342;p1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43" name="Google Shape;343;p1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344" name="Google Shape;344;p18"/>
          <p:cNvSpPr txBox="1"/>
          <p:nvPr/>
        </p:nvSpPr>
        <p:spPr>
          <a:xfrm>
            <a:off x="542051" y="1310288"/>
            <a:ext cx="10151271" cy="5693826"/>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mj-lt"/>
              <a:buAutoNum type="arabicPeriod"/>
            </a:pPr>
            <a:r>
              <a:rPr lang="en-US" sz="2800" dirty="0">
                <a:solidFill>
                  <a:srgbClr val="000000"/>
                </a:solidFill>
                <a:latin typeface="Century Gothic"/>
                <a:ea typeface="Century Gothic"/>
                <a:cs typeface="Century Gothic"/>
                <a:sym typeface="Century Gothic"/>
              </a:rPr>
              <a:t>It is time to </a:t>
            </a:r>
            <a:r>
              <a:rPr lang="en-US" sz="2800" b="1" dirty="0">
                <a:solidFill>
                  <a:srgbClr val="000000"/>
                </a:solidFill>
                <a:latin typeface="Century Gothic"/>
                <a:ea typeface="Century Gothic"/>
                <a:cs typeface="Century Gothic"/>
                <a:sym typeface="Century Gothic"/>
              </a:rPr>
              <a:t>quit</a:t>
            </a:r>
            <a:r>
              <a:rPr lang="en-US" sz="2800" dirty="0">
                <a:solidFill>
                  <a:srgbClr val="000000"/>
                </a:solidFill>
                <a:latin typeface="Century Gothic"/>
                <a:ea typeface="Century Gothic"/>
                <a:cs typeface="Century Gothic"/>
                <a:sym typeface="Century Gothic"/>
              </a:rPr>
              <a:t> working</a:t>
            </a:r>
            <a:r>
              <a:rPr lang="en-US" sz="2800" b="0" i="0" u="none" strike="noStrike" cap="none" dirty="0">
                <a:solidFill>
                  <a:srgbClr val="000000"/>
                </a:solidFill>
                <a:latin typeface="Century Gothic"/>
                <a:ea typeface="Century Gothic"/>
                <a:cs typeface="Century Gothic"/>
                <a:sym typeface="Century Gothic"/>
              </a:rPr>
              <a:t>.</a:t>
            </a:r>
          </a:p>
          <a:p>
            <a:pPr marL="514350" marR="0" lvl="0" indent="-514350" algn="l" rtl="0">
              <a:lnSpc>
                <a:spcPct val="100000"/>
              </a:lnSpc>
              <a:spcBef>
                <a:spcPts val="0"/>
              </a:spcBef>
              <a:spcAft>
                <a:spcPts val="0"/>
              </a:spcAft>
              <a:buClr>
                <a:srgbClr val="000000"/>
              </a:buClr>
              <a:buSzPts val="2800"/>
              <a:buFont typeface="+mj-lt"/>
              <a:buAutoNum type="arabicPeriod"/>
            </a:pPr>
            <a:endParaRPr lang="en-US" sz="2800" b="0" i="0" u="none" strike="noStrike" cap="none" dirty="0">
              <a:solidFill>
                <a:srgbClr val="000000"/>
              </a:solidFill>
              <a:latin typeface="Century Gothic"/>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We </a:t>
            </a:r>
            <a:r>
              <a:rPr lang="en-US" sz="2800" b="1" i="0" u="none" strike="noStrike" cap="none" dirty="0">
                <a:solidFill>
                  <a:srgbClr val="000000"/>
                </a:solidFill>
                <a:latin typeface="Century Gothic"/>
                <a:ea typeface="Century Gothic"/>
                <a:cs typeface="Century Gothic"/>
                <a:sym typeface="Century Gothic"/>
              </a:rPr>
              <a:t>will</a:t>
            </a:r>
            <a:r>
              <a:rPr lang="en-US" sz="2800" b="0" i="0" u="none" strike="noStrike" cap="none" dirty="0">
                <a:solidFill>
                  <a:srgbClr val="000000"/>
                </a:solidFill>
                <a:latin typeface="Century Gothic"/>
                <a:ea typeface="Century Gothic"/>
                <a:cs typeface="Century Gothic"/>
                <a:sym typeface="Century Gothic"/>
              </a:rPr>
              <a:t> be in school on Monday.</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Century Gothic"/>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The horse </a:t>
            </a:r>
            <a:r>
              <a:rPr lang="en-US" sz="2800" b="1" i="0" u="none" strike="noStrike" cap="none" dirty="0">
                <a:solidFill>
                  <a:srgbClr val="000000"/>
                </a:solidFill>
                <a:latin typeface="Century Gothic"/>
                <a:ea typeface="Century Gothic"/>
                <a:cs typeface="Century Gothic"/>
                <a:sym typeface="Century Gothic"/>
              </a:rPr>
              <a:t>bit</a:t>
            </a:r>
            <a:r>
              <a:rPr lang="en-US" sz="2800" b="0" i="0" u="none" strike="noStrike" cap="none" dirty="0">
                <a:solidFill>
                  <a:srgbClr val="000000"/>
                </a:solidFill>
                <a:latin typeface="Century Gothic"/>
                <a:ea typeface="Century Gothic"/>
                <a:cs typeface="Century Gothic"/>
                <a:sym typeface="Century Gothic"/>
              </a:rPr>
              <a:t> the apple. </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Century Gothic"/>
              <a:ea typeface="Century Gothic"/>
              <a:cs typeface="Century Gothic"/>
              <a:sym typeface="Century Gothic"/>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Can you write with a </a:t>
            </a:r>
            <a:r>
              <a:rPr lang="en-US" sz="2800" b="1" i="0" u="none" strike="noStrike" cap="none" dirty="0">
                <a:solidFill>
                  <a:srgbClr val="000000"/>
                </a:solidFill>
                <a:latin typeface="Century Gothic"/>
                <a:ea typeface="Century Gothic"/>
                <a:cs typeface="Century Gothic"/>
                <a:sym typeface="Century Gothic"/>
              </a:rPr>
              <a:t>quill</a:t>
            </a:r>
            <a:r>
              <a:rPr lang="en-US" sz="2800" b="0" i="0" u="none" strike="noStrike" cap="none" dirty="0">
                <a:solidFill>
                  <a:srgbClr val="000000"/>
                </a:solidFill>
                <a:latin typeface="Arial"/>
                <a:ea typeface="Arial"/>
                <a:cs typeface="Arial"/>
                <a:sym typeface="Arial"/>
              </a:rPr>
              <a:t>?</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We can </a:t>
            </a:r>
            <a:r>
              <a:rPr lang="en-US" sz="2800" b="1" i="0" u="none" strike="noStrike" cap="none" dirty="0">
                <a:solidFill>
                  <a:srgbClr val="000000"/>
                </a:solidFill>
                <a:latin typeface="Century Gothic"/>
                <a:ea typeface="Century Gothic"/>
                <a:cs typeface="Century Gothic"/>
                <a:sym typeface="Century Gothic"/>
              </a:rPr>
              <a:t>go</a:t>
            </a:r>
            <a:r>
              <a:rPr lang="en-US" sz="2800" b="0" i="0" u="none" strike="noStrike" cap="none" dirty="0">
                <a:solidFill>
                  <a:srgbClr val="000000"/>
                </a:solidFill>
                <a:latin typeface="Century Gothic"/>
                <a:ea typeface="Century Gothic"/>
                <a:cs typeface="Century Gothic"/>
                <a:sym typeface="Century Gothic"/>
              </a:rPr>
              <a:t> to the park.</a:t>
            </a:r>
          </a:p>
          <a:p>
            <a:pPr marL="514350" marR="0" lvl="0" indent="-514350" algn="l" rtl="0">
              <a:lnSpc>
                <a:spcPct val="100000"/>
              </a:lnSpc>
              <a:spcBef>
                <a:spcPts val="0"/>
              </a:spcBef>
              <a:spcAft>
                <a:spcPts val="0"/>
              </a:spcAft>
              <a:buClr>
                <a:srgbClr val="000000"/>
              </a:buClr>
              <a:buSzPts val="2800"/>
              <a:buFont typeface="+mj-lt"/>
              <a:buAutoNum type="arabicPeriod"/>
            </a:pPr>
            <a:endParaRPr sz="2800" b="0" i="0" u="none" strike="noStrike" cap="none" dirty="0">
              <a:solidFill>
                <a:schemeClr val="dk1"/>
              </a:solidFill>
              <a:latin typeface="Century Gothic"/>
              <a:ea typeface="Century Gothic"/>
              <a:cs typeface="Century Gothic"/>
              <a:sym typeface="Century Gothic"/>
            </a:endParaRPr>
          </a:p>
          <a:p>
            <a:pPr marL="514350" indent="-514350">
              <a:buClr>
                <a:srgbClr val="000000"/>
              </a:buClr>
              <a:buSzPts val="2800"/>
              <a:buFont typeface="+mj-lt"/>
              <a:buAutoNum type="arabicPeriod"/>
            </a:pPr>
            <a:r>
              <a:rPr lang="en-US" sz="2800" b="0" i="0" u="none" strike="noStrike" cap="none" dirty="0">
                <a:solidFill>
                  <a:srgbClr val="000000"/>
                </a:solidFill>
                <a:latin typeface="Century Gothic"/>
                <a:ea typeface="Century Gothic"/>
                <a:cs typeface="Century Gothic"/>
                <a:sym typeface="Century Gothic"/>
              </a:rPr>
              <a:t>Do you know </a:t>
            </a:r>
            <a:r>
              <a:rPr lang="en-US" sz="2800" b="1" i="0" u="none" strike="noStrike" cap="none" dirty="0">
                <a:solidFill>
                  <a:srgbClr val="000000"/>
                </a:solidFill>
                <a:latin typeface="Century Gothic"/>
                <a:ea typeface="Century Gothic"/>
                <a:cs typeface="Century Gothic"/>
                <a:sym typeface="Century Gothic"/>
              </a:rPr>
              <a:t>where</a:t>
            </a:r>
            <a:r>
              <a:rPr lang="en-US" sz="2800" b="0" i="0" u="none" strike="noStrike" cap="none" dirty="0">
                <a:solidFill>
                  <a:srgbClr val="000000"/>
                </a:solidFill>
                <a:latin typeface="Century Gothic"/>
                <a:ea typeface="Century Gothic"/>
                <a:cs typeface="Century Gothic"/>
                <a:sym typeface="Century Gothic"/>
              </a:rPr>
              <a:t> the ball is</a:t>
            </a:r>
            <a:r>
              <a:rPr lang="en-US" sz="2800" b="0" i="0" u="none" strike="noStrike" cap="none" dirty="0">
                <a:solidFill>
                  <a:srgbClr val="000000"/>
                </a:solidFill>
                <a:latin typeface="Arial"/>
                <a:ea typeface="Arial"/>
                <a:cs typeface="Arial"/>
                <a:sym typeface="Arial"/>
              </a:rPr>
              <a:t>?</a:t>
            </a:r>
          </a:p>
          <a:p>
            <a:pPr marR="0" lvl="0" algn="l" rtl="0">
              <a:lnSpc>
                <a:spcPct val="100000"/>
              </a:lnSpc>
              <a:spcBef>
                <a:spcPts val="0"/>
              </a:spcBef>
              <a:spcAft>
                <a:spcPts val="0"/>
              </a:spcAft>
              <a:buClr>
                <a:srgbClr val="000000"/>
              </a:buClr>
              <a:buSzPts val="2800"/>
            </a:pPr>
            <a:endParaRPr sz="2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entury Gothic"/>
              <a:ea typeface="Century Gothic"/>
              <a:cs typeface="Century Gothic"/>
              <a:sym typeface="Century Gothic"/>
            </a:endParaRPr>
          </a:p>
        </p:txBody>
      </p:sp>
      <p:sp>
        <p:nvSpPr>
          <p:cNvPr id="345" name="Google Shape;345;p18"/>
          <p:cNvSpPr/>
          <p:nvPr/>
        </p:nvSpPr>
        <p:spPr>
          <a:xfrm>
            <a:off x="6918748" y="2197185"/>
            <a:ext cx="644244"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18"/>
          <p:cNvSpPr/>
          <p:nvPr/>
        </p:nvSpPr>
        <p:spPr>
          <a:xfrm>
            <a:off x="5542612" y="1310288"/>
            <a:ext cx="779389" cy="4613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18"/>
          <p:cNvSpPr/>
          <p:nvPr/>
        </p:nvSpPr>
        <p:spPr>
          <a:xfrm>
            <a:off x="5394880" y="3042173"/>
            <a:ext cx="537426" cy="3868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18"/>
          <p:cNvSpPr/>
          <p:nvPr/>
        </p:nvSpPr>
        <p:spPr>
          <a:xfrm>
            <a:off x="5932306" y="3941757"/>
            <a:ext cx="826147" cy="3868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18"/>
          <p:cNvSpPr/>
          <p:nvPr/>
        </p:nvSpPr>
        <p:spPr>
          <a:xfrm>
            <a:off x="6707860" y="5547712"/>
            <a:ext cx="1066019" cy="50308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Google Shape;347;p18">
            <a:extLst>
              <a:ext uri="{FF2B5EF4-FFF2-40B4-BE49-F238E27FC236}">
                <a16:creationId xmlns:a16="http://schemas.microsoft.com/office/drawing/2014/main" id="{87177906-8758-BE6D-BBF4-BD1EC0D8DBBF}"/>
              </a:ext>
            </a:extLst>
          </p:cNvPr>
          <p:cNvSpPr/>
          <p:nvPr/>
        </p:nvSpPr>
        <p:spPr>
          <a:xfrm>
            <a:off x="5394880" y="4774058"/>
            <a:ext cx="537426" cy="3868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2586</TotalTime>
  <Words>7147</Words>
  <Application>Microsoft Macintosh PowerPoint</Application>
  <PresentationFormat>Widescreen</PresentationFormat>
  <Paragraphs>538</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Avenir</vt:lpstr>
      <vt:lpstr>Calibri</vt:lpstr>
      <vt:lpstr>Calibri Light</vt:lpstr>
      <vt:lpstr>Century Gothic</vt:lpstr>
      <vt:lpstr>HeinemannSchool</vt:lpstr>
      <vt:lpstr>HelveticaNeueLTW1G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Timms, Amber M</dc:creator>
  <cp:lastModifiedBy>Timms, Amber M</cp:lastModifiedBy>
  <cp:revision>4</cp:revision>
  <dcterms:created xsi:type="dcterms:W3CDTF">2023-05-31T20:41:25Z</dcterms:created>
  <dcterms:modified xsi:type="dcterms:W3CDTF">2023-06-05T13:28:59Z</dcterms:modified>
</cp:coreProperties>
</file>