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hVyiuiku7QhGCSAqnyVPP3TgcY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DEAFFF-6CD2-4E96-A490-7444BF8D04FB}">
  <a:tblStyle styleId="{B1DEAFFF-6CD2-4E96-A490-7444BF8D04FB}"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Writers want their readers to understand what they have written. For this reason, writers need to write complete words and thoughts. Their writing should also be legible, or clear and easy for someone to read.</a:t>
            </a:r>
            <a:endParaRPr/>
          </a:p>
          <a:p>
            <a:pPr indent="-228600" lvl="1" marL="685800" rtl="0" algn="l">
              <a:lnSpc>
                <a:spcPct val="100000"/>
              </a:lnSpc>
              <a:spcBef>
                <a:spcPts val="0"/>
              </a:spcBef>
              <a:spcAft>
                <a:spcPts val="0"/>
              </a:spcAft>
              <a:buClr>
                <a:srgbClr val="000000"/>
              </a:buClr>
              <a:buSzPts val="1200"/>
              <a:buFont typeface="Arial"/>
              <a:buChar char="•"/>
            </a:pPr>
            <a:r>
              <a:rPr lang="en-US"/>
              <a:t>Handwriting should be clear and legible.</a:t>
            </a:r>
            <a:endParaRPr/>
          </a:p>
          <a:p>
            <a:pPr indent="-228600" lvl="1" marL="685800" rtl="0" algn="l">
              <a:lnSpc>
                <a:spcPct val="100000"/>
              </a:lnSpc>
              <a:spcBef>
                <a:spcPts val="0"/>
              </a:spcBef>
              <a:spcAft>
                <a:spcPts val="0"/>
              </a:spcAft>
              <a:buClr>
                <a:srgbClr val="000000"/>
              </a:buClr>
              <a:buSzPts val="1200"/>
              <a:buFont typeface="Arial"/>
              <a:buChar char="•"/>
            </a:pPr>
            <a:r>
              <a:rPr lang="en-US"/>
              <a:t>The space between each word should be about the same size.</a:t>
            </a:r>
            <a:endParaRPr/>
          </a:p>
          <a:p>
            <a:pPr indent="-228600" lvl="1" marL="685800" rtl="0" algn="l">
              <a:lnSpc>
                <a:spcPct val="100000"/>
              </a:lnSpc>
              <a:spcBef>
                <a:spcPts val="0"/>
              </a:spcBef>
              <a:spcAft>
                <a:spcPts val="0"/>
              </a:spcAft>
              <a:buClr>
                <a:srgbClr val="000000"/>
              </a:buClr>
              <a:buSzPts val="1200"/>
              <a:buFont typeface="Arial"/>
              <a:buChar char="•"/>
            </a:pPr>
            <a:r>
              <a:rPr lang="en-US"/>
              <a:t>Letters should be aligned on the line.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the guidelines to writing legibly. Explain to students that sometimes they will not have access to a computer or other technology for the writing they do. Tell students that if their handwriting is not legible on a standardized test, their work cannot be scored.</a:t>
            </a:r>
            <a:endParaRPr/>
          </a:p>
          <a:p>
            <a:pPr indent="-228600" lvl="1" marL="685800" rtl="0" algn="l">
              <a:lnSpc>
                <a:spcPct val="100000"/>
              </a:lnSpc>
              <a:spcBef>
                <a:spcPts val="0"/>
              </a:spcBef>
              <a:spcAft>
                <a:spcPts val="0"/>
              </a:spcAft>
              <a:buClr>
                <a:srgbClr val="000000"/>
              </a:buClr>
              <a:buSzPts val="1200"/>
              <a:buFont typeface="Arial"/>
              <a:buChar char="•"/>
            </a:pPr>
            <a:r>
              <a:rPr lang="en-US"/>
              <a:t>Ask: </a:t>
            </a:r>
            <a:r>
              <a:rPr i="1" lang="en-US"/>
              <a:t>When you write, do you leave enough space between each word? Try using a pencil to gauge the spacing between words.</a:t>
            </a:r>
            <a:endParaRPr/>
          </a:p>
          <a:p>
            <a:pPr indent="-228600" lvl="1" marL="685800" rtl="0" algn="l">
              <a:lnSpc>
                <a:spcPct val="100000"/>
              </a:lnSpc>
              <a:spcBef>
                <a:spcPts val="0"/>
              </a:spcBef>
              <a:spcAft>
                <a:spcPts val="0"/>
              </a:spcAft>
              <a:buClr>
                <a:srgbClr val="000000"/>
              </a:buClr>
              <a:buSzPts val="1200"/>
              <a:buFont typeface="Arial"/>
              <a:buChar char="•"/>
            </a:pPr>
            <a:r>
              <a:rPr i="1" lang="en-US"/>
              <a:t>Make sure all your letters are the same size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205 in the Student Interactive. Have them write the paragraph and evaluate their own handwriting. Have students circle letters that are too large or too small.</a:t>
            </a:r>
            <a:endParaRPr b="0" i="1" u="none" strike="noStrike">
              <a:solidFill>
                <a:srgbClr val="000000"/>
              </a:solidFill>
              <a:latin typeface="Calibri"/>
              <a:ea typeface="Calibri"/>
              <a:cs typeface="Calibri"/>
              <a:sym typeface="Calibri"/>
            </a:endParaRPr>
          </a:p>
        </p:txBody>
      </p:sp>
      <p:sp>
        <p:nvSpPr>
          <p:cNvPr id="194" name="Google Shape;19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start writing the final drafts of their personal narratives.  If students need additional practice, they should focus on letters that are giving them trouble and practice writing those letters on lined paper.</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Model writing the student paragraph in cursive on the board. Show students how to form each letter and say how your hand moves as you form the letters.</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identify letters they are having difficulty writing. Write the letters and have students trace them. When ready, students can write the letters on their own.</a:t>
            </a:r>
            <a:endParaRPr/>
          </a:p>
          <a:p>
            <a:pPr indent="-228600" lvl="1" marL="685800" rtl="0" algn="l">
              <a:lnSpc>
                <a:spcPct val="100000"/>
              </a:lnSpc>
              <a:spcBef>
                <a:spcPts val="0"/>
              </a:spcBef>
              <a:spcAft>
                <a:spcPts val="0"/>
              </a:spcAft>
              <a:buClr>
                <a:srgbClr val="000000"/>
              </a:buClr>
              <a:buSzPts val="1200"/>
              <a:buFont typeface="Arial"/>
              <a:buChar char="•"/>
            </a:pPr>
            <a:r>
              <a:rPr lang="en-US"/>
              <a:t>Guided - Have students practice writing their names in cursive. Focus on any letters that seem difficult. Look for consistency in letter size.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have written rough drafts should make adjustments based on today’s minilesson.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volunteers to show their completed paragraph to the class. Ask the class whether there are any letters that need improvement or spaces that need adjusting.</a:t>
            </a:r>
            <a:endParaRPr i="0" sz="1200">
              <a:latin typeface="Calibri"/>
              <a:ea typeface="Calibri"/>
              <a:cs typeface="Calibri"/>
              <a:sym typeface="Calibri"/>
            </a:endParaRPr>
          </a:p>
        </p:txBody>
      </p:sp>
      <p:sp>
        <p:nvSpPr>
          <p:cNvPr id="207" name="Google Shape;2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Our car does not have enough </a:t>
            </a:r>
            <a:r>
              <a:rPr b="1" lang="en-US"/>
              <a:t>power</a:t>
            </a:r>
            <a:r>
              <a:rPr lang="en-US"/>
              <a:t> to get up that hill.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a:t>
            </a:r>
            <a:r>
              <a:rPr b="1" lang="en-US"/>
              <a:t>thousand</a:t>
            </a:r>
            <a:r>
              <a:rPr lang="en-US"/>
              <a:t> ants covered the table.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try to </a:t>
            </a:r>
            <a:r>
              <a:rPr b="1" lang="en-US"/>
              <a:t>avoid</a:t>
            </a:r>
            <a:r>
              <a:rPr lang="en-US"/>
              <a:t> things that scare 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Kira is </a:t>
            </a:r>
            <a:r>
              <a:rPr b="1" lang="en-US"/>
              <a:t>proud</a:t>
            </a:r>
            <a:r>
              <a:rPr lang="en-US"/>
              <a:t> of her high score.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dogs </a:t>
            </a:r>
            <a:r>
              <a:rPr b="1" lang="en-US"/>
              <a:t>enjoy</a:t>
            </a:r>
            <a:r>
              <a:rPr lang="en-US"/>
              <a:t> a good run.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Chewing sounds </a:t>
            </a:r>
            <a:r>
              <a:rPr b="1" lang="en-US"/>
              <a:t>annoy</a:t>
            </a:r>
            <a:r>
              <a:rPr lang="en-US"/>
              <a:t> 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water in the </a:t>
            </a:r>
            <a:r>
              <a:rPr b="1" lang="en-US"/>
              <a:t>shower</a:t>
            </a:r>
            <a:r>
              <a:rPr lang="en-US"/>
              <a:t> is cold.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coach will </a:t>
            </a:r>
            <a:r>
              <a:rPr b="1" lang="en-US"/>
              <a:t>appoint</a:t>
            </a:r>
            <a:r>
              <a:rPr lang="en-US"/>
              <a:t> the team captain.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ball may </a:t>
            </a:r>
            <a:r>
              <a:rPr b="1" lang="en-US"/>
              <a:t>bounce</a:t>
            </a:r>
            <a:r>
              <a:rPr lang="en-US"/>
              <a:t> over the wall.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fountain</a:t>
            </a:r>
            <a:r>
              <a:rPr lang="en-US"/>
              <a:t> sprayed water into the air.</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19" name="Google Shape;21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Review the language and conventions topic compound subjects and predicates. See p. 168 in Unit 1 of the Student Interactive.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Display the following sentence: The mothers and fathers washed and swept the floors. Help students to identify the compound subject (The mothers and fathers) and the compound predicate (washed and swept) of the sentence. Then have students discuss how both subjects are completing both actions.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write one sentence with a compound subject and one sentence with a compound predicate. Have them exchange sentences with a partner. Have partners circle the compound subjects and underline the compound predicates</a:t>
            </a:r>
            <a:endParaRPr/>
          </a:p>
        </p:txBody>
      </p:sp>
      <p:sp>
        <p:nvSpPr>
          <p:cNvPr id="240" name="Google Shape;24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178 in the Student Interactive and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lang="en-US"/>
              <a:t>pouch: a small bag that closes with a piece of string </a:t>
            </a:r>
            <a:endParaRPr/>
          </a:p>
          <a:p>
            <a:pPr indent="-190500" lvl="1" marL="685800" rtl="0" algn="l">
              <a:lnSpc>
                <a:spcPct val="100000"/>
              </a:lnSpc>
              <a:spcBef>
                <a:spcPts val="0"/>
              </a:spcBef>
              <a:spcAft>
                <a:spcPts val="0"/>
              </a:spcAft>
              <a:buClr>
                <a:srgbClr val="000000"/>
              </a:buClr>
              <a:buSzPts val="1200"/>
              <a:buFont typeface="Arial"/>
              <a:buChar char="•"/>
            </a:pPr>
            <a:r>
              <a:rPr lang="en-US"/>
              <a:t>globe: an object shaped like a ball </a:t>
            </a:r>
            <a:endParaRPr/>
          </a:p>
          <a:p>
            <a:pPr indent="-190500" lvl="1" marL="685800" rtl="0" algn="l">
              <a:lnSpc>
                <a:spcPct val="100000"/>
              </a:lnSpc>
              <a:spcBef>
                <a:spcPts val="0"/>
              </a:spcBef>
              <a:spcAft>
                <a:spcPts val="0"/>
              </a:spcAft>
              <a:buClr>
                <a:srgbClr val="000000"/>
              </a:buClr>
              <a:buSzPts val="1200"/>
              <a:buFont typeface="Arial"/>
              <a:buChar char="•"/>
            </a:pPr>
            <a:r>
              <a:rPr lang="en-US"/>
              <a:t>murmuring: a soft, continuous sound </a:t>
            </a:r>
            <a:endParaRPr/>
          </a:p>
          <a:p>
            <a:pPr indent="-190500" lvl="1" marL="685800" rtl="0" algn="l">
              <a:lnSpc>
                <a:spcPct val="100000"/>
              </a:lnSpc>
              <a:spcBef>
                <a:spcPts val="0"/>
              </a:spcBef>
              <a:spcAft>
                <a:spcPts val="0"/>
              </a:spcAft>
              <a:buClr>
                <a:srgbClr val="000000"/>
              </a:buClr>
              <a:buSzPts val="1200"/>
              <a:buFont typeface="Arial"/>
              <a:buChar char="•"/>
            </a:pPr>
            <a:r>
              <a:rPr lang="en-US"/>
              <a:t>mountainside: the sloping side of a mountain </a:t>
            </a:r>
            <a:endParaRPr/>
          </a:p>
          <a:p>
            <a:pPr indent="-190500" lvl="1" marL="685800" rtl="0" algn="l">
              <a:lnSpc>
                <a:spcPct val="100000"/>
              </a:lnSpc>
              <a:spcBef>
                <a:spcPts val="0"/>
              </a:spcBef>
              <a:spcAft>
                <a:spcPts val="0"/>
              </a:spcAft>
              <a:buClr>
                <a:srgbClr val="000000"/>
              </a:buClr>
              <a:buSzPts val="1200"/>
              <a:buFont typeface="Arial"/>
              <a:buChar char="•"/>
            </a:pPr>
            <a:r>
              <a:rPr lang="en-US"/>
              <a:t>footpath: a narrow walking path for people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a:t>
            </a:r>
            <a:r>
              <a:rPr i="1" lang="en-US"/>
              <a:t>:  These words will help you imagine the events in The Golden Flower and better understand the story. As you read, highlight the words when you see them in the text. Try to picture in your mind what is being described</a:t>
            </a:r>
            <a:r>
              <a:rPr lang="en-US"/>
              <a:t>.</a:t>
            </a:r>
            <a:endParaRPr i="1"/>
          </a:p>
        </p:txBody>
      </p:sp>
      <p:sp>
        <p:nvSpPr>
          <p:cNvPr id="262" name="Google Shape;26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Prompt students to use text features to make predictions about this original myth.</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NOTICE Ask students to look for text and text features such as picture clues to predict what will happen next. </a:t>
            </a:r>
            <a:endParaRPr/>
          </a:p>
          <a:p>
            <a:pPr indent="-228600" lvl="1" marL="685800" rtl="0" algn="l">
              <a:lnSpc>
                <a:spcPct val="100000"/>
              </a:lnSpc>
              <a:spcBef>
                <a:spcPts val="0"/>
              </a:spcBef>
              <a:spcAft>
                <a:spcPts val="0"/>
              </a:spcAft>
              <a:buClr>
                <a:srgbClr val="000000"/>
              </a:buClr>
              <a:buSzPts val="1200"/>
              <a:buFont typeface="Arial"/>
              <a:buChar char="•"/>
            </a:pPr>
            <a:r>
              <a:rPr lang="en-US"/>
              <a:t>GENERATE QUESTIONS Have students write down questions about details that seem different from what they already know. Ask students to generate questions about the title and cover art before reading and about the text itself during and after reading. </a:t>
            </a:r>
            <a:endParaRPr/>
          </a:p>
          <a:p>
            <a:pPr indent="-228600" lvl="1" marL="685800" rtl="0" algn="l">
              <a:lnSpc>
                <a:spcPct val="100000"/>
              </a:lnSpc>
              <a:spcBef>
                <a:spcPts val="0"/>
              </a:spcBef>
              <a:spcAft>
                <a:spcPts val="0"/>
              </a:spcAft>
              <a:buClr>
                <a:srgbClr val="000000"/>
              </a:buClr>
              <a:buSzPts val="1200"/>
              <a:buFont typeface="Arial"/>
              <a:buChar char="•"/>
            </a:pPr>
            <a:r>
              <a:rPr lang="en-US"/>
              <a:t>CONNECT Ask students to consider how the same things in nature have been described or explained in stories from other cultures. </a:t>
            </a:r>
            <a:endParaRPr/>
          </a:p>
          <a:p>
            <a:pPr indent="-228600" lvl="1" marL="685800" rtl="0" algn="l">
              <a:lnSpc>
                <a:spcPct val="100000"/>
              </a:lnSpc>
              <a:spcBef>
                <a:spcPts val="0"/>
              </a:spcBef>
              <a:spcAft>
                <a:spcPts val="0"/>
              </a:spcAft>
              <a:buClr>
                <a:srgbClr val="000000"/>
              </a:buClr>
              <a:buSzPts val="1200"/>
              <a:buFont typeface="Arial"/>
              <a:buChar char="•"/>
            </a:pPr>
            <a:r>
              <a:rPr lang="en-US"/>
              <a:t>RESPOND Have students use sticky notes to mark the parts of the text that they find interesting or exciting.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r>
              <a:rPr lang="en-US">
                <a:latin typeface="Calibri"/>
                <a:ea typeface="Calibri"/>
                <a:cs typeface="Calibri"/>
                <a:sym typeface="Calibri"/>
              </a:rPr>
              <a:t>.</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78" name="Google Shape;27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289" name="Google Shape;28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“beginning of the world” in this myth is a time when there was no water on earth and no living things except for people. This is interesting because The Golden Flower is a Taino myth from Puerto Rico, an island. I think this myth will explain where water came from and how it formed the island.</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illustration on this page matches my mental image of the mountain. But how can he find a seed if there are no plants? Is this a hint that he will soon meet a god or creature with the power to make seeds out of nothing? I am going to visualize the seed next and see if that helps me understand the story. As I read, I am also going to write down my questions to help me check my understanding of what I already learned from the story. This will help me recognize how the Taino saw things in nature differently than I do, too.</a:t>
            </a:r>
            <a:endParaRPr/>
          </a:p>
        </p:txBody>
      </p:sp>
      <p:sp>
        <p:nvSpPr>
          <p:cNvPr id="301" name="Google Shape;30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phrases “day by day,” “until his pouch was full,” and “one morning” make me wonder how much time is going by. I know that authors will sometimes skip ahead in time or summarize events to keep the plot moving. But in this story, the forest must grow so quickly because it is magical. The child is still a child when it appears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Have students study the illustration. Say: </a:t>
            </a:r>
            <a:r>
              <a:rPr i="1" lang="en-US"/>
              <a:t>The forest in this illustration does look magical. It looks like a tropical forest to me, with palm trees and tall, wide-leafed plants, and red and orange flowers. I have never seen a forest like that growing on a mountaintop. It is also surprising that I can see a face on the mountain, since the text does not mention that detail. Now the forest looks like the mountain’s hair. I wonder if the mountain will turn out to be a god and start talking.</a:t>
            </a:r>
            <a:endParaRPr b="0" i="1" u="none" strike="noStrike">
              <a:solidFill>
                <a:srgbClr val="000000"/>
              </a:solidFill>
              <a:latin typeface="Calibri"/>
              <a:ea typeface="Calibri"/>
              <a:cs typeface="Calibri"/>
              <a:sym typeface="Calibri"/>
            </a:endParaRPr>
          </a:p>
        </p:txBody>
      </p:sp>
      <p:sp>
        <p:nvSpPr>
          <p:cNvPr id="314" name="Google Shape;31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visualize the vine described in paragraph 7, I start with one image in my mind and change it to match all the text details. First, I picture a very tall tree. My eyes move down its trunk to focus on the part where the tree comes out of the ground. Then I see a green vine growing up against the tree trunk and imagine it curling all the way around the trunk, like a snake. To visualize the golden flower from the title, my starting image can be the flower in the illustration</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After reading paragraph 10, say: </a:t>
            </a:r>
            <a:r>
              <a:rPr i="1" lang="en-US"/>
              <a:t>The illustration shows how big the ball is. But the detail that the people “on the dry land” below the mountain can see the ball reminds me of my prediction about water. Will water be the next thing that magically appears in the forest? In real life, trees and plants and flowers need water, but so do people. Are the people in the myth magical, like the forest? I’m writing these questions down so I do not forget them.</a:t>
            </a:r>
            <a:endParaRPr b="0" i="1" u="none" strike="noStrike">
              <a:solidFill>
                <a:srgbClr val="000000"/>
              </a:solidFill>
              <a:latin typeface="Calibri"/>
              <a:ea typeface="Calibri"/>
              <a:cs typeface="Calibri"/>
              <a:sym typeface="Calibri"/>
            </a:endParaRPr>
          </a:p>
        </p:txBody>
      </p:sp>
      <p:sp>
        <p:nvSpPr>
          <p:cNvPr id="327" name="Google Shape;32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strange sounds coming from inside the ball seem like a clue that something bad is going to happen soon. The woman in the illustration also looks scared and worried at the same time. I predict that whatever is making the sounds will come out of the ball, but I don’t know what that will be yet.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Reading about how these men want the ball for themselves makes me wonder if this myth will teach a lesson about how people should act, like a fable, as well as explain something about nature. Or, their race for the ball could just be a way to move the plot forward, so we can find out what’s inside the ball.</a:t>
            </a:r>
            <a:endParaRPr b="0" i="1" u="none" strike="noStrike">
              <a:solidFill>
                <a:srgbClr val="000000"/>
              </a:solidFill>
              <a:latin typeface="Calibri"/>
              <a:ea typeface="Calibri"/>
              <a:cs typeface="Calibri"/>
              <a:sym typeface="Calibri"/>
            </a:endParaRPr>
          </a:p>
        </p:txBody>
      </p:sp>
      <p:sp>
        <p:nvSpPr>
          <p:cNvPr id="340" name="Google Shape;34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After reading paragraph 15, say: </a:t>
            </a:r>
            <a:r>
              <a:rPr i="1" lang="en-US"/>
              <a:t>The ball did turn into a fruit, just like I thought it might! In real life, flowers turn into fruit in order to spread the seeds inside the fruit, so a pumpkin is a fruit. Now that I think about it, there is something magical about how plants do this. Since this myth is from Puerto Rico, pumpkin plants probably grow there naturally</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Have students study the illustration. Say: </a:t>
            </a:r>
            <a:r>
              <a:rPr i="1" lang="en-US"/>
              <a:t>The illustration shows that the pumpkin is filled with water! But if the people long ago had pumpkins, they would know that they are not filled with water. Why would they explain where water comes from in this way, when they could prove that the myth was not true? Is the main purpose of this myth to explain something else? I am going to write these questions down and keep reading for answers</a:t>
            </a:r>
            <a:r>
              <a:rPr b="0" i="1" lang="en-US" u="none" strike="noStrike">
                <a:solidFill>
                  <a:srgbClr val="000000"/>
                </a:solidFill>
                <a:latin typeface="Calibri"/>
                <a:ea typeface="Calibri"/>
                <a:cs typeface="Calibri"/>
                <a:sym typeface="Calibri"/>
              </a:rPr>
              <a:t>.</a:t>
            </a:r>
            <a:endParaRPr b="0" i="1" u="none" strike="noStrike">
              <a:solidFill>
                <a:srgbClr val="000000"/>
              </a:solidFill>
              <a:latin typeface="Calibri"/>
              <a:ea typeface="Calibri"/>
              <a:cs typeface="Calibri"/>
              <a:sym typeface="Calibri"/>
            </a:endParaRPr>
          </a:p>
        </p:txBody>
      </p:sp>
      <p:sp>
        <p:nvSpPr>
          <p:cNvPr id="353" name="Google Shape;35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Now I see that it is not just water coming from the pumpkin. The entire sea was “hidden inside the pumpkin,” so I think all the sea animals came out along with the water, not just the ones the author mentions. No wonder the people heard those strange sounds! They may have heard the sounds of the animals forming and trying to get out</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Paragraph 25 answers the question the people asked: the whole earth does not get covered. But I am not sure why the illustration shows bubbles with lighter-colored areas of the sea, the beach, and parts of the forest. These bubbles may represent the bubbling water described in the text. I think they also suggest that some magical changes are still happening all over the place, particularly in the forest, while the sea is forming in the plain.</a:t>
            </a:r>
            <a:endParaRPr b="0" i="1" u="none" strike="noStrike">
              <a:solidFill>
                <a:srgbClr val="000000"/>
              </a:solidFill>
              <a:latin typeface="Calibri"/>
              <a:ea typeface="Calibri"/>
              <a:cs typeface="Calibri"/>
              <a:sym typeface="Calibri"/>
            </a:endParaRPr>
          </a:p>
        </p:txBody>
      </p:sp>
      <p:sp>
        <p:nvSpPr>
          <p:cNvPr id="366" name="Google Shape;36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environment described on this page is much more like the environment of Puerto Rico today. Many of the other origin myths I have read also begin with something missing from nature. That thing or event becomes a part of nature as the myth explains how it was created or came to be</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After reading paragraph 28, say: </a:t>
            </a:r>
            <a:r>
              <a:rPr i="1" lang="en-US"/>
              <a:t>This myth explains where the water on earth came from. But is water the only thing that was added to the earth in this story? What else came about as a result of the seeds the boy planted? </a:t>
            </a:r>
            <a:endParaRPr/>
          </a:p>
          <a:p>
            <a:pPr indent="-215900" lvl="1" marL="685800" rtl="0" algn="l">
              <a:lnSpc>
                <a:spcPct val="100000"/>
              </a:lnSpc>
              <a:spcBef>
                <a:spcPts val="0"/>
              </a:spcBef>
              <a:spcAft>
                <a:spcPts val="0"/>
              </a:spcAft>
              <a:buSzPts val="1200"/>
              <a:buFont typeface="Arial"/>
              <a:buChar char="•"/>
            </a:pPr>
            <a:r>
              <a:rPr lang="en-US"/>
              <a:t>Possible Response: The seeds also caused the forest of trees, plants, flowers, and food like pumpkins to form. The water came with the creatures that live in the sea and changed the mountain into an island</a:t>
            </a:r>
            <a:endParaRPr b="0" i="0" u="none" strike="noStrike">
              <a:solidFill>
                <a:srgbClr val="000000"/>
              </a:solidFill>
              <a:latin typeface="Calibri"/>
              <a:ea typeface="Calibri"/>
              <a:cs typeface="Calibri"/>
              <a:sym typeface="Calibri"/>
            </a:endParaRPr>
          </a:p>
        </p:txBody>
      </p:sp>
      <p:sp>
        <p:nvSpPr>
          <p:cNvPr id="379" name="Google Shape;37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authors use descriptive words to give sensory details about the setting, characters, and events in a myth. The vocabulary words pouch, globe, murmuring, mountainside, and footpath describe what people see, hear, and use, as well as where they live, in The Golden Flower.</a:t>
            </a:r>
            <a:endParaRPr/>
          </a:p>
          <a:p>
            <a:pPr indent="-228600" lvl="1" marL="685800" rtl="0" algn="l">
              <a:lnSpc>
                <a:spcPct val="100000"/>
              </a:lnSpc>
              <a:spcBef>
                <a:spcPts val="0"/>
              </a:spcBef>
              <a:spcAft>
                <a:spcPts val="0"/>
              </a:spcAft>
              <a:buClr>
                <a:srgbClr val="000000"/>
              </a:buClr>
              <a:buSzPts val="1200"/>
              <a:buFont typeface="Arial"/>
              <a:buChar char="•"/>
            </a:pPr>
            <a:r>
              <a:rPr lang="en-US"/>
              <a:t>Remind yourself of the word's meaning.</a:t>
            </a:r>
            <a:endParaRPr/>
          </a:p>
          <a:p>
            <a:pPr indent="-228600" lvl="1" marL="685800" rtl="0" algn="l">
              <a:lnSpc>
                <a:spcPct val="100000"/>
              </a:lnSpc>
              <a:spcBef>
                <a:spcPts val="0"/>
              </a:spcBef>
              <a:spcAft>
                <a:spcPts val="0"/>
              </a:spcAft>
              <a:buClr>
                <a:srgbClr val="000000"/>
              </a:buClr>
              <a:buSzPts val="1200"/>
              <a:buFont typeface="Arial"/>
              <a:buChar char="•"/>
            </a:pPr>
            <a:r>
              <a:rPr lang="en-US"/>
              <a:t>Ask yourself how the author uses the word to describe what characters sense and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p. 194 using the word murmuring:</a:t>
            </a:r>
            <a:endParaRPr/>
          </a:p>
          <a:p>
            <a:pPr indent="-228600" lvl="1" marL="685800" rtl="0" algn="l">
              <a:lnSpc>
                <a:spcPct val="100000"/>
              </a:lnSpc>
              <a:spcBef>
                <a:spcPts val="0"/>
              </a:spcBef>
              <a:spcAft>
                <a:spcPts val="0"/>
              </a:spcAft>
              <a:buClr>
                <a:srgbClr val="000000"/>
              </a:buClr>
              <a:buSzPts val="1200"/>
              <a:buFont typeface="Arial"/>
              <a:buChar char="•"/>
            </a:pPr>
            <a:r>
              <a:rPr i="1" lang="en-US"/>
              <a:t>The author says that when the people found the pumpkin, “Strange sounds and murmuring could be heard.” The author is trying to describe what the insides of the pumpkin sound like so that readers can imagine what the people hear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respond using newly acquired vocabulary as they complete p. 194 of the Student Interactive. They should use text evidence in their answers.</a:t>
            </a:r>
            <a:endParaRPr b="0" i="0" u="none" strike="noStrike">
              <a:solidFill>
                <a:srgbClr val="000000"/>
              </a:solidFill>
              <a:latin typeface="Calibri"/>
              <a:ea typeface="Calibri"/>
              <a:cs typeface="Calibri"/>
              <a:sym typeface="Calibri"/>
            </a:endParaRPr>
          </a:p>
        </p:txBody>
      </p:sp>
      <p:sp>
        <p:nvSpPr>
          <p:cNvPr id="392" name="Google Shape;39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195 of the Student Interactive.</a:t>
            </a:r>
            <a:endParaRPr>
              <a:latin typeface="Calibri"/>
              <a:ea typeface="Calibri"/>
              <a:cs typeface="Calibri"/>
              <a:sym typeface="Calibri"/>
            </a:endParaRPr>
          </a:p>
        </p:txBody>
      </p:sp>
      <p:sp>
        <p:nvSpPr>
          <p:cNvPr id="406" name="Google Shape;40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200 of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High-frequency words are words that appear often in texts. Many of them do not follow regular sound-spelling patterns. Have students demonstrate their knowledge of high-frequency words, and apply that knowledge, to find, identify, and read the words unit and figure in various texts.</a:t>
            </a:r>
            <a:endParaRPr b="0" i="0" u="none" strike="noStrike">
              <a:solidFill>
                <a:srgbClr val="000000"/>
              </a:solidFill>
              <a:latin typeface="Calibri"/>
              <a:ea typeface="Calibri"/>
              <a:cs typeface="Calibri"/>
              <a:sym typeface="Calibri"/>
            </a:endParaRPr>
          </a:p>
        </p:txBody>
      </p:sp>
      <p:sp>
        <p:nvSpPr>
          <p:cNvPr id="420" name="Google Shape;42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A critical part of creating a final draft is editing for verb tense. Most personal narratives are told in the past tense. The writer should use the past tense consistently throughout the narrative. An exception is in quoted text, or dialogue, which is usually written in the present tense.</a:t>
            </a:r>
            <a:endParaRPr/>
          </a:p>
          <a:p>
            <a:pPr indent="-228600" lvl="1" marL="698500" rtl="0" algn="l">
              <a:lnSpc>
                <a:spcPct val="100000"/>
              </a:lnSpc>
              <a:spcBef>
                <a:spcPts val="0"/>
              </a:spcBef>
              <a:spcAft>
                <a:spcPts val="0"/>
              </a:spcAft>
              <a:buSzPts val="1200"/>
              <a:buFont typeface="Arial"/>
              <a:buChar char="•"/>
            </a:pPr>
            <a:r>
              <a:rPr lang="en-US"/>
              <a:t>Past tense shows what has occurred.</a:t>
            </a:r>
            <a:endParaRPr/>
          </a:p>
          <a:p>
            <a:pPr indent="-228600" lvl="1" marL="698500" rtl="0" algn="l">
              <a:lnSpc>
                <a:spcPct val="100000"/>
              </a:lnSpc>
              <a:spcBef>
                <a:spcPts val="0"/>
              </a:spcBef>
              <a:spcAft>
                <a:spcPts val="0"/>
              </a:spcAft>
              <a:buSzPts val="1200"/>
              <a:buFont typeface="Arial"/>
              <a:buChar char="•"/>
            </a:pPr>
            <a:r>
              <a:rPr lang="en-US"/>
              <a:t>Present tense shows what is occurring now.</a:t>
            </a:r>
            <a:endParaRPr/>
          </a:p>
          <a:p>
            <a:pPr indent="-228600" lvl="1" marL="698500" rtl="0" algn="l">
              <a:lnSpc>
                <a:spcPct val="100000"/>
              </a:lnSpc>
              <a:spcBef>
                <a:spcPts val="0"/>
              </a:spcBef>
              <a:spcAft>
                <a:spcPts val="0"/>
              </a:spcAft>
              <a:buSzPts val="1200"/>
              <a:buFont typeface="Arial"/>
              <a:buChar char="•"/>
            </a:pPr>
            <a:r>
              <a:rPr lang="en-US"/>
              <a:t>Future tense shows what will occur in the future.</a:t>
            </a:r>
            <a:endParaRPr/>
          </a:p>
          <a:p>
            <a:pPr indent="-228600" lvl="0" marL="241300" rtl="0" algn="l">
              <a:lnSpc>
                <a:spcPct val="100000"/>
              </a:lnSpc>
              <a:spcBef>
                <a:spcPts val="0"/>
              </a:spcBef>
              <a:spcAft>
                <a:spcPts val="0"/>
              </a:spcAft>
              <a:buSzPts val="1200"/>
              <a:buFont typeface="Calibri"/>
              <a:buAutoNum type="arabicPeriod"/>
            </a:pPr>
            <a:r>
              <a:rPr lang="en-US"/>
              <a:t>Remind students that there are many elements to examine when they revise a rough draft. To edit for verb tense, they will look at the ending of each verb. Review the endings of regular present and past tense verbs. Say: </a:t>
            </a:r>
            <a:r>
              <a:rPr i="1" lang="en-US"/>
              <a:t>My personal narrative is about an event that happened in the past. I want to make sure all my verbs are in past tense. They should end in -d or -ed</a:t>
            </a:r>
            <a:r>
              <a:rPr lang="en-US"/>
              <a:t>.</a:t>
            </a:r>
            <a:endParaRPr/>
          </a:p>
          <a:p>
            <a:pPr indent="-228600" lvl="0" marL="241300" rtl="0" algn="l">
              <a:lnSpc>
                <a:spcPct val="100000"/>
              </a:lnSpc>
              <a:spcBef>
                <a:spcPts val="0"/>
              </a:spcBef>
              <a:spcAft>
                <a:spcPts val="0"/>
              </a:spcAft>
              <a:buSzPts val="1200"/>
              <a:buFont typeface="Calibri"/>
              <a:buAutoNum type="arabicPeriod"/>
            </a:pPr>
            <a:r>
              <a:rPr lang="en-US"/>
              <a:t>Write a few regular verbs on the board and have students conjugate them to the past tense; for example, talk, pull, listen. Then write use and dance on the board. Remind students that these verbs end in -e, so only -d is added to form past tense. </a:t>
            </a:r>
            <a:endParaRPr/>
          </a:p>
          <a:p>
            <a:pPr indent="-228600" lvl="0" marL="241300" rtl="0" algn="l">
              <a:lnSpc>
                <a:spcPct val="100000"/>
              </a:lnSpc>
              <a:spcBef>
                <a:spcPts val="0"/>
              </a:spcBef>
              <a:spcAft>
                <a:spcPts val="0"/>
              </a:spcAft>
              <a:buSzPts val="1200"/>
              <a:buFont typeface="Calibri"/>
              <a:buAutoNum type="arabicPeriod"/>
            </a:pPr>
            <a:r>
              <a:rPr lang="en-US"/>
              <a:t>Direct students to p. 206 in the Student Interactive and have them complete the first My Turn activity.</a:t>
            </a:r>
            <a:endParaRPr b="0" i="0" u="none" strike="noStrike">
              <a:solidFill>
                <a:srgbClr val="000000"/>
              </a:solidFill>
              <a:latin typeface="Calibri"/>
              <a:ea typeface="Calibri"/>
              <a:cs typeface="Calibri"/>
              <a:sym typeface="Calibri"/>
            </a:endParaRPr>
          </a:p>
        </p:txBody>
      </p:sp>
      <p:sp>
        <p:nvSpPr>
          <p:cNvPr id="435" name="Google Shape;43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to editing their own drafts for correct verb tense. Remind students that most of their verbs should be in past tense.  For students who need help with editing verb tense, have them highlight all of the verbs in their drafts. Then work with them to make sure the tense is consistent.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Write a few simple sentences with verb tense errors on the board to model how to edit for verb tense.</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describe an event. Transcribe their sentences, and then read them back. Prompt students to identify any errors in verb tense.</a:t>
            </a:r>
            <a:endParaRPr/>
          </a:p>
          <a:p>
            <a:pPr indent="-228600" lvl="1" marL="685800" rtl="0" algn="l">
              <a:lnSpc>
                <a:spcPct val="100000"/>
              </a:lnSpc>
              <a:spcBef>
                <a:spcPts val="0"/>
              </a:spcBef>
              <a:spcAft>
                <a:spcPts val="0"/>
              </a:spcAft>
              <a:buClr>
                <a:srgbClr val="000000"/>
              </a:buClr>
              <a:buSzPts val="1200"/>
              <a:buFont typeface="Arial"/>
              <a:buChar char="•"/>
            </a:pPr>
            <a:r>
              <a:rPr lang="en-US"/>
              <a:t>Guided - As they edit, ask students to look for words that show action. Have students say whether the verb is in present or past tense.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have them make corrections and begin writing a final draft.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students to share a few sentences from their narratives. Ask them to explain why they made any changes to their verbs.</a:t>
            </a:r>
            <a:endParaRPr/>
          </a:p>
        </p:txBody>
      </p:sp>
      <p:sp>
        <p:nvSpPr>
          <p:cNvPr id="449" name="Google Shape;44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four diphthongs ou, ow, oi, and oy are pronounced two different ways: ow as in cow, or oy as in boy.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 words round, growl, south, house, count, moist, and enjoy. Say each word aloud, emphasizing the single vowel sound of each spelling. Have students repeat the words after you.</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203 of the Student Interactive independently.</a:t>
            </a:r>
            <a:endParaRPr b="0" i="0" u="none" strike="noStrike">
              <a:solidFill>
                <a:srgbClr val="000000"/>
              </a:solidFill>
              <a:latin typeface="Calibri"/>
              <a:ea typeface="Calibri"/>
              <a:cs typeface="Calibri"/>
              <a:sym typeface="Calibri"/>
            </a:endParaRPr>
          </a:p>
        </p:txBody>
      </p:sp>
      <p:sp>
        <p:nvSpPr>
          <p:cNvPr id="462" name="Google Shape;46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Describe the difference between common and proper nouns. Provide oral examples of some common nouns (building, state) and their proper noun counterparts (Empire State Building, Ohio). Remind students that the proper nouns begin with a capital letter.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Write the following sentence on the board: My sister and her friends met Mayor Alice Smith at a parade in July. Have volunteers identify the common nouns (sister, friends, parade) and proper nouns (Mayor Alice Smith, July).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work with partners or in small groups to compose sentences that include both common and proper nouns. Have partners or groups exchange their sentences and identify the common and proper nouns.</a:t>
            </a:r>
            <a:endParaRPr/>
          </a:p>
        </p:txBody>
      </p:sp>
      <p:sp>
        <p:nvSpPr>
          <p:cNvPr id="476" name="Google Shape;47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learn about the descriptive language authors use to appeal to the senses and help them imagine characters, settings, and events. • Notice descriptive language that helps you imagine an event.</a:t>
            </a:r>
            <a:endParaRPr/>
          </a:p>
          <a:p>
            <a:pPr indent="-215900" lvl="1" marL="685800" rtl="0" algn="l">
              <a:lnSpc>
                <a:spcPct val="100000"/>
              </a:lnSpc>
              <a:spcBef>
                <a:spcPts val="0"/>
              </a:spcBef>
              <a:spcAft>
                <a:spcPts val="0"/>
              </a:spcAft>
              <a:buSzPts val="1200"/>
              <a:buFont typeface="Arial"/>
              <a:buChar char="•"/>
            </a:pPr>
            <a:r>
              <a:rPr lang="en-US"/>
              <a:t>Ask yourself which senses the author’s language uses.</a:t>
            </a:r>
            <a:endParaRPr/>
          </a:p>
          <a:p>
            <a:pPr indent="-215900" lvl="1" marL="685800" rtl="0" algn="l">
              <a:lnSpc>
                <a:spcPct val="100000"/>
              </a:lnSpc>
              <a:spcBef>
                <a:spcPts val="0"/>
              </a:spcBef>
              <a:spcAft>
                <a:spcPts val="0"/>
              </a:spcAft>
              <a:buSzPts val="1200"/>
              <a:buFont typeface="Arial"/>
              <a:buChar char="•"/>
            </a:pPr>
            <a:r>
              <a:rPr lang="en-US"/>
              <a:t>Underline and describe details that help you imagine an event in the story.</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180 of the Student Interactive to model how to annotate the text to analyze descriptive language:</a:t>
            </a:r>
            <a:endParaRPr/>
          </a:p>
          <a:p>
            <a:pPr indent="-215900" lvl="1" marL="685800" rtl="0" algn="l">
              <a:lnSpc>
                <a:spcPct val="100000"/>
              </a:lnSpc>
              <a:spcBef>
                <a:spcPts val="0"/>
              </a:spcBef>
              <a:spcAft>
                <a:spcPts val="0"/>
              </a:spcAft>
              <a:buSzPts val="1200"/>
              <a:buFont typeface="Arial"/>
              <a:buChar char="•"/>
            </a:pPr>
            <a:r>
              <a:rPr i="1" lang="en-US"/>
              <a:t>Which details tell about the beginning of the world? In the first paragraph, the author says there was "no water" at the beginning of the world. I'm going to underline those words. Then I'm going to write dry in the margin</a:t>
            </a:r>
            <a:r>
              <a:rPr lang="en-US"/>
              <a:t>.</a:t>
            </a:r>
            <a:endParaRPr/>
          </a:p>
          <a:p>
            <a:pPr indent="-215900" lvl="1" marL="685800" rtl="0" algn="l">
              <a:lnSpc>
                <a:spcPct val="100000"/>
              </a:lnSpc>
              <a:spcBef>
                <a:spcPts val="0"/>
              </a:spcBef>
              <a:spcAft>
                <a:spcPts val="0"/>
              </a:spcAft>
              <a:buSzPts val="1200"/>
              <a:buFont typeface="Arial"/>
              <a:buChar char="•"/>
            </a:pPr>
            <a:r>
              <a:rPr lang="en-US"/>
              <a:t>Have pairs find and underline another detail in the paragraph. Then have them write in the margin a description of what they imagine when they think of this detail.</a:t>
            </a:r>
            <a:endParaRPr i="0"/>
          </a:p>
        </p:txBody>
      </p:sp>
      <p:sp>
        <p:nvSpPr>
          <p:cNvPr id="499" name="Google Shape;49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 and 2 and underline details that describe the beginning of the world.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Tell students that descriptive language makes the things being described seem more real to readers. Remind students that imagery is descriptive language that helps readers imagine what things look, smell, taste, sound, or feel like. Ask: </a:t>
            </a:r>
            <a:r>
              <a:rPr i="1" lang="en-US"/>
              <a:t>How does the description of the mountain help you to imagine it? </a:t>
            </a:r>
            <a:endParaRPr/>
          </a:p>
          <a:p>
            <a:pPr indent="-215900" lvl="1" marL="685800" rtl="0" algn="l">
              <a:lnSpc>
                <a:spcPct val="100000"/>
              </a:lnSpc>
              <a:spcBef>
                <a:spcPts val="0"/>
              </a:spcBef>
              <a:spcAft>
                <a:spcPts val="0"/>
              </a:spcAft>
              <a:buSzPts val="1200"/>
              <a:buFont typeface="Arial"/>
              <a:buChar char="•"/>
            </a:pPr>
            <a:r>
              <a:rPr lang="en-US"/>
              <a:t>Possible Response: It helps me see what the mountain looks like and where it is. I picture a “tall mountain” with no other mountains nearby, since it “stood alone.” The detail that it is “on a wide desert plain” makes me see bare, flat ground around the mountain. Since there are no plants, the mountain is bare too. DOK 2</a:t>
            </a:r>
            <a:endParaRPr/>
          </a:p>
        </p:txBody>
      </p:sp>
      <p:sp>
        <p:nvSpPr>
          <p:cNvPr id="511" name="Google Shape;51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5 and 6 and underline details that describe the forest.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 details in the text support the idea that there is something special about this forest? </a:t>
            </a:r>
            <a:endParaRPr/>
          </a:p>
          <a:p>
            <a:pPr indent="-215900" lvl="1" marL="685800" rtl="0" algn="l">
              <a:lnSpc>
                <a:spcPct val="100000"/>
              </a:lnSpc>
              <a:spcBef>
                <a:spcPts val="0"/>
              </a:spcBef>
              <a:spcAft>
                <a:spcPts val="0"/>
              </a:spcAft>
              <a:buSzPts val="1200"/>
              <a:buFont typeface="Arial"/>
              <a:buChar char="•"/>
            </a:pPr>
            <a:r>
              <a:rPr lang="en-US"/>
              <a:t>Possible Response: The forest is “high on top of the mountain” but still has “many colored flowers,” which is unusual. Most forests on mountaintops are made up of evergreen trees that don’t grow flowers. The description of the forest as a “garden of green leaves” also shows that it must have a variety of plants. The word “magic” tells me that the forest probably seems amazing to the people looking at it too. DOK 2</a:t>
            </a:r>
            <a:endParaRPr/>
          </a:p>
        </p:txBody>
      </p:sp>
      <p:sp>
        <p:nvSpPr>
          <p:cNvPr id="524" name="Google Shape;52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10 and underline details that describe the ball that is growing out of the flower.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Tell students that descriptive language often includes comparisons that call attention to certain details and add interest. Remind students that a simile is a comparison of two unlike things that uses words such as like or as, and ask them to identify the simile in paragraph 10.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comparing the “great yellow globe” to the sun help you understand the story? </a:t>
            </a:r>
            <a:endParaRPr/>
          </a:p>
          <a:p>
            <a:pPr indent="-215900" lvl="1" marL="685800" rtl="0" algn="l">
              <a:lnSpc>
                <a:spcPct val="100000"/>
              </a:lnSpc>
              <a:spcBef>
                <a:spcPts val="0"/>
              </a:spcBef>
              <a:spcAft>
                <a:spcPts val="0"/>
              </a:spcAft>
              <a:buSzPts val="1200"/>
              <a:buFont typeface="Arial"/>
              <a:buChar char="•"/>
            </a:pPr>
            <a:r>
              <a:rPr lang="en-US"/>
              <a:t>Possible Response: Knowing that it “shone like the sun” tells me that it was shining so brightly, there was a glow or light coming from it. This helps explain why the people far below the mountain could see it. DOK 2</a:t>
            </a:r>
            <a:endParaRPr/>
          </a:p>
        </p:txBody>
      </p:sp>
      <p:sp>
        <p:nvSpPr>
          <p:cNvPr id="537" name="Google Shape;53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11 and underline the details that describe the sounds coming from the ball.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descriptive language provides sensory details that help readers see, hear, smell, taste, touch, or feel what is happening. Ask: </a:t>
            </a:r>
            <a:r>
              <a:rPr i="1" lang="en-US"/>
              <a:t>How do your underlined details help you understand why the people are afraid of the ball?</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adjective strange means odd or unusual, so the people don’t recognize the noises or know what’s making them. The repeated s sounds in “strange sounds” also make me think of a hissing snake, and since some snakes are poisonous, I would be afraid if I heard that. A murmuring sound is mysterious too, because there are many things that could make a sound like that. DOK 2</a:t>
            </a:r>
            <a:endParaRPr/>
          </a:p>
        </p:txBody>
      </p:sp>
      <p:sp>
        <p:nvSpPr>
          <p:cNvPr id="550" name="Google Shape;55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20 and underline the words that help them see and hear what happened to the pumpkin.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replacing “crashed” and “burst apart” with different words change the sounds that you hear in your head? </a:t>
            </a:r>
            <a:endParaRPr/>
          </a:p>
          <a:p>
            <a:pPr indent="-215900" lvl="1" marL="685800" rtl="0" algn="l">
              <a:lnSpc>
                <a:spcPct val="100000"/>
              </a:lnSpc>
              <a:spcBef>
                <a:spcPts val="0"/>
              </a:spcBef>
              <a:spcAft>
                <a:spcPts val="0"/>
              </a:spcAft>
              <a:buSzPts val="1200"/>
              <a:buFont typeface="Arial"/>
              <a:buChar char="•"/>
            </a:pPr>
            <a:r>
              <a:rPr lang="en-US"/>
              <a:t>Possible Response: The sounds would change completely. The word “crashed” makes me hear a loud, high-pitched “thwack!” If the pumpkin “bumped” into a sharp rock instead, that would make a low-pitched “thud” or “fump” sound. “Burst apart” makes me hear a sound like an explosion, like a loud “pow!” and then “splat” as bits of pumpkin fall to the ground. If the pumpkin just “split apart,” I would only hear a “crack.” DOK 2</a:t>
            </a:r>
            <a:endParaRPr/>
          </a:p>
        </p:txBody>
      </p:sp>
      <p:sp>
        <p:nvSpPr>
          <p:cNvPr id="563" name="Google Shape;56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29 and underline details that describe where the island is.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Based on the description of what the Taino say and what you read, how would you explain the purpose of this myth? </a:t>
            </a:r>
            <a:endParaRPr/>
          </a:p>
          <a:p>
            <a:pPr indent="-215900" lvl="1" marL="685800" rtl="0" algn="l">
              <a:lnSpc>
                <a:spcPct val="100000"/>
              </a:lnSpc>
              <a:spcBef>
                <a:spcPts val="0"/>
              </a:spcBef>
              <a:spcAft>
                <a:spcPts val="0"/>
              </a:spcAft>
              <a:buSzPts val="1200"/>
              <a:buFont typeface="Arial"/>
              <a:buChar char="•"/>
            </a:pPr>
            <a:r>
              <a:rPr lang="en-US"/>
              <a:t>Possible Response: The myth’s purpose is to explain how Borinquén formed. The phrase “between the sun and the sparkling blue sea” shows that explaining how their home became an island is one main point of the myth. But I think the phrase “their island home” shows that another main point is to explain how the island became a good home. DOK 3</a:t>
            </a:r>
            <a:endParaRPr/>
          </a:p>
        </p:txBody>
      </p:sp>
      <p:sp>
        <p:nvSpPr>
          <p:cNvPr id="576" name="Google Shape;57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does our environment affect us? Point out the Week 5 Question: Why should we appreciate our environment?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images on pp. 174–175 in the Student Interactive. Explain that media such as still images and videos provides additional information for the text. Have students read the text that goes with each image to learn about natural resources. Point out the differences between renewable and nonrenewable resources.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Why do some natural resources seem more valuable than others?</a:t>
            </a:r>
            <a:endParaRPr/>
          </a:p>
          <a:p>
            <a:pPr indent="-190500" lvl="1" marL="685800" rtl="0" algn="l">
              <a:lnSpc>
                <a:spcPct val="100000"/>
              </a:lnSpc>
              <a:spcBef>
                <a:spcPts val="0"/>
              </a:spcBef>
              <a:spcAft>
                <a:spcPts val="0"/>
              </a:spcAft>
              <a:buClr>
                <a:srgbClr val="000000"/>
              </a:buClr>
              <a:buSzPts val="1200"/>
              <a:buFont typeface="Arial"/>
              <a:buChar char="•"/>
            </a:pPr>
            <a:r>
              <a:rPr lang="en-US"/>
              <a:t>Which facts point to our responsibility to protect our natural resources?</a:t>
            </a:r>
            <a:endParaRPr/>
          </a:p>
          <a:p>
            <a:pPr indent="-190500" lvl="1" marL="685800" rtl="0" algn="l">
              <a:lnSpc>
                <a:spcPct val="100000"/>
              </a:lnSpc>
              <a:spcBef>
                <a:spcPts val="0"/>
              </a:spcBef>
              <a:spcAft>
                <a:spcPts val="0"/>
              </a:spcAft>
              <a:buClr>
                <a:srgbClr val="000000"/>
              </a:buClr>
              <a:buSzPts val="1200"/>
              <a:buFont typeface="Arial"/>
              <a:buChar char="•"/>
            </a:pPr>
            <a:r>
              <a:rPr lang="en-US"/>
              <a:t>What do the images suggest about appreciation of our natural resources?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5 Question: Why should we appreciate our environment? Explain to students that they learned some reasons why they should appreciate their natural resources. Tell them that they will read about even more reasons to value resources this week.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discuss the Turn and Talk question on Student Interactive p. 175 with a partner and then share their responses with the class.</a:t>
            </a:r>
            <a:endParaRPr/>
          </a:p>
        </p:txBody>
      </p:sp>
      <p:sp>
        <p:nvSpPr>
          <p:cNvPr id="116" name="Google Shape;1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Analyze Descriptive Language and then use the text evidence from their annotations to complete the web on p. 196 in the Student Interactive.</a:t>
            </a:r>
            <a:endParaRPr>
              <a:latin typeface="Calibri"/>
              <a:ea typeface="Calibri"/>
              <a:cs typeface="Calibri"/>
              <a:sym typeface="Calibri"/>
            </a:endParaRPr>
          </a:p>
        </p:txBody>
      </p:sp>
      <p:sp>
        <p:nvSpPr>
          <p:cNvPr id="589" name="Google Shape;58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Authors have a purpose, or reason, for writing. To figure out a writer’s purpose, a reader can think about the effect the writing has on its audience. The writer may want to</a:t>
            </a:r>
            <a:endParaRPr/>
          </a:p>
          <a:p>
            <a:pPr indent="-304800" lvl="0" marL="914400" rtl="0" algn="l">
              <a:lnSpc>
                <a:spcPct val="100000"/>
              </a:lnSpc>
              <a:spcBef>
                <a:spcPts val="0"/>
              </a:spcBef>
              <a:spcAft>
                <a:spcPts val="0"/>
              </a:spcAft>
              <a:buSzPts val="1200"/>
              <a:buFont typeface="Calibri"/>
              <a:buChar char="●"/>
            </a:pPr>
            <a:r>
              <a:rPr lang="en-US"/>
              <a:t>persuade, or change the reader’s mind about a topic.</a:t>
            </a:r>
            <a:endParaRPr/>
          </a:p>
          <a:p>
            <a:pPr indent="-304800" lvl="0" marL="914400" rtl="0" algn="l">
              <a:lnSpc>
                <a:spcPct val="100000"/>
              </a:lnSpc>
              <a:spcBef>
                <a:spcPts val="0"/>
              </a:spcBef>
              <a:spcAft>
                <a:spcPts val="0"/>
              </a:spcAft>
              <a:buSzPts val="1200"/>
              <a:buFont typeface="Calibri"/>
              <a:buChar char="●"/>
            </a:pPr>
            <a:r>
              <a:rPr lang="en-US"/>
              <a:t>inform readers, or share important information with them. • entertain readers by providing them with a new experience.</a:t>
            </a:r>
            <a:endParaRPr/>
          </a:p>
          <a:p>
            <a:pPr indent="-304800" lvl="0" marL="914400" rtl="0" algn="l">
              <a:lnSpc>
                <a:spcPct val="100000"/>
              </a:lnSpc>
              <a:spcBef>
                <a:spcPts val="0"/>
              </a:spcBef>
              <a:spcAft>
                <a:spcPts val="0"/>
              </a:spcAft>
              <a:buSzPts val="1200"/>
              <a:buFont typeface="Calibri"/>
              <a:buChar char="●"/>
            </a:pPr>
            <a:r>
              <a:rPr lang="en-US"/>
              <a:t>bring about certain feelings in readers.</a:t>
            </a:r>
            <a:endParaRPr/>
          </a:p>
          <a:p>
            <a:pPr indent="-304800" lvl="0" marL="457200" rtl="0" algn="l">
              <a:lnSpc>
                <a:spcPct val="100000"/>
              </a:lnSpc>
              <a:spcBef>
                <a:spcPts val="0"/>
              </a:spcBef>
              <a:spcAft>
                <a:spcPts val="0"/>
              </a:spcAft>
              <a:buSzPts val="1200"/>
              <a:buFont typeface="Calibri"/>
              <a:buAutoNum type="arabicPeriod"/>
            </a:pPr>
            <a:r>
              <a:rPr lang="en-US"/>
              <a:t>To model analyzing the author’s purpose, direct students to the list on p. 201 of the Student Interactive. Have students follow along as you complete the steps. </a:t>
            </a:r>
            <a:endParaRPr/>
          </a:p>
          <a:p>
            <a:pPr indent="-304800" lvl="1" marL="914400" rtl="0" algn="l">
              <a:lnSpc>
                <a:spcPct val="100000"/>
              </a:lnSpc>
              <a:spcBef>
                <a:spcPts val="0"/>
              </a:spcBef>
              <a:spcAft>
                <a:spcPts val="0"/>
              </a:spcAft>
              <a:buSzPts val="1200"/>
              <a:buFont typeface="Calibri"/>
              <a:buAutoNum type="alphaLcPeriod"/>
            </a:pPr>
            <a:r>
              <a:rPr lang="en-US"/>
              <a:t>Identify the passage that the author, Nina Jaffe, wrote to describe the ball in The Golden Flower.</a:t>
            </a:r>
            <a:endParaRPr/>
          </a:p>
          <a:p>
            <a:pPr indent="-304800" lvl="1" marL="914400" rtl="0" algn="l">
              <a:lnSpc>
                <a:spcPct val="100000"/>
              </a:lnSpc>
              <a:spcBef>
                <a:spcPts val="0"/>
              </a:spcBef>
              <a:spcAft>
                <a:spcPts val="0"/>
              </a:spcAft>
              <a:buSzPts val="1200"/>
              <a:buFont typeface="Calibri"/>
              <a:buAutoNum type="alphaLcPeriod"/>
            </a:pPr>
            <a:r>
              <a:rPr lang="en-US"/>
              <a:t>Ask students to find the words and phrases that form vivid images, such as larger and larger, great yellow globe, and shone like the sun. Help students relate these words and phrases to the thought bubble beside the passage that explains their effect.</a:t>
            </a:r>
            <a:endParaRPr/>
          </a:p>
          <a:p>
            <a:pPr indent="-304800" lvl="1" marL="914400" rtl="0" algn="l">
              <a:lnSpc>
                <a:spcPct val="100000"/>
              </a:lnSpc>
              <a:spcBef>
                <a:spcPts val="0"/>
              </a:spcBef>
              <a:spcAft>
                <a:spcPts val="0"/>
              </a:spcAft>
              <a:buSzPts val="1200"/>
              <a:buFont typeface="Calibri"/>
              <a:buAutoNum type="alphaLcPeriod"/>
            </a:pPr>
            <a:r>
              <a:rPr lang="en-US"/>
              <a:t>Help students understand that the author’s purpose may be to entertain and interest the reader by using colorful and descriptive language to describe this ball. Point out the simile Jaffe uses to suggest that the ball looks like something they know.</a:t>
            </a:r>
            <a:endParaRPr/>
          </a:p>
          <a:p>
            <a:pPr indent="-304800" lvl="0" marL="457200" rtl="0" algn="l">
              <a:lnSpc>
                <a:spcPct val="100000"/>
              </a:lnSpc>
              <a:spcBef>
                <a:spcPts val="0"/>
              </a:spcBef>
              <a:spcAft>
                <a:spcPts val="0"/>
              </a:spcAft>
              <a:buSzPts val="1200"/>
              <a:buFont typeface="Calibri"/>
              <a:buAutoNum type="arabicPeriod"/>
            </a:pPr>
            <a:r>
              <a:rPr lang="en-US"/>
              <a:t>Direct students to go back to The Golden Flower to identify different examples of writing that show the author’s purpose. Have them define whether the author is trying to persuade, inform, entertain, or express ideas or feelings. Then have them focus on analyzing author’s purpose by completing the activities on p. 201 of the Student Interactive. </a:t>
            </a:r>
            <a:endParaRPr/>
          </a:p>
        </p:txBody>
      </p:sp>
      <p:sp>
        <p:nvSpPr>
          <p:cNvPr id="603" name="Google Shape;60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trying out the different sounds that diphthongs can spell will help them read words correctly.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words house and clown. Underline the ou and ow and indicate that, in each word, both vowel teams spell the same sound: /ou/. Show students the words recoil and oyster. Guide students to identify the letters that are pronounced as a single vowel sound. Have students say the words and emphasize the sound /oi/ in both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5 from the Resource Download Center.</a:t>
            </a:r>
            <a:endParaRPr b="0" i="0" u="none" strike="noStrike">
              <a:solidFill>
                <a:srgbClr val="000000"/>
              </a:solidFill>
              <a:latin typeface="Calibri"/>
              <a:ea typeface="Calibri"/>
              <a:cs typeface="Calibri"/>
              <a:sym typeface="Calibri"/>
            </a:endParaRPr>
          </a:p>
        </p:txBody>
      </p:sp>
      <p:sp>
        <p:nvSpPr>
          <p:cNvPr id="616" name="Google Shape;61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write to be published. After weeks of hard work, it is now time for your students to present their final drafts to their peers.</a:t>
            </a:r>
            <a:endParaRPr/>
          </a:p>
          <a:p>
            <a:pPr indent="-228600" lvl="1" marL="685800" rtl="0" algn="l">
              <a:lnSpc>
                <a:spcPct val="100000"/>
              </a:lnSpc>
              <a:spcBef>
                <a:spcPts val="0"/>
              </a:spcBef>
              <a:spcAft>
                <a:spcPts val="0"/>
              </a:spcAft>
              <a:buClr>
                <a:srgbClr val="000000"/>
              </a:buClr>
              <a:buSzPts val="1200"/>
              <a:buFont typeface="Arial"/>
              <a:buChar char="•"/>
            </a:pPr>
            <a:r>
              <a:rPr lang="en-US"/>
              <a:t>Students may share some or all of their personal narratives.</a:t>
            </a:r>
            <a:endParaRPr/>
          </a:p>
          <a:p>
            <a:pPr indent="-228600" lvl="1" marL="685800" rtl="0" algn="l">
              <a:lnSpc>
                <a:spcPct val="100000"/>
              </a:lnSpc>
              <a:spcBef>
                <a:spcPts val="0"/>
              </a:spcBef>
              <a:spcAft>
                <a:spcPts val="0"/>
              </a:spcAft>
              <a:buClr>
                <a:srgbClr val="000000"/>
              </a:buClr>
              <a:buSzPts val="1200"/>
              <a:buFont typeface="Arial"/>
              <a:buChar char="•"/>
            </a:pPr>
            <a:r>
              <a:rPr lang="en-US"/>
              <a:t>Students may share what they learned about writing personal narratives, commenting on what they liked best.</a:t>
            </a:r>
            <a:endParaRPr/>
          </a:p>
          <a:p>
            <a:pPr indent="-228600" lvl="1" marL="685800" rtl="0" algn="l">
              <a:lnSpc>
                <a:spcPct val="100000"/>
              </a:lnSpc>
              <a:spcBef>
                <a:spcPts val="0"/>
              </a:spcBef>
              <a:spcAft>
                <a:spcPts val="0"/>
              </a:spcAft>
              <a:buClr>
                <a:srgbClr val="000000"/>
              </a:buClr>
              <a:buSzPts val="1200"/>
              <a:buFont typeface="Arial"/>
              <a:buChar char="•"/>
            </a:pPr>
            <a:r>
              <a:rPr lang="en-US"/>
              <a:t>Students may ask each other questions and discuss the writing process as they share their work.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Look at a published book and point out some of the features, including title, byline, and illustrations. If students wish to have their work published and displayed in the classroom, allow students time to add these features to their personal narratives. Ask students to review the things they learned during this process:</a:t>
            </a:r>
            <a:endParaRPr/>
          </a:p>
          <a:p>
            <a:pPr indent="-228600" lvl="1" marL="685800" rtl="0" algn="l">
              <a:lnSpc>
                <a:spcPct val="100000"/>
              </a:lnSpc>
              <a:spcBef>
                <a:spcPts val="0"/>
              </a:spcBef>
              <a:spcAft>
                <a:spcPts val="0"/>
              </a:spcAft>
              <a:buClr>
                <a:srgbClr val="000000"/>
              </a:buClr>
              <a:buSzPts val="1200"/>
              <a:buFont typeface="Arial"/>
              <a:buChar char="•"/>
            </a:pPr>
            <a:r>
              <a:rPr lang="en-US"/>
              <a:t>What was the first step you took when writing a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What was it like to decide on a topic and focus on one special moment?</a:t>
            </a:r>
            <a:endParaRPr/>
          </a:p>
          <a:p>
            <a:pPr indent="-228600" lvl="1" marL="685800" rtl="0" algn="l">
              <a:lnSpc>
                <a:spcPct val="100000"/>
              </a:lnSpc>
              <a:spcBef>
                <a:spcPts val="0"/>
              </a:spcBef>
              <a:spcAft>
                <a:spcPts val="0"/>
              </a:spcAft>
              <a:buClr>
                <a:srgbClr val="000000"/>
              </a:buClr>
              <a:buSzPts val="1200"/>
              <a:buFont typeface="Arial"/>
              <a:buChar char="•"/>
            </a:pPr>
            <a:r>
              <a:rPr lang="en-US"/>
              <a:t>Would you like to write another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Is there someone else you would like to share your narrative with?</a:t>
            </a:r>
            <a:endParaRPr/>
          </a:p>
          <a:p>
            <a:pPr indent="-228600" lvl="1" marL="685800" rtl="0" algn="l">
              <a:lnSpc>
                <a:spcPct val="100000"/>
              </a:lnSpc>
              <a:spcBef>
                <a:spcPts val="0"/>
              </a:spcBef>
              <a:spcAft>
                <a:spcPts val="0"/>
              </a:spcAft>
              <a:buClr>
                <a:srgbClr val="000000"/>
              </a:buClr>
              <a:buSzPts val="1200"/>
              <a:buFont typeface="Arial"/>
              <a:buChar char="•"/>
            </a:pPr>
            <a:r>
              <a:rPr lang="en-US"/>
              <a:t>Should we invite other teachers or school staff to listen to your stories?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complete the first My Turn on p. 207 in the Student Interactive. Remind students to write in cursive as they reflect about writing personal narratives.</a:t>
            </a:r>
            <a:endParaRPr i="1"/>
          </a:p>
        </p:txBody>
      </p:sp>
      <p:sp>
        <p:nvSpPr>
          <p:cNvPr id="630" name="Google Shape;63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direct students to begin writing about their experience writing personal narratives.  Students should refer to their writing notebooks to look at some of their prewriting notes, revisions, and rough drafts to help them remember the process.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Use your own writing to model how to prepare a rough draft for publishing.</a:t>
            </a:r>
            <a:endParaRPr/>
          </a:p>
          <a:p>
            <a:pPr indent="-228600" lvl="1" marL="685800" rtl="0" algn="l">
              <a:lnSpc>
                <a:spcPct val="100000"/>
              </a:lnSpc>
              <a:spcBef>
                <a:spcPts val="0"/>
              </a:spcBef>
              <a:spcAft>
                <a:spcPts val="0"/>
              </a:spcAft>
              <a:buClr>
                <a:srgbClr val="000000"/>
              </a:buClr>
              <a:buSzPts val="1200"/>
              <a:buFont typeface="Arial"/>
              <a:buChar char="•"/>
            </a:pPr>
            <a:r>
              <a:rPr lang="en-US"/>
              <a:t>Shared - Record skills students think they mastered in this unit. Prompt students to contribute ideas on how they could have improved their writing.</a:t>
            </a:r>
            <a:endParaRPr/>
          </a:p>
          <a:p>
            <a:pPr indent="-228600" lvl="1" marL="685800" rtl="0" algn="l">
              <a:lnSpc>
                <a:spcPct val="100000"/>
              </a:lnSpc>
              <a:spcBef>
                <a:spcPts val="0"/>
              </a:spcBef>
              <a:spcAft>
                <a:spcPts val="0"/>
              </a:spcAft>
              <a:buClr>
                <a:srgbClr val="000000"/>
              </a:buClr>
              <a:buSzPts val="1200"/>
              <a:buFont typeface="Arial"/>
              <a:buChar char="•"/>
            </a:pPr>
            <a:r>
              <a:rPr lang="en-US"/>
              <a:t>Guided - Have students add details that explain their reflections on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for volunteers to share their reflections about writing personal narratives. Ask students to discuss the elements of their work that they feel are the best. Invite students to read those sections of their personal narratives.</a:t>
            </a:r>
            <a:endParaRPr/>
          </a:p>
          <a:p>
            <a:pPr indent="-152400" lvl="0" marL="228600" rtl="0" algn="l">
              <a:lnSpc>
                <a:spcPct val="100000"/>
              </a:lnSpc>
              <a:spcBef>
                <a:spcPts val="0"/>
              </a:spcBef>
              <a:spcAft>
                <a:spcPts val="0"/>
              </a:spcAft>
              <a:buClr>
                <a:srgbClr val="000000"/>
              </a:buClr>
              <a:buSzPts val="1200"/>
              <a:buFont typeface="Arial"/>
              <a:buNone/>
            </a:pPr>
            <a:r>
              <a:t/>
            </a:r>
            <a:endParaRPr/>
          </a:p>
        </p:txBody>
      </p:sp>
      <p:sp>
        <p:nvSpPr>
          <p:cNvPr id="643" name="Google Shape;64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to say each spelling word aloud to decide which diphthong to use. Point out that words like tow or four have ow or ou spellings but don’t sound like ow or oy diphthongs.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 following words.  Have pairs pronounce and spell the words, emphasizing the diphthongs.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choice</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sprout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10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a:t>
            </a:r>
            <a:endParaRPr b="1">
              <a:latin typeface="Calibri"/>
              <a:ea typeface="Calibri"/>
              <a:cs typeface="Calibri"/>
              <a:sym typeface="Calibri"/>
            </a:endParaRPr>
          </a:p>
        </p:txBody>
      </p:sp>
      <p:sp>
        <p:nvSpPr>
          <p:cNvPr id="655" name="Google Shape;65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200"/>
              <a:buFont typeface="Calibri"/>
              <a:buAutoNum type="arabicPeriod"/>
            </a:pPr>
            <a:r>
              <a:rPr lang="en-US"/>
              <a:t>Explain that common and proper nouns can refer to the same thing. Book is a common noun. The Golden Flower is the title of a book and a proper noun. Note that you can have a teacher and his name can be Mr. Jones, which is a proper noun. Point out that all proper nouns begin with capital letters. </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Provide the following sentences: The doctor works at a hospital in a city. His mother came to visit last month from her country. Have volunteers help you change the common nouns in the sentences to proper nouns. (Dr. Ortiz works at Mercy Hospital in Austin. Imelda Ortiz came to visit in July from Costa Rica.</a:t>
            </a:r>
            <a:endParaRPr b="0" i="0" u="none" strike="noStrike">
              <a:solidFill>
                <a:srgbClr val="000000"/>
              </a:solidFill>
              <a:latin typeface="Calibri"/>
              <a:ea typeface="Calibri"/>
              <a:cs typeface="Calibri"/>
              <a:sym typeface="Calibri"/>
            </a:endParaRPr>
          </a:p>
        </p:txBody>
      </p:sp>
      <p:sp>
        <p:nvSpPr>
          <p:cNvPr id="667" name="Google Shape;66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Readers use descriptive details to help them visualize, or picture in their minds, characters, settings, and events.</a:t>
            </a:r>
            <a:endParaRPr/>
          </a:p>
          <a:p>
            <a:pPr indent="-228600" lvl="1" marL="685800" rtl="0" algn="l">
              <a:lnSpc>
                <a:spcPct val="100000"/>
              </a:lnSpc>
              <a:spcBef>
                <a:spcPts val="0"/>
              </a:spcBef>
              <a:spcAft>
                <a:spcPts val="0"/>
              </a:spcAft>
              <a:buClr>
                <a:srgbClr val="000000"/>
              </a:buClr>
              <a:buSzPts val="1200"/>
              <a:buFont typeface="Arial"/>
              <a:buChar char="•"/>
            </a:pPr>
            <a:r>
              <a:rPr lang="en-US"/>
              <a:t>Pay attention to the details the author uses to describe characters, the setting, and events in the story.</a:t>
            </a:r>
            <a:endParaRPr/>
          </a:p>
          <a:p>
            <a:pPr indent="-228600" lvl="1" marL="685800" rtl="0" algn="l">
              <a:lnSpc>
                <a:spcPct val="100000"/>
              </a:lnSpc>
              <a:spcBef>
                <a:spcPts val="0"/>
              </a:spcBef>
              <a:spcAft>
                <a:spcPts val="0"/>
              </a:spcAft>
              <a:buClr>
                <a:srgbClr val="000000"/>
              </a:buClr>
              <a:buSzPts val="1200"/>
              <a:buFont typeface="Arial"/>
              <a:buChar char="•"/>
            </a:pPr>
            <a:r>
              <a:rPr lang="en-US"/>
              <a:t>Highlight details that help you to form a mental image of the character, setting, or event.</a:t>
            </a:r>
            <a:endParaRPr/>
          </a:p>
          <a:p>
            <a:pPr indent="-228600" lvl="1" marL="685800" rtl="0" algn="l">
              <a:lnSpc>
                <a:spcPct val="100000"/>
              </a:lnSpc>
              <a:spcBef>
                <a:spcPts val="0"/>
              </a:spcBef>
              <a:spcAft>
                <a:spcPts val="0"/>
              </a:spcAft>
              <a:buClr>
                <a:srgbClr val="000000"/>
              </a:buClr>
              <a:buSzPts val="1200"/>
              <a:buFont typeface="Arial"/>
              <a:buChar char="•"/>
            </a:pPr>
            <a:r>
              <a:rPr lang="en-US"/>
              <a:t>Write in the margins a description of the picture in your mind.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p. 181 of the Student Interactive to model how to annotate the text to help visualize details:</a:t>
            </a:r>
            <a:endParaRPr/>
          </a:p>
          <a:p>
            <a:pPr indent="-228600" lvl="1" marL="685800" rtl="0" algn="l">
              <a:lnSpc>
                <a:spcPct val="100000"/>
              </a:lnSpc>
              <a:spcBef>
                <a:spcPts val="0"/>
              </a:spcBef>
              <a:spcAft>
                <a:spcPts val="0"/>
              </a:spcAft>
              <a:buClr>
                <a:srgbClr val="000000"/>
              </a:buClr>
              <a:buSzPts val="1200"/>
              <a:buFont typeface="Arial"/>
              <a:buChar char="•"/>
            </a:pPr>
            <a:r>
              <a:rPr i="1" lang="en-US"/>
              <a:t>Which details help to create an image of the seed? In the third paragraph, the author says that something "floated by on the wind." I'm going to highlight those words. Then I'm going to write light in the margin because I already know that something that floats in the air is probably light</a:t>
            </a:r>
            <a:r>
              <a:rPr lang="en-US"/>
              <a:t>.</a:t>
            </a:r>
            <a:endParaRPr/>
          </a:p>
          <a:p>
            <a:pPr indent="-228600" lvl="1" marL="685800" rtl="0" algn="l">
              <a:lnSpc>
                <a:spcPct val="100000"/>
              </a:lnSpc>
              <a:spcBef>
                <a:spcPts val="0"/>
              </a:spcBef>
              <a:spcAft>
                <a:spcPts val="0"/>
              </a:spcAft>
              <a:buClr>
                <a:srgbClr val="000000"/>
              </a:buClr>
              <a:buSzPts val="1200"/>
              <a:buFont typeface="Arial"/>
              <a:buChar char="•"/>
            </a:pPr>
            <a:r>
              <a:rPr lang="en-US"/>
              <a:t>Have pairs find, highlight, and describe another detail in the paragraph.</a:t>
            </a:r>
            <a:endParaRPr i="1"/>
          </a:p>
        </p:txBody>
      </p:sp>
      <p:sp>
        <p:nvSpPr>
          <p:cNvPr id="690" name="Google Shape;690;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1913257428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21913257428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authors choose specific nouns, verbs, and descriptive words, or adjectives and adverbs, to help readers visualize what they are describing.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3 and highlight words that help them visualize the seed.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these details help you form a mental image of the seed while reading? Use text evidence to support your description</a:t>
            </a:r>
            <a:r>
              <a:rPr lang="en-US"/>
              <a:t>. </a:t>
            </a:r>
            <a:endParaRPr/>
          </a:p>
          <a:p>
            <a:pPr indent="-215900" lvl="1" marL="685800" rtl="0" algn="l">
              <a:lnSpc>
                <a:spcPct val="100000"/>
              </a:lnSpc>
              <a:spcBef>
                <a:spcPts val="0"/>
              </a:spcBef>
              <a:spcAft>
                <a:spcPts val="0"/>
              </a:spcAft>
              <a:buSzPts val="1200"/>
              <a:buFont typeface="Arial"/>
              <a:buChar char="•"/>
            </a:pPr>
            <a:r>
              <a:rPr lang="en-US"/>
              <a:t>Possible Response: When I read that “something floated by on the wind,” I imagined something light and small being carried along by the wind, like a feather. The detail that it was a seed made me think of seeds that have wings, like maple seeds. But when I read that it was just a “small, brown seed,” I changed my image to a brown watermelon seed, because those are small and light. DOK 3</a:t>
            </a:r>
            <a:endParaRPr/>
          </a:p>
        </p:txBody>
      </p:sp>
      <p:sp>
        <p:nvSpPr>
          <p:cNvPr id="702" name="Google Shape;702;g21913257428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an origin myth aloud. Have students listen as you read “The Beaded Necklace” aloud. Explain that students should listen actively, paying careful attention to the characters, plot, and purpose of the tale as you read, as well as to the descriptive language used. Prompt them to ask relevant questions to clarify information and to make pertinent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actively listen for elements of origin myths.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Think Aloud callouts.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myth aloud, pausing to model Think Aloud strategies related to the genre and the descriptive language in the myth.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T-chart to follow Artemis and her actions. Ask: </a:t>
            </a:r>
            <a:r>
              <a:rPr i="1" lang="en-US"/>
              <a:t>What caused Artemis to lie to Demeter? What was the effect of her lie? What caused Artemis to yank the necklace off Demeter? What was the effect?</a:t>
            </a:r>
            <a:r>
              <a:rPr lang="en-US"/>
              <a:t> Use the chart to record student responses</a:t>
            </a:r>
            <a:endParaRPr/>
          </a:p>
        </p:txBody>
      </p:sp>
      <p:sp>
        <p:nvSpPr>
          <p:cNvPr id="129" name="Google Shape;1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read the first Close Read note and scan paragraph 4 to locate and highlight details about the seeds in the pouch.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to use what they already know to help them visualize these details. Prompt them to close their eyes and picture the seeds and pouch. Ask: </a:t>
            </a:r>
            <a:r>
              <a:rPr i="1" lang="en-US"/>
              <a:t>What does your mental image suggest about how much time has gone by in the story? Use evidence to explain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I think the boy has been collecting seeds for a long time. Since the pouch “could not hold any more,” I pictured a small bag stuffed so full, it was shaped like a softball. The seeds are small, so there could be hundreds of them inside the pouch. If he collects one seed each day, it would take hundreds of days to fill the pouch, or maybe even a couple of years. DOK 2</a:t>
            </a:r>
            <a:endParaRPr/>
          </a:p>
        </p:txBody>
      </p:sp>
      <p:sp>
        <p:nvSpPr>
          <p:cNvPr id="715" name="Google Shape;715;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8 and highlight details that help them create a mental image of the flower that grew from the vine.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do you picture in your mind when you read this description of the flower? </a:t>
            </a:r>
            <a:endParaRPr/>
          </a:p>
          <a:p>
            <a:pPr indent="-215900" lvl="1" marL="685800" rtl="0" algn="l">
              <a:lnSpc>
                <a:spcPct val="100000"/>
              </a:lnSpc>
              <a:spcBef>
                <a:spcPts val="0"/>
              </a:spcBef>
              <a:spcAft>
                <a:spcPts val="0"/>
              </a:spcAft>
              <a:buSzPts val="1200"/>
              <a:buFont typeface="Arial"/>
              <a:buChar char="•"/>
            </a:pPr>
            <a:r>
              <a:rPr lang="en-US"/>
              <a:t>Possible Response: I think the flower in the illustration is kind of shaped like a lily, so I picture a golden lily growing on a vine instead of a stem. Since it’s “more beautiful than all the rest,” I imagine it is fully bloomed and has perfectly-shaped, big petals. To make it “bright,” I make it glow a little bit. The detail that it has “golden petals” makes me change its color from orange to the golden yellow of gold jewelry, since that also glows. DOK 2</a:t>
            </a:r>
            <a:endParaRPr/>
          </a:p>
        </p:txBody>
      </p:sp>
      <p:sp>
        <p:nvSpPr>
          <p:cNvPr id="728" name="Google Shape;728;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16–19 and highlight details that help them create a mental image of the men fighting.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 verbs the author chose help you visualize the men’s fight? </a:t>
            </a:r>
            <a:endParaRPr/>
          </a:p>
          <a:p>
            <a:pPr indent="-215900" lvl="1" marL="685800" rtl="0" algn="l">
              <a:lnSpc>
                <a:spcPct val="100000"/>
              </a:lnSpc>
              <a:spcBef>
                <a:spcPts val="0"/>
              </a:spcBef>
              <a:spcAft>
                <a:spcPts val="0"/>
              </a:spcAft>
              <a:buSzPts val="1200"/>
              <a:buFont typeface="Arial"/>
              <a:buChar char="•"/>
            </a:pPr>
            <a:r>
              <a:rPr lang="en-US"/>
              <a:t>Possible Response: When you “push,” you shove something away, and when you “pull,” you bring it toward you. These opposite words help me picture both the pumpkin and the men moving one way and then the other, because neither man is letting go of the pumpkin. Repeating “pulled” tells me that they move back and forth more than once, so I imagine them struggling for the pumpkin for a while. DOK 2</a:t>
            </a:r>
            <a:endParaRPr/>
          </a:p>
        </p:txBody>
      </p:sp>
      <p:sp>
        <p:nvSpPr>
          <p:cNvPr id="741" name="Google Shape;741;p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5565b32847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25565b32847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3359" lvl="0" marL="228600" rtl="0" algn="l">
              <a:spcBef>
                <a:spcPts val="0"/>
              </a:spcBef>
              <a:spcAft>
                <a:spcPts val="0"/>
              </a:spcAft>
              <a:buClr>
                <a:schemeClr val="dk1"/>
              </a:buClr>
              <a:buSzPts val="1200"/>
              <a:buFont typeface="Calibri"/>
              <a:buAutoNum type="arabicPeriod"/>
            </a:pPr>
            <a:r>
              <a:rPr lang="en-US"/>
              <a:t>Have students scan paragraphs 21 and 22 and highlight details that help them picture what came out of the pumpkin. See student page for possible responses. </a:t>
            </a:r>
            <a:endParaRPr/>
          </a:p>
          <a:p>
            <a:pPr indent="-213359" lvl="0" marL="228600" rtl="0" algn="l">
              <a:spcBef>
                <a:spcPts val="0"/>
              </a:spcBef>
              <a:spcAft>
                <a:spcPts val="0"/>
              </a:spcAft>
              <a:buClr>
                <a:schemeClr val="dk1"/>
              </a:buClr>
              <a:buSzPts val="1200"/>
              <a:buFont typeface="Calibri"/>
              <a:buAutoNum type="arabicPeriod"/>
            </a:pPr>
            <a:r>
              <a:rPr lang="en-US"/>
              <a:t>Have students close their eyes while you reread the paragraphs aloud. Then say: </a:t>
            </a:r>
            <a:r>
              <a:rPr i="1" lang="en-US"/>
              <a:t>Describe how you visualize the sea coming out of the pumpkin. What details helped you?</a:t>
            </a:r>
            <a:r>
              <a:rPr lang="en-US"/>
              <a:t> </a:t>
            </a:r>
            <a:endParaRPr/>
          </a:p>
          <a:p>
            <a:pPr indent="-304800" lvl="1" marL="676656" rtl="0" algn="l">
              <a:spcBef>
                <a:spcPts val="0"/>
              </a:spcBef>
              <a:spcAft>
                <a:spcPts val="0"/>
              </a:spcAft>
              <a:buClr>
                <a:schemeClr val="dk1"/>
              </a:buClr>
              <a:buSzPts val="1200"/>
              <a:buChar char="•"/>
            </a:pPr>
            <a:r>
              <a:rPr lang="en-US"/>
              <a:t>Possible Response: First, I see the “waves of water” gushing out of the pumpkin like it has a giant drinking fountain spout inside it, because “the water bubbled and foamed.” The water streams down the side of the mountain and across the plain in sheets that “cover the earth.” The plain fills like a bathtub, with the water “rising higher and higher.” Since the sea is “hidden inside the pumpkin,” I see the creatures popping out from under the surface of the waves in the water that pours down and collects. DOK 2</a:t>
            </a:r>
            <a:endParaRPr/>
          </a:p>
        </p:txBody>
      </p:sp>
      <p:sp>
        <p:nvSpPr>
          <p:cNvPr id="754" name="Google Shape;754;g25565b32847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5565b3284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g25565b32847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3359" lvl="0" marL="228600" rtl="0" algn="l">
              <a:spcBef>
                <a:spcPts val="0"/>
              </a:spcBef>
              <a:spcAft>
                <a:spcPts val="0"/>
              </a:spcAft>
              <a:buClr>
                <a:schemeClr val="dk1"/>
              </a:buClr>
              <a:buSzPts val="1200"/>
              <a:buFont typeface="Calibri"/>
              <a:buAutoNum type="arabicPeriod"/>
            </a:pPr>
            <a:r>
              <a:rPr lang="en-US"/>
              <a:t>Have students scan paragraphs 24 and 25 and highlight a detail that helps them imagine the movement of the water, or create a mental image of it. See student page for possible responses. </a:t>
            </a:r>
            <a:endParaRPr/>
          </a:p>
          <a:p>
            <a:pPr indent="-213359" lvl="0" marL="228600" rtl="0" algn="l">
              <a:spcBef>
                <a:spcPts val="0"/>
              </a:spcBef>
              <a:spcAft>
                <a:spcPts val="0"/>
              </a:spcAft>
              <a:buClr>
                <a:schemeClr val="dk1"/>
              </a:buClr>
              <a:buSzPts val="1200"/>
              <a:buFont typeface="Calibri"/>
              <a:buAutoNum type="arabicPeriod"/>
            </a:pPr>
            <a:r>
              <a:rPr lang="en-US"/>
              <a:t>Ask: </a:t>
            </a:r>
            <a:r>
              <a:rPr i="1" lang="en-US"/>
              <a:t>How does visualizing the movement of the water help you understand what is happening to the mountain? </a:t>
            </a:r>
            <a:endParaRPr/>
          </a:p>
          <a:p>
            <a:pPr indent="-304800" lvl="1" marL="676656" rtl="0" algn="l">
              <a:spcBef>
                <a:spcPts val="0"/>
              </a:spcBef>
              <a:spcAft>
                <a:spcPts val="0"/>
              </a:spcAft>
              <a:buClr>
                <a:schemeClr val="dk1"/>
              </a:buClr>
              <a:buSzPts val="1200"/>
              <a:buChar char="•"/>
            </a:pPr>
            <a:r>
              <a:rPr lang="en-US"/>
              <a:t>Possible Response: When I picture the water rising up the sides of the mountain, I also see that the part of the mountain that is still above the water is shrinking. When the water stops at the edge of the forest, the rest of the mountain below the forest is completely underwater. DOK 2</a:t>
            </a:r>
            <a:endParaRPr/>
          </a:p>
        </p:txBody>
      </p:sp>
      <p:sp>
        <p:nvSpPr>
          <p:cNvPr id="767" name="Google Shape;767;g25565b32847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26 and 27 and highlight details that help them create a mental image of what the people saw.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consider the type of information this page provides about the changes that took place. Then ask: </a:t>
            </a:r>
            <a:r>
              <a:rPr i="1" lang="en-US"/>
              <a:t>How does your mental image of what the people saw deepen your understanding of the myth?</a:t>
            </a:r>
            <a:r>
              <a:rPr lang="en-US"/>
              <a:t> </a:t>
            </a:r>
            <a:endParaRPr/>
          </a:p>
          <a:p>
            <a:pPr indent="-215900" lvl="1" marL="685800" rtl="0" algn="l">
              <a:lnSpc>
                <a:spcPct val="100000"/>
              </a:lnSpc>
              <a:spcBef>
                <a:spcPts val="0"/>
              </a:spcBef>
              <a:spcAft>
                <a:spcPts val="0"/>
              </a:spcAft>
              <a:buSzPts val="1200"/>
              <a:buFont typeface="Arial"/>
              <a:buChar char="•"/>
            </a:pPr>
            <a:r>
              <a:rPr lang="en-US"/>
              <a:t>Possible Response: Visualizing what the people saw helps me understand that the forest is now their home and their lives are greatly improved by the new environment. When I picture the streams in the forest and people drinking and watering crops from them, I realize that not all the water from the pumpkin ended up in the sea or was saltwater. A beach of “golden sand” looks more enjoyable than a wide desert plain, especially when people are splashing and catching fish in the sea. DOK 2</a:t>
            </a:r>
            <a:endParaRPr/>
          </a:p>
        </p:txBody>
      </p:sp>
      <p:sp>
        <p:nvSpPr>
          <p:cNvPr id="780" name="Google Shape;780;p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Visualize Details and then use the text evidence from their annotations to complete the chart on Student Interactive p. 197.</a:t>
            </a:r>
            <a:endParaRPr/>
          </a:p>
        </p:txBody>
      </p:sp>
      <p:sp>
        <p:nvSpPr>
          <p:cNvPr id="793" name="Google Shape;79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Many authors write to entertain or inform their readers. Word choice and language structures help them achieve that purpose. For example, text that entertains relies on descriptive and figurative language.</a:t>
            </a:r>
            <a:endParaRPr/>
          </a:p>
          <a:p>
            <a:pPr indent="-228600" lvl="1" marL="685800" rtl="0" algn="l">
              <a:lnSpc>
                <a:spcPct val="100000"/>
              </a:lnSpc>
              <a:spcBef>
                <a:spcPts val="0"/>
              </a:spcBef>
              <a:spcAft>
                <a:spcPts val="0"/>
              </a:spcAft>
              <a:buClr>
                <a:srgbClr val="000000"/>
              </a:buClr>
              <a:buSzPts val="1200"/>
              <a:buFont typeface="Arial"/>
              <a:buChar char="•"/>
            </a:pPr>
            <a:r>
              <a:rPr lang="en-US"/>
              <a:t>Part of a writer’s style is the way he or she writes descriptions. Strong, vivid descriptions create clear pictures in the reader’s mind.</a:t>
            </a:r>
            <a:endParaRPr/>
          </a:p>
          <a:p>
            <a:pPr indent="-228600" lvl="1" marL="685800" rtl="0" algn="l">
              <a:lnSpc>
                <a:spcPct val="100000"/>
              </a:lnSpc>
              <a:spcBef>
                <a:spcPts val="0"/>
              </a:spcBef>
              <a:spcAft>
                <a:spcPts val="0"/>
              </a:spcAft>
              <a:buClr>
                <a:srgbClr val="000000"/>
              </a:buClr>
              <a:buSzPts val="1200"/>
              <a:buFont typeface="Arial"/>
              <a:buChar char="•"/>
            </a:pPr>
            <a:r>
              <a:rPr lang="en-US"/>
              <a:t>Figurative language compares a thing to something else that is familiar to the reader. Writers use the words like and as to create similes, which are a form of figurative language.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how students might use a similar technique in their own writing using p. 202 of the Student Interactive.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Ask volunteers to give an example of something they might like to write about that would entertain their readers.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Think aloud as you plan. Provide a model. </a:t>
            </a:r>
            <a:r>
              <a:rPr i="1" lang="en-US"/>
              <a:t>I want to describe a waterfall I saw in a state park. My purpose is to entertain my readers. I will describe the path to the waterfall as steep, slippery, and thick with fallen leaves. I will compare the sound of the falls in the distance to the roar of a monster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startAt="3"/>
            </a:pPr>
            <a:r>
              <a:rPr lang="en-US"/>
              <a:t>Have students compare Nina Jaffe’s purpose for writing to their own purposes for writing. Then guide students to complete the activity on p. 202 of the Student Interactive. Have students set a specific purpose for their writing. As they write, remind them to use vivid language in their stories from the Writing Workshop. During conferences, support students’ writing by helping them add descriptive words, including similes, to their writing. </a:t>
            </a:r>
            <a:endParaRPr i="1" u="none" strike="noStrike">
              <a:solidFill>
                <a:srgbClr val="000000"/>
              </a:solidFill>
            </a:endParaRPr>
          </a:p>
        </p:txBody>
      </p:sp>
      <p:sp>
        <p:nvSpPr>
          <p:cNvPr id="807" name="Google Shape;80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strategies of pronouncing the two vowels together as one long vowel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on the board: beet, reach, rain, tray, flow, and roam. Have volunteers pronounce the vowel combinations in each word. Demonstrate how the vowel digraphs ee and ea can form the long e sound, while the digraphs ai and ay form the long a sound and the digraphs ow and oa form the long o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independently to find vowel digraph words in their textbooks. To demonstrate correct pronunciation, have students think of another word that rhymes with each word they found.</a:t>
            </a:r>
            <a:endParaRPr b="0" i="0" u="none" strike="noStrike">
              <a:solidFill>
                <a:srgbClr val="000000"/>
              </a:solidFill>
              <a:latin typeface="Calibri"/>
              <a:ea typeface="Calibri"/>
              <a:cs typeface="Calibri"/>
              <a:sym typeface="Calibri"/>
            </a:endParaRPr>
          </a:p>
        </p:txBody>
      </p:sp>
      <p:sp>
        <p:nvSpPr>
          <p:cNvPr id="820" name="Google Shape;820;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Brainstorming ideas that can be turned into a composition is essential when taking a writing test. Key strategies include</a:t>
            </a:r>
            <a:endParaRPr/>
          </a:p>
          <a:p>
            <a:pPr indent="-228600" lvl="1" marL="685800" rtl="0" algn="l">
              <a:lnSpc>
                <a:spcPct val="100000"/>
              </a:lnSpc>
              <a:spcBef>
                <a:spcPts val="0"/>
              </a:spcBef>
              <a:spcAft>
                <a:spcPts val="0"/>
              </a:spcAft>
              <a:buClr>
                <a:srgbClr val="000000"/>
              </a:buClr>
              <a:buSzPts val="1200"/>
              <a:buFont typeface="Arial"/>
              <a:buChar char="•"/>
            </a:pPr>
            <a:r>
              <a:rPr lang="en-US"/>
              <a:t>Understanding the prompt</a:t>
            </a:r>
            <a:endParaRPr/>
          </a:p>
          <a:p>
            <a:pPr indent="-228600" lvl="1" marL="685800" rtl="0" algn="l">
              <a:lnSpc>
                <a:spcPct val="100000"/>
              </a:lnSpc>
              <a:spcBef>
                <a:spcPts val="0"/>
              </a:spcBef>
              <a:spcAft>
                <a:spcPts val="0"/>
              </a:spcAft>
              <a:buClr>
                <a:srgbClr val="000000"/>
              </a:buClr>
              <a:buSzPts val="1200"/>
              <a:buFont typeface="Arial"/>
              <a:buChar char="•"/>
            </a:pPr>
            <a:r>
              <a:rPr lang="en-US"/>
              <a:t>Organizing ideas before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in each unit, they will review several ways to prepare for writing tests. They will review strategies they learned in this unit that will help them organize ideas and write a successful composition.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208 in the Student Interactive. Read each strategy aloud. Say: </a:t>
            </a:r>
            <a:r>
              <a:rPr i="1" lang="en-US"/>
              <a:t>Understanding the prompt is the first step to a successful composition. Do not be afraid to underline the kind of writing you are expected to do and highlight key ideas</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prewriting is key. Say: </a:t>
            </a:r>
            <a:r>
              <a:rPr i="1" lang="en-US"/>
              <a:t>Before you begin writing, remember to brainstorm ideas. Use circles and lines to help you see how you can connect your ideas. The next step is organization. Remember, personal narratives are usually in time order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students should use these notes as a guide to writing a draft. Remind them that they should write legibly. After they write their drafts, students have one last strategy. Say: </a:t>
            </a:r>
            <a:r>
              <a:rPr i="1" lang="en-US"/>
              <a:t>Do not forget to reread your work and look for errors in grammar and spelling</a:t>
            </a:r>
            <a:r>
              <a:rPr lang="en-US"/>
              <a:t>.</a:t>
            </a:r>
            <a:endParaRPr b="0" i="1" u="none" strike="noStrike">
              <a:solidFill>
                <a:srgbClr val="000000"/>
              </a:solidFill>
              <a:latin typeface="Calibri"/>
              <a:ea typeface="Calibri"/>
              <a:cs typeface="Calibri"/>
              <a:sym typeface="Calibri"/>
            </a:endParaRPr>
          </a:p>
        </p:txBody>
      </p:sp>
      <p:sp>
        <p:nvSpPr>
          <p:cNvPr id="836" name="Google Shape;836;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Myths are told and retold many times, so there can be different versions of the same story. Origin myths are usually set in an ancient time, but without many details to describe the exact time and place.</a:t>
            </a:r>
            <a:endParaRPr/>
          </a:p>
          <a:p>
            <a:pPr indent="-228600" lvl="1" marL="685800" rtl="0" algn="l">
              <a:lnSpc>
                <a:spcPct val="100000"/>
              </a:lnSpc>
              <a:spcBef>
                <a:spcPts val="0"/>
              </a:spcBef>
              <a:spcAft>
                <a:spcPts val="0"/>
              </a:spcAft>
              <a:buClr>
                <a:srgbClr val="000000"/>
              </a:buClr>
              <a:buSzPts val="1200"/>
              <a:buFont typeface="Arial"/>
              <a:buChar char="•"/>
            </a:pPr>
            <a:r>
              <a:rPr lang="en-US"/>
              <a:t>Look for tales that explain something in the natural world, such as weather patterns, animal behavior, or how land formations such as rivers and mountains came to be.</a:t>
            </a:r>
            <a:endParaRPr/>
          </a:p>
          <a:p>
            <a:pPr indent="-228600" lvl="1" marL="685800" rtl="0" algn="l">
              <a:lnSpc>
                <a:spcPct val="100000"/>
              </a:lnSpc>
              <a:spcBef>
                <a:spcPts val="0"/>
              </a:spcBef>
              <a:spcAft>
                <a:spcPts val="0"/>
              </a:spcAft>
              <a:buClr>
                <a:srgbClr val="000000"/>
              </a:buClr>
              <a:buSzPts val="1200"/>
              <a:buFont typeface="Arial"/>
              <a:buChar char="•"/>
            </a:pPr>
            <a:r>
              <a:rPr lang="en-US"/>
              <a:t>The characters in origin myths are often gods, goddesses, or other characters with powers greater than those of humans.</a:t>
            </a:r>
            <a:endParaRPr/>
          </a:p>
          <a:p>
            <a:pPr indent="-228600" lvl="1" marL="685800" rtl="0" algn="l">
              <a:lnSpc>
                <a:spcPct val="100000"/>
              </a:lnSpc>
              <a:spcBef>
                <a:spcPts val="0"/>
              </a:spcBef>
              <a:spcAft>
                <a:spcPts val="0"/>
              </a:spcAft>
              <a:buClr>
                <a:srgbClr val="000000"/>
              </a:buClr>
              <a:buSzPts val="1200"/>
              <a:buFont typeface="Arial"/>
              <a:buChar char="•"/>
            </a:pPr>
            <a:r>
              <a:rPr lang="en-US"/>
              <a:t>Look for places where the characters speak, and practice reading their dialogue with expression.</a:t>
            </a:r>
            <a:endParaRPr/>
          </a:p>
          <a:p>
            <a:pPr indent="-228600" lvl="1" marL="685800" rtl="0" algn="l">
              <a:lnSpc>
                <a:spcPct val="100000"/>
              </a:lnSpc>
              <a:spcBef>
                <a:spcPts val="0"/>
              </a:spcBef>
              <a:spcAft>
                <a:spcPts val="0"/>
              </a:spcAft>
              <a:buClr>
                <a:srgbClr val="000000"/>
              </a:buClr>
              <a:buSzPts val="1200"/>
              <a:buFont typeface="Arial"/>
              <a:buChar char="•"/>
            </a:pPr>
            <a:r>
              <a:rPr lang="en-US"/>
              <a:t>Identifying the key characteristics and details in a myth will help you determine the central message.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whether a story is a myth: </a:t>
            </a:r>
            <a:r>
              <a:rPr i="1" lang="en-US"/>
              <a:t>In “The Beaded Necklace,” you have a clue in the first sentence. First you read that this story tells about gods and goddesses of Ancient Greece. Could these characters possibly be the kind written for an origin myth? Yes, they could. Does Ancient Greece sound like a setting for a myth? Yes, it does. As you read on, does the story explain the origin of anything? Yes, it is a tale explaining the origin of olive trees on Earth.</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Inquire about other myths the students may have read. Ask students to point out the characteristics of the myths that illustrate the genre. Then discuss how the characteristics relate to the central message of the myths.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Demonstrate how to speak dialogue in “The Beaded Necklace” to reveal the character’s intended meaning. Ask students what they think Artemis was feeling when she said this: “If I could capture Demeter’s necklace and wear it around my own neck, I would be the graceful one.” Ask students, “If Artemis were feeling jealous, how would she sound?” Let students try using appropriate expression for the dialogue. Model the expression that makes sense for each line, and ask students to echo your example. Explain that reading with fluency helps make meaning clear.</a:t>
            </a:r>
            <a:endParaRPr i="1"/>
          </a:p>
        </p:txBody>
      </p:sp>
      <p:sp>
        <p:nvSpPr>
          <p:cNvPr id="141" name="Google Shape;1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begin to brainstorm and plan a personal narrative based on the prompt on p. 208 in the Student Interactive.  Students may use the entire independent writing time to work on this.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Write a different prompt to model how to identify objectives in the prompt.</a:t>
            </a:r>
            <a:endParaRPr/>
          </a:p>
          <a:p>
            <a:pPr indent="-228600" lvl="1" marL="685800" rtl="0" algn="l">
              <a:lnSpc>
                <a:spcPct val="100000"/>
              </a:lnSpc>
              <a:spcBef>
                <a:spcPts val="0"/>
              </a:spcBef>
              <a:spcAft>
                <a:spcPts val="0"/>
              </a:spcAft>
              <a:buClr>
                <a:srgbClr val="000000"/>
              </a:buClr>
              <a:buSzPts val="1200"/>
              <a:buFont typeface="Arial"/>
              <a:buChar char="•"/>
            </a:pPr>
            <a:r>
              <a:rPr lang="en-US"/>
              <a:t>Shared - Transcribe student ideas that they have brainstormed for this prompt. Invite students to say how to organize the ideas.</a:t>
            </a:r>
            <a:endParaRPr/>
          </a:p>
          <a:p>
            <a:pPr indent="-228600" lvl="1" marL="685800" rtl="0" algn="l">
              <a:lnSpc>
                <a:spcPct val="100000"/>
              </a:lnSpc>
              <a:spcBef>
                <a:spcPts val="0"/>
              </a:spcBef>
              <a:spcAft>
                <a:spcPts val="0"/>
              </a:spcAft>
              <a:buClr>
                <a:srgbClr val="000000"/>
              </a:buClr>
              <a:buSzPts val="1200"/>
              <a:buFont typeface="Arial"/>
              <a:buChar char="•"/>
            </a:pPr>
            <a:r>
              <a:rPr lang="en-US"/>
              <a:t>Guided - As students brainstorm ideas for the prompt, remind them to organize their ideas in order and use temporal words and phrases.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share ideas they are going to include in their personal narratives. Have several students talk about ways they can begin and end their narratives and get feedback on these ideas from the class.</a:t>
            </a:r>
            <a:endParaRPr/>
          </a:p>
        </p:txBody>
      </p:sp>
      <p:sp>
        <p:nvSpPr>
          <p:cNvPr id="849" name="Google Shape;84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Review the spelling rules about these digraphs. The vowel digraphs ee and ea form a long e sound. Digraphs ai and ay form a long a sound. Digraphs ow and oo form a long o sound.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Display the following words: meet, fear, train, slay, blow, and boat. Have volunteers pronounce the words and have listeners say what vowel sound they heard. Students should say the letters of the sounds to help them spell the words.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APPLY Have students write sentences using the spelling words from the previous week. Have students quiz each other on how to spell the words. Make sure students pronounce the words correctly and use the proper digraph.</a:t>
            </a:r>
            <a:endParaRPr/>
          </a:p>
        </p:txBody>
      </p:sp>
      <p:sp>
        <p:nvSpPr>
          <p:cNvPr id="861" name="Google Shape;861;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draft paragraph on Student Interactive p. 204</a:t>
            </a:r>
            <a:endParaRPr>
              <a:latin typeface="Calibri"/>
              <a:ea typeface="Calibri"/>
              <a:cs typeface="Calibri"/>
              <a:sym typeface="Calibri"/>
            </a:endParaRPr>
          </a:p>
        </p:txBody>
      </p:sp>
      <p:sp>
        <p:nvSpPr>
          <p:cNvPr id="877" name="Google Shape;877;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when they participate in discussions with other readers, they should make pertinent comments, or remarks that are related to what others have said about a topic or text.</a:t>
            </a:r>
            <a:endParaRPr/>
          </a:p>
          <a:p>
            <a:pPr indent="-215900" lvl="1" marL="685800" rtl="0" algn="l">
              <a:lnSpc>
                <a:spcPct val="100000"/>
              </a:lnSpc>
              <a:spcBef>
                <a:spcPts val="0"/>
              </a:spcBef>
              <a:spcAft>
                <a:spcPts val="0"/>
              </a:spcAft>
              <a:buSzPts val="1200"/>
              <a:buFont typeface="Arial"/>
              <a:buChar char="•"/>
            </a:pPr>
            <a:r>
              <a:rPr lang="en-US"/>
              <a:t>Before making a comment, ask yourself whether it is on-topic and related to the discussion that is happening now.</a:t>
            </a:r>
            <a:endParaRPr/>
          </a:p>
          <a:p>
            <a:pPr indent="-215900" lvl="1" marL="685800" rtl="0" algn="l">
              <a:lnSpc>
                <a:spcPct val="100000"/>
              </a:lnSpc>
              <a:spcBef>
                <a:spcPts val="0"/>
              </a:spcBef>
              <a:spcAft>
                <a:spcPts val="0"/>
              </a:spcAft>
              <a:buSzPts val="1200"/>
              <a:buFont typeface="Arial"/>
              <a:buChar char="•"/>
            </a:pPr>
            <a:r>
              <a:rPr lang="en-US"/>
              <a:t>Build on the things that other people say to stay on topic and to deepen the conversation. Use language such as, I agree/disagree with you because to help connect your ideas with those of others.</a:t>
            </a:r>
            <a:endParaRPr/>
          </a:p>
          <a:p>
            <a:pPr indent="-215900" lvl="0" marL="228600" rtl="0" algn="l">
              <a:lnSpc>
                <a:spcPct val="100000"/>
              </a:lnSpc>
              <a:spcBef>
                <a:spcPts val="0"/>
              </a:spcBef>
              <a:spcAft>
                <a:spcPts val="0"/>
              </a:spcAft>
              <a:buSzPts val="1200"/>
              <a:buFont typeface="Calibri"/>
              <a:buAutoNum type="arabicPeriod"/>
            </a:pPr>
            <a:r>
              <a:rPr lang="en-US"/>
              <a:t>Model making pertinent comments using the Talk About It prompt on p. 198 in the Student Interactive: </a:t>
            </a:r>
            <a:r>
              <a:rPr i="1" lang="en-US"/>
              <a:t>If my discussion partner talked about the water coming out of the pumpkin on p. 189 and said, “I think the details about the water help to explain oceans arriving on the earth,” I could reply with the pertinent comment, “I disagree with you because a pumpkin can't hold enough water to cover two thirds of the world.” </a:t>
            </a:r>
            <a:endParaRPr/>
          </a:p>
          <a:p>
            <a:pPr indent="-215900" lvl="0" marL="228600" rtl="0" algn="l">
              <a:lnSpc>
                <a:spcPct val="100000"/>
              </a:lnSpc>
              <a:spcBef>
                <a:spcPts val="0"/>
              </a:spcBef>
              <a:spcAft>
                <a:spcPts val="0"/>
              </a:spcAft>
              <a:buSzPts val="1200"/>
              <a:buFont typeface="Calibri"/>
              <a:buAutoNum type="arabicPeriod"/>
            </a:pPr>
            <a:r>
              <a:rPr lang="en-US"/>
              <a:t>Ask students to reply to your last statement with a pertinent, on-topic comment</a:t>
            </a:r>
            <a:endParaRPr i="1"/>
          </a:p>
        </p:txBody>
      </p:sp>
      <p:sp>
        <p:nvSpPr>
          <p:cNvPr id="901" name="Google Shape;90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separate sheets of paper.</a:t>
            </a:r>
            <a:endParaRPr b="1"/>
          </a:p>
        </p:txBody>
      </p:sp>
      <p:sp>
        <p:nvSpPr>
          <p:cNvPr id="914" name="Google Shape;914;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assess students’ understanding of the proper pronunciation of diphthongs, provide them with the following words:  </a:t>
            </a:r>
            <a:endParaRPr/>
          </a:p>
          <a:p>
            <a:pPr indent="-190500" lvl="1" marL="685800" rtl="0" algn="l">
              <a:lnSpc>
                <a:spcPct val="100000"/>
              </a:lnSpc>
              <a:spcBef>
                <a:spcPts val="0"/>
              </a:spcBef>
              <a:spcAft>
                <a:spcPts val="0"/>
              </a:spcAft>
              <a:buClr>
                <a:srgbClr val="000000"/>
              </a:buClr>
              <a:buSzPts val="1200"/>
              <a:buFont typeface="Arial"/>
              <a:buChar char="•"/>
            </a:pPr>
            <a:r>
              <a:rPr lang="en-US"/>
              <a:t>flour</a:t>
            </a:r>
            <a:endParaRPr/>
          </a:p>
          <a:p>
            <a:pPr indent="-190500" lvl="1" marL="685800" rtl="0" algn="l">
              <a:lnSpc>
                <a:spcPct val="100000"/>
              </a:lnSpc>
              <a:spcBef>
                <a:spcPts val="0"/>
              </a:spcBef>
              <a:spcAft>
                <a:spcPts val="0"/>
              </a:spcAft>
              <a:buClr>
                <a:srgbClr val="000000"/>
              </a:buClr>
              <a:buSzPts val="1200"/>
              <a:buFont typeface="Arial"/>
              <a:buChar char="•"/>
            </a:pPr>
            <a:r>
              <a:rPr lang="en-US"/>
              <a:t>plow</a:t>
            </a:r>
            <a:endParaRPr/>
          </a:p>
          <a:p>
            <a:pPr indent="-190500" lvl="1" marL="685800" rtl="0" algn="l">
              <a:lnSpc>
                <a:spcPct val="100000"/>
              </a:lnSpc>
              <a:spcBef>
                <a:spcPts val="0"/>
              </a:spcBef>
              <a:spcAft>
                <a:spcPts val="0"/>
              </a:spcAft>
              <a:buClr>
                <a:srgbClr val="000000"/>
              </a:buClr>
              <a:buSzPts val="1200"/>
              <a:buFont typeface="Arial"/>
              <a:buChar char="•"/>
            </a:pPr>
            <a:r>
              <a:rPr lang="en-US"/>
              <a:t>soil</a:t>
            </a:r>
            <a:endParaRPr/>
          </a:p>
          <a:p>
            <a:pPr indent="-190500" lvl="1" marL="685800" rtl="0" algn="l">
              <a:lnSpc>
                <a:spcPct val="100000"/>
              </a:lnSpc>
              <a:spcBef>
                <a:spcPts val="0"/>
              </a:spcBef>
              <a:spcAft>
                <a:spcPts val="0"/>
              </a:spcAft>
              <a:buClr>
                <a:srgbClr val="000000"/>
              </a:buClr>
              <a:buSzPts val="1200"/>
              <a:buFont typeface="Arial"/>
              <a:buChar char="•"/>
            </a:pPr>
            <a:r>
              <a:rPr lang="en-US"/>
              <a:t>coy</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use their knowledge of the pronunciation of this lesson’s diphthongs to read these words fluently.</a:t>
            </a:r>
            <a:endParaRPr/>
          </a:p>
        </p:txBody>
      </p:sp>
      <p:sp>
        <p:nvSpPr>
          <p:cNvPr id="928" name="Google Shape;92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Before they take the writing assessment, this page will offer students a reminder of the skills they learned about writing personal narratives. Key elements include</a:t>
            </a:r>
            <a:endParaRPr/>
          </a:p>
          <a:p>
            <a:pPr indent="-228600" lvl="1" marL="685800" rtl="0" algn="l">
              <a:lnSpc>
                <a:spcPct val="100000"/>
              </a:lnSpc>
              <a:spcBef>
                <a:spcPts val="0"/>
              </a:spcBef>
              <a:spcAft>
                <a:spcPts val="0"/>
              </a:spcAft>
              <a:buClr>
                <a:srgbClr val="000000"/>
              </a:buClr>
              <a:buSzPts val="1200"/>
              <a:buFont typeface="Arial"/>
              <a:buChar char="•"/>
            </a:pPr>
            <a:r>
              <a:rPr lang="en-US"/>
              <a:t>Writing about a personal event.</a:t>
            </a:r>
            <a:endParaRPr/>
          </a:p>
          <a:p>
            <a:pPr indent="-228600" lvl="1" marL="685800" rtl="0" algn="l">
              <a:lnSpc>
                <a:spcPct val="100000"/>
              </a:lnSpc>
              <a:spcBef>
                <a:spcPts val="0"/>
              </a:spcBef>
              <a:spcAft>
                <a:spcPts val="0"/>
              </a:spcAft>
              <a:buClr>
                <a:srgbClr val="000000"/>
              </a:buClr>
              <a:buSzPts val="1200"/>
              <a:buFont typeface="Arial"/>
              <a:buChar char="•"/>
            </a:pPr>
            <a:r>
              <a:rPr lang="en-US"/>
              <a:t>Organizing ideas by writing a clear introduction, sequence of events, and conclusion.</a:t>
            </a:r>
            <a:endParaRPr/>
          </a:p>
          <a:p>
            <a:pPr indent="-228600" lvl="1" marL="685800" rtl="0" algn="l">
              <a:lnSpc>
                <a:spcPct val="100000"/>
              </a:lnSpc>
              <a:spcBef>
                <a:spcPts val="0"/>
              </a:spcBef>
              <a:spcAft>
                <a:spcPts val="0"/>
              </a:spcAft>
              <a:buClr>
                <a:srgbClr val="000000"/>
              </a:buClr>
              <a:buSzPts val="1200"/>
              <a:buFont typeface="Arial"/>
              <a:buChar char="•"/>
            </a:pPr>
            <a:r>
              <a:rPr lang="en-US"/>
              <a:t>Using descriptive words and dialogue that reveal thoughts and feelings.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the elements of personal narratives in the Student Interactive p. 209. Say: </a:t>
            </a:r>
            <a:r>
              <a:rPr i="1" lang="en-US"/>
              <a:t>There are three main areas in the chart: Ideas and Organization, Craft, and Conventions. The skills listed on this page are an overview of what we learned about writing personal narratives. Now is the time for each of you to review any skills that you need to improve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Allow time for students to complete the evaluation. Form small groups for students who have marked “No” and review the skills with those students. You may have students participate in peer teaching as well, matching students who need help with those who have mastered the skill.</a:t>
            </a:r>
            <a:endParaRPr i="0"/>
          </a:p>
        </p:txBody>
      </p:sp>
      <p:sp>
        <p:nvSpPr>
          <p:cNvPr id="942" name="Google Shape;94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Provide students the assessment prompt below. The prompt may be displayed for students to respond to on a separate sheet of paper. Alternatively, the prompt may be printed from SavvasRealize.com.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information in the box below. </a:t>
            </a:r>
            <a:endParaRPr/>
          </a:p>
          <a:p>
            <a:pPr indent="-228600" lvl="1" marL="685800" rtl="0" algn="l">
              <a:lnSpc>
                <a:spcPct val="100000"/>
              </a:lnSpc>
              <a:spcBef>
                <a:spcPts val="0"/>
              </a:spcBef>
              <a:spcAft>
                <a:spcPts val="0"/>
              </a:spcAft>
              <a:buClr>
                <a:srgbClr val="000000"/>
              </a:buClr>
              <a:buSzPts val="1200"/>
              <a:buFont typeface="Arial"/>
              <a:buChar char="•"/>
            </a:pPr>
            <a:r>
              <a:rPr lang="en-US"/>
              <a:t>It takes a friend to be a friend.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THINK about the different ways we start new friendships.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about a time when you met a new person. Describe how you met and how your friendship grew. Be sure to</a:t>
            </a:r>
            <a:endParaRPr/>
          </a:p>
          <a:p>
            <a:pPr indent="-228600" lvl="1" marL="685800" rtl="0" algn="l">
              <a:lnSpc>
                <a:spcPct val="100000"/>
              </a:lnSpc>
              <a:spcBef>
                <a:spcPts val="0"/>
              </a:spcBef>
              <a:spcAft>
                <a:spcPts val="0"/>
              </a:spcAft>
              <a:buClr>
                <a:srgbClr val="000000"/>
              </a:buClr>
              <a:buSzPts val="1200"/>
              <a:buFont typeface="Arial"/>
              <a:buChar char="•"/>
            </a:pPr>
            <a:r>
              <a:rPr lang="en-US"/>
              <a:t>Write about your own personal experience.</a:t>
            </a:r>
            <a:endParaRPr/>
          </a:p>
          <a:p>
            <a:pPr indent="-228600" lvl="1" marL="685800" rtl="0" algn="l">
              <a:lnSpc>
                <a:spcPct val="100000"/>
              </a:lnSpc>
              <a:spcBef>
                <a:spcPts val="0"/>
              </a:spcBef>
              <a:spcAft>
                <a:spcPts val="0"/>
              </a:spcAft>
              <a:buClr>
                <a:srgbClr val="000000"/>
              </a:buClr>
              <a:buSzPts val="1200"/>
              <a:buFont typeface="Arial"/>
              <a:buChar char="•"/>
            </a:pPr>
            <a:r>
              <a:rPr lang="en-US"/>
              <a:t>Organize the events in sequence.</a:t>
            </a:r>
            <a:endParaRPr/>
          </a:p>
          <a:p>
            <a:pPr indent="-228600" lvl="1" marL="685800" rtl="0" algn="l">
              <a:lnSpc>
                <a:spcPct val="100000"/>
              </a:lnSpc>
              <a:spcBef>
                <a:spcPts val="0"/>
              </a:spcBef>
              <a:spcAft>
                <a:spcPts val="0"/>
              </a:spcAft>
              <a:buClr>
                <a:srgbClr val="000000"/>
              </a:buClr>
              <a:buSzPts val="1200"/>
              <a:buFont typeface="Arial"/>
              <a:buChar char="•"/>
            </a:pPr>
            <a:r>
              <a:rPr lang="en-US"/>
              <a:t>Include descriptive words and dialogue.</a:t>
            </a:r>
            <a:endParaRPr/>
          </a:p>
          <a:p>
            <a:pPr indent="-228600" lvl="1" marL="685800" rtl="0" algn="l">
              <a:lnSpc>
                <a:spcPct val="100000"/>
              </a:lnSpc>
              <a:spcBef>
                <a:spcPts val="0"/>
              </a:spcBef>
              <a:spcAft>
                <a:spcPts val="0"/>
              </a:spcAft>
              <a:buClr>
                <a:srgbClr val="000000"/>
              </a:buClr>
              <a:buSzPts val="1200"/>
              <a:buFont typeface="Arial"/>
              <a:buChar char="•"/>
            </a:pPr>
            <a:r>
              <a:rPr lang="en-US"/>
              <a:t>Use correct spelling, punctuation, and grammar</a:t>
            </a:r>
            <a:endParaRPr/>
          </a:p>
        </p:txBody>
      </p:sp>
      <p:sp>
        <p:nvSpPr>
          <p:cNvPr id="955" name="Google Shape;955;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Our car does not have enough </a:t>
            </a:r>
            <a:r>
              <a:rPr b="1" lang="en-US"/>
              <a:t>power</a:t>
            </a:r>
            <a:r>
              <a:rPr lang="en-US"/>
              <a:t> to get up that hill.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a:t>
            </a:r>
            <a:r>
              <a:rPr b="1" lang="en-US"/>
              <a:t>thousand</a:t>
            </a:r>
            <a:r>
              <a:rPr lang="en-US"/>
              <a:t> ants covered the table.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try to </a:t>
            </a:r>
            <a:r>
              <a:rPr b="1" lang="en-US"/>
              <a:t>avoid</a:t>
            </a:r>
            <a:r>
              <a:rPr lang="en-US"/>
              <a:t> things that scare 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Kira is </a:t>
            </a:r>
            <a:r>
              <a:rPr b="1" lang="en-US"/>
              <a:t>proud</a:t>
            </a:r>
            <a:r>
              <a:rPr lang="en-US"/>
              <a:t> of her high score.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dogs </a:t>
            </a:r>
            <a:r>
              <a:rPr b="1" lang="en-US"/>
              <a:t>enjoy</a:t>
            </a:r>
            <a:r>
              <a:rPr lang="en-US"/>
              <a:t> a good run.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Chewing sounds </a:t>
            </a:r>
            <a:r>
              <a:rPr b="1" lang="en-US"/>
              <a:t>annoy</a:t>
            </a:r>
            <a:r>
              <a:rPr lang="en-US"/>
              <a:t> 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water in the </a:t>
            </a:r>
            <a:r>
              <a:rPr b="1" lang="en-US"/>
              <a:t>shower</a:t>
            </a:r>
            <a:r>
              <a:rPr lang="en-US"/>
              <a:t> is cold.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coach will </a:t>
            </a:r>
            <a:r>
              <a:rPr b="1" lang="en-US"/>
              <a:t>appoint</a:t>
            </a:r>
            <a:r>
              <a:rPr lang="en-US"/>
              <a:t> the team captain.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ball may </a:t>
            </a:r>
            <a:r>
              <a:rPr b="1" lang="en-US"/>
              <a:t>bounce</a:t>
            </a:r>
            <a:r>
              <a:rPr lang="en-US"/>
              <a:t> over the wall.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fountain</a:t>
            </a:r>
            <a:r>
              <a:rPr lang="en-US"/>
              <a:t> sprayed water into the air.</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68" name="Google Shape;968;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96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Circulate to discover if students can determine similarities and differences between realistic fiction stories and traditional tales. </a:t>
            </a:r>
            <a:r>
              <a:rPr b="0" i="0" lang="en-US"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Editable Anchor Chart Click Path: Table of Contents -&gt; Reading Anchor Charts -&gt; Unit 1 Week 5: Origin Myth Anchor Chart</a:t>
            </a:r>
            <a:endParaRPr b="1" i="0">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b="0" i="1" u="none" strike="noStrike">
              <a:solidFill>
                <a:srgbClr val="000000"/>
              </a:solidFill>
              <a:latin typeface="Calibri"/>
              <a:ea typeface="Calibri"/>
              <a:cs typeface="Calibri"/>
              <a:sym typeface="Calibri"/>
            </a:endParaRPr>
          </a:p>
        </p:txBody>
      </p:sp>
      <p:sp>
        <p:nvSpPr>
          <p:cNvPr id="154" name="Google Shape;1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Display these sentences and have students respond independently. </a:t>
            </a:r>
            <a:endParaRPr/>
          </a:p>
          <a:p>
            <a:pPr indent="0" lvl="1" marL="495300" rtl="0" algn="l">
              <a:lnSpc>
                <a:spcPct val="100000"/>
              </a:lnSpc>
              <a:spcBef>
                <a:spcPts val="0"/>
              </a:spcBef>
              <a:spcAft>
                <a:spcPts val="0"/>
              </a:spcAft>
              <a:buClr>
                <a:srgbClr val="000000"/>
              </a:buClr>
              <a:buSzPts val="1200"/>
              <a:buFont typeface="Arial"/>
              <a:buNone/>
            </a:pPr>
            <a:r>
              <a:rPr b="1" lang="en-US"/>
              <a:t>Uncle Ben will come with our grandparents to our house on thanksgiving</a:t>
            </a:r>
            <a:r>
              <a:rPr lang="en-US"/>
              <a:t>.</a:t>
            </a:r>
            <a:endParaRPr/>
          </a:p>
          <a:p>
            <a:pPr indent="0" lvl="1" marL="495300" rtl="0" algn="l">
              <a:lnSpc>
                <a:spcPct val="100000"/>
              </a:lnSpc>
              <a:spcBef>
                <a:spcPts val="0"/>
              </a:spcBef>
              <a:spcAft>
                <a:spcPts val="0"/>
              </a:spcAft>
              <a:buClr>
                <a:srgbClr val="000000"/>
              </a:buClr>
              <a:buSzPts val="1200"/>
              <a:buFont typeface="Arial"/>
              <a:buNone/>
            </a:pPr>
            <a:r>
              <a:rPr lang="en-US"/>
              <a:t>Which revision uses common and proper nouns correctly?</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Change Uncle Ben to uncle Ben.</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Change grandparents to Grandparents</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Change house to House.</a:t>
            </a:r>
            <a:endParaRPr/>
          </a:p>
          <a:p>
            <a:pPr indent="-228600" lvl="1" marL="723900" rtl="0" algn="l">
              <a:lnSpc>
                <a:spcPct val="100000"/>
              </a:lnSpc>
              <a:spcBef>
                <a:spcPts val="0"/>
              </a:spcBef>
              <a:spcAft>
                <a:spcPts val="0"/>
              </a:spcAft>
              <a:buClr>
                <a:srgbClr val="000000"/>
              </a:buClr>
              <a:buSzPts val="1200"/>
              <a:buFont typeface="Calibri"/>
              <a:buAutoNum type="alphaUcPeriod"/>
            </a:pPr>
            <a:r>
              <a:rPr b="1" lang="en-US"/>
              <a:t>Change thanksgiving to Thanksgiving</a:t>
            </a:r>
            <a:r>
              <a:rPr lang="en-US"/>
              <a:t>.</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14 from the Resource Download Center</a:t>
            </a:r>
            <a:endParaRPr/>
          </a:p>
        </p:txBody>
      </p:sp>
      <p:sp>
        <p:nvSpPr>
          <p:cNvPr id="989" name="Google Shape;989;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1" name="Google Shape;1001;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 word’s part of speech is the role the word plays in a sentence. Verbs, for example, can tell what someone or something is doing. Often, the same root word can be used as different parts of speech. Think about what a word does in a sentence to figure out its part of speech.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 solve.</a:t>
            </a:r>
            <a:endParaRPr/>
          </a:p>
          <a:p>
            <a:pPr indent="-190500" lvl="1" marL="685800" rtl="0" algn="l">
              <a:lnSpc>
                <a:spcPct val="100000"/>
              </a:lnSpc>
              <a:spcBef>
                <a:spcPts val="0"/>
              </a:spcBef>
              <a:spcAft>
                <a:spcPts val="0"/>
              </a:spcAft>
              <a:buClr>
                <a:srgbClr val="000000"/>
              </a:buClr>
              <a:buSzPts val="1200"/>
              <a:buFont typeface="Arial"/>
              <a:buChar char="•"/>
            </a:pPr>
            <a:r>
              <a:rPr i="1" lang="en-US"/>
              <a:t>You solve math problems all the time. That’s an action, so solve is a verb. The answer you find is a solution. A solution is a thing, a noun. But what if a problem is unsolved? What part of speech is that? Unsolved describes problem. Problem is a noun, so unsolved is an adjective. We just used the same root word, solve, as three different parts of speech: a verb (solve), a noun (solution), and an adjective (unsolved).</a:t>
            </a:r>
            <a:endParaRPr/>
          </a:p>
          <a:p>
            <a:pPr indent="-190500" lvl="1" marL="685800" rtl="0" algn="l">
              <a:lnSpc>
                <a:spcPct val="100000"/>
              </a:lnSpc>
              <a:spcBef>
                <a:spcPts val="0"/>
              </a:spcBef>
              <a:spcAft>
                <a:spcPts val="0"/>
              </a:spcAft>
              <a:buClr>
                <a:srgbClr val="000000"/>
              </a:buClr>
              <a:buSzPts val="1200"/>
              <a:buFont typeface="Arial"/>
              <a:buChar char="•"/>
            </a:pPr>
            <a:r>
              <a:rPr lang="en-US"/>
              <a:t>Have students search for other root words on Student Interactive page 199 and use them as different parts of speech (connect, athlete, play, supply, investigate).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the same strategy as they complete the chart on p. 199 of the Student Interactive. Remind students that they have studied the same Academic Vocabulary words throughout this unit.</a:t>
            </a:r>
            <a:endParaRPr/>
          </a:p>
        </p:txBody>
      </p:sp>
      <p:sp>
        <p:nvSpPr>
          <p:cNvPr id="168" name="Google Shape;16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Students learned last week that the letters ow can spell the sound /ō/. These letters can also spell the sound /ou/, as in the word power. The letters ou can spell the sound /ou/ too, as in the word mousetrap. The letters oi and oy can spell the sound /oi/. The sounds /ou/ and /oi/ are diphthongs. When a vowel sound begins as one sound and moves toward another, it is a diphthong.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powder and toy on the board. Point out the ow and oi diphthongs in each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Guide students to use knowledge of these diphthongs to decode the words town and destroy.</a:t>
            </a:r>
            <a:endParaRPr b="0" i="0" u="none" strike="noStrike">
              <a:solidFill>
                <a:srgbClr val="000000"/>
              </a:solidFill>
              <a:latin typeface="Calibri"/>
              <a:ea typeface="Calibri"/>
              <a:cs typeface="Calibri"/>
              <a:sym typeface="Calibri"/>
            </a:endParaRPr>
          </a:p>
        </p:txBody>
      </p:sp>
      <p:sp>
        <p:nvSpPr>
          <p:cNvPr id="182" name="Google Shape;18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3.png"/><Relationship Id="rId7"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0.png"/><Relationship Id="rId7"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5.png"/><Relationship Id="rId7"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3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205</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16"/>
          <p:cNvSpPr txBox="1"/>
          <p:nvPr/>
        </p:nvSpPr>
        <p:spPr>
          <a:xfrm>
            <a:off x="7281950" y="2644050"/>
            <a:ext cx="4204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3" name="Google Shape;203;p16"/>
          <p:cNvPicPr preferRelativeResize="0"/>
          <p:nvPr/>
        </p:nvPicPr>
        <p:blipFill rotWithShape="1">
          <a:blip r:embed="rId6">
            <a:alphaModFix/>
          </a:blip>
          <a:srcRect b="0" l="0" r="0" t="0"/>
          <a:stretch/>
        </p:blipFill>
        <p:spPr>
          <a:xfrm>
            <a:off x="2325900" y="1297875"/>
            <a:ext cx="3969429" cy="5382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7"/>
          <p:cNvSpPr txBox="1"/>
          <p:nvPr/>
        </p:nvSpPr>
        <p:spPr>
          <a:xfrm>
            <a:off x="1491840" y="1571725"/>
            <a:ext cx="85482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final draft of your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Show </a:t>
            </a:r>
            <a:r>
              <a:rPr b="0" i="0" lang="en-US" sz="3200" u="none" cap="none" strike="noStrike">
                <a:solidFill>
                  <a:schemeClr val="dk1"/>
                </a:solidFill>
                <a:latin typeface="Century Gothic"/>
                <a:ea typeface="Century Gothic"/>
                <a:cs typeface="Century Gothic"/>
                <a:sym typeface="Century Gothic"/>
              </a:rPr>
              <a:t>your completed paragraph to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Are there any </a:t>
            </a:r>
            <a:r>
              <a:rPr b="1" i="0" lang="en-US" sz="3200" u="none" cap="none" strike="noStrike">
                <a:solidFill>
                  <a:schemeClr val="dk1"/>
                </a:solidFill>
                <a:latin typeface="Century Gothic"/>
                <a:ea typeface="Century Gothic"/>
                <a:cs typeface="Century Gothic"/>
                <a:sym typeface="Century Gothic"/>
              </a:rPr>
              <a:t>letters</a:t>
            </a:r>
            <a:r>
              <a:rPr b="0" i="0" lang="en-US" sz="3200" u="none" cap="none" strike="noStrike">
                <a:solidFill>
                  <a:schemeClr val="dk1"/>
                </a:solidFill>
                <a:latin typeface="Century Gothic"/>
                <a:ea typeface="Century Gothic"/>
                <a:cs typeface="Century Gothic"/>
                <a:sym typeface="Century Gothic"/>
              </a:rPr>
              <a:t> that need improvement or </a:t>
            </a:r>
            <a:r>
              <a:rPr b="1" i="0" lang="en-US" sz="3200" u="none" cap="none" strike="noStrike">
                <a:solidFill>
                  <a:schemeClr val="dk1"/>
                </a:solidFill>
                <a:latin typeface="Century Gothic"/>
                <a:ea typeface="Century Gothic"/>
                <a:cs typeface="Century Gothic"/>
                <a:sym typeface="Century Gothic"/>
              </a:rPr>
              <a:t>spaces</a:t>
            </a:r>
            <a:r>
              <a:rPr b="0" i="0" lang="en-US" sz="3200" u="none" cap="none" strike="noStrike">
                <a:solidFill>
                  <a:schemeClr val="dk1"/>
                </a:solidFill>
                <a:latin typeface="Century Gothic"/>
                <a:ea typeface="Century Gothic"/>
                <a:cs typeface="Century Gothic"/>
                <a:sym typeface="Century Gothic"/>
              </a:rPr>
              <a:t> that need adjusting</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215" name="Google Shape;215;p17"/>
          <p:cNvPicPr preferRelativeResize="0"/>
          <p:nvPr/>
        </p:nvPicPr>
        <p:blipFill rotWithShape="1">
          <a:blip r:embed="rId6">
            <a:alphaModFix/>
          </a:blip>
          <a:srcRect b="0" l="0" r="0" t="0"/>
          <a:stretch/>
        </p:blipFill>
        <p:spPr>
          <a:xfrm>
            <a:off x="8542841" y="3728938"/>
            <a:ext cx="1843692" cy="19340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8"/>
          <p:cNvPicPr preferRelativeResize="0"/>
          <p:nvPr/>
        </p:nvPicPr>
        <p:blipFill rotWithShape="1">
          <a:blip r:embed="rId4">
            <a:alphaModFix/>
          </a:blip>
          <a:srcRect b="0" l="0" r="0" t="0"/>
          <a:stretch/>
        </p:blipFill>
        <p:spPr>
          <a:xfrm rot="9387287">
            <a:off x="9271968" y="5514079"/>
            <a:ext cx="2842710" cy="979582"/>
          </a:xfrm>
          <a:prstGeom prst="rect">
            <a:avLst/>
          </a:prstGeom>
          <a:noFill/>
          <a:ln>
            <a:noFill/>
          </a:ln>
        </p:spPr>
      </p:pic>
      <p:pic>
        <p:nvPicPr>
          <p:cNvPr descr="Logo, company name&#10;&#10;Description automatically generated" id="223" name="Google Shape;223;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p18"/>
          <p:cNvSpPr txBox="1"/>
          <p:nvPr/>
        </p:nvSpPr>
        <p:spPr>
          <a:xfrm>
            <a:off x="414273" y="1570777"/>
            <a:ext cx="109221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Our car does not have enough </a:t>
            </a:r>
            <a:r>
              <a:rPr b="1" i="0" lang="en-US" sz="2800" u="none" cap="none" strike="noStrike">
                <a:solidFill>
                  <a:srgbClr val="000000"/>
                </a:solidFill>
                <a:latin typeface="Century Gothic"/>
                <a:ea typeface="Century Gothic"/>
                <a:cs typeface="Century Gothic"/>
                <a:sym typeface="Century Gothic"/>
              </a:rPr>
              <a:t>power</a:t>
            </a:r>
            <a:r>
              <a:rPr b="0" i="0" lang="en-US" sz="2800" u="none" cap="none" strike="noStrike">
                <a:solidFill>
                  <a:srgbClr val="000000"/>
                </a:solidFill>
                <a:latin typeface="Century Gothic"/>
                <a:ea typeface="Century Gothic"/>
                <a:cs typeface="Century Gothic"/>
                <a:sym typeface="Century Gothic"/>
              </a:rPr>
              <a:t> to get up that hill.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A </a:t>
            </a:r>
            <a:r>
              <a:rPr b="1" i="0" lang="en-US" sz="2800" u="none" cap="none" strike="noStrike">
                <a:solidFill>
                  <a:srgbClr val="000000"/>
                </a:solidFill>
                <a:latin typeface="Century Gothic"/>
                <a:ea typeface="Century Gothic"/>
                <a:cs typeface="Century Gothic"/>
                <a:sym typeface="Century Gothic"/>
              </a:rPr>
              <a:t>thousand</a:t>
            </a:r>
            <a:r>
              <a:rPr b="0" i="0" lang="en-US" sz="2800" u="none" cap="none" strike="noStrike">
                <a:solidFill>
                  <a:srgbClr val="000000"/>
                </a:solidFill>
                <a:latin typeface="Century Gothic"/>
                <a:ea typeface="Century Gothic"/>
                <a:cs typeface="Century Gothic"/>
                <a:sym typeface="Century Gothic"/>
              </a:rPr>
              <a:t> ants covered the table.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I try to </a:t>
            </a:r>
            <a:r>
              <a:rPr b="1" i="0" lang="en-US" sz="2800" u="none" cap="none" strike="noStrike">
                <a:solidFill>
                  <a:srgbClr val="000000"/>
                </a:solidFill>
                <a:latin typeface="Century Gothic"/>
                <a:ea typeface="Century Gothic"/>
                <a:cs typeface="Century Gothic"/>
                <a:sym typeface="Century Gothic"/>
              </a:rPr>
              <a:t>avoid</a:t>
            </a:r>
            <a:r>
              <a:rPr b="0" i="0" lang="en-US" sz="2800" u="none" cap="none" strike="noStrike">
                <a:solidFill>
                  <a:srgbClr val="000000"/>
                </a:solidFill>
                <a:latin typeface="Century Gothic"/>
                <a:ea typeface="Century Gothic"/>
                <a:cs typeface="Century Gothic"/>
                <a:sym typeface="Century Gothic"/>
              </a:rPr>
              <a:t> things that scare me.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Kira is </a:t>
            </a:r>
            <a:r>
              <a:rPr b="1" i="0" lang="en-US" sz="2800" u="none" cap="none" strike="noStrike">
                <a:solidFill>
                  <a:srgbClr val="000000"/>
                </a:solidFill>
                <a:latin typeface="Century Gothic"/>
                <a:ea typeface="Century Gothic"/>
                <a:cs typeface="Century Gothic"/>
                <a:sym typeface="Century Gothic"/>
              </a:rPr>
              <a:t>proud</a:t>
            </a:r>
            <a:r>
              <a:rPr b="0" i="0" lang="en-US" sz="2800" u="none" cap="none" strike="noStrike">
                <a:solidFill>
                  <a:srgbClr val="000000"/>
                </a:solidFill>
                <a:latin typeface="Century Gothic"/>
                <a:ea typeface="Century Gothic"/>
                <a:cs typeface="Century Gothic"/>
                <a:sym typeface="Century Gothic"/>
              </a:rPr>
              <a:t> of her high score.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The dogs </a:t>
            </a:r>
            <a:r>
              <a:rPr b="1" i="0" lang="en-US" sz="2800" u="none" cap="none" strike="noStrike">
                <a:solidFill>
                  <a:srgbClr val="000000"/>
                </a:solidFill>
                <a:latin typeface="Century Gothic"/>
                <a:ea typeface="Century Gothic"/>
                <a:cs typeface="Century Gothic"/>
                <a:sym typeface="Century Gothic"/>
              </a:rPr>
              <a:t>enjoy</a:t>
            </a:r>
            <a:r>
              <a:rPr b="0" i="0" lang="en-US" sz="2800" u="none" cap="none" strike="noStrike">
                <a:solidFill>
                  <a:srgbClr val="000000"/>
                </a:solidFill>
                <a:latin typeface="Century Gothic"/>
                <a:ea typeface="Century Gothic"/>
                <a:cs typeface="Century Gothic"/>
                <a:sym typeface="Century Gothic"/>
              </a:rPr>
              <a:t> a good run.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Chewing sounds </a:t>
            </a:r>
            <a:r>
              <a:rPr b="1" i="0" lang="en-US" sz="2800" u="none" cap="none" strike="noStrike">
                <a:solidFill>
                  <a:srgbClr val="000000"/>
                </a:solidFill>
                <a:latin typeface="Century Gothic"/>
                <a:ea typeface="Century Gothic"/>
                <a:cs typeface="Century Gothic"/>
                <a:sym typeface="Century Gothic"/>
              </a:rPr>
              <a:t>annoy</a:t>
            </a:r>
            <a:r>
              <a:rPr b="0" i="0" lang="en-US" sz="2800" u="none" cap="none" strike="noStrike">
                <a:solidFill>
                  <a:srgbClr val="000000"/>
                </a:solidFill>
                <a:latin typeface="Century Gothic"/>
                <a:ea typeface="Century Gothic"/>
                <a:cs typeface="Century Gothic"/>
                <a:sym typeface="Century Gothic"/>
              </a:rPr>
              <a:t> me.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The water in the </a:t>
            </a:r>
            <a:r>
              <a:rPr b="1" i="0" lang="en-US" sz="2800" u="none" cap="none" strike="noStrike">
                <a:solidFill>
                  <a:srgbClr val="000000"/>
                </a:solidFill>
                <a:latin typeface="Century Gothic"/>
                <a:ea typeface="Century Gothic"/>
                <a:cs typeface="Century Gothic"/>
                <a:sym typeface="Century Gothic"/>
              </a:rPr>
              <a:t>shower</a:t>
            </a:r>
            <a:r>
              <a:rPr b="0" i="0" lang="en-US" sz="2800" u="none" cap="none" strike="noStrike">
                <a:solidFill>
                  <a:srgbClr val="000000"/>
                </a:solidFill>
                <a:latin typeface="Century Gothic"/>
                <a:ea typeface="Century Gothic"/>
                <a:cs typeface="Century Gothic"/>
                <a:sym typeface="Century Gothic"/>
              </a:rPr>
              <a:t> is cold.</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The coach will </a:t>
            </a:r>
            <a:r>
              <a:rPr b="1" i="0" lang="en-US" sz="2800" u="none" cap="none" strike="noStrike">
                <a:solidFill>
                  <a:srgbClr val="000000"/>
                </a:solidFill>
                <a:latin typeface="Century Gothic"/>
                <a:ea typeface="Century Gothic"/>
                <a:cs typeface="Century Gothic"/>
                <a:sym typeface="Century Gothic"/>
              </a:rPr>
              <a:t>appoint</a:t>
            </a:r>
            <a:r>
              <a:rPr b="0" i="0" lang="en-US" sz="2800" u="none" cap="none" strike="noStrike">
                <a:solidFill>
                  <a:srgbClr val="000000"/>
                </a:solidFill>
                <a:latin typeface="Century Gothic"/>
                <a:ea typeface="Century Gothic"/>
                <a:cs typeface="Century Gothic"/>
                <a:sym typeface="Century Gothic"/>
              </a:rPr>
              <a:t> the team captain.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The ball may </a:t>
            </a:r>
            <a:r>
              <a:rPr b="1" i="0" lang="en-US" sz="2800" u="none" cap="none" strike="noStrike">
                <a:solidFill>
                  <a:srgbClr val="000000"/>
                </a:solidFill>
                <a:latin typeface="Century Gothic"/>
                <a:ea typeface="Century Gothic"/>
                <a:cs typeface="Century Gothic"/>
                <a:sym typeface="Century Gothic"/>
              </a:rPr>
              <a:t>bounce</a:t>
            </a:r>
            <a:r>
              <a:rPr b="0" i="0" lang="en-US" sz="2800" u="none" cap="none" strike="noStrike">
                <a:solidFill>
                  <a:srgbClr val="000000"/>
                </a:solidFill>
                <a:latin typeface="Century Gothic"/>
                <a:ea typeface="Century Gothic"/>
                <a:cs typeface="Century Gothic"/>
                <a:sym typeface="Century Gothic"/>
              </a:rPr>
              <a:t> over the wall.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The </a:t>
            </a:r>
            <a:r>
              <a:rPr b="1" i="0" lang="en-US" sz="2800" u="none" cap="none" strike="noStrike">
                <a:solidFill>
                  <a:srgbClr val="000000"/>
                </a:solidFill>
                <a:latin typeface="Century Gothic"/>
                <a:ea typeface="Century Gothic"/>
                <a:cs typeface="Century Gothic"/>
                <a:sym typeface="Century Gothic"/>
              </a:rPr>
              <a:t>fountain</a:t>
            </a:r>
            <a:r>
              <a:rPr b="0" i="0" lang="en-US" sz="2800" u="none" cap="none" strike="noStrike">
                <a:solidFill>
                  <a:srgbClr val="000000"/>
                </a:solidFill>
                <a:latin typeface="Century Gothic"/>
                <a:ea typeface="Century Gothic"/>
                <a:cs typeface="Century Gothic"/>
                <a:sym typeface="Century Gothic"/>
              </a:rPr>
              <a:t> sprayed water into the air.</a:t>
            </a:r>
            <a:endParaRPr b="0" i="0" sz="2800" u="none" cap="none" strike="noStrike">
              <a:solidFill>
                <a:schemeClr val="dk1"/>
              </a:solidFill>
              <a:latin typeface="Century Gothic"/>
              <a:ea typeface="Century Gothic"/>
              <a:cs typeface="Century Gothic"/>
              <a:sym typeface="Century Gothic"/>
            </a:endParaRPr>
          </a:p>
        </p:txBody>
      </p:sp>
      <p:sp>
        <p:nvSpPr>
          <p:cNvPr id="227" name="Google Shape;227;p18"/>
          <p:cNvSpPr/>
          <p:nvPr/>
        </p:nvSpPr>
        <p:spPr>
          <a:xfrm>
            <a:off x="7395074" y="2003511"/>
            <a:ext cx="17301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18"/>
          <p:cNvSpPr/>
          <p:nvPr/>
        </p:nvSpPr>
        <p:spPr>
          <a:xfrm>
            <a:off x="10872780" y="1570776"/>
            <a:ext cx="1207500" cy="42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18"/>
          <p:cNvSpPr/>
          <p:nvPr/>
        </p:nvSpPr>
        <p:spPr>
          <a:xfrm>
            <a:off x="7190932" y="2509484"/>
            <a:ext cx="11682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8"/>
          <p:cNvSpPr/>
          <p:nvPr/>
        </p:nvSpPr>
        <p:spPr>
          <a:xfrm>
            <a:off x="6069235" y="3285925"/>
            <a:ext cx="11217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8"/>
          <p:cNvSpPr/>
          <p:nvPr/>
        </p:nvSpPr>
        <p:spPr>
          <a:xfrm>
            <a:off x="6273322" y="2852411"/>
            <a:ext cx="989100" cy="383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8"/>
          <p:cNvSpPr/>
          <p:nvPr/>
        </p:nvSpPr>
        <p:spPr>
          <a:xfrm>
            <a:off x="5938791" y="3741029"/>
            <a:ext cx="11217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8"/>
          <p:cNvSpPr/>
          <p:nvPr/>
        </p:nvSpPr>
        <p:spPr>
          <a:xfrm>
            <a:off x="6579274" y="4170680"/>
            <a:ext cx="1378800" cy="473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8"/>
          <p:cNvSpPr/>
          <p:nvPr/>
        </p:nvSpPr>
        <p:spPr>
          <a:xfrm>
            <a:off x="8359114" y="4513968"/>
            <a:ext cx="1378800" cy="473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8"/>
          <p:cNvSpPr/>
          <p:nvPr/>
        </p:nvSpPr>
        <p:spPr>
          <a:xfrm>
            <a:off x="7190930" y="5073443"/>
            <a:ext cx="1378815"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8"/>
          <p:cNvSpPr/>
          <p:nvPr/>
        </p:nvSpPr>
        <p:spPr>
          <a:xfrm>
            <a:off x="7958067" y="5546540"/>
            <a:ext cx="1595400" cy="49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19"/>
          <p:cNvSpPr txBox="1"/>
          <p:nvPr/>
        </p:nvSpPr>
        <p:spPr>
          <a:xfrm>
            <a:off x="697795" y="1337874"/>
            <a:ext cx="105051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1"/>
                </a:solidFill>
                <a:latin typeface="Century Gothic"/>
                <a:ea typeface="Century Gothic"/>
                <a:cs typeface="Century Gothic"/>
                <a:sym typeface="Century Gothic"/>
              </a:rPr>
              <a:t>The mothers and fathers washed and swept the floors.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2"/>
                </a:solidFill>
                <a:latin typeface="Century Gothic"/>
                <a:ea typeface="Century Gothic"/>
                <a:cs typeface="Century Gothic"/>
                <a:sym typeface="Century Gothic"/>
              </a:rPr>
              <a:t>Identify the compound subject and compound predicate.</a:t>
            </a:r>
            <a:endParaRPr b="0" i="0" sz="3600" u="none" cap="none" strike="noStrike">
              <a:solidFill>
                <a:schemeClr val="accent2"/>
              </a:solidFill>
              <a:latin typeface="Arial"/>
              <a:ea typeface="Arial"/>
              <a:cs typeface="Arial"/>
              <a:sym typeface="Arial"/>
            </a:endParaRPr>
          </a:p>
        </p:txBody>
      </p:sp>
      <p:sp>
        <p:nvSpPr>
          <p:cNvPr id="248" name="Google Shape;248;p19"/>
          <p:cNvSpPr txBox="1"/>
          <p:nvPr/>
        </p:nvSpPr>
        <p:spPr>
          <a:xfrm>
            <a:off x="2404199" y="4589850"/>
            <a:ext cx="75780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Write</a:t>
            </a:r>
            <a:r>
              <a:rPr b="0" i="0" lang="en-US" sz="2800" u="none" cap="none" strike="noStrike">
                <a:solidFill>
                  <a:srgbClr val="000000"/>
                </a:solidFill>
                <a:latin typeface="Century Gothic"/>
                <a:ea typeface="Century Gothic"/>
                <a:cs typeface="Century Gothic"/>
                <a:sym typeface="Century Gothic"/>
              </a:rPr>
              <a:t> one sentence with a compound subject and one with a compound predicate.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Exchange</a:t>
            </a:r>
            <a:r>
              <a:rPr b="0" i="0" lang="en-US" sz="2800" u="none" cap="none" strike="noStrike">
                <a:solidFill>
                  <a:srgbClr val="000000"/>
                </a:solidFill>
                <a:latin typeface="Century Gothic"/>
                <a:ea typeface="Century Gothic"/>
                <a:cs typeface="Century Gothic"/>
                <a:sym typeface="Century Gothic"/>
              </a:rPr>
              <a:t> with a partner.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drawing, lamp&#10;&#10;Description automatically generated" id="253" name="Google Shape;253;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4" name="Google Shape;254;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5" name="Google Shape;255;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56" name="Google Shape;256;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57" name="Google Shape;257;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58" name="Google Shape;25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clock&#10;&#10;Description automatically generated" id="264" name="Google Shape;264;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5" name="Google Shape;265;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6" name="Google Shape;266;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7" name="Google Shape;267;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8" name="Google Shape;268;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24"/>
          <p:cNvSpPr txBox="1"/>
          <p:nvPr/>
        </p:nvSpPr>
        <p:spPr>
          <a:xfrm>
            <a:off x="1132763" y="214017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pouch</a:t>
            </a:r>
            <a:endParaRPr b="0" i="0" sz="1400" u="none" cap="none" strike="noStrike">
              <a:solidFill>
                <a:srgbClr val="000000"/>
              </a:solidFill>
              <a:latin typeface="Century Gothic"/>
              <a:ea typeface="Century Gothic"/>
              <a:cs typeface="Century Gothic"/>
              <a:sym typeface="Century Gothic"/>
            </a:endParaRPr>
          </a:p>
        </p:txBody>
      </p:sp>
      <p:sp>
        <p:nvSpPr>
          <p:cNvPr id="270" name="Google Shape;270;p24"/>
          <p:cNvSpPr txBox="1"/>
          <p:nvPr/>
        </p:nvSpPr>
        <p:spPr>
          <a:xfrm>
            <a:off x="1132763" y="3367767"/>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 murmuring</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24"/>
          <p:cNvSpPr txBox="1"/>
          <p:nvPr/>
        </p:nvSpPr>
        <p:spPr>
          <a:xfrm>
            <a:off x="5981000" y="217904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globe</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24"/>
          <p:cNvSpPr txBox="1"/>
          <p:nvPr/>
        </p:nvSpPr>
        <p:spPr>
          <a:xfrm>
            <a:off x="5981000" y="339315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mountainside</a:t>
            </a:r>
            <a:endParaRPr b="0" i="0" sz="1400" u="none" cap="none" strike="noStrike">
              <a:solidFill>
                <a:srgbClr val="000000"/>
              </a:solidFill>
              <a:latin typeface="Arial"/>
              <a:ea typeface="Arial"/>
              <a:cs typeface="Arial"/>
              <a:sym typeface="Arial"/>
            </a:endParaRPr>
          </a:p>
        </p:txBody>
      </p:sp>
      <p:sp>
        <p:nvSpPr>
          <p:cNvPr id="273" name="Google Shape;273;p24"/>
          <p:cNvSpPr/>
          <p:nvPr/>
        </p:nvSpPr>
        <p:spPr>
          <a:xfrm>
            <a:off x="9806956" y="140912"/>
            <a:ext cx="221230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24"/>
          <p:cNvSpPr txBox="1"/>
          <p:nvPr/>
        </p:nvSpPr>
        <p:spPr>
          <a:xfrm>
            <a:off x="3541938" y="456565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footpath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picture containing clock&#10;&#10;Description automatically generated" id="280" name="Google Shape;280;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1" name="Google Shape;281;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2" name="Google Shape;282;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3" name="Google Shape;283;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4" name="Google Shape;284;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285" name="Google Shape;285;p26"/>
          <p:cNvPicPr preferRelativeResize="0"/>
          <p:nvPr/>
        </p:nvPicPr>
        <p:blipFill rotWithShape="1">
          <a:blip r:embed="rId6">
            <a:alphaModFix/>
          </a:blip>
          <a:srcRect b="0" l="0" r="0" t="0"/>
          <a:stretch/>
        </p:blipFill>
        <p:spPr>
          <a:xfrm>
            <a:off x="2027084" y="1330377"/>
            <a:ext cx="6887227" cy="50340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A picture containing clock&#10;&#10;Description automatically generated" id="291" name="Google Shape;29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2" name="Google Shape;29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3" name="Google Shape;29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4" name="Google Shape;29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5" name="Google Shape;29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296" name="Google Shape;296;p27"/>
          <p:cNvSpPr/>
          <p:nvPr/>
        </p:nvSpPr>
        <p:spPr>
          <a:xfrm>
            <a:off x="10218056" y="140912"/>
            <a:ext cx="1801201"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297" name="Google Shape;297;p27"/>
          <p:cNvPicPr preferRelativeResize="0"/>
          <p:nvPr/>
        </p:nvPicPr>
        <p:blipFill rotWithShape="1">
          <a:blip r:embed="rId6">
            <a:alphaModFix/>
          </a:blip>
          <a:srcRect b="0" l="0" r="0" t="0"/>
          <a:stretch/>
        </p:blipFill>
        <p:spPr>
          <a:xfrm>
            <a:off x="3872700" y="1371827"/>
            <a:ext cx="3804950" cy="51813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A picture containing clock&#10;&#10;Description automatically generated" id="303" name="Google Shape;303;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4" name="Google Shape;304;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5" name="Google Shape;305;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6" name="Google Shape;306;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7" name="Google Shape;307;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08" name="Google Shape;308;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 181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09" name="Google Shape;309;p28"/>
          <p:cNvPicPr preferRelativeResize="0"/>
          <p:nvPr/>
        </p:nvPicPr>
        <p:blipFill rotWithShape="1">
          <a:blip r:embed="rId6">
            <a:alphaModFix/>
          </a:blip>
          <a:srcRect b="0" l="0" r="0" t="0"/>
          <a:stretch/>
        </p:blipFill>
        <p:spPr>
          <a:xfrm>
            <a:off x="-120165" y="1532323"/>
            <a:ext cx="2686477" cy="2033613"/>
          </a:xfrm>
          <a:prstGeom prst="rect">
            <a:avLst/>
          </a:prstGeom>
          <a:noFill/>
          <a:ln>
            <a:noFill/>
          </a:ln>
        </p:spPr>
      </p:pic>
      <p:pic>
        <p:nvPicPr>
          <p:cNvPr id="310" name="Google Shape;310;p28"/>
          <p:cNvPicPr preferRelativeResize="0"/>
          <p:nvPr/>
        </p:nvPicPr>
        <p:blipFill rotWithShape="1">
          <a:blip r:embed="rId7">
            <a:alphaModFix/>
          </a:blip>
          <a:srcRect b="0" l="0" r="0" t="0"/>
          <a:stretch/>
        </p:blipFill>
        <p:spPr>
          <a:xfrm>
            <a:off x="2566325" y="1468425"/>
            <a:ext cx="7554574" cy="5136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picture containing clock&#10;&#10;Description automatically generated" id="316" name="Google Shape;316;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7" name="Google Shape;317;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8" name="Google Shape;318;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9" name="Google Shape;319;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0" name="Google Shape;320;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21" name="Google Shape;321;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 183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2" name="Google Shape;322;p7"/>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23" name="Google Shape;323;p7"/>
          <p:cNvPicPr preferRelativeResize="0"/>
          <p:nvPr/>
        </p:nvPicPr>
        <p:blipFill rotWithShape="1">
          <a:blip r:embed="rId7">
            <a:alphaModFix/>
          </a:blip>
          <a:srcRect b="0" l="0" r="0" t="0"/>
          <a:stretch/>
        </p:blipFill>
        <p:spPr>
          <a:xfrm>
            <a:off x="1665000" y="1297875"/>
            <a:ext cx="7674949" cy="52027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picture containing clock&#10;&#10;Description automatically generated" id="329" name="Google Shape;329;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0" name="Google Shape;330;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1" name="Google Shape;331;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2" name="Google Shape;33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3" name="Google Shape;33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34" name="Google Shape;33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 185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5" name="Google Shape;335;p8"/>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36" name="Google Shape;336;p8"/>
          <p:cNvPicPr preferRelativeResize="0"/>
          <p:nvPr/>
        </p:nvPicPr>
        <p:blipFill rotWithShape="1">
          <a:blip r:embed="rId7">
            <a:alphaModFix/>
          </a:blip>
          <a:srcRect b="0" l="0" r="0" t="0"/>
          <a:stretch/>
        </p:blipFill>
        <p:spPr>
          <a:xfrm>
            <a:off x="1751012" y="1297875"/>
            <a:ext cx="7795649" cy="5284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 picture containing clock&#10;&#10;Description automatically generated" id="342" name="Google Shape;34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3" name="Google Shape;34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4" name="Google Shape;34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5" name="Google Shape;34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6" name="Google Shape;34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47" name="Google Shape;347;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48" name="Google Shape;348;p9"/>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49" name="Google Shape;349;p9"/>
          <p:cNvPicPr preferRelativeResize="0"/>
          <p:nvPr/>
        </p:nvPicPr>
        <p:blipFill rotWithShape="1">
          <a:blip r:embed="rId7">
            <a:alphaModFix/>
          </a:blip>
          <a:srcRect b="0" l="0" r="0" t="0"/>
          <a:stretch/>
        </p:blipFill>
        <p:spPr>
          <a:xfrm>
            <a:off x="1896525" y="1297875"/>
            <a:ext cx="7517124" cy="51090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6" name="Google Shape;356;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7" name="Google Shape;357;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8" name="Google Shape;358;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60" name="Google Shape;360;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 189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1" name="Google Shape;361;p1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62" name="Google Shape;362;p15"/>
          <p:cNvPicPr preferRelativeResize="0"/>
          <p:nvPr/>
        </p:nvPicPr>
        <p:blipFill rotWithShape="1">
          <a:blip r:embed="rId7">
            <a:alphaModFix/>
          </a:blip>
          <a:srcRect b="0" l="0" r="0" t="0"/>
          <a:stretch/>
        </p:blipFill>
        <p:spPr>
          <a:xfrm>
            <a:off x="2013475" y="1297875"/>
            <a:ext cx="7652200" cy="5185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clock&#10;&#10;Description automatically generated" id="368" name="Google Shape;368;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9" name="Google Shape;369;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0" name="Google Shape;370;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1" name="Google Shape;371;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2" name="Google Shape;372;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73" name="Google Shape;373;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 191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4" name="Google Shape;374;p21"/>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75" name="Google Shape;375;p21"/>
          <p:cNvPicPr preferRelativeResize="0"/>
          <p:nvPr/>
        </p:nvPicPr>
        <p:blipFill rotWithShape="1">
          <a:blip r:embed="rId7">
            <a:alphaModFix/>
          </a:blip>
          <a:srcRect b="0" l="0" r="0" t="0"/>
          <a:stretch/>
        </p:blipFill>
        <p:spPr>
          <a:xfrm>
            <a:off x="1655861" y="1231309"/>
            <a:ext cx="7985947" cy="54399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A picture containing clock&#10;&#10;Description automatically generated" id="381" name="Google Shape;381;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2" name="Google Shape;382;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3" name="Google Shape;383;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4" name="Google Shape;384;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5" name="Google Shape;385;p22"/>
          <p:cNvSpPr/>
          <p:nvPr/>
        </p:nvSpPr>
        <p:spPr>
          <a:xfrm>
            <a:off x="212450" y="285507"/>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Golden Flower</a:t>
            </a:r>
            <a:endParaRPr b="0" i="0" sz="4000" u="none" cap="none" strike="noStrike">
              <a:solidFill>
                <a:srgbClr val="000000"/>
              </a:solidFill>
              <a:latin typeface="Century Gothic"/>
              <a:ea typeface="Century Gothic"/>
              <a:cs typeface="Century Gothic"/>
              <a:sym typeface="Century Gothic"/>
            </a:endParaRPr>
          </a:p>
        </p:txBody>
      </p:sp>
      <p:sp>
        <p:nvSpPr>
          <p:cNvPr id="386" name="Google Shape;386;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 193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7" name="Google Shape;387;p2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88" name="Google Shape;388;p22"/>
          <p:cNvPicPr preferRelativeResize="0"/>
          <p:nvPr/>
        </p:nvPicPr>
        <p:blipFill rotWithShape="1">
          <a:blip r:embed="rId7">
            <a:alphaModFix/>
          </a:blip>
          <a:srcRect b="0" l="0" r="0" t="0"/>
          <a:stretch/>
        </p:blipFill>
        <p:spPr>
          <a:xfrm>
            <a:off x="1595475" y="1221225"/>
            <a:ext cx="7813999" cy="5274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5" name="Google Shape;395;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6" name="Google Shape;396;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7" name="Google Shape;397;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399" name="Google Shape;399;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a:t>
            </a:r>
            <a:endParaRPr b="0" i="0" sz="1400" u="none" cap="none" strike="noStrike">
              <a:solidFill>
                <a:srgbClr val="000000"/>
              </a:solidFill>
              <a:latin typeface="Century Gothic"/>
              <a:ea typeface="Century Gothic"/>
              <a:cs typeface="Century Gothic"/>
              <a:sym typeface="Century Gothic"/>
            </a:endParaRPr>
          </a:p>
        </p:txBody>
      </p:sp>
      <p:sp>
        <p:nvSpPr>
          <p:cNvPr id="400" name="Google Shape;400;p25"/>
          <p:cNvSpPr txBox="1"/>
          <p:nvPr/>
        </p:nvSpPr>
        <p:spPr>
          <a:xfrm>
            <a:off x="6803898" y="3114592"/>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01" name="Google Shape;401;p25"/>
          <p:cNvPicPr preferRelativeResize="0"/>
          <p:nvPr/>
        </p:nvPicPr>
        <p:blipFill rotWithShape="1">
          <a:blip r:embed="rId6">
            <a:alphaModFix/>
          </a:blip>
          <a:srcRect b="0" l="0" r="0" t="0"/>
          <a:stretch/>
        </p:blipFill>
        <p:spPr>
          <a:xfrm>
            <a:off x="6766765" y="2173517"/>
            <a:ext cx="2086266" cy="914528"/>
          </a:xfrm>
          <a:prstGeom prst="rect">
            <a:avLst/>
          </a:prstGeom>
          <a:noFill/>
          <a:ln>
            <a:noFill/>
          </a:ln>
        </p:spPr>
      </p:pic>
      <p:pic>
        <p:nvPicPr>
          <p:cNvPr id="402" name="Google Shape;402;p25"/>
          <p:cNvPicPr preferRelativeResize="0"/>
          <p:nvPr/>
        </p:nvPicPr>
        <p:blipFill rotWithShape="1">
          <a:blip r:embed="rId7">
            <a:alphaModFix/>
          </a:blip>
          <a:srcRect b="0" l="0" r="0" t="0"/>
          <a:stretch/>
        </p:blipFill>
        <p:spPr>
          <a:xfrm>
            <a:off x="2192200" y="1483075"/>
            <a:ext cx="3758774" cy="50611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picture containing clock&#10;&#10;Description automatically generated" id="408" name="Google Shape;408;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9" name="Google Shape;409;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0" name="Google Shape;410;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1" name="Google Shape;411;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2" name="Google Shape;412;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13" name="Google Shape;413;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195</a:t>
            </a:r>
            <a:endParaRPr b="0" i="0" sz="1400" u="none" cap="none" strike="noStrike">
              <a:solidFill>
                <a:srgbClr val="000000"/>
              </a:solidFill>
              <a:latin typeface="Arial"/>
              <a:ea typeface="Arial"/>
              <a:cs typeface="Arial"/>
              <a:sym typeface="Arial"/>
            </a:endParaRPr>
          </a:p>
        </p:txBody>
      </p:sp>
      <p:sp>
        <p:nvSpPr>
          <p:cNvPr id="414" name="Google Shape;414;p34"/>
          <p:cNvSpPr/>
          <p:nvPr/>
        </p:nvSpPr>
        <p:spPr>
          <a:xfrm>
            <a:off x="6987850" y="2855226"/>
            <a:ext cx="4611600" cy="20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415" name="Google Shape;415;p34"/>
          <p:cNvPicPr preferRelativeResize="0"/>
          <p:nvPr/>
        </p:nvPicPr>
        <p:blipFill rotWithShape="1">
          <a:blip r:embed="rId6">
            <a:alphaModFix/>
          </a:blip>
          <a:srcRect b="0" l="0" r="0" t="0"/>
          <a:stretch/>
        </p:blipFill>
        <p:spPr>
          <a:xfrm>
            <a:off x="6987842" y="1940703"/>
            <a:ext cx="2086266" cy="914528"/>
          </a:xfrm>
          <a:prstGeom prst="rect">
            <a:avLst/>
          </a:prstGeom>
          <a:noFill/>
          <a:ln>
            <a:noFill/>
          </a:ln>
        </p:spPr>
      </p:pic>
      <p:pic>
        <p:nvPicPr>
          <p:cNvPr id="416" name="Google Shape;416;p34"/>
          <p:cNvPicPr preferRelativeResize="0"/>
          <p:nvPr/>
        </p:nvPicPr>
        <p:blipFill rotWithShape="1">
          <a:blip r:embed="rId7">
            <a:alphaModFix/>
          </a:blip>
          <a:srcRect b="0" l="0" r="0" t="0"/>
          <a:stretch/>
        </p:blipFill>
        <p:spPr>
          <a:xfrm>
            <a:off x="2307563" y="1313463"/>
            <a:ext cx="3712000" cy="51457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picture containing clock&#10;&#10;Description automatically generated" id="422" name="Google Shape;422;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3" name="Google Shape;423;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4" name="Google Shape;424;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5" name="Google Shape;425;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6" name="Google Shape;426;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427" name="Google Shape;427;p40"/>
          <p:cNvSpPr txBox="1"/>
          <p:nvPr/>
        </p:nvSpPr>
        <p:spPr>
          <a:xfrm>
            <a:off x="1675822" y="345291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oi</a:t>
            </a:r>
            <a:endParaRPr b="0" i="0" sz="5400" u="none" cap="none" strike="noStrike">
              <a:solidFill>
                <a:srgbClr val="000000"/>
              </a:solidFill>
              <a:latin typeface="Century Gothic"/>
              <a:ea typeface="Century Gothic"/>
              <a:cs typeface="Century Gothic"/>
              <a:sym typeface="Century Gothic"/>
            </a:endParaRPr>
          </a:p>
        </p:txBody>
      </p:sp>
      <p:sp>
        <p:nvSpPr>
          <p:cNvPr id="428" name="Google Shape;428;p40"/>
          <p:cNvSpPr txBox="1"/>
          <p:nvPr/>
        </p:nvSpPr>
        <p:spPr>
          <a:xfrm>
            <a:off x="6339591" y="333074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oy</a:t>
            </a:r>
            <a:endParaRPr b="0" i="0" sz="5400" u="none" cap="none" strike="noStrike">
              <a:solidFill>
                <a:srgbClr val="000000"/>
              </a:solidFill>
              <a:latin typeface="Century Gothic"/>
              <a:ea typeface="Century Gothic"/>
              <a:cs typeface="Century Gothic"/>
              <a:sym typeface="Century Gothic"/>
            </a:endParaRPr>
          </a:p>
        </p:txBody>
      </p:sp>
      <p:sp>
        <p:nvSpPr>
          <p:cNvPr id="429" name="Google Shape;429;p40"/>
          <p:cNvSpPr txBox="1"/>
          <p:nvPr/>
        </p:nvSpPr>
        <p:spPr>
          <a:xfrm>
            <a:off x="1675822" y="177201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ou</a:t>
            </a:r>
            <a:endParaRPr b="0" i="0" sz="5400" u="none" cap="none" strike="noStrike">
              <a:solidFill>
                <a:srgbClr val="000000"/>
              </a:solidFill>
              <a:latin typeface="Century Gothic"/>
              <a:ea typeface="Century Gothic"/>
              <a:cs typeface="Century Gothic"/>
              <a:sym typeface="Century Gothic"/>
            </a:endParaRPr>
          </a:p>
        </p:txBody>
      </p:sp>
      <p:sp>
        <p:nvSpPr>
          <p:cNvPr id="430" name="Google Shape;430;p40"/>
          <p:cNvSpPr txBox="1"/>
          <p:nvPr/>
        </p:nvSpPr>
        <p:spPr>
          <a:xfrm>
            <a:off x="6339591" y="177653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ow</a:t>
            </a:r>
            <a:endParaRPr b="0" i="0" sz="5400" u="none" cap="none" strike="noStrike">
              <a:solidFill>
                <a:srgbClr val="000000"/>
              </a:solidFill>
              <a:latin typeface="Century Gothic"/>
              <a:ea typeface="Century Gothic"/>
              <a:cs typeface="Century Gothic"/>
              <a:sym typeface="Century Gothic"/>
            </a:endParaRPr>
          </a:p>
        </p:txBody>
      </p:sp>
      <p:sp>
        <p:nvSpPr>
          <p:cNvPr id="431" name="Google Shape;431;p4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200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sp>
        <p:nvSpPr>
          <p:cNvPr id="443" name="Google Shape;443;p35"/>
          <p:cNvSpPr txBox="1"/>
          <p:nvPr/>
        </p:nvSpPr>
        <p:spPr>
          <a:xfrm>
            <a:off x="6800874" y="2652813"/>
            <a:ext cx="4832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206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Fill </a:t>
            </a:r>
            <a:r>
              <a:rPr b="0" i="0" lang="en-US" sz="3200" u="none" cap="none" strike="noStrike">
                <a:solidFill>
                  <a:srgbClr val="000000"/>
                </a:solidFill>
                <a:latin typeface="Century Gothic"/>
                <a:ea typeface="Century Gothic"/>
                <a:cs typeface="Century Gothic"/>
                <a:sym typeface="Century Gothic"/>
              </a:rPr>
              <a:t>in the chart.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444" name="Google Shape;444;p35"/>
          <p:cNvPicPr preferRelativeResize="0"/>
          <p:nvPr/>
        </p:nvPicPr>
        <p:blipFill rotWithShape="1">
          <a:blip r:embed="rId6">
            <a:alphaModFix/>
          </a:blip>
          <a:srcRect b="0" l="0" r="0" t="0"/>
          <a:stretch/>
        </p:blipFill>
        <p:spPr>
          <a:xfrm>
            <a:off x="6800868" y="1650076"/>
            <a:ext cx="2179171" cy="680990"/>
          </a:xfrm>
          <a:prstGeom prst="rect">
            <a:avLst/>
          </a:prstGeom>
          <a:noFill/>
          <a:ln>
            <a:noFill/>
          </a:ln>
        </p:spPr>
      </p:pic>
      <p:pic>
        <p:nvPicPr>
          <p:cNvPr id="445" name="Google Shape;445;p35"/>
          <p:cNvPicPr preferRelativeResize="0"/>
          <p:nvPr/>
        </p:nvPicPr>
        <p:blipFill rotWithShape="1">
          <a:blip r:embed="rId7">
            <a:alphaModFix/>
          </a:blip>
          <a:srcRect b="0" l="0" r="0" t="0"/>
          <a:stretch/>
        </p:blipFill>
        <p:spPr>
          <a:xfrm>
            <a:off x="1907588" y="1297870"/>
            <a:ext cx="3900000" cy="53015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36"/>
          <p:cNvSpPr txBox="1"/>
          <p:nvPr/>
        </p:nvSpPr>
        <p:spPr>
          <a:xfrm>
            <a:off x="847294" y="1675841"/>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Edit </a:t>
            </a:r>
            <a:r>
              <a:rPr b="0" i="0" lang="en-US" sz="3200" u="none" cap="none" strike="noStrike">
                <a:solidFill>
                  <a:srgbClr val="000000"/>
                </a:solidFill>
                <a:latin typeface="Century Gothic"/>
                <a:ea typeface="Century Gothic"/>
                <a:cs typeface="Century Gothic"/>
                <a:sym typeface="Century Gothic"/>
              </a:rPr>
              <a:t>your personal narrative for correct verb tense.</a:t>
            </a:r>
            <a:endParaRPr b="0" i="0" sz="3200" u="none" cap="none" strike="noStrike">
              <a:solidFill>
                <a:schemeClr val="dk1"/>
              </a:solidFill>
              <a:latin typeface="Century Gothic"/>
              <a:ea typeface="Century Gothic"/>
              <a:cs typeface="Century Gothic"/>
              <a:sym typeface="Century Gothic"/>
            </a:endParaRPr>
          </a:p>
        </p:txBody>
      </p:sp>
      <p:sp>
        <p:nvSpPr>
          <p:cNvPr id="457" name="Google Shape;457;p36"/>
          <p:cNvSpPr txBox="1"/>
          <p:nvPr/>
        </p:nvSpPr>
        <p:spPr>
          <a:xfrm>
            <a:off x="866153" y="3178346"/>
            <a:ext cx="85482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 </a:t>
            </a:r>
            <a:r>
              <a:rPr b="0" i="0" lang="en-US" sz="3200" u="none" cap="none" strike="noStrike">
                <a:solidFill>
                  <a:srgbClr val="000000"/>
                </a:solidFill>
                <a:latin typeface="Century Gothic"/>
                <a:ea typeface="Century Gothic"/>
                <a:cs typeface="Century Gothic"/>
                <a:sym typeface="Century Gothic"/>
              </a:rPr>
              <a:t>sentences from your drafts.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Explain </a:t>
            </a:r>
            <a:r>
              <a:rPr b="0" i="0" lang="en-US" sz="3200" u="none" cap="none" strike="noStrike">
                <a:solidFill>
                  <a:srgbClr val="000000"/>
                </a:solidFill>
                <a:latin typeface="Century Gothic"/>
                <a:ea typeface="Century Gothic"/>
                <a:cs typeface="Century Gothic"/>
                <a:sym typeface="Century Gothic"/>
              </a:rPr>
              <a:t>why you made changes to your verbs.</a:t>
            </a:r>
            <a:endParaRPr b="0" i="0" sz="1400" u="none" cap="none" strike="noStrike">
              <a:solidFill>
                <a:srgbClr val="000000"/>
              </a:solidFill>
              <a:latin typeface="Arial"/>
              <a:ea typeface="Arial"/>
              <a:cs typeface="Arial"/>
              <a:sym typeface="Arial"/>
            </a:endParaRPr>
          </a:p>
        </p:txBody>
      </p:sp>
      <p:pic>
        <p:nvPicPr>
          <p:cNvPr descr="Books outline" id="458" name="Google Shape;458;p36"/>
          <p:cNvPicPr preferRelativeResize="0"/>
          <p:nvPr/>
        </p:nvPicPr>
        <p:blipFill rotWithShape="1">
          <a:blip r:embed="rId6">
            <a:alphaModFix/>
          </a:blip>
          <a:srcRect b="0" l="0" r="0" t="0"/>
          <a:stretch/>
        </p:blipFill>
        <p:spPr>
          <a:xfrm>
            <a:off x="9171640" y="2853298"/>
            <a:ext cx="2429785" cy="2429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A picture containing clock&#10;&#10;Description automatically generated" id="464" name="Google Shape;464;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5" name="Google Shape;465;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6" name="Google Shape;466;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7" name="Google Shape;467;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8" name="Google Shape;468;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69" name="Google Shape;469;p37"/>
          <p:cNvSpPr/>
          <p:nvPr/>
        </p:nvSpPr>
        <p:spPr>
          <a:xfrm>
            <a:off x="9914030" y="140912"/>
            <a:ext cx="210522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
        <p:nvSpPr>
          <p:cNvPr id="470" name="Google Shape;470;p37"/>
          <p:cNvSpPr txBox="1"/>
          <p:nvPr/>
        </p:nvSpPr>
        <p:spPr>
          <a:xfrm>
            <a:off x="618359" y="1600300"/>
            <a:ext cx="2446800" cy="450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round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growl</a:t>
            </a:r>
            <a:endParaRPr b="0" i="0" sz="4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south</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house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count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moist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4100" u="none" cap="none" strike="noStrike">
                <a:solidFill>
                  <a:schemeClr val="dk1"/>
                </a:solidFill>
                <a:latin typeface="Century Gothic"/>
                <a:ea typeface="Century Gothic"/>
                <a:cs typeface="Century Gothic"/>
                <a:sym typeface="Century Gothic"/>
              </a:rPr>
              <a:t>enjoy</a:t>
            </a:r>
            <a:endParaRPr b="0" i="0" sz="1100" u="none" cap="none" strike="noStrike">
              <a:solidFill>
                <a:srgbClr val="000000"/>
              </a:solidFill>
              <a:latin typeface="Arial"/>
              <a:ea typeface="Arial"/>
              <a:cs typeface="Arial"/>
              <a:sym typeface="Arial"/>
            </a:endParaRPr>
          </a:p>
        </p:txBody>
      </p:sp>
      <p:sp>
        <p:nvSpPr>
          <p:cNvPr id="471" name="Google Shape;471;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72" name="Google Shape;472;p37"/>
          <p:cNvPicPr preferRelativeResize="0"/>
          <p:nvPr/>
        </p:nvPicPr>
        <p:blipFill rotWithShape="1">
          <a:blip r:embed="rId6">
            <a:alphaModFix/>
          </a:blip>
          <a:srcRect b="0" l="0" r="0" t="0"/>
          <a:stretch/>
        </p:blipFill>
        <p:spPr>
          <a:xfrm>
            <a:off x="3471067" y="1204592"/>
            <a:ext cx="3898012" cy="53012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38"/>
          <p:cNvSpPr txBox="1"/>
          <p:nvPr/>
        </p:nvSpPr>
        <p:spPr>
          <a:xfrm>
            <a:off x="1216322" y="1753106"/>
            <a:ext cx="9477000" cy="1323399"/>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sister and her friends met Mayor Alice Smith at a parade in July.</a:t>
            </a:r>
            <a:endParaRPr b="0" i="0" sz="4000" u="none" cap="none" strike="noStrike">
              <a:solidFill>
                <a:srgbClr val="000000"/>
              </a:solidFill>
              <a:latin typeface="Century Gothic"/>
              <a:ea typeface="Century Gothic"/>
              <a:cs typeface="Century Gothic"/>
              <a:sym typeface="Century Gothic"/>
            </a:endParaRPr>
          </a:p>
        </p:txBody>
      </p:sp>
      <p:sp>
        <p:nvSpPr>
          <p:cNvPr id="484" name="Google Shape;484;p38"/>
          <p:cNvSpPr txBox="1"/>
          <p:nvPr/>
        </p:nvSpPr>
        <p:spPr>
          <a:xfrm>
            <a:off x="1216327" y="3339913"/>
            <a:ext cx="9477000" cy="53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900" u="none" cap="none" strike="noStrike">
                <a:solidFill>
                  <a:schemeClr val="dk1"/>
                </a:solidFill>
                <a:latin typeface="Century Gothic"/>
                <a:ea typeface="Century Gothic"/>
                <a:cs typeface="Century Gothic"/>
                <a:sym typeface="Century Gothic"/>
              </a:rPr>
              <a:t>Identify the common nouns and proper nouns</a:t>
            </a:r>
            <a:r>
              <a:rPr b="0" i="0" lang="en-US" sz="300" u="none" cap="none" strike="noStrike">
                <a:solidFill>
                  <a:schemeClr val="dk1"/>
                </a:solidFill>
                <a:latin typeface="Century Gothic"/>
                <a:ea typeface="Century Gothic"/>
                <a:cs typeface="Century Gothic"/>
                <a:sym typeface="Century Gothic"/>
              </a:rPr>
              <a:t>.</a:t>
            </a:r>
            <a:endParaRPr b="0" i="0" sz="300" u="none" cap="none" strike="noStrike">
              <a:solidFill>
                <a:schemeClr val="dk1"/>
              </a:solidFill>
              <a:latin typeface="Century Gothic"/>
              <a:ea typeface="Century Gothic"/>
              <a:cs typeface="Century Gothic"/>
              <a:sym typeface="Century Gothic"/>
            </a:endParaRPr>
          </a:p>
        </p:txBody>
      </p:sp>
      <p:sp>
        <p:nvSpPr>
          <p:cNvPr id="485" name="Google Shape;485;p38"/>
          <p:cNvSpPr txBox="1"/>
          <p:nvPr/>
        </p:nvSpPr>
        <p:spPr>
          <a:xfrm>
            <a:off x="1267798" y="4163200"/>
            <a:ext cx="9656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With your partner </a:t>
            </a:r>
            <a:r>
              <a:rPr b="1" i="0" lang="en-US" sz="2800" u="none" cap="none" strike="noStrike">
                <a:solidFill>
                  <a:srgbClr val="000000"/>
                </a:solidFill>
                <a:latin typeface="Century Gothic"/>
                <a:ea typeface="Century Gothic"/>
                <a:cs typeface="Century Gothic"/>
                <a:sym typeface="Century Gothic"/>
              </a:rPr>
              <a:t>write </a:t>
            </a:r>
            <a:r>
              <a:rPr b="0" i="0" lang="en-US" sz="2800" u="none" cap="none" strike="noStrike">
                <a:solidFill>
                  <a:srgbClr val="000000"/>
                </a:solidFill>
                <a:latin typeface="Century Gothic"/>
                <a:ea typeface="Century Gothic"/>
                <a:cs typeface="Century Gothic"/>
                <a:sym typeface="Century Gothic"/>
              </a:rPr>
              <a:t>sentences that have common and proper nouns.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A picture containing drawing, lamp&#10;&#10;Description automatically generated" id="490" name="Google Shape;490;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91" name="Google Shape;491;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92" name="Google Shape;492;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93" name="Google Shape;493;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94" name="Google Shape;494;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95" name="Google Shape;495;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A picture containing clock&#10;&#10;Description automatically generated" id="501" name="Google Shape;501;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2" name="Google Shape;502;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3" name="Google Shape;503;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4" name="Google Shape;504;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5" name="Google Shape;505;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Introduce Analyze Descriptive Language</a:t>
            </a:r>
            <a:endParaRPr b="0" i="0" sz="3600" u="none" cap="none" strike="noStrike">
              <a:solidFill>
                <a:srgbClr val="000000"/>
              </a:solidFill>
              <a:latin typeface="Century Gothic"/>
              <a:ea typeface="Century Gothic"/>
              <a:cs typeface="Century Gothic"/>
              <a:sym typeface="Century Gothic"/>
            </a:endParaRPr>
          </a:p>
        </p:txBody>
      </p:sp>
      <p:sp>
        <p:nvSpPr>
          <p:cNvPr id="506" name="Google Shape;506;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507" name="Google Shape;507;p43"/>
          <p:cNvPicPr preferRelativeResize="0"/>
          <p:nvPr/>
        </p:nvPicPr>
        <p:blipFill rotWithShape="1">
          <a:blip r:embed="rId6">
            <a:alphaModFix/>
          </a:blip>
          <a:srcRect b="0" l="0" r="0" t="0"/>
          <a:stretch/>
        </p:blipFill>
        <p:spPr>
          <a:xfrm>
            <a:off x="3834025" y="1297875"/>
            <a:ext cx="3872950" cy="5273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5" name="Google Shape;515;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44"/>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Descriptive Language</a:t>
            </a:r>
            <a:endParaRPr b="0" i="0" sz="3400" u="none" cap="none" strike="noStrike">
              <a:solidFill>
                <a:srgbClr val="000000"/>
              </a:solidFill>
              <a:latin typeface="Century Gothic"/>
              <a:ea typeface="Century Gothic"/>
              <a:cs typeface="Century Gothic"/>
              <a:sym typeface="Century Gothic"/>
            </a:endParaRPr>
          </a:p>
        </p:txBody>
      </p:sp>
      <p:sp>
        <p:nvSpPr>
          <p:cNvPr id="518" name="Google Shape;518;p4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44"/>
          <p:cNvSpPr txBox="1"/>
          <p:nvPr/>
        </p:nvSpPr>
        <p:spPr>
          <a:xfrm>
            <a:off x="7255075" y="2739563"/>
            <a:ext cx="4326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180 in your Student Interactive.</a:t>
            </a:r>
            <a:endParaRPr b="0" i="0" sz="3200" u="none" cap="none" strike="noStrike">
              <a:solidFill>
                <a:srgbClr val="000000"/>
              </a:solidFill>
              <a:latin typeface="Arial"/>
              <a:ea typeface="Arial"/>
              <a:cs typeface="Arial"/>
              <a:sym typeface="Arial"/>
            </a:endParaRPr>
          </a:p>
        </p:txBody>
      </p:sp>
      <p:pic>
        <p:nvPicPr>
          <p:cNvPr id="520" name="Google Shape;520;p44"/>
          <p:cNvPicPr preferRelativeResize="0"/>
          <p:nvPr/>
        </p:nvPicPr>
        <p:blipFill rotWithShape="1">
          <a:blip r:embed="rId6">
            <a:alphaModFix/>
          </a:blip>
          <a:srcRect b="0" l="0" r="0" t="0"/>
          <a:stretch/>
        </p:blipFill>
        <p:spPr>
          <a:xfrm>
            <a:off x="2376575" y="1365850"/>
            <a:ext cx="3841200" cy="5236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41"/>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Descriptive Language</a:t>
            </a:r>
            <a:endParaRPr b="0" i="0" sz="3400" u="none" cap="none" strike="noStrike">
              <a:solidFill>
                <a:srgbClr val="000000"/>
              </a:solidFill>
              <a:latin typeface="Century Gothic"/>
              <a:ea typeface="Century Gothic"/>
              <a:cs typeface="Century Gothic"/>
              <a:sym typeface="Century Gothic"/>
            </a:endParaRPr>
          </a:p>
        </p:txBody>
      </p:sp>
      <p:sp>
        <p:nvSpPr>
          <p:cNvPr id="531" name="Google Shape;531;p4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sp>
        <p:nvSpPr>
          <p:cNvPr id="532" name="Google Shape;532;p41"/>
          <p:cNvSpPr txBox="1"/>
          <p:nvPr/>
        </p:nvSpPr>
        <p:spPr>
          <a:xfrm>
            <a:off x="7196450" y="2739563"/>
            <a:ext cx="439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182 in your Student Interactive.</a:t>
            </a:r>
            <a:endParaRPr b="0" i="0" sz="3200" u="none" cap="none" strike="noStrike">
              <a:solidFill>
                <a:srgbClr val="000000"/>
              </a:solidFill>
              <a:latin typeface="Arial"/>
              <a:ea typeface="Arial"/>
              <a:cs typeface="Arial"/>
              <a:sym typeface="Arial"/>
            </a:endParaRPr>
          </a:p>
        </p:txBody>
      </p:sp>
      <p:pic>
        <p:nvPicPr>
          <p:cNvPr id="533" name="Google Shape;533;p41"/>
          <p:cNvPicPr preferRelativeResize="0"/>
          <p:nvPr/>
        </p:nvPicPr>
        <p:blipFill rotWithShape="1">
          <a:blip r:embed="rId6">
            <a:alphaModFix/>
          </a:blip>
          <a:srcRect b="0" l="0" r="0" t="0"/>
          <a:stretch/>
        </p:blipFill>
        <p:spPr>
          <a:xfrm>
            <a:off x="2374837" y="1497725"/>
            <a:ext cx="3786050" cy="5041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A picture containing clock&#10;&#10;Description automatically generated" id="539" name="Google Shape;539;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0" name="Google Shape;540;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1" name="Google Shape;541;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2" name="Google Shape;542;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3" name="Google Shape;543;p42"/>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Descriptive Language</a:t>
            </a:r>
            <a:endParaRPr b="0" i="0" sz="3400" u="none" cap="none" strike="noStrike">
              <a:solidFill>
                <a:srgbClr val="000000"/>
              </a:solidFill>
              <a:latin typeface="Century Gothic"/>
              <a:ea typeface="Century Gothic"/>
              <a:cs typeface="Century Gothic"/>
              <a:sym typeface="Century Gothic"/>
            </a:endParaRPr>
          </a:p>
        </p:txBody>
      </p:sp>
      <p:sp>
        <p:nvSpPr>
          <p:cNvPr id="544" name="Google Shape;544;p42"/>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a:t>
            </a:r>
            <a:endParaRPr b="0" i="0" sz="1400" u="none" cap="none" strike="noStrike">
              <a:solidFill>
                <a:srgbClr val="000000"/>
              </a:solidFill>
              <a:latin typeface="Century Gothic"/>
              <a:ea typeface="Century Gothic"/>
              <a:cs typeface="Century Gothic"/>
              <a:sym typeface="Century Gothic"/>
            </a:endParaRPr>
          </a:p>
        </p:txBody>
      </p:sp>
      <p:sp>
        <p:nvSpPr>
          <p:cNvPr id="545" name="Google Shape;545;p42"/>
          <p:cNvSpPr txBox="1"/>
          <p:nvPr/>
        </p:nvSpPr>
        <p:spPr>
          <a:xfrm>
            <a:off x="7372300" y="2739563"/>
            <a:ext cx="4224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185 in your Student Interactive.</a:t>
            </a:r>
            <a:endParaRPr b="0" i="0" sz="3200" u="none" cap="none" strike="noStrike">
              <a:solidFill>
                <a:srgbClr val="000000"/>
              </a:solidFill>
              <a:latin typeface="Arial"/>
              <a:ea typeface="Arial"/>
              <a:cs typeface="Arial"/>
              <a:sym typeface="Arial"/>
            </a:endParaRPr>
          </a:p>
        </p:txBody>
      </p:sp>
      <p:pic>
        <p:nvPicPr>
          <p:cNvPr id="546" name="Google Shape;546;p42"/>
          <p:cNvPicPr preferRelativeResize="0"/>
          <p:nvPr/>
        </p:nvPicPr>
        <p:blipFill rotWithShape="1">
          <a:blip r:embed="rId6">
            <a:alphaModFix/>
          </a:blip>
          <a:srcRect b="0" l="0" r="0" t="0"/>
          <a:stretch/>
        </p:blipFill>
        <p:spPr>
          <a:xfrm>
            <a:off x="2419862" y="1426175"/>
            <a:ext cx="3871850" cy="52450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clock&#10;&#10;Description automatically generated" id="552" name="Google Shape;552;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3" name="Google Shape;553;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4" name="Google Shape;554;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5" name="Google Shape;555;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6" name="Google Shape;556;p47"/>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Descriptive Language</a:t>
            </a:r>
            <a:endParaRPr b="0" i="0" sz="3400" u="none" cap="none" strike="noStrike">
              <a:solidFill>
                <a:srgbClr val="000000"/>
              </a:solidFill>
              <a:latin typeface="Century Gothic"/>
              <a:ea typeface="Century Gothic"/>
              <a:cs typeface="Century Gothic"/>
              <a:sym typeface="Century Gothic"/>
            </a:endParaRPr>
          </a:p>
        </p:txBody>
      </p:sp>
      <p:sp>
        <p:nvSpPr>
          <p:cNvPr id="557" name="Google Shape;557;p4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Century Gothic"/>
              <a:ea typeface="Century Gothic"/>
              <a:cs typeface="Century Gothic"/>
              <a:sym typeface="Century Gothic"/>
            </a:endParaRPr>
          </a:p>
        </p:txBody>
      </p:sp>
      <p:sp>
        <p:nvSpPr>
          <p:cNvPr id="558" name="Google Shape;558;p47"/>
          <p:cNvSpPr txBox="1"/>
          <p:nvPr/>
        </p:nvSpPr>
        <p:spPr>
          <a:xfrm>
            <a:off x="7035250" y="2739563"/>
            <a:ext cx="4560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186 in your Student Interactive.</a:t>
            </a:r>
            <a:endParaRPr b="0" i="0" sz="3200" u="none" cap="none" strike="noStrike">
              <a:solidFill>
                <a:srgbClr val="000000"/>
              </a:solidFill>
              <a:latin typeface="Arial"/>
              <a:ea typeface="Arial"/>
              <a:cs typeface="Arial"/>
              <a:sym typeface="Arial"/>
            </a:endParaRPr>
          </a:p>
        </p:txBody>
      </p:sp>
      <p:pic>
        <p:nvPicPr>
          <p:cNvPr id="559" name="Google Shape;559;p47"/>
          <p:cNvPicPr preferRelativeResize="0"/>
          <p:nvPr/>
        </p:nvPicPr>
        <p:blipFill rotWithShape="1">
          <a:blip r:embed="rId6">
            <a:alphaModFix/>
          </a:blip>
          <a:srcRect b="0" l="0" r="0" t="0"/>
          <a:stretch/>
        </p:blipFill>
        <p:spPr>
          <a:xfrm>
            <a:off x="2230687" y="1351200"/>
            <a:ext cx="3913150" cy="5248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6" name="Google Shape;566;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7" name="Google Shape;567;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8" name="Google Shape;568;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53"/>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Descriptive Language</a:t>
            </a:r>
            <a:endParaRPr b="0" i="0" sz="3400" u="none" cap="none" strike="noStrike">
              <a:solidFill>
                <a:srgbClr val="000000"/>
              </a:solidFill>
              <a:latin typeface="Century Gothic"/>
              <a:ea typeface="Century Gothic"/>
              <a:cs typeface="Century Gothic"/>
              <a:sym typeface="Century Gothic"/>
            </a:endParaRPr>
          </a:p>
        </p:txBody>
      </p:sp>
      <p:sp>
        <p:nvSpPr>
          <p:cNvPr id="570" name="Google Shape;570;p53"/>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571" name="Google Shape;571;p53"/>
          <p:cNvSpPr txBox="1"/>
          <p:nvPr/>
        </p:nvSpPr>
        <p:spPr>
          <a:xfrm>
            <a:off x="7035250" y="2739563"/>
            <a:ext cx="4590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188 in your Student Interactive.</a:t>
            </a:r>
            <a:endParaRPr b="0" i="0" sz="3200" u="none" cap="none" strike="noStrike">
              <a:solidFill>
                <a:srgbClr val="000000"/>
              </a:solidFill>
              <a:latin typeface="Arial"/>
              <a:ea typeface="Arial"/>
              <a:cs typeface="Arial"/>
              <a:sym typeface="Arial"/>
            </a:endParaRPr>
          </a:p>
        </p:txBody>
      </p:sp>
      <p:pic>
        <p:nvPicPr>
          <p:cNvPr id="572" name="Google Shape;572;p53"/>
          <p:cNvPicPr preferRelativeResize="0"/>
          <p:nvPr/>
        </p:nvPicPr>
        <p:blipFill rotWithShape="1">
          <a:blip r:embed="rId6">
            <a:alphaModFix/>
          </a:blip>
          <a:srcRect b="0" l="0" r="0" t="0"/>
          <a:stretch/>
        </p:blipFill>
        <p:spPr>
          <a:xfrm>
            <a:off x="2287612" y="1313844"/>
            <a:ext cx="3863288" cy="51532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icture containing clock&#10;&#10;Description automatically generated" id="578" name="Google Shape;578;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9" name="Google Shape;579;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0" name="Google Shape;580;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1" name="Google Shape;581;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2" name="Google Shape;582;p54"/>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Descriptive Language</a:t>
            </a:r>
            <a:endParaRPr b="0" i="0" sz="3400" u="none" cap="none" strike="noStrike">
              <a:solidFill>
                <a:srgbClr val="000000"/>
              </a:solidFill>
              <a:latin typeface="Century Gothic"/>
              <a:ea typeface="Century Gothic"/>
              <a:cs typeface="Century Gothic"/>
              <a:sym typeface="Century Gothic"/>
            </a:endParaRPr>
          </a:p>
        </p:txBody>
      </p:sp>
      <p:sp>
        <p:nvSpPr>
          <p:cNvPr id="583" name="Google Shape;583;p5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54"/>
          <p:cNvSpPr txBox="1"/>
          <p:nvPr/>
        </p:nvSpPr>
        <p:spPr>
          <a:xfrm>
            <a:off x="6985000" y="2739563"/>
            <a:ext cx="4668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193 in your Student Interactive.</a:t>
            </a:r>
            <a:endParaRPr b="0" i="0" sz="3200" u="none" cap="none" strike="noStrike">
              <a:solidFill>
                <a:srgbClr val="000000"/>
              </a:solidFill>
              <a:latin typeface="Arial"/>
              <a:ea typeface="Arial"/>
              <a:cs typeface="Arial"/>
              <a:sym typeface="Arial"/>
            </a:endParaRPr>
          </a:p>
        </p:txBody>
      </p:sp>
      <p:pic>
        <p:nvPicPr>
          <p:cNvPr id="585" name="Google Shape;585;p54"/>
          <p:cNvPicPr preferRelativeResize="0"/>
          <p:nvPr/>
        </p:nvPicPr>
        <p:blipFill rotWithShape="1">
          <a:blip r:embed="rId6">
            <a:alphaModFix/>
          </a:blip>
          <a:srcRect b="0" l="0" r="0" t="0"/>
          <a:stretch/>
        </p:blipFill>
        <p:spPr>
          <a:xfrm>
            <a:off x="2225263" y="1324041"/>
            <a:ext cx="3873750" cy="52768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10"/>
          <p:cNvSpPr txBox="1"/>
          <p:nvPr/>
        </p:nvSpPr>
        <p:spPr>
          <a:xfrm>
            <a:off x="8175425" y="1623575"/>
            <a:ext cx="3519600" cy="401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400" u="none" cap="none" strike="noStrike">
                <a:solidFill>
                  <a:srgbClr val="000000"/>
                </a:solidFill>
                <a:latin typeface="Century Gothic"/>
                <a:ea typeface="Century Gothic"/>
                <a:cs typeface="Century Gothic"/>
                <a:sym typeface="Century Gothic"/>
              </a:rPr>
              <a:t>Discuss with a partner:</a:t>
            </a:r>
            <a:endParaRPr b="0" i="0" sz="1400" u="none" cap="none" strike="noStrike">
              <a:solidFill>
                <a:srgbClr val="000000"/>
              </a:solidFill>
              <a:latin typeface="Arial"/>
              <a:ea typeface="Arial"/>
              <a:cs typeface="Arial"/>
              <a:sym typeface="Arial"/>
            </a:endParaRPr>
          </a:p>
          <a:p>
            <a:pPr indent="-361950" lvl="0" marL="457200"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Century Gothic"/>
                <a:ea typeface="Century Gothic"/>
                <a:cs typeface="Century Gothic"/>
                <a:sym typeface="Century Gothic"/>
              </a:rPr>
              <a:t>What natural resources are discussed in the text and the video</a:t>
            </a:r>
            <a:r>
              <a:rPr b="0" i="0" lang="en-US" sz="2100" u="none" cap="none" strike="noStrike">
                <a:solidFill>
                  <a:srgbClr val="000000"/>
                </a:solidFill>
                <a:latin typeface="Arial"/>
                <a:ea typeface="Arial"/>
                <a:cs typeface="Arial"/>
                <a:sym typeface="Arial"/>
              </a:rPr>
              <a:t>? </a:t>
            </a:r>
            <a:endParaRPr b="0" i="0" sz="2100" u="none" cap="none" strike="noStrike">
              <a:solidFill>
                <a:srgbClr val="000000"/>
              </a:solidFill>
              <a:latin typeface="Arial"/>
              <a:ea typeface="Arial"/>
              <a:cs typeface="Arial"/>
              <a:sym typeface="Arial"/>
            </a:endParaRPr>
          </a:p>
          <a:p>
            <a:pPr indent="-361950" lvl="0" marL="457200"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Century Gothic"/>
                <a:ea typeface="Century Gothic"/>
                <a:cs typeface="Century Gothic"/>
                <a:sym typeface="Century Gothic"/>
              </a:rPr>
              <a:t>What characteristics of each element helped you learn about the topic</a:t>
            </a:r>
            <a:r>
              <a:rPr b="0" i="0" lang="en-US" sz="2100" u="none" cap="none" strike="noStrike">
                <a:solidFill>
                  <a:srgbClr val="000000"/>
                </a:solidFill>
                <a:latin typeface="Arial"/>
                <a:ea typeface="Arial"/>
                <a:cs typeface="Arial"/>
                <a:sym typeface="Arial"/>
              </a:rPr>
              <a:t>?</a:t>
            </a:r>
            <a:r>
              <a:rPr b="0" i="0" lang="en-US" sz="2100" u="none" cap="none" strike="noStrike">
                <a:solidFill>
                  <a:srgbClr val="000000"/>
                </a:solidFill>
                <a:latin typeface="Century Gothic"/>
                <a:ea typeface="Century Gothic"/>
                <a:cs typeface="Century Gothic"/>
                <a:sym typeface="Century Gothic"/>
              </a:rPr>
              <a:t> </a:t>
            </a:r>
            <a:endParaRPr b="0" i="0" sz="2100" u="none" cap="none" strike="noStrike">
              <a:solidFill>
                <a:srgbClr val="000000"/>
              </a:solidFill>
              <a:latin typeface="Century Gothic"/>
              <a:ea typeface="Century Gothic"/>
              <a:cs typeface="Century Gothic"/>
              <a:sym typeface="Century Gothic"/>
            </a:endParaRPr>
          </a:p>
          <a:p>
            <a:pPr indent="-361950" lvl="0" marL="457200"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Century Gothic"/>
                <a:ea typeface="Century Gothic"/>
                <a:cs typeface="Century Gothic"/>
                <a:sym typeface="Century Gothic"/>
              </a:rPr>
              <a:t>Why should we be grateful for natural resources</a:t>
            </a:r>
            <a:r>
              <a:rPr b="0" i="0" lang="en-US" sz="2100" u="none" cap="none" strike="noStrike">
                <a:solidFill>
                  <a:srgbClr val="000000"/>
                </a:solidFill>
                <a:latin typeface="Arial"/>
                <a:ea typeface="Arial"/>
                <a:cs typeface="Arial"/>
                <a:sym typeface="Arial"/>
              </a:rPr>
              <a:t>?</a:t>
            </a:r>
            <a:endParaRPr b="0" i="0" sz="2100" u="none" cap="none" strike="noStrike">
              <a:solidFill>
                <a:srgbClr val="000000"/>
              </a:solidFill>
              <a:latin typeface="Century Gothic"/>
              <a:ea typeface="Century Gothic"/>
              <a:cs typeface="Century Gothic"/>
              <a:sym typeface="Century Gothic"/>
            </a:endParaRPr>
          </a:p>
        </p:txBody>
      </p:sp>
      <p:sp>
        <p:nvSpPr>
          <p:cNvPr id="124" name="Google Shape;12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 176</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10"/>
          <p:cNvPicPr preferRelativeResize="0"/>
          <p:nvPr/>
        </p:nvPicPr>
        <p:blipFill rotWithShape="1">
          <a:blip r:embed="rId6">
            <a:alphaModFix/>
          </a:blip>
          <a:srcRect b="0" l="0" r="0" t="0"/>
          <a:stretch/>
        </p:blipFill>
        <p:spPr>
          <a:xfrm>
            <a:off x="560913" y="1297869"/>
            <a:ext cx="7266039" cy="49217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clock&#10;&#10;Description automatically generated" id="591" name="Google Shape;59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2" name="Google Shape;59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3" name="Google Shape;59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4" name="Google Shape;59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Descriptive Language</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sp>
        <p:nvSpPr>
          <p:cNvPr id="597" name="Google Shape;597;p45"/>
          <p:cNvSpPr txBox="1"/>
          <p:nvPr/>
        </p:nvSpPr>
        <p:spPr>
          <a:xfrm>
            <a:off x="6476724" y="2755800"/>
            <a:ext cx="5187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98" name="Google Shape;598;p45"/>
          <p:cNvPicPr preferRelativeResize="0"/>
          <p:nvPr/>
        </p:nvPicPr>
        <p:blipFill rotWithShape="1">
          <a:blip r:embed="rId6">
            <a:alphaModFix/>
          </a:blip>
          <a:srcRect b="0" l="0" r="0" t="0"/>
          <a:stretch/>
        </p:blipFill>
        <p:spPr>
          <a:xfrm>
            <a:off x="6476737" y="2086386"/>
            <a:ext cx="1895740" cy="571580"/>
          </a:xfrm>
          <a:prstGeom prst="rect">
            <a:avLst/>
          </a:prstGeom>
          <a:noFill/>
          <a:ln>
            <a:noFill/>
          </a:ln>
        </p:spPr>
      </p:pic>
      <p:pic>
        <p:nvPicPr>
          <p:cNvPr id="599" name="Google Shape;599;p45"/>
          <p:cNvPicPr preferRelativeResize="0"/>
          <p:nvPr/>
        </p:nvPicPr>
        <p:blipFill rotWithShape="1">
          <a:blip r:embed="rId7">
            <a:alphaModFix/>
          </a:blip>
          <a:srcRect b="0" l="0" r="0" t="0"/>
          <a:stretch/>
        </p:blipFill>
        <p:spPr>
          <a:xfrm>
            <a:off x="1982275" y="1385675"/>
            <a:ext cx="3851450" cy="5228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A picture containing clock&#10;&#10;Description automatically generated" id="605" name="Google Shape;605;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6" name="Google Shape;606;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7" name="Google Shape;607;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8" name="Google Shape;608;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9" name="Google Shape;609;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610" name="Google Shape;610;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201</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46"/>
          <p:cNvSpPr txBox="1"/>
          <p:nvPr/>
        </p:nvSpPr>
        <p:spPr>
          <a:xfrm>
            <a:off x="7285826" y="2578063"/>
            <a:ext cx="3955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201 in your Student Interactive </a:t>
            </a:r>
            <a:r>
              <a:rPr lang="en-US" sz="3200">
                <a:solidFill>
                  <a:schemeClr val="dk1"/>
                </a:solidFill>
                <a:latin typeface="Century Gothic"/>
                <a:ea typeface="Century Gothic"/>
                <a:cs typeface="Century Gothic"/>
                <a:sym typeface="Century Gothic"/>
              </a:rPr>
              <a:t>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activity.</a:t>
            </a:r>
            <a:endParaRPr b="0" i="0" sz="3200" u="none" cap="none" strike="noStrike">
              <a:solidFill>
                <a:schemeClr val="dk1"/>
              </a:solidFill>
              <a:latin typeface="Century Gothic"/>
              <a:ea typeface="Century Gothic"/>
              <a:cs typeface="Century Gothic"/>
              <a:sym typeface="Century Gothic"/>
            </a:endParaRPr>
          </a:p>
        </p:txBody>
      </p:sp>
      <p:pic>
        <p:nvPicPr>
          <p:cNvPr id="612" name="Google Shape;612;p46"/>
          <p:cNvPicPr preferRelativeResize="0"/>
          <p:nvPr/>
        </p:nvPicPr>
        <p:blipFill rotWithShape="1">
          <a:blip r:embed="rId6">
            <a:alphaModFix/>
          </a:blip>
          <a:srcRect b="0" l="0" r="0" t="0"/>
          <a:stretch/>
        </p:blipFill>
        <p:spPr>
          <a:xfrm>
            <a:off x="2455875" y="1297874"/>
            <a:ext cx="3829850" cy="5229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A picture containing clock&#10;&#10;Description automatically generated" id="618" name="Google Shape;618;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9" name="Google Shape;619;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0" name="Google Shape;620;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1" name="Google Shape;621;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2" name="Google Shape;622;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55"/>
          <p:cNvSpPr txBox="1"/>
          <p:nvPr/>
        </p:nvSpPr>
        <p:spPr>
          <a:xfrm>
            <a:off x="1828614" y="192167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house</a:t>
            </a:r>
            <a:endParaRPr b="0" i="0" sz="5400" u="none" cap="none" strike="noStrike">
              <a:solidFill>
                <a:srgbClr val="000000"/>
              </a:solidFill>
              <a:latin typeface="Century Gothic"/>
              <a:ea typeface="Century Gothic"/>
              <a:cs typeface="Century Gothic"/>
              <a:sym typeface="Century Gothic"/>
            </a:endParaRPr>
          </a:p>
        </p:txBody>
      </p:sp>
      <p:sp>
        <p:nvSpPr>
          <p:cNvPr id="624" name="Google Shape;624;p55"/>
          <p:cNvSpPr txBox="1"/>
          <p:nvPr/>
        </p:nvSpPr>
        <p:spPr>
          <a:xfrm>
            <a:off x="6645175" y="370880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oyster</a:t>
            </a:r>
            <a:endParaRPr b="0" i="0" sz="5400" u="none" cap="none" strike="noStrike">
              <a:solidFill>
                <a:srgbClr val="000000"/>
              </a:solidFill>
              <a:latin typeface="Century Gothic"/>
              <a:ea typeface="Century Gothic"/>
              <a:cs typeface="Century Gothic"/>
              <a:sym typeface="Century Gothic"/>
            </a:endParaRPr>
          </a:p>
        </p:txBody>
      </p:sp>
      <p:sp>
        <p:nvSpPr>
          <p:cNvPr id="625" name="Google Shape;625;p55"/>
          <p:cNvSpPr txBox="1"/>
          <p:nvPr/>
        </p:nvSpPr>
        <p:spPr>
          <a:xfrm>
            <a:off x="6645175" y="189996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clown</a:t>
            </a:r>
            <a:endParaRPr b="0" i="0" sz="5400" u="none" cap="none" strike="noStrike">
              <a:solidFill>
                <a:srgbClr val="000000"/>
              </a:solidFill>
              <a:latin typeface="Century Gothic"/>
              <a:ea typeface="Century Gothic"/>
              <a:cs typeface="Century Gothic"/>
              <a:sym typeface="Century Gothic"/>
            </a:endParaRPr>
          </a:p>
        </p:txBody>
      </p:sp>
      <p:sp>
        <p:nvSpPr>
          <p:cNvPr id="626" name="Google Shape;626;p55"/>
          <p:cNvSpPr txBox="1"/>
          <p:nvPr/>
        </p:nvSpPr>
        <p:spPr>
          <a:xfrm>
            <a:off x="1828614" y="371980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recoil</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A picture containing clock&#10;&#10;Description automatically generated" id="632" name="Google Shape;63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3" name="Google Shape;63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4" name="Google Shape;63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5" name="Google Shape;63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6" name="Google Shape;63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37" name="Google Shape;637;p48"/>
          <p:cNvSpPr txBox="1"/>
          <p:nvPr/>
        </p:nvSpPr>
        <p:spPr>
          <a:xfrm>
            <a:off x="7793477" y="2644177"/>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207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38" name="Google Shape;638;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207</a:t>
            </a:r>
            <a:endParaRPr b="0" i="0" sz="1400" u="none" cap="none" strike="noStrike">
              <a:solidFill>
                <a:srgbClr val="000000"/>
              </a:solidFill>
              <a:latin typeface="Century Gothic"/>
              <a:ea typeface="Century Gothic"/>
              <a:cs typeface="Century Gothic"/>
              <a:sym typeface="Century Gothic"/>
            </a:endParaRPr>
          </a:p>
        </p:txBody>
      </p:sp>
      <p:pic>
        <p:nvPicPr>
          <p:cNvPr id="639" name="Google Shape;639;p48"/>
          <p:cNvPicPr preferRelativeResize="0"/>
          <p:nvPr/>
        </p:nvPicPr>
        <p:blipFill rotWithShape="1">
          <a:blip r:embed="rId6">
            <a:alphaModFix/>
          </a:blip>
          <a:srcRect b="0" l="0" r="0" t="0"/>
          <a:stretch/>
        </p:blipFill>
        <p:spPr>
          <a:xfrm>
            <a:off x="2596800" y="1297875"/>
            <a:ext cx="3823300" cy="5206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descr="A picture containing clock&#10;&#10;Description automatically generated" id="645" name="Google Shape;645;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6" name="Google Shape;646;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7" name="Google Shape;64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8" name="Google Shape;648;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9" name="Google Shape;649;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50" name="Google Shape;650;p49"/>
          <p:cNvSpPr txBox="1"/>
          <p:nvPr/>
        </p:nvSpPr>
        <p:spPr>
          <a:xfrm>
            <a:off x="494971" y="1659305"/>
            <a:ext cx="9390639"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reflection about your experience writing a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reflection with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element of your work do you feel is the best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651" name="Google Shape;651;p49"/>
          <p:cNvPicPr preferRelativeResize="0"/>
          <p:nvPr/>
        </p:nvPicPr>
        <p:blipFill rotWithShape="1">
          <a:blip r:embed="rId6">
            <a:alphaModFix/>
          </a:blip>
          <a:srcRect b="0" l="0" r="0" t="0"/>
          <a:stretch/>
        </p:blipFill>
        <p:spPr>
          <a:xfrm>
            <a:off x="9478429" y="2474521"/>
            <a:ext cx="2429785" cy="24297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62" name="Google Shape;662;p50"/>
          <p:cNvSpPr txBox="1"/>
          <p:nvPr/>
        </p:nvSpPr>
        <p:spPr>
          <a:xfrm>
            <a:off x="3958369" y="2062934"/>
            <a:ext cx="356233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choice</a:t>
            </a:r>
            <a:endParaRPr b="0" i="0" sz="5400" u="none" cap="none" strike="noStrike">
              <a:solidFill>
                <a:srgbClr val="000000"/>
              </a:solidFill>
              <a:latin typeface="Century Gothic"/>
              <a:ea typeface="Century Gothic"/>
              <a:cs typeface="Century Gothic"/>
              <a:sym typeface="Century Gothic"/>
            </a:endParaRPr>
          </a:p>
        </p:txBody>
      </p:sp>
      <p:sp>
        <p:nvSpPr>
          <p:cNvPr id="663" name="Google Shape;663;p50"/>
          <p:cNvSpPr txBox="1"/>
          <p:nvPr/>
        </p:nvSpPr>
        <p:spPr>
          <a:xfrm>
            <a:off x="3958369" y="3871778"/>
            <a:ext cx="356233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sprout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A picture containing clock&#10;&#10;Description automatically generated" id="669" name="Google Shape;669;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0" name="Google Shape;670;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1" name="Google Shape;671;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2" name="Google Shape;672;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3" name="Google Shape;673;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74" name="Google Shape;674;p51"/>
          <p:cNvSpPr txBox="1"/>
          <p:nvPr/>
        </p:nvSpPr>
        <p:spPr>
          <a:xfrm>
            <a:off x="909458" y="1291096"/>
            <a:ext cx="9477075" cy="2554505"/>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doctor works at a hospital in a city.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His mother came to visit last month from her country.</a:t>
            </a:r>
            <a:endParaRPr b="0" i="0" sz="4000" u="none" cap="none" strike="noStrike">
              <a:solidFill>
                <a:srgbClr val="000000"/>
              </a:solidFill>
              <a:latin typeface="Century Gothic"/>
              <a:ea typeface="Century Gothic"/>
              <a:cs typeface="Century Gothic"/>
              <a:sym typeface="Century Gothic"/>
            </a:endParaRPr>
          </a:p>
        </p:txBody>
      </p:sp>
      <p:sp>
        <p:nvSpPr>
          <p:cNvPr id="675" name="Google Shape;675;p51"/>
          <p:cNvSpPr txBox="1"/>
          <p:nvPr/>
        </p:nvSpPr>
        <p:spPr>
          <a:xfrm>
            <a:off x="909458" y="4154237"/>
            <a:ext cx="9477075"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Change the common nouns to proper nouns.</a:t>
            </a:r>
            <a:endParaRPr b="0" i="0" sz="40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icture containing drawing, lamp&#10;&#10;Description automatically generated" id="681" name="Google Shape;681;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82" name="Google Shape;682;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83" name="Google Shape;683;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84" name="Google Shape;684;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5" name="Google Shape;685;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6" name="Google Shape;686;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picture containing clock&#10;&#10;Description automatically generated" id="692" name="Google Shape;692;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3" name="Google Shape;693;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4" name="Google Shape;694;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5" name="Google Shape;695;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6" name="Google Shape;696;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Visualize Details</a:t>
            </a:r>
            <a:endParaRPr b="0" i="0" sz="1400" u="none" cap="none" strike="noStrike">
              <a:solidFill>
                <a:srgbClr val="000000"/>
              </a:solidFill>
              <a:latin typeface="Century Gothic"/>
              <a:ea typeface="Century Gothic"/>
              <a:cs typeface="Century Gothic"/>
              <a:sym typeface="Century Gothic"/>
            </a:endParaRPr>
          </a:p>
        </p:txBody>
      </p:sp>
      <p:sp>
        <p:nvSpPr>
          <p:cNvPr id="697" name="Google Shape;697;p56"/>
          <p:cNvSpPr/>
          <p:nvPr/>
        </p:nvSpPr>
        <p:spPr>
          <a:xfrm>
            <a:off x="10386533" y="160094"/>
            <a:ext cx="175106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a:t>
            </a:r>
            <a:r>
              <a:rPr b="1" lang="en-US" sz="2400">
                <a:solidFill>
                  <a:schemeClr val="lt1"/>
                </a:solidFill>
                <a:latin typeface="Century Gothic"/>
                <a:ea typeface="Century Gothic"/>
                <a:cs typeface="Century Gothic"/>
                <a:sym typeface="Century Gothic"/>
              </a:rPr>
              <a:t>79</a:t>
            </a:r>
            <a:endParaRPr b="0" i="0" sz="1400" u="none" cap="none" strike="noStrike">
              <a:solidFill>
                <a:srgbClr val="000000"/>
              </a:solidFill>
              <a:latin typeface="Century Gothic"/>
              <a:ea typeface="Century Gothic"/>
              <a:cs typeface="Century Gothic"/>
              <a:sym typeface="Century Gothic"/>
            </a:endParaRPr>
          </a:p>
        </p:txBody>
      </p:sp>
      <p:pic>
        <p:nvPicPr>
          <p:cNvPr id="698" name="Google Shape;698;p56"/>
          <p:cNvPicPr preferRelativeResize="0"/>
          <p:nvPr/>
        </p:nvPicPr>
        <p:blipFill rotWithShape="1">
          <a:blip r:embed="rId6">
            <a:alphaModFix/>
          </a:blip>
          <a:srcRect b="0" l="0" r="0" t="0"/>
          <a:stretch/>
        </p:blipFill>
        <p:spPr>
          <a:xfrm>
            <a:off x="3663950" y="1317050"/>
            <a:ext cx="3855050" cy="5249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descr="A picture containing clock&#10;&#10;Description automatically generated" id="704" name="Google Shape;704;g21913257428_1_8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05" name="Google Shape;705;g21913257428_1_8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06" name="Google Shape;706;g21913257428_1_8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07" name="Google Shape;707;g21913257428_1_8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08" name="Google Shape;708;g21913257428_1_8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09" name="Google Shape;709;g21913257428_1_8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sp>
        <p:nvSpPr>
          <p:cNvPr id="710" name="Google Shape;710;g21913257428_1_81"/>
          <p:cNvSpPr txBox="1"/>
          <p:nvPr/>
        </p:nvSpPr>
        <p:spPr>
          <a:xfrm>
            <a:off x="7431626" y="2644050"/>
            <a:ext cx="406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181 in your Student Interactive.</a:t>
            </a:r>
            <a:endParaRPr b="0" i="0" sz="3200" u="none" cap="none" strike="noStrike">
              <a:solidFill>
                <a:srgbClr val="000000"/>
              </a:solidFill>
              <a:latin typeface="Arial"/>
              <a:ea typeface="Arial"/>
              <a:cs typeface="Arial"/>
              <a:sym typeface="Arial"/>
            </a:endParaRPr>
          </a:p>
        </p:txBody>
      </p:sp>
      <p:pic>
        <p:nvPicPr>
          <p:cNvPr id="711" name="Google Shape;711;g21913257428_1_81"/>
          <p:cNvPicPr preferRelativeResize="0"/>
          <p:nvPr/>
        </p:nvPicPr>
        <p:blipFill rotWithShape="1">
          <a:blip r:embed="rId6">
            <a:alphaModFix/>
          </a:blip>
          <a:srcRect b="0" l="0" r="0" t="0"/>
          <a:stretch/>
        </p:blipFill>
        <p:spPr>
          <a:xfrm>
            <a:off x="2527912" y="1443750"/>
            <a:ext cx="3715074" cy="5068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11"/>
          <p:cNvSpPr txBox="1"/>
          <p:nvPr/>
        </p:nvSpPr>
        <p:spPr>
          <a:xfrm>
            <a:off x="4956538" y="3291100"/>
            <a:ext cx="14838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entury Gothic"/>
                <a:ea typeface="Century Gothic"/>
                <a:cs typeface="Century Gothic"/>
                <a:sym typeface="Century Gothic"/>
              </a:rPr>
              <a:t>Ruby Bridges</a:t>
            </a:r>
            <a:endParaRPr b="1" i="0" sz="2800" u="none" cap="none" strike="noStrike">
              <a:solidFill>
                <a:schemeClr val="lt1"/>
              </a:solidFill>
              <a:latin typeface="Century Gothic"/>
              <a:ea typeface="Century Gothic"/>
              <a:cs typeface="Century Gothic"/>
              <a:sym typeface="Century Gothic"/>
            </a:endParaRPr>
          </a:p>
        </p:txBody>
      </p:sp>
      <p:graphicFrame>
        <p:nvGraphicFramePr>
          <p:cNvPr id="137" name="Google Shape;137;p11"/>
          <p:cNvGraphicFramePr/>
          <p:nvPr/>
        </p:nvGraphicFramePr>
        <p:xfrm>
          <a:off x="1797221" y="1401340"/>
          <a:ext cx="3000000" cy="3000000"/>
        </p:xfrm>
        <a:graphic>
          <a:graphicData uri="http://schemas.openxmlformats.org/drawingml/2006/table">
            <a:tbl>
              <a:tblPr bandRow="1" firstRow="1">
                <a:noFill/>
                <a:tableStyleId>{B1DEAFFF-6CD2-4E96-A490-7444BF8D04FB}</a:tableStyleId>
              </a:tblPr>
              <a:tblGrid>
                <a:gridCol w="4064000"/>
                <a:gridCol w="4064000"/>
              </a:tblGrid>
              <a:tr h="370850">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The Beaded Necklace</a:t>
                      </a:r>
                      <a:endParaRPr sz="1400" u="none" cap="none" strike="noStrike"/>
                    </a:p>
                  </a:txBody>
                  <a:tcPr marT="45725" marB="45725" marR="91450" marL="91450"/>
                </a:tc>
                <a:tc hMerge="1"/>
              </a:tr>
              <a:tr h="37085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Cause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Effect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A picture containing clock&#10;&#10;Description automatically generated" id="717" name="Google Shape;717;p5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18" name="Google Shape;718;p5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19" name="Google Shape;719;p5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20" name="Google Shape;720;p5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21" name="Google Shape;721;p5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22" name="Google Shape;722;p5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sp>
        <p:nvSpPr>
          <p:cNvPr id="723" name="Google Shape;723;p58"/>
          <p:cNvSpPr txBox="1"/>
          <p:nvPr/>
        </p:nvSpPr>
        <p:spPr>
          <a:xfrm>
            <a:off x="7156451" y="2644050"/>
            <a:ext cx="4387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182 in your Student Interactive.</a:t>
            </a:r>
            <a:endParaRPr b="0" i="0" sz="3200" u="none" cap="none" strike="noStrike">
              <a:solidFill>
                <a:srgbClr val="000000"/>
              </a:solidFill>
              <a:latin typeface="Arial"/>
              <a:ea typeface="Arial"/>
              <a:cs typeface="Arial"/>
              <a:sym typeface="Arial"/>
            </a:endParaRPr>
          </a:p>
        </p:txBody>
      </p:sp>
      <p:pic>
        <p:nvPicPr>
          <p:cNvPr id="724" name="Google Shape;724;p58"/>
          <p:cNvPicPr preferRelativeResize="0"/>
          <p:nvPr/>
        </p:nvPicPr>
        <p:blipFill rotWithShape="1">
          <a:blip r:embed="rId6">
            <a:alphaModFix/>
          </a:blip>
          <a:srcRect b="0" l="0" r="0" t="0"/>
          <a:stretch/>
        </p:blipFill>
        <p:spPr>
          <a:xfrm>
            <a:off x="2346362" y="1401400"/>
            <a:ext cx="3803000" cy="50793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descr="A picture containing clock&#10;&#10;Description automatically generated" id="730" name="Google Shape;730;p5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31" name="Google Shape;731;p5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32" name="Google Shape;732;p59"/>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33" name="Google Shape;733;p5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34" name="Google Shape;734;p5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35" name="Google Shape;735;p5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a:t>
            </a:r>
            <a:endParaRPr b="0" i="0" sz="1400" u="none" cap="none" strike="noStrike">
              <a:solidFill>
                <a:srgbClr val="000000"/>
              </a:solidFill>
              <a:latin typeface="Century Gothic"/>
              <a:ea typeface="Century Gothic"/>
              <a:cs typeface="Century Gothic"/>
              <a:sym typeface="Century Gothic"/>
            </a:endParaRPr>
          </a:p>
        </p:txBody>
      </p:sp>
      <p:sp>
        <p:nvSpPr>
          <p:cNvPr id="736" name="Google Shape;736;p59"/>
          <p:cNvSpPr txBox="1"/>
          <p:nvPr/>
        </p:nvSpPr>
        <p:spPr>
          <a:xfrm>
            <a:off x="6796626" y="2644050"/>
            <a:ext cx="4704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184 in your Student Interactive.</a:t>
            </a:r>
            <a:endParaRPr b="0" i="0" sz="3200" u="none" cap="none" strike="noStrike">
              <a:solidFill>
                <a:srgbClr val="000000"/>
              </a:solidFill>
              <a:latin typeface="Arial"/>
              <a:ea typeface="Arial"/>
              <a:cs typeface="Arial"/>
              <a:sym typeface="Arial"/>
            </a:endParaRPr>
          </a:p>
        </p:txBody>
      </p:sp>
      <p:pic>
        <p:nvPicPr>
          <p:cNvPr id="737" name="Google Shape;737;p59"/>
          <p:cNvPicPr preferRelativeResize="0"/>
          <p:nvPr/>
        </p:nvPicPr>
        <p:blipFill rotWithShape="1">
          <a:blip r:embed="rId6">
            <a:alphaModFix/>
          </a:blip>
          <a:srcRect b="0" l="0" r="0" t="0"/>
          <a:stretch/>
        </p:blipFill>
        <p:spPr>
          <a:xfrm>
            <a:off x="2168100" y="1380225"/>
            <a:ext cx="3799701" cy="5198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clock&#10;&#10;Description automatically generated" id="743" name="Google Shape;743;p6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44" name="Google Shape;744;p6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45" name="Google Shape;745;p6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46" name="Google Shape;746;p6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47" name="Google Shape;747;p6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48" name="Google Shape;748;p6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749" name="Google Shape;749;p60"/>
          <p:cNvSpPr txBox="1"/>
          <p:nvPr/>
        </p:nvSpPr>
        <p:spPr>
          <a:xfrm>
            <a:off x="7135201" y="2644050"/>
            <a:ext cx="4451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188 in your Student Interactive.</a:t>
            </a:r>
            <a:endParaRPr b="0" i="0" sz="3200" u="none" cap="none" strike="noStrike">
              <a:solidFill>
                <a:srgbClr val="000000"/>
              </a:solidFill>
              <a:latin typeface="Arial"/>
              <a:ea typeface="Arial"/>
              <a:cs typeface="Arial"/>
              <a:sym typeface="Arial"/>
            </a:endParaRPr>
          </a:p>
        </p:txBody>
      </p:sp>
      <p:pic>
        <p:nvPicPr>
          <p:cNvPr id="750" name="Google Shape;750;p60"/>
          <p:cNvPicPr preferRelativeResize="0"/>
          <p:nvPr/>
        </p:nvPicPr>
        <p:blipFill rotWithShape="1">
          <a:blip r:embed="rId6">
            <a:alphaModFix/>
          </a:blip>
          <a:srcRect b="0" l="0" r="0" t="0"/>
          <a:stretch/>
        </p:blipFill>
        <p:spPr>
          <a:xfrm>
            <a:off x="2316550" y="1317324"/>
            <a:ext cx="3841375" cy="5205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A picture containing clock&#10;&#10;Description automatically generated" id="756" name="Google Shape;756;g25565b32847_0_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7" name="Google Shape;757;g25565b32847_0_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8" name="Google Shape;758;g25565b32847_0_4"/>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759" name="Google Shape;759;g25565b32847_0_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0" name="Google Shape;760;g25565b32847_0_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61" name="Google Shape;761;g25565b32847_0_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a:t>
            </a:r>
            <a:r>
              <a:rPr b="1" lang="en-US" sz="2400">
                <a:solidFill>
                  <a:schemeClr val="lt1"/>
                </a:solidFill>
                <a:latin typeface="Century Gothic"/>
                <a:ea typeface="Century Gothic"/>
                <a:cs typeface="Century Gothic"/>
                <a:sym typeface="Century Gothic"/>
              </a:rPr>
              <a:t>90</a:t>
            </a:r>
            <a:endParaRPr b="0" i="0" sz="1400" u="none" cap="none" strike="noStrike">
              <a:solidFill>
                <a:srgbClr val="000000"/>
              </a:solidFill>
              <a:latin typeface="Century Gothic"/>
              <a:ea typeface="Century Gothic"/>
              <a:cs typeface="Century Gothic"/>
              <a:sym typeface="Century Gothic"/>
            </a:endParaRPr>
          </a:p>
        </p:txBody>
      </p:sp>
      <p:sp>
        <p:nvSpPr>
          <p:cNvPr id="762" name="Google Shape;762;g25565b32847_0_4"/>
          <p:cNvSpPr txBox="1"/>
          <p:nvPr/>
        </p:nvSpPr>
        <p:spPr>
          <a:xfrm>
            <a:off x="7433701" y="2644050"/>
            <a:ext cx="4066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a:t>
            </a:r>
            <a:r>
              <a:rPr lang="en-US" sz="3200">
                <a:latin typeface="Century Gothic"/>
                <a:ea typeface="Century Gothic"/>
                <a:cs typeface="Century Gothic"/>
                <a:sym typeface="Century Gothic"/>
              </a:rPr>
              <a:t>90</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pic>
        <p:nvPicPr>
          <p:cNvPr id="763" name="Google Shape;763;g25565b32847_0_4"/>
          <p:cNvPicPr preferRelativeResize="0"/>
          <p:nvPr/>
        </p:nvPicPr>
        <p:blipFill rotWithShape="1">
          <a:blip r:embed="rId6">
            <a:alphaModFix/>
          </a:blip>
          <a:srcRect b="0" l="1428" r="1428" t="0"/>
          <a:stretch/>
        </p:blipFill>
        <p:spPr>
          <a:xfrm>
            <a:off x="2497037" y="1380224"/>
            <a:ext cx="3778900" cy="51210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descr="A picture containing clock&#10;&#10;Description automatically generated" id="769" name="Google Shape;769;g25565b32847_0_1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70" name="Google Shape;770;g25565b32847_0_1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71" name="Google Shape;771;g25565b32847_0_16"/>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772" name="Google Shape;772;g25565b32847_0_1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73" name="Google Shape;773;g25565b32847_0_1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74" name="Google Shape;774;g25565b32847_0_16"/>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a:t>
            </a:r>
            <a:r>
              <a:rPr b="1" lang="en-US" sz="2400">
                <a:solidFill>
                  <a:schemeClr val="lt1"/>
                </a:solidFill>
                <a:latin typeface="Century Gothic"/>
                <a:ea typeface="Century Gothic"/>
                <a:cs typeface="Century Gothic"/>
                <a:sym typeface="Century Gothic"/>
              </a:rPr>
              <a:t>91</a:t>
            </a:r>
            <a:endParaRPr b="0" i="0" sz="1400" u="none" cap="none" strike="noStrike">
              <a:solidFill>
                <a:srgbClr val="000000"/>
              </a:solidFill>
              <a:latin typeface="Century Gothic"/>
              <a:ea typeface="Century Gothic"/>
              <a:cs typeface="Century Gothic"/>
              <a:sym typeface="Century Gothic"/>
            </a:endParaRPr>
          </a:p>
        </p:txBody>
      </p:sp>
      <p:sp>
        <p:nvSpPr>
          <p:cNvPr id="775" name="Google Shape;775;g25565b32847_0_16"/>
          <p:cNvSpPr txBox="1"/>
          <p:nvPr/>
        </p:nvSpPr>
        <p:spPr>
          <a:xfrm>
            <a:off x="7433701" y="2644050"/>
            <a:ext cx="4066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a:t>
            </a:r>
            <a:r>
              <a:rPr lang="en-US" sz="3200">
                <a:latin typeface="Century Gothic"/>
                <a:ea typeface="Century Gothic"/>
                <a:cs typeface="Century Gothic"/>
                <a:sym typeface="Century Gothic"/>
              </a:rPr>
              <a:t>91</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pic>
        <p:nvPicPr>
          <p:cNvPr id="776" name="Google Shape;776;g25565b32847_0_16"/>
          <p:cNvPicPr preferRelativeResize="0"/>
          <p:nvPr/>
        </p:nvPicPr>
        <p:blipFill rotWithShape="1">
          <a:blip r:embed="rId6">
            <a:alphaModFix/>
          </a:blip>
          <a:srcRect b="0" l="1446" r="1456" t="0"/>
          <a:stretch/>
        </p:blipFill>
        <p:spPr>
          <a:xfrm>
            <a:off x="2473600" y="1380224"/>
            <a:ext cx="3825775" cy="518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descr="A picture containing clock&#10;&#10;Description automatically generated" id="782" name="Google Shape;782;p6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83" name="Google Shape;783;p6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84" name="Google Shape;784;p67"/>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85" name="Google Shape;785;p6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86" name="Google Shape;786;p6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87" name="Google Shape;787;p6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sp>
        <p:nvSpPr>
          <p:cNvPr id="788" name="Google Shape;788;p67"/>
          <p:cNvSpPr txBox="1"/>
          <p:nvPr/>
        </p:nvSpPr>
        <p:spPr>
          <a:xfrm>
            <a:off x="7219851" y="2644050"/>
            <a:ext cx="4493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192 in your Student Interactive.</a:t>
            </a:r>
            <a:endParaRPr b="0" i="0" sz="3200" u="none" cap="none" strike="noStrike">
              <a:solidFill>
                <a:srgbClr val="000000"/>
              </a:solidFill>
              <a:latin typeface="Arial"/>
              <a:ea typeface="Arial"/>
              <a:cs typeface="Arial"/>
              <a:sym typeface="Arial"/>
            </a:endParaRPr>
          </a:p>
        </p:txBody>
      </p:sp>
      <p:pic>
        <p:nvPicPr>
          <p:cNvPr id="789" name="Google Shape;789;p67"/>
          <p:cNvPicPr preferRelativeResize="0"/>
          <p:nvPr/>
        </p:nvPicPr>
        <p:blipFill rotWithShape="1">
          <a:blip r:embed="rId6">
            <a:alphaModFix/>
          </a:blip>
          <a:srcRect b="0" l="0" r="0" t="0"/>
          <a:stretch/>
        </p:blipFill>
        <p:spPr>
          <a:xfrm>
            <a:off x="2344912" y="1431549"/>
            <a:ext cx="3869300" cy="52396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descr="A picture containing clock&#10;&#10;Description automatically generated" id="795" name="Google Shape;795;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6" name="Google Shape;796;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7" name="Google Shape;797;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8" name="Google Shape;798;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9" name="Google Shape;799;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800" name="Google Shape;800;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197</a:t>
            </a:r>
            <a:endParaRPr b="0" i="0" sz="1400" u="none" cap="none" strike="noStrike">
              <a:solidFill>
                <a:srgbClr val="000000"/>
              </a:solidFill>
              <a:latin typeface="Century Gothic"/>
              <a:ea typeface="Century Gothic"/>
              <a:cs typeface="Century Gothic"/>
              <a:sym typeface="Century Gothic"/>
            </a:endParaRPr>
          </a:p>
        </p:txBody>
      </p:sp>
      <p:sp>
        <p:nvSpPr>
          <p:cNvPr id="801" name="Google Shape;801;p57"/>
          <p:cNvSpPr/>
          <p:nvPr/>
        </p:nvSpPr>
        <p:spPr>
          <a:xfrm>
            <a:off x="6996275" y="2683675"/>
            <a:ext cx="4584000" cy="2508600"/>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1" i="0" lang="en-US" sz="3100" u="none" cap="none" strike="noStrike">
                <a:solidFill>
                  <a:srgbClr val="000000"/>
                </a:solidFill>
                <a:latin typeface="Century Gothic"/>
                <a:ea typeface="Century Gothic"/>
                <a:cs typeface="Century Gothic"/>
                <a:sym typeface="Century Gothic"/>
              </a:rPr>
              <a:t>Turn </a:t>
            </a:r>
            <a:r>
              <a:rPr b="0" i="0" lang="en-US" sz="3100" u="none" cap="none" strike="noStrike">
                <a:solidFill>
                  <a:srgbClr val="000000"/>
                </a:solidFill>
                <a:latin typeface="Century Gothic"/>
                <a:ea typeface="Century Gothic"/>
                <a:cs typeface="Century Gothic"/>
                <a:sym typeface="Century Gothic"/>
              </a:rPr>
              <a:t>to page 197 in your Student Interactive and </a:t>
            </a:r>
            <a:r>
              <a:rPr b="1" i="0" lang="en-US" sz="3100" u="none" cap="none" strike="noStrike">
                <a:solidFill>
                  <a:srgbClr val="000000"/>
                </a:solidFill>
                <a:latin typeface="Century Gothic"/>
                <a:ea typeface="Century Gothic"/>
                <a:cs typeface="Century Gothic"/>
                <a:sym typeface="Century Gothic"/>
              </a:rPr>
              <a:t>complete</a:t>
            </a:r>
            <a:r>
              <a:rPr b="0" i="0" lang="en-US" sz="3100" u="none" cap="none" strike="noStrike">
                <a:solidFill>
                  <a:srgbClr val="000000"/>
                </a:solidFill>
                <a:latin typeface="Century Gothic"/>
                <a:ea typeface="Century Gothic"/>
                <a:cs typeface="Century Gothic"/>
                <a:sym typeface="Century Gothic"/>
              </a:rPr>
              <a:t> the activity.</a:t>
            </a:r>
            <a:endParaRPr b="0" i="0" sz="1700" u="none" cap="none" strike="noStrike">
              <a:solidFill>
                <a:srgbClr val="000000"/>
              </a:solidFill>
              <a:latin typeface="Arial"/>
              <a:ea typeface="Arial"/>
              <a:cs typeface="Arial"/>
              <a:sym typeface="Arial"/>
            </a:endParaRPr>
          </a:p>
        </p:txBody>
      </p:sp>
      <p:pic>
        <p:nvPicPr>
          <p:cNvPr id="802" name="Google Shape;802;p57"/>
          <p:cNvPicPr preferRelativeResize="0"/>
          <p:nvPr/>
        </p:nvPicPr>
        <p:blipFill rotWithShape="1">
          <a:blip r:embed="rId6">
            <a:alphaModFix/>
          </a:blip>
          <a:srcRect b="0" l="0" r="0" t="0"/>
          <a:stretch/>
        </p:blipFill>
        <p:spPr>
          <a:xfrm>
            <a:off x="7481419" y="2026359"/>
            <a:ext cx="1943371" cy="657317"/>
          </a:xfrm>
          <a:prstGeom prst="rect">
            <a:avLst/>
          </a:prstGeom>
          <a:noFill/>
          <a:ln>
            <a:noFill/>
          </a:ln>
        </p:spPr>
      </p:pic>
      <p:pic>
        <p:nvPicPr>
          <p:cNvPr id="803" name="Google Shape;803;p57"/>
          <p:cNvPicPr preferRelativeResize="0"/>
          <p:nvPr/>
        </p:nvPicPr>
        <p:blipFill rotWithShape="1">
          <a:blip r:embed="rId7">
            <a:alphaModFix/>
          </a:blip>
          <a:srcRect b="0" l="0" r="0" t="0"/>
          <a:stretch/>
        </p:blipFill>
        <p:spPr>
          <a:xfrm>
            <a:off x="2505613" y="1297875"/>
            <a:ext cx="3809474" cy="5238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A picture containing clock&#10;&#10;Description automatically generated" id="809" name="Google Shape;809;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0" name="Google Shape;810;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1" name="Google Shape;811;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2" name="Google Shape;812;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3" name="Google Shape;813;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814" name="Google Shape;814;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62"/>
          <p:cNvSpPr txBox="1"/>
          <p:nvPr/>
        </p:nvSpPr>
        <p:spPr>
          <a:xfrm>
            <a:off x="7163199"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16" name="Google Shape;816;p62"/>
          <p:cNvPicPr preferRelativeResize="0"/>
          <p:nvPr/>
        </p:nvPicPr>
        <p:blipFill rotWithShape="1">
          <a:blip r:embed="rId6">
            <a:alphaModFix/>
          </a:blip>
          <a:srcRect b="0" l="0" r="0" t="0"/>
          <a:stretch/>
        </p:blipFill>
        <p:spPr>
          <a:xfrm>
            <a:off x="2378725" y="1410550"/>
            <a:ext cx="3745025" cy="50652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68"/>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beet</a:t>
            </a:r>
            <a:endParaRPr b="0" i="0" sz="5400" u="none" cap="none" strike="noStrike">
              <a:solidFill>
                <a:srgbClr val="000000"/>
              </a:solidFill>
              <a:latin typeface="Century Gothic"/>
              <a:ea typeface="Century Gothic"/>
              <a:cs typeface="Century Gothic"/>
              <a:sym typeface="Century Gothic"/>
            </a:endParaRPr>
          </a:p>
        </p:txBody>
      </p:sp>
      <p:sp>
        <p:nvSpPr>
          <p:cNvPr id="828" name="Google Shape;828;p68"/>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reach</a:t>
            </a:r>
            <a:endParaRPr b="0" i="0" sz="5400" u="none" cap="none" strike="noStrike">
              <a:solidFill>
                <a:srgbClr val="000000"/>
              </a:solidFill>
              <a:latin typeface="Century Gothic"/>
              <a:ea typeface="Century Gothic"/>
              <a:cs typeface="Century Gothic"/>
              <a:sym typeface="Century Gothic"/>
            </a:endParaRPr>
          </a:p>
        </p:txBody>
      </p:sp>
      <p:sp>
        <p:nvSpPr>
          <p:cNvPr id="829" name="Google Shape;829;p68"/>
          <p:cNvSpPr txBox="1"/>
          <p:nvPr/>
        </p:nvSpPr>
        <p:spPr>
          <a:xfrm>
            <a:off x="1675822" y="36745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rain</a:t>
            </a:r>
            <a:endParaRPr b="0" i="0" sz="5400" u="none" cap="none" strike="noStrike">
              <a:solidFill>
                <a:srgbClr val="000000"/>
              </a:solidFill>
              <a:latin typeface="Century Gothic"/>
              <a:ea typeface="Century Gothic"/>
              <a:cs typeface="Century Gothic"/>
              <a:sym typeface="Century Gothic"/>
            </a:endParaRPr>
          </a:p>
        </p:txBody>
      </p:sp>
      <p:sp>
        <p:nvSpPr>
          <p:cNvPr id="830" name="Google Shape;830;p68"/>
          <p:cNvSpPr txBox="1"/>
          <p:nvPr/>
        </p:nvSpPr>
        <p:spPr>
          <a:xfrm>
            <a:off x="6237991" y="367451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tray</a:t>
            </a:r>
            <a:endParaRPr b="0" i="0" sz="5400" u="none" cap="none" strike="noStrike">
              <a:solidFill>
                <a:srgbClr val="000000"/>
              </a:solidFill>
              <a:latin typeface="Century Gothic"/>
              <a:ea typeface="Century Gothic"/>
              <a:cs typeface="Century Gothic"/>
              <a:sym typeface="Century Gothic"/>
            </a:endParaRPr>
          </a:p>
        </p:txBody>
      </p:sp>
      <p:sp>
        <p:nvSpPr>
          <p:cNvPr id="831" name="Google Shape;831;p68"/>
          <p:cNvSpPr txBox="1"/>
          <p:nvPr/>
        </p:nvSpPr>
        <p:spPr>
          <a:xfrm>
            <a:off x="1675822" y="528608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flow</a:t>
            </a:r>
            <a:endParaRPr b="0" i="0" sz="5400" u="none" cap="none" strike="noStrike">
              <a:solidFill>
                <a:srgbClr val="000000"/>
              </a:solidFill>
              <a:latin typeface="Century Gothic"/>
              <a:ea typeface="Century Gothic"/>
              <a:cs typeface="Century Gothic"/>
              <a:sym typeface="Century Gothic"/>
            </a:endParaRPr>
          </a:p>
        </p:txBody>
      </p:sp>
      <p:sp>
        <p:nvSpPr>
          <p:cNvPr id="832" name="Google Shape;832;p68"/>
          <p:cNvSpPr txBox="1"/>
          <p:nvPr/>
        </p:nvSpPr>
        <p:spPr>
          <a:xfrm>
            <a:off x="6237991" y="528608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roam</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A picture containing clock&#10;&#10;Description automatically generated" id="838" name="Google Shape;838;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9" name="Google Shape;839;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0" name="Google Shape;840;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1" name="Google Shape;841;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2" name="Google Shape;842;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43" name="Google Shape;843;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208</a:t>
            </a:r>
            <a:endParaRPr b="0" i="0" sz="1400" u="none" cap="none" strike="noStrike">
              <a:solidFill>
                <a:srgbClr val="000000"/>
              </a:solidFill>
              <a:latin typeface="Century Gothic"/>
              <a:ea typeface="Century Gothic"/>
              <a:cs typeface="Century Gothic"/>
              <a:sym typeface="Century Gothic"/>
            </a:endParaRPr>
          </a:p>
        </p:txBody>
      </p:sp>
      <p:sp>
        <p:nvSpPr>
          <p:cNvPr id="844" name="Google Shape;844;p93"/>
          <p:cNvSpPr txBox="1"/>
          <p:nvPr/>
        </p:nvSpPr>
        <p:spPr>
          <a:xfrm>
            <a:off x="7120874" y="2544523"/>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45" name="Google Shape;845;p93"/>
          <p:cNvPicPr preferRelativeResize="0"/>
          <p:nvPr/>
        </p:nvPicPr>
        <p:blipFill rotWithShape="1">
          <a:blip r:embed="rId6">
            <a:alphaModFix/>
          </a:blip>
          <a:srcRect b="0" l="0" r="0" t="0"/>
          <a:stretch/>
        </p:blipFill>
        <p:spPr>
          <a:xfrm>
            <a:off x="2334263" y="1297875"/>
            <a:ext cx="3791612" cy="5187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Origin Myth</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 177</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12"/>
          <p:cNvSpPr txBox="1"/>
          <p:nvPr/>
        </p:nvSpPr>
        <p:spPr>
          <a:xfrm>
            <a:off x="9194645" y="2493485"/>
            <a:ext cx="2799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12"/>
          <p:cNvPicPr preferRelativeResize="0"/>
          <p:nvPr/>
        </p:nvPicPr>
        <p:blipFill rotWithShape="1">
          <a:blip r:embed="rId6">
            <a:alphaModFix/>
          </a:blip>
          <a:srcRect b="0" l="0" r="0" t="0"/>
          <a:stretch/>
        </p:blipFill>
        <p:spPr>
          <a:xfrm>
            <a:off x="1490275" y="1297875"/>
            <a:ext cx="7377000" cy="5005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A picture containing clock&#10;&#10;Description automatically generated" id="851" name="Google Shape;85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2" name="Google Shape;85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3" name="Google Shape;85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4" name="Google Shape;85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5" name="Google Shape;85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56" name="Google Shape;856;p63"/>
          <p:cNvSpPr txBox="1"/>
          <p:nvPr/>
        </p:nvSpPr>
        <p:spPr>
          <a:xfrm>
            <a:off x="819040" y="1413083"/>
            <a:ext cx="939063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a:t>
            </a:r>
            <a:r>
              <a:rPr b="0" i="0" lang="en-US" sz="3200" u="none" cap="none" strike="noStrike">
                <a:solidFill>
                  <a:schemeClr val="dk1"/>
                </a:solidFill>
                <a:latin typeface="Century Gothic"/>
                <a:ea typeface="Century Gothic"/>
                <a:cs typeface="Century Gothic"/>
                <a:sym typeface="Century Gothic"/>
              </a:rPr>
              <a:t> and plan a personal narrative based on one of the prompts from page 208.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ideas you are going to include.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can you begin and end your narrative</a:t>
            </a:r>
            <a:r>
              <a:rPr b="1" i="0" lang="en-US" sz="32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pic>
        <p:nvPicPr>
          <p:cNvPr descr="Books outline" id="857" name="Google Shape;857;p63"/>
          <p:cNvPicPr preferRelativeResize="0"/>
          <p:nvPr/>
        </p:nvPicPr>
        <p:blipFill rotWithShape="1">
          <a:blip r:embed="rId6">
            <a:alphaModFix/>
          </a:blip>
          <a:srcRect b="0" l="0" r="0" t="0"/>
          <a:stretch/>
        </p:blipFill>
        <p:spPr>
          <a:xfrm>
            <a:off x="7090081" y="4437104"/>
            <a:ext cx="1955480" cy="2015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descr="A picture containing clock&#10;&#10;Description automatically generated" id="863" name="Google Shape;863;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4" name="Google Shape;864;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5" name="Google Shape;865;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6" name="Google Shape;866;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7" name="Google Shape;867;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68" name="Google Shape;868;p64"/>
          <p:cNvSpPr txBox="1"/>
          <p:nvPr/>
        </p:nvSpPr>
        <p:spPr>
          <a:xfrm>
            <a:off x="1974894" y="1958166"/>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meet</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64"/>
          <p:cNvSpPr txBox="1"/>
          <p:nvPr/>
        </p:nvSpPr>
        <p:spPr>
          <a:xfrm>
            <a:off x="6513787" y="1970854"/>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fear</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64"/>
          <p:cNvSpPr txBox="1"/>
          <p:nvPr/>
        </p:nvSpPr>
        <p:spPr>
          <a:xfrm>
            <a:off x="1974894" y="3401846"/>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train</a:t>
            </a:r>
            <a:endParaRPr b="0" i="0" sz="1400" u="none" cap="none" strike="noStrike">
              <a:solidFill>
                <a:srgbClr val="000000"/>
              </a:solidFill>
              <a:latin typeface="Century Gothic"/>
              <a:ea typeface="Century Gothic"/>
              <a:cs typeface="Century Gothic"/>
              <a:sym typeface="Century Gothic"/>
            </a:endParaRPr>
          </a:p>
        </p:txBody>
      </p:sp>
      <p:sp>
        <p:nvSpPr>
          <p:cNvPr id="871" name="Google Shape;871;p64"/>
          <p:cNvSpPr txBox="1"/>
          <p:nvPr/>
        </p:nvSpPr>
        <p:spPr>
          <a:xfrm>
            <a:off x="6513787" y="3401899"/>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slay</a:t>
            </a:r>
            <a:endParaRPr b="0" i="0" sz="1400" u="none" cap="none" strike="noStrike">
              <a:solidFill>
                <a:srgbClr val="000000"/>
              </a:solidFill>
              <a:latin typeface="Century Gothic"/>
              <a:ea typeface="Century Gothic"/>
              <a:cs typeface="Century Gothic"/>
              <a:sym typeface="Century Gothic"/>
            </a:endParaRPr>
          </a:p>
        </p:txBody>
      </p:sp>
      <p:sp>
        <p:nvSpPr>
          <p:cNvPr id="872" name="Google Shape;872;p64"/>
          <p:cNvSpPr txBox="1"/>
          <p:nvPr/>
        </p:nvSpPr>
        <p:spPr>
          <a:xfrm>
            <a:off x="1974894" y="4764201"/>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blow</a:t>
            </a:r>
            <a:endParaRPr b="0" i="0" sz="1400" u="none" cap="none" strike="noStrike">
              <a:solidFill>
                <a:srgbClr val="000000"/>
              </a:solidFill>
              <a:latin typeface="Century Gothic"/>
              <a:ea typeface="Century Gothic"/>
              <a:cs typeface="Century Gothic"/>
              <a:sym typeface="Century Gothic"/>
            </a:endParaRPr>
          </a:p>
        </p:txBody>
      </p:sp>
      <p:sp>
        <p:nvSpPr>
          <p:cNvPr id="873" name="Google Shape;873;p64"/>
          <p:cNvSpPr txBox="1"/>
          <p:nvPr/>
        </p:nvSpPr>
        <p:spPr>
          <a:xfrm>
            <a:off x="6513787" y="4832944"/>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descr="A picture containing clock&#10;&#10;Description automatically generated" id="879" name="Google Shape;879;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0" name="Google Shape;880;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1" name="Google Shape;881;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2" name="Google Shape;882;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3" name="Google Shape;883;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4" name="Google Shape;884;p65"/>
          <p:cNvSpPr txBox="1"/>
          <p:nvPr/>
        </p:nvSpPr>
        <p:spPr>
          <a:xfrm>
            <a:off x="6924589" y="2509144"/>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85" name="Google Shape;885;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204</a:t>
            </a:r>
            <a:endParaRPr b="0" i="0" sz="1400" u="none" cap="none" strike="noStrike">
              <a:solidFill>
                <a:srgbClr val="000000"/>
              </a:solidFill>
              <a:latin typeface="Century Gothic"/>
              <a:ea typeface="Century Gothic"/>
              <a:cs typeface="Century Gothic"/>
              <a:sym typeface="Century Gothic"/>
            </a:endParaRPr>
          </a:p>
        </p:txBody>
      </p:sp>
      <p:pic>
        <p:nvPicPr>
          <p:cNvPr id="886" name="Google Shape;886;p65"/>
          <p:cNvPicPr preferRelativeResize="0"/>
          <p:nvPr/>
        </p:nvPicPr>
        <p:blipFill rotWithShape="1">
          <a:blip r:embed="rId6">
            <a:alphaModFix/>
          </a:blip>
          <a:srcRect b="0" l="0" r="0" t="0"/>
          <a:stretch/>
        </p:blipFill>
        <p:spPr>
          <a:xfrm>
            <a:off x="6964859" y="1793760"/>
            <a:ext cx="1899469" cy="715384"/>
          </a:xfrm>
          <a:prstGeom prst="rect">
            <a:avLst/>
          </a:prstGeom>
          <a:noFill/>
          <a:ln>
            <a:noFill/>
          </a:ln>
        </p:spPr>
      </p:pic>
      <p:pic>
        <p:nvPicPr>
          <p:cNvPr id="887" name="Google Shape;887;p65"/>
          <p:cNvPicPr preferRelativeResize="0"/>
          <p:nvPr/>
        </p:nvPicPr>
        <p:blipFill rotWithShape="1">
          <a:blip r:embed="rId7">
            <a:alphaModFix/>
          </a:blip>
          <a:srcRect b="0" l="0" r="0" t="0"/>
          <a:stretch/>
        </p:blipFill>
        <p:spPr>
          <a:xfrm>
            <a:off x="2261575" y="1422575"/>
            <a:ext cx="3740725" cy="5104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A picture containing drawing, lamp&#10;&#10;Description automatically generated" id="892" name="Google Shape;892;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3" name="Google Shape;893;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94" name="Google Shape;894;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95" name="Google Shape;895;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6" name="Google Shape;896;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7" name="Google Shape;897;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A picture containing clock&#10;&#10;Description automatically generated" id="903" name="Google Shape;903;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4" name="Google Shape;904;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5" name="Google Shape;905;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6" name="Google Shape;906;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7" name="Google Shape;907;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sp>
        <p:nvSpPr>
          <p:cNvPr id="909" name="Google Shape;909;p70"/>
          <p:cNvSpPr txBox="1"/>
          <p:nvPr/>
        </p:nvSpPr>
        <p:spPr>
          <a:xfrm>
            <a:off x="7040903" y="2644196"/>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198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10" name="Google Shape;910;p70"/>
          <p:cNvPicPr preferRelativeResize="0"/>
          <p:nvPr/>
        </p:nvPicPr>
        <p:blipFill rotWithShape="1">
          <a:blip r:embed="rId6">
            <a:alphaModFix/>
          </a:blip>
          <a:srcRect b="0" l="0" r="0" t="0"/>
          <a:stretch/>
        </p:blipFill>
        <p:spPr>
          <a:xfrm>
            <a:off x="2255024" y="1297875"/>
            <a:ext cx="3870125" cy="5231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descr="A picture containing clock&#10;&#10;Description automatically generated" id="916" name="Google Shape;916;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7" name="Google Shape;917;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8" name="Google Shape;918;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9" name="Google Shape;919;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0" name="Google Shape;920;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1" name="Google Shape;921;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pic>
        <p:nvPicPr>
          <p:cNvPr id="922" name="Google Shape;922;p71"/>
          <p:cNvPicPr preferRelativeResize="0"/>
          <p:nvPr/>
        </p:nvPicPr>
        <p:blipFill rotWithShape="1">
          <a:blip r:embed="rId6">
            <a:alphaModFix/>
          </a:blip>
          <a:srcRect b="0" l="0" r="0" t="0"/>
          <a:stretch/>
        </p:blipFill>
        <p:spPr>
          <a:xfrm>
            <a:off x="1818470" y="1297875"/>
            <a:ext cx="3859430" cy="52555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23" name="Google Shape;923;p71"/>
          <p:cNvPicPr preferRelativeResize="0"/>
          <p:nvPr/>
        </p:nvPicPr>
        <p:blipFill rotWithShape="1">
          <a:blip r:embed="rId7">
            <a:alphaModFix/>
          </a:blip>
          <a:srcRect b="35517" l="0" r="61884" t="19603"/>
          <a:stretch/>
        </p:blipFill>
        <p:spPr>
          <a:xfrm>
            <a:off x="6157110" y="2224846"/>
            <a:ext cx="5265175" cy="1238865"/>
          </a:xfrm>
          <a:prstGeom prst="rect">
            <a:avLst/>
          </a:prstGeom>
          <a:noFill/>
          <a:ln>
            <a:noFill/>
          </a:ln>
        </p:spPr>
      </p:pic>
      <p:sp>
        <p:nvSpPr>
          <p:cNvPr id="924" name="Google Shape;924;p71"/>
          <p:cNvSpPr txBox="1"/>
          <p:nvPr/>
        </p:nvSpPr>
        <p:spPr>
          <a:xfrm>
            <a:off x="6314826" y="3746875"/>
            <a:ext cx="5557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latin typeface="Century Gothic"/>
                <a:ea typeface="Century Gothic"/>
                <a:cs typeface="Century Gothic"/>
                <a:sym typeface="Century Gothic"/>
              </a:rPr>
              <a:t>Why should we appreciate our environment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1" name="Google Shape;93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2" name="Google Shape;93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3" name="Google Shape;93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935" name="Google Shape;935;p69"/>
          <p:cNvSpPr txBox="1"/>
          <p:nvPr/>
        </p:nvSpPr>
        <p:spPr>
          <a:xfrm>
            <a:off x="1397158" y="22985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flour</a:t>
            </a:r>
            <a:endParaRPr b="0" i="0" sz="5400" u="none" cap="none" strike="noStrike">
              <a:solidFill>
                <a:srgbClr val="000000"/>
              </a:solidFill>
              <a:latin typeface="Century Gothic"/>
              <a:ea typeface="Century Gothic"/>
              <a:cs typeface="Century Gothic"/>
              <a:sym typeface="Century Gothic"/>
            </a:endParaRPr>
          </a:p>
        </p:txBody>
      </p:sp>
      <p:sp>
        <p:nvSpPr>
          <p:cNvPr id="936" name="Google Shape;936;p69"/>
          <p:cNvSpPr txBox="1"/>
          <p:nvPr/>
        </p:nvSpPr>
        <p:spPr>
          <a:xfrm>
            <a:off x="5994245" y="22985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plow</a:t>
            </a:r>
            <a:endParaRPr b="0" i="0" sz="5400" u="none" cap="none" strike="noStrike">
              <a:solidFill>
                <a:srgbClr val="000000"/>
              </a:solidFill>
              <a:latin typeface="Century Gothic"/>
              <a:ea typeface="Century Gothic"/>
              <a:cs typeface="Century Gothic"/>
              <a:sym typeface="Century Gothic"/>
            </a:endParaRPr>
          </a:p>
        </p:txBody>
      </p:sp>
      <p:sp>
        <p:nvSpPr>
          <p:cNvPr id="937" name="Google Shape;937;p69"/>
          <p:cNvSpPr txBox="1"/>
          <p:nvPr/>
        </p:nvSpPr>
        <p:spPr>
          <a:xfrm>
            <a:off x="1339273" y="42236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soil</a:t>
            </a:r>
            <a:endParaRPr b="0" i="0" sz="1400" u="none" cap="none" strike="noStrike">
              <a:solidFill>
                <a:srgbClr val="000000"/>
              </a:solidFill>
              <a:latin typeface="Arial"/>
              <a:ea typeface="Arial"/>
              <a:cs typeface="Arial"/>
              <a:sym typeface="Arial"/>
            </a:endParaRPr>
          </a:p>
        </p:txBody>
      </p:sp>
      <p:sp>
        <p:nvSpPr>
          <p:cNvPr id="938" name="Google Shape;938;p69"/>
          <p:cNvSpPr txBox="1"/>
          <p:nvPr/>
        </p:nvSpPr>
        <p:spPr>
          <a:xfrm>
            <a:off x="5994245" y="422365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coy</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descr="A picture containing clock&#10;&#10;Description automatically generated" id="944" name="Google Shape;944;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5" name="Google Shape;945;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6" name="Google Shape;946;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7" name="Google Shape;947;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8" name="Google Shape;948;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49" name="Google Shape;949;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209</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72"/>
          <p:cNvSpPr txBox="1"/>
          <p:nvPr/>
        </p:nvSpPr>
        <p:spPr>
          <a:xfrm>
            <a:off x="7415975" y="264405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1" name="Google Shape;951;p72"/>
          <p:cNvPicPr preferRelativeResize="0"/>
          <p:nvPr/>
        </p:nvPicPr>
        <p:blipFill rotWithShape="1">
          <a:blip r:embed="rId6">
            <a:alphaModFix/>
          </a:blip>
          <a:srcRect b="0" l="0" r="0" t="0"/>
          <a:stretch/>
        </p:blipFill>
        <p:spPr>
          <a:xfrm>
            <a:off x="2459200" y="1297875"/>
            <a:ext cx="3836849" cy="5193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A picture containing clock&#10;&#10;Description automatically generated" id="957" name="Google Shape;957;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8" name="Google Shape;958;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9" name="Google Shape;959;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0" name="Google Shape;960;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1" name="Google Shape;961;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Assessment</a:t>
            </a:r>
            <a:endParaRPr b="0" i="0" sz="1400" u="none" cap="none" strike="noStrike">
              <a:solidFill>
                <a:srgbClr val="000000"/>
              </a:solidFill>
              <a:latin typeface="Century Gothic"/>
              <a:ea typeface="Century Gothic"/>
              <a:cs typeface="Century Gothic"/>
              <a:sym typeface="Century Gothic"/>
            </a:endParaRPr>
          </a:p>
        </p:txBody>
      </p:sp>
      <p:sp>
        <p:nvSpPr>
          <p:cNvPr id="962" name="Google Shape;962;p88"/>
          <p:cNvSpPr txBox="1"/>
          <p:nvPr/>
        </p:nvSpPr>
        <p:spPr>
          <a:xfrm>
            <a:off x="819040" y="3178574"/>
            <a:ext cx="9390639" cy="22775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about a time when you met a new 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Describe</a:t>
            </a:r>
            <a:r>
              <a:rPr b="0" i="0" lang="en-US" sz="3200" u="none" cap="none" strike="noStrike">
                <a:solidFill>
                  <a:schemeClr val="dk1"/>
                </a:solidFill>
                <a:latin typeface="Century Gothic"/>
                <a:ea typeface="Century Gothic"/>
                <a:cs typeface="Century Gothic"/>
                <a:sym typeface="Century Gothic"/>
              </a:rPr>
              <a:t> how you met and how your friendship grew.</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963" name="Google Shape;963;p88"/>
          <p:cNvPicPr preferRelativeResize="0"/>
          <p:nvPr/>
        </p:nvPicPr>
        <p:blipFill rotWithShape="1">
          <a:blip r:embed="rId6">
            <a:alphaModFix/>
          </a:blip>
          <a:srcRect b="0" l="0" r="0" t="0"/>
          <a:stretch/>
        </p:blipFill>
        <p:spPr>
          <a:xfrm>
            <a:off x="7360803" y="4428215"/>
            <a:ext cx="2429785" cy="2429785"/>
          </a:xfrm>
          <a:prstGeom prst="rect">
            <a:avLst/>
          </a:prstGeom>
          <a:noFill/>
          <a:ln>
            <a:noFill/>
          </a:ln>
        </p:spPr>
      </p:pic>
      <p:sp>
        <p:nvSpPr>
          <p:cNvPr id="964" name="Google Shape;964;p88"/>
          <p:cNvSpPr txBox="1"/>
          <p:nvPr/>
        </p:nvSpPr>
        <p:spPr>
          <a:xfrm>
            <a:off x="909458" y="1832828"/>
            <a:ext cx="9477075"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It takes a friend to be a friend.</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A picture containing clock&#10;&#10;Description automatically generated" id="970" name="Google Shape;970;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1" name="Google Shape;971;p94"/>
          <p:cNvPicPr preferRelativeResize="0"/>
          <p:nvPr/>
        </p:nvPicPr>
        <p:blipFill rotWithShape="1">
          <a:blip r:embed="rId4">
            <a:alphaModFix/>
          </a:blip>
          <a:srcRect b="0" l="0" r="0" t="0"/>
          <a:stretch/>
        </p:blipFill>
        <p:spPr>
          <a:xfrm rot="9387287">
            <a:off x="9271968" y="5514079"/>
            <a:ext cx="2842710" cy="979582"/>
          </a:xfrm>
          <a:prstGeom prst="rect">
            <a:avLst/>
          </a:prstGeom>
          <a:noFill/>
          <a:ln>
            <a:noFill/>
          </a:ln>
        </p:spPr>
      </p:pic>
      <p:pic>
        <p:nvPicPr>
          <p:cNvPr descr="Logo, company name&#10;&#10;Description automatically generated" id="972" name="Google Shape;972;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3" name="Google Shape;973;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4" name="Google Shape;974;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75" name="Google Shape;975;p94"/>
          <p:cNvSpPr txBox="1"/>
          <p:nvPr/>
        </p:nvSpPr>
        <p:spPr>
          <a:xfrm>
            <a:off x="414273" y="1704877"/>
            <a:ext cx="10922004"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Our car does not have enough </a:t>
            </a:r>
            <a:r>
              <a:rPr b="1" i="0" lang="en-US" sz="2800" u="none" cap="none" strike="noStrike">
                <a:solidFill>
                  <a:srgbClr val="000000"/>
                </a:solidFill>
                <a:latin typeface="Century Gothic"/>
                <a:ea typeface="Century Gothic"/>
                <a:cs typeface="Century Gothic"/>
                <a:sym typeface="Century Gothic"/>
              </a:rPr>
              <a:t>power</a:t>
            </a:r>
            <a:r>
              <a:rPr b="0" i="0" lang="en-US" sz="2800" u="none" cap="none" strike="noStrike">
                <a:solidFill>
                  <a:srgbClr val="000000"/>
                </a:solidFill>
                <a:latin typeface="Century Gothic"/>
                <a:ea typeface="Century Gothic"/>
                <a:cs typeface="Century Gothic"/>
                <a:sym typeface="Century Gothic"/>
              </a:rPr>
              <a:t> to get up that hill.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A </a:t>
            </a:r>
            <a:r>
              <a:rPr b="1" i="0" lang="en-US" sz="2800" u="none" cap="none" strike="noStrike">
                <a:solidFill>
                  <a:srgbClr val="000000"/>
                </a:solidFill>
                <a:latin typeface="Century Gothic"/>
                <a:ea typeface="Century Gothic"/>
                <a:cs typeface="Century Gothic"/>
                <a:sym typeface="Century Gothic"/>
              </a:rPr>
              <a:t>thousand</a:t>
            </a:r>
            <a:r>
              <a:rPr b="0" i="0" lang="en-US" sz="2800" u="none" cap="none" strike="noStrike">
                <a:solidFill>
                  <a:srgbClr val="000000"/>
                </a:solidFill>
                <a:latin typeface="Century Gothic"/>
                <a:ea typeface="Century Gothic"/>
                <a:cs typeface="Century Gothic"/>
                <a:sym typeface="Century Gothic"/>
              </a:rPr>
              <a:t> ants covered the table.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I try to </a:t>
            </a:r>
            <a:r>
              <a:rPr b="1" i="0" lang="en-US" sz="2800" u="none" cap="none" strike="noStrike">
                <a:solidFill>
                  <a:srgbClr val="000000"/>
                </a:solidFill>
                <a:latin typeface="Century Gothic"/>
                <a:ea typeface="Century Gothic"/>
                <a:cs typeface="Century Gothic"/>
                <a:sym typeface="Century Gothic"/>
              </a:rPr>
              <a:t>avoid</a:t>
            </a:r>
            <a:r>
              <a:rPr b="0" i="0" lang="en-US" sz="2800" u="none" cap="none" strike="noStrike">
                <a:solidFill>
                  <a:srgbClr val="000000"/>
                </a:solidFill>
                <a:latin typeface="Century Gothic"/>
                <a:ea typeface="Century Gothic"/>
                <a:cs typeface="Century Gothic"/>
                <a:sym typeface="Century Gothic"/>
              </a:rPr>
              <a:t> things that scare me.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Kira is </a:t>
            </a:r>
            <a:r>
              <a:rPr b="1" i="0" lang="en-US" sz="2800" u="none" cap="none" strike="noStrike">
                <a:solidFill>
                  <a:srgbClr val="000000"/>
                </a:solidFill>
                <a:latin typeface="Century Gothic"/>
                <a:ea typeface="Century Gothic"/>
                <a:cs typeface="Century Gothic"/>
                <a:sym typeface="Century Gothic"/>
              </a:rPr>
              <a:t>proud</a:t>
            </a:r>
            <a:r>
              <a:rPr b="0" i="0" lang="en-US" sz="2800" u="none" cap="none" strike="noStrike">
                <a:solidFill>
                  <a:srgbClr val="000000"/>
                </a:solidFill>
                <a:latin typeface="Century Gothic"/>
                <a:ea typeface="Century Gothic"/>
                <a:cs typeface="Century Gothic"/>
                <a:sym typeface="Century Gothic"/>
              </a:rPr>
              <a:t> of her high score.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The dogs </a:t>
            </a:r>
            <a:r>
              <a:rPr b="1" i="0" lang="en-US" sz="2800" u="none" cap="none" strike="noStrike">
                <a:solidFill>
                  <a:srgbClr val="000000"/>
                </a:solidFill>
                <a:latin typeface="Century Gothic"/>
                <a:ea typeface="Century Gothic"/>
                <a:cs typeface="Century Gothic"/>
                <a:sym typeface="Century Gothic"/>
              </a:rPr>
              <a:t>enjoy</a:t>
            </a:r>
            <a:r>
              <a:rPr b="0" i="0" lang="en-US" sz="2800" u="none" cap="none" strike="noStrike">
                <a:solidFill>
                  <a:srgbClr val="000000"/>
                </a:solidFill>
                <a:latin typeface="Century Gothic"/>
                <a:ea typeface="Century Gothic"/>
                <a:cs typeface="Century Gothic"/>
                <a:sym typeface="Century Gothic"/>
              </a:rPr>
              <a:t> a good run.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Chewing sounds </a:t>
            </a:r>
            <a:r>
              <a:rPr b="1" i="0" lang="en-US" sz="2800" u="none" cap="none" strike="noStrike">
                <a:solidFill>
                  <a:srgbClr val="000000"/>
                </a:solidFill>
                <a:latin typeface="Century Gothic"/>
                <a:ea typeface="Century Gothic"/>
                <a:cs typeface="Century Gothic"/>
                <a:sym typeface="Century Gothic"/>
              </a:rPr>
              <a:t>annoy</a:t>
            </a:r>
            <a:r>
              <a:rPr b="0" i="0" lang="en-US" sz="2800" u="none" cap="none" strike="noStrike">
                <a:solidFill>
                  <a:srgbClr val="000000"/>
                </a:solidFill>
                <a:latin typeface="Century Gothic"/>
                <a:ea typeface="Century Gothic"/>
                <a:cs typeface="Century Gothic"/>
                <a:sym typeface="Century Gothic"/>
              </a:rPr>
              <a:t> me.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The water in the </a:t>
            </a:r>
            <a:r>
              <a:rPr b="1" i="0" lang="en-US" sz="2800" u="none" cap="none" strike="noStrike">
                <a:solidFill>
                  <a:srgbClr val="000000"/>
                </a:solidFill>
                <a:latin typeface="Century Gothic"/>
                <a:ea typeface="Century Gothic"/>
                <a:cs typeface="Century Gothic"/>
                <a:sym typeface="Century Gothic"/>
              </a:rPr>
              <a:t>shower</a:t>
            </a:r>
            <a:r>
              <a:rPr b="0" i="0" lang="en-US" sz="2800" u="none" cap="none" strike="noStrike">
                <a:solidFill>
                  <a:srgbClr val="000000"/>
                </a:solidFill>
                <a:latin typeface="Century Gothic"/>
                <a:ea typeface="Century Gothic"/>
                <a:cs typeface="Century Gothic"/>
                <a:sym typeface="Century Gothic"/>
              </a:rPr>
              <a:t> is cold.</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The coach will </a:t>
            </a:r>
            <a:r>
              <a:rPr b="1" i="0" lang="en-US" sz="2800" u="none" cap="none" strike="noStrike">
                <a:solidFill>
                  <a:srgbClr val="000000"/>
                </a:solidFill>
                <a:latin typeface="Century Gothic"/>
                <a:ea typeface="Century Gothic"/>
                <a:cs typeface="Century Gothic"/>
                <a:sym typeface="Century Gothic"/>
              </a:rPr>
              <a:t>appoint</a:t>
            </a:r>
            <a:r>
              <a:rPr b="0" i="0" lang="en-US" sz="2800" u="none" cap="none" strike="noStrike">
                <a:solidFill>
                  <a:srgbClr val="000000"/>
                </a:solidFill>
                <a:latin typeface="Century Gothic"/>
                <a:ea typeface="Century Gothic"/>
                <a:cs typeface="Century Gothic"/>
                <a:sym typeface="Century Gothic"/>
              </a:rPr>
              <a:t> the team captain.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The ball may </a:t>
            </a:r>
            <a:r>
              <a:rPr b="1" i="0" lang="en-US" sz="2800" u="none" cap="none" strike="noStrike">
                <a:solidFill>
                  <a:srgbClr val="000000"/>
                </a:solidFill>
                <a:latin typeface="Century Gothic"/>
                <a:ea typeface="Century Gothic"/>
                <a:cs typeface="Century Gothic"/>
                <a:sym typeface="Century Gothic"/>
              </a:rPr>
              <a:t>bounce</a:t>
            </a:r>
            <a:r>
              <a:rPr b="0" i="0" lang="en-US" sz="2800" u="none" cap="none" strike="noStrike">
                <a:solidFill>
                  <a:srgbClr val="000000"/>
                </a:solidFill>
                <a:latin typeface="Century Gothic"/>
                <a:ea typeface="Century Gothic"/>
                <a:cs typeface="Century Gothic"/>
                <a:sym typeface="Century Gothic"/>
              </a:rPr>
              <a:t> over the wall.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The </a:t>
            </a:r>
            <a:r>
              <a:rPr b="1" i="0" lang="en-US" sz="2800" u="none" cap="none" strike="noStrike">
                <a:solidFill>
                  <a:srgbClr val="000000"/>
                </a:solidFill>
                <a:latin typeface="Century Gothic"/>
                <a:ea typeface="Century Gothic"/>
                <a:cs typeface="Century Gothic"/>
                <a:sym typeface="Century Gothic"/>
              </a:rPr>
              <a:t>fountain</a:t>
            </a:r>
            <a:r>
              <a:rPr b="0" i="0" lang="en-US" sz="2800" u="none" cap="none" strike="noStrike">
                <a:solidFill>
                  <a:srgbClr val="000000"/>
                </a:solidFill>
                <a:latin typeface="Century Gothic"/>
                <a:ea typeface="Century Gothic"/>
                <a:cs typeface="Century Gothic"/>
                <a:sym typeface="Century Gothic"/>
              </a:rPr>
              <a:t> sprayed water into the air.</a:t>
            </a:r>
            <a:endParaRPr b="0" i="0" sz="2800" u="none" cap="none" strike="noStrike">
              <a:solidFill>
                <a:schemeClr val="dk1"/>
              </a:solidFill>
              <a:latin typeface="Century Gothic"/>
              <a:ea typeface="Century Gothic"/>
              <a:cs typeface="Century Gothic"/>
              <a:sym typeface="Century Gothic"/>
            </a:endParaRPr>
          </a:p>
        </p:txBody>
      </p:sp>
      <p:sp>
        <p:nvSpPr>
          <p:cNvPr id="976" name="Google Shape;976;p94"/>
          <p:cNvSpPr/>
          <p:nvPr/>
        </p:nvSpPr>
        <p:spPr>
          <a:xfrm>
            <a:off x="7339399" y="2197773"/>
            <a:ext cx="17301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p94"/>
          <p:cNvSpPr/>
          <p:nvPr/>
        </p:nvSpPr>
        <p:spPr>
          <a:xfrm>
            <a:off x="10811755" y="1704876"/>
            <a:ext cx="1207500" cy="42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8" name="Google Shape;978;p94"/>
          <p:cNvSpPr/>
          <p:nvPr/>
        </p:nvSpPr>
        <p:spPr>
          <a:xfrm>
            <a:off x="7072707" y="2652872"/>
            <a:ext cx="11682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9" name="Google Shape;979;p94"/>
          <p:cNvSpPr/>
          <p:nvPr/>
        </p:nvSpPr>
        <p:spPr>
          <a:xfrm>
            <a:off x="5951010" y="3490350"/>
            <a:ext cx="11217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0" name="Google Shape;980;p94"/>
          <p:cNvSpPr/>
          <p:nvPr/>
        </p:nvSpPr>
        <p:spPr>
          <a:xfrm>
            <a:off x="6273372" y="3015473"/>
            <a:ext cx="989042" cy="3830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1" name="Google Shape;981;p94"/>
          <p:cNvSpPr/>
          <p:nvPr/>
        </p:nvSpPr>
        <p:spPr>
          <a:xfrm>
            <a:off x="5951004" y="3945441"/>
            <a:ext cx="11217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2" name="Google Shape;982;p94"/>
          <p:cNvSpPr/>
          <p:nvPr/>
        </p:nvSpPr>
        <p:spPr>
          <a:xfrm>
            <a:off x="6789999" y="4327817"/>
            <a:ext cx="1378815"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3" name="Google Shape;983;p94"/>
          <p:cNvSpPr/>
          <p:nvPr/>
        </p:nvSpPr>
        <p:spPr>
          <a:xfrm>
            <a:off x="8303414" y="4678168"/>
            <a:ext cx="1378815"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4" name="Google Shape;984;p94"/>
          <p:cNvSpPr/>
          <p:nvPr/>
        </p:nvSpPr>
        <p:spPr>
          <a:xfrm>
            <a:off x="7190930" y="5151268"/>
            <a:ext cx="1378800" cy="473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5" name="Google Shape;985;p94"/>
          <p:cNvSpPr/>
          <p:nvPr/>
        </p:nvSpPr>
        <p:spPr>
          <a:xfrm>
            <a:off x="7978592" y="5624365"/>
            <a:ext cx="1595400" cy="49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13"/>
          <p:cNvSpPr/>
          <p:nvPr/>
        </p:nvSpPr>
        <p:spPr>
          <a:xfrm>
            <a:off x="9805020" y="140912"/>
            <a:ext cx="221423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2" name="Google Shape;162;p13"/>
          <p:cNvPicPr preferRelativeResize="0"/>
          <p:nvPr/>
        </p:nvPicPr>
        <p:blipFill rotWithShape="1">
          <a:blip r:embed="rId6">
            <a:alphaModFix/>
          </a:blip>
          <a:srcRect b="0" l="0" r="0" t="0"/>
          <a:stretch/>
        </p:blipFill>
        <p:spPr>
          <a:xfrm>
            <a:off x="6393649" y="1804351"/>
            <a:ext cx="4948236" cy="713781"/>
          </a:xfrm>
          <a:prstGeom prst="rect">
            <a:avLst/>
          </a:prstGeom>
          <a:noFill/>
          <a:ln>
            <a:noFill/>
          </a:ln>
        </p:spPr>
      </p:pic>
      <p:sp>
        <p:nvSpPr>
          <p:cNvPr id="163" name="Google Shape;163;p13"/>
          <p:cNvSpPr txBox="1"/>
          <p:nvPr/>
        </p:nvSpPr>
        <p:spPr>
          <a:xfrm>
            <a:off x="6470425" y="2628063"/>
            <a:ext cx="5322300" cy="261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200" u="none" cap="none" strike="noStrike">
                <a:solidFill>
                  <a:srgbClr val="000000"/>
                </a:solidFill>
                <a:latin typeface="Century Gothic"/>
                <a:ea typeface="Century Gothic"/>
                <a:cs typeface="Century Gothic"/>
                <a:sym typeface="Century Gothic"/>
              </a:rPr>
              <a:t>Discuss</a:t>
            </a:r>
            <a:r>
              <a:rPr b="0" i="0" lang="en-US" sz="3200" u="none" cap="none" strike="noStrike">
                <a:solidFill>
                  <a:srgbClr val="000000"/>
                </a:solidFill>
                <a:latin typeface="Century Gothic"/>
                <a:ea typeface="Century Gothic"/>
                <a:cs typeface="Century Gothic"/>
                <a:sym typeface="Century Gothic"/>
              </a:rPr>
              <a:t> How would you describe the characters and plot of a well-known origin myth you have read</a:t>
            </a:r>
            <a:r>
              <a:rPr b="0" i="0" lang="en-US" sz="3200" u="none" cap="none" strike="noStrike">
                <a:solidFill>
                  <a:srgbClr val="000000"/>
                </a:solidFill>
                <a:latin typeface="Arial"/>
                <a:ea typeface="Arial"/>
                <a:cs typeface="Arial"/>
                <a:sym typeface="Arial"/>
              </a:rPr>
              <a:t>?</a:t>
            </a:r>
            <a:r>
              <a:rPr b="0" i="0" lang="en-US" sz="3600" u="none" cap="none" strike="noStrike">
                <a:solidFill>
                  <a:srgbClr val="000000"/>
                </a:solidFill>
                <a:latin typeface="Arial"/>
                <a:ea typeface="Arial"/>
                <a:cs typeface="Arial"/>
                <a:sym typeface="Arial"/>
              </a:rPr>
              <a:t> </a:t>
            </a:r>
            <a:endParaRPr b="0" i="0" sz="3600" u="none" cap="none" strike="noStrike">
              <a:solidFill>
                <a:srgbClr val="000000"/>
              </a:solidFill>
              <a:latin typeface="Century Gothic"/>
              <a:ea typeface="Century Gothic"/>
              <a:cs typeface="Century Gothic"/>
              <a:sym typeface="Century Gothic"/>
            </a:endParaRPr>
          </a:p>
        </p:txBody>
      </p:sp>
      <p:pic>
        <p:nvPicPr>
          <p:cNvPr id="164" name="Google Shape;164;p13"/>
          <p:cNvPicPr preferRelativeResize="0"/>
          <p:nvPr/>
        </p:nvPicPr>
        <p:blipFill rotWithShape="1">
          <a:blip r:embed="rId7">
            <a:alphaModFix/>
          </a:blip>
          <a:srcRect b="0" l="0" r="0" t="0"/>
          <a:stretch/>
        </p:blipFill>
        <p:spPr>
          <a:xfrm>
            <a:off x="1970013" y="1343658"/>
            <a:ext cx="3792901" cy="51854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A picture containing clock&#10;&#10;Description automatically generated" id="991" name="Google Shape;991;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2" name="Google Shape;992;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3" name="Google Shape;993;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4" name="Google Shape;994;p95"/>
          <p:cNvCxnSpPr/>
          <p:nvPr/>
        </p:nvCxnSpPr>
        <p:spPr>
          <a:xfrm>
            <a:off x="212449" y="285508"/>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5" name="Google Shape;995;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96" name="Google Shape;996;p95"/>
          <p:cNvSpPr txBox="1"/>
          <p:nvPr/>
        </p:nvSpPr>
        <p:spPr>
          <a:xfrm>
            <a:off x="697795" y="1337874"/>
            <a:ext cx="105051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1"/>
                </a:solidFill>
                <a:latin typeface="Century Gothic"/>
                <a:ea typeface="Century Gothic"/>
                <a:cs typeface="Century Gothic"/>
                <a:sym typeface="Century Gothic"/>
              </a:rPr>
              <a:t>Uncle Ben will come with our grandparents to our house on thanksgiving.</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200" u="none" cap="none" strike="noStrike">
                <a:solidFill>
                  <a:schemeClr val="dk1"/>
                </a:solidFill>
                <a:latin typeface="Century Gothic"/>
                <a:ea typeface="Century Gothic"/>
                <a:cs typeface="Century Gothic"/>
                <a:sym typeface="Century Gothic"/>
              </a:rPr>
              <a:t>Which revision uses common and proper nouns correctly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997" name="Google Shape;997;p95"/>
          <p:cNvSpPr txBox="1"/>
          <p:nvPr/>
        </p:nvSpPr>
        <p:spPr>
          <a:xfrm>
            <a:off x="1724194" y="4139270"/>
            <a:ext cx="9392700" cy="20625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Change Uncle Ben to uncle ben.</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Change grandparents to Grandparents.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Change house to House.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Change thanksgiving to Thanksgiving.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04" name="Google Shape;1004;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05" name="Google Shape;1005;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06" name="Google Shape;1006;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07" name="Google Shape;1007;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08" name="Google Shape;1008;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9" name="Google Shape;1009;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4"/>
          <p:cNvSpPr/>
          <p:nvPr/>
        </p:nvSpPr>
        <p:spPr>
          <a:xfrm>
            <a:off x="9705874" y="140912"/>
            <a:ext cx="2313384"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199</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4"/>
          <p:cNvSpPr/>
          <p:nvPr/>
        </p:nvSpPr>
        <p:spPr>
          <a:xfrm>
            <a:off x="7215225" y="2770675"/>
            <a:ext cx="4176000" cy="265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199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177" name="Google Shape;177;p14"/>
          <p:cNvPicPr preferRelativeResize="0"/>
          <p:nvPr/>
        </p:nvPicPr>
        <p:blipFill rotWithShape="1">
          <a:blip r:embed="rId6">
            <a:alphaModFix/>
          </a:blip>
          <a:srcRect b="0" l="0" r="0" t="0"/>
          <a:stretch/>
        </p:blipFill>
        <p:spPr>
          <a:xfrm>
            <a:off x="7184122" y="1915635"/>
            <a:ext cx="2194601" cy="855040"/>
          </a:xfrm>
          <a:prstGeom prst="rect">
            <a:avLst/>
          </a:prstGeom>
          <a:noFill/>
          <a:ln>
            <a:noFill/>
          </a:ln>
        </p:spPr>
      </p:pic>
      <p:pic>
        <p:nvPicPr>
          <p:cNvPr id="178" name="Google Shape;178;p14"/>
          <p:cNvPicPr preferRelativeResize="0"/>
          <p:nvPr/>
        </p:nvPicPr>
        <p:blipFill rotWithShape="1">
          <a:blip r:embed="rId7">
            <a:alphaModFix/>
          </a:blip>
          <a:srcRect b="0" l="0" r="0" t="0"/>
          <a:stretch/>
        </p:blipFill>
        <p:spPr>
          <a:xfrm>
            <a:off x="2263432" y="1224109"/>
            <a:ext cx="4027653" cy="54471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23"/>
          <p:cNvSpPr txBox="1"/>
          <p:nvPr/>
        </p:nvSpPr>
        <p:spPr>
          <a:xfrm>
            <a:off x="3501153" y="1921637"/>
            <a:ext cx="3865449" cy="1200288"/>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7200" u="none" cap="none" strike="noStrike">
                <a:solidFill>
                  <a:schemeClr val="dk1"/>
                </a:solidFill>
                <a:latin typeface="Century Gothic"/>
                <a:ea typeface="Century Gothic"/>
                <a:cs typeface="Century Gothic"/>
                <a:sym typeface="Century Gothic"/>
              </a:rPr>
              <a:t>powder</a:t>
            </a:r>
            <a:endParaRPr b="0" i="0" sz="7200" u="none" cap="none" strike="noStrike">
              <a:solidFill>
                <a:srgbClr val="000000"/>
              </a:solidFill>
              <a:latin typeface="Century Gothic"/>
              <a:ea typeface="Century Gothic"/>
              <a:cs typeface="Century Gothic"/>
              <a:sym typeface="Century Gothic"/>
            </a:endParaRPr>
          </a:p>
        </p:txBody>
      </p:sp>
      <p:sp>
        <p:nvSpPr>
          <p:cNvPr id="190" name="Google Shape;190;p23"/>
          <p:cNvSpPr txBox="1"/>
          <p:nvPr/>
        </p:nvSpPr>
        <p:spPr>
          <a:xfrm>
            <a:off x="3501152" y="3889868"/>
            <a:ext cx="3865441" cy="1200288"/>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7200" u="none" cap="none" strike="noStrike">
                <a:solidFill>
                  <a:schemeClr val="dk1"/>
                </a:solidFill>
                <a:latin typeface="Century Gothic"/>
                <a:ea typeface="Century Gothic"/>
                <a:cs typeface="Century Gothic"/>
                <a:sym typeface="Century Gothic"/>
              </a:rPr>
              <a:t>toy</a:t>
            </a:r>
            <a:endParaRPr b="0" i="0" sz="7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