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6858000" cx="12192000"/>
  <p:notesSz cx="6858000" cy="9144000"/>
  <p:embeddedFontLst>
    <p:embeddedFont>
      <p:font typeface="Poppins"/>
      <p:regular r:id="rId75"/>
      <p:bold r:id="rId76"/>
      <p:italic r:id="rId77"/>
      <p:boldItalic r:id="rId78"/>
    </p:embeddedFont>
    <p:embeddedFont>
      <p:font typeface="Century Gothic"/>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3" roundtripDataSignature="AMtx7mh9DtnT2jBCfr76aRlUd0btyRbT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3D4BF3-952E-44A1-9C24-6115825A5E69}">
  <a:tblStyle styleId="{443D4BF3-952E-44A1-9C24-6115825A5E69}"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3" Type="http://customschemas.google.com/relationships/presentationmetadata" Target="meta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bold.fntdata"/><Relationship Id="rId82" Type="http://schemas.openxmlformats.org/officeDocument/2006/relationships/font" Target="fonts/CenturyGothic-boldItalic.fntdata"/><Relationship Id="rId81"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regular.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italic.fntdata"/><Relationship Id="rId32" Type="http://schemas.openxmlformats.org/officeDocument/2006/relationships/slide" Target="slides/slide27.xml"/><Relationship Id="rId76" Type="http://schemas.openxmlformats.org/officeDocument/2006/relationships/font" Target="fonts/Poppins-bold.fntdata"/><Relationship Id="rId35" Type="http://schemas.openxmlformats.org/officeDocument/2006/relationships/slide" Target="slides/slide30.xml"/><Relationship Id="rId79" Type="http://schemas.openxmlformats.org/officeDocument/2006/relationships/font" Target="fonts/CenturyGothic-regular.fntdata"/><Relationship Id="rId34" Type="http://schemas.openxmlformats.org/officeDocument/2006/relationships/slide" Target="slides/slide29.xml"/><Relationship Id="rId78" Type="http://schemas.openxmlformats.org/officeDocument/2006/relationships/font" Target="fonts/Poppins-bold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An engaging idea keeps readers interested in a text. Authors can develop an engaging idea for a personal narrative by</a:t>
            </a:r>
            <a:endParaRPr/>
          </a:p>
          <a:p>
            <a:pPr indent="-228600" lvl="1" marL="685800" rtl="0" algn="l">
              <a:lnSpc>
                <a:spcPct val="100000"/>
              </a:lnSpc>
              <a:spcBef>
                <a:spcPts val="0"/>
              </a:spcBef>
              <a:spcAft>
                <a:spcPts val="0"/>
              </a:spcAft>
              <a:buClr>
                <a:srgbClr val="000000"/>
              </a:buClr>
              <a:buSzPts val="1200"/>
              <a:buFont typeface="Arial"/>
              <a:buChar char="•"/>
            </a:pPr>
            <a:r>
              <a:rPr lang="en-US"/>
              <a:t>Thinking of a unique topic</a:t>
            </a:r>
            <a:endParaRPr/>
          </a:p>
          <a:p>
            <a:pPr indent="-228600" lvl="1" marL="685800" rtl="0" algn="l">
              <a:lnSpc>
                <a:spcPct val="100000"/>
              </a:lnSpc>
              <a:spcBef>
                <a:spcPts val="0"/>
              </a:spcBef>
              <a:spcAft>
                <a:spcPts val="0"/>
              </a:spcAft>
              <a:buClr>
                <a:srgbClr val="000000"/>
              </a:buClr>
              <a:buSzPts val="1200"/>
              <a:buFont typeface="Arial"/>
              <a:buChar char="•"/>
            </a:pPr>
            <a:r>
              <a:rPr lang="en-US"/>
              <a:t>Using strong details</a:t>
            </a:r>
            <a:endParaRPr/>
          </a:p>
          <a:p>
            <a:pPr indent="-228600" lvl="1" marL="685800" rtl="0" algn="l">
              <a:lnSpc>
                <a:spcPct val="100000"/>
              </a:lnSpc>
              <a:spcBef>
                <a:spcPts val="0"/>
              </a:spcBef>
              <a:spcAft>
                <a:spcPts val="0"/>
              </a:spcAft>
              <a:buClr>
                <a:srgbClr val="000000"/>
              </a:buClr>
              <a:buSzPts val="1200"/>
              <a:buFont typeface="Arial"/>
              <a:buChar char="•"/>
            </a:pPr>
            <a:r>
              <a:rPr lang="en-US"/>
              <a:t>Connecting with readers’ experiences or feelings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developing an engaging idea is the first step in writing a strong personal narrative. An engaging idea will make the rest of the writing process easier and more successful. Read aloud two to three personal narratives from the stack. Pause to discuss what makes the narratives engaging.</a:t>
            </a:r>
            <a:endParaRPr/>
          </a:p>
          <a:p>
            <a:pPr indent="-228600" lvl="1" marL="685800" rtl="0" algn="l">
              <a:lnSpc>
                <a:spcPct val="100000"/>
              </a:lnSpc>
              <a:spcBef>
                <a:spcPts val="0"/>
              </a:spcBef>
              <a:spcAft>
                <a:spcPts val="0"/>
              </a:spcAft>
              <a:buClr>
                <a:srgbClr val="000000"/>
              </a:buClr>
              <a:buSzPts val="1200"/>
              <a:buFont typeface="Arial"/>
              <a:buChar char="•"/>
            </a:pPr>
            <a:r>
              <a:rPr lang="en-US"/>
              <a:t>What makes the topic of the personal narrative interesting to a reader?</a:t>
            </a:r>
            <a:endParaRPr/>
          </a:p>
          <a:p>
            <a:pPr indent="-228600" lvl="1" marL="685800" rtl="0" algn="l">
              <a:lnSpc>
                <a:spcPct val="100000"/>
              </a:lnSpc>
              <a:spcBef>
                <a:spcPts val="0"/>
              </a:spcBef>
              <a:spcAft>
                <a:spcPts val="0"/>
              </a:spcAft>
              <a:buClr>
                <a:srgbClr val="000000"/>
              </a:buClr>
              <a:buSzPts val="1200"/>
              <a:buFont typeface="Arial"/>
              <a:buChar char="•"/>
            </a:pPr>
            <a:r>
              <a:rPr lang="en-US"/>
              <a:t>How do the details help keep the reader interested in the narrative?</a:t>
            </a:r>
            <a:endParaRPr/>
          </a:p>
          <a:p>
            <a:pPr indent="-228600" lvl="1" marL="685800" rtl="0" algn="l">
              <a:lnSpc>
                <a:spcPct val="100000"/>
              </a:lnSpc>
              <a:spcBef>
                <a:spcPts val="0"/>
              </a:spcBef>
              <a:spcAft>
                <a:spcPts val="0"/>
              </a:spcAft>
              <a:buClr>
                <a:srgbClr val="000000"/>
              </a:buClr>
              <a:buSzPts val="1200"/>
              <a:buFont typeface="Arial"/>
              <a:buChar char="•"/>
            </a:pPr>
            <a:r>
              <a:rPr lang="en-US"/>
              <a:t>How does the author connect with the readers’ experiences and feelings?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89 in the Student Interactive. Have them complete the activity using a personal narrative the class has just read.</a:t>
            </a:r>
            <a:endParaRPr b="0" i="1" u="none" strike="noStrike">
              <a:solidFill>
                <a:srgbClr val="000000"/>
              </a:solidFill>
              <a:latin typeface="Calibri"/>
              <a:ea typeface="Calibri"/>
              <a:cs typeface="Calibri"/>
              <a:sym typeface="Calibri"/>
            </a:endParaRPr>
          </a:p>
        </p:txBody>
      </p:sp>
      <p:sp>
        <p:nvSpPr>
          <p:cNvPr id="197" name="Google Shape;19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If students need to choose a topic for their personal narrative, they may use this time to brainstorm ideas and choose the most engaging one.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sz="1200">
                <a:latin typeface="Calibri"/>
                <a:ea typeface="Calibri"/>
                <a:cs typeface="Calibri"/>
                <a:sym typeface="Calibri"/>
              </a:rPr>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Brainstorm events from your own life and think aloud why each could be an engaging idea.</a:t>
            </a:r>
            <a:endParaRPr/>
          </a:p>
          <a:p>
            <a:pPr indent="-228600" lvl="1" marL="685800" rtl="0" algn="l">
              <a:lnSpc>
                <a:spcPct val="100000"/>
              </a:lnSpc>
              <a:spcBef>
                <a:spcPts val="0"/>
              </a:spcBef>
              <a:spcAft>
                <a:spcPts val="0"/>
              </a:spcAft>
              <a:buClr>
                <a:srgbClr val="000000"/>
              </a:buClr>
              <a:buSzPts val="1200"/>
              <a:buFont typeface="Arial"/>
              <a:buChar char="•"/>
            </a:pPr>
            <a:r>
              <a:rPr lang="en-US"/>
              <a:t>Shared - As you discuss a student’s writing, ask questions that prompt the student to add details to engage readers.</a:t>
            </a:r>
            <a:endParaRPr/>
          </a:p>
          <a:p>
            <a:pPr indent="-228600" lvl="1" marL="685800" rtl="0" algn="l">
              <a:lnSpc>
                <a:spcPct val="100000"/>
              </a:lnSpc>
              <a:spcBef>
                <a:spcPts val="0"/>
              </a:spcBef>
              <a:spcAft>
                <a:spcPts val="0"/>
              </a:spcAft>
              <a:buClr>
                <a:srgbClr val="000000"/>
              </a:buClr>
              <a:buSzPts val="1200"/>
              <a:buFont typeface="Arial"/>
              <a:buChar char="•"/>
            </a:pPr>
            <a:r>
              <a:rPr lang="en-US"/>
              <a:t>Guided - Prompt students to make specific points in their narrative more engaging for readers.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already chosen a topic or started their personal narrative, they can brainstorm ways to make their topic or draft more engaging.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describe the idea they have chosen for their personal narrative. Have the class point out why each idea sounds engaging.</a:t>
            </a:r>
            <a:endParaRPr i="0" sz="1200">
              <a:latin typeface="Calibri"/>
              <a:ea typeface="Calibri"/>
              <a:cs typeface="Calibri"/>
              <a:sym typeface="Calibri"/>
            </a:endParaRPr>
          </a:p>
        </p:txBody>
      </p:sp>
      <p:sp>
        <p:nvSpPr>
          <p:cNvPr id="210" name="Google Shape;21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a:t>
            </a:r>
            <a:r>
              <a:rPr b="1" lang="en-US"/>
              <a:t>glasses</a:t>
            </a:r>
            <a:r>
              <a:rPr lang="en-US"/>
              <a:t> help me to see clearly.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They wash the </a:t>
            </a:r>
            <a:r>
              <a:rPr b="1" lang="en-US"/>
              <a:t>dishes</a:t>
            </a:r>
            <a:r>
              <a:rPr lang="en-US"/>
              <a:t> after dinner.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Many </a:t>
            </a:r>
            <a:r>
              <a:rPr b="1" lang="en-US"/>
              <a:t>families</a:t>
            </a:r>
            <a:r>
              <a:rPr lang="en-US"/>
              <a:t> came to the school event.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pencil is six </a:t>
            </a:r>
            <a:r>
              <a:rPr b="1" lang="en-US"/>
              <a:t>inches</a:t>
            </a:r>
            <a:r>
              <a:rPr lang="en-US"/>
              <a:t> long.</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have enough </a:t>
            </a:r>
            <a:r>
              <a:rPr b="1" lang="en-US"/>
              <a:t>pennies</a:t>
            </a:r>
            <a:r>
              <a:rPr lang="en-US"/>
              <a:t> to buy an eraser.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office received two </a:t>
            </a:r>
            <a:r>
              <a:rPr b="1" lang="en-US"/>
              <a:t>faxes</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Many people live in big </a:t>
            </a:r>
            <a:r>
              <a:rPr b="1" lang="en-US"/>
              <a:t>cities</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brother eats </a:t>
            </a:r>
            <a:r>
              <a:rPr b="1" lang="en-US"/>
              <a:t>fries</a:t>
            </a:r>
            <a:r>
              <a:rPr lang="en-US"/>
              <a:t> with his sandwich.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baseball player throws three </a:t>
            </a:r>
            <a:r>
              <a:rPr b="1" lang="en-US"/>
              <a:t>pitches</a:t>
            </a:r>
            <a:r>
              <a:rPr lang="en-US"/>
              <a:t> to strike out the batter.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soldiers will make excellent </a:t>
            </a:r>
            <a:r>
              <a:rPr b="1" lang="en-US"/>
              <a:t>spies.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23" name="Google Shape;22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language and conventions topic simple sentences by sharing examples of two-word sentences, such as We laughed. Olivia ate. Marcus cheered. Point out that in these sentences, a one-word subject and a one-word predicate combine to form one complete thought. See p. T361</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Share this sentence with students: I walk my dog. Explain that this is a simple sentence that expresses one complete thought. As a class, identify the subject, or who or what the sentence is about. (I) Then identify the predicate, the part of the sentence that tells what the subject does or is. (walk my dog) Have volunteers identify the capital letter that begins the sentence and the punctuation that ends the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compose their own simple sentences. Ask students to share their sentences with a partner and to identify the subjects and predicates in their sentences.</a:t>
            </a:r>
            <a:endParaRPr b="0" i="0" u="none" strike="noStrike">
              <a:solidFill>
                <a:srgbClr val="000000"/>
              </a:solidFill>
              <a:latin typeface="Calibri"/>
              <a:ea typeface="Calibri"/>
              <a:cs typeface="Calibri"/>
              <a:sym typeface="Calibri"/>
            </a:endParaRPr>
          </a:p>
        </p:txBody>
      </p:sp>
      <p:sp>
        <p:nvSpPr>
          <p:cNvPr id="244" name="Google Shape;24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vocabulary words on p. 62 of the Student Interactive and define them as needed.</a:t>
            </a:r>
            <a:endParaRPr/>
          </a:p>
          <a:p>
            <a:pPr indent="-190500" lvl="1" marL="685800" rtl="0" algn="l">
              <a:lnSpc>
                <a:spcPct val="100000"/>
              </a:lnSpc>
              <a:spcBef>
                <a:spcPts val="0"/>
              </a:spcBef>
              <a:spcAft>
                <a:spcPts val="0"/>
              </a:spcAft>
              <a:buClr>
                <a:srgbClr val="000000"/>
              </a:buClr>
              <a:buSzPts val="1200"/>
              <a:buFont typeface="Arial"/>
              <a:buChar char="•"/>
            </a:pPr>
            <a:r>
              <a:rPr lang="en-US"/>
              <a:t>preparations: activities to get ready for something</a:t>
            </a:r>
            <a:endParaRPr/>
          </a:p>
          <a:p>
            <a:pPr indent="-190500" lvl="1" marL="685800" rtl="0" algn="l">
              <a:lnSpc>
                <a:spcPct val="100000"/>
              </a:lnSpc>
              <a:spcBef>
                <a:spcPts val="0"/>
              </a:spcBef>
              <a:spcAft>
                <a:spcPts val="0"/>
              </a:spcAft>
              <a:buClr>
                <a:srgbClr val="000000"/>
              </a:buClr>
              <a:buSzPts val="1200"/>
              <a:buFont typeface="Arial"/>
              <a:buChar char="•"/>
            </a:pPr>
            <a:r>
              <a:rPr lang="en-US"/>
              <a:t>magnificent: very wonderful or beautiful</a:t>
            </a:r>
            <a:endParaRPr/>
          </a:p>
          <a:p>
            <a:pPr indent="-190500" lvl="1" marL="685800" rtl="0" algn="l">
              <a:lnSpc>
                <a:spcPct val="100000"/>
              </a:lnSpc>
              <a:spcBef>
                <a:spcPts val="0"/>
              </a:spcBef>
              <a:spcAft>
                <a:spcPts val="0"/>
              </a:spcAft>
              <a:buClr>
                <a:srgbClr val="000000"/>
              </a:buClr>
              <a:buSzPts val="1200"/>
              <a:buFont typeface="Arial"/>
              <a:buChar char="•"/>
            </a:pPr>
            <a:r>
              <a:rPr lang="en-US"/>
              <a:t>brooded: worried or fretted</a:t>
            </a:r>
            <a:endParaRPr/>
          </a:p>
          <a:p>
            <a:pPr indent="-190500" lvl="1" marL="685800" rtl="0" algn="l">
              <a:lnSpc>
                <a:spcPct val="100000"/>
              </a:lnSpc>
              <a:spcBef>
                <a:spcPts val="0"/>
              </a:spcBef>
              <a:spcAft>
                <a:spcPts val="0"/>
              </a:spcAft>
              <a:buClr>
                <a:srgbClr val="000000"/>
              </a:buClr>
              <a:buSzPts val="1200"/>
              <a:buFont typeface="Arial"/>
              <a:buChar char="•"/>
            </a:pPr>
            <a:r>
              <a:rPr lang="en-US"/>
              <a:t>rejoicing: actions and feelings of great happiness</a:t>
            </a:r>
            <a:endParaRPr/>
          </a:p>
          <a:p>
            <a:pPr indent="-190500" lvl="1" marL="685800" rtl="0" algn="l">
              <a:lnSpc>
                <a:spcPct val="100000"/>
              </a:lnSpc>
              <a:spcBef>
                <a:spcPts val="0"/>
              </a:spcBef>
              <a:spcAft>
                <a:spcPts val="0"/>
              </a:spcAft>
              <a:buClr>
                <a:srgbClr val="000000"/>
              </a:buClr>
              <a:buSzPts val="1200"/>
              <a:buFont typeface="Arial"/>
              <a:buChar char="•"/>
            </a:pPr>
            <a:r>
              <a:rPr lang="en-US"/>
              <a:t>satisfied: happy or pleased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a:t>
            </a:r>
            <a:r>
              <a:rPr i="1" lang="en-US"/>
              <a:t>These words will help you understand a festival and the actions of the characters in Why the Sky Is Far Away. As you read, highlight the words when you see them in the text. Ask yourself what they tell you about the characters</a:t>
            </a:r>
            <a:r>
              <a:rPr lang="en-US"/>
              <a:t>.</a:t>
            </a:r>
            <a:endParaRPr/>
          </a:p>
        </p:txBody>
      </p:sp>
      <p:sp>
        <p:nvSpPr>
          <p:cNvPr id="266" name="Google Shape;26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Before the first read, prompt students to consider what the title and illustrations suggest this traditional tale will be about. Point out that the selection is a folktale.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NOTICE Remind students that both the text and images will help them make predictions as they read. </a:t>
            </a:r>
            <a:endParaRPr/>
          </a:p>
          <a:p>
            <a:pPr indent="-228600" lvl="1" marL="685800" rtl="0" algn="l">
              <a:lnSpc>
                <a:spcPct val="100000"/>
              </a:lnSpc>
              <a:spcBef>
                <a:spcPts val="0"/>
              </a:spcBef>
              <a:spcAft>
                <a:spcPts val="0"/>
              </a:spcAft>
              <a:buClr>
                <a:srgbClr val="000000"/>
              </a:buClr>
              <a:buSzPts val="1200"/>
              <a:buFont typeface="Arial"/>
              <a:buChar char="•"/>
            </a:pPr>
            <a:r>
              <a:rPr lang="en-US"/>
              <a:t>GENERATE QUESTIONS Ask students to jot down questions they think the author will answer in the story. </a:t>
            </a:r>
            <a:endParaRPr/>
          </a:p>
          <a:p>
            <a:pPr indent="-228600" lvl="1" marL="685800" rtl="0" algn="l">
              <a:lnSpc>
                <a:spcPct val="100000"/>
              </a:lnSpc>
              <a:spcBef>
                <a:spcPts val="0"/>
              </a:spcBef>
              <a:spcAft>
                <a:spcPts val="0"/>
              </a:spcAft>
              <a:buClr>
                <a:srgbClr val="000000"/>
              </a:buClr>
              <a:buSzPts val="1200"/>
              <a:buFont typeface="Arial"/>
              <a:buChar char="•"/>
            </a:pPr>
            <a:r>
              <a:rPr lang="en-US"/>
              <a:t>CONNECT Ask students to think about how the lessons learned in this folktale are applicable in their own lives. </a:t>
            </a:r>
            <a:endParaRPr/>
          </a:p>
          <a:p>
            <a:pPr indent="-228600" lvl="1" marL="685800" rtl="0" algn="l">
              <a:lnSpc>
                <a:spcPct val="100000"/>
              </a:lnSpc>
              <a:spcBef>
                <a:spcPts val="0"/>
              </a:spcBef>
              <a:spcAft>
                <a:spcPts val="0"/>
              </a:spcAft>
              <a:buClr>
                <a:srgbClr val="000000"/>
              </a:buClr>
              <a:buSzPts val="1200"/>
              <a:buFont typeface="Arial"/>
              <a:buChar char="•"/>
            </a:pPr>
            <a:r>
              <a:rPr lang="en-US"/>
              <a:t>RESPOND Have students discuss with classmates how this text contributes to the idea that different cultures interact with their environment in unique ways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r>
              <a:rPr lang="en-US">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82" name="Google Shape;28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 Use the First Read notes to help students connect with the text and guide their understanding.</a:t>
            </a:r>
            <a:endParaRPr/>
          </a:p>
        </p:txBody>
      </p:sp>
      <p:sp>
        <p:nvSpPr>
          <p:cNvPr id="293" name="Google Shape;29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first sentence of the story introduces the setting. “In the beginning” tells me this folktale is set long, long ago, in an unknown time in the past. The story takes place on the earth, but it is a different earth from the one I know because the sky is close to it</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It is interesting to me that the author writes, “the children watched the preparations in wonder.” I think about times when a festival or carnival was coming to town. I would watch things happening and get very excited. It was something that didn’t happen all the time, and it was going to be fun.</a:t>
            </a:r>
            <a:endParaRPr i="1" u="none" strike="noStrike">
              <a:solidFill>
                <a:srgbClr val="000000"/>
              </a:solidFill>
            </a:endParaRPr>
          </a:p>
          <a:p>
            <a:pPr indent="-139700" lvl="0" marL="228600" rtl="0" algn="l">
              <a:lnSpc>
                <a:spcPct val="100000"/>
              </a:lnSpc>
              <a:spcBef>
                <a:spcPts val="0"/>
              </a:spcBef>
              <a:spcAft>
                <a:spcPts val="0"/>
              </a:spcAft>
              <a:buSzPts val="1200"/>
              <a:buFont typeface="Calibri"/>
              <a:buNone/>
            </a:pPr>
            <a:r>
              <a:t/>
            </a:r>
            <a:endParaRPr/>
          </a:p>
        </p:txBody>
      </p:sp>
      <p:sp>
        <p:nvSpPr>
          <p:cNvPr id="305" name="Google Shape;30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have questions about the text. Right now, I know the sky is unhappy because it is tired of being wasted and thrown into rubbish bins. I will circle paragraph 6 to remind myself to look for what the sky decides to do</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sky warns the people that it will keep its gifts if they do not change. I know there are times that a warning makes a person want to do something or behave in a certain way. Sometimes a warning can get people to change.</a:t>
            </a:r>
            <a:endParaRPr b="0" i="1" u="none" strike="noStrike">
              <a:solidFill>
                <a:srgbClr val="000000"/>
              </a:solidFill>
              <a:latin typeface="Calibri"/>
              <a:ea typeface="Calibri"/>
              <a:cs typeface="Calibri"/>
              <a:sym typeface="Calibri"/>
            </a:endParaRPr>
          </a:p>
        </p:txBody>
      </p:sp>
      <p:sp>
        <p:nvSpPr>
          <p:cNvPr id="318" name="Google Shape;31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illustration of the Oba dancing helps me understand the festival that is going on. It also helps me gain a better understanding of the Nigerian culture. The images of noisemakers, castanets, and drums help me imagine the joyful sounds. I have seen some wonderful celebrations. This illustration helps me understand a little bit more about this celebration</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Time has passed since the sky’s warning, but I notice that the Oba is still very much aware of the warning. Even during the festival, he makes sure the people don’t take more sky than they need. I wonder what will happen. Maybe someone will take more sky than he or she can eat.</a:t>
            </a:r>
            <a:endParaRPr b="0" i="1" u="none" strike="noStrike">
              <a:solidFill>
                <a:srgbClr val="000000"/>
              </a:solidFill>
              <a:latin typeface="Calibri"/>
              <a:ea typeface="Calibri"/>
              <a:cs typeface="Calibri"/>
              <a:sym typeface="Calibri"/>
            </a:endParaRPr>
          </a:p>
        </p:txBody>
      </p:sp>
      <p:sp>
        <p:nvSpPr>
          <p:cNvPr id="331" name="Google Shape;33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story has been about the people and the Oba. Now the author changes the story to focus on one woman, Adese. I read that Adese loves to eat. Will Adese waste the sky? Will she be the cause of the sky being far away? I’ll keep reading to answer my questions</a:t>
            </a:r>
            <a:r>
              <a:rPr b="0" i="1"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combine what I just read with the illustration on this page, I begin to understand who Adese is. What are weighty coral necklaces? Why does the author mention them? The illustration shows me what those necklaces looked like. The text mentions that Adese can barely move when she wears them. I see how the text and illustrations work together to help me understand</a:t>
            </a:r>
            <a:r>
              <a:rPr lang="en-US"/>
              <a:t>.</a:t>
            </a:r>
            <a:endParaRPr b="0" i="0" u="none" strike="noStrike">
              <a:solidFill>
                <a:srgbClr val="000000"/>
              </a:solidFill>
              <a:latin typeface="Calibri"/>
              <a:ea typeface="Calibri"/>
              <a:cs typeface="Calibri"/>
              <a:sym typeface="Calibri"/>
            </a:endParaRPr>
          </a:p>
        </p:txBody>
      </p:sp>
      <p:sp>
        <p:nvSpPr>
          <p:cNvPr id="344" name="Google Shape;34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look at the illustration, it looks like Adese is taking a large piece of the sky. I am afraid that something is going to happen, and it probably won’t be good. I will continue reading to confirm if I am right</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see from the illustration that Adese is taking from the sky. Then, as I read, I understand that she is in trouble. When she says, “What have I done?” I know that Adese is upset, and she frantically searches for someone to help eat the piece of sky. I, too, would be desperate to figure out what to do, because I wouldn’t want to be the cause of the sky carrying out its threat</a:t>
            </a:r>
            <a:r>
              <a:rPr lang="en-US"/>
              <a:t>.</a:t>
            </a:r>
            <a:endParaRPr b="0" i="0" u="none" strike="noStrike">
              <a:solidFill>
                <a:srgbClr val="000000"/>
              </a:solidFill>
              <a:latin typeface="Calibri"/>
              <a:ea typeface="Calibri"/>
              <a:cs typeface="Calibri"/>
              <a:sym typeface="Calibri"/>
            </a:endParaRPr>
          </a:p>
        </p:txBody>
      </p:sp>
      <p:sp>
        <p:nvSpPr>
          <p:cNvPr id="357" name="Google Shape;35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Adese cannot find anyone to finish eating her piece of the sky, and she buries it in the rubbish heap. I wonder what the sky’s punishment will be</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sky carried through with its warning. No longer will the people be able to just reach up and take a piece of the sky. The sky taught the people a lesson. I think it wasn’t right that everyone should have been punished for Adese’s actions. Now everyone will have to learn to grow and gather crops and hunt the land. So maybe it is a good thing after all</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p:txBody>
      </p:sp>
      <p:sp>
        <p:nvSpPr>
          <p:cNvPr id="370" name="Google Shape;37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Tell students:  </a:t>
            </a:r>
            <a:r>
              <a:rPr i="1" lang="en-US"/>
              <a:t>I have been thinking about the question of how different cultures relate to their environments. I see now how the sky forces the people to relate to their environment by making them farm in the fields and hunt in the forests. What other questions do you have about what you just read? Possible response: What does the sky still provide for the people</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think the Bini people were right in teaching their children to respect the earth and sky. It’s important to be responsible for our natural world, and we should treat the earth wisely and carefully. That is why I try to be aware of caring for our natural resources</a:t>
            </a:r>
            <a:r>
              <a:rPr lang="en-US"/>
              <a:t>.</a:t>
            </a:r>
            <a:endParaRPr b="0" i="0" u="none" strike="noStrike">
              <a:solidFill>
                <a:srgbClr val="000000"/>
              </a:solidFill>
              <a:latin typeface="Calibri"/>
              <a:ea typeface="Calibri"/>
              <a:cs typeface="Calibri"/>
              <a:sym typeface="Calibri"/>
            </a:endParaRPr>
          </a:p>
        </p:txBody>
      </p:sp>
      <p:sp>
        <p:nvSpPr>
          <p:cNvPr id="383" name="Google Shape;38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in folktales, authors choose certain words to convey information about characters and events. The vocabulary words preparations, satisfied, rejoicing, magnificent, and brooded tell about the characters and events in Why the Sky Is Far Away.</a:t>
            </a:r>
            <a:endParaRPr/>
          </a:p>
          <a:p>
            <a:pPr indent="-228600" lvl="1" marL="685800" rtl="0" algn="l">
              <a:lnSpc>
                <a:spcPct val="100000"/>
              </a:lnSpc>
              <a:spcBef>
                <a:spcPts val="0"/>
              </a:spcBef>
              <a:spcAft>
                <a:spcPts val="0"/>
              </a:spcAft>
              <a:buClr>
                <a:srgbClr val="000000"/>
              </a:buClr>
              <a:buSzPts val="1200"/>
              <a:buFont typeface="Arial"/>
              <a:buChar char="•"/>
            </a:pPr>
            <a:r>
              <a:rPr lang="en-US"/>
              <a:t>Remind yourself of the word’s meaning.</a:t>
            </a:r>
            <a:endParaRPr/>
          </a:p>
          <a:p>
            <a:pPr indent="-228600" lvl="1" marL="685800" rtl="0" algn="l">
              <a:lnSpc>
                <a:spcPct val="100000"/>
              </a:lnSpc>
              <a:spcBef>
                <a:spcPts val="0"/>
              </a:spcBef>
              <a:spcAft>
                <a:spcPts val="0"/>
              </a:spcAft>
              <a:buClr>
                <a:srgbClr val="000000"/>
              </a:buClr>
              <a:buSzPts val="1200"/>
              <a:buFont typeface="Arial"/>
              <a:buChar char="•"/>
            </a:pPr>
            <a:r>
              <a:rPr lang="en-US"/>
              <a:t>Ask what the author is trying to convey about a character or event.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filling out the chart on page 78 of the Student Interactive using the word satisfied. </a:t>
            </a:r>
            <a:r>
              <a:rPr i="1" lang="en-US"/>
              <a:t>The author says Adese is never satisfied. She always wants more jewelry, children, and food. If she were satisfied, she would feel that she had enough of everything. The word helps to communicate that Adese always wants more. She is not pleased</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use newly acquired vocabulary in their own original sentences using p. 78 of the Student Interactive.</a:t>
            </a:r>
            <a:endParaRPr b="0" i="0" u="none" strike="noStrike">
              <a:solidFill>
                <a:srgbClr val="000000"/>
              </a:solidFill>
              <a:latin typeface="Calibri"/>
              <a:ea typeface="Calibri"/>
              <a:cs typeface="Calibri"/>
              <a:sym typeface="Calibri"/>
            </a:endParaRPr>
          </a:p>
        </p:txBody>
      </p:sp>
      <p:sp>
        <p:nvSpPr>
          <p:cNvPr id="396" name="Google Shape;39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79 of the Student Interactive.</a:t>
            </a:r>
            <a:endParaRPr>
              <a:latin typeface="Calibri"/>
              <a:ea typeface="Calibri"/>
              <a:cs typeface="Calibri"/>
              <a:sym typeface="Calibri"/>
            </a:endParaRPr>
          </a:p>
        </p:txBody>
      </p:sp>
      <p:sp>
        <p:nvSpPr>
          <p:cNvPr id="409" name="Google Shape;40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complete the activity on p. 84 in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the plural forms of nouns and use the plural forms in sentences.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high-frequency words appear often in texts but do not always follow regular word study patterns, so students need to practice reading them.</a:t>
            </a:r>
            <a:endParaRPr b="0" i="0" u="none" strike="noStrike">
              <a:solidFill>
                <a:srgbClr val="000000"/>
              </a:solidFill>
              <a:latin typeface="Calibri"/>
              <a:ea typeface="Calibri"/>
              <a:cs typeface="Calibri"/>
              <a:sym typeface="Calibri"/>
            </a:endParaRPr>
          </a:p>
        </p:txBody>
      </p:sp>
      <p:sp>
        <p:nvSpPr>
          <p:cNvPr id="422" name="Google Shape;42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In a personal narrative, the writer is also the narrator. The role of the narrator includes the following:</a:t>
            </a:r>
            <a:endParaRPr/>
          </a:p>
          <a:p>
            <a:pPr indent="-228600" lvl="1" marL="698500" rtl="0" algn="l">
              <a:lnSpc>
                <a:spcPct val="100000"/>
              </a:lnSpc>
              <a:spcBef>
                <a:spcPts val="0"/>
              </a:spcBef>
              <a:spcAft>
                <a:spcPts val="0"/>
              </a:spcAft>
              <a:buSzPts val="1200"/>
              <a:buFont typeface="Arial"/>
              <a:buChar char="•"/>
            </a:pPr>
            <a:r>
              <a:rPr lang="en-US"/>
              <a:t>Using relevant details to describe a life event</a:t>
            </a:r>
            <a:endParaRPr/>
          </a:p>
          <a:p>
            <a:pPr indent="-228600" lvl="1" marL="698500" rtl="0" algn="l">
              <a:lnSpc>
                <a:spcPct val="100000"/>
              </a:lnSpc>
              <a:spcBef>
                <a:spcPts val="0"/>
              </a:spcBef>
              <a:spcAft>
                <a:spcPts val="0"/>
              </a:spcAft>
              <a:buSzPts val="1200"/>
              <a:buFont typeface="Arial"/>
              <a:buChar char="•"/>
            </a:pPr>
            <a:r>
              <a:rPr lang="en-US"/>
              <a:t>Expressing actions, thoughts, and feelings in a way that engages readers</a:t>
            </a:r>
            <a:endParaRPr/>
          </a:p>
          <a:p>
            <a:pPr indent="-228600" lvl="1" marL="698500" rtl="0" algn="l">
              <a:lnSpc>
                <a:spcPct val="100000"/>
              </a:lnSpc>
              <a:spcBef>
                <a:spcPts val="0"/>
              </a:spcBef>
              <a:spcAft>
                <a:spcPts val="0"/>
              </a:spcAft>
              <a:buSzPts val="1200"/>
              <a:buFont typeface="Arial"/>
              <a:buChar char="•"/>
            </a:pPr>
            <a:r>
              <a:rPr lang="en-US"/>
              <a:t>Writing in the first person, using words such as I, me, and my</a:t>
            </a:r>
            <a:endParaRPr/>
          </a:p>
          <a:p>
            <a:pPr indent="-228600" lvl="0" marL="241300" rtl="0" algn="l">
              <a:lnSpc>
                <a:spcPct val="100000"/>
              </a:lnSpc>
              <a:spcBef>
                <a:spcPts val="0"/>
              </a:spcBef>
              <a:spcAft>
                <a:spcPts val="0"/>
              </a:spcAft>
              <a:buSzPts val="1200"/>
              <a:buFont typeface="Calibri"/>
              <a:buAutoNum type="arabicPeriod"/>
            </a:pPr>
            <a:r>
              <a:rPr lang="en-US"/>
              <a:t>Remind students that when they tell their family and friends what happened at school or home, they are narrating the stories. Sometimes personal narratives have a casual tone, like these everyday stories. Other times, they might have a different tone. </a:t>
            </a:r>
            <a:endParaRPr/>
          </a:p>
          <a:p>
            <a:pPr indent="-228600" lvl="0" marL="241300" rtl="0" algn="l">
              <a:lnSpc>
                <a:spcPct val="100000"/>
              </a:lnSpc>
              <a:spcBef>
                <a:spcPts val="0"/>
              </a:spcBef>
              <a:spcAft>
                <a:spcPts val="0"/>
              </a:spcAft>
              <a:buSzPts val="1200"/>
              <a:buFont typeface="Calibri"/>
              <a:buAutoNum type="arabicPeriod"/>
            </a:pPr>
            <a:r>
              <a:rPr lang="en-US"/>
              <a:t>Read a story from the personal narrative stack. Say: </a:t>
            </a:r>
            <a:r>
              <a:rPr i="1" lang="en-US"/>
              <a:t>Describe the narrator of this story. What details in the story tell more about the narrator? </a:t>
            </a:r>
            <a:endParaRPr/>
          </a:p>
          <a:p>
            <a:pPr indent="-228600" lvl="0" marL="241300" rtl="0" algn="l">
              <a:lnSpc>
                <a:spcPct val="100000"/>
              </a:lnSpc>
              <a:spcBef>
                <a:spcPts val="0"/>
              </a:spcBef>
              <a:spcAft>
                <a:spcPts val="0"/>
              </a:spcAft>
              <a:buSzPts val="1200"/>
              <a:buFont typeface="Calibri"/>
              <a:buAutoNum type="arabicPeriod"/>
            </a:pPr>
            <a:r>
              <a:rPr lang="en-US"/>
              <a:t>Then direct students to p. 90 in the Student Interactive and have them complete the first My Turn.</a:t>
            </a:r>
            <a:endParaRPr b="0" i="0" u="none" strike="noStrike">
              <a:solidFill>
                <a:srgbClr val="000000"/>
              </a:solidFill>
              <a:latin typeface="Calibri"/>
              <a:ea typeface="Calibri"/>
              <a:cs typeface="Calibri"/>
              <a:sym typeface="Calibri"/>
            </a:endParaRPr>
          </a:p>
        </p:txBody>
      </p:sp>
      <p:sp>
        <p:nvSpPr>
          <p:cNvPr id="438" name="Google Shape;43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students have completed the top part of the Student Interactive page, they should transition into independent writing.  If students need to increase their understanding of the narrator’s role in a personal narrative, they should read and analyze more examples from the stack.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Using an event from your life, model how to create a narrative voice that fits the tone and topic.</a:t>
            </a:r>
            <a:endParaRPr/>
          </a:p>
          <a:p>
            <a:pPr indent="-228600" lvl="1" marL="685800" rtl="0" algn="l">
              <a:lnSpc>
                <a:spcPct val="100000"/>
              </a:lnSpc>
              <a:spcBef>
                <a:spcPts val="0"/>
              </a:spcBef>
              <a:spcAft>
                <a:spcPts val="0"/>
              </a:spcAft>
              <a:buClr>
                <a:srgbClr val="000000"/>
              </a:buClr>
              <a:buSzPts val="1200"/>
              <a:buFont typeface="Arial"/>
              <a:buChar char="•"/>
            </a:pPr>
            <a:r>
              <a:rPr lang="en-US"/>
              <a:t>Shared - As you discuss a student’s writing, ask questions that bring out his or her personality.</a:t>
            </a:r>
            <a:endParaRPr/>
          </a:p>
          <a:p>
            <a:pPr indent="-228600" lvl="1" marL="685800" rtl="0" algn="l">
              <a:lnSpc>
                <a:spcPct val="100000"/>
              </a:lnSpc>
              <a:spcBef>
                <a:spcPts val="0"/>
              </a:spcBef>
              <a:spcAft>
                <a:spcPts val="0"/>
              </a:spcAft>
              <a:buClr>
                <a:srgbClr val="000000"/>
              </a:buClr>
              <a:buSzPts val="1200"/>
              <a:buFont typeface="Arial"/>
              <a:buChar char="•"/>
            </a:pPr>
            <a:r>
              <a:rPr lang="en-US"/>
              <a:t>Guided - Remind students that their personal narrative must show events through the narrator’s eyes, thoughts, and feelings.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a solid understanding of the narrator’s role, they can work on the second My Turn on p. 90 in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a few students to share their personal narrative draft. Discuss with the class what each draft reveals about the narrator’s likes, feelings, and personality</a:t>
            </a:r>
            <a:endParaRPr/>
          </a:p>
        </p:txBody>
      </p:sp>
      <p:sp>
        <p:nvSpPr>
          <p:cNvPr id="451" name="Google Shape;451;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they can add the inflected endings -s, -es, or -ies to change some singular nouns to their plural forms.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and then spell the words spies and fries. Point out that these words have the ending -ies. Explain that these words are plural forms of base words that end with a consonant + y: spy and fry. Discuss the spelling of words with the inflected endings -s, -es, or –ies.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87 of the Student Interactive independently.</a:t>
            </a:r>
            <a:endParaRPr b="0" i="0" u="none" strike="noStrike">
              <a:solidFill>
                <a:srgbClr val="000000"/>
              </a:solidFill>
              <a:latin typeface="Calibri"/>
              <a:ea typeface="Calibri"/>
              <a:cs typeface="Calibri"/>
              <a:sym typeface="Calibri"/>
            </a:endParaRPr>
          </a:p>
        </p:txBody>
      </p:sp>
      <p:sp>
        <p:nvSpPr>
          <p:cNvPr id="464" name="Google Shape;46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Begin the discussion of subjects and predicates by providing oral examples of simple sentences, such as: My friend and I play soccer. Our team plays our first game this Saturday. Remind students that the subject of a sentence is whom or what the sentence is about, and the predicate tells what the subject is or does.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Using the oral sentences you provided, guide students in identifying the subjects of each sentence. (My friend and I, Our team) Then ask students to identify the predicates. (play soccer, plays our first game this Saturday)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work with a partner to compose their own oral sentences. Ask students to identify the subjects and predicates in their partner’s sentences.</a:t>
            </a:r>
            <a:endParaRPr/>
          </a:p>
        </p:txBody>
      </p:sp>
      <p:sp>
        <p:nvSpPr>
          <p:cNvPr id="478" name="Google Shape;478;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Readers infer the theme of a work by noticing the lessons characters learn in a story.</a:t>
            </a:r>
            <a:endParaRPr/>
          </a:p>
          <a:p>
            <a:pPr indent="-171450" lvl="1" marL="641350" rtl="0" algn="l">
              <a:lnSpc>
                <a:spcPct val="100000"/>
              </a:lnSpc>
              <a:spcBef>
                <a:spcPts val="0"/>
              </a:spcBef>
              <a:spcAft>
                <a:spcPts val="0"/>
              </a:spcAft>
              <a:buSzPts val="1200"/>
              <a:buFont typeface="Arial"/>
              <a:buChar char="•"/>
            </a:pPr>
            <a:r>
              <a:rPr lang="en-US"/>
              <a:t>Think about how the characters behaved at the beginning of the story.</a:t>
            </a:r>
            <a:endParaRPr/>
          </a:p>
          <a:p>
            <a:pPr indent="-171450" lvl="1" marL="641350" rtl="0" algn="l">
              <a:lnSpc>
                <a:spcPct val="100000"/>
              </a:lnSpc>
              <a:spcBef>
                <a:spcPts val="0"/>
              </a:spcBef>
              <a:spcAft>
                <a:spcPts val="0"/>
              </a:spcAft>
              <a:buSzPts val="1200"/>
              <a:buFont typeface="Arial"/>
              <a:buChar char="•"/>
            </a:pPr>
            <a:r>
              <a:rPr lang="en-US"/>
              <a:t>Notice the consequences of the characters’ actions.</a:t>
            </a:r>
            <a:endParaRPr/>
          </a:p>
          <a:p>
            <a:pPr indent="-171450" lvl="1" marL="641350" rtl="0" algn="l">
              <a:lnSpc>
                <a:spcPct val="100000"/>
              </a:lnSpc>
              <a:spcBef>
                <a:spcPts val="0"/>
              </a:spcBef>
              <a:spcAft>
                <a:spcPts val="0"/>
              </a:spcAft>
              <a:buSzPts val="1200"/>
              <a:buFont typeface="Arial"/>
              <a:buChar char="•"/>
            </a:pPr>
            <a:r>
              <a:rPr lang="en-US"/>
              <a:t>Ask yourself how the characters change their behavior at the end and what actions show that they have learned a lesson.</a:t>
            </a:r>
            <a:endParaRPr/>
          </a:p>
          <a:p>
            <a:pPr indent="-215900" lvl="0" marL="228600" rtl="0" algn="l">
              <a:lnSpc>
                <a:spcPct val="100000"/>
              </a:lnSpc>
              <a:spcBef>
                <a:spcPts val="0"/>
              </a:spcBef>
              <a:spcAft>
                <a:spcPts val="0"/>
              </a:spcAft>
              <a:buSzPts val="1200"/>
              <a:buFont typeface="Calibri"/>
              <a:buAutoNum type="arabicPeriod"/>
            </a:pPr>
            <a:r>
              <a:rPr lang="en-US"/>
              <a:t>Use the Close Read note on p. 67 of the Student Interactive to model how to annotate the text to infer theme. </a:t>
            </a:r>
            <a:r>
              <a:rPr i="1" lang="en-US"/>
              <a:t>The theme is the central message of the story. Which sentences tell about the theme of the folktale? I am going to underline these sentences that Sky says, “Your people have wasted my gifts. I am tired of seeing myself on heaps of garbage everywhere.” I am also going to underline “Do not waste my gifts any longer, or they will no longer be yours.” I am going to write theme: don’t be wasteful in the margin</a:t>
            </a:r>
            <a:r>
              <a:rPr lang="en-US"/>
              <a:t>.</a:t>
            </a:r>
            <a:endParaRPr/>
          </a:p>
          <a:p>
            <a:pPr indent="-215900" lvl="0" marL="228600" rtl="0" algn="l">
              <a:lnSpc>
                <a:spcPct val="100000"/>
              </a:lnSpc>
              <a:spcBef>
                <a:spcPts val="0"/>
              </a:spcBef>
              <a:spcAft>
                <a:spcPts val="0"/>
              </a:spcAft>
              <a:buSzPts val="1200"/>
              <a:buFont typeface="Calibri"/>
              <a:buAutoNum type="arabicPeriod"/>
            </a:pPr>
            <a:r>
              <a:rPr lang="en-US"/>
              <a:t>Have pairs find and underline another sentence in the passage that helps them infer the same theme. Students can write what that sentence helps them infer about the theme in the margin.</a:t>
            </a:r>
            <a:endParaRPr i="0"/>
          </a:p>
        </p:txBody>
      </p:sp>
      <p:sp>
        <p:nvSpPr>
          <p:cNvPr id="501" name="Google Shape;501;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most folktales have a theme, or a central message. The theme may not be summed up in a single sentence. Readers have to infer or figure it out for themselves. </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 8. Ask: </a:t>
            </a:r>
            <a:r>
              <a:rPr i="1" lang="en-US"/>
              <a:t>What feelings does the sky express? What warning does the sky make?</a:t>
            </a:r>
            <a:r>
              <a:rPr lang="en-US"/>
              <a:t> Have students find and underline the sentences that help them infer the theme.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to explain how these details help them understand the theme. </a:t>
            </a:r>
            <a:endParaRPr/>
          </a:p>
          <a:p>
            <a:pPr indent="-215900" lvl="1" marL="685800" rtl="0" algn="l">
              <a:lnSpc>
                <a:spcPct val="100000"/>
              </a:lnSpc>
              <a:spcBef>
                <a:spcPts val="0"/>
              </a:spcBef>
              <a:spcAft>
                <a:spcPts val="0"/>
              </a:spcAft>
              <a:buSzPts val="1200"/>
              <a:buFont typeface="Arial"/>
              <a:buChar char="•"/>
            </a:pPr>
            <a:r>
              <a:rPr lang="en-US"/>
              <a:t>Possible Response: The sky is angry about being wasted, and the warning is not to be wasteful of the things that have been given to you. DOK 2</a:t>
            </a:r>
            <a:endParaRPr/>
          </a:p>
        </p:txBody>
      </p:sp>
      <p:sp>
        <p:nvSpPr>
          <p:cNvPr id="513" name="Google Shape;51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the theme of a story is usually not stated and readers must use clues from the story and their own knowledge to infer it. </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 12 and underline text evidence that will help them infer the theme of the folktale. See student page for possible responses. DOK 2</a:t>
            </a:r>
            <a:endParaRPr/>
          </a:p>
        </p:txBody>
      </p:sp>
      <p:sp>
        <p:nvSpPr>
          <p:cNvPr id="526" name="Google Shape;526;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as they are reading they should be looking for clues in the text that help them infer the theme of the folktale. </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 15 and underline details that suggest the reasons why Adese takes more from the sky. See student page for possible responses.  DOK 2</a:t>
            </a:r>
            <a:endParaRPr/>
          </a:p>
        </p:txBody>
      </p:sp>
      <p:sp>
        <p:nvSpPr>
          <p:cNvPr id="539" name="Google Shape;53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the theme is the central message of this story and that events in the story can help them infer the theme. Have students scan paragraph 18. Ask</a:t>
            </a:r>
            <a:r>
              <a:rPr i="1" lang="en-US"/>
              <a:t>: Why does Adese throw away the piece of sky? Underline the sentence as students point it out</a:t>
            </a:r>
            <a:r>
              <a:rPr lang="en-US"/>
              <a: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to explain how this detail helps them understand the theme. </a:t>
            </a:r>
            <a:endParaRPr/>
          </a:p>
          <a:p>
            <a:pPr indent="-215900" lvl="1" marL="685800" rtl="0" algn="l">
              <a:lnSpc>
                <a:spcPct val="100000"/>
              </a:lnSpc>
              <a:spcBef>
                <a:spcPts val="0"/>
              </a:spcBef>
              <a:spcAft>
                <a:spcPts val="0"/>
              </a:spcAft>
              <a:buSzPts val="1200"/>
              <a:buFont typeface="Arial"/>
              <a:buChar char="•"/>
            </a:pPr>
            <a:r>
              <a:rPr lang="en-US"/>
              <a:t>Possible Response: Adese has taken too much sky but doesn’t think it will matter if she throws away just one more piece. She doesn’t think being wasteful will matter this time. DOK 2</a:t>
            </a:r>
            <a:endParaRPr/>
          </a:p>
        </p:txBody>
      </p:sp>
      <p:sp>
        <p:nvSpPr>
          <p:cNvPr id="552" name="Google Shape;55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should be thinking about what the theme of this folktale is. By now they realize it involves respect for nature and not wasting natural resources. Have students scan paragraphs 20 and 22 for sentences that will help them infer the theme. Underline sentences as students point them out. See student page for possible responses. DOK 2</a:t>
            </a:r>
            <a:endParaRPr/>
          </a:p>
        </p:txBody>
      </p:sp>
      <p:sp>
        <p:nvSpPr>
          <p:cNvPr id="565" name="Google Shape;56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authors generally write with a theme, or central message, in mind. Have students scan paragraph 25. Ask: </a:t>
            </a:r>
            <a:r>
              <a:rPr i="1" lang="en-US"/>
              <a:t>What does the author of this story believe about the importance of caring for our world?</a:t>
            </a:r>
            <a:r>
              <a:rPr lang="en-US"/>
              <a:t> Underline the sentences as students point them out.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for examples of how we can care for our world. </a:t>
            </a:r>
            <a:endParaRPr/>
          </a:p>
          <a:p>
            <a:pPr indent="-215900" lvl="1" marL="685800" rtl="0" algn="l">
              <a:lnSpc>
                <a:spcPct val="100000"/>
              </a:lnSpc>
              <a:spcBef>
                <a:spcPts val="0"/>
              </a:spcBef>
              <a:spcAft>
                <a:spcPts val="0"/>
              </a:spcAft>
              <a:buSzPts val="1200"/>
              <a:buFont typeface="Arial"/>
              <a:buChar char="•"/>
            </a:pPr>
            <a:r>
              <a:rPr lang="en-US"/>
              <a:t>Possible Response: recycling at home and at school; not wasting things; cleaning up air and water pollution DOK 2</a:t>
            </a:r>
            <a:endParaRPr/>
          </a:p>
        </p:txBody>
      </p:sp>
      <p:sp>
        <p:nvSpPr>
          <p:cNvPr id="578" name="Google Shape;578;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How does our environment affect us? Point out the Week 2 Question: How do different cultures relate to their environments?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the illustration on pp. 58–59 in the Student Interactive. Explain that this illustration attempts to show some of the ideas presented in the poem. Have students look over the illustration and discuss how the artist used visual images to represent ideas from the poem.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following questions to guide discussion:</a:t>
            </a:r>
            <a:endParaRPr/>
          </a:p>
          <a:p>
            <a:pPr indent="-190500" lvl="1" marL="685800" rtl="0" algn="l">
              <a:lnSpc>
                <a:spcPct val="100000"/>
              </a:lnSpc>
              <a:spcBef>
                <a:spcPts val="0"/>
              </a:spcBef>
              <a:spcAft>
                <a:spcPts val="0"/>
              </a:spcAft>
              <a:buClr>
                <a:srgbClr val="000000"/>
              </a:buClr>
              <a:buSzPts val="1200"/>
              <a:buFont typeface="Arial"/>
              <a:buChar char="•"/>
            </a:pPr>
            <a:r>
              <a:rPr lang="en-US"/>
              <a:t>Which lines from the poem are illustrated in the artwork?</a:t>
            </a:r>
            <a:endParaRPr/>
          </a:p>
          <a:p>
            <a:pPr indent="-190500" lvl="1" marL="685800" rtl="0" algn="l">
              <a:lnSpc>
                <a:spcPct val="100000"/>
              </a:lnSpc>
              <a:spcBef>
                <a:spcPts val="0"/>
              </a:spcBef>
              <a:spcAft>
                <a:spcPts val="0"/>
              </a:spcAft>
              <a:buClr>
                <a:srgbClr val="000000"/>
              </a:buClr>
              <a:buSzPts val="1200"/>
              <a:buFont typeface="Arial"/>
              <a:buChar char="•"/>
            </a:pPr>
            <a:r>
              <a:rPr lang="en-US"/>
              <a:t>Why are the smaller pictures shown inside bubbles?</a:t>
            </a:r>
            <a:endParaRPr/>
          </a:p>
          <a:p>
            <a:pPr indent="-190500" lvl="1" marL="685800" rtl="0" algn="l">
              <a:lnSpc>
                <a:spcPct val="100000"/>
              </a:lnSpc>
              <a:spcBef>
                <a:spcPts val="0"/>
              </a:spcBef>
              <a:spcAft>
                <a:spcPts val="0"/>
              </a:spcAft>
              <a:buClr>
                <a:srgbClr val="000000"/>
              </a:buClr>
              <a:buSzPts val="1200"/>
              <a:buFont typeface="Arial"/>
              <a:buChar char="•"/>
            </a:pPr>
            <a:r>
              <a:rPr lang="en-US"/>
              <a:t>How does the poem match the illustration in general?</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Week 2 question: How do different cultures relate to their environments? Tell students that through the illustration they can see how one person relates to his environment. Explain that they will soon read about other ways to relate to different environments.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freewrite to answer the question on p. 59 and then share their responses.</a:t>
            </a:r>
            <a:endParaRPr/>
          </a:p>
        </p:txBody>
      </p:sp>
      <p:sp>
        <p:nvSpPr>
          <p:cNvPr id="116" name="Google Shape;11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annotate the text using the other Close Read notes for Infer Theme and then use the text evidence from their annotations to complete the chart on p. 80 of the Student Interactive.</a:t>
            </a:r>
            <a:endParaRPr>
              <a:latin typeface="Calibri"/>
              <a:ea typeface="Calibri"/>
              <a:cs typeface="Calibri"/>
              <a:sym typeface="Calibri"/>
            </a:endParaRPr>
          </a:p>
        </p:txBody>
      </p:sp>
      <p:sp>
        <p:nvSpPr>
          <p:cNvPr id="591" name="Google Shape;59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may use graphic features to help readers visualize the characters and events in a text or to convey mood.</a:t>
            </a:r>
            <a:endParaRPr/>
          </a:p>
          <a:p>
            <a:pPr indent="-190500" lvl="1" marL="685800" rtl="0" algn="l">
              <a:lnSpc>
                <a:spcPct val="100000"/>
              </a:lnSpc>
              <a:spcBef>
                <a:spcPts val="0"/>
              </a:spcBef>
              <a:spcAft>
                <a:spcPts val="0"/>
              </a:spcAft>
              <a:buClr>
                <a:srgbClr val="000000"/>
              </a:buClr>
              <a:buSzPts val="1200"/>
              <a:buFont typeface="Arial"/>
              <a:buChar char="•"/>
            </a:pPr>
            <a:r>
              <a:rPr lang="en-US"/>
              <a:t>To analyze how an author uses graphic features, note what the graphic feature shows, the details it includes, and the style and colors that are used.</a:t>
            </a:r>
            <a:endParaRPr/>
          </a:p>
          <a:p>
            <a:pPr indent="-190500" lvl="1" marL="685800" rtl="0" algn="l">
              <a:lnSpc>
                <a:spcPct val="100000"/>
              </a:lnSpc>
              <a:spcBef>
                <a:spcPts val="0"/>
              </a:spcBef>
              <a:spcAft>
                <a:spcPts val="0"/>
              </a:spcAft>
              <a:buClr>
                <a:srgbClr val="000000"/>
              </a:buClr>
              <a:buSzPts val="1200"/>
              <a:buFont typeface="Arial"/>
              <a:buChar char="•"/>
            </a:pPr>
            <a:r>
              <a:rPr lang="en-US"/>
              <a:t>Think about how the graphic features support the text. How do they help the reader understand the text?</a:t>
            </a:r>
            <a:endParaRPr/>
          </a:p>
          <a:p>
            <a:pPr indent="-190500" lvl="1" marL="685800" rtl="0" algn="l">
              <a:lnSpc>
                <a:spcPct val="100000"/>
              </a:lnSpc>
              <a:spcBef>
                <a:spcPts val="0"/>
              </a:spcBef>
              <a:spcAft>
                <a:spcPts val="0"/>
              </a:spcAft>
              <a:buClr>
                <a:srgbClr val="000000"/>
              </a:buClr>
              <a:buSzPts val="1200"/>
              <a:buFont typeface="Arial"/>
              <a:buChar char="•"/>
            </a:pPr>
            <a:r>
              <a:rPr lang="en-US"/>
              <a:t>Then explain how the author uses graphic features to achieve specific purposes in the text.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students will analyze how author Mary-Joan Gerson uses illustrations to achieve specific purposes in Why the Sky Is Far Away. Model analyzing graphic features using p. 85 of the Student Interactive.</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Read the passage from the text. Then have students examine the details in the illustration on p. 64 of the Student Interactive.</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Guide students in connecting details in the text with details shown in the illustration.</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Help students describe Mary-Joan Gerson’s specific purposes for using this illustration in Why the Sky Is Far Away.</a:t>
            </a:r>
            <a:endParaRPr/>
          </a:p>
          <a:p>
            <a:pPr indent="-190500" lvl="0" marL="228600" rtl="0" algn="l">
              <a:lnSpc>
                <a:spcPct val="100000"/>
              </a:lnSpc>
              <a:spcBef>
                <a:spcPts val="0"/>
              </a:spcBef>
              <a:spcAft>
                <a:spcPts val="0"/>
              </a:spcAft>
              <a:buClr>
                <a:srgbClr val="000000"/>
              </a:buClr>
              <a:buSzPts val="1200"/>
              <a:buFont typeface="Calibri"/>
              <a:buAutoNum type="arabicPeriod" startAt="3"/>
            </a:pPr>
            <a:r>
              <a:rPr lang="en-US"/>
              <a:t>Direct students back to Why the Sky Is Far Away and complete the activity on p. 85 of the Student Interactive.</a:t>
            </a:r>
            <a:endParaRPr/>
          </a:p>
        </p:txBody>
      </p:sp>
      <p:sp>
        <p:nvSpPr>
          <p:cNvPr id="604" name="Google Shape;604;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 inflected endings -s, -es, and -ies can be added to singular nouns to change singular nouns to their plural forms.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 word worry is a noun that ends with a consonant + y. To change this noun to its plural form, change the y to i and add -es. Have students change the nouns copy, house, and speech to their plural forms and read each word aloud. (copies, houses, and speeches.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Word Study p. 1 from the Resource Download Center.</a:t>
            </a:r>
            <a:endParaRPr b="0" i="0" u="none" strike="noStrike">
              <a:solidFill>
                <a:srgbClr val="000000"/>
              </a:solidFill>
              <a:latin typeface="Calibri"/>
              <a:ea typeface="Calibri"/>
              <a:cs typeface="Calibri"/>
              <a:sym typeface="Calibri"/>
            </a:endParaRPr>
          </a:p>
        </p:txBody>
      </p:sp>
      <p:sp>
        <p:nvSpPr>
          <p:cNvPr id="617" name="Google Shape;617;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The event in a personal narrative should happen in a specific place and at a specific time. A writer can develop the setting in a personal narrative by</a:t>
            </a:r>
            <a:endParaRPr/>
          </a:p>
          <a:p>
            <a:pPr indent="-228600" lvl="1" marL="685800" rtl="0" algn="l">
              <a:lnSpc>
                <a:spcPct val="100000"/>
              </a:lnSpc>
              <a:spcBef>
                <a:spcPts val="0"/>
              </a:spcBef>
              <a:spcAft>
                <a:spcPts val="0"/>
              </a:spcAft>
              <a:buClr>
                <a:srgbClr val="000000"/>
              </a:buClr>
              <a:buSzPts val="1200"/>
              <a:buFont typeface="Arial"/>
              <a:buChar char="•"/>
            </a:pPr>
            <a:r>
              <a:rPr lang="en-US"/>
              <a:t>Using words that indicate when an event happens (e.g., yesterday, when I was five).</a:t>
            </a:r>
            <a:endParaRPr/>
          </a:p>
          <a:p>
            <a:pPr indent="-228600" lvl="1" marL="685800" rtl="0" algn="l">
              <a:lnSpc>
                <a:spcPct val="100000"/>
              </a:lnSpc>
              <a:spcBef>
                <a:spcPts val="0"/>
              </a:spcBef>
              <a:spcAft>
                <a:spcPts val="0"/>
              </a:spcAft>
              <a:buClr>
                <a:srgbClr val="000000"/>
              </a:buClr>
              <a:buSzPts val="1200"/>
              <a:buFont typeface="Arial"/>
              <a:buChar char="•"/>
            </a:pPr>
            <a:r>
              <a:rPr lang="en-US"/>
              <a:t>Using words that indicate where an event happens (e.g., at the park, in Houston).</a:t>
            </a:r>
            <a:endParaRPr/>
          </a:p>
          <a:p>
            <a:pPr indent="-228600" lvl="1" marL="685800" rtl="0" algn="l">
              <a:lnSpc>
                <a:spcPct val="100000"/>
              </a:lnSpc>
              <a:spcBef>
                <a:spcPts val="0"/>
              </a:spcBef>
              <a:spcAft>
                <a:spcPts val="0"/>
              </a:spcAft>
              <a:buClr>
                <a:srgbClr val="000000"/>
              </a:buClr>
              <a:buSzPts val="1200"/>
              <a:buFont typeface="Arial"/>
              <a:buChar char="•"/>
            </a:pPr>
            <a:r>
              <a:rPr lang="en-US"/>
              <a:t>Using sensory details to describe the setting.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help you choose a personal narrative from the stack.</a:t>
            </a:r>
            <a:endParaRPr/>
          </a:p>
          <a:p>
            <a:pPr indent="-228600" lvl="1" marL="685800" rtl="0" algn="l">
              <a:lnSpc>
                <a:spcPct val="100000"/>
              </a:lnSpc>
              <a:spcBef>
                <a:spcPts val="0"/>
              </a:spcBef>
              <a:spcAft>
                <a:spcPts val="0"/>
              </a:spcAft>
              <a:buClr>
                <a:srgbClr val="000000"/>
              </a:buClr>
              <a:buSzPts val="1200"/>
              <a:buFont typeface="Arial"/>
              <a:buChar char="•"/>
            </a:pPr>
            <a:r>
              <a:rPr lang="en-US"/>
              <a:t>Ask students to close their eyes as you read the text. Then ask: </a:t>
            </a:r>
            <a:r>
              <a:rPr i="1" lang="en-US"/>
              <a:t>What did you picture in your mind as you heard this personal narrative?</a:t>
            </a:r>
            <a:endParaRPr/>
          </a:p>
          <a:p>
            <a:pPr indent="-228600" lvl="1" marL="685800" rtl="0" algn="l">
              <a:lnSpc>
                <a:spcPct val="100000"/>
              </a:lnSpc>
              <a:spcBef>
                <a:spcPts val="0"/>
              </a:spcBef>
              <a:spcAft>
                <a:spcPts val="0"/>
              </a:spcAft>
              <a:buClr>
                <a:srgbClr val="000000"/>
              </a:buClr>
              <a:buSzPts val="1200"/>
              <a:buFont typeface="Arial"/>
              <a:buChar char="•"/>
            </a:pPr>
            <a:r>
              <a:rPr lang="en-US"/>
              <a:t>Then have students listen carefully to the words as you read the text a second time. Ask: </a:t>
            </a:r>
            <a:r>
              <a:rPr i="1" lang="en-US"/>
              <a:t>Where and when does this personal narrative take place? Which words and details helped you to form a picture in your mind during the first reading?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91 in the Student Interactive. Have them read the first paragraph and complete the first My Turn.</a:t>
            </a:r>
            <a:endParaRPr i="1"/>
          </a:p>
        </p:txBody>
      </p:sp>
      <p:sp>
        <p:nvSpPr>
          <p:cNvPr id="635" name="Google Shape;635;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students have completed the first My Turn on the Student Interactive page, they should transition into independent writing.  If students are just beginning their personal narrative draft, have them make notes about their setting in their writer’s notebook to use as they write their draft.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Use an idea web to develop details for a setting.</a:t>
            </a:r>
            <a:endParaRPr/>
          </a:p>
          <a:p>
            <a:pPr indent="-228600" lvl="1" marL="685800" rtl="0" algn="l">
              <a:lnSpc>
                <a:spcPct val="100000"/>
              </a:lnSpc>
              <a:spcBef>
                <a:spcPts val="0"/>
              </a:spcBef>
              <a:spcAft>
                <a:spcPts val="0"/>
              </a:spcAft>
              <a:buClr>
                <a:srgbClr val="000000"/>
              </a:buClr>
              <a:buSzPts val="1200"/>
              <a:buFont typeface="Arial"/>
              <a:buChar char="•"/>
            </a:pPr>
            <a:r>
              <a:rPr lang="en-US"/>
              <a:t>Shared - While transcribing, ask the students questions that elicit further information about sensory details they could use to help describe the setting.</a:t>
            </a:r>
            <a:endParaRPr/>
          </a:p>
          <a:p>
            <a:pPr indent="-228600" lvl="1" marL="685800" rtl="0" algn="l">
              <a:lnSpc>
                <a:spcPct val="100000"/>
              </a:lnSpc>
              <a:spcBef>
                <a:spcPts val="0"/>
              </a:spcBef>
              <a:spcAft>
                <a:spcPts val="0"/>
              </a:spcAft>
              <a:buClr>
                <a:srgbClr val="000000"/>
              </a:buClr>
              <a:buSzPts val="1200"/>
              <a:buFont typeface="Arial"/>
              <a:buChar char="•"/>
            </a:pPr>
            <a:r>
              <a:rPr lang="en-US"/>
              <a:t>Guided - Prompt students to add two details about setting to their draft—one about time and one about place.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already completed a draft, have them complete the second My Turn on p. 91 of the Student Interactive.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read their personal narrative draft. Discuss with the class what words and details they heard about the setting. Then have them ask questions to help identify other ways in which the setting might be developed.</a:t>
            </a:r>
            <a:endParaRPr/>
          </a:p>
        </p:txBody>
      </p:sp>
      <p:sp>
        <p:nvSpPr>
          <p:cNvPr id="648" name="Google Shape;64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 spelling of some nouns changes when an inflected ending is added. For a noun ending in a consonant + y, the y will change to i in the plural form.</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words: sky, lunch, dress, bus, candy, and wish. Have students spell the plural forms of these nouns. Then discuss the inflected endings that students used.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7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Spelling</a:t>
            </a:r>
            <a:endParaRPr b="1">
              <a:latin typeface="Calibri"/>
              <a:ea typeface="Calibri"/>
              <a:cs typeface="Calibri"/>
              <a:sym typeface="Calibri"/>
            </a:endParaRPr>
          </a:p>
        </p:txBody>
      </p:sp>
      <p:sp>
        <p:nvSpPr>
          <p:cNvPr id="660" name="Google Shape;660;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1200"/>
              <a:buFont typeface="Calibri"/>
              <a:buAutoNum type="arabicPeriod"/>
            </a:pPr>
            <a:r>
              <a:rPr lang="en-US"/>
              <a:t>Explain to students that a complete subject and complete predicate include all the words in the subject and all the words in the predicate of a sentence.</a:t>
            </a:r>
            <a:endParaRPr/>
          </a:p>
          <a:p>
            <a:pPr indent="-342900" lvl="0" marL="342900" rtl="0" algn="l">
              <a:lnSpc>
                <a:spcPct val="100000"/>
              </a:lnSpc>
              <a:spcBef>
                <a:spcPts val="0"/>
              </a:spcBef>
              <a:spcAft>
                <a:spcPts val="0"/>
              </a:spcAft>
              <a:buClr>
                <a:srgbClr val="000000"/>
              </a:buClr>
              <a:buSzPts val="1200"/>
              <a:buFont typeface="Calibri"/>
              <a:buAutoNum type="arabicPeriod"/>
            </a:pPr>
            <a:r>
              <a:rPr lang="en-US"/>
              <a:t>Provide the following sentence: The small child plays with a ball. Identify the complete subject of the sentence (The small child) and the complete predicate (plays with a ball). Say: I can tell the subject and verb of this sentence agree because the noun in the subject, child, agrees with the singular verb, plays, in the predicate.</a:t>
            </a:r>
            <a:endParaRPr/>
          </a:p>
          <a:p>
            <a:pPr indent="-342900" lvl="0" marL="342900" rtl="0" algn="l">
              <a:lnSpc>
                <a:spcPct val="100000"/>
              </a:lnSpc>
              <a:spcBef>
                <a:spcPts val="0"/>
              </a:spcBef>
              <a:spcAft>
                <a:spcPts val="0"/>
              </a:spcAft>
              <a:buClr>
                <a:srgbClr val="000000"/>
              </a:buClr>
              <a:buSzPts val="1200"/>
              <a:buFont typeface="Calibri"/>
              <a:buAutoNum type="arabicPeriod"/>
            </a:pPr>
            <a:r>
              <a:rPr lang="en-US"/>
              <a:t>Have students work in pairs to generate simple sentences with clear subjects and predicates. Tell partners to read each sentence aloud pausing between the subject and the predicate. Then have students state the noun and the verb pointing out agreement. Ask partners to explain subjects and predicates verbally in order to monitor their understanding.</a:t>
            </a:r>
            <a:endParaRPr b="0" i="0" u="none" strike="noStrike">
              <a:solidFill>
                <a:srgbClr val="000000"/>
              </a:solidFill>
              <a:latin typeface="Calibri"/>
              <a:ea typeface="Calibri"/>
              <a:cs typeface="Calibri"/>
              <a:sym typeface="Calibri"/>
            </a:endParaRPr>
          </a:p>
        </p:txBody>
      </p:sp>
      <p:sp>
        <p:nvSpPr>
          <p:cNvPr id="676" name="Google Shape;676;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8" name="Google Shape;68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Readers ask and answer questions before, during, and after reading to gain information and deepen their understanding of the text.</a:t>
            </a:r>
            <a:endParaRPr/>
          </a:p>
          <a:p>
            <a:pPr indent="-228600" lvl="1" marL="685800" rtl="0" algn="l">
              <a:lnSpc>
                <a:spcPct val="100000"/>
              </a:lnSpc>
              <a:spcBef>
                <a:spcPts val="0"/>
              </a:spcBef>
              <a:spcAft>
                <a:spcPts val="0"/>
              </a:spcAft>
              <a:buClr>
                <a:srgbClr val="000000"/>
              </a:buClr>
              <a:buSzPts val="1200"/>
              <a:buFont typeface="Arial"/>
              <a:buChar char="•"/>
            </a:pPr>
            <a:r>
              <a:rPr lang="en-US"/>
              <a:t>Before reading, look through the story and use the title and illustrations to generate questions and ideas about the plot.</a:t>
            </a:r>
            <a:endParaRPr/>
          </a:p>
          <a:p>
            <a:pPr indent="-228600" lvl="1" marL="685800" rtl="0" algn="l">
              <a:lnSpc>
                <a:spcPct val="100000"/>
              </a:lnSpc>
              <a:spcBef>
                <a:spcPts val="0"/>
              </a:spcBef>
              <a:spcAft>
                <a:spcPts val="0"/>
              </a:spcAft>
              <a:buClr>
                <a:srgbClr val="000000"/>
              </a:buClr>
              <a:buSzPts val="1200"/>
              <a:buFont typeface="Arial"/>
              <a:buChar char="•"/>
            </a:pPr>
            <a:r>
              <a:rPr lang="en-US"/>
              <a:t>During reading, pause several times to think about whether your questions have been answered. If you do not understand the text, ask questions about what you do not understand and then reread to gain information.</a:t>
            </a:r>
            <a:endParaRPr/>
          </a:p>
          <a:p>
            <a:pPr indent="-228600" lvl="1" marL="685800" rtl="0" algn="l">
              <a:lnSpc>
                <a:spcPct val="100000"/>
              </a:lnSpc>
              <a:spcBef>
                <a:spcPts val="0"/>
              </a:spcBef>
              <a:spcAft>
                <a:spcPts val="0"/>
              </a:spcAft>
              <a:buClr>
                <a:srgbClr val="000000"/>
              </a:buClr>
              <a:buSzPts val="1200"/>
              <a:buFont typeface="Arial"/>
              <a:buChar char="•"/>
            </a:pPr>
            <a:r>
              <a:rPr lang="en-US"/>
              <a:t>After reading, think about the answers to the questions you had before and during reading. Add any additional questions you might have about theme to deepen your understanding.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Close Read note on Student Interactive p. 64 to model asking and answering questions while reading</a:t>
            </a:r>
            <a:r>
              <a:rPr i="1" lang="en-US"/>
              <a:t>. When I read, I monitor my understanding and ask questions to help clarify the text, such as Why is the sky important? I will highlight details that help me answer that question. In paragraph 2, I will highlight “Anybody who was hungry just reached up, took a piece of sky, and ate it.” This detail helps me understand that it was their source of food</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when they read their self-selected texts, they should ask questions before, during, and after to gain knowledge and deepen their understanding,.</a:t>
            </a:r>
            <a:endParaRPr i="1"/>
          </a:p>
        </p:txBody>
      </p:sp>
      <p:sp>
        <p:nvSpPr>
          <p:cNvPr id="699" name="Google Shape;699;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1913257428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1913257428_1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2. Ask: </a:t>
            </a:r>
            <a:r>
              <a:rPr i="1" lang="en-US"/>
              <a:t>Why is the sky important to the people? What details provide a clue to the answer? </a:t>
            </a:r>
            <a:r>
              <a:rPr lang="en-US"/>
              <a:t>Highlight details that help to answer the questions as students point them out.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how they know the food that the sky provided was not all the same. Have them use text evidence to support their understanding. </a:t>
            </a:r>
            <a:endParaRPr/>
          </a:p>
          <a:p>
            <a:pPr indent="-215900" lvl="1" marL="685800" rtl="0" algn="l">
              <a:lnSpc>
                <a:spcPct val="100000"/>
              </a:lnSpc>
              <a:spcBef>
                <a:spcPts val="0"/>
              </a:spcBef>
              <a:spcAft>
                <a:spcPts val="0"/>
              </a:spcAft>
              <a:buSzPts val="1200"/>
              <a:buFont typeface="Arial"/>
              <a:buChar char="•"/>
            </a:pPr>
            <a:r>
              <a:rPr lang="en-US"/>
              <a:t>Possible Response: The last sentence tells me that the sky had different tastes. DOK 2</a:t>
            </a:r>
            <a:endParaRPr/>
          </a:p>
        </p:txBody>
      </p:sp>
      <p:sp>
        <p:nvSpPr>
          <p:cNvPr id="711" name="Google Shape;711;g21913257428_1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are going to read a folktale aloud. Have students listen as you read “A Gift Horse.” Explain that students should actively listen and try to focus on the characters as you read. Prompt them to ask relevant questions about problems characters face and to make pertinent comments.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routine</a:t>
            </a:r>
            <a:endParaRPr/>
          </a:p>
          <a:p>
            <a:pPr indent="-190500" lvl="1" marL="685800" rtl="0" algn="l">
              <a:lnSpc>
                <a:spcPct val="100000"/>
              </a:lnSpc>
              <a:spcBef>
                <a:spcPts val="0"/>
              </a:spcBef>
              <a:spcAft>
                <a:spcPts val="0"/>
              </a:spcAft>
              <a:buClr>
                <a:srgbClr val="000000"/>
              </a:buClr>
              <a:buSzPts val="1200"/>
              <a:buFont typeface="Arial"/>
              <a:buChar char="•"/>
            </a:pPr>
            <a:r>
              <a:rPr lang="en-US"/>
              <a:t>Purpose Have students actively listen for elements of a folktale.</a:t>
            </a:r>
            <a:endParaRPr/>
          </a:p>
          <a:p>
            <a:pPr indent="-190500" lvl="1" marL="685800" rtl="0" algn="l">
              <a:lnSpc>
                <a:spcPct val="100000"/>
              </a:lnSpc>
              <a:spcBef>
                <a:spcPts val="0"/>
              </a:spcBef>
              <a:spcAft>
                <a:spcPts val="0"/>
              </a:spcAft>
              <a:buClr>
                <a:srgbClr val="000000"/>
              </a:buClr>
              <a:buSzPts val="1200"/>
              <a:buFont typeface="Arial"/>
              <a:buChar char="•"/>
            </a:pPr>
            <a:r>
              <a:rPr lang="en-US"/>
              <a:t>Read the entire text aloud without stopping for Think Aloud callouts. </a:t>
            </a:r>
            <a:endParaRPr/>
          </a:p>
          <a:p>
            <a:pPr indent="-190500" lvl="1" marL="685800" rtl="0" algn="l">
              <a:lnSpc>
                <a:spcPct val="100000"/>
              </a:lnSpc>
              <a:spcBef>
                <a:spcPts val="0"/>
              </a:spcBef>
              <a:spcAft>
                <a:spcPts val="0"/>
              </a:spcAft>
              <a:buClr>
                <a:srgbClr val="000000"/>
              </a:buClr>
              <a:buSzPts val="1200"/>
              <a:buFont typeface="Arial"/>
              <a:buChar char="•"/>
            </a:pPr>
            <a:r>
              <a:rPr lang="en-US"/>
              <a:t>Reread the text aloud, pausing to model Think Aloud strategies related to the genre, the characters, and the problems in the story.</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Analyze Plot: Use the “Problem and Solution” chart to help students understand the plot.	</a:t>
            </a:r>
            <a:endParaRPr/>
          </a:p>
        </p:txBody>
      </p:sp>
      <p:sp>
        <p:nvSpPr>
          <p:cNvPr id="129" name="Google Shape;12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while they are reading they should generate or ask themselves questions to deepen their understanding of the text. </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 5 and highlight details that would help them to ask and answer a question to understand the topic of the folktale. See student page for possible responses. DOK 2</a:t>
            </a:r>
            <a:endParaRPr/>
          </a:p>
        </p:txBody>
      </p:sp>
      <p:sp>
        <p:nvSpPr>
          <p:cNvPr id="724" name="Google Shape;724;p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What is the purpose for the festival? Have students scan paragraph 10 and highlight a detail that states the purpose.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Have students use the detail to generate questions about the festival during their reading. Remind them to use text evidence to answer their questions and to support understanding. DOK 1</a:t>
            </a:r>
            <a:endParaRPr/>
          </a:p>
        </p:txBody>
      </p:sp>
      <p:sp>
        <p:nvSpPr>
          <p:cNvPr id="737" name="Google Shape;737;p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16 and 17. Say: </a:t>
            </a:r>
            <a:r>
              <a:rPr i="1" lang="en-US"/>
              <a:t>Adese’s problem is that she must finish eating the piece of sky she took. How does she try to solve her problem</a:t>
            </a:r>
            <a:r>
              <a:rPr lang="en-US"/>
              <a:t>? Highlight details that describe how she tries to solve the problem as students point them out.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Then have students use these details to generate and answer a question that helps them deepen their understanding of the plot and the theme. DOK 2</a:t>
            </a:r>
            <a:endParaRPr/>
          </a:p>
        </p:txBody>
      </p:sp>
      <p:sp>
        <p:nvSpPr>
          <p:cNvPr id="750" name="Google Shape;750;p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This folktale’s plot moved from telling about all the people to telling about Adese to telling about all the people again. Ask: </a:t>
            </a:r>
            <a:r>
              <a:rPr i="1" lang="en-US"/>
              <a:t>How did the actions of one person, Adese, affect everyone?</a:t>
            </a:r>
            <a:r>
              <a:rPr lang="en-US"/>
              <a:t> Have students scan paragraph 24 for details about how everyone is affected.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to give some real-life examples of how one person’s actions affect many other people. </a:t>
            </a:r>
            <a:endParaRPr/>
          </a:p>
          <a:p>
            <a:pPr indent="-215900" lvl="1" marL="685800" rtl="0" algn="l">
              <a:lnSpc>
                <a:spcPct val="100000"/>
              </a:lnSpc>
              <a:spcBef>
                <a:spcPts val="0"/>
              </a:spcBef>
              <a:spcAft>
                <a:spcPts val="0"/>
              </a:spcAft>
              <a:buSzPts val="1200"/>
              <a:buFont typeface="Arial"/>
              <a:buChar char="•"/>
            </a:pPr>
            <a:r>
              <a:rPr lang="en-US"/>
              <a:t>Possible Response: Students might refer to examples in the classroom, school, or government. DOK 3</a:t>
            </a:r>
            <a:endParaRPr/>
          </a:p>
        </p:txBody>
      </p:sp>
      <p:sp>
        <p:nvSpPr>
          <p:cNvPr id="763" name="Google Shape;763;p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Have students annotate the text using the other Close Read notes for Ask and Answer Questions and then use their annotations to complete Student Interactive p. 81</a:t>
            </a:r>
            <a:endParaRPr/>
          </a:p>
        </p:txBody>
      </p:sp>
      <p:sp>
        <p:nvSpPr>
          <p:cNvPr id="776" name="Google Shape;776;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authors use graphic features to achieve specific purposes in their writing. Together review how author Mary-Joan Gerson uses illustrations to convey mood and help readers visualize characters and events in Why the Sky Is Far Away.</a:t>
            </a:r>
            <a:endParaRPr/>
          </a:p>
          <a:p>
            <a:pPr indent="-228600" lvl="1" marL="685800" rtl="0" algn="l">
              <a:lnSpc>
                <a:spcPct val="100000"/>
              </a:lnSpc>
              <a:spcBef>
                <a:spcPts val="0"/>
              </a:spcBef>
              <a:spcAft>
                <a:spcPts val="0"/>
              </a:spcAft>
              <a:buClr>
                <a:srgbClr val="000000"/>
              </a:buClr>
              <a:buSzPts val="1200"/>
              <a:buFont typeface="Arial"/>
              <a:buChar char="•"/>
            </a:pPr>
            <a:r>
              <a:rPr lang="en-US"/>
              <a:t>Authors consider how adding graphic features could help them achieve specific purposes. Could visuals help readers better understand the text? Could visuals help convey the mood of the text?</a:t>
            </a:r>
            <a:endParaRPr/>
          </a:p>
          <a:p>
            <a:pPr indent="-228600" lvl="1" marL="685800" rtl="0" algn="l">
              <a:lnSpc>
                <a:spcPct val="100000"/>
              </a:lnSpc>
              <a:spcBef>
                <a:spcPts val="0"/>
              </a:spcBef>
              <a:spcAft>
                <a:spcPts val="0"/>
              </a:spcAft>
              <a:buClr>
                <a:srgbClr val="000000"/>
              </a:buClr>
              <a:buSzPts val="1200"/>
              <a:buFont typeface="Arial"/>
              <a:buChar char="•"/>
            </a:pPr>
            <a:r>
              <a:rPr lang="en-US"/>
              <a:t>Authors identify the specific purposes for using graphic features and then determine what type of graphic features, such as illustrations or photos, would best achieve these purposes.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Discuss how students might use graphic features for specific purposes in their own writing, using p. 86 of the Student Interactive. Model an example: </a:t>
            </a:r>
            <a:r>
              <a:rPr i="1" lang="en-US"/>
              <a:t>Hiking is a hobby I enjoy. If I wrote a story about my family’s hiking trip to the state park, I might include graphic features to help readers picture my family and our hiking experience in the park. I think using an illustration or photo would best achieve these purposes. So in my text, I will include an illustration of my family as we hiked along the trails of the state park</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refer to author Mary-Joan Gerson’s use of graphic features as an example of how to use graphic features in their own writing. Then guide students to complete the activity on p. 86 of the Student Interactive. </a:t>
            </a:r>
            <a:endParaRPr i="1" u="none" strike="noStrike">
              <a:solidFill>
                <a:srgbClr val="000000"/>
              </a:solidFill>
            </a:endParaRPr>
          </a:p>
        </p:txBody>
      </p:sp>
      <p:sp>
        <p:nvSpPr>
          <p:cNvPr id="789" name="Google Shape;789;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strategies from the previous week to use the syllable pattern VC/CV to decode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on a volunteer to describe the syllable pattern of the word supper. Discuss how identifying the VC/CV syllable pattern helps readers understand how to read and pronounce unfamiliar words. Remind students to divide a VC/CV word between two consonants, as in lesson: les/son.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independently or in pairs to use what they have learned about the VC/CV syllable pattern to decode the following words: happen, problem, puppet, and trumpet. Ask students to discuss and compare how they used the VC/CV syllable pattern to read and pronounce the words.</a:t>
            </a:r>
            <a:endParaRPr b="0" i="0" u="none" strike="noStrike">
              <a:solidFill>
                <a:srgbClr val="000000"/>
              </a:solidFill>
              <a:latin typeface="Calibri"/>
              <a:ea typeface="Calibri"/>
              <a:cs typeface="Calibri"/>
              <a:sym typeface="Calibri"/>
            </a:endParaRPr>
          </a:p>
        </p:txBody>
      </p:sp>
      <p:sp>
        <p:nvSpPr>
          <p:cNvPr id="802" name="Google Shape;802;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personal narrative tells a true story from the writer’s life, so like most stories, it has a beginning, middle, and end.</a:t>
            </a:r>
            <a:endParaRPr/>
          </a:p>
          <a:p>
            <a:pPr indent="-228600" lvl="1" marL="685800" rtl="0" algn="l">
              <a:lnSpc>
                <a:spcPct val="100000"/>
              </a:lnSpc>
              <a:spcBef>
                <a:spcPts val="0"/>
              </a:spcBef>
              <a:spcAft>
                <a:spcPts val="0"/>
              </a:spcAft>
              <a:buClr>
                <a:srgbClr val="000000"/>
              </a:buClr>
              <a:buSzPts val="1200"/>
              <a:buFont typeface="Arial"/>
              <a:buChar char="•"/>
            </a:pPr>
            <a:r>
              <a:rPr lang="en-US"/>
              <a:t>In the beginning, the writer introduces a problem he or she had and explains why it is meaningful.</a:t>
            </a:r>
            <a:endParaRPr/>
          </a:p>
          <a:p>
            <a:pPr indent="-228600" lvl="1" marL="685800" rtl="0" algn="l">
              <a:lnSpc>
                <a:spcPct val="100000"/>
              </a:lnSpc>
              <a:spcBef>
                <a:spcPts val="0"/>
              </a:spcBef>
              <a:spcAft>
                <a:spcPts val="0"/>
              </a:spcAft>
              <a:buClr>
                <a:srgbClr val="000000"/>
              </a:buClr>
              <a:buSzPts val="1200"/>
              <a:buFont typeface="Arial"/>
              <a:buChar char="•"/>
            </a:pPr>
            <a:r>
              <a:rPr lang="en-US"/>
              <a:t>The middle contains a sequence of events that happened because of the problem.</a:t>
            </a:r>
            <a:endParaRPr/>
          </a:p>
          <a:p>
            <a:pPr indent="-228600" lvl="1" marL="685800" rtl="0" algn="l">
              <a:lnSpc>
                <a:spcPct val="100000"/>
              </a:lnSpc>
              <a:spcBef>
                <a:spcPts val="0"/>
              </a:spcBef>
              <a:spcAft>
                <a:spcPts val="0"/>
              </a:spcAft>
              <a:buClr>
                <a:srgbClr val="000000"/>
              </a:buClr>
              <a:buSzPts val="1200"/>
              <a:buFont typeface="Arial"/>
              <a:buChar char="•"/>
            </a:pPr>
            <a:r>
              <a:rPr lang="en-US"/>
              <a:t>By the end, the writer explains how the problem was resolved.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the first part of one of the personal narratives from the stack. Ask: </a:t>
            </a:r>
            <a:r>
              <a:rPr i="1" lang="en-US"/>
              <a:t>What problem did the narrator have? What did he or she tell you about the problem? Why was it meaningful to the narrator? </a:t>
            </a:r>
            <a:r>
              <a:rPr lang="en-US"/>
              <a:t>Mention that meaningful problems can be big or small, serious or funny, and long-term or short-term.</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understand how a personal narrative includes a problem, have them choose a new personal narrative from the stack. If they need more support, have them choose the one you just shared. Then direct students to p. 92 of the Student Interactive. Have them read the introductory paragraph and complete the first My Turn using the text they have chosen.</a:t>
            </a:r>
            <a:endParaRPr b="0" i="1" u="none" strike="noStrike">
              <a:solidFill>
                <a:srgbClr val="000000"/>
              </a:solidFill>
              <a:latin typeface="Calibri"/>
              <a:ea typeface="Calibri"/>
              <a:cs typeface="Calibri"/>
              <a:sym typeface="Calibri"/>
            </a:endParaRPr>
          </a:p>
        </p:txBody>
      </p:sp>
      <p:sp>
        <p:nvSpPr>
          <p:cNvPr id="816" name="Google Shape;816;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Prompt students to begin fully developing the problem in their personal narrative.  Students who are still unsure can brainstorm problems they have personally had and record them in their writer’s notebook. They can then identify which problems might be engaging ideas for a personal narrative.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coming up with a problem that could be engaging to a reader.</a:t>
            </a:r>
            <a:endParaRPr/>
          </a:p>
          <a:p>
            <a:pPr indent="-228600" lvl="1" marL="685800" rtl="0" algn="l">
              <a:lnSpc>
                <a:spcPct val="100000"/>
              </a:lnSpc>
              <a:spcBef>
                <a:spcPts val="0"/>
              </a:spcBef>
              <a:spcAft>
                <a:spcPts val="0"/>
              </a:spcAft>
              <a:buClr>
                <a:srgbClr val="000000"/>
              </a:buClr>
              <a:buSzPts val="1200"/>
              <a:buFont typeface="Arial"/>
              <a:buChar char="•"/>
            </a:pPr>
            <a:r>
              <a:rPr lang="en-US"/>
              <a:t>Shared - As you discuss the problem, ask students what about the problem makes it meaningful and engaging to a reader.</a:t>
            </a:r>
            <a:endParaRPr/>
          </a:p>
          <a:p>
            <a:pPr indent="-228600" lvl="1" marL="685800" rtl="0" algn="l">
              <a:lnSpc>
                <a:spcPct val="100000"/>
              </a:lnSpc>
              <a:spcBef>
                <a:spcPts val="0"/>
              </a:spcBef>
              <a:spcAft>
                <a:spcPts val="0"/>
              </a:spcAft>
              <a:buClr>
                <a:srgbClr val="000000"/>
              </a:buClr>
              <a:buSzPts val="1200"/>
              <a:buFont typeface="Arial"/>
              <a:buChar char="•"/>
            </a:pPr>
            <a:r>
              <a:rPr lang="en-US"/>
              <a:t>Guided - Use a web organizer to brainstorm a list of details that students could include to tell more about the problem.</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who are drafting or have finished their draft can complete the second My Turn on p. 92 of the Student Interactive.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Select a few student volunteers who have completed a draft of their personal narrative. Have them share the beginning of their draft in which the problem is described. Ask the class to identify the problem, give details about it, and ask for additional information about it.</a:t>
            </a:r>
            <a:endParaRPr/>
          </a:p>
        </p:txBody>
      </p:sp>
      <p:sp>
        <p:nvSpPr>
          <p:cNvPr id="829" name="Google Shape;82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Review the spelling rule from the previous week about the VC/CV syllable pattern.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Present the following words to students: rabbit, member, and zipper. Call on volunteers to use the VC/CV syllable pattern to pronounce and spell the words. Remind students that the VC/CV syllable pattern appears in words that have two consonants after a short vowel sound.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Using the Spelling Words from the previous week, invite students to create flashcards for the words, to quiz each other on the correct spellings, or to create a word search or crossword puzzle using the words with a VC/CV syllable pattern.</a:t>
            </a:r>
            <a:endParaRPr/>
          </a:p>
        </p:txBody>
      </p:sp>
      <p:sp>
        <p:nvSpPr>
          <p:cNvPr id="842" name="Google Shape;842;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folktales are often told orally for generations before they are written down. Explain that these types of stories are entertaining and teach a lesson. This lesson is most often the theme of the folktale. Folktales have distinguishing characteristics. They include:</a:t>
            </a:r>
            <a:endParaRPr/>
          </a:p>
          <a:p>
            <a:pPr indent="-228600" lvl="1" marL="685800" rtl="0" algn="l">
              <a:lnSpc>
                <a:spcPct val="100000"/>
              </a:lnSpc>
              <a:spcBef>
                <a:spcPts val="0"/>
              </a:spcBef>
              <a:spcAft>
                <a:spcPts val="0"/>
              </a:spcAft>
              <a:buClr>
                <a:srgbClr val="000000"/>
              </a:buClr>
              <a:buSzPts val="1200"/>
              <a:buFont typeface="Arial"/>
              <a:buChar char="•"/>
            </a:pPr>
            <a:r>
              <a:rPr lang="en-US"/>
              <a:t>Relatable characters that the reader understands.</a:t>
            </a:r>
            <a:endParaRPr/>
          </a:p>
          <a:p>
            <a:pPr indent="-228600" lvl="1" marL="685800" rtl="0" algn="l">
              <a:lnSpc>
                <a:spcPct val="100000"/>
              </a:lnSpc>
              <a:spcBef>
                <a:spcPts val="0"/>
              </a:spcBef>
              <a:spcAft>
                <a:spcPts val="0"/>
              </a:spcAft>
              <a:buClr>
                <a:srgbClr val="000000"/>
              </a:buClr>
              <a:buSzPts val="1200"/>
              <a:buFont typeface="Arial"/>
              <a:buChar char="•"/>
            </a:pPr>
            <a:r>
              <a:rPr lang="en-US"/>
              <a:t>Familiar plots with which the reader identifies.</a:t>
            </a:r>
            <a:endParaRPr/>
          </a:p>
          <a:p>
            <a:pPr indent="-228600" lvl="1" marL="685800" rtl="0" algn="l">
              <a:lnSpc>
                <a:spcPct val="100000"/>
              </a:lnSpc>
              <a:spcBef>
                <a:spcPts val="0"/>
              </a:spcBef>
              <a:spcAft>
                <a:spcPts val="0"/>
              </a:spcAft>
              <a:buClr>
                <a:srgbClr val="000000"/>
              </a:buClr>
              <a:buSzPts val="1200"/>
              <a:buFont typeface="Arial"/>
              <a:buChar char="•"/>
            </a:pPr>
            <a:r>
              <a:rPr lang="en-US"/>
              <a:t>Problems with a twist or surprise that provides an unexpected solution.</a:t>
            </a:r>
            <a:endParaRPr/>
          </a:p>
          <a:p>
            <a:pPr indent="-228600" lvl="1" marL="685800" rtl="0" algn="l">
              <a:lnSpc>
                <a:spcPct val="100000"/>
              </a:lnSpc>
              <a:spcBef>
                <a:spcPts val="0"/>
              </a:spcBef>
              <a:spcAft>
                <a:spcPts val="0"/>
              </a:spcAft>
              <a:buClr>
                <a:srgbClr val="000000"/>
              </a:buClr>
              <a:buSzPts val="1200"/>
              <a:buFont typeface="Arial"/>
              <a:buChar char="•"/>
            </a:pPr>
            <a:r>
              <a:rPr lang="en-US"/>
              <a:t>A theme that teaches a lesson. Sometimes the theme can be inferred.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how to determine whether a story is a traditional tale: </a:t>
            </a:r>
            <a:r>
              <a:rPr i="1" lang="en-US"/>
              <a:t>The farmer cannot afford a horse and has to plow his field by himself. Needing a horse to plow tells me that this is an old tale. The farmer explains that his belief in the goodness of people will bring him the horse he needs. I also see that his wife reveals her character by doubting his plan. I infer that the problem is their differing beliefs. Is the problem solved? Yes, because although the landowner appears to trick the farmer, the farmer becomes rich. The tale teaches the lesson that being generous will pay off in the end. I realize this is the theme of the folktale</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Talk about other folktales students may have heard before. Have them discuss the characters, problems, solutions, and settings.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complete the Turn and Talk activity on p. 60 of the Student Interactive. Walk around the room to determine whether students understand the characteristics of a folktale.</a:t>
            </a:r>
            <a:endParaRPr i="1"/>
          </a:p>
        </p:txBody>
      </p:sp>
      <p:sp>
        <p:nvSpPr>
          <p:cNvPr id="141" name="Google Shape;14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edit the draft paragraph on Student Interactive p. 88.</a:t>
            </a:r>
            <a:endParaRPr>
              <a:latin typeface="Calibri"/>
              <a:ea typeface="Calibri"/>
              <a:cs typeface="Calibri"/>
              <a:sym typeface="Calibri"/>
            </a:endParaRPr>
          </a:p>
        </p:txBody>
      </p:sp>
      <p:sp>
        <p:nvSpPr>
          <p:cNvPr id="855" name="Google Shape;855;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7" name="Google Shape;86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before writing about a text, they should ask and answer questions about the text. This practice will focus their writing and increase their comprehension of the text.</a:t>
            </a:r>
            <a:endParaRPr/>
          </a:p>
          <a:p>
            <a:pPr indent="-215900" lvl="1" marL="685800" rtl="0" algn="l">
              <a:lnSpc>
                <a:spcPct val="100000"/>
              </a:lnSpc>
              <a:spcBef>
                <a:spcPts val="0"/>
              </a:spcBef>
              <a:spcAft>
                <a:spcPts val="0"/>
              </a:spcAft>
              <a:buSzPts val="1200"/>
              <a:buFont typeface="Arial"/>
              <a:buChar char="•"/>
            </a:pPr>
            <a:r>
              <a:rPr lang="en-US"/>
              <a:t>Ask students to focus on other texts and identify how the cultures are similar and different, what lessons were learned, and what connections can be made among the texts.</a:t>
            </a:r>
            <a:endParaRPr/>
          </a:p>
          <a:p>
            <a:pPr indent="-215900" lvl="1" marL="685800" rtl="0" algn="l">
              <a:lnSpc>
                <a:spcPct val="100000"/>
              </a:lnSpc>
              <a:spcBef>
                <a:spcPts val="0"/>
              </a:spcBef>
              <a:spcAft>
                <a:spcPts val="0"/>
              </a:spcAft>
              <a:buSzPts val="1200"/>
              <a:buFont typeface="Arial"/>
              <a:buChar char="•"/>
            </a:pPr>
            <a:r>
              <a:rPr lang="en-US"/>
              <a:t>Then ask and answer questions about the lessons that were learned and how students can make connections between themselves or others and the characters in the text.</a:t>
            </a:r>
            <a:endParaRPr/>
          </a:p>
          <a:p>
            <a:pPr indent="-215900" lvl="0" marL="228600" rtl="0" algn="l">
              <a:lnSpc>
                <a:spcPct val="100000"/>
              </a:lnSpc>
              <a:spcBef>
                <a:spcPts val="0"/>
              </a:spcBef>
              <a:spcAft>
                <a:spcPts val="0"/>
              </a:spcAft>
              <a:buSzPts val="1200"/>
              <a:buFont typeface="Calibri"/>
              <a:buAutoNum type="arabicPeriod"/>
            </a:pPr>
            <a:r>
              <a:rPr lang="en-US"/>
              <a:t>Model self-checking for understanding before beginning to write about the Write to Sources prompt on Student Interactive p. 82. </a:t>
            </a:r>
            <a:r>
              <a:rPr i="1" lang="en-US"/>
              <a:t>Before I write, I am going to make sure I know enough about the theme of Why the Sky Is Far Away. I ask myself, What was the story mostly about? I remember that the story was mostly about how the people wasted what they had. I think the theme is don’t be wasteful</a:t>
            </a:r>
            <a:r>
              <a:rPr lang="en-US"/>
              <a:t>.</a:t>
            </a:r>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this week’s text to discuss how the culture in Why the Sky Is Far Away views the environment.</a:t>
            </a:r>
            <a:endParaRPr i="1"/>
          </a:p>
        </p:txBody>
      </p:sp>
      <p:sp>
        <p:nvSpPr>
          <p:cNvPr id="878" name="Google Shape;878;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write their responses on a separate sheet of paper or discuss in small groups. </a:t>
            </a:r>
            <a:endParaRPr b="1"/>
          </a:p>
        </p:txBody>
      </p:sp>
      <p:sp>
        <p:nvSpPr>
          <p:cNvPr id="891" name="Google Shape;891;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assess students’ understanding of inflected endings, provide them with the following words: sky, crop, class, dish, match, and box.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their knowledge of the inflected endings -s, -es, and -ies to change each singular noun to its plural form.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students with an example by showing them how to change the y to an i and add -es when changing sky to skies. Then have them complete the activity for the other five words. (crops, classes, dishes, matches, boxes</a:t>
            </a:r>
            <a:endParaRPr b="0" i="0" u="none" strike="noStrike">
              <a:solidFill>
                <a:srgbClr val="000000"/>
              </a:solidFill>
              <a:latin typeface="Calibri"/>
              <a:ea typeface="Calibri"/>
              <a:cs typeface="Calibri"/>
              <a:sym typeface="Calibri"/>
            </a:endParaRPr>
          </a:p>
        </p:txBody>
      </p:sp>
      <p:sp>
        <p:nvSpPr>
          <p:cNvPr id="905" name="Google Shape;905;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personal narrative’s resolution follows naturally from the beginning and middle. It solves the problem, although it may do so in an unexpected way. A strong resolution is more than just an ending; it may also do one or more of the following:</a:t>
            </a:r>
            <a:endParaRPr/>
          </a:p>
          <a:p>
            <a:pPr indent="-228600" lvl="1" marL="685800" rtl="0" algn="l">
              <a:lnSpc>
                <a:spcPct val="100000"/>
              </a:lnSpc>
              <a:spcBef>
                <a:spcPts val="0"/>
              </a:spcBef>
              <a:spcAft>
                <a:spcPts val="0"/>
              </a:spcAft>
              <a:buClr>
                <a:srgbClr val="000000"/>
              </a:buClr>
              <a:buSzPts val="1200"/>
              <a:buFont typeface="Arial"/>
              <a:buChar char="•"/>
            </a:pPr>
            <a:r>
              <a:rPr lang="en-US"/>
              <a:t>Show how the narrator changed through the experience</a:t>
            </a:r>
            <a:endParaRPr/>
          </a:p>
          <a:p>
            <a:pPr indent="-228600" lvl="1" marL="685800" rtl="0" algn="l">
              <a:lnSpc>
                <a:spcPct val="100000"/>
              </a:lnSpc>
              <a:spcBef>
                <a:spcPts val="0"/>
              </a:spcBef>
              <a:spcAft>
                <a:spcPts val="0"/>
              </a:spcAft>
              <a:buClr>
                <a:srgbClr val="000000"/>
              </a:buClr>
              <a:buSzPts val="1200"/>
              <a:buFont typeface="Arial"/>
              <a:buChar char="•"/>
            </a:pPr>
            <a:r>
              <a:rPr lang="en-US"/>
              <a:t>Give readers a deeper understanding of their own lives</a:t>
            </a:r>
            <a:endParaRPr/>
          </a:p>
          <a:p>
            <a:pPr indent="-228600" lvl="1" marL="685800" rtl="0" algn="l">
              <a:lnSpc>
                <a:spcPct val="100000"/>
              </a:lnSpc>
              <a:spcBef>
                <a:spcPts val="0"/>
              </a:spcBef>
              <a:spcAft>
                <a:spcPts val="0"/>
              </a:spcAft>
              <a:buClr>
                <a:srgbClr val="000000"/>
              </a:buClr>
              <a:buSzPts val="1200"/>
              <a:buFont typeface="Arial"/>
              <a:buChar char="•"/>
            </a:pPr>
            <a:r>
              <a:rPr lang="en-US"/>
              <a:t>Create an emotional response from readers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Together read the introductory paragraph and example on p. 93 of the Student Interactive. Emphasize the different types of strong endings mentioned in the last sentence of the paragraph.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Next, read some personal narratives from the stack from beginning to end. As you finish each text, ask: </a:t>
            </a:r>
            <a:r>
              <a:rPr i="1" lang="en-US"/>
              <a:t>How is this personal narrative resolved? What makes the ending strong? </a:t>
            </a:r>
            <a:r>
              <a:rPr lang="en-US"/>
              <a:t>Have students explain why each resolution is purposeful and meaningful.</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Provide students time to complete the Student Interactive page. Ask students to think of ways to create a resolution that is meaningful for the reader.</a:t>
            </a:r>
            <a:endParaRPr i="0"/>
          </a:p>
        </p:txBody>
      </p:sp>
      <p:sp>
        <p:nvSpPr>
          <p:cNvPr id="921" name="Google Shape;921;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 this week’s Writing Club, students will share the current draft of their personal narrative. As students continue to work with their Writing Club group, they should spend the first five to ten minutes discussing the following:</a:t>
            </a:r>
            <a:endParaRPr/>
          </a:p>
          <a:p>
            <a:pPr indent="-228600" lvl="1" marL="685800" rtl="0" algn="l">
              <a:lnSpc>
                <a:spcPct val="100000"/>
              </a:lnSpc>
              <a:spcBef>
                <a:spcPts val="0"/>
              </a:spcBef>
              <a:spcAft>
                <a:spcPts val="0"/>
              </a:spcAft>
              <a:buClr>
                <a:srgbClr val="000000"/>
              </a:buClr>
              <a:buSzPts val="1200"/>
              <a:buFont typeface="Arial"/>
              <a:buChar char="•"/>
            </a:pPr>
            <a:r>
              <a:rPr lang="en-US"/>
              <a:t>The importance of discussing the writing, not the writer</a:t>
            </a:r>
            <a:endParaRPr/>
          </a:p>
          <a:p>
            <a:pPr indent="-228600" lvl="1" marL="685800" rtl="0" algn="l">
              <a:lnSpc>
                <a:spcPct val="100000"/>
              </a:lnSpc>
              <a:spcBef>
                <a:spcPts val="0"/>
              </a:spcBef>
              <a:spcAft>
                <a:spcPts val="0"/>
              </a:spcAft>
              <a:buClr>
                <a:srgbClr val="000000"/>
              </a:buClr>
              <a:buSzPts val="1200"/>
              <a:buFont typeface="Arial"/>
              <a:buChar char="•"/>
            </a:pPr>
            <a:r>
              <a:rPr lang="en-US"/>
              <a:t>How to appropriately praise a piece of writing</a:t>
            </a:r>
            <a:endParaRPr/>
          </a:p>
          <a:p>
            <a:pPr indent="-228600" lvl="1" marL="685800" rtl="0" algn="l">
              <a:lnSpc>
                <a:spcPct val="100000"/>
              </a:lnSpc>
              <a:spcBef>
                <a:spcPts val="0"/>
              </a:spcBef>
              <a:spcAft>
                <a:spcPts val="0"/>
              </a:spcAft>
              <a:buClr>
                <a:srgbClr val="000000"/>
              </a:buClr>
              <a:buSzPts val="1200"/>
              <a:buFont typeface="Arial"/>
              <a:buChar char="•"/>
            </a:pPr>
            <a:r>
              <a:rPr lang="en-US"/>
              <a:t>How to gently make suggestions for a piece of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Before sharing their work, students should review the topics covered in this week’s minilessons. Have them each choose an element of personal narratives that they would like help with in today’s Writing Club. Before they begin reading their draft, students should inform their Writing Club of the element to focus on. The discussion after each reading will be guided by the way the writer presents this element in the personal narrative.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share the resolutions they wrote in the first My Turn on p. 93 of the Student Interactive. Ask the class to identify each resolution’s strength and to give suggestions for making it stronger.</a:t>
            </a:r>
            <a:endParaRPr/>
          </a:p>
        </p:txBody>
      </p:sp>
      <p:sp>
        <p:nvSpPr>
          <p:cNvPr id="934" name="Google Shape;934;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a:t>
            </a:r>
            <a:r>
              <a:rPr b="1" lang="en-US"/>
              <a:t>glasses</a:t>
            </a:r>
            <a:r>
              <a:rPr lang="en-US"/>
              <a:t> help me to see clearly.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They wash the </a:t>
            </a:r>
            <a:r>
              <a:rPr b="1" lang="en-US"/>
              <a:t>dishes</a:t>
            </a:r>
            <a:r>
              <a:rPr lang="en-US"/>
              <a:t> after dinner.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Many </a:t>
            </a:r>
            <a:r>
              <a:rPr b="1" lang="en-US"/>
              <a:t>families</a:t>
            </a:r>
            <a:r>
              <a:rPr lang="en-US"/>
              <a:t> came to the school event.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pencil is six </a:t>
            </a:r>
            <a:r>
              <a:rPr b="1" lang="en-US"/>
              <a:t>inches</a:t>
            </a:r>
            <a:r>
              <a:rPr lang="en-US"/>
              <a:t> long.</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have enough </a:t>
            </a:r>
            <a:r>
              <a:rPr b="1" lang="en-US"/>
              <a:t>pennies</a:t>
            </a:r>
            <a:r>
              <a:rPr lang="en-US"/>
              <a:t> to buy an eraser.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office received two </a:t>
            </a:r>
            <a:r>
              <a:rPr b="1" lang="en-US"/>
              <a:t>faxes</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Many people live in big </a:t>
            </a:r>
            <a:r>
              <a:rPr b="1" lang="en-US"/>
              <a:t>cities</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My brother eats </a:t>
            </a:r>
            <a:r>
              <a:rPr b="1" lang="en-US"/>
              <a:t>fries</a:t>
            </a:r>
            <a:r>
              <a:rPr lang="en-US"/>
              <a:t> with his sandwich.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baseball player throws three </a:t>
            </a:r>
            <a:r>
              <a:rPr b="1" lang="en-US"/>
              <a:t>pitches</a:t>
            </a:r>
            <a:r>
              <a:rPr lang="en-US"/>
              <a:t> to strike out the batter.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soldiers will make excellent </a:t>
            </a:r>
            <a:r>
              <a:rPr b="1" lang="en-US"/>
              <a:t>spies.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946" name="Google Shape;946;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lang="en-US"/>
              <a:t>Flexible Option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the sentence and have students respond independently. </a:t>
            </a:r>
            <a:endParaRPr/>
          </a:p>
          <a:p>
            <a:pPr indent="-228600" lvl="1" marL="685800" rtl="0" algn="l">
              <a:lnSpc>
                <a:spcPct val="100000"/>
              </a:lnSpc>
              <a:spcBef>
                <a:spcPts val="0"/>
              </a:spcBef>
              <a:spcAft>
                <a:spcPts val="0"/>
              </a:spcAft>
              <a:buClr>
                <a:srgbClr val="000000"/>
              </a:buClr>
              <a:buSzPts val="1200"/>
              <a:buFont typeface="Arial"/>
              <a:buChar char="•"/>
            </a:pPr>
            <a:r>
              <a:rPr b="1" lang="en-US"/>
              <a:t>My dad bakes a cake for my sister</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Which of the following identifies the complete predicate of the sentence? </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My Dad</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dad</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bakes</a:t>
            </a:r>
            <a:endParaRPr/>
          </a:p>
          <a:p>
            <a:pPr indent="-228600" lvl="2" marL="1143000" rtl="0" algn="l">
              <a:lnSpc>
                <a:spcPct val="100000"/>
              </a:lnSpc>
              <a:spcBef>
                <a:spcPts val="0"/>
              </a:spcBef>
              <a:spcAft>
                <a:spcPts val="0"/>
              </a:spcAft>
              <a:buClr>
                <a:srgbClr val="000000"/>
              </a:buClr>
              <a:buSzPts val="1200"/>
              <a:buFont typeface="Arial"/>
              <a:buAutoNum type="alphaUcPeriod"/>
            </a:pPr>
            <a:r>
              <a:rPr lang="en-US"/>
              <a:t>bakes a cake for my sister.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Language and Conventions p. 12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Language and Conventions -&gt; U3 W2</a:t>
            </a:r>
            <a:endParaRPr b="1" i="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67" name="Google Shape;967;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79" name="Google Shape;979;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complete the Turn and Talk activity on p. 16 of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Observe student interactions to determine whether they understand the characteristics of a traditional tale. </a:t>
            </a:r>
            <a:r>
              <a:rPr b="0" i="0" lang="en-US"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Editable Anchor Chart Click Path: Table of Contents -&gt; Reading Anchor Charts -&gt; Unit 1 Week 2: Folktale Anchor Chart</a:t>
            </a:r>
            <a:endParaRPr b="1" i="0">
              <a:latin typeface="Calibri"/>
              <a:ea typeface="Calibri"/>
              <a:cs typeface="Calibri"/>
              <a:sym typeface="Calibri"/>
            </a:endParaRPr>
          </a:p>
          <a:p>
            <a:pPr indent="-152400" lvl="0" marL="228600" rtl="0" algn="l">
              <a:lnSpc>
                <a:spcPct val="100000"/>
              </a:lnSpc>
              <a:spcBef>
                <a:spcPts val="0"/>
              </a:spcBef>
              <a:spcAft>
                <a:spcPts val="0"/>
              </a:spcAft>
              <a:buClr>
                <a:srgbClr val="000000"/>
              </a:buClr>
              <a:buSzPts val="1200"/>
              <a:buFont typeface="Arial"/>
              <a:buNone/>
            </a:pPr>
            <a:r>
              <a:t/>
            </a:r>
            <a:endParaRPr b="0" i="1" u="none" strike="noStrike">
              <a:solidFill>
                <a:srgbClr val="000000"/>
              </a:solidFill>
              <a:latin typeface="Calibri"/>
              <a:ea typeface="Calibri"/>
              <a:cs typeface="Calibri"/>
              <a:sym typeface="Calibri"/>
            </a:endParaRPr>
          </a:p>
        </p:txBody>
      </p:sp>
      <p:sp>
        <p:nvSpPr>
          <p:cNvPr id="154" name="Google Shape;15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Synonyms are words with similar meanings, and antonyms are words with meanings that are opposite or nearly opposite. Identifying synonyms and antonyms helps readers make connections, build vocabulary, and learn the nuances between the meanings of similar words.</a:t>
            </a:r>
            <a:endParaRPr/>
          </a:p>
          <a:p>
            <a:pPr indent="-190500" lvl="1" marL="685800" rtl="0" algn="l">
              <a:lnSpc>
                <a:spcPct val="100000"/>
              </a:lnSpc>
              <a:spcBef>
                <a:spcPts val="0"/>
              </a:spcBef>
              <a:spcAft>
                <a:spcPts val="0"/>
              </a:spcAft>
              <a:buClr>
                <a:srgbClr val="000000"/>
              </a:buClr>
              <a:buSzPts val="1200"/>
              <a:buFont typeface="Arial"/>
              <a:buChar char="•"/>
            </a:pPr>
            <a:r>
              <a:rPr lang="en-US"/>
              <a:t>Use print or digital resources to determine the meaning of an unfamiliar word encountered in text.</a:t>
            </a:r>
            <a:endParaRPr/>
          </a:p>
          <a:p>
            <a:pPr indent="-190500" lvl="1" marL="685800" rtl="0" algn="l">
              <a:lnSpc>
                <a:spcPct val="100000"/>
              </a:lnSpc>
              <a:spcBef>
                <a:spcPts val="0"/>
              </a:spcBef>
              <a:spcAft>
                <a:spcPts val="0"/>
              </a:spcAft>
              <a:buClr>
                <a:srgbClr val="000000"/>
              </a:buClr>
              <a:buSzPts val="1200"/>
              <a:buFont typeface="Arial"/>
              <a:buChar char="•"/>
            </a:pPr>
            <a:r>
              <a:rPr lang="en-US"/>
              <a:t>To identify synonyms and antonyms, brainstorm and list words that have meanings similar to and opposite of the unfamiliar word.</a:t>
            </a:r>
            <a:endParaRPr/>
          </a:p>
          <a:p>
            <a:pPr indent="-190500" lvl="1" marL="685800" rtl="0" algn="l">
              <a:lnSpc>
                <a:spcPct val="100000"/>
              </a:lnSpc>
              <a:spcBef>
                <a:spcPts val="0"/>
              </a:spcBef>
              <a:spcAft>
                <a:spcPts val="0"/>
              </a:spcAft>
              <a:buClr>
                <a:srgbClr val="000000"/>
              </a:buClr>
              <a:buSzPts val="1200"/>
              <a:buFont typeface="Arial"/>
              <a:buChar char="•"/>
            </a:pPr>
            <a:r>
              <a:rPr lang="en-US"/>
              <a:t>Use print or digital resources to confirm these synonyms and antonyms.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this strategy using the Academic Vocabulary word custom. </a:t>
            </a:r>
            <a:r>
              <a:rPr i="1" lang="en-US"/>
              <a:t>If I encountered the word custom in a text, I could find its meaning in the glossary or in a print or online dictionary. Then I would brainstorm all the words I know with similar or opposite meanings. Using an online or print dictionary or thesaurus, I would compare and contrast the meanings of these words to the meaning of custom to confirm or correct my understanding of the synonyms and antonyms I listed</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apply this strategy to another word. Discuss students’ words and the synonyms and antonyms they identified.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this same strategy as they complete the chart on p. 83 of the Student Interactive. Remind students that they will use these Academic Vocabulary words throughout this unit.</a:t>
            </a:r>
            <a:endParaRPr/>
          </a:p>
        </p:txBody>
      </p:sp>
      <p:sp>
        <p:nvSpPr>
          <p:cNvPr id="168" name="Google Shape;16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Inflected endings are added to nouns, verbs, and adjectives. In this lesson, the inflected endings -s, -es, and -ies are added to nouns to change singular nouns to their plural forms.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the letters at the end of a singular noun determine which inflected ending will change the noun to its plural form.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the chart on p. 84 in the Student Interactive. Review the examples, pointing out the ending letters of each singular noun. Help students identify that the last letters of the singular noun tell them what to do to change the noun to its plural form.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Guide students in using the information in the first column to change the singular nouns street, class, and country to their plural forms. (streets, classes, countries.</a:t>
            </a:r>
            <a:endParaRPr b="0" i="0" u="none" strike="noStrike">
              <a:solidFill>
                <a:srgbClr val="000000"/>
              </a:solidFill>
              <a:latin typeface="Calibri"/>
              <a:ea typeface="Calibri"/>
              <a:cs typeface="Calibri"/>
              <a:sym typeface="Calibri"/>
            </a:endParaRPr>
          </a:p>
        </p:txBody>
      </p:sp>
      <p:sp>
        <p:nvSpPr>
          <p:cNvPr id="181" name="Google Shape;18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23.png"/><Relationship Id="rId7"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A picture containing clock&#10;&#10;Description automatically generated" id="199" name="Google Shape;199;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0" name="Google Shape;200;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1" name="Google Shape;201;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2" name="Google Shape;202;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3" name="Google Shape;203;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04" name="Google Shape;204;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89</a:t>
            </a:r>
            <a:endParaRPr b="0" i="0" sz="1400" u="none" cap="none" strike="noStrike">
              <a:solidFill>
                <a:srgbClr val="000000"/>
              </a:solidFill>
              <a:latin typeface="Century Gothic"/>
              <a:ea typeface="Century Gothic"/>
              <a:cs typeface="Century Gothic"/>
              <a:sym typeface="Century Gothic"/>
            </a:endParaRPr>
          </a:p>
        </p:txBody>
      </p:sp>
      <p:sp>
        <p:nvSpPr>
          <p:cNvPr id="205" name="Google Shape;205;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6" name="Google Shape;206;p16"/>
          <p:cNvPicPr preferRelativeResize="0"/>
          <p:nvPr/>
        </p:nvPicPr>
        <p:blipFill rotWithShape="1">
          <a:blip r:embed="rId6">
            <a:alphaModFix/>
          </a:blip>
          <a:srcRect b="0" l="0" r="0" t="0"/>
          <a:stretch/>
        </p:blipFill>
        <p:spPr>
          <a:xfrm>
            <a:off x="2014961" y="1111939"/>
            <a:ext cx="4081039" cy="55355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A picture containing clock&#10;&#10;Description automatically generated" id="212" name="Google Shape;212;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3" name="Google Shape;213;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4" name="Google Shape;214;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5" name="Google Shape;215;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6" name="Google Shape;216;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17" name="Google Shape;217;p17"/>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Brainstorm </a:t>
            </a:r>
            <a:r>
              <a:rPr b="0" i="0" lang="en-US" sz="3200" u="none" cap="none" strike="noStrike">
                <a:solidFill>
                  <a:srgbClr val="000000"/>
                </a:solidFill>
                <a:latin typeface="Century Gothic"/>
                <a:ea typeface="Century Gothic"/>
                <a:cs typeface="Century Gothic"/>
                <a:sym typeface="Century Gothic"/>
              </a:rPr>
              <a:t>ways to make your topic more engaging.</a:t>
            </a:r>
            <a:endParaRPr b="0" i="0" sz="1400" u="none" cap="none" strike="noStrike">
              <a:solidFill>
                <a:srgbClr val="000000"/>
              </a:solidFill>
              <a:latin typeface="Century Gothic"/>
              <a:ea typeface="Century Gothic"/>
              <a:cs typeface="Century Gothic"/>
              <a:sym typeface="Century Gothic"/>
            </a:endParaRPr>
          </a:p>
        </p:txBody>
      </p:sp>
      <p:sp>
        <p:nvSpPr>
          <p:cNvPr id="218" name="Google Shape;218;p17"/>
          <p:cNvSpPr txBox="1"/>
          <p:nvPr/>
        </p:nvSpPr>
        <p:spPr>
          <a:xfrm>
            <a:off x="995895" y="3429000"/>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the idea you have chosen for your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19" name="Google Shape;219;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A picture containing clock&#10;&#10;Description automatically generated" id="225" name="Google Shape;225;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6" name="Google Shape;226;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7" name="Google Shape;227;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8" name="Google Shape;228;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9" name="Google Shape;229;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30" name="Google Shape;230;p18"/>
          <p:cNvSpPr txBox="1"/>
          <p:nvPr/>
        </p:nvSpPr>
        <p:spPr>
          <a:xfrm>
            <a:off x="298808" y="1494510"/>
            <a:ext cx="10922004" cy="4154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My </a:t>
            </a:r>
            <a:r>
              <a:rPr b="1" i="0" lang="en-US" sz="2800" u="none" cap="none" strike="noStrike">
                <a:solidFill>
                  <a:srgbClr val="000000"/>
                </a:solidFill>
                <a:latin typeface="Century Gothic"/>
                <a:ea typeface="Century Gothic"/>
                <a:cs typeface="Century Gothic"/>
                <a:sym typeface="Century Gothic"/>
              </a:rPr>
              <a:t>glasses</a:t>
            </a:r>
            <a:r>
              <a:rPr b="0" i="0" lang="en-US" sz="2800" u="none" cap="none" strike="noStrike">
                <a:solidFill>
                  <a:srgbClr val="000000"/>
                </a:solidFill>
                <a:latin typeface="Century Gothic"/>
                <a:ea typeface="Century Gothic"/>
                <a:cs typeface="Century Gothic"/>
                <a:sym typeface="Century Gothic"/>
              </a:rPr>
              <a:t> help me to see clearly</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2.   They was the </a:t>
            </a:r>
            <a:r>
              <a:rPr b="1" i="0" lang="en-US" sz="2600" u="none" cap="none" strike="noStrike">
                <a:solidFill>
                  <a:srgbClr val="000000"/>
                </a:solidFill>
                <a:latin typeface="Century Gothic"/>
                <a:ea typeface="Century Gothic"/>
                <a:cs typeface="Century Gothic"/>
                <a:sym typeface="Century Gothic"/>
              </a:rPr>
              <a:t>dishes</a:t>
            </a:r>
            <a:r>
              <a:rPr b="0" i="0" lang="en-US" sz="2600" u="none" cap="none" strike="noStrike">
                <a:solidFill>
                  <a:srgbClr val="000000"/>
                </a:solidFill>
                <a:latin typeface="Century Gothic"/>
                <a:ea typeface="Century Gothic"/>
                <a:cs typeface="Century Gothic"/>
                <a:sym typeface="Century Gothic"/>
              </a:rPr>
              <a:t> after dinner.</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3.   Many </a:t>
            </a:r>
            <a:r>
              <a:rPr b="1" i="0" lang="en-US" sz="2600" u="none" cap="none" strike="noStrike">
                <a:solidFill>
                  <a:srgbClr val="000000"/>
                </a:solidFill>
                <a:latin typeface="Century Gothic"/>
                <a:ea typeface="Century Gothic"/>
                <a:cs typeface="Century Gothic"/>
                <a:sym typeface="Century Gothic"/>
              </a:rPr>
              <a:t>families</a:t>
            </a:r>
            <a:r>
              <a:rPr b="0" i="0" lang="en-US" sz="2600" u="none" cap="none" strike="noStrike">
                <a:solidFill>
                  <a:srgbClr val="000000"/>
                </a:solidFill>
                <a:latin typeface="Century Gothic"/>
                <a:ea typeface="Century Gothic"/>
                <a:cs typeface="Century Gothic"/>
                <a:sym typeface="Century Gothic"/>
              </a:rPr>
              <a:t> came to the school event.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4.   My pencil is six </a:t>
            </a:r>
            <a:r>
              <a:rPr b="1" i="0" lang="en-US" sz="2600" u="none" cap="none" strike="noStrike">
                <a:solidFill>
                  <a:srgbClr val="000000"/>
                </a:solidFill>
                <a:latin typeface="Century Gothic"/>
                <a:ea typeface="Century Gothic"/>
                <a:cs typeface="Century Gothic"/>
                <a:sym typeface="Century Gothic"/>
              </a:rPr>
              <a:t>inches </a:t>
            </a:r>
            <a:r>
              <a:rPr b="0" i="0" lang="en-US" sz="2600" u="none" cap="none" strike="noStrike">
                <a:solidFill>
                  <a:srgbClr val="000000"/>
                </a:solidFill>
                <a:latin typeface="Century Gothic"/>
                <a:ea typeface="Century Gothic"/>
                <a:cs typeface="Century Gothic"/>
                <a:sym typeface="Century Gothic"/>
              </a:rPr>
              <a:t>long.</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5.   We have enough </a:t>
            </a:r>
            <a:r>
              <a:rPr b="1" i="0" lang="en-US" sz="2600" u="none" cap="none" strike="noStrike">
                <a:solidFill>
                  <a:srgbClr val="000000"/>
                </a:solidFill>
                <a:latin typeface="Century Gothic"/>
                <a:ea typeface="Century Gothic"/>
                <a:cs typeface="Century Gothic"/>
                <a:sym typeface="Century Gothic"/>
              </a:rPr>
              <a:t>pennies</a:t>
            </a:r>
            <a:r>
              <a:rPr b="0" i="0" lang="en-US" sz="2600" u="none" cap="none" strike="noStrike">
                <a:solidFill>
                  <a:srgbClr val="000000"/>
                </a:solidFill>
                <a:latin typeface="Century Gothic"/>
                <a:ea typeface="Century Gothic"/>
                <a:cs typeface="Century Gothic"/>
                <a:sym typeface="Century Gothic"/>
              </a:rPr>
              <a:t> to buy an eraser.</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6.   The office received two </a:t>
            </a:r>
            <a:r>
              <a:rPr b="1" i="0" lang="en-US" sz="2600" u="none" cap="none" strike="noStrike">
                <a:solidFill>
                  <a:srgbClr val="000000"/>
                </a:solidFill>
                <a:latin typeface="Century Gothic"/>
                <a:ea typeface="Century Gothic"/>
                <a:cs typeface="Century Gothic"/>
                <a:sym typeface="Century Gothic"/>
              </a:rPr>
              <a:t>faxes</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7.   Many people live in big </a:t>
            </a:r>
            <a:r>
              <a:rPr b="1" i="0" lang="en-US" sz="2600" u="none" cap="none" strike="noStrike">
                <a:solidFill>
                  <a:srgbClr val="000000"/>
                </a:solidFill>
                <a:latin typeface="Century Gothic"/>
                <a:ea typeface="Century Gothic"/>
                <a:cs typeface="Century Gothic"/>
                <a:sym typeface="Century Gothic"/>
              </a:rPr>
              <a:t>cities</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8.   My brother eats </a:t>
            </a:r>
            <a:r>
              <a:rPr b="1" i="0" lang="en-US" sz="2600" u="none" cap="none" strike="noStrike">
                <a:solidFill>
                  <a:srgbClr val="000000"/>
                </a:solidFill>
                <a:latin typeface="Century Gothic"/>
                <a:ea typeface="Century Gothic"/>
                <a:cs typeface="Century Gothic"/>
                <a:sym typeface="Century Gothic"/>
              </a:rPr>
              <a:t>fries</a:t>
            </a:r>
            <a:r>
              <a:rPr b="0" i="0" lang="en-US" sz="2600" u="none" cap="none" strike="noStrike">
                <a:solidFill>
                  <a:srgbClr val="000000"/>
                </a:solidFill>
                <a:latin typeface="Century Gothic"/>
                <a:ea typeface="Century Gothic"/>
                <a:cs typeface="Century Gothic"/>
                <a:sym typeface="Century Gothic"/>
              </a:rPr>
              <a:t> with his sandwich.</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9.   The baseball player throws three </a:t>
            </a:r>
            <a:r>
              <a:rPr b="1" i="0" lang="en-US" sz="2600" u="none" cap="none" strike="noStrike">
                <a:solidFill>
                  <a:srgbClr val="000000"/>
                </a:solidFill>
                <a:latin typeface="Century Gothic"/>
                <a:ea typeface="Century Gothic"/>
                <a:cs typeface="Century Gothic"/>
                <a:sym typeface="Century Gothic"/>
              </a:rPr>
              <a:t>pitches</a:t>
            </a:r>
            <a:r>
              <a:rPr b="0" i="0" lang="en-US" sz="2600" u="none" cap="none" strike="noStrike">
                <a:solidFill>
                  <a:srgbClr val="000000"/>
                </a:solidFill>
                <a:latin typeface="Century Gothic"/>
                <a:ea typeface="Century Gothic"/>
                <a:cs typeface="Century Gothic"/>
                <a:sym typeface="Century Gothic"/>
              </a:rPr>
              <a:t> to strike out the batter.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10. The soldiers will make excellent </a:t>
            </a:r>
            <a:r>
              <a:rPr b="1" i="0" lang="en-US" sz="2600" u="none" cap="none" strike="noStrike">
                <a:solidFill>
                  <a:srgbClr val="000000"/>
                </a:solidFill>
                <a:latin typeface="Century Gothic"/>
                <a:ea typeface="Century Gothic"/>
                <a:cs typeface="Century Gothic"/>
                <a:sym typeface="Century Gothic"/>
              </a:rPr>
              <a:t>spies</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p:txBody>
      </p:sp>
      <p:sp>
        <p:nvSpPr>
          <p:cNvPr id="231" name="Google Shape;231;p18"/>
          <p:cNvSpPr/>
          <p:nvPr/>
        </p:nvSpPr>
        <p:spPr>
          <a:xfrm>
            <a:off x="6371588" y="1909479"/>
            <a:ext cx="120751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8"/>
          <p:cNvSpPr/>
          <p:nvPr/>
        </p:nvSpPr>
        <p:spPr>
          <a:xfrm>
            <a:off x="7105332" y="1483882"/>
            <a:ext cx="13388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8"/>
          <p:cNvSpPr/>
          <p:nvPr/>
        </p:nvSpPr>
        <p:spPr>
          <a:xfrm>
            <a:off x="7665461" y="2294767"/>
            <a:ext cx="1329485" cy="41878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8"/>
          <p:cNvSpPr/>
          <p:nvPr/>
        </p:nvSpPr>
        <p:spPr>
          <a:xfrm>
            <a:off x="8017753" y="3132332"/>
            <a:ext cx="1315608"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18"/>
          <p:cNvSpPr/>
          <p:nvPr/>
        </p:nvSpPr>
        <p:spPr>
          <a:xfrm>
            <a:off x="5349174" y="2713549"/>
            <a:ext cx="1035735"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8"/>
          <p:cNvSpPr/>
          <p:nvPr/>
        </p:nvSpPr>
        <p:spPr>
          <a:xfrm>
            <a:off x="5759810" y="3521031"/>
            <a:ext cx="1035735" cy="4580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18"/>
          <p:cNvSpPr/>
          <p:nvPr/>
        </p:nvSpPr>
        <p:spPr>
          <a:xfrm>
            <a:off x="4765852" y="3941962"/>
            <a:ext cx="1166644"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18"/>
          <p:cNvSpPr/>
          <p:nvPr/>
        </p:nvSpPr>
        <p:spPr>
          <a:xfrm>
            <a:off x="7336173" y="4290266"/>
            <a:ext cx="808062"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18"/>
          <p:cNvSpPr/>
          <p:nvPr/>
        </p:nvSpPr>
        <p:spPr>
          <a:xfrm>
            <a:off x="11220811" y="4731065"/>
            <a:ext cx="1189200" cy="39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18"/>
          <p:cNvSpPr/>
          <p:nvPr/>
        </p:nvSpPr>
        <p:spPr>
          <a:xfrm>
            <a:off x="7101362" y="5127832"/>
            <a:ext cx="1122092"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A picture containing clock&#10;&#10;Description automatically generated" id="246" name="Google Shape;246;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7" name="Google Shape;247;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8" name="Google Shape;248;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9" name="Google Shape;249;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0" name="Google Shape;250;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51" name="Google Shape;251;p19"/>
          <p:cNvSpPr txBox="1"/>
          <p:nvPr/>
        </p:nvSpPr>
        <p:spPr>
          <a:xfrm>
            <a:off x="748395" y="1677160"/>
            <a:ext cx="1050510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I walk my dog.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accent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Identify the subject and predicate used in the sentence.</a:t>
            </a:r>
            <a:endParaRPr b="0" i="0" sz="4000" u="none" cap="none" strike="noStrike">
              <a:solidFill>
                <a:schemeClr val="accent2"/>
              </a:solidFill>
              <a:latin typeface="Century Gothic"/>
              <a:ea typeface="Century Gothic"/>
              <a:cs typeface="Century Gothic"/>
              <a:sym typeface="Century Gothic"/>
            </a:endParaRPr>
          </a:p>
        </p:txBody>
      </p:sp>
      <p:sp>
        <p:nvSpPr>
          <p:cNvPr id="252" name="Google Shape;252;p19"/>
          <p:cNvSpPr txBox="1"/>
          <p:nvPr/>
        </p:nvSpPr>
        <p:spPr>
          <a:xfrm>
            <a:off x="3675589" y="4560311"/>
            <a:ext cx="6295719" cy="23082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 </a:t>
            </a:r>
            <a:r>
              <a:rPr b="0" i="0" lang="en-US" sz="2800" u="none" cap="none" strike="noStrike">
                <a:solidFill>
                  <a:schemeClr val="dk1"/>
                </a:solidFill>
                <a:latin typeface="Century Gothic"/>
                <a:ea typeface="Century Gothic"/>
                <a:cs typeface="Century Gothic"/>
                <a:sym typeface="Century Gothic"/>
              </a:rPr>
              <a:t>the capital letter that begins the sentence.</a:t>
            </a:r>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a:t>
            </a:r>
            <a:r>
              <a:rPr b="0" i="0" lang="en-US" sz="2800" u="none" cap="none" strike="noStrike">
                <a:solidFill>
                  <a:schemeClr val="dk1"/>
                </a:solidFill>
                <a:latin typeface="Century Gothic"/>
                <a:ea typeface="Century Gothic"/>
                <a:cs typeface="Century Gothic"/>
                <a:sym typeface="Century Gothic"/>
              </a:rPr>
              <a:t> the punctuation that ends the sentence.</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A picture containing drawing, lamp&#10;&#10;Description automatically generated" id="257" name="Google Shape;257;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58" name="Google Shape;258;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59" name="Google Shape;259;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60" name="Google Shape;260;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61" name="Google Shape;261;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62" name="Google Shape;262;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A picture containing clock&#10;&#10;Description automatically generated" id="268" name="Google Shape;268;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9" name="Google Shape;269;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0" name="Google Shape;270;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1" name="Google Shape;271;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2" name="Google Shape;272;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73" name="Google Shape;273;p24"/>
          <p:cNvSpPr txBox="1"/>
          <p:nvPr/>
        </p:nvSpPr>
        <p:spPr>
          <a:xfrm>
            <a:off x="1132763" y="2140174"/>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preparations</a:t>
            </a:r>
            <a:endParaRPr b="0" i="0" sz="1400" u="none" cap="none" strike="noStrike">
              <a:solidFill>
                <a:srgbClr val="000000"/>
              </a:solidFill>
              <a:latin typeface="Century Gothic"/>
              <a:ea typeface="Century Gothic"/>
              <a:cs typeface="Century Gothic"/>
              <a:sym typeface="Century Gothic"/>
            </a:endParaRPr>
          </a:p>
        </p:txBody>
      </p:sp>
      <p:sp>
        <p:nvSpPr>
          <p:cNvPr id="274" name="Google Shape;274;p24"/>
          <p:cNvSpPr txBox="1"/>
          <p:nvPr/>
        </p:nvSpPr>
        <p:spPr>
          <a:xfrm>
            <a:off x="1132763" y="3367767"/>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brooded</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24"/>
          <p:cNvSpPr txBox="1"/>
          <p:nvPr/>
        </p:nvSpPr>
        <p:spPr>
          <a:xfrm>
            <a:off x="5981000" y="2179040"/>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magnificent</a:t>
            </a:r>
            <a:endParaRPr b="0" i="0" sz="1400" u="none" cap="none" strike="noStrike">
              <a:solidFill>
                <a:srgbClr val="000000"/>
              </a:solidFill>
              <a:latin typeface="Century Gothic"/>
              <a:ea typeface="Century Gothic"/>
              <a:cs typeface="Century Gothic"/>
              <a:sym typeface="Century Gothic"/>
            </a:endParaRPr>
          </a:p>
        </p:txBody>
      </p:sp>
      <p:sp>
        <p:nvSpPr>
          <p:cNvPr id="276" name="Google Shape;276;p24"/>
          <p:cNvSpPr txBox="1"/>
          <p:nvPr/>
        </p:nvSpPr>
        <p:spPr>
          <a:xfrm>
            <a:off x="5981000" y="3393150"/>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rejoicing</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24"/>
          <p:cNvSpPr/>
          <p:nvPr/>
        </p:nvSpPr>
        <p:spPr>
          <a:xfrm>
            <a:off x="9806956" y="140912"/>
            <a:ext cx="2212302"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a:t>
            </a:r>
            <a:endParaRPr b="0" i="0" sz="1400" u="none" cap="none" strike="noStrike">
              <a:solidFill>
                <a:srgbClr val="000000"/>
              </a:solidFill>
              <a:latin typeface="Century Gothic"/>
              <a:ea typeface="Century Gothic"/>
              <a:cs typeface="Century Gothic"/>
              <a:sym typeface="Century Gothic"/>
            </a:endParaRPr>
          </a:p>
        </p:txBody>
      </p:sp>
      <p:sp>
        <p:nvSpPr>
          <p:cNvPr id="278" name="Google Shape;278;p24"/>
          <p:cNvSpPr txBox="1"/>
          <p:nvPr/>
        </p:nvSpPr>
        <p:spPr>
          <a:xfrm>
            <a:off x="3541938" y="4565654"/>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satisfied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A picture containing clock&#10;&#10;Description automatically generated" id="284" name="Google Shape;284;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5" name="Google Shape;285;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6" name="Google Shape;286;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7" name="Google Shape;287;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8" name="Google Shape;288;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289" name="Google Shape;289;p26"/>
          <p:cNvPicPr preferRelativeResize="0"/>
          <p:nvPr/>
        </p:nvPicPr>
        <p:blipFill rotWithShape="1">
          <a:blip r:embed="rId6">
            <a:alphaModFix/>
          </a:blip>
          <a:srcRect b="0" l="0" r="0" t="0"/>
          <a:stretch/>
        </p:blipFill>
        <p:spPr>
          <a:xfrm>
            <a:off x="2139744" y="1111868"/>
            <a:ext cx="6805738" cy="51550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A picture containing clock&#10;&#10;Description automatically generated" id="295" name="Google Shape;295;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6" name="Google Shape;296;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7" name="Google Shape;297;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8" name="Google Shape;298;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9" name="Google Shape;299;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Why the Sky is Far Away</a:t>
            </a:r>
            <a:endParaRPr b="0" i="0" sz="4000" u="none" cap="none" strike="noStrike">
              <a:solidFill>
                <a:srgbClr val="000000"/>
              </a:solidFill>
              <a:latin typeface="Century Gothic"/>
              <a:ea typeface="Century Gothic"/>
              <a:cs typeface="Century Gothic"/>
              <a:sym typeface="Century Gothic"/>
            </a:endParaRPr>
          </a:p>
        </p:txBody>
      </p:sp>
      <p:sp>
        <p:nvSpPr>
          <p:cNvPr id="300" name="Google Shape;300;p27"/>
          <p:cNvSpPr/>
          <p:nvPr/>
        </p:nvSpPr>
        <p:spPr>
          <a:xfrm>
            <a:off x="10218056" y="140912"/>
            <a:ext cx="1801201"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63</a:t>
            </a:r>
            <a:endParaRPr b="0" i="0" sz="1400" u="none" cap="none" strike="noStrike">
              <a:solidFill>
                <a:srgbClr val="000000"/>
              </a:solidFill>
              <a:latin typeface="Century Gothic"/>
              <a:ea typeface="Century Gothic"/>
              <a:cs typeface="Century Gothic"/>
              <a:sym typeface="Century Gothic"/>
            </a:endParaRPr>
          </a:p>
        </p:txBody>
      </p:sp>
      <p:pic>
        <p:nvPicPr>
          <p:cNvPr id="301" name="Google Shape;301;p27"/>
          <p:cNvPicPr preferRelativeResize="0"/>
          <p:nvPr/>
        </p:nvPicPr>
        <p:blipFill rotWithShape="1">
          <a:blip r:embed="rId6">
            <a:alphaModFix/>
          </a:blip>
          <a:srcRect b="0" l="0" r="0" t="0"/>
          <a:stretch/>
        </p:blipFill>
        <p:spPr>
          <a:xfrm>
            <a:off x="3840674" y="1449300"/>
            <a:ext cx="3840050" cy="5221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A picture containing clock&#10;&#10;Description automatically generated" id="307" name="Google Shape;307;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8" name="Google Shape;308;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9" name="Google Shape;309;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0" name="Google Shape;310;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1" name="Google Shape;311;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Why the Sky is Far Away</a:t>
            </a:r>
            <a:endParaRPr b="0" i="0" sz="4000" u="none" cap="none" strike="noStrike">
              <a:solidFill>
                <a:srgbClr val="000000"/>
              </a:solidFill>
              <a:latin typeface="Century Gothic"/>
              <a:ea typeface="Century Gothic"/>
              <a:cs typeface="Century Gothic"/>
              <a:sym typeface="Century Gothic"/>
            </a:endParaRPr>
          </a:p>
        </p:txBody>
      </p:sp>
      <p:sp>
        <p:nvSpPr>
          <p:cNvPr id="312" name="Google Shape;312;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 65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13" name="Google Shape;313;p28"/>
          <p:cNvPicPr preferRelativeResize="0"/>
          <p:nvPr/>
        </p:nvPicPr>
        <p:blipFill rotWithShape="1">
          <a:blip r:embed="rId6">
            <a:alphaModFix/>
          </a:blip>
          <a:srcRect b="0" l="0" r="0" t="0"/>
          <a:stretch/>
        </p:blipFill>
        <p:spPr>
          <a:xfrm>
            <a:off x="10" y="1745123"/>
            <a:ext cx="2686477" cy="2033613"/>
          </a:xfrm>
          <a:prstGeom prst="rect">
            <a:avLst/>
          </a:prstGeom>
          <a:noFill/>
          <a:ln>
            <a:noFill/>
          </a:ln>
        </p:spPr>
      </p:pic>
      <p:pic>
        <p:nvPicPr>
          <p:cNvPr id="314" name="Google Shape;314;p28"/>
          <p:cNvPicPr preferRelativeResize="0"/>
          <p:nvPr/>
        </p:nvPicPr>
        <p:blipFill rotWithShape="1">
          <a:blip r:embed="rId7">
            <a:alphaModFix/>
          </a:blip>
          <a:srcRect b="0" l="0" r="0" t="0"/>
          <a:stretch/>
        </p:blipFill>
        <p:spPr>
          <a:xfrm>
            <a:off x="2732488" y="1468286"/>
            <a:ext cx="7399564" cy="50165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A picture containing clock&#10;&#10;Description automatically generated" id="320" name="Google Shape;320;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1" name="Google Shape;321;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2" name="Google Shape;322;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3" name="Google Shape;323;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4" name="Google Shape;324;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Why the Sky is Far Away</a:t>
            </a:r>
            <a:endParaRPr b="0" i="0" sz="4000" u="none" cap="none" strike="noStrike">
              <a:solidFill>
                <a:srgbClr val="000000"/>
              </a:solidFill>
              <a:latin typeface="Century Gothic"/>
              <a:ea typeface="Century Gothic"/>
              <a:cs typeface="Century Gothic"/>
              <a:sym typeface="Century Gothic"/>
            </a:endParaRPr>
          </a:p>
        </p:txBody>
      </p:sp>
      <p:sp>
        <p:nvSpPr>
          <p:cNvPr id="325" name="Google Shape;325;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 67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26" name="Google Shape;326;p7"/>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27" name="Google Shape;327;p7"/>
          <p:cNvPicPr preferRelativeResize="0"/>
          <p:nvPr/>
        </p:nvPicPr>
        <p:blipFill rotWithShape="1">
          <a:blip r:embed="rId7">
            <a:alphaModFix/>
          </a:blip>
          <a:srcRect b="0" l="0" r="0" t="0"/>
          <a:stretch/>
        </p:blipFill>
        <p:spPr>
          <a:xfrm>
            <a:off x="1610007" y="1246886"/>
            <a:ext cx="7656697" cy="52656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A picture containing clock&#10;&#10;Description automatically generated" id="333" name="Google Shape;333;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4" name="Google Shape;334;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5" name="Google Shape;335;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6" name="Google Shape;336;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7" name="Google Shape;337;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Why the Sky is Far Away</a:t>
            </a:r>
            <a:endParaRPr b="0" i="0" sz="4000" u="none" cap="none" strike="noStrike">
              <a:solidFill>
                <a:srgbClr val="000000"/>
              </a:solidFill>
              <a:latin typeface="Century Gothic"/>
              <a:ea typeface="Century Gothic"/>
              <a:cs typeface="Century Gothic"/>
              <a:sym typeface="Century Gothic"/>
            </a:endParaRPr>
          </a:p>
        </p:txBody>
      </p:sp>
      <p:sp>
        <p:nvSpPr>
          <p:cNvPr id="338" name="Google Shape;338;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 69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39" name="Google Shape;339;p8"/>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40" name="Google Shape;340;p8"/>
          <p:cNvPicPr preferRelativeResize="0"/>
          <p:nvPr/>
        </p:nvPicPr>
        <p:blipFill rotWithShape="1">
          <a:blip r:embed="rId7">
            <a:alphaModFix/>
          </a:blip>
          <a:srcRect b="0" l="0" r="0" t="0"/>
          <a:stretch/>
        </p:blipFill>
        <p:spPr>
          <a:xfrm>
            <a:off x="1775763" y="1297874"/>
            <a:ext cx="7453426" cy="50851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A picture containing clock&#10;&#10;Description automatically generated" id="346" name="Google Shape;346;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7" name="Google Shape;347;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8" name="Google Shape;348;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9" name="Google Shape;349;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0" name="Google Shape;350;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Why the Sky is Far Away</a:t>
            </a:r>
            <a:endParaRPr b="0" i="0" sz="4000" u="none" cap="none" strike="noStrike">
              <a:solidFill>
                <a:srgbClr val="000000"/>
              </a:solidFill>
              <a:latin typeface="Century Gothic"/>
              <a:ea typeface="Century Gothic"/>
              <a:cs typeface="Century Gothic"/>
              <a:sym typeface="Century Gothic"/>
            </a:endParaRPr>
          </a:p>
        </p:txBody>
      </p:sp>
      <p:sp>
        <p:nvSpPr>
          <p:cNvPr id="351" name="Google Shape;351;p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70, 71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52" name="Google Shape;352;p9"/>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53" name="Google Shape;353;p9"/>
          <p:cNvPicPr preferRelativeResize="0"/>
          <p:nvPr/>
        </p:nvPicPr>
        <p:blipFill rotWithShape="1">
          <a:blip r:embed="rId7">
            <a:alphaModFix/>
          </a:blip>
          <a:srcRect b="0" l="0" r="0" t="0"/>
          <a:stretch/>
        </p:blipFill>
        <p:spPr>
          <a:xfrm>
            <a:off x="1790849" y="1297878"/>
            <a:ext cx="7423264" cy="50496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A picture containing clock&#10;&#10;Description automatically generated" id="359" name="Google Shape;359;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0" name="Google Shape;360;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1" name="Google Shape;361;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2" name="Google Shape;362;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3" name="Google Shape;363;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Why the Sky is Far Away</a:t>
            </a:r>
            <a:endParaRPr b="0" i="0" sz="4000" u="none" cap="none" strike="noStrike">
              <a:solidFill>
                <a:srgbClr val="000000"/>
              </a:solidFill>
              <a:latin typeface="Century Gothic"/>
              <a:ea typeface="Century Gothic"/>
              <a:cs typeface="Century Gothic"/>
              <a:sym typeface="Century Gothic"/>
            </a:endParaRPr>
          </a:p>
        </p:txBody>
      </p:sp>
      <p:sp>
        <p:nvSpPr>
          <p:cNvPr id="364" name="Google Shape;364;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 73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65" name="Google Shape;365;p15"/>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66" name="Google Shape;366;p15"/>
          <p:cNvPicPr preferRelativeResize="0"/>
          <p:nvPr/>
        </p:nvPicPr>
        <p:blipFill rotWithShape="1">
          <a:blip r:embed="rId7">
            <a:alphaModFix/>
          </a:blip>
          <a:srcRect b="0" l="0" r="0" t="0"/>
          <a:stretch/>
        </p:blipFill>
        <p:spPr>
          <a:xfrm>
            <a:off x="1484838" y="1297866"/>
            <a:ext cx="7797613" cy="49694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picture containing clock&#10;&#10;Description automatically generated" id="372" name="Google Shape;372;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3" name="Google Shape;373;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4" name="Google Shape;374;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5" name="Google Shape;375;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6" name="Google Shape;376;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Why the Sky is Far Away</a:t>
            </a:r>
            <a:endParaRPr b="0" i="0" sz="4000" u="none" cap="none" strike="noStrike">
              <a:solidFill>
                <a:srgbClr val="000000"/>
              </a:solidFill>
              <a:latin typeface="Century Gothic"/>
              <a:ea typeface="Century Gothic"/>
              <a:cs typeface="Century Gothic"/>
              <a:sym typeface="Century Gothic"/>
            </a:endParaRPr>
          </a:p>
        </p:txBody>
      </p:sp>
      <p:sp>
        <p:nvSpPr>
          <p:cNvPr id="377" name="Google Shape;377;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 75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8" name="Google Shape;378;p21"/>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79" name="Google Shape;379;p21"/>
          <p:cNvPicPr preferRelativeResize="0"/>
          <p:nvPr/>
        </p:nvPicPr>
        <p:blipFill rotWithShape="1">
          <a:blip r:embed="rId7">
            <a:alphaModFix/>
          </a:blip>
          <a:srcRect b="0" l="0" r="0" t="0"/>
          <a:stretch/>
        </p:blipFill>
        <p:spPr>
          <a:xfrm>
            <a:off x="1783488" y="1428399"/>
            <a:ext cx="7437976" cy="50384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descr="A picture containing clock&#10;&#10;Description automatically generated" id="385" name="Google Shape;385;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6" name="Google Shape;386;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7" name="Google Shape;387;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8" name="Google Shape;388;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9" name="Google Shape;389;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Why the Sky is Far Away</a:t>
            </a:r>
            <a:endParaRPr b="0" i="0" sz="4000" u="none" cap="none" strike="noStrike">
              <a:solidFill>
                <a:srgbClr val="000000"/>
              </a:solidFill>
              <a:latin typeface="Century Gothic"/>
              <a:ea typeface="Century Gothic"/>
              <a:cs typeface="Century Gothic"/>
              <a:sym typeface="Century Gothic"/>
            </a:endParaRPr>
          </a:p>
        </p:txBody>
      </p:sp>
      <p:sp>
        <p:nvSpPr>
          <p:cNvPr id="390" name="Google Shape;390;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 77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91" name="Google Shape;391;p22"/>
          <p:cNvPicPr preferRelativeResize="0"/>
          <p:nvPr/>
        </p:nvPicPr>
        <p:blipFill rotWithShape="1">
          <a:blip r:embed="rId6">
            <a:alphaModFix/>
          </a:blip>
          <a:srcRect b="0" l="0" r="0" t="0"/>
          <a:stretch/>
        </p:blipFill>
        <p:spPr>
          <a:xfrm flipH="1">
            <a:off x="9665673" y="2260572"/>
            <a:ext cx="2482032" cy="2033625"/>
          </a:xfrm>
          <a:prstGeom prst="rect">
            <a:avLst/>
          </a:prstGeom>
          <a:noFill/>
          <a:ln>
            <a:noFill/>
          </a:ln>
        </p:spPr>
      </p:pic>
      <p:pic>
        <p:nvPicPr>
          <p:cNvPr id="392" name="Google Shape;392;p22"/>
          <p:cNvPicPr preferRelativeResize="0"/>
          <p:nvPr/>
        </p:nvPicPr>
        <p:blipFill rotWithShape="1">
          <a:blip r:embed="rId7">
            <a:alphaModFix/>
          </a:blip>
          <a:srcRect b="0" l="0" r="0" t="0"/>
          <a:stretch/>
        </p:blipFill>
        <p:spPr>
          <a:xfrm>
            <a:off x="1874512" y="1519475"/>
            <a:ext cx="7255924" cy="4933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A picture containing clock&#10;&#10;Description automatically generated" id="398" name="Google Shape;398;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9" name="Google Shape;399;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0" name="Google Shape;400;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1" name="Google Shape;401;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2" name="Google Shape;402;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03" name="Google Shape;403;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78</a:t>
            </a:r>
            <a:endParaRPr b="0" i="0" sz="1400" u="none" cap="none" strike="noStrike">
              <a:solidFill>
                <a:srgbClr val="000000"/>
              </a:solidFill>
              <a:latin typeface="Century Gothic"/>
              <a:ea typeface="Century Gothic"/>
              <a:cs typeface="Century Gothic"/>
              <a:sym typeface="Century Gothic"/>
            </a:endParaRPr>
          </a:p>
        </p:txBody>
      </p:sp>
      <p:sp>
        <p:nvSpPr>
          <p:cNvPr id="404" name="Google Shape;404;p33"/>
          <p:cNvSpPr txBox="1"/>
          <p:nvPr/>
        </p:nvSpPr>
        <p:spPr>
          <a:xfrm>
            <a:off x="7080275" y="2246963"/>
            <a:ext cx="3908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05" name="Google Shape;405;p33"/>
          <p:cNvPicPr preferRelativeResize="0"/>
          <p:nvPr/>
        </p:nvPicPr>
        <p:blipFill rotWithShape="1">
          <a:blip r:embed="rId6">
            <a:alphaModFix/>
          </a:blip>
          <a:srcRect b="0" l="0" r="0" t="0"/>
          <a:stretch/>
        </p:blipFill>
        <p:spPr>
          <a:xfrm>
            <a:off x="1989751" y="1560613"/>
            <a:ext cx="3636625" cy="48038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A picture containing clock&#10;&#10;Description automatically generated" id="411" name="Google Shape;41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2" name="Google Shape;41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3" name="Google Shape;41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4" name="Google Shape;41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5" name="Google Shape;41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16" name="Google Shape;41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79</a:t>
            </a:r>
            <a:endParaRPr b="0" i="0" sz="1400" u="none" cap="none" strike="noStrike">
              <a:solidFill>
                <a:srgbClr val="000000"/>
              </a:solidFill>
              <a:latin typeface="Arial"/>
              <a:ea typeface="Arial"/>
              <a:cs typeface="Arial"/>
              <a:sym typeface="Arial"/>
            </a:endParaRPr>
          </a:p>
        </p:txBody>
      </p:sp>
      <p:sp>
        <p:nvSpPr>
          <p:cNvPr id="417" name="Google Shape;417;p34"/>
          <p:cNvSpPr/>
          <p:nvPr/>
        </p:nvSpPr>
        <p:spPr>
          <a:xfrm>
            <a:off x="7063300" y="2397900"/>
            <a:ext cx="4020900" cy="206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id="418" name="Google Shape;418;p34"/>
          <p:cNvPicPr preferRelativeResize="0"/>
          <p:nvPr/>
        </p:nvPicPr>
        <p:blipFill rotWithShape="1">
          <a:blip r:embed="rId6">
            <a:alphaModFix/>
          </a:blip>
          <a:srcRect b="0" l="0" r="0" t="0"/>
          <a:stretch/>
        </p:blipFill>
        <p:spPr>
          <a:xfrm>
            <a:off x="2114474" y="1514324"/>
            <a:ext cx="3599925" cy="4923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descr="A picture containing clock&#10;&#10;Description automatically generated" id="424" name="Google Shape;424;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5" name="Google Shape;425;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6" name="Google Shape;426;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7" name="Google Shape;427;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8" name="Google Shape;428;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429" name="Google Shape;429;p25"/>
          <p:cNvSpPr txBox="1"/>
          <p:nvPr/>
        </p:nvSpPr>
        <p:spPr>
          <a:xfrm>
            <a:off x="1675822" y="322776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watch</a:t>
            </a:r>
            <a:endParaRPr b="0" i="0" sz="1400" u="none" cap="none" strike="noStrike">
              <a:solidFill>
                <a:srgbClr val="000000"/>
              </a:solidFill>
              <a:latin typeface="Century Gothic"/>
              <a:ea typeface="Century Gothic"/>
              <a:cs typeface="Century Gothic"/>
              <a:sym typeface="Century Gothic"/>
            </a:endParaRPr>
          </a:p>
        </p:txBody>
      </p:sp>
      <p:sp>
        <p:nvSpPr>
          <p:cNvPr id="430" name="Google Shape;430;p25"/>
          <p:cNvSpPr txBox="1"/>
          <p:nvPr/>
        </p:nvSpPr>
        <p:spPr>
          <a:xfrm>
            <a:off x="6237991" y="177201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fox</a:t>
            </a:r>
            <a:endParaRPr b="0" i="0" sz="1400" u="none" cap="none" strike="noStrike">
              <a:solidFill>
                <a:srgbClr val="000000"/>
              </a:solidFill>
              <a:latin typeface="Century Gothic"/>
              <a:ea typeface="Century Gothic"/>
              <a:cs typeface="Century Gothic"/>
              <a:sym typeface="Century Gothic"/>
            </a:endParaRPr>
          </a:p>
        </p:txBody>
      </p:sp>
      <p:sp>
        <p:nvSpPr>
          <p:cNvPr id="431" name="Google Shape;431;p25"/>
          <p:cNvSpPr txBox="1"/>
          <p:nvPr/>
        </p:nvSpPr>
        <p:spPr>
          <a:xfrm>
            <a:off x="1447511" y="4683520"/>
            <a:ext cx="3657019"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strawberry</a:t>
            </a:r>
            <a:endParaRPr b="0" i="0" sz="1400" u="none" cap="none" strike="noStrike">
              <a:solidFill>
                <a:srgbClr val="000000"/>
              </a:solidFill>
              <a:latin typeface="Century Gothic"/>
              <a:ea typeface="Century Gothic"/>
              <a:cs typeface="Century Gothic"/>
              <a:sym typeface="Century Gothic"/>
            </a:endParaRPr>
          </a:p>
        </p:txBody>
      </p:sp>
      <p:sp>
        <p:nvSpPr>
          <p:cNvPr id="432" name="Google Shape;432;p25"/>
          <p:cNvSpPr txBox="1"/>
          <p:nvPr/>
        </p:nvSpPr>
        <p:spPr>
          <a:xfrm>
            <a:off x="6237991" y="468352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baby</a:t>
            </a:r>
            <a:endParaRPr b="0" i="0" sz="1400" u="none" cap="none" strike="noStrike">
              <a:solidFill>
                <a:srgbClr val="000000"/>
              </a:solidFill>
              <a:latin typeface="Century Gothic"/>
              <a:ea typeface="Century Gothic"/>
              <a:cs typeface="Century Gothic"/>
              <a:sym typeface="Century Gothic"/>
            </a:endParaRPr>
          </a:p>
        </p:txBody>
      </p:sp>
      <p:sp>
        <p:nvSpPr>
          <p:cNvPr id="433" name="Google Shape;433;p25"/>
          <p:cNvSpPr txBox="1"/>
          <p:nvPr/>
        </p:nvSpPr>
        <p:spPr>
          <a:xfrm>
            <a:off x="1675822" y="177201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wish</a:t>
            </a:r>
            <a:endParaRPr b="0" i="0" sz="1400" u="none" cap="none" strike="noStrike">
              <a:solidFill>
                <a:srgbClr val="000000"/>
              </a:solidFill>
              <a:latin typeface="Century Gothic"/>
              <a:ea typeface="Century Gothic"/>
              <a:cs typeface="Century Gothic"/>
              <a:sym typeface="Century Gothic"/>
            </a:endParaRPr>
          </a:p>
        </p:txBody>
      </p:sp>
      <p:sp>
        <p:nvSpPr>
          <p:cNvPr id="434" name="Google Shape;434;p25"/>
          <p:cNvSpPr txBox="1"/>
          <p:nvPr/>
        </p:nvSpPr>
        <p:spPr>
          <a:xfrm>
            <a:off x="6237991" y="322776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glass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A picture containing clock&#10;&#10;Description automatically generated" id="440" name="Google Shape;440;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1" name="Google Shape;441;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2" name="Google Shape;442;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3" name="Google Shape;443;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4" name="Google Shape;444;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 </a:t>
            </a:r>
            <a:endParaRPr b="0" i="0" sz="1400" u="none" cap="none" strike="noStrike">
              <a:solidFill>
                <a:srgbClr val="000000"/>
              </a:solidFill>
              <a:latin typeface="Century Gothic"/>
              <a:ea typeface="Century Gothic"/>
              <a:cs typeface="Century Gothic"/>
              <a:sym typeface="Century Gothic"/>
            </a:endParaRPr>
          </a:p>
        </p:txBody>
      </p:sp>
      <p:sp>
        <p:nvSpPr>
          <p:cNvPr id="445" name="Google Shape;445;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a:t>
            </a:r>
            <a:endParaRPr b="0" i="0" sz="1400" u="none" cap="none" strike="noStrike">
              <a:solidFill>
                <a:srgbClr val="000000"/>
              </a:solidFill>
              <a:latin typeface="Century Gothic"/>
              <a:ea typeface="Century Gothic"/>
              <a:cs typeface="Century Gothic"/>
              <a:sym typeface="Century Gothic"/>
            </a:endParaRPr>
          </a:p>
        </p:txBody>
      </p:sp>
      <p:sp>
        <p:nvSpPr>
          <p:cNvPr id="446" name="Google Shape;446;p35"/>
          <p:cNvSpPr txBox="1"/>
          <p:nvPr/>
        </p:nvSpPr>
        <p:spPr>
          <a:xfrm>
            <a:off x="6486503" y="2151741"/>
            <a:ext cx="3900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90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Fill </a:t>
            </a:r>
            <a:r>
              <a:rPr b="0" i="0" lang="en-US" sz="3200" u="none" cap="none" strike="noStrike">
                <a:solidFill>
                  <a:srgbClr val="000000"/>
                </a:solidFill>
                <a:latin typeface="Century Gothic"/>
                <a:ea typeface="Century Gothic"/>
                <a:cs typeface="Century Gothic"/>
                <a:sym typeface="Century Gothic"/>
              </a:rPr>
              <a:t>in the chart. </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447" name="Google Shape;447;p35"/>
          <p:cNvPicPr preferRelativeResize="0"/>
          <p:nvPr/>
        </p:nvPicPr>
        <p:blipFill rotWithShape="1">
          <a:blip r:embed="rId6">
            <a:alphaModFix/>
          </a:blip>
          <a:srcRect b="0" l="0" r="0" t="0"/>
          <a:stretch/>
        </p:blipFill>
        <p:spPr>
          <a:xfrm>
            <a:off x="2108300" y="1297880"/>
            <a:ext cx="3609176" cy="50378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A picture containing clock&#10;&#10;Description automatically generated" id="453" name="Google Shape;453;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4" name="Google Shape;454;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5" name="Google Shape;455;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6" name="Google Shape;456;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7" name="Google Shape;457;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p36"/>
          <p:cNvSpPr txBox="1"/>
          <p:nvPr/>
        </p:nvSpPr>
        <p:spPr>
          <a:xfrm>
            <a:off x="847294" y="1675841"/>
            <a:ext cx="93906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Edit </a:t>
            </a:r>
            <a:r>
              <a:rPr b="0" i="0" lang="en-US" sz="3200" u="none" cap="none" strike="noStrike">
                <a:solidFill>
                  <a:srgbClr val="000000"/>
                </a:solidFill>
                <a:latin typeface="Century Gothic"/>
                <a:ea typeface="Century Gothic"/>
                <a:cs typeface="Century Gothic"/>
                <a:sym typeface="Century Gothic"/>
              </a:rPr>
              <a:t>one of your own drafts of your personal narrative.</a:t>
            </a:r>
            <a:endParaRPr b="0" i="0" sz="3200" u="none" cap="none" strike="noStrike">
              <a:solidFill>
                <a:schemeClr val="dk1"/>
              </a:solidFill>
              <a:latin typeface="Century Gothic"/>
              <a:ea typeface="Century Gothic"/>
              <a:cs typeface="Century Gothic"/>
              <a:sym typeface="Century Gothic"/>
            </a:endParaRPr>
          </a:p>
        </p:txBody>
      </p:sp>
      <p:sp>
        <p:nvSpPr>
          <p:cNvPr id="459" name="Google Shape;459;p36"/>
          <p:cNvSpPr txBox="1"/>
          <p:nvPr/>
        </p:nvSpPr>
        <p:spPr>
          <a:xfrm>
            <a:off x="866153" y="3178346"/>
            <a:ext cx="8548200"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Include </a:t>
            </a:r>
            <a:r>
              <a:rPr b="0" i="0" lang="en-US" sz="3200" u="none" cap="none" strike="noStrike">
                <a:solidFill>
                  <a:srgbClr val="000000"/>
                </a:solidFill>
                <a:latin typeface="Century Gothic"/>
                <a:ea typeface="Century Gothic"/>
                <a:cs typeface="Century Gothic"/>
                <a:sym typeface="Century Gothic"/>
              </a:rPr>
              <a:t>relevant details that develop engaging ideas.</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Share </a:t>
            </a:r>
            <a:r>
              <a:rPr b="0" i="0" lang="en-US" sz="3200" u="none" cap="none" strike="noStrike">
                <a:solidFill>
                  <a:srgbClr val="000000"/>
                </a:solidFill>
                <a:latin typeface="Century Gothic"/>
                <a:ea typeface="Century Gothic"/>
                <a:cs typeface="Century Gothic"/>
                <a:sym typeface="Century Gothic"/>
              </a:rPr>
              <a:t>your personal narrative.  What does it reveal about your likes, feelings, and personality</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Books outline" id="460" name="Google Shape;460;p36"/>
          <p:cNvPicPr preferRelativeResize="0"/>
          <p:nvPr/>
        </p:nvPicPr>
        <p:blipFill rotWithShape="1">
          <a:blip r:embed="rId6">
            <a:alphaModFix/>
          </a:blip>
          <a:srcRect b="0" l="0" r="0" t="0"/>
          <a:stretch/>
        </p:blipFill>
        <p:spPr>
          <a:xfrm>
            <a:off x="9171640" y="2853298"/>
            <a:ext cx="2429785" cy="24297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7" name="Google Shape;467;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8" name="Google Shape;468;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9" name="Google Shape;469;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37"/>
          <p:cNvSpPr/>
          <p:nvPr/>
        </p:nvSpPr>
        <p:spPr>
          <a:xfrm>
            <a:off x="9914030" y="140912"/>
            <a:ext cx="210522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87</a:t>
            </a:r>
            <a:endParaRPr b="0" i="0" sz="1400" u="none" cap="none" strike="noStrike">
              <a:solidFill>
                <a:srgbClr val="000000"/>
              </a:solidFill>
              <a:latin typeface="Century Gothic"/>
              <a:ea typeface="Century Gothic"/>
              <a:cs typeface="Century Gothic"/>
              <a:sym typeface="Century Gothic"/>
            </a:endParaRPr>
          </a:p>
        </p:txBody>
      </p:sp>
      <p:sp>
        <p:nvSpPr>
          <p:cNvPr id="472" name="Google Shape;472;p37"/>
          <p:cNvSpPr txBox="1"/>
          <p:nvPr/>
        </p:nvSpPr>
        <p:spPr>
          <a:xfrm>
            <a:off x="838359" y="1918225"/>
            <a:ext cx="18333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spies</a:t>
            </a:r>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fries</a:t>
            </a:r>
            <a:endParaRPr b="0" i="0" sz="5400" u="none" cap="none" strike="noStrike">
              <a:solidFill>
                <a:schemeClr val="dk1"/>
              </a:solidFill>
              <a:latin typeface="Century Gothic"/>
              <a:ea typeface="Century Gothic"/>
              <a:cs typeface="Century Gothic"/>
              <a:sym typeface="Century Gothic"/>
            </a:endParaRPr>
          </a:p>
        </p:txBody>
      </p:sp>
      <p:sp>
        <p:nvSpPr>
          <p:cNvPr id="473" name="Google Shape;473;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87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74" name="Google Shape;474;p37"/>
          <p:cNvPicPr preferRelativeResize="0"/>
          <p:nvPr/>
        </p:nvPicPr>
        <p:blipFill rotWithShape="1">
          <a:blip r:embed="rId6">
            <a:alphaModFix/>
          </a:blip>
          <a:srcRect b="0" l="0" r="0" t="0"/>
          <a:stretch/>
        </p:blipFill>
        <p:spPr>
          <a:xfrm>
            <a:off x="3503375" y="1297875"/>
            <a:ext cx="3744425" cy="51674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descr="A picture containing clock&#10;&#10;Description automatically generated" id="480" name="Google Shape;480;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1" name="Google Shape;481;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2" name="Google Shape;482;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3" name="Google Shape;483;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4" name="Google Shape;484;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485" name="Google Shape;485;p38"/>
          <p:cNvSpPr txBox="1"/>
          <p:nvPr/>
        </p:nvSpPr>
        <p:spPr>
          <a:xfrm>
            <a:off x="700591" y="1416563"/>
            <a:ext cx="9477000" cy="1938952"/>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My friend and I play soccer.</a:t>
            </a:r>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Our team plays our first game this Saturday.</a:t>
            </a:r>
            <a:endParaRPr b="0" i="0" sz="4000" u="none" cap="none" strike="noStrike">
              <a:solidFill>
                <a:srgbClr val="000000"/>
              </a:solidFill>
              <a:latin typeface="Century Gothic"/>
              <a:ea typeface="Century Gothic"/>
              <a:cs typeface="Century Gothic"/>
              <a:sym typeface="Century Gothic"/>
            </a:endParaRPr>
          </a:p>
        </p:txBody>
      </p:sp>
      <p:sp>
        <p:nvSpPr>
          <p:cNvPr id="486" name="Google Shape;486;p38"/>
          <p:cNvSpPr txBox="1"/>
          <p:nvPr/>
        </p:nvSpPr>
        <p:spPr>
          <a:xfrm>
            <a:off x="744152" y="3798196"/>
            <a:ext cx="9555900" cy="646290"/>
          </a:xfrm>
          <a:prstGeom prst="rect">
            <a:avLst/>
          </a:prstGeom>
          <a:noFill/>
          <a:ln cap="flat" cmpd="sng" w="28575">
            <a:solidFill>
              <a:srgbClr val="0000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dk2"/>
                </a:solidFill>
                <a:latin typeface="Century Gothic"/>
                <a:ea typeface="Century Gothic"/>
                <a:cs typeface="Century Gothic"/>
                <a:sym typeface="Century Gothic"/>
              </a:rPr>
              <a:t>Identify the subject and the predicate.</a:t>
            </a:r>
            <a:endParaRPr b="0" i="0" sz="3600" u="none" cap="none" strike="noStrike">
              <a:solidFill>
                <a:schemeClr val="dk2"/>
              </a:solidFill>
              <a:latin typeface="Arial"/>
              <a:ea typeface="Arial"/>
              <a:cs typeface="Arial"/>
              <a:sym typeface="Arial"/>
            </a:endParaRPr>
          </a:p>
        </p:txBody>
      </p:sp>
      <p:sp>
        <p:nvSpPr>
          <p:cNvPr id="487" name="Google Shape;487;p38"/>
          <p:cNvSpPr txBox="1"/>
          <p:nvPr/>
        </p:nvSpPr>
        <p:spPr>
          <a:xfrm>
            <a:off x="2927315" y="4958034"/>
            <a:ext cx="8275580"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a:t>
            </a:r>
            <a:r>
              <a:rPr b="1" i="0" lang="en-US" sz="2800" u="none" cap="none" strike="noStrike">
                <a:solidFill>
                  <a:schemeClr val="dk1"/>
                </a:solidFill>
                <a:latin typeface="Century Gothic"/>
                <a:ea typeface="Century Gothic"/>
                <a:cs typeface="Century Gothic"/>
                <a:sym typeface="Century Gothic"/>
              </a:rPr>
              <a:t>Identify</a:t>
            </a:r>
            <a:r>
              <a:rPr b="0" i="0" lang="en-US" sz="2800" u="none" cap="none" strike="noStrike">
                <a:solidFill>
                  <a:schemeClr val="dk1"/>
                </a:solidFill>
                <a:latin typeface="Century Gothic"/>
                <a:ea typeface="Century Gothic"/>
                <a:cs typeface="Century Gothic"/>
                <a:sym typeface="Century Gothic"/>
              </a:rPr>
              <a:t> the subject and the predicate in the sentences your partner has written.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descr="A picture containing drawing, lamp&#10;&#10;Description automatically generated" id="492" name="Google Shape;492;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93" name="Google Shape;493;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494" name="Google Shape;494;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495" name="Google Shape;495;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496" name="Google Shape;496;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497" name="Google Shape;497;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A picture containing clock&#10;&#10;Description automatically generated" id="503" name="Google Shape;503;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4" name="Google Shape;504;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5" name="Google Shape;505;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6" name="Google Shape;506;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7" name="Google Shape;507;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I</a:t>
            </a:r>
            <a:r>
              <a:rPr b="0" i="0" lang="en-US" sz="4000" u="none" cap="none" strike="noStrike">
                <a:solidFill>
                  <a:schemeClr val="lt1"/>
                </a:solidFill>
                <a:latin typeface="Century Gothic"/>
                <a:ea typeface="Century Gothic"/>
                <a:cs typeface="Century Gothic"/>
                <a:sym typeface="Century Gothic"/>
              </a:rPr>
              <a:t>nfer Theme</a:t>
            </a:r>
            <a:endParaRPr b="0" i="0" sz="1400" u="none" cap="none" strike="noStrike">
              <a:solidFill>
                <a:srgbClr val="000000"/>
              </a:solidFill>
              <a:latin typeface="Century Gothic"/>
              <a:ea typeface="Century Gothic"/>
              <a:cs typeface="Century Gothic"/>
              <a:sym typeface="Century Gothic"/>
            </a:endParaRPr>
          </a:p>
        </p:txBody>
      </p:sp>
      <p:sp>
        <p:nvSpPr>
          <p:cNvPr id="508" name="Google Shape;508;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63</a:t>
            </a:r>
            <a:endParaRPr b="0" i="0" sz="1400" u="none" cap="none" strike="noStrike">
              <a:solidFill>
                <a:srgbClr val="000000"/>
              </a:solidFill>
              <a:latin typeface="Century Gothic"/>
              <a:ea typeface="Century Gothic"/>
              <a:cs typeface="Century Gothic"/>
              <a:sym typeface="Century Gothic"/>
            </a:endParaRPr>
          </a:p>
        </p:txBody>
      </p:sp>
      <p:pic>
        <p:nvPicPr>
          <p:cNvPr id="509" name="Google Shape;509;p43"/>
          <p:cNvPicPr preferRelativeResize="0"/>
          <p:nvPr/>
        </p:nvPicPr>
        <p:blipFill rotWithShape="1">
          <a:blip r:embed="rId6">
            <a:alphaModFix/>
          </a:blip>
          <a:srcRect b="0" l="0" r="0" t="0"/>
          <a:stretch/>
        </p:blipFill>
        <p:spPr>
          <a:xfrm>
            <a:off x="3595787" y="1297875"/>
            <a:ext cx="3893649" cy="52948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A picture containing clock&#10;&#10;Description automatically generated" id="515" name="Google Shape;515;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6" name="Google Shape;516;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7" name="Google Shape;517;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8" name="Google Shape;518;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9" name="Google Shape;519;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Infer Theme</a:t>
            </a:r>
            <a:endParaRPr b="0" i="0" sz="4000" u="none" cap="none" strike="noStrike">
              <a:solidFill>
                <a:srgbClr val="000000"/>
              </a:solidFill>
              <a:latin typeface="Century Gothic"/>
              <a:ea typeface="Century Gothic"/>
              <a:cs typeface="Century Gothic"/>
              <a:sym typeface="Century Gothic"/>
            </a:endParaRPr>
          </a:p>
        </p:txBody>
      </p:sp>
      <p:sp>
        <p:nvSpPr>
          <p:cNvPr id="520" name="Google Shape;520;p4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67</a:t>
            </a:r>
            <a:endParaRPr b="0" i="0" sz="1400" u="none" cap="none" strike="noStrike">
              <a:solidFill>
                <a:srgbClr val="000000"/>
              </a:solidFill>
              <a:latin typeface="Century Gothic"/>
              <a:ea typeface="Century Gothic"/>
              <a:cs typeface="Century Gothic"/>
              <a:sym typeface="Century Gothic"/>
            </a:endParaRPr>
          </a:p>
        </p:txBody>
      </p:sp>
      <p:pic>
        <p:nvPicPr>
          <p:cNvPr id="521" name="Google Shape;521;p44"/>
          <p:cNvPicPr preferRelativeResize="0"/>
          <p:nvPr/>
        </p:nvPicPr>
        <p:blipFill rotWithShape="1">
          <a:blip r:embed="rId6">
            <a:alphaModFix/>
          </a:blip>
          <a:srcRect b="0" l="0" r="0" t="0"/>
          <a:stretch/>
        </p:blipFill>
        <p:spPr>
          <a:xfrm>
            <a:off x="1835071" y="1193340"/>
            <a:ext cx="3899485" cy="52443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2" name="Google Shape;522;p44"/>
          <p:cNvSpPr txBox="1"/>
          <p:nvPr/>
        </p:nvSpPr>
        <p:spPr>
          <a:xfrm>
            <a:off x="7538600" y="2824363"/>
            <a:ext cx="4070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67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A picture containing clock&#10;&#10;Description automatically generated" id="528" name="Google Shape;528;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9" name="Google Shape;529;p4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0" name="Google Shape;530;p4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1" name="Google Shape;531;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2" name="Google Shape;532;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Infer Theme</a:t>
            </a:r>
            <a:endParaRPr b="0" i="0" sz="4000" u="none" cap="none" strike="noStrike">
              <a:solidFill>
                <a:srgbClr val="000000"/>
              </a:solidFill>
              <a:latin typeface="Century Gothic"/>
              <a:ea typeface="Century Gothic"/>
              <a:cs typeface="Century Gothic"/>
              <a:sym typeface="Century Gothic"/>
            </a:endParaRPr>
          </a:p>
        </p:txBody>
      </p:sp>
      <p:sp>
        <p:nvSpPr>
          <p:cNvPr id="533" name="Google Shape;533;p40"/>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 69</a:t>
            </a:r>
            <a:endParaRPr b="0" i="0" sz="1400" u="none" cap="none" strike="noStrike">
              <a:solidFill>
                <a:srgbClr val="000000"/>
              </a:solidFill>
              <a:latin typeface="Century Gothic"/>
              <a:ea typeface="Century Gothic"/>
              <a:cs typeface="Century Gothic"/>
              <a:sym typeface="Century Gothic"/>
            </a:endParaRPr>
          </a:p>
        </p:txBody>
      </p:sp>
      <p:pic>
        <p:nvPicPr>
          <p:cNvPr id="534" name="Google Shape;534;p40"/>
          <p:cNvPicPr preferRelativeResize="0"/>
          <p:nvPr/>
        </p:nvPicPr>
        <p:blipFill rotWithShape="1">
          <a:blip r:embed="rId6">
            <a:alphaModFix/>
          </a:blip>
          <a:srcRect b="0" l="0" r="0" t="0"/>
          <a:stretch/>
        </p:blipFill>
        <p:spPr>
          <a:xfrm>
            <a:off x="1155900" y="1217287"/>
            <a:ext cx="7265400" cy="49442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35" name="Google Shape;535;p40"/>
          <p:cNvSpPr txBox="1"/>
          <p:nvPr/>
        </p:nvSpPr>
        <p:spPr>
          <a:xfrm>
            <a:off x="8913600" y="2397750"/>
            <a:ext cx="26781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a:t>
            </a:r>
            <a:r>
              <a:rPr lang="en-US" sz="3200">
                <a:latin typeface="Century Gothic"/>
                <a:ea typeface="Century Gothic"/>
                <a:cs typeface="Century Gothic"/>
                <a:sym typeface="Century Gothic"/>
              </a:rPr>
              <a:t>9</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descr="A picture containing clock&#10;&#10;Description automatically generated" id="541" name="Google Shape;541;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2" name="Google Shape;542;p4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3" name="Google Shape;543;p4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4" name="Google Shape;544;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5" name="Google Shape;545;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Infer Theme</a:t>
            </a:r>
            <a:endParaRPr b="0" i="0" sz="4000" u="none" cap="none" strike="noStrike">
              <a:solidFill>
                <a:srgbClr val="000000"/>
              </a:solidFill>
              <a:latin typeface="Century Gothic"/>
              <a:ea typeface="Century Gothic"/>
              <a:cs typeface="Century Gothic"/>
              <a:sym typeface="Century Gothic"/>
            </a:endParaRPr>
          </a:p>
        </p:txBody>
      </p:sp>
      <p:sp>
        <p:nvSpPr>
          <p:cNvPr id="546" name="Google Shape;546;p4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 73</a:t>
            </a:r>
            <a:endParaRPr b="0" i="0" sz="1400" u="none" cap="none" strike="noStrike">
              <a:solidFill>
                <a:srgbClr val="000000"/>
              </a:solidFill>
              <a:latin typeface="Century Gothic"/>
              <a:ea typeface="Century Gothic"/>
              <a:cs typeface="Century Gothic"/>
              <a:sym typeface="Century Gothic"/>
            </a:endParaRPr>
          </a:p>
        </p:txBody>
      </p:sp>
      <p:pic>
        <p:nvPicPr>
          <p:cNvPr id="547" name="Google Shape;547;p41"/>
          <p:cNvPicPr preferRelativeResize="0"/>
          <p:nvPr/>
        </p:nvPicPr>
        <p:blipFill rotWithShape="1">
          <a:blip r:embed="rId6">
            <a:alphaModFix/>
          </a:blip>
          <a:srcRect b="0" l="0" r="0" t="0"/>
          <a:stretch/>
        </p:blipFill>
        <p:spPr>
          <a:xfrm>
            <a:off x="1128550" y="1228533"/>
            <a:ext cx="7509925" cy="50522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48" name="Google Shape;548;p41"/>
          <p:cNvSpPr txBox="1"/>
          <p:nvPr/>
        </p:nvSpPr>
        <p:spPr>
          <a:xfrm>
            <a:off x="9194650" y="2397750"/>
            <a:ext cx="26781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a:t>
            </a:r>
            <a:r>
              <a:rPr lang="en-US" sz="3200">
                <a:latin typeface="Century Gothic"/>
                <a:ea typeface="Century Gothic"/>
                <a:cs typeface="Century Gothic"/>
                <a:sym typeface="Century Gothic"/>
              </a:rPr>
              <a:t>73</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descr="A picture containing clock&#10;&#10;Description automatically generated" id="554" name="Google Shape;554;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5" name="Google Shape;555;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6" name="Google Shape;556;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7" name="Google Shape;557;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8" name="Google Shape;558;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Infer Theme</a:t>
            </a:r>
            <a:endParaRPr b="0" i="0" sz="4000" u="none" cap="none" strike="noStrike">
              <a:solidFill>
                <a:srgbClr val="000000"/>
              </a:solidFill>
              <a:latin typeface="Century Gothic"/>
              <a:ea typeface="Century Gothic"/>
              <a:cs typeface="Century Gothic"/>
              <a:sym typeface="Century Gothic"/>
            </a:endParaRPr>
          </a:p>
        </p:txBody>
      </p:sp>
      <p:sp>
        <p:nvSpPr>
          <p:cNvPr id="559" name="Google Shape;559;p42"/>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a:t>
            </a:r>
            <a:endParaRPr b="0" i="0" sz="1400" u="none" cap="none" strike="noStrike">
              <a:solidFill>
                <a:srgbClr val="000000"/>
              </a:solidFill>
              <a:latin typeface="Century Gothic"/>
              <a:ea typeface="Century Gothic"/>
              <a:cs typeface="Century Gothic"/>
              <a:sym typeface="Century Gothic"/>
            </a:endParaRPr>
          </a:p>
        </p:txBody>
      </p:sp>
      <p:pic>
        <p:nvPicPr>
          <p:cNvPr id="560" name="Google Shape;560;p42"/>
          <p:cNvPicPr preferRelativeResize="0"/>
          <p:nvPr/>
        </p:nvPicPr>
        <p:blipFill rotWithShape="1">
          <a:blip r:embed="rId6">
            <a:alphaModFix/>
          </a:blip>
          <a:srcRect b="0" l="0" r="0" t="0"/>
          <a:stretch/>
        </p:blipFill>
        <p:spPr>
          <a:xfrm>
            <a:off x="2714988" y="1329591"/>
            <a:ext cx="3923188" cy="53416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1" name="Google Shape;561;p42"/>
          <p:cNvSpPr txBox="1"/>
          <p:nvPr/>
        </p:nvSpPr>
        <p:spPr>
          <a:xfrm>
            <a:off x="8013900" y="2985850"/>
            <a:ext cx="3611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74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descr="A picture containing clock&#10;&#10;Description automatically generated" id="567" name="Google Shape;567;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8" name="Google Shape;568;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9" name="Google Shape;569;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0" name="Google Shape;570;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1" name="Google Shape;571;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Infer Theme</a:t>
            </a:r>
            <a:endParaRPr b="0" i="0" sz="4000" u="none" cap="none" strike="noStrike">
              <a:solidFill>
                <a:srgbClr val="000000"/>
              </a:solidFill>
              <a:latin typeface="Century Gothic"/>
              <a:ea typeface="Century Gothic"/>
              <a:cs typeface="Century Gothic"/>
              <a:sym typeface="Century Gothic"/>
            </a:endParaRPr>
          </a:p>
        </p:txBody>
      </p:sp>
      <p:sp>
        <p:nvSpPr>
          <p:cNvPr id="572" name="Google Shape;572;p47"/>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75</a:t>
            </a:r>
            <a:endParaRPr b="0" i="0" sz="1400" u="none" cap="none" strike="noStrike">
              <a:solidFill>
                <a:srgbClr val="000000"/>
              </a:solidFill>
              <a:latin typeface="Century Gothic"/>
              <a:ea typeface="Century Gothic"/>
              <a:cs typeface="Century Gothic"/>
              <a:sym typeface="Century Gothic"/>
            </a:endParaRPr>
          </a:p>
        </p:txBody>
      </p:sp>
      <p:sp>
        <p:nvSpPr>
          <p:cNvPr id="573" name="Google Shape;573;p47"/>
          <p:cNvSpPr txBox="1"/>
          <p:nvPr/>
        </p:nvSpPr>
        <p:spPr>
          <a:xfrm>
            <a:off x="7945575" y="2739563"/>
            <a:ext cx="3680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75 in your Student Interactive.</a:t>
            </a:r>
            <a:endParaRPr b="0" i="0" sz="3200" u="none" cap="none" strike="noStrike">
              <a:solidFill>
                <a:srgbClr val="000000"/>
              </a:solidFill>
              <a:latin typeface="Arial"/>
              <a:ea typeface="Arial"/>
              <a:cs typeface="Arial"/>
              <a:sym typeface="Arial"/>
            </a:endParaRPr>
          </a:p>
        </p:txBody>
      </p:sp>
      <p:pic>
        <p:nvPicPr>
          <p:cNvPr id="574" name="Google Shape;574;p47"/>
          <p:cNvPicPr preferRelativeResize="0"/>
          <p:nvPr/>
        </p:nvPicPr>
        <p:blipFill rotWithShape="1">
          <a:blip r:embed="rId6">
            <a:alphaModFix/>
          </a:blip>
          <a:srcRect b="0" l="0" r="0" t="0"/>
          <a:stretch/>
        </p:blipFill>
        <p:spPr>
          <a:xfrm>
            <a:off x="2758025" y="1452526"/>
            <a:ext cx="3768799" cy="51487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descr="A picture containing clock&#10;&#10;Description automatically generated" id="580" name="Google Shape;580;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1" name="Google Shape;581;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2" name="Google Shape;582;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3" name="Google Shape;583;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4" name="Google Shape;584;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Infer Theme</a:t>
            </a:r>
            <a:endParaRPr b="0" i="0" sz="4000" u="none" cap="none" strike="noStrike">
              <a:solidFill>
                <a:srgbClr val="000000"/>
              </a:solidFill>
              <a:latin typeface="Century Gothic"/>
              <a:ea typeface="Century Gothic"/>
              <a:cs typeface="Century Gothic"/>
              <a:sym typeface="Century Gothic"/>
            </a:endParaRPr>
          </a:p>
        </p:txBody>
      </p:sp>
      <p:sp>
        <p:nvSpPr>
          <p:cNvPr id="585" name="Google Shape;585;p53"/>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77</a:t>
            </a:r>
            <a:endParaRPr b="0" i="0" sz="1400" u="none" cap="none" strike="noStrike">
              <a:solidFill>
                <a:srgbClr val="000000"/>
              </a:solidFill>
              <a:latin typeface="Century Gothic"/>
              <a:ea typeface="Century Gothic"/>
              <a:cs typeface="Century Gothic"/>
              <a:sym typeface="Century Gothic"/>
            </a:endParaRPr>
          </a:p>
        </p:txBody>
      </p:sp>
      <p:sp>
        <p:nvSpPr>
          <p:cNvPr id="586" name="Google Shape;586;p53"/>
          <p:cNvSpPr txBox="1"/>
          <p:nvPr/>
        </p:nvSpPr>
        <p:spPr>
          <a:xfrm>
            <a:off x="7827175" y="2739563"/>
            <a:ext cx="3611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77 in your Student Interactive.</a:t>
            </a:r>
            <a:endParaRPr b="0" i="0" sz="3200" u="none" cap="none" strike="noStrike">
              <a:solidFill>
                <a:srgbClr val="000000"/>
              </a:solidFill>
              <a:latin typeface="Arial"/>
              <a:ea typeface="Arial"/>
              <a:cs typeface="Arial"/>
              <a:sym typeface="Arial"/>
            </a:endParaRPr>
          </a:p>
        </p:txBody>
      </p:sp>
      <p:pic>
        <p:nvPicPr>
          <p:cNvPr id="587" name="Google Shape;587;p53"/>
          <p:cNvPicPr preferRelativeResize="0"/>
          <p:nvPr/>
        </p:nvPicPr>
        <p:blipFill rotWithShape="1">
          <a:blip r:embed="rId6">
            <a:alphaModFix/>
          </a:blip>
          <a:srcRect b="0" l="0" r="0" t="0"/>
          <a:stretch/>
        </p:blipFill>
        <p:spPr>
          <a:xfrm>
            <a:off x="2641275" y="1340400"/>
            <a:ext cx="3799000" cy="5178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10"/>
          <p:cNvSpPr txBox="1"/>
          <p:nvPr/>
        </p:nvSpPr>
        <p:spPr>
          <a:xfrm>
            <a:off x="8196968" y="1874739"/>
            <a:ext cx="33360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How </a:t>
            </a:r>
            <a:r>
              <a:rPr b="0" i="0" lang="en-US" sz="2800" u="none" cap="none" strike="noStrike">
                <a:solidFill>
                  <a:schemeClr val="dk1"/>
                </a:solidFill>
                <a:latin typeface="Century Gothic"/>
                <a:ea typeface="Century Gothic"/>
                <a:cs typeface="Century Gothic"/>
                <a:sym typeface="Century Gothic"/>
              </a:rPr>
              <a:t>do you work and play in the place where you live</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br>
              <a:rPr b="0" i="0" lang="en-US" sz="2800" u="none" cap="none" strike="noStrike">
                <a:solidFill>
                  <a:schemeClr val="dk1"/>
                </a:solidFill>
                <a:latin typeface="Century Gothic"/>
                <a:ea typeface="Century Gothic"/>
                <a:cs typeface="Century Gothic"/>
                <a:sym typeface="Century Gothic"/>
              </a:rPr>
            </a:br>
            <a:r>
              <a:rPr b="1" i="0" lang="en-US" sz="2800" u="none" cap="none" strike="noStrike">
                <a:solidFill>
                  <a:schemeClr val="dk1"/>
                </a:solidFill>
                <a:latin typeface="Century Gothic"/>
                <a:ea typeface="Century Gothic"/>
                <a:cs typeface="Century Gothic"/>
                <a:sym typeface="Century Gothic"/>
              </a:rPr>
              <a:t>Write</a:t>
            </a:r>
            <a:r>
              <a:rPr b="0" i="0" lang="en-US" sz="2800" u="none" cap="none" strike="noStrike">
                <a:solidFill>
                  <a:schemeClr val="dk1"/>
                </a:solidFill>
                <a:latin typeface="Century Gothic"/>
                <a:ea typeface="Century Gothic"/>
                <a:cs typeface="Century Gothic"/>
                <a:sym typeface="Century Gothic"/>
              </a:rPr>
              <a:t> your ideas quickly.</a:t>
            </a:r>
            <a:endParaRPr b="0" i="0" sz="1400" u="none" cap="none" strike="noStrike">
              <a:solidFill>
                <a:srgbClr val="000000"/>
              </a:solidFill>
              <a:latin typeface="Arial"/>
              <a:ea typeface="Arial"/>
              <a:cs typeface="Arial"/>
              <a:sym typeface="Arial"/>
            </a:endParaRPr>
          </a:p>
        </p:txBody>
      </p:sp>
      <p:sp>
        <p:nvSpPr>
          <p:cNvPr id="124" name="Google Shape;12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 59</a:t>
            </a:r>
            <a:endParaRPr b="0" i="0" sz="1400" u="none" cap="none" strike="noStrike">
              <a:solidFill>
                <a:srgbClr val="000000"/>
              </a:solidFill>
              <a:latin typeface="Century Gothic"/>
              <a:ea typeface="Century Gothic"/>
              <a:cs typeface="Century Gothic"/>
              <a:sym typeface="Century Gothic"/>
            </a:endParaRPr>
          </a:p>
        </p:txBody>
      </p:sp>
      <p:pic>
        <p:nvPicPr>
          <p:cNvPr id="125" name="Google Shape;125;p10"/>
          <p:cNvPicPr preferRelativeResize="0"/>
          <p:nvPr/>
        </p:nvPicPr>
        <p:blipFill rotWithShape="1">
          <a:blip r:embed="rId6">
            <a:alphaModFix/>
          </a:blip>
          <a:srcRect b="0" l="0" r="0" t="0"/>
          <a:stretch/>
        </p:blipFill>
        <p:spPr>
          <a:xfrm>
            <a:off x="598270" y="1297873"/>
            <a:ext cx="6851954" cy="45956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descr="A picture containing clock&#10;&#10;Description automatically generated" id="593" name="Google Shape;593;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4" name="Google Shape;594;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5" name="Google Shape;595;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6" name="Google Shape;596;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7" name="Google Shape;597;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Infer Theme</a:t>
            </a:r>
            <a:endParaRPr b="0" i="0" sz="1400" u="none" cap="none" strike="noStrike">
              <a:solidFill>
                <a:srgbClr val="000000"/>
              </a:solidFill>
              <a:latin typeface="Century Gothic"/>
              <a:ea typeface="Century Gothic"/>
              <a:cs typeface="Century Gothic"/>
              <a:sym typeface="Century Gothic"/>
            </a:endParaRPr>
          </a:p>
        </p:txBody>
      </p:sp>
      <p:sp>
        <p:nvSpPr>
          <p:cNvPr id="598" name="Google Shape;598;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80</a:t>
            </a:r>
            <a:endParaRPr b="0" i="0" sz="1400" u="none" cap="none" strike="noStrike">
              <a:solidFill>
                <a:srgbClr val="000000"/>
              </a:solidFill>
              <a:latin typeface="Century Gothic"/>
              <a:ea typeface="Century Gothic"/>
              <a:cs typeface="Century Gothic"/>
              <a:sym typeface="Century Gothic"/>
            </a:endParaRPr>
          </a:p>
        </p:txBody>
      </p:sp>
      <p:sp>
        <p:nvSpPr>
          <p:cNvPr id="599" name="Google Shape;599;p45"/>
          <p:cNvSpPr txBox="1"/>
          <p:nvPr/>
        </p:nvSpPr>
        <p:spPr>
          <a:xfrm>
            <a:off x="7223205" y="2473766"/>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00" name="Google Shape;600;p45"/>
          <p:cNvPicPr preferRelativeResize="0"/>
          <p:nvPr/>
        </p:nvPicPr>
        <p:blipFill rotWithShape="1">
          <a:blip r:embed="rId6">
            <a:alphaModFix/>
          </a:blip>
          <a:srcRect b="0" l="0" r="0" t="0"/>
          <a:stretch/>
        </p:blipFill>
        <p:spPr>
          <a:xfrm>
            <a:off x="2395700" y="1376172"/>
            <a:ext cx="3771063" cy="517622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descr="A picture containing clock&#10;&#10;Description automatically generated" id="606" name="Google Shape;606;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7" name="Google Shape;607;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8" name="Google Shape;608;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9" name="Google Shape;609;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0" name="Google Shape;610;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a:t>
            </a:r>
            <a:endParaRPr b="0" i="0" sz="3600" u="none" cap="none" strike="noStrike">
              <a:solidFill>
                <a:srgbClr val="000000"/>
              </a:solidFill>
              <a:latin typeface="Century Gothic"/>
              <a:ea typeface="Century Gothic"/>
              <a:cs typeface="Century Gothic"/>
              <a:sym typeface="Century Gothic"/>
            </a:endParaRPr>
          </a:p>
        </p:txBody>
      </p:sp>
      <p:sp>
        <p:nvSpPr>
          <p:cNvPr id="611" name="Google Shape;611;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85</a:t>
            </a:r>
            <a:endParaRPr b="0" i="0" sz="1400" u="none" cap="none" strike="noStrike">
              <a:solidFill>
                <a:srgbClr val="000000"/>
              </a:solidFill>
              <a:latin typeface="Century Gothic"/>
              <a:ea typeface="Century Gothic"/>
              <a:cs typeface="Century Gothic"/>
              <a:sym typeface="Century Gothic"/>
            </a:endParaRPr>
          </a:p>
        </p:txBody>
      </p:sp>
      <p:sp>
        <p:nvSpPr>
          <p:cNvPr id="612" name="Google Shape;612;p46"/>
          <p:cNvSpPr txBox="1"/>
          <p:nvPr/>
        </p:nvSpPr>
        <p:spPr>
          <a:xfrm>
            <a:off x="7056127" y="2824350"/>
            <a:ext cx="4392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85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613" name="Google Shape;613;p46"/>
          <p:cNvPicPr preferRelativeResize="0"/>
          <p:nvPr/>
        </p:nvPicPr>
        <p:blipFill rotWithShape="1">
          <a:blip r:embed="rId6">
            <a:alphaModFix/>
          </a:blip>
          <a:srcRect b="0" l="0" r="0" t="0"/>
          <a:stretch/>
        </p:blipFill>
        <p:spPr>
          <a:xfrm>
            <a:off x="2243047" y="1297875"/>
            <a:ext cx="3909303" cy="5320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descr="A picture containing clock&#10;&#10;Description automatically generated" id="619" name="Google Shape;619;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0" name="Google Shape;620;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1" name="Google Shape;621;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2" name="Google Shape;622;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3" name="Google Shape;623;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624" name="Google Shape;624;p54"/>
          <p:cNvSpPr txBox="1"/>
          <p:nvPr/>
        </p:nvSpPr>
        <p:spPr>
          <a:xfrm>
            <a:off x="1503149" y="161615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worry</a:t>
            </a:r>
            <a:endParaRPr b="0" i="0" sz="5400" u="none" cap="none" strike="noStrike">
              <a:solidFill>
                <a:srgbClr val="000000"/>
              </a:solidFill>
              <a:latin typeface="Century Gothic"/>
              <a:ea typeface="Century Gothic"/>
              <a:cs typeface="Century Gothic"/>
              <a:sym typeface="Century Gothic"/>
            </a:endParaRPr>
          </a:p>
        </p:txBody>
      </p:sp>
      <p:sp>
        <p:nvSpPr>
          <p:cNvPr id="625" name="Google Shape;625;p54"/>
          <p:cNvSpPr txBox="1"/>
          <p:nvPr/>
        </p:nvSpPr>
        <p:spPr>
          <a:xfrm>
            <a:off x="5994245" y="160129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worries</a:t>
            </a:r>
            <a:endParaRPr b="0" i="0" sz="5400" u="none" cap="none" strike="noStrike">
              <a:solidFill>
                <a:srgbClr val="000000"/>
              </a:solidFill>
              <a:latin typeface="Century Gothic"/>
              <a:ea typeface="Century Gothic"/>
              <a:cs typeface="Century Gothic"/>
              <a:sym typeface="Century Gothic"/>
            </a:endParaRPr>
          </a:p>
        </p:txBody>
      </p:sp>
      <p:sp>
        <p:nvSpPr>
          <p:cNvPr id="626" name="Google Shape;626;p54"/>
          <p:cNvSpPr txBox="1"/>
          <p:nvPr/>
        </p:nvSpPr>
        <p:spPr>
          <a:xfrm>
            <a:off x="1503149" y="27661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copy</a:t>
            </a:r>
            <a:endParaRPr b="0" i="0" sz="5400" u="none" cap="none" strike="noStrike">
              <a:solidFill>
                <a:srgbClr val="000000"/>
              </a:solidFill>
              <a:latin typeface="Century Gothic"/>
              <a:ea typeface="Century Gothic"/>
              <a:cs typeface="Century Gothic"/>
              <a:sym typeface="Century Gothic"/>
            </a:endParaRPr>
          </a:p>
        </p:txBody>
      </p:sp>
      <p:sp>
        <p:nvSpPr>
          <p:cNvPr id="627" name="Google Shape;627;p54"/>
          <p:cNvSpPr txBox="1"/>
          <p:nvPr/>
        </p:nvSpPr>
        <p:spPr>
          <a:xfrm>
            <a:off x="1503149" y="391609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house</a:t>
            </a:r>
            <a:endParaRPr b="0" i="0" sz="5400" u="none" cap="none" strike="noStrike">
              <a:solidFill>
                <a:srgbClr val="000000"/>
              </a:solidFill>
              <a:latin typeface="Century Gothic"/>
              <a:ea typeface="Century Gothic"/>
              <a:cs typeface="Century Gothic"/>
              <a:sym typeface="Century Gothic"/>
            </a:endParaRPr>
          </a:p>
        </p:txBody>
      </p:sp>
      <p:sp>
        <p:nvSpPr>
          <p:cNvPr id="628" name="Google Shape;628;p54"/>
          <p:cNvSpPr txBox="1"/>
          <p:nvPr/>
        </p:nvSpPr>
        <p:spPr>
          <a:xfrm>
            <a:off x="1503149" y="505155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speech</a:t>
            </a:r>
            <a:endParaRPr b="0" i="0" sz="5400" u="none" cap="none" strike="noStrike">
              <a:solidFill>
                <a:srgbClr val="000000"/>
              </a:solidFill>
              <a:latin typeface="Century Gothic"/>
              <a:ea typeface="Century Gothic"/>
              <a:cs typeface="Century Gothic"/>
              <a:sym typeface="Century Gothic"/>
            </a:endParaRPr>
          </a:p>
        </p:txBody>
      </p:sp>
      <p:sp>
        <p:nvSpPr>
          <p:cNvPr id="629" name="Google Shape;629;p54"/>
          <p:cNvSpPr txBox="1"/>
          <p:nvPr/>
        </p:nvSpPr>
        <p:spPr>
          <a:xfrm>
            <a:off x="5994245" y="27661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copies</a:t>
            </a:r>
            <a:endParaRPr b="0" i="0" sz="5400" u="none" cap="none" strike="noStrike">
              <a:solidFill>
                <a:srgbClr val="000000"/>
              </a:solidFill>
              <a:latin typeface="Century Gothic"/>
              <a:ea typeface="Century Gothic"/>
              <a:cs typeface="Century Gothic"/>
              <a:sym typeface="Century Gothic"/>
            </a:endParaRPr>
          </a:p>
        </p:txBody>
      </p:sp>
      <p:sp>
        <p:nvSpPr>
          <p:cNvPr id="630" name="Google Shape;630;p54"/>
          <p:cNvSpPr txBox="1"/>
          <p:nvPr/>
        </p:nvSpPr>
        <p:spPr>
          <a:xfrm>
            <a:off x="5994245" y="393095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houses</a:t>
            </a:r>
            <a:endParaRPr b="0" i="0" sz="5400" u="none" cap="none" strike="noStrike">
              <a:solidFill>
                <a:srgbClr val="000000"/>
              </a:solidFill>
              <a:latin typeface="Century Gothic"/>
              <a:ea typeface="Century Gothic"/>
              <a:cs typeface="Century Gothic"/>
              <a:sym typeface="Century Gothic"/>
            </a:endParaRPr>
          </a:p>
        </p:txBody>
      </p:sp>
      <p:sp>
        <p:nvSpPr>
          <p:cNvPr id="631" name="Google Shape;631;p54"/>
          <p:cNvSpPr txBox="1"/>
          <p:nvPr/>
        </p:nvSpPr>
        <p:spPr>
          <a:xfrm>
            <a:off x="5994245" y="498764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speechs</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descr="A picture containing clock&#10;&#10;Description automatically generated" id="637" name="Google Shape;637;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8" name="Google Shape;638;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9" name="Google Shape;639;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0" name="Google Shape;640;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1" name="Google Shape;641;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42" name="Google Shape;642;p48"/>
          <p:cNvSpPr txBox="1"/>
          <p:nvPr/>
        </p:nvSpPr>
        <p:spPr>
          <a:xfrm>
            <a:off x="7447252" y="3067952"/>
            <a:ext cx="3518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91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643" name="Google Shape;643;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91</a:t>
            </a:r>
            <a:endParaRPr b="0" i="0" sz="1400" u="none" cap="none" strike="noStrike">
              <a:solidFill>
                <a:srgbClr val="000000"/>
              </a:solidFill>
              <a:latin typeface="Century Gothic"/>
              <a:ea typeface="Century Gothic"/>
              <a:cs typeface="Century Gothic"/>
              <a:sym typeface="Century Gothic"/>
            </a:endParaRPr>
          </a:p>
        </p:txBody>
      </p:sp>
      <p:pic>
        <p:nvPicPr>
          <p:cNvPr id="644" name="Google Shape;644;p48"/>
          <p:cNvPicPr preferRelativeResize="0"/>
          <p:nvPr/>
        </p:nvPicPr>
        <p:blipFill rotWithShape="1">
          <a:blip r:embed="rId6">
            <a:alphaModFix/>
          </a:blip>
          <a:srcRect b="0" l="0" r="0" t="0"/>
          <a:stretch/>
        </p:blipFill>
        <p:spPr>
          <a:xfrm>
            <a:off x="2296051" y="1349751"/>
            <a:ext cx="3672825" cy="5006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descr="A picture containing clock&#10;&#10;Description automatically generated" id="650" name="Google Shape;650;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1" name="Google Shape;651;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2" name="Google Shape;652;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3" name="Google Shape;653;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4" name="Google Shape;654;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55" name="Google Shape;655;p49"/>
          <p:cNvSpPr txBox="1"/>
          <p:nvPr/>
        </p:nvSpPr>
        <p:spPr>
          <a:xfrm>
            <a:off x="633037" y="1909505"/>
            <a:ext cx="9390639"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your personal narrative draft.</a:t>
            </a:r>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What</a:t>
            </a:r>
            <a:r>
              <a:rPr b="0" i="0" lang="en-US" sz="3200" u="none" cap="none" strike="noStrike">
                <a:solidFill>
                  <a:schemeClr val="dk1"/>
                </a:solidFill>
                <a:latin typeface="Century Gothic"/>
                <a:ea typeface="Century Gothic"/>
                <a:cs typeface="Century Gothic"/>
                <a:sym typeface="Century Gothic"/>
              </a:rPr>
              <a:t> words and details did you hear about the setting</a:t>
            </a:r>
            <a:r>
              <a:rPr b="0" i="0" lang="en-US" sz="3200" u="none" cap="none" strike="noStrike">
                <a:solidFill>
                  <a:schemeClr val="dk1"/>
                </a:solidFill>
                <a:latin typeface="Arial"/>
                <a:ea typeface="Arial"/>
                <a:cs typeface="Arial"/>
                <a:sym typeface="Arial"/>
              </a:rPr>
              <a:t>?</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Ask</a:t>
            </a:r>
            <a:r>
              <a:rPr b="0" i="0" lang="en-US" sz="3200" u="none" cap="none" strike="noStrike">
                <a:solidFill>
                  <a:schemeClr val="dk1"/>
                </a:solidFill>
                <a:latin typeface="Century Gothic"/>
                <a:ea typeface="Century Gothic"/>
                <a:cs typeface="Century Gothic"/>
                <a:sym typeface="Century Gothic"/>
              </a:rPr>
              <a:t> questions to help identify other ways to develop the setting.</a:t>
            </a:r>
            <a:endParaRPr/>
          </a:p>
        </p:txBody>
      </p:sp>
      <p:pic>
        <p:nvPicPr>
          <p:cNvPr descr="Books outline" id="656" name="Google Shape;656;p49"/>
          <p:cNvPicPr preferRelativeResize="0"/>
          <p:nvPr/>
        </p:nvPicPr>
        <p:blipFill rotWithShape="1">
          <a:blip r:embed="rId6">
            <a:alphaModFix/>
          </a:blip>
          <a:srcRect b="0" l="0" r="0" t="0"/>
          <a:stretch/>
        </p:blipFill>
        <p:spPr>
          <a:xfrm>
            <a:off x="9589473" y="3179080"/>
            <a:ext cx="2429785" cy="242978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descr="A picture containing clock&#10;&#10;Description automatically generated" id="662" name="Google Shape;662;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3" name="Google Shape;663;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4" name="Google Shape;664;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5" name="Google Shape;665;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6" name="Google Shape;666;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667" name="Google Shape;667;p50"/>
          <p:cNvSpPr txBox="1"/>
          <p:nvPr/>
        </p:nvSpPr>
        <p:spPr>
          <a:xfrm>
            <a:off x="5994245" y="184985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bus</a:t>
            </a:r>
            <a:endParaRPr b="0" i="0" sz="5400" u="none" cap="none" strike="noStrike">
              <a:solidFill>
                <a:srgbClr val="000000"/>
              </a:solidFill>
              <a:latin typeface="Century Gothic"/>
              <a:ea typeface="Century Gothic"/>
              <a:cs typeface="Century Gothic"/>
              <a:sym typeface="Century Gothic"/>
            </a:endParaRPr>
          </a:p>
        </p:txBody>
      </p:sp>
      <p:sp>
        <p:nvSpPr>
          <p:cNvPr id="668" name="Google Shape;668;p50"/>
          <p:cNvSpPr txBox="1"/>
          <p:nvPr/>
        </p:nvSpPr>
        <p:spPr>
          <a:xfrm>
            <a:off x="1503149" y="187561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sky</a:t>
            </a:r>
            <a:endParaRPr b="0" i="0" sz="5400" u="none" cap="none" strike="noStrike">
              <a:solidFill>
                <a:srgbClr val="000000"/>
              </a:solidFill>
              <a:latin typeface="Century Gothic"/>
              <a:ea typeface="Century Gothic"/>
              <a:cs typeface="Century Gothic"/>
              <a:sym typeface="Century Gothic"/>
            </a:endParaRPr>
          </a:p>
        </p:txBody>
      </p:sp>
      <p:sp>
        <p:nvSpPr>
          <p:cNvPr id="669" name="Google Shape;669;p50"/>
          <p:cNvSpPr txBox="1"/>
          <p:nvPr/>
        </p:nvSpPr>
        <p:spPr>
          <a:xfrm>
            <a:off x="1503149" y="322776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lunch</a:t>
            </a:r>
            <a:endParaRPr b="0" i="0" sz="5400" u="none" cap="none" strike="noStrike">
              <a:solidFill>
                <a:srgbClr val="000000"/>
              </a:solidFill>
              <a:latin typeface="Century Gothic"/>
              <a:ea typeface="Century Gothic"/>
              <a:cs typeface="Century Gothic"/>
              <a:sym typeface="Century Gothic"/>
            </a:endParaRPr>
          </a:p>
        </p:txBody>
      </p:sp>
      <p:sp>
        <p:nvSpPr>
          <p:cNvPr id="670" name="Google Shape;670;p50"/>
          <p:cNvSpPr txBox="1"/>
          <p:nvPr/>
        </p:nvSpPr>
        <p:spPr>
          <a:xfrm>
            <a:off x="5994245" y="321488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candy</a:t>
            </a:r>
            <a:endParaRPr b="0" i="0" sz="5400" u="none" cap="none" strike="noStrike">
              <a:solidFill>
                <a:srgbClr val="000000"/>
              </a:solidFill>
              <a:latin typeface="Century Gothic"/>
              <a:ea typeface="Century Gothic"/>
              <a:cs typeface="Century Gothic"/>
              <a:sym typeface="Century Gothic"/>
            </a:endParaRPr>
          </a:p>
        </p:txBody>
      </p:sp>
      <p:sp>
        <p:nvSpPr>
          <p:cNvPr id="671" name="Google Shape;671;p50"/>
          <p:cNvSpPr txBox="1"/>
          <p:nvPr/>
        </p:nvSpPr>
        <p:spPr>
          <a:xfrm>
            <a:off x="1539592" y="457992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dress</a:t>
            </a:r>
            <a:endParaRPr b="0" i="0" sz="5400" u="none" cap="none" strike="noStrike">
              <a:solidFill>
                <a:srgbClr val="000000"/>
              </a:solidFill>
              <a:latin typeface="Century Gothic"/>
              <a:ea typeface="Century Gothic"/>
              <a:cs typeface="Century Gothic"/>
              <a:sym typeface="Century Gothic"/>
            </a:endParaRPr>
          </a:p>
        </p:txBody>
      </p:sp>
      <p:sp>
        <p:nvSpPr>
          <p:cNvPr id="672" name="Google Shape;672;p50"/>
          <p:cNvSpPr txBox="1"/>
          <p:nvPr/>
        </p:nvSpPr>
        <p:spPr>
          <a:xfrm>
            <a:off x="5994245" y="457992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wish</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descr="A picture containing clock&#10;&#10;Description automatically generated" id="678" name="Google Shape;678;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9" name="Google Shape;679;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0" name="Google Shape;680;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1" name="Google Shape;681;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2" name="Google Shape;682;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83" name="Google Shape;683;p51"/>
          <p:cNvSpPr txBox="1"/>
          <p:nvPr/>
        </p:nvSpPr>
        <p:spPr>
          <a:xfrm>
            <a:off x="1216247" y="1790751"/>
            <a:ext cx="94770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small child plays with a ball. </a:t>
            </a:r>
            <a:endParaRPr b="0" i="0" sz="4000" u="none" cap="none" strike="noStrike">
              <a:solidFill>
                <a:srgbClr val="000000"/>
              </a:solidFill>
              <a:latin typeface="Century Gothic"/>
              <a:ea typeface="Century Gothic"/>
              <a:cs typeface="Century Gothic"/>
              <a:sym typeface="Century Gothic"/>
            </a:endParaRPr>
          </a:p>
        </p:txBody>
      </p:sp>
      <p:sp>
        <p:nvSpPr>
          <p:cNvPr id="684" name="Google Shape;684;p51"/>
          <p:cNvSpPr txBox="1"/>
          <p:nvPr/>
        </p:nvSpPr>
        <p:spPr>
          <a:xfrm>
            <a:off x="1216247" y="3890489"/>
            <a:ext cx="9477000" cy="1323600"/>
          </a:xfrm>
          <a:prstGeom prst="rect">
            <a:avLst/>
          </a:prstGeom>
          <a:noFill/>
          <a:ln cap="flat" cmpd="sng" w="2857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Identify the complete subject and the complete predicate.</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descr="A picture containing drawing, lamp&#10;&#10;Description automatically generated" id="690" name="Google Shape;690;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91" name="Google Shape;691;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92" name="Google Shape;692;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93" name="Google Shape;693;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94" name="Google Shape;694;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95" name="Google Shape;695;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descr="A picture containing clock&#10;&#10;Description automatically generated" id="701" name="Google Shape;701;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2" name="Google Shape;702;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3" name="Google Shape;703;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4" name="Google Shape;704;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5" name="Google Shape;705;p56"/>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706" name="Google Shape;706;p56"/>
          <p:cNvSpPr/>
          <p:nvPr/>
        </p:nvSpPr>
        <p:spPr>
          <a:xfrm>
            <a:off x="10386533" y="160094"/>
            <a:ext cx="175106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63</a:t>
            </a:r>
            <a:endParaRPr b="0" i="0" sz="1400" u="none" cap="none" strike="noStrike">
              <a:solidFill>
                <a:srgbClr val="000000"/>
              </a:solidFill>
              <a:latin typeface="Century Gothic"/>
              <a:ea typeface="Century Gothic"/>
              <a:cs typeface="Century Gothic"/>
              <a:sym typeface="Century Gothic"/>
            </a:endParaRPr>
          </a:p>
        </p:txBody>
      </p:sp>
      <p:pic>
        <p:nvPicPr>
          <p:cNvPr id="707" name="Google Shape;707;p56"/>
          <p:cNvPicPr preferRelativeResize="0"/>
          <p:nvPr/>
        </p:nvPicPr>
        <p:blipFill rotWithShape="1">
          <a:blip r:embed="rId6">
            <a:alphaModFix/>
          </a:blip>
          <a:srcRect b="0" l="0" r="0" t="0"/>
          <a:stretch/>
        </p:blipFill>
        <p:spPr>
          <a:xfrm>
            <a:off x="3750825" y="1317050"/>
            <a:ext cx="3752200" cy="51024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descr="A picture containing clock&#10;&#10;Description automatically generated" id="713" name="Google Shape;713;g21913257428_1_8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14" name="Google Shape;714;g21913257428_1_8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15" name="Google Shape;715;g21913257428_1_81"/>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16" name="Google Shape;716;g21913257428_1_8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17" name="Google Shape;717;g21913257428_1_8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Ask and Answer Questions</a:t>
            </a:r>
            <a:endParaRPr b="0" i="0" sz="3600" u="none" cap="none" strike="noStrike">
              <a:solidFill>
                <a:srgbClr val="000000"/>
              </a:solidFill>
              <a:latin typeface="Century Gothic"/>
              <a:ea typeface="Century Gothic"/>
              <a:cs typeface="Century Gothic"/>
              <a:sym typeface="Century Gothic"/>
            </a:endParaRPr>
          </a:p>
        </p:txBody>
      </p:sp>
      <p:sp>
        <p:nvSpPr>
          <p:cNvPr id="718" name="Google Shape;718;g21913257428_1_8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 </a:t>
            </a:r>
            <a:endParaRPr b="0" i="0" sz="1400" u="none" cap="none" strike="noStrike">
              <a:solidFill>
                <a:srgbClr val="000000"/>
              </a:solidFill>
              <a:latin typeface="Century Gothic"/>
              <a:ea typeface="Century Gothic"/>
              <a:cs typeface="Century Gothic"/>
              <a:sym typeface="Century Gothic"/>
            </a:endParaRPr>
          </a:p>
        </p:txBody>
      </p:sp>
      <p:sp>
        <p:nvSpPr>
          <p:cNvPr id="719" name="Google Shape;719;g21913257428_1_81"/>
          <p:cNvSpPr txBox="1"/>
          <p:nvPr/>
        </p:nvSpPr>
        <p:spPr>
          <a:xfrm>
            <a:off x="7622327" y="2739575"/>
            <a:ext cx="3780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64 in your Student Interactive.</a:t>
            </a:r>
            <a:endParaRPr b="0" i="0" sz="3200" u="none" cap="none" strike="noStrike">
              <a:solidFill>
                <a:srgbClr val="000000"/>
              </a:solidFill>
              <a:latin typeface="Arial"/>
              <a:ea typeface="Arial"/>
              <a:cs typeface="Arial"/>
              <a:sym typeface="Arial"/>
            </a:endParaRPr>
          </a:p>
        </p:txBody>
      </p:sp>
      <p:pic>
        <p:nvPicPr>
          <p:cNvPr id="720" name="Google Shape;720;g21913257428_1_81"/>
          <p:cNvPicPr preferRelativeResize="0"/>
          <p:nvPr/>
        </p:nvPicPr>
        <p:blipFill rotWithShape="1">
          <a:blip r:embed="rId6">
            <a:alphaModFix/>
          </a:blip>
          <a:srcRect b="0" l="0" r="0" t="0"/>
          <a:stretch/>
        </p:blipFill>
        <p:spPr>
          <a:xfrm>
            <a:off x="2590412" y="1359879"/>
            <a:ext cx="3780775" cy="51567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2" name="Google Shape;13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3" name="Google Shape;13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4" name="Google Shape;13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5" name="Google Shape;13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sp>
        <p:nvSpPr>
          <p:cNvPr id="136" name="Google Shape;136;p11"/>
          <p:cNvSpPr txBox="1"/>
          <p:nvPr/>
        </p:nvSpPr>
        <p:spPr>
          <a:xfrm>
            <a:off x="4956538" y="3291100"/>
            <a:ext cx="14838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Century Gothic"/>
                <a:ea typeface="Century Gothic"/>
                <a:cs typeface="Century Gothic"/>
                <a:sym typeface="Century Gothic"/>
              </a:rPr>
              <a:t>Ruby Bridges</a:t>
            </a:r>
            <a:endParaRPr b="1" i="0" sz="2800" u="none" cap="none" strike="noStrike">
              <a:solidFill>
                <a:schemeClr val="lt1"/>
              </a:solidFill>
              <a:latin typeface="Century Gothic"/>
              <a:ea typeface="Century Gothic"/>
              <a:cs typeface="Century Gothic"/>
              <a:sym typeface="Century Gothic"/>
            </a:endParaRPr>
          </a:p>
        </p:txBody>
      </p:sp>
      <p:graphicFrame>
        <p:nvGraphicFramePr>
          <p:cNvPr id="137" name="Google Shape;137;p11"/>
          <p:cNvGraphicFramePr/>
          <p:nvPr/>
        </p:nvGraphicFramePr>
        <p:xfrm>
          <a:off x="1797221" y="1401340"/>
          <a:ext cx="3000000" cy="3000000"/>
        </p:xfrm>
        <a:graphic>
          <a:graphicData uri="http://schemas.openxmlformats.org/drawingml/2006/table">
            <a:tbl>
              <a:tblPr bandRow="1" firstRow="1">
                <a:noFill/>
                <a:tableStyleId>{443D4BF3-952E-44A1-9C24-6115825A5E69}</a:tableStyleId>
              </a:tblPr>
              <a:tblGrid>
                <a:gridCol w="4064000"/>
                <a:gridCol w="4064000"/>
              </a:tblGrid>
              <a:tr h="370850">
                <a:tc gridSpan="2">
                  <a:txBody>
                    <a:bodyPr/>
                    <a:lstStyle/>
                    <a:p>
                      <a:pPr indent="0" lvl="0" marL="0" marR="0" rtl="0" algn="ctr">
                        <a:lnSpc>
                          <a:spcPct val="100000"/>
                        </a:lnSpc>
                        <a:spcBef>
                          <a:spcPts val="0"/>
                        </a:spcBef>
                        <a:spcAft>
                          <a:spcPts val="0"/>
                        </a:spcAft>
                        <a:buNone/>
                      </a:pPr>
                      <a:r>
                        <a:rPr lang="en-US" sz="4000" u="none" cap="none" strike="noStrike">
                          <a:latin typeface="Century Gothic"/>
                          <a:ea typeface="Century Gothic"/>
                          <a:cs typeface="Century Gothic"/>
                          <a:sym typeface="Century Gothic"/>
                        </a:rPr>
                        <a:t>Environments</a:t>
                      </a:r>
                      <a:endParaRPr/>
                    </a:p>
                  </a:txBody>
                  <a:tcPr marT="45725" marB="45725" marR="91450" marL="91450"/>
                </a:tc>
                <a:tc hMerge="1"/>
              </a:tr>
              <a:tr h="370850">
                <a:tc>
                  <a:txBody>
                    <a:bodyPr/>
                    <a:lstStyle/>
                    <a:p>
                      <a:pPr indent="0" lvl="0" marL="0" marR="0" rtl="0" algn="ctr">
                        <a:lnSpc>
                          <a:spcPct val="100000"/>
                        </a:lnSpc>
                        <a:spcBef>
                          <a:spcPts val="0"/>
                        </a:spcBef>
                        <a:spcAft>
                          <a:spcPts val="0"/>
                        </a:spcAft>
                        <a:buNone/>
                      </a:pPr>
                      <a:r>
                        <a:rPr lang="en-US" sz="3600" u="none" cap="none" strike="noStrike">
                          <a:latin typeface="Century Gothic"/>
                          <a:ea typeface="Century Gothic"/>
                          <a:cs typeface="Century Gothic"/>
                          <a:sym typeface="Century Gothic"/>
                        </a:rPr>
                        <a:t>Problem</a:t>
                      </a:r>
                      <a:endParaRPr/>
                    </a:p>
                  </a:txBody>
                  <a:tcPr marT="45725" marB="45725" marR="91450" marL="91450"/>
                </a:tc>
                <a:tc>
                  <a:txBody>
                    <a:bodyPr/>
                    <a:lstStyle/>
                    <a:p>
                      <a:pPr indent="0" lvl="0" marL="0" marR="0" rtl="0" algn="ctr">
                        <a:lnSpc>
                          <a:spcPct val="100000"/>
                        </a:lnSpc>
                        <a:spcBef>
                          <a:spcPts val="0"/>
                        </a:spcBef>
                        <a:spcAft>
                          <a:spcPts val="0"/>
                        </a:spcAft>
                        <a:buNone/>
                      </a:pPr>
                      <a:r>
                        <a:rPr lang="en-US" sz="3600" u="none" cap="none" strike="noStrike">
                          <a:latin typeface="Century Gothic"/>
                          <a:ea typeface="Century Gothic"/>
                          <a:cs typeface="Century Gothic"/>
                          <a:sym typeface="Century Gothic"/>
                        </a:rPr>
                        <a:t>Solution</a:t>
                      </a:r>
                      <a:endParaRPr/>
                    </a:p>
                  </a:txBody>
                  <a:tcPr marT="45725" marB="45725" marR="91450" marL="91450"/>
                </a:tc>
              </a:tr>
              <a:tr h="370850">
                <a:tc>
                  <a:txBody>
                    <a:bodyPr/>
                    <a:lstStyle/>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descr="A picture containing clock&#10;&#10;Description automatically generated" id="726" name="Google Shape;726;p5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27" name="Google Shape;727;p55"/>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28" name="Google Shape;728;p55"/>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29" name="Google Shape;729;p5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30" name="Google Shape;730;p5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Ask and Answer Questions</a:t>
            </a:r>
            <a:endParaRPr b="0" i="0" sz="3600" u="none" cap="none" strike="noStrike">
              <a:solidFill>
                <a:srgbClr val="000000"/>
              </a:solidFill>
              <a:latin typeface="Century Gothic"/>
              <a:ea typeface="Century Gothic"/>
              <a:cs typeface="Century Gothic"/>
              <a:sym typeface="Century Gothic"/>
            </a:endParaRPr>
          </a:p>
        </p:txBody>
      </p:sp>
      <p:sp>
        <p:nvSpPr>
          <p:cNvPr id="731" name="Google Shape;731;p55"/>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 </a:t>
            </a:r>
            <a:endParaRPr b="0" i="0" sz="1400" u="none" cap="none" strike="noStrike">
              <a:solidFill>
                <a:srgbClr val="000000"/>
              </a:solidFill>
              <a:latin typeface="Century Gothic"/>
              <a:ea typeface="Century Gothic"/>
              <a:cs typeface="Century Gothic"/>
              <a:sym typeface="Century Gothic"/>
            </a:endParaRPr>
          </a:p>
        </p:txBody>
      </p:sp>
      <p:sp>
        <p:nvSpPr>
          <p:cNvPr id="732" name="Google Shape;732;p55"/>
          <p:cNvSpPr txBox="1"/>
          <p:nvPr/>
        </p:nvSpPr>
        <p:spPr>
          <a:xfrm>
            <a:off x="7632600" y="2644050"/>
            <a:ext cx="3558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66 in your Student Interactive.</a:t>
            </a:r>
            <a:endParaRPr b="0" i="0" sz="3200" u="none" cap="none" strike="noStrike">
              <a:solidFill>
                <a:srgbClr val="000000"/>
              </a:solidFill>
              <a:latin typeface="Arial"/>
              <a:ea typeface="Arial"/>
              <a:cs typeface="Arial"/>
              <a:sym typeface="Arial"/>
            </a:endParaRPr>
          </a:p>
        </p:txBody>
      </p:sp>
      <p:pic>
        <p:nvPicPr>
          <p:cNvPr id="733" name="Google Shape;733;p55"/>
          <p:cNvPicPr preferRelativeResize="0"/>
          <p:nvPr/>
        </p:nvPicPr>
        <p:blipFill rotWithShape="1">
          <a:blip r:embed="rId6">
            <a:alphaModFix/>
          </a:blip>
          <a:srcRect b="0" l="0" r="0" t="0"/>
          <a:stretch/>
        </p:blipFill>
        <p:spPr>
          <a:xfrm>
            <a:off x="2591088" y="1302057"/>
            <a:ext cx="3843287" cy="52736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descr="A picture containing clock&#10;&#10;Description automatically generated" id="739" name="Google Shape;739;p5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40" name="Google Shape;740;p5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41" name="Google Shape;741;p58"/>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42" name="Google Shape;742;p5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43" name="Google Shape;743;p5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Ask and Answer Questions</a:t>
            </a:r>
            <a:endParaRPr b="0" i="0" sz="3600" u="none" cap="none" strike="noStrike">
              <a:solidFill>
                <a:srgbClr val="000000"/>
              </a:solidFill>
              <a:latin typeface="Century Gothic"/>
              <a:ea typeface="Century Gothic"/>
              <a:cs typeface="Century Gothic"/>
              <a:sym typeface="Century Gothic"/>
            </a:endParaRPr>
          </a:p>
        </p:txBody>
      </p:sp>
      <p:sp>
        <p:nvSpPr>
          <p:cNvPr id="744" name="Google Shape;744;p5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 69 </a:t>
            </a:r>
            <a:endParaRPr b="0" i="0" sz="1400" u="none" cap="none" strike="noStrike">
              <a:solidFill>
                <a:srgbClr val="000000"/>
              </a:solidFill>
              <a:latin typeface="Century Gothic"/>
              <a:ea typeface="Century Gothic"/>
              <a:cs typeface="Century Gothic"/>
              <a:sym typeface="Century Gothic"/>
            </a:endParaRPr>
          </a:p>
        </p:txBody>
      </p:sp>
      <p:pic>
        <p:nvPicPr>
          <p:cNvPr id="745" name="Google Shape;745;p58"/>
          <p:cNvPicPr preferRelativeResize="0"/>
          <p:nvPr/>
        </p:nvPicPr>
        <p:blipFill rotWithShape="1">
          <a:blip r:embed="rId6">
            <a:alphaModFix/>
          </a:blip>
          <a:srcRect b="0" l="0" r="0" t="0"/>
          <a:stretch/>
        </p:blipFill>
        <p:spPr>
          <a:xfrm>
            <a:off x="1495487" y="1525449"/>
            <a:ext cx="7125262" cy="48389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46" name="Google Shape;746;p58"/>
          <p:cNvSpPr txBox="1"/>
          <p:nvPr/>
        </p:nvSpPr>
        <p:spPr>
          <a:xfrm>
            <a:off x="9076600" y="2578100"/>
            <a:ext cx="28818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a:t>
            </a:r>
            <a:r>
              <a:rPr lang="en-US" sz="3200">
                <a:latin typeface="Century Gothic"/>
                <a:ea typeface="Century Gothic"/>
                <a:cs typeface="Century Gothic"/>
                <a:sym typeface="Century Gothic"/>
              </a:rPr>
              <a:t>9</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descr="A picture containing clock&#10;&#10;Description automatically generated" id="752" name="Google Shape;752;p5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53" name="Google Shape;753;p5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54" name="Google Shape;754;p59"/>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55" name="Google Shape;755;p5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56" name="Google Shape;756;p5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Ask and Answer Questions</a:t>
            </a:r>
            <a:endParaRPr b="0" i="0" sz="3600" u="none" cap="none" strike="noStrike">
              <a:solidFill>
                <a:srgbClr val="000000"/>
              </a:solidFill>
              <a:latin typeface="Century Gothic"/>
              <a:ea typeface="Century Gothic"/>
              <a:cs typeface="Century Gothic"/>
              <a:sym typeface="Century Gothic"/>
            </a:endParaRPr>
          </a:p>
        </p:txBody>
      </p:sp>
      <p:sp>
        <p:nvSpPr>
          <p:cNvPr id="757" name="Google Shape;757;p5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 73 </a:t>
            </a:r>
            <a:endParaRPr b="0" i="0" sz="1400" u="none" cap="none" strike="noStrike">
              <a:solidFill>
                <a:srgbClr val="000000"/>
              </a:solidFill>
              <a:latin typeface="Century Gothic"/>
              <a:ea typeface="Century Gothic"/>
              <a:cs typeface="Century Gothic"/>
              <a:sym typeface="Century Gothic"/>
            </a:endParaRPr>
          </a:p>
        </p:txBody>
      </p:sp>
      <p:pic>
        <p:nvPicPr>
          <p:cNvPr id="758" name="Google Shape;758;p59"/>
          <p:cNvPicPr preferRelativeResize="0"/>
          <p:nvPr/>
        </p:nvPicPr>
        <p:blipFill rotWithShape="1">
          <a:blip r:embed="rId6">
            <a:alphaModFix/>
          </a:blip>
          <a:srcRect b="0" l="0" r="0" t="0"/>
          <a:stretch/>
        </p:blipFill>
        <p:spPr>
          <a:xfrm>
            <a:off x="1104088" y="1387875"/>
            <a:ext cx="7198925" cy="48952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9" name="Google Shape;759;p59"/>
          <p:cNvSpPr txBox="1"/>
          <p:nvPr/>
        </p:nvSpPr>
        <p:spPr>
          <a:xfrm>
            <a:off x="9076600" y="2578100"/>
            <a:ext cx="28818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a:t>
            </a:r>
            <a:r>
              <a:rPr lang="en-US" sz="3200">
                <a:latin typeface="Century Gothic"/>
                <a:ea typeface="Century Gothic"/>
                <a:cs typeface="Century Gothic"/>
                <a:sym typeface="Century Gothic"/>
              </a:rPr>
              <a:t>73</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pic>
        <p:nvPicPr>
          <p:cNvPr descr="A picture containing clock&#10;&#10;Description automatically generated" id="765" name="Google Shape;765;p6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66" name="Google Shape;766;p6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67" name="Google Shape;767;p6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68" name="Google Shape;768;p6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69" name="Google Shape;769;p6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Close Read – Ask and Answer Questions</a:t>
            </a:r>
            <a:endParaRPr b="0" i="0" sz="3600" u="none" cap="none" strike="noStrike">
              <a:solidFill>
                <a:srgbClr val="000000"/>
              </a:solidFill>
              <a:latin typeface="Century Gothic"/>
              <a:ea typeface="Century Gothic"/>
              <a:cs typeface="Century Gothic"/>
              <a:sym typeface="Century Gothic"/>
            </a:endParaRPr>
          </a:p>
        </p:txBody>
      </p:sp>
      <p:sp>
        <p:nvSpPr>
          <p:cNvPr id="770" name="Google Shape;770;p60"/>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a:t>
            </a:r>
            <a:endParaRPr b="0" i="0" sz="1400" u="none" cap="none" strike="noStrike">
              <a:solidFill>
                <a:srgbClr val="000000"/>
              </a:solidFill>
              <a:latin typeface="Century Gothic"/>
              <a:ea typeface="Century Gothic"/>
              <a:cs typeface="Century Gothic"/>
              <a:sym typeface="Century Gothic"/>
            </a:endParaRPr>
          </a:p>
        </p:txBody>
      </p:sp>
      <p:pic>
        <p:nvPicPr>
          <p:cNvPr id="771" name="Google Shape;771;p60"/>
          <p:cNvPicPr preferRelativeResize="0"/>
          <p:nvPr/>
        </p:nvPicPr>
        <p:blipFill rotWithShape="1">
          <a:blip r:embed="rId6">
            <a:alphaModFix/>
          </a:blip>
          <a:srcRect b="0" l="0" r="0" t="0"/>
          <a:stretch/>
        </p:blipFill>
        <p:spPr>
          <a:xfrm>
            <a:off x="2688087" y="1411170"/>
            <a:ext cx="3827538" cy="51516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72" name="Google Shape;772;p60"/>
          <p:cNvSpPr txBox="1"/>
          <p:nvPr/>
        </p:nvSpPr>
        <p:spPr>
          <a:xfrm>
            <a:off x="7864425" y="2644050"/>
            <a:ext cx="3422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76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descr="A picture containing clock&#10;&#10;Description automatically generated" id="778" name="Google Shape;778;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9" name="Google Shape;779;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0" name="Google Shape;780;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1" name="Google Shape;781;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2" name="Google Shape;782;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783" name="Google Shape;783;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81</a:t>
            </a:r>
            <a:endParaRPr b="0" i="0" sz="1400" u="none" cap="none" strike="noStrike">
              <a:solidFill>
                <a:srgbClr val="000000"/>
              </a:solidFill>
              <a:latin typeface="Century Gothic"/>
              <a:ea typeface="Century Gothic"/>
              <a:cs typeface="Century Gothic"/>
              <a:sym typeface="Century Gothic"/>
            </a:endParaRPr>
          </a:p>
        </p:txBody>
      </p:sp>
      <p:sp>
        <p:nvSpPr>
          <p:cNvPr id="784" name="Google Shape;784;p57"/>
          <p:cNvSpPr/>
          <p:nvPr/>
        </p:nvSpPr>
        <p:spPr>
          <a:xfrm>
            <a:off x="7032874" y="2616588"/>
            <a:ext cx="4342200" cy="1815900"/>
          </a:xfrm>
          <a:prstGeom prst="rect">
            <a:avLst/>
          </a:prstGeom>
          <a:noFill/>
          <a:ln>
            <a:noFill/>
          </a:ln>
        </p:spPr>
        <p:txBody>
          <a:bodyPr anchorCtr="0" anchor="t" bIns="45700" lIns="91425" spcFirstLastPara="1" rIns="91425" wrap="square" tIns="45700">
            <a:spAutoFit/>
          </a:bodyPr>
          <a:lstStyle/>
          <a:p>
            <a:pPr indent="0" lvl="0" marL="304800" marR="0" rtl="0" algn="l">
              <a:lnSpc>
                <a:spcPct val="100000"/>
              </a:lnSpc>
              <a:spcBef>
                <a:spcPts val="0"/>
              </a:spcBef>
              <a:spcAft>
                <a:spcPts val="0"/>
              </a:spcAft>
              <a:buClr>
                <a:srgbClr val="000000"/>
              </a:buClr>
              <a:buSzPts val="28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81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1800" u="none" cap="none" strike="noStrike">
              <a:solidFill>
                <a:srgbClr val="000000"/>
              </a:solidFill>
              <a:latin typeface="Arial"/>
              <a:ea typeface="Arial"/>
              <a:cs typeface="Arial"/>
              <a:sym typeface="Arial"/>
            </a:endParaRPr>
          </a:p>
        </p:txBody>
      </p:sp>
      <p:pic>
        <p:nvPicPr>
          <p:cNvPr id="785" name="Google Shape;785;p57"/>
          <p:cNvPicPr preferRelativeResize="0"/>
          <p:nvPr/>
        </p:nvPicPr>
        <p:blipFill rotWithShape="1">
          <a:blip r:embed="rId6">
            <a:alphaModFix/>
          </a:blip>
          <a:srcRect b="0" l="0" r="0" t="0"/>
          <a:stretch/>
        </p:blipFill>
        <p:spPr>
          <a:xfrm>
            <a:off x="2307887" y="1414251"/>
            <a:ext cx="3756375" cy="50867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descr="A picture containing clock&#10;&#10;Description automatically generated" id="791" name="Google Shape;791;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2" name="Google Shape;792;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3" name="Google Shape;793;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4" name="Google Shape;794;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5" name="Google Shape;795;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	Write for a Reader</a:t>
            </a:r>
            <a:endParaRPr b="0" i="0" sz="1400" u="none" cap="none" strike="noStrike">
              <a:solidFill>
                <a:srgbClr val="000000"/>
              </a:solidFill>
              <a:latin typeface="Century Gothic"/>
              <a:ea typeface="Century Gothic"/>
              <a:cs typeface="Century Gothic"/>
              <a:sym typeface="Century Gothic"/>
            </a:endParaRPr>
          </a:p>
        </p:txBody>
      </p:sp>
      <p:sp>
        <p:nvSpPr>
          <p:cNvPr id="796" name="Google Shape;796;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a:t>
            </a:r>
            <a:endParaRPr b="0" i="0" sz="1400" u="none" cap="none" strike="noStrike">
              <a:solidFill>
                <a:srgbClr val="000000"/>
              </a:solidFill>
              <a:latin typeface="Century Gothic"/>
              <a:ea typeface="Century Gothic"/>
              <a:cs typeface="Century Gothic"/>
              <a:sym typeface="Century Gothic"/>
            </a:endParaRPr>
          </a:p>
        </p:txBody>
      </p:sp>
      <p:sp>
        <p:nvSpPr>
          <p:cNvPr id="797" name="Google Shape;797;p62"/>
          <p:cNvSpPr txBox="1"/>
          <p:nvPr/>
        </p:nvSpPr>
        <p:spPr>
          <a:xfrm>
            <a:off x="7053050" y="2602125"/>
            <a:ext cx="4131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86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98" name="Google Shape;798;p62"/>
          <p:cNvPicPr preferRelativeResize="0"/>
          <p:nvPr/>
        </p:nvPicPr>
        <p:blipFill rotWithShape="1">
          <a:blip r:embed="rId6">
            <a:alphaModFix/>
          </a:blip>
          <a:srcRect b="0" l="0" r="0" t="0"/>
          <a:stretch/>
        </p:blipFill>
        <p:spPr>
          <a:xfrm>
            <a:off x="2350088" y="1324326"/>
            <a:ext cx="3692149" cy="5110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descr="A picture containing clock&#10;&#10;Description automatically generated" id="804" name="Google Shape;804;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5" name="Google Shape;805;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6" name="Google Shape;806;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7" name="Google Shape;807;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8" name="Google Shape;808;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809" name="Google Shape;809;p61"/>
          <p:cNvSpPr txBox="1"/>
          <p:nvPr/>
        </p:nvSpPr>
        <p:spPr>
          <a:xfrm>
            <a:off x="1675822" y="20629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happen</a:t>
            </a:r>
            <a:endParaRPr b="0" i="0" sz="5400" u="none" cap="none" strike="noStrike">
              <a:solidFill>
                <a:srgbClr val="000000"/>
              </a:solidFill>
              <a:latin typeface="Century Gothic"/>
              <a:ea typeface="Century Gothic"/>
              <a:cs typeface="Century Gothic"/>
              <a:sym typeface="Century Gothic"/>
            </a:endParaRPr>
          </a:p>
        </p:txBody>
      </p:sp>
      <p:sp>
        <p:nvSpPr>
          <p:cNvPr id="810" name="Google Shape;810;p61"/>
          <p:cNvSpPr txBox="1"/>
          <p:nvPr/>
        </p:nvSpPr>
        <p:spPr>
          <a:xfrm>
            <a:off x="6237991" y="206293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problem</a:t>
            </a:r>
            <a:endParaRPr b="0" i="0" sz="5400" u="none" cap="none" strike="noStrike">
              <a:solidFill>
                <a:srgbClr val="000000"/>
              </a:solidFill>
              <a:latin typeface="Century Gothic"/>
              <a:ea typeface="Century Gothic"/>
              <a:cs typeface="Century Gothic"/>
              <a:sym typeface="Century Gothic"/>
            </a:endParaRPr>
          </a:p>
        </p:txBody>
      </p:sp>
      <p:sp>
        <p:nvSpPr>
          <p:cNvPr id="811" name="Google Shape;811;p61"/>
          <p:cNvSpPr txBox="1"/>
          <p:nvPr/>
        </p:nvSpPr>
        <p:spPr>
          <a:xfrm>
            <a:off x="1675822" y="405686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puppet</a:t>
            </a:r>
            <a:endParaRPr b="0" i="0" sz="5400" u="none" cap="none" strike="noStrike">
              <a:solidFill>
                <a:srgbClr val="000000"/>
              </a:solidFill>
              <a:latin typeface="Century Gothic"/>
              <a:ea typeface="Century Gothic"/>
              <a:cs typeface="Century Gothic"/>
              <a:sym typeface="Century Gothic"/>
            </a:endParaRPr>
          </a:p>
        </p:txBody>
      </p:sp>
      <p:sp>
        <p:nvSpPr>
          <p:cNvPr id="812" name="Google Shape;812;p61"/>
          <p:cNvSpPr txBox="1"/>
          <p:nvPr/>
        </p:nvSpPr>
        <p:spPr>
          <a:xfrm>
            <a:off x="6339591"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trumpet</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descr="A picture containing clock&#10;&#10;Description automatically generated" id="818" name="Google Shape;818;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9" name="Google Shape;819;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0" name="Google Shape;820;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1" name="Google Shape;821;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2" name="Google Shape;822;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23" name="Google Shape;823;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a:t>
            </a:r>
            <a:endParaRPr b="0" i="0" sz="1400" u="none" cap="none" strike="noStrike">
              <a:solidFill>
                <a:srgbClr val="000000"/>
              </a:solidFill>
              <a:latin typeface="Century Gothic"/>
              <a:ea typeface="Century Gothic"/>
              <a:cs typeface="Century Gothic"/>
              <a:sym typeface="Century Gothic"/>
            </a:endParaRPr>
          </a:p>
        </p:txBody>
      </p:sp>
      <p:sp>
        <p:nvSpPr>
          <p:cNvPr id="824" name="Google Shape;824;p93"/>
          <p:cNvSpPr txBox="1"/>
          <p:nvPr/>
        </p:nvSpPr>
        <p:spPr>
          <a:xfrm>
            <a:off x="7147074" y="2644050"/>
            <a:ext cx="3725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25" name="Google Shape;825;p93"/>
          <p:cNvPicPr preferRelativeResize="0"/>
          <p:nvPr/>
        </p:nvPicPr>
        <p:blipFill rotWithShape="1">
          <a:blip r:embed="rId6">
            <a:alphaModFix/>
          </a:blip>
          <a:srcRect b="0" l="0" r="0" t="0"/>
          <a:stretch/>
        </p:blipFill>
        <p:spPr>
          <a:xfrm>
            <a:off x="1935700" y="1285260"/>
            <a:ext cx="3805576" cy="51888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descr="A picture containing clock&#10;&#10;Description automatically generated" id="831" name="Google Shape;831;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2" name="Google Shape;832;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3" name="Google Shape;833;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4" name="Google Shape;834;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5" name="Google Shape;835;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36" name="Google Shape;836;p63"/>
          <p:cNvSpPr txBox="1"/>
          <p:nvPr/>
        </p:nvSpPr>
        <p:spPr>
          <a:xfrm>
            <a:off x="847294" y="1508597"/>
            <a:ext cx="93906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you will </a:t>
            </a:r>
            <a:r>
              <a:rPr b="1" i="0" lang="en-US" sz="3200" u="none" cap="none" strike="noStrike">
                <a:solidFill>
                  <a:schemeClr val="dk1"/>
                </a:solidFill>
                <a:latin typeface="Century Gothic"/>
                <a:ea typeface="Century Gothic"/>
                <a:cs typeface="Century Gothic"/>
                <a:sym typeface="Century Gothic"/>
              </a:rPr>
              <a:t>begin to fully develop </a:t>
            </a:r>
            <a:r>
              <a:rPr b="0" i="0" lang="en-US" sz="3200" u="none" cap="none" strike="noStrike">
                <a:solidFill>
                  <a:schemeClr val="dk1"/>
                </a:solidFill>
                <a:latin typeface="Century Gothic"/>
                <a:ea typeface="Century Gothic"/>
                <a:cs typeface="Century Gothic"/>
                <a:sym typeface="Century Gothic"/>
              </a:rPr>
              <a:t>the problem in your personal narrative.</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the part of your draft where the problem is described.</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Identify</a:t>
            </a:r>
            <a:r>
              <a:rPr b="0" i="0" lang="en-US" sz="3200" u="none" cap="none" strike="noStrike">
                <a:solidFill>
                  <a:schemeClr val="dk1"/>
                </a:solidFill>
                <a:latin typeface="Century Gothic"/>
                <a:ea typeface="Century Gothic"/>
                <a:cs typeface="Century Gothic"/>
                <a:sym typeface="Century Gothic"/>
              </a:rPr>
              <a:t> the problem, </a:t>
            </a:r>
            <a:r>
              <a:rPr b="1" i="0" lang="en-US" sz="3200" u="none" cap="none" strike="noStrike">
                <a:solidFill>
                  <a:schemeClr val="dk1"/>
                </a:solidFill>
                <a:latin typeface="Century Gothic"/>
                <a:ea typeface="Century Gothic"/>
                <a:cs typeface="Century Gothic"/>
                <a:sym typeface="Century Gothic"/>
              </a:rPr>
              <a:t>give</a:t>
            </a:r>
            <a:r>
              <a:rPr b="0" i="0" lang="en-US" sz="3200" u="none" cap="none" strike="noStrike">
                <a:solidFill>
                  <a:schemeClr val="dk1"/>
                </a:solidFill>
                <a:latin typeface="Century Gothic"/>
                <a:ea typeface="Century Gothic"/>
                <a:cs typeface="Century Gothic"/>
                <a:sym typeface="Century Gothic"/>
              </a:rPr>
              <a:t> details about it and </a:t>
            </a:r>
            <a:r>
              <a:rPr b="1" i="0" lang="en-US" sz="3200" u="none" cap="none" strike="noStrike">
                <a:solidFill>
                  <a:schemeClr val="dk1"/>
                </a:solidFill>
                <a:latin typeface="Century Gothic"/>
                <a:ea typeface="Century Gothic"/>
                <a:cs typeface="Century Gothic"/>
                <a:sym typeface="Century Gothic"/>
              </a:rPr>
              <a:t>ask</a:t>
            </a:r>
            <a:r>
              <a:rPr b="0" i="0" lang="en-US" sz="3200" u="none" cap="none" strike="noStrike">
                <a:solidFill>
                  <a:schemeClr val="dk1"/>
                </a:solidFill>
                <a:latin typeface="Century Gothic"/>
                <a:ea typeface="Century Gothic"/>
                <a:cs typeface="Century Gothic"/>
                <a:sym typeface="Century Gothic"/>
              </a:rPr>
              <a:t> for additional information about it.</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837" name="Google Shape;837;p63"/>
          <p:cNvPicPr preferRelativeResize="0"/>
          <p:nvPr/>
        </p:nvPicPr>
        <p:blipFill rotWithShape="1">
          <a:blip r:embed="rId6">
            <a:alphaModFix/>
          </a:blip>
          <a:srcRect b="0" l="0" r="0" t="0"/>
          <a:stretch/>
        </p:blipFill>
        <p:spPr>
          <a:xfrm>
            <a:off x="9285961" y="2105525"/>
            <a:ext cx="1955480" cy="2015625"/>
          </a:xfrm>
          <a:prstGeom prst="rect">
            <a:avLst/>
          </a:prstGeom>
          <a:noFill/>
          <a:ln>
            <a:noFill/>
          </a:ln>
        </p:spPr>
      </p:pic>
      <p:sp>
        <p:nvSpPr>
          <p:cNvPr id="838" name="Google Shape;838;p6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descr="A picture containing clock&#10;&#10;Description automatically generated" id="844" name="Google Shape;844;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5" name="Google Shape;845;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6" name="Google Shape;846;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7" name="Google Shape;847;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8" name="Google Shape;848;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49" name="Google Shape;849;p64"/>
          <p:cNvSpPr txBox="1"/>
          <p:nvPr/>
        </p:nvSpPr>
        <p:spPr>
          <a:xfrm>
            <a:off x="1955719" y="224551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rabbit</a:t>
            </a:r>
            <a:endParaRPr b="0" i="0" sz="1400" u="none" cap="none" strike="noStrike">
              <a:solidFill>
                <a:srgbClr val="000000"/>
              </a:solidFill>
              <a:latin typeface="Century Gothic"/>
              <a:ea typeface="Century Gothic"/>
              <a:cs typeface="Century Gothic"/>
              <a:sym typeface="Century Gothic"/>
            </a:endParaRPr>
          </a:p>
        </p:txBody>
      </p:sp>
      <p:sp>
        <p:nvSpPr>
          <p:cNvPr id="850" name="Google Shape;850;p64"/>
          <p:cNvSpPr txBox="1"/>
          <p:nvPr/>
        </p:nvSpPr>
        <p:spPr>
          <a:xfrm>
            <a:off x="6571262" y="224551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member</a:t>
            </a:r>
            <a:endParaRPr b="0" i="0" sz="1400" u="none" cap="none" strike="noStrike">
              <a:solidFill>
                <a:srgbClr val="000000"/>
              </a:solidFill>
              <a:latin typeface="Century Gothic"/>
              <a:ea typeface="Century Gothic"/>
              <a:cs typeface="Century Gothic"/>
              <a:sym typeface="Century Gothic"/>
            </a:endParaRPr>
          </a:p>
        </p:txBody>
      </p:sp>
      <p:sp>
        <p:nvSpPr>
          <p:cNvPr id="851" name="Google Shape;851;p64"/>
          <p:cNvSpPr txBox="1"/>
          <p:nvPr/>
        </p:nvSpPr>
        <p:spPr>
          <a:xfrm>
            <a:off x="4350577" y="393826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zipper</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clock&#10;&#10;Description automatically generated" id="143" name="Google Shape;14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4" name="Google Shape;14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5" name="Google Shape;14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6" name="Google Shape;14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Traditional Tales</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60,61</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12"/>
          <p:cNvSpPr txBox="1"/>
          <p:nvPr/>
        </p:nvSpPr>
        <p:spPr>
          <a:xfrm>
            <a:off x="8294357" y="3067952"/>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50" name="Google Shape;150;p12"/>
          <p:cNvPicPr preferRelativeResize="0"/>
          <p:nvPr/>
        </p:nvPicPr>
        <p:blipFill rotWithShape="1">
          <a:blip r:embed="rId6">
            <a:alphaModFix/>
          </a:blip>
          <a:srcRect b="0" l="0" r="0" t="0"/>
          <a:stretch/>
        </p:blipFill>
        <p:spPr>
          <a:xfrm>
            <a:off x="645535" y="1266669"/>
            <a:ext cx="7352273" cy="49375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descr="A picture containing clock&#10;&#10;Description automatically generated" id="857" name="Google Shape;857;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8" name="Google Shape;858;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9" name="Google Shape;859;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0" name="Google Shape;860;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1" name="Google Shape;861;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62" name="Google Shape;862;p65"/>
          <p:cNvSpPr txBox="1"/>
          <p:nvPr/>
        </p:nvSpPr>
        <p:spPr>
          <a:xfrm>
            <a:off x="6997214" y="2332057"/>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63" name="Google Shape;863;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pic>
        <p:nvPicPr>
          <p:cNvPr id="864" name="Google Shape;864;p65"/>
          <p:cNvPicPr preferRelativeResize="0"/>
          <p:nvPr/>
        </p:nvPicPr>
        <p:blipFill rotWithShape="1">
          <a:blip r:embed="rId6">
            <a:alphaModFix/>
          </a:blip>
          <a:srcRect b="0" l="0" r="0" t="0"/>
          <a:stretch/>
        </p:blipFill>
        <p:spPr>
          <a:xfrm>
            <a:off x="2266826" y="1297873"/>
            <a:ext cx="3802825" cy="52537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pic>
        <p:nvPicPr>
          <p:cNvPr descr="A picture containing drawing, lamp&#10;&#10;Description automatically generated" id="869" name="Google Shape;869;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70" name="Google Shape;870;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71" name="Google Shape;871;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72" name="Google Shape;872;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3" name="Google Shape;873;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74" name="Google Shape;874;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descr="A picture containing clock&#10;&#10;Description automatically generated" id="880" name="Google Shape;880;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1" name="Google Shape;881;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2" name="Google Shape;882;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3" name="Google Shape;883;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4" name="Google Shape;884;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885" name="Google Shape;885;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a:t>
            </a:r>
            <a:endParaRPr b="0" i="0" sz="1400" u="none" cap="none" strike="noStrike">
              <a:solidFill>
                <a:srgbClr val="000000"/>
              </a:solidFill>
              <a:latin typeface="Century Gothic"/>
              <a:ea typeface="Century Gothic"/>
              <a:cs typeface="Century Gothic"/>
              <a:sym typeface="Century Gothic"/>
            </a:endParaRPr>
          </a:p>
        </p:txBody>
      </p:sp>
      <p:sp>
        <p:nvSpPr>
          <p:cNvPr id="886" name="Google Shape;886;p70"/>
          <p:cNvSpPr txBox="1"/>
          <p:nvPr/>
        </p:nvSpPr>
        <p:spPr>
          <a:xfrm>
            <a:off x="7323500" y="2966088"/>
            <a:ext cx="4037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87" name="Google Shape;887;p70"/>
          <p:cNvPicPr preferRelativeResize="0"/>
          <p:nvPr/>
        </p:nvPicPr>
        <p:blipFill rotWithShape="1">
          <a:blip r:embed="rId6">
            <a:alphaModFix/>
          </a:blip>
          <a:srcRect b="0" l="0" r="0" t="0"/>
          <a:stretch/>
        </p:blipFill>
        <p:spPr>
          <a:xfrm>
            <a:off x="2044975" y="1297875"/>
            <a:ext cx="3808175" cy="52164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descr="A picture containing clock&#10;&#10;Description automatically generated" id="893" name="Google Shape;893;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4" name="Google Shape;894;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5" name="Google Shape;895;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6" name="Google Shape;896;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7" name="Google Shape;897;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898" name="Google Shape;898;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pic>
        <p:nvPicPr>
          <p:cNvPr id="899" name="Google Shape;899;p71"/>
          <p:cNvPicPr preferRelativeResize="0"/>
          <p:nvPr/>
        </p:nvPicPr>
        <p:blipFill rotWithShape="1">
          <a:blip r:embed="rId6">
            <a:alphaModFix/>
          </a:blip>
          <a:srcRect b="0" l="0" r="0" t="0"/>
          <a:stretch/>
        </p:blipFill>
        <p:spPr>
          <a:xfrm>
            <a:off x="1725037" y="1297875"/>
            <a:ext cx="3878800" cy="52746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00" name="Google Shape;900;p71"/>
          <p:cNvPicPr preferRelativeResize="0"/>
          <p:nvPr/>
        </p:nvPicPr>
        <p:blipFill rotWithShape="1">
          <a:blip r:embed="rId7">
            <a:alphaModFix/>
          </a:blip>
          <a:srcRect b="35517" l="0" r="61884" t="19603"/>
          <a:stretch/>
        </p:blipFill>
        <p:spPr>
          <a:xfrm>
            <a:off x="6119585" y="2133784"/>
            <a:ext cx="5265175" cy="1238865"/>
          </a:xfrm>
          <a:prstGeom prst="rect">
            <a:avLst/>
          </a:prstGeom>
          <a:noFill/>
          <a:ln>
            <a:noFill/>
          </a:ln>
        </p:spPr>
      </p:pic>
      <p:sp>
        <p:nvSpPr>
          <p:cNvPr id="901" name="Google Shape;901;p71"/>
          <p:cNvSpPr txBox="1"/>
          <p:nvPr/>
        </p:nvSpPr>
        <p:spPr>
          <a:xfrm>
            <a:off x="5989612" y="3880717"/>
            <a:ext cx="5883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How do</a:t>
            </a:r>
            <a:r>
              <a:rPr lang="en-US" sz="3200">
                <a:latin typeface="Century Gothic"/>
                <a:ea typeface="Century Gothic"/>
                <a:cs typeface="Century Gothic"/>
                <a:sym typeface="Century Gothic"/>
              </a:rPr>
              <a:t> different cultures relate to their environment</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descr="A picture containing clock&#10;&#10;Description automatically generated" id="907" name="Google Shape;907;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8" name="Google Shape;908;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9" name="Google Shape;909;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0" name="Google Shape;910;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1" name="Google Shape;911;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912" name="Google Shape;912;p67"/>
          <p:cNvSpPr txBox="1"/>
          <p:nvPr/>
        </p:nvSpPr>
        <p:spPr>
          <a:xfrm>
            <a:off x="1503149" y="187784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sky</a:t>
            </a:r>
            <a:endParaRPr b="0" i="0" sz="5400" u="none" cap="none" strike="noStrike">
              <a:solidFill>
                <a:srgbClr val="000000"/>
              </a:solidFill>
              <a:latin typeface="Century Gothic"/>
              <a:ea typeface="Century Gothic"/>
              <a:cs typeface="Century Gothic"/>
              <a:sym typeface="Century Gothic"/>
            </a:endParaRPr>
          </a:p>
        </p:txBody>
      </p:sp>
      <p:sp>
        <p:nvSpPr>
          <p:cNvPr id="913" name="Google Shape;913;p67"/>
          <p:cNvSpPr txBox="1"/>
          <p:nvPr/>
        </p:nvSpPr>
        <p:spPr>
          <a:xfrm>
            <a:off x="5994245" y="179892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crop</a:t>
            </a:r>
            <a:endParaRPr b="0" i="0" sz="5400" u="none" cap="none" strike="noStrike">
              <a:solidFill>
                <a:srgbClr val="000000"/>
              </a:solidFill>
              <a:latin typeface="Century Gothic"/>
              <a:ea typeface="Century Gothic"/>
              <a:cs typeface="Century Gothic"/>
              <a:sym typeface="Century Gothic"/>
            </a:endParaRPr>
          </a:p>
        </p:txBody>
      </p:sp>
      <p:sp>
        <p:nvSpPr>
          <p:cNvPr id="914" name="Google Shape;914;p67"/>
          <p:cNvSpPr txBox="1"/>
          <p:nvPr/>
        </p:nvSpPr>
        <p:spPr>
          <a:xfrm>
            <a:off x="1484531" y="34290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class</a:t>
            </a:r>
            <a:endParaRPr b="0" i="0" sz="5400" u="none" cap="none" strike="noStrike">
              <a:solidFill>
                <a:srgbClr val="000000"/>
              </a:solidFill>
              <a:latin typeface="Century Gothic"/>
              <a:ea typeface="Century Gothic"/>
              <a:cs typeface="Century Gothic"/>
              <a:sym typeface="Century Gothic"/>
            </a:endParaRPr>
          </a:p>
        </p:txBody>
      </p:sp>
      <p:sp>
        <p:nvSpPr>
          <p:cNvPr id="915" name="Google Shape;915;p67"/>
          <p:cNvSpPr txBox="1"/>
          <p:nvPr/>
        </p:nvSpPr>
        <p:spPr>
          <a:xfrm>
            <a:off x="5994245" y="330909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dish</a:t>
            </a:r>
            <a:endParaRPr b="0" i="0" sz="5400" u="none" cap="none" strike="noStrike">
              <a:solidFill>
                <a:srgbClr val="000000"/>
              </a:solidFill>
              <a:latin typeface="Century Gothic"/>
              <a:ea typeface="Century Gothic"/>
              <a:cs typeface="Century Gothic"/>
              <a:sym typeface="Century Gothic"/>
            </a:endParaRPr>
          </a:p>
        </p:txBody>
      </p:sp>
      <p:sp>
        <p:nvSpPr>
          <p:cNvPr id="916" name="Google Shape;916;p67"/>
          <p:cNvSpPr txBox="1"/>
          <p:nvPr/>
        </p:nvSpPr>
        <p:spPr>
          <a:xfrm>
            <a:off x="1503149" y="49570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match</a:t>
            </a:r>
            <a:endParaRPr b="0" i="0" sz="5400" u="none" cap="none" strike="noStrike">
              <a:solidFill>
                <a:srgbClr val="000000"/>
              </a:solidFill>
              <a:latin typeface="Century Gothic"/>
              <a:ea typeface="Century Gothic"/>
              <a:cs typeface="Century Gothic"/>
              <a:sym typeface="Century Gothic"/>
            </a:endParaRPr>
          </a:p>
        </p:txBody>
      </p:sp>
      <p:sp>
        <p:nvSpPr>
          <p:cNvPr id="917" name="Google Shape;917;p67"/>
          <p:cNvSpPr txBox="1"/>
          <p:nvPr/>
        </p:nvSpPr>
        <p:spPr>
          <a:xfrm>
            <a:off x="5994245" y="495702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box</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descr="A picture containing clock&#10;&#10;Description automatically generated" id="923" name="Google Shape;923;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4" name="Google Shape;924;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5" name="Google Shape;925;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6" name="Google Shape;926;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7" name="Google Shape;927;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28" name="Google Shape;928;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93</a:t>
            </a:r>
            <a:endParaRPr b="0" i="0" sz="1400" u="none" cap="none" strike="noStrike">
              <a:solidFill>
                <a:srgbClr val="000000"/>
              </a:solidFill>
              <a:latin typeface="Century Gothic"/>
              <a:ea typeface="Century Gothic"/>
              <a:cs typeface="Century Gothic"/>
              <a:sym typeface="Century Gothic"/>
            </a:endParaRPr>
          </a:p>
        </p:txBody>
      </p:sp>
      <p:sp>
        <p:nvSpPr>
          <p:cNvPr id="929" name="Google Shape;929;p72"/>
          <p:cNvSpPr txBox="1"/>
          <p:nvPr/>
        </p:nvSpPr>
        <p:spPr>
          <a:xfrm>
            <a:off x="7392350" y="2824363"/>
            <a:ext cx="3956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30" name="Google Shape;930;p72"/>
          <p:cNvPicPr preferRelativeResize="0"/>
          <p:nvPr/>
        </p:nvPicPr>
        <p:blipFill rotWithShape="1">
          <a:blip r:embed="rId6">
            <a:alphaModFix/>
          </a:blip>
          <a:srcRect b="0" l="0" r="0" t="0"/>
          <a:stretch/>
        </p:blipFill>
        <p:spPr>
          <a:xfrm>
            <a:off x="2518575" y="1420725"/>
            <a:ext cx="3694499" cy="50573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pic>
        <p:nvPicPr>
          <p:cNvPr descr="A picture containing clock&#10;&#10;Description automatically generated" id="936" name="Google Shape;936;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7" name="Google Shape;937;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8" name="Google Shape;938;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9" name="Google Shape;939;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0" name="Google Shape;940;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41" name="Google Shape;941;p68"/>
          <p:cNvSpPr txBox="1"/>
          <p:nvPr/>
        </p:nvSpPr>
        <p:spPr>
          <a:xfrm>
            <a:off x="706996" y="1737730"/>
            <a:ext cx="9390639" cy="27699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the current draft of your personal narrative.</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Identify </a:t>
            </a:r>
            <a:r>
              <a:rPr b="0" i="0" lang="en-US" sz="3200" u="none" cap="none" strike="noStrike">
                <a:solidFill>
                  <a:schemeClr val="dk1"/>
                </a:solidFill>
                <a:latin typeface="Century Gothic"/>
                <a:ea typeface="Century Gothic"/>
                <a:cs typeface="Century Gothic"/>
                <a:sym typeface="Century Gothic"/>
              </a:rPr>
              <a:t>each resolution’s strength and give suggestions to make it stronger</a:t>
            </a:r>
            <a:r>
              <a:rPr b="1"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942" name="Google Shape;942;p68"/>
          <p:cNvPicPr preferRelativeResize="0"/>
          <p:nvPr/>
        </p:nvPicPr>
        <p:blipFill rotWithShape="1">
          <a:blip r:embed="rId6">
            <a:alphaModFix/>
          </a:blip>
          <a:srcRect b="0" l="0" r="0" t="0"/>
          <a:stretch/>
        </p:blipFill>
        <p:spPr>
          <a:xfrm>
            <a:off x="7667850" y="4072267"/>
            <a:ext cx="2429785" cy="242978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pic>
        <p:nvPicPr>
          <p:cNvPr descr="A picture containing clock&#10;&#10;Description automatically generated" id="948" name="Google Shape;948;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9" name="Google Shape;949;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0" name="Google Shape;950;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1" name="Google Shape;951;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2" name="Google Shape;952;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53" name="Google Shape;953;p69"/>
          <p:cNvSpPr txBox="1"/>
          <p:nvPr/>
        </p:nvSpPr>
        <p:spPr>
          <a:xfrm>
            <a:off x="298808" y="1494510"/>
            <a:ext cx="10922004" cy="4154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My </a:t>
            </a:r>
            <a:r>
              <a:rPr b="1" i="0" lang="en-US" sz="2800" u="none" cap="none" strike="noStrike">
                <a:solidFill>
                  <a:srgbClr val="000000"/>
                </a:solidFill>
                <a:latin typeface="Century Gothic"/>
                <a:ea typeface="Century Gothic"/>
                <a:cs typeface="Century Gothic"/>
                <a:sym typeface="Century Gothic"/>
              </a:rPr>
              <a:t>glasses</a:t>
            </a:r>
            <a:r>
              <a:rPr b="0" i="0" lang="en-US" sz="2800" u="none" cap="none" strike="noStrike">
                <a:solidFill>
                  <a:srgbClr val="000000"/>
                </a:solidFill>
                <a:latin typeface="Century Gothic"/>
                <a:ea typeface="Century Gothic"/>
                <a:cs typeface="Century Gothic"/>
                <a:sym typeface="Century Gothic"/>
              </a:rPr>
              <a:t> help me to see clearly</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2.   They was the </a:t>
            </a:r>
            <a:r>
              <a:rPr b="1" i="0" lang="en-US" sz="2600" u="none" cap="none" strike="noStrike">
                <a:solidFill>
                  <a:srgbClr val="000000"/>
                </a:solidFill>
                <a:latin typeface="Century Gothic"/>
                <a:ea typeface="Century Gothic"/>
                <a:cs typeface="Century Gothic"/>
                <a:sym typeface="Century Gothic"/>
              </a:rPr>
              <a:t>dishes</a:t>
            </a:r>
            <a:r>
              <a:rPr b="0" i="0" lang="en-US" sz="2600" u="none" cap="none" strike="noStrike">
                <a:solidFill>
                  <a:srgbClr val="000000"/>
                </a:solidFill>
                <a:latin typeface="Century Gothic"/>
                <a:ea typeface="Century Gothic"/>
                <a:cs typeface="Century Gothic"/>
                <a:sym typeface="Century Gothic"/>
              </a:rPr>
              <a:t> after dinner.</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3.   Many </a:t>
            </a:r>
            <a:r>
              <a:rPr b="1" i="0" lang="en-US" sz="2600" u="none" cap="none" strike="noStrike">
                <a:solidFill>
                  <a:srgbClr val="000000"/>
                </a:solidFill>
                <a:latin typeface="Century Gothic"/>
                <a:ea typeface="Century Gothic"/>
                <a:cs typeface="Century Gothic"/>
                <a:sym typeface="Century Gothic"/>
              </a:rPr>
              <a:t>families</a:t>
            </a:r>
            <a:r>
              <a:rPr b="0" i="0" lang="en-US" sz="2600" u="none" cap="none" strike="noStrike">
                <a:solidFill>
                  <a:srgbClr val="000000"/>
                </a:solidFill>
                <a:latin typeface="Century Gothic"/>
                <a:ea typeface="Century Gothic"/>
                <a:cs typeface="Century Gothic"/>
                <a:sym typeface="Century Gothic"/>
              </a:rPr>
              <a:t> came to the school event.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4.   My pencil is six </a:t>
            </a:r>
            <a:r>
              <a:rPr b="1" i="0" lang="en-US" sz="2600" u="none" cap="none" strike="noStrike">
                <a:solidFill>
                  <a:srgbClr val="000000"/>
                </a:solidFill>
                <a:latin typeface="Century Gothic"/>
                <a:ea typeface="Century Gothic"/>
                <a:cs typeface="Century Gothic"/>
                <a:sym typeface="Century Gothic"/>
              </a:rPr>
              <a:t>inches </a:t>
            </a:r>
            <a:r>
              <a:rPr b="0" i="0" lang="en-US" sz="2600" u="none" cap="none" strike="noStrike">
                <a:solidFill>
                  <a:srgbClr val="000000"/>
                </a:solidFill>
                <a:latin typeface="Century Gothic"/>
                <a:ea typeface="Century Gothic"/>
                <a:cs typeface="Century Gothic"/>
                <a:sym typeface="Century Gothic"/>
              </a:rPr>
              <a:t>long.</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5.   We have enough </a:t>
            </a:r>
            <a:r>
              <a:rPr b="1" i="0" lang="en-US" sz="2600" u="none" cap="none" strike="noStrike">
                <a:solidFill>
                  <a:srgbClr val="000000"/>
                </a:solidFill>
                <a:latin typeface="Century Gothic"/>
                <a:ea typeface="Century Gothic"/>
                <a:cs typeface="Century Gothic"/>
                <a:sym typeface="Century Gothic"/>
              </a:rPr>
              <a:t>pennies</a:t>
            </a:r>
            <a:r>
              <a:rPr b="0" i="0" lang="en-US" sz="2600" u="none" cap="none" strike="noStrike">
                <a:solidFill>
                  <a:srgbClr val="000000"/>
                </a:solidFill>
                <a:latin typeface="Century Gothic"/>
                <a:ea typeface="Century Gothic"/>
                <a:cs typeface="Century Gothic"/>
                <a:sym typeface="Century Gothic"/>
              </a:rPr>
              <a:t> to buy an eraser.</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6.   The office received two </a:t>
            </a:r>
            <a:r>
              <a:rPr b="1" i="0" lang="en-US" sz="2600" u="none" cap="none" strike="noStrike">
                <a:solidFill>
                  <a:srgbClr val="000000"/>
                </a:solidFill>
                <a:latin typeface="Century Gothic"/>
                <a:ea typeface="Century Gothic"/>
                <a:cs typeface="Century Gothic"/>
                <a:sym typeface="Century Gothic"/>
              </a:rPr>
              <a:t>faxes</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7.   Many people live in big </a:t>
            </a:r>
            <a:r>
              <a:rPr b="1" i="0" lang="en-US" sz="2600" u="none" cap="none" strike="noStrike">
                <a:solidFill>
                  <a:srgbClr val="000000"/>
                </a:solidFill>
                <a:latin typeface="Century Gothic"/>
                <a:ea typeface="Century Gothic"/>
                <a:cs typeface="Century Gothic"/>
                <a:sym typeface="Century Gothic"/>
              </a:rPr>
              <a:t>cities</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8.   My brother eats </a:t>
            </a:r>
            <a:r>
              <a:rPr b="1" i="0" lang="en-US" sz="2600" u="none" cap="none" strike="noStrike">
                <a:solidFill>
                  <a:srgbClr val="000000"/>
                </a:solidFill>
                <a:latin typeface="Century Gothic"/>
                <a:ea typeface="Century Gothic"/>
                <a:cs typeface="Century Gothic"/>
                <a:sym typeface="Century Gothic"/>
              </a:rPr>
              <a:t>fries</a:t>
            </a:r>
            <a:r>
              <a:rPr b="0" i="0" lang="en-US" sz="2600" u="none" cap="none" strike="noStrike">
                <a:solidFill>
                  <a:srgbClr val="000000"/>
                </a:solidFill>
                <a:latin typeface="Century Gothic"/>
                <a:ea typeface="Century Gothic"/>
                <a:cs typeface="Century Gothic"/>
                <a:sym typeface="Century Gothic"/>
              </a:rPr>
              <a:t> with his sandwich.</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9.   The baseball player throws three </a:t>
            </a:r>
            <a:r>
              <a:rPr b="1" i="0" lang="en-US" sz="2600" u="none" cap="none" strike="noStrike">
                <a:solidFill>
                  <a:srgbClr val="000000"/>
                </a:solidFill>
                <a:latin typeface="Century Gothic"/>
                <a:ea typeface="Century Gothic"/>
                <a:cs typeface="Century Gothic"/>
                <a:sym typeface="Century Gothic"/>
              </a:rPr>
              <a:t>pitches</a:t>
            </a:r>
            <a:r>
              <a:rPr b="0" i="0" lang="en-US" sz="2600" u="none" cap="none" strike="noStrike">
                <a:solidFill>
                  <a:srgbClr val="000000"/>
                </a:solidFill>
                <a:latin typeface="Century Gothic"/>
                <a:ea typeface="Century Gothic"/>
                <a:cs typeface="Century Gothic"/>
                <a:sym typeface="Century Gothic"/>
              </a:rPr>
              <a:t> to strike out the batter.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10. The soldiers will make excellent </a:t>
            </a:r>
            <a:r>
              <a:rPr b="1" i="0" lang="en-US" sz="2600" u="none" cap="none" strike="noStrike">
                <a:solidFill>
                  <a:srgbClr val="000000"/>
                </a:solidFill>
                <a:latin typeface="Century Gothic"/>
                <a:ea typeface="Century Gothic"/>
                <a:cs typeface="Century Gothic"/>
                <a:sym typeface="Century Gothic"/>
              </a:rPr>
              <a:t>spies</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p:txBody>
      </p:sp>
      <p:sp>
        <p:nvSpPr>
          <p:cNvPr id="954" name="Google Shape;954;p69"/>
          <p:cNvSpPr/>
          <p:nvPr/>
        </p:nvSpPr>
        <p:spPr>
          <a:xfrm>
            <a:off x="6371588" y="1909479"/>
            <a:ext cx="120751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5" name="Google Shape;955;p69"/>
          <p:cNvSpPr/>
          <p:nvPr/>
        </p:nvSpPr>
        <p:spPr>
          <a:xfrm>
            <a:off x="7105332" y="1483882"/>
            <a:ext cx="13388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6" name="Google Shape;956;p69"/>
          <p:cNvSpPr/>
          <p:nvPr/>
        </p:nvSpPr>
        <p:spPr>
          <a:xfrm>
            <a:off x="7665461" y="2294767"/>
            <a:ext cx="1329485" cy="41878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7" name="Google Shape;957;p69"/>
          <p:cNvSpPr/>
          <p:nvPr/>
        </p:nvSpPr>
        <p:spPr>
          <a:xfrm>
            <a:off x="8017753" y="3132332"/>
            <a:ext cx="1315608"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8" name="Google Shape;958;p69"/>
          <p:cNvSpPr/>
          <p:nvPr/>
        </p:nvSpPr>
        <p:spPr>
          <a:xfrm>
            <a:off x="5349174" y="2713549"/>
            <a:ext cx="1035735"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9" name="Google Shape;959;p69"/>
          <p:cNvSpPr/>
          <p:nvPr/>
        </p:nvSpPr>
        <p:spPr>
          <a:xfrm>
            <a:off x="5759810" y="3521031"/>
            <a:ext cx="1035735" cy="4580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0" name="Google Shape;960;p69"/>
          <p:cNvSpPr/>
          <p:nvPr/>
        </p:nvSpPr>
        <p:spPr>
          <a:xfrm>
            <a:off x="4765852" y="3941962"/>
            <a:ext cx="1166644"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1" name="Google Shape;961;p69"/>
          <p:cNvSpPr/>
          <p:nvPr/>
        </p:nvSpPr>
        <p:spPr>
          <a:xfrm>
            <a:off x="7336173" y="4290266"/>
            <a:ext cx="808062"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2" name="Google Shape;962;p69"/>
          <p:cNvSpPr/>
          <p:nvPr/>
        </p:nvSpPr>
        <p:spPr>
          <a:xfrm>
            <a:off x="11129086" y="4731065"/>
            <a:ext cx="1189200" cy="39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3" name="Google Shape;963;p69"/>
          <p:cNvSpPr/>
          <p:nvPr/>
        </p:nvSpPr>
        <p:spPr>
          <a:xfrm>
            <a:off x="7101362" y="5127832"/>
            <a:ext cx="1122092"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pic>
        <p:nvPicPr>
          <p:cNvPr descr="A picture containing clock&#10;&#10;Description automatically generated" id="969" name="Google Shape;969;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0" name="Google Shape;970;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1" name="Google Shape;971;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2" name="Google Shape;972;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3" name="Google Shape;973;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74" name="Google Shape;974;p74"/>
          <p:cNvSpPr txBox="1"/>
          <p:nvPr/>
        </p:nvSpPr>
        <p:spPr>
          <a:xfrm>
            <a:off x="569373" y="1238267"/>
            <a:ext cx="11053200" cy="237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My dad bakes a cake for my sister.</a:t>
            </a:r>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dk1"/>
                </a:solidFill>
                <a:latin typeface="Century Gothic"/>
                <a:ea typeface="Century Gothic"/>
                <a:cs typeface="Century Gothic"/>
                <a:sym typeface="Century Gothic"/>
              </a:rPr>
              <a:t>Which of the following identifies the complete predicate of the sentence</a:t>
            </a:r>
            <a:r>
              <a:rPr b="0" i="0" lang="en-US" sz="3400" u="none" cap="none" strike="noStrike">
                <a:solidFill>
                  <a:schemeClr val="dk1"/>
                </a:solidFill>
                <a:latin typeface="Arial"/>
                <a:ea typeface="Arial"/>
                <a:cs typeface="Arial"/>
                <a:sym typeface="Arial"/>
              </a:rPr>
              <a:t>?</a:t>
            </a:r>
            <a:endParaRPr b="0" i="0" sz="3400" u="none" cap="none" strike="noStrike">
              <a:solidFill>
                <a:schemeClr val="dk1"/>
              </a:solidFill>
              <a:latin typeface="Arial"/>
              <a:ea typeface="Arial"/>
              <a:cs typeface="Arial"/>
              <a:sym typeface="Arial"/>
            </a:endParaRPr>
          </a:p>
        </p:txBody>
      </p:sp>
      <p:sp>
        <p:nvSpPr>
          <p:cNvPr id="975" name="Google Shape;975;p74"/>
          <p:cNvSpPr txBox="1"/>
          <p:nvPr/>
        </p:nvSpPr>
        <p:spPr>
          <a:xfrm>
            <a:off x="1339274" y="3832428"/>
            <a:ext cx="8109600" cy="2185800"/>
          </a:xfrm>
          <a:prstGeom prst="rect">
            <a:avLst/>
          </a:prstGeom>
          <a:noFill/>
          <a:ln>
            <a:noFill/>
          </a:ln>
        </p:spPr>
        <p:txBody>
          <a:bodyPr anchorCtr="0" anchor="t" bIns="45700" lIns="91425" spcFirstLastPara="1" rIns="91425" wrap="square" tIns="45700">
            <a:spAutoFit/>
          </a:bodyPr>
          <a:lstStyle/>
          <a:p>
            <a:pPr indent="-444500" lvl="0" marL="457200" marR="0" rtl="0" algn="l">
              <a:lnSpc>
                <a:spcPct val="100000"/>
              </a:lnSpc>
              <a:spcBef>
                <a:spcPts val="0"/>
              </a:spcBef>
              <a:spcAft>
                <a:spcPts val="0"/>
              </a:spcAft>
              <a:buClr>
                <a:srgbClr val="000000"/>
              </a:buClr>
              <a:buSzPts val="3400"/>
              <a:buFont typeface="Century Gothic"/>
              <a:buAutoNum type="alphaUcPeriod"/>
            </a:pPr>
            <a:r>
              <a:rPr b="0" i="0" lang="en-US" sz="3400" u="none" cap="none" strike="noStrike">
                <a:solidFill>
                  <a:srgbClr val="000000"/>
                </a:solidFill>
                <a:latin typeface="Century Gothic"/>
                <a:ea typeface="Century Gothic"/>
                <a:cs typeface="Century Gothic"/>
                <a:sym typeface="Century Gothic"/>
              </a:rPr>
              <a:t>My Dad</a:t>
            </a:r>
            <a:endParaRPr b="0" i="0" sz="3400" u="none" cap="none" strike="noStrike">
              <a:solidFill>
                <a:srgbClr val="000000"/>
              </a:solidFill>
              <a:latin typeface="Century Gothic"/>
              <a:ea typeface="Century Gothic"/>
              <a:cs typeface="Century Gothic"/>
              <a:sym typeface="Century Gothic"/>
            </a:endParaRPr>
          </a:p>
          <a:p>
            <a:pPr indent="-444500" lvl="0" marL="457200" marR="0" rtl="0" algn="l">
              <a:lnSpc>
                <a:spcPct val="100000"/>
              </a:lnSpc>
              <a:spcBef>
                <a:spcPts val="0"/>
              </a:spcBef>
              <a:spcAft>
                <a:spcPts val="0"/>
              </a:spcAft>
              <a:buClr>
                <a:srgbClr val="000000"/>
              </a:buClr>
              <a:buSzPts val="3400"/>
              <a:buFont typeface="Century Gothic"/>
              <a:buAutoNum type="alphaUcPeriod"/>
            </a:pPr>
            <a:r>
              <a:rPr b="0" i="0" lang="en-US" sz="3400" u="none" cap="none" strike="noStrike">
                <a:solidFill>
                  <a:srgbClr val="000000"/>
                </a:solidFill>
                <a:latin typeface="Century Gothic"/>
                <a:ea typeface="Century Gothic"/>
                <a:cs typeface="Century Gothic"/>
                <a:sym typeface="Century Gothic"/>
              </a:rPr>
              <a:t>dad</a:t>
            </a:r>
            <a:endParaRPr b="0" i="0" sz="3400" u="none" cap="none" strike="noStrike">
              <a:solidFill>
                <a:srgbClr val="000000"/>
              </a:solidFill>
              <a:latin typeface="Century Gothic"/>
              <a:ea typeface="Century Gothic"/>
              <a:cs typeface="Century Gothic"/>
              <a:sym typeface="Century Gothic"/>
            </a:endParaRPr>
          </a:p>
          <a:p>
            <a:pPr indent="-444500" lvl="0" marL="457200" marR="0" rtl="0" algn="l">
              <a:lnSpc>
                <a:spcPct val="100000"/>
              </a:lnSpc>
              <a:spcBef>
                <a:spcPts val="0"/>
              </a:spcBef>
              <a:spcAft>
                <a:spcPts val="0"/>
              </a:spcAft>
              <a:buClr>
                <a:srgbClr val="000000"/>
              </a:buClr>
              <a:buSzPts val="3400"/>
              <a:buFont typeface="Century Gothic"/>
              <a:buAutoNum type="alphaUcPeriod"/>
            </a:pPr>
            <a:r>
              <a:rPr b="0" i="0" lang="en-US" sz="3400" u="none" cap="none" strike="noStrike">
                <a:solidFill>
                  <a:srgbClr val="000000"/>
                </a:solidFill>
                <a:latin typeface="Century Gothic"/>
                <a:ea typeface="Century Gothic"/>
                <a:cs typeface="Century Gothic"/>
                <a:sym typeface="Century Gothic"/>
              </a:rPr>
              <a:t>bakes</a:t>
            </a:r>
            <a:endParaRPr b="0" i="0" sz="3400" u="none" cap="none" strike="noStrike">
              <a:solidFill>
                <a:srgbClr val="000000"/>
              </a:solidFill>
              <a:latin typeface="Century Gothic"/>
              <a:ea typeface="Century Gothic"/>
              <a:cs typeface="Century Gothic"/>
              <a:sym typeface="Century Gothic"/>
            </a:endParaRPr>
          </a:p>
          <a:p>
            <a:pPr indent="-444500" lvl="0" marL="457200" marR="0" rtl="0" algn="l">
              <a:lnSpc>
                <a:spcPct val="100000"/>
              </a:lnSpc>
              <a:spcBef>
                <a:spcPts val="0"/>
              </a:spcBef>
              <a:spcAft>
                <a:spcPts val="0"/>
              </a:spcAft>
              <a:buClr>
                <a:srgbClr val="000000"/>
              </a:buClr>
              <a:buSzPts val="3400"/>
              <a:buFont typeface="Century Gothic"/>
              <a:buAutoNum type="alphaUcPeriod"/>
            </a:pPr>
            <a:r>
              <a:rPr b="0" i="0" lang="en-US" sz="3400" u="none" cap="none" strike="noStrike">
                <a:solidFill>
                  <a:srgbClr val="000000"/>
                </a:solidFill>
                <a:latin typeface="Century Gothic"/>
                <a:ea typeface="Century Gothic"/>
                <a:cs typeface="Century Gothic"/>
                <a:sym typeface="Century Gothic"/>
              </a:rPr>
              <a:t>bakes a cake for my sister.</a:t>
            </a:r>
            <a:endParaRPr b="0" i="0" sz="3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82" name="Google Shape;982;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83" name="Google Shape;983;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84" name="Google Shape;984;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85" name="Google Shape;985;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86" name="Google Shape;986;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7" name="Google Shape;987;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A picture containing clock&#10;&#10;Description automatically generated" id="156" name="Google Shape;15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7" name="Google Shape;15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8" name="Google Shape;15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9" name="Google Shape;15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0" name="Google Shape;16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13"/>
          <p:cNvSpPr/>
          <p:nvPr/>
        </p:nvSpPr>
        <p:spPr>
          <a:xfrm>
            <a:off x="9805020" y="140912"/>
            <a:ext cx="221423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62" name="Google Shape;162;p13"/>
          <p:cNvPicPr preferRelativeResize="0"/>
          <p:nvPr/>
        </p:nvPicPr>
        <p:blipFill rotWithShape="1">
          <a:blip r:embed="rId6">
            <a:alphaModFix/>
          </a:blip>
          <a:srcRect b="0" l="0" r="0" t="0"/>
          <a:stretch/>
        </p:blipFill>
        <p:spPr>
          <a:xfrm>
            <a:off x="6587574" y="2401001"/>
            <a:ext cx="4948236" cy="713781"/>
          </a:xfrm>
          <a:prstGeom prst="rect">
            <a:avLst/>
          </a:prstGeom>
          <a:noFill/>
          <a:ln>
            <a:noFill/>
          </a:ln>
        </p:spPr>
      </p:pic>
      <p:sp>
        <p:nvSpPr>
          <p:cNvPr id="163" name="Google Shape;163;p13"/>
          <p:cNvSpPr txBox="1"/>
          <p:nvPr/>
        </p:nvSpPr>
        <p:spPr>
          <a:xfrm>
            <a:off x="6527629" y="3263055"/>
            <a:ext cx="49323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Discuss</a:t>
            </a:r>
            <a:r>
              <a:rPr b="0" i="0" lang="en-US" sz="2800" u="none" cap="none" strike="noStrike">
                <a:solidFill>
                  <a:srgbClr val="000000"/>
                </a:solidFill>
                <a:latin typeface="Century Gothic"/>
                <a:ea typeface="Century Gothic"/>
                <a:cs typeface="Century Gothic"/>
                <a:sym typeface="Century Gothic"/>
              </a:rPr>
              <a:t> different purposes for reading </a:t>
            </a:r>
            <a:r>
              <a:rPr b="0" i="1" lang="en-US" sz="2800" u="none" cap="none" strike="noStrike">
                <a:solidFill>
                  <a:srgbClr val="000000"/>
                </a:solidFill>
                <a:latin typeface="Century Gothic"/>
                <a:ea typeface="Century Gothic"/>
                <a:cs typeface="Century Gothic"/>
                <a:sym typeface="Century Gothic"/>
              </a:rPr>
              <a:t>Why the Sky Is Far Away</a:t>
            </a:r>
            <a:r>
              <a:rPr b="0" i="0" lang="en-US" sz="2800" u="none" cap="none" strike="noStrike">
                <a:solidFill>
                  <a:srgbClr val="000000"/>
                </a:solidFill>
                <a:latin typeface="Century Gothic"/>
                <a:ea typeface="Century Gothic"/>
                <a:cs typeface="Century Gothic"/>
                <a:sym typeface="Century Gothic"/>
              </a:rPr>
              <a:t>. </a:t>
            </a:r>
            <a:endParaRPr b="0" i="0" sz="2800" u="none" cap="none" strike="noStrike">
              <a:solidFill>
                <a:srgbClr val="000000"/>
              </a:solidFill>
              <a:latin typeface="Century Gothic"/>
              <a:ea typeface="Century Gothic"/>
              <a:cs typeface="Century Gothic"/>
              <a:sym typeface="Century Gothic"/>
            </a:endParaRPr>
          </a:p>
        </p:txBody>
      </p:sp>
      <p:pic>
        <p:nvPicPr>
          <p:cNvPr id="164" name="Google Shape;164;p13"/>
          <p:cNvPicPr preferRelativeResize="0"/>
          <p:nvPr/>
        </p:nvPicPr>
        <p:blipFill rotWithShape="1">
          <a:blip r:embed="rId7">
            <a:alphaModFix/>
          </a:blip>
          <a:srcRect b="0" l="0" r="0" t="0"/>
          <a:stretch/>
        </p:blipFill>
        <p:spPr>
          <a:xfrm>
            <a:off x="1877351" y="1423551"/>
            <a:ext cx="3506225" cy="47806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14"/>
          <p:cNvSpPr/>
          <p:nvPr/>
        </p:nvSpPr>
        <p:spPr>
          <a:xfrm>
            <a:off x="9705874" y="140912"/>
            <a:ext cx="2313384"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83</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14"/>
          <p:cNvSpPr/>
          <p:nvPr/>
        </p:nvSpPr>
        <p:spPr>
          <a:xfrm>
            <a:off x="6824775" y="2644192"/>
            <a:ext cx="4176000" cy="265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83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pic>
        <p:nvPicPr>
          <p:cNvPr id="177" name="Google Shape;177;p14"/>
          <p:cNvPicPr preferRelativeResize="0"/>
          <p:nvPr/>
        </p:nvPicPr>
        <p:blipFill rotWithShape="1">
          <a:blip r:embed="rId6">
            <a:alphaModFix/>
          </a:blip>
          <a:srcRect b="0" l="0" r="0" t="0"/>
          <a:stretch/>
        </p:blipFill>
        <p:spPr>
          <a:xfrm>
            <a:off x="1981715" y="1297875"/>
            <a:ext cx="3637334" cy="49063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A picture containing clock&#10;&#10;Description automatically generated" id="183" name="Google Shape;183;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4" name="Google Shape;184;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5" name="Google Shape;185;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6" name="Google Shape;186;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7" name="Google Shape;187;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23"/>
          <p:cNvSpPr txBox="1"/>
          <p:nvPr/>
        </p:nvSpPr>
        <p:spPr>
          <a:xfrm>
            <a:off x="1675822" y="176272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street</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23"/>
          <p:cNvSpPr txBox="1"/>
          <p:nvPr/>
        </p:nvSpPr>
        <p:spPr>
          <a:xfrm>
            <a:off x="6282010" y="176103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streets</a:t>
            </a:r>
            <a:endParaRPr b="0" i="0" sz="1400" u="none" cap="none" strike="noStrike">
              <a:solidFill>
                <a:srgbClr val="000000"/>
              </a:solidFill>
              <a:latin typeface="Century Gothic"/>
              <a:ea typeface="Century Gothic"/>
              <a:cs typeface="Century Gothic"/>
              <a:sym typeface="Century Gothic"/>
            </a:endParaRPr>
          </a:p>
        </p:txBody>
      </p:sp>
      <p:sp>
        <p:nvSpPr>
          <p:cNvPr id="190" name="Google Shape;190;p23"/>
          <p:cNvSpPr txBox="1"/>
          <p:nvPr/>
        </p:nvSpPr>
        <p:spPr>
          <a:xfrm>
            <a:off x="1686129" y="326298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class</a:t>
            </a:r>
            <a:endParaRPr b="0" i="0" sz="1400" u="none" cap="none" strike="noStrike">
              <a:solidFill>
                <a:srgbClr val="000000"/>
              </a:solidFill>
              <a:latin typeface="Century Gothic"/>
              <a:ea typeface="Century Gothic"/>
              <a:cs typeface="Century Gothic"/>
              <a:sym typeface="Century Gothic"/>
            </a:endParaRPr>
          </a:p>
        </p:txBody>
      </p:sp>
      <p:sp>
        <p:nvSpPr>
          <p:cNvPr id="191" name="Google Shape;191;p23"/>
          <p:cNvSpPr txBox="1"/>
          <p:nvPr/>
        </p:nvSpPr>
        <p:spPr>
          <a:xfrm>
            <a:off x="6282010" y="326298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classes</a:t>
            </a:r>
            <a:endParaRPr b="0" i="0" sz="1400" u="none" cap="none" strike="noStrike">
              <a:solidFill>
                <a:srgbClr val="000000"/>
              </a:solidFill>
              <a:latin typeface="Century Gothic"/>
              <a:ea typeface="Century Gothic"/>
              <a:cs typeface="Century Gothic"/>
              <a:sym typeface="Century Gothic"/>
            </a:endParaRPr>
          </a:p>
        </p:txBody>
      </p:sp>
      <p:sp>
        <p:nvSpPr>
          <p:cNvPr id="192" name="Google Shape;192;p23"/>
          <p:cNvSpPr txBox="1"/>
          <p:nvPr/>
        </p:nvSpPr>
        <p:spPr>
          <a:xfrm>
            <a:off x="6282010" y="47649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countries</a:t>
            </a:r>
            <a:endParaRPr b="0" i="0" sz="1400" u="none" cap="none" strike="noStrike">
              <a:solidFill>
                <a:srgbClr val="000000"/>
              </a:solidFill>
              <a:latin typeface="Century Gothic"/>
              <a:ea typeface="Century Gothic"/>
              <a:cs typeface="Century Gothic"/>
              <a:sym typeface="Century Gothic"/>
            </a:endParaRPr>
          </a:p>
        </p:txBody>
      </p:sp>
      <p:sp>
        <p:nvSpPr>
          <p:cNvPr id="193" name="Google Shape;193;p23"/>
          <p:cNvSpPr txBox="1"/>
          <p:nvPr/>
        </p:nvSpPr>
        <p:spPr>
          <a:xfrm>
            <a:off x="1673113" y="475129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country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