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6858000" cx="12192000"/>
  <p:notesSz cx="6858000" cy="9144000"/>
  <p:embeddedFontLst>
    <p:embeddedFont>
      <p:font typeface="Poppins"/>
      <p:regular r:id="rId80"/>
      <p:bold r:id="rId81"/>
      <p:italic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h7DN4+27ywLacnUesrwG37iFi5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DAD446-2768-4691-B355-C71BA020AF23}">
  <a:tblStyle styleId="{7BDAD446-2768-4691-B355-C71BA020AF2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regular.fntdata"/><Relationship Id="rId83" Type="http://schemas.openxmlformats.org/officeDocument/2006/relationships/font" Target="fonts/Poppins-boldItalic.fntdata"/><Relationship Id="rId42" Type="http://schemas.openxmlformats.org/officeDocument/2006/relationships/slide" Target="slides/slide37.xml"/><Relationship Id="rId86" Type="http://schemas.openxmlformats.org/officeDocument/2006/relationships/font" Target="fonts/CenturyGothic-italic.fntdata"/><Relationship Id="rId41" Type="http://schemas.openxmlformats.org/officeDocument/2006/relationships/slide" Target="slides/slide36.xml"/><Relationship Id="rId85" Type="http://schemas.openxmlformats.org/officeDocument/2006/relationships/font" Target="fonts/CenturyGothic-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CenturyGothic-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help students create narratives that capture readers’ attention and are fun to write, encourage them to sift through their memories for an engaging idea. These ideas usually</a:t>
            </a:r>
            <a:r>
              <a:rPr lang="en-US"/>
              <a:t>:</a:t>
            </a:r>
            <a:r>
              <a:rPr lang="en-US" sz="1200">
                <a:solidFill>
                  <a:schemeClr val="dk1"/>
                </a:solidFill>
                <a:latin typeface="Calibri"/>
                <a:ea typeface="Calibri"/>
                <a:cs typeface="Calibri"/>
                <a:sym typeface="Calibri"/>
              </a:rPr>
              <a:t>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center on a memorable or interesting experience.</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feel significant to the person who experienced them.</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can be expanded to include specific facts, details, and dialogue.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that over the next week or so, students will craft a personal narrative—a real-life story that happened to them. Remind them that their mentor stack includes examples of personal narratives.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Invite a volunteer to read the first paragraph under “Develop an Engaging Idea” in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79. Elicit the qualities that make an effective personal narrative: memorable or interesting experience, vivid details, readers learn or feel something. </a:t>
            </a:r>
            <a:endParaRPr/>
          </a:p>
          <a:p>
            <a:pPr indent="-304800" lvl="0" marL="676656"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Complete the activity on p. 79 with students. Discuss where the authors found their ideas. Ask: </a:t>
            </a:r>
            <a:r>
              <a:rPr i="1" lang="en-US" sz="1200">
                <a:solidFill>
                  <a:schemeClr val="dk1"/>
                </a:solidFill>
                <a:latin typeface="Calibri"/>
                <a:ea typeface="Calibri"/>
                <a:cs typeface="Calibri"/>
                <a:sym typeface="Calibri"/>
              </a:rPr>
              <a:t>Which details stand out, and why</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Do the narratives include dialogue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If so, how does that dialogue help you visualize what is happening</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the bottom of p. 79. Remind students to use the notes they have just taken to help them focus on an idea for their own narratives. </a:t>
            </a:r>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96" name="Google Shape;19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Direct students to freewrite for three minutes about ideas for their own personal narrative. When the three minutes </a:t>
            </a:r>
            <a:r>
              <a:rPr lang="en-US"/>
              <a:t>have passed</a:t>
            </a:r>
            <a:r>
              <a:rPr b="0" lang="en-US" sz="1200">
                <a:solidFill>
                  <a:schemeClr val="dk1"/>
                </a:solidFill>
                <a:latin typeface="Calibri"/>
                <a:ea typeface="Calibri"/>
                <a:cs typeface="Calibri"/>
                <a:sym typeface="Calibri"/>
              </a:rPr>
              <a:t>, have them review their ideas and circle the two or three that most interest them. See the Conference Prompts on p. T142.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Invite volunteers to share their ideas for personal narratives and explain why the experience was memorable or interesting. </a:t>
            </a:r>
            <a:endParaRPr/>
          </a:p>
          <a:p>
            <a:pPr indent="-114300" lvl="0" marL="228600" marR="0" rtl="0" algn="l">
              <a:lnSpc>
                <a:spcPct val="100000"/>
              </a:lnSpc>
              <a:spcBef>
                <a:spcPts val="0"/>
              </a:spcBef>
              <a:spcAft>
                <a:spcPts val="0"/>
              </a:spcAft>
              <a:buClr>
                <a:schemeClr val="dk1"/>
              </a:buClr>
              <a:buSzPts val="1800"/>
              <a:buFont typeface="Arial"/>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09" name="Google Shape;20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a:t>
            </a:r>
            <a:r>
              <a:rPr lang="en-US"/>
              <a:t>to assess their prior knowledge of Greek Roots.</a:t>
            </a:r>
            <a:endParaRPr>
              <a:solidFill>
                <a:srgbClr val="FF0000"/>
              </a:solidFill>
            </a:endParaRPr>
          </a:p>
          <a:p>
            <a:pPr indent="-228600" lvl="1" marL="914400" rtl="0" algn="l">
              <a:lnSpc>
                <a:spcPct val="100000"/>
              </a:lnSpc>
              <a:spcBef>
                <a:spcPts val="0"/>
              </a:spcBef>
              <a:spcAft>
                <a:spcPts val="0"/>
              </a:spcAft>
              <a:buSzPts val="1400"/>
              <a:buNone/>
            </a:pPr>
            <a:r>
              <a:rPr lang="en-US">
                <a:solidFill>
                  <a:srgbClr val="2D2D2D"/>
                </a:solidFill>
              </a:rPr>
              <a:t>1. Stanley studied </a:t>
            </a:r>
            <a:r>
              <a:rPr b="1" lang="en-US" u="none">
                <a:solidFill>
                  <a:srgbClr val="2D2D2D"/>
                </a:solidFill>
              </a:rPr>
              <a:t>meteorology</a:t>
            </a:r>
            <a:r>
              <a:rPr lang="en-US">
                <a:solidFill>
                  <a:srgbClr val="2D2D2D"/>
                </a:solidFill>
              </a:rPr>
              <a:t> and works as a weatherman at a local TV station. </a:t>
            </a:r>
            <a:endParaRPr/>
          </a:p>
          <a:p>
            <a:pPr indent="-228600" lvl="1" marL="914400" rtl="0" algn="l">
              <a:lnSpc>
                <a:spcPct val="100000"/>
              </a:lnSpc>
              <a:spcBef>
                <a:spcPts val="0"/>
              </a:spcBef>
              <a:spcAft>
                <a:spcPts val="0"/>
              </a:spcAft>
              <a:buSzPts val="1400"/>
              <a:buNone/>
            </a:pPr>
            <a:r>
              <a:rPr lang="en-US">
                <a:solidFill>
                  <a:srgbClr val="2D2D2D"/>
                </a:solidFill>
              </a:rPr>
              <a:t>2. Please make a </a:t>
            </a:r>
            <a:r>
              <a:rPr b="1" lang="en-US" u="none">
                <a:solidFill>
                  <a:srgbClr val="2D2D2D"/>
                </a:solidFill>
              </a:rPr>
              <a:t>photocopy</a:t>
            </a:r>
            <a:r>
              <a:rPr lang="en-US">
                <a:solidFill>
                  <a:srgbClr val="2D2D2D"/>
                </a:solidFill>
              </a:rPr>
              <a:t> of this test to take home. </a:t>
            </a:r>
            <a:endParaRPr/>
          </a:p>
          <a:p>
            <a:pPr indent="-228600" lvl="1" marL="914400" rtl="0" algn="l">
              <a:lnSpc>
                <a:spcPct val="100000"/>
              </a:lnSpc>
              <a:spcBef>
                <a:spcPts val="0"/>
              </a:spcBef>
              <a:spcAft>
                <a:spcPts val="0"/>
              </a:spcAft>
              <a:buSzPts val="1400"/>
              <a:buNone/>
            </a:pPr>
            <a:r>
              <a:rPr lang="en-US">
                <a:solidFill>
                  <a:srgbClr val="2D2D2D"/>
                </a:solidFill>
              </a:rPr>
              <a:t>3. My favorite </a:t>
            </a:r>
            <a:r>
              <a:rPr b="1" lang="en-US">
                <a:solidFill>
                  <a:srgbClr val="2D2D2D"/>
                </a:solidFill>
              </a:rPr>
              <a:t>geometric</a:t>
            </a:r>
            <a:r>
              <a:rPr lang="en-US">
                <a:solidFill>
                  <a:srgbClr val="2D2D2D"/>
                </a:solidFill>
              </a:rPr>
              <a:t> shape is a square. </a:t>
            </a:r>
            <a:endParaRPr/>
          </a:p>
          <a:p>
            <a:pPr indent="-228600" lvl="1" marL="914400" rtl="0" algn="l">
              <a:lnSpc>
                <a:spcPct val="100000"/>
              </a:lnSpc>
              <a:spcBef>
                <a:spcPts val="0"/>
              </a:spcBef>
              <a:spcAft>
                <a:spcPts val="0"/>
              </a:spcAft>
              <a:buSzPts val="1400"/>
              <a:buNone/>
            </a:pPr>
            <a:r>
              <a:rPr lang="en-US">
                <a:solidFill>
                  <a:srgbClr val="2D2D2D"/>
                </a:solidFill>
              </a:rPr>
              <a:t>4. Texting and passing notes in class are outside the </a:t>
            </a:r>
            <a:r>
              <a:rPr b="1" lang="en-US">
                <a:solidFill>
                  <a:srgbClr val="2D2D2D"/>
                </a:solidFill>
              </a:rPr>
              <a:t>parameters</a:t>
            </a:r>
            <a:r>
              <a:rPr lang="en-US">
                <a:solidFill>
                  <a:srgbClr val="2D2D2D"/>
                </a:solidFill>
              </a:rPr>
              <a:t> of our school rules. </a:t>
            </a:r>
            <a:endParaRPr/>
          </a:p>
          <a:p>
            <a:pPr indent="-228600" lvl="1" marL="914400" rtl="0" algn="l">
              <a:lnSpc>
                <a:spcPct val="100000"/>
              </a:lnSpc>
              <a:spcBef>
                <a:spcPts val="0"/>
              </a:spcBef>
              <a:spcAft>
                <a:spcPts val="0"/>
              </a:spcAft>
              <a:buSzPts val="1400"/>
              <a:buNone/>
            </a:pPr>
            <a:r>
              <a:rPr lang="en-US">
                <a:solidFill>
                  <a:srgbClr val="2D2D2D"/>
                </a:solidFill>
              </a:rPr>
              <a:t>5. When you study </a:t>
            </a:r>
            <a:r>
              <a:rPr b="1" lang="en-US">
                <a:solidFill>
                  <a:srgbClr val="2D2D2D"/>
                </a:solidFill>
              </a:rPr>
              <a:t>geography</a:t>
            </a:r>
            <a:r>
              <a:rPr lang="en-US">
                <a:solidFill>
                  <a:srgbClr val="2D2D2D"/>
                </a:solidFill>
              </a:rPr>
              <a:t> you usually use a lot of maps. </a:t>
            </a:r>
            <a:endParaRPr/>
          </a:p>
          <a:p>
            <a:pPr indent="-228600" lvl="1" marL="914400" rtl="0" algn="l">
              <a:lnSpc>
                <a:spcPct val="100000"/>
              </a:lnSpc>
              <a:spcBef>
                <a:spcPts val="0"/>
              </a:spcBef>
              <a:spcAft>
                <a:spcPts val="0"/>
              </a:spcAft>
              <a:buSzPts val="1400"/>
              <a:buNone/>
            </a:pPr>
            <a:r>
              <a:rPr lang="en-US">
                <a:solidFill>
                  <a:srgbClr val="2D2D2D"/>
                </a:solidFill>
              </a:rPr>
              <a:t>6. Nobody’s face has perfect </a:t>
            </a:r>
            <a:r>
              <a:rPr b="1" lang="en-US">
                <a:solidFill>
                  <a:srgbClr val="2D2D2D"/>
                </a:solidFill>
              </a:rPr>
              <a:t>symmetry</a:t>
            </a:r>
            <a:r>
              <a:rPr lang="en-US">
                <a:solidFill>
                  <a:srgbClr val="2D2D2D"/>
                </a:solidFill>
              </a:rPr>
              <a:t>, with one side exactly the same as</a:t>
            </a:r>
            <a:br>
              <a:rPr lang="en-US">
                <a:solidFill>
                  <a:srgbClr val="2D2D2D"/>
                </a:solidFill>
              </a:rPr>
            </a:br>
            <a:r>
              <a:rPr lang="en-US">
                <a:solidFill>
                  <a:srgbClr val="2D2D2D"/>
                </a:solidFill>
              </a:rPr>
              <a:t>the other. </a:t>
            </a:r>
            <a:endParaRPr/>
          </a:p>
          <a:p>
            <a:pPr indent="-228600" lvl="1" marL="914400" rtl="0" algn="l">
              <a:lnSpc>
                <a:spcPct val="100000"/>
              </a:lnSpc>
              <a:spcBef>
                <a:spcPts val="0"/>
              </a:spcBef>
              <a:spcAft>
                <a:spcPts val="0"/>
              </a:spcAft>
              <a:buSzPts val="1400"/>
              <a:buNone/>
            </a:pPr>
            <a:r>
              <a:rPr lang="en-US">
                <a:solidFill>
                  <a:srgbClr val="2D2D2D"/>
                </a:solidFill>
              </a:rPr>
              <a:t>7. List the events in </a:t>
            </a:r>
            <a:r>
              <a:rPr b="1" lang="en-US">
                <a:solidFill>
                  <a:srgbClr val="2D2D2D"/>
                </a:solidFill>
              </a:rPr>
              <a:t>chronological</a:t>
            </a:r>
            <a:r>
              <a:rPr lang="en-US">
                <a:solidFill>
                  <a:srgbClr val="2D2D2D"/>
                </a:solidFill>
              </a:rPr>
              <a:t> order starting in 1776. </a:t>
            </a:r>
            <a:endParaRPr/>
          </a:p>
          <a:p>
            <a:pPr indent="-228600" lvl="1" marL="914400" rtl="0" algn="l">
              <a:lnSpc>
                <a:spcPct val="100000"/>
              </a:lnSpc>
              <a:spcBef>
                <a:spcPts val="0"/>
              </a:spcBef>
              <a:spcAft>
                <a:spcPts val="0"/>
              </a:spcAft>
              <a:buSzPts val="1400"/>
              <a:buNone/>
            </a:pPr>
            <a:r>
              <a:rPr lang="en-US">
                <a:solidFill>
                  <a:srgbClr val="2D2D2D"/>
                </a:solidFill>
              </a:rPr>
              <a:t>8. Nadiri studied </a:t>
            </a:r>
            <a:r>
              <a:rPr b="1" lang="en-US">
                <a:solidFill>
                  <a:srgbClr val="2D2D2D"/>
                </a:solidFill>
              </a:rPr>
              <a:t>geology</a:t>
            </a:r>
            <a:r>
              <a:rPr lang="en-US">
                <a:solidFill>
                  <a:srgbClr val="2D2D2D"/>
                </a:solidFill>
              </a:rPr>
              <a:t> and now teaches classes about Earth’s physical structure. </a:t>
            </a:r>
            <a:endParaRPr/>
          </a:p>
          <a:p>
            <a:pPr indent="-228600" lvl="1" marL="914400" rtl="0" algn="l">
              <a:lnSpc>
                <a:spcPct val="100000"/>
              </a:lnSpc>
              <a:spcBef>
                <a:spcPts val="0"/>
              </a:spcBef>
              <a:spcAft>
                <a:spcPts val="0"/>
              </a:spcAft>
              <a:buSzPts val="1400"/>
              <a:buNone/>
            </a:pPr>
            <a:r>
              <a:rPr lang="en-US">
                <a:solidFill>
                  <a:srgbClr val="2D2D2D"/>
                </a:solidFill>
              </a:rPr>
              <a:t>9.</a:t>
            </a:r>
            <a:r>
              <a:rPr b="1" lang="en-US">
                <a:solidFill>
                  <a:srgbClr val="2D2D2D"/>
                </a:solidFill>
              </a:rPr>
              <a:t> Chronic </a:t>
            </a:r>
            <a:r>
              <a:rPr lang="en-US">
                <a:solidFill>
                  <a:srgbClr val="2D2D2D"/>
                </a:solidFill>
              </a:rPr>
              <a:t>pain is horrible because it keeps coming back. </a:t>
            </a:r>
            <a:endParaRPr/>
          </a:p>
          <a:p>
            <a:pPr indent="-228600" lvl="1" marL="914400" rtl="0" algn="l">
              <a:lnSpc>
                <a:spcPct val="100000"/>
              </a:lnSpc>
              <a:spcBef>
                <a:spcPts val="0"/>
              </a:spcBef>
              <a:spcAft>
                <a:spcPts val="0"/>
              </a:spcAft>
              <a:buSzPts val="1400"/>
              <a:buNone/>
            </a:pPr>
            <a:r>
              <a:rPr lang="en-US">
                <a:solidFill>
                  <a:srgbClr val="2D2D2D"/>
                </a:solidFill>
              </a:rPr>
              <a:t>10. Dad checked the </a:t>
            </a:r>
            <a:r>
              <a:rPr b="1" lang="en-US">
                <a:solidFill>
                  <a:srgbClr val="2D2D2D"/>
                </a:solidFill>
              </a:rPr>
              <a:t>speedometer</a:t>
            </a:r>
            <a:r>
              <a:rPr lang="en-US">
                <a:solidFill>
                  <a:srgbClr val="2D2D2D"/>
                </a:solidFill>
              </a:rPr>
              <a:t> to see how fast he was driving. </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For students who understand how to spell these </a:t>
            </a:r>
            <a:r>
              <a:rPr lang="en-US">
                <a:solidFill>
                  <a:srgbClr val="373536"/>
                </a:solidFill>
              </a:rPr>
              <a:t>Greek Roots</a:t>
            </a:r>
            <a:r>
              <a:rPr i="0" lang="en-US" u="none" strike="noStrike">
                <a:solidFill>
                  <a:srgbClr val="373536"/>
                </a:solidFill>
              </a:rPr>
              <a:t>, include the following Challenge Words with the spelling list. </a:t>
            </a:r>
            <a:r>
              <a:rPr b="1" i="0" lang="en-US" u="none" strike="noStrike">
                <a:solidFill>
                  <a:srgbClr val="373536"/>
                </a:solidFill>
              </a:rPr>
              <a:t>Challenge Words: </a:t>
            </a:r>
            <a:r>
              <a:rPr lang="en-US">
                <a:solidFill>
                  <a:srgbClr val="373536"/>
                </a:solidFill>
              </a:rPr>
              <a:t>psychology, photosynthesis, anachronism</a:t>
            </a:r>
            <a:endParaRPr>
              <a:solidFill>
                <a:srgbClr val="373536"/>
              </a:solidFill>
            </a:endParaRPr>
          </a:p>
          <a:p>
            <a:pPr indent="0" lvl="0" marL="457200" rtl="0" algn="l">
              <a:lnSpc>
                <a:spcPct val="100000"/>
              </a:lnSpc>
              <a:spcBef>
                <a:spcPts val="0"/>
              </a:spcBef>
              <a:spcAft>
                <a:spcPts val="0"/>
              </a:spcAft>
              <a:buSzPts val="1400"/>
              <a:buNone/>
            </a:pPr>
            <a:r>
              <a:t/>
            </a:r>
            <a:endParaRPr>
              <a:solidFill>
                <a:srgbClr val="373536"/>
              </a:solidFill>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21" name="Google Shape;22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with students what a simple sentence is, and go over the four kinds of simple sentences—declarative, interrogative, exclamatory, and imperative. See pp. T68–T69.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Share these sentences: </a:t>
            </a:r>
            <a:endParaRPr/>
          </a:p>
          <a:p>
            <a:pPr indent="-215900" lvl="1" marL="6858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Stop barking, Hollie! </a:t>
            </a:r>
            <a:endParaRPr/>
          </a:p>
          <a:p>
            <a:pPr indent="-215900" lvl="1" marL="6858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Why are you barking</a:t>
            </a:r>
            <a:r>
              <a:rPr lang="en-US" sz="1200">
                <a:solidFill>
                  <a:schemeClr val="dk1"/>
                </a:solidFill>
                <a:latin typeface="Arial"/>
                <a:ea typeface="Arial"/>
                <a:cs typeface="Arial"/>
                <a:sym typeface="Arial"/>
              </a:rPr>
              <a:t>? </a:t>
            </a:r>
            <a:endParaRPr>
              <a:latin typeface="Arial"/>
              <a:ea typeface="Arial"/>
              <a:cs typeface="Arial"/>
              <a:sym typeface="Arial"/>
            </a:endParaRPr>
          </a:p>
          <a:p>
            <a:pPr indent="-215900" lvl="1" marL="6858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 can’t stand listening to non-stop barking! </a:t>
            </a:r>
            <a:endParaRPr/>
          </a:p>
          <a:p>
            <a:pPr indent="-215900" lvl="1" marL="6858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Hollie barks at strangers.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For each, have a volunteer identify the sentence type. (1. imperative; 2. interrogative; 3. exclamatory; 4. declarative)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write one declarative, one interrogative, one exclamatory, and one imperative sentence; they can use the same topic for all four. </a:t>
            </a:r>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42" name="Google Shape;24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the vocabulary words on p. 50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define them as needed.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astrobiologists: </a:t>
            </a:r>
            <a:r>
              <a:rPr lang="en-US" sz="1200">
                <a:solidFill>
                  <a:schemeClr val="dk1"/>
                </a:solidFill>
                <a:latin typeface="Calibri"/>
                <a:ea typeface="Calibri"/>
                <a:cs typeface="Calibri"/>
                <a:sym typeface="Calibri"/>
              </a:rPr>
              <a:t>scientists who study life in the universe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microbes: </a:t>
            </a:r>
            <a:r>
              <a:rPr lang="en-US" sz="1200">
                <a:solidFill>
                  <a:schemeClr val="dk1"/>
                </a:solidFill>
                <a:latin typeface="Calibri"/>
                <a:ea typeface="Calibri"/>
                <a:cs typeface="Calibri"/>
                <a:sym typeface="Calibri"/>
              </a:rPr>
              <a:t>the smallest living things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colony: </a:t>
            </a:r>
            <a:r>
              <a:rPr lang="en-US" sz="1200">
                <a:solidFill>
                  <a:schemeClr val="dk1"/>
                </a:solidFill>
                <a:latin typeface="Calibri"/>
                <a:ea typeface="Calibri"/>
                <a:cs typeface="Calibri"/>
                <a:sym typeface="Calibri"/>
              </a:rPr>
              <a:t>a group of animals living in one place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sensors: </a:t>
            </a:r>
            <a:r>
              <a:rPr lang="en-US" sz="1200">
                <a:solidFill>
                  <a:schemeClr val="dk1"/>
                </a:solidFill>
                <a:latin typeface="Calibri"/>
                <a:ea typeface="Calibri"/>
                <a:cs typeface="Calibri"/>
                <a:sym typeface="Calibri"/>
              </a:rPr>
              <a:t>devices that detect changes in light, moisture, or other physical conditions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radiation: </a:t>
            </a:r>
            <a:r>
              <a:rPr lang="en-US" sz="1200">
                <a:solidFill>
                  <a:schemeClr val="dk1"/>
                </a:solidFill>
                <a:latin typeface="Calibri"/>
                <a:ea typeface="Calibri"/>
                <a:cs typeface="Calibri"/>
                <a:sym typeface="Calibri"/>
              </a:rPr>
              <a:t>dangerous energy rays that cannot be seen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rovers: </a:t>
            </a:r>
            <a:r>
              <a:rPr lang="en-US" sz="1200">
                <a:solidFill>
                  <a:schemeClr val="dk1"/>
                </a:solidFill>
                <a:latin typeface="Calibri"/>
                <a:ea typeface="Calibri"/>
                <a:cs typeface="Calibri"/>
                <a:sym typeface="Calibri"/>
              </a:rPr>
              <a:t>vehicles used to explore a planet’s surface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tell what they know about the words. Ask them to guess what the selection will be about, based on the words.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These words will help you understand the work of the scientists described in Life on Earth—and Beyond. As you read, highlight the words when you see them in the text. </a:t>
            </a:r>
            <a:endParaRPr/>
          </a:p>
          <a:p>
            <a:pPr indent="-179832" lvl="0" marL="256032"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264" name="Google Shape;26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400"/>
              <a:buFont typeface="Calibri"/>
              <a:buAutoNum type="arabicPeriod"/>
            </a:pPr>
            <a:r>
              <a:rPr b="0" lang="en-US" sz="1200">
                <a:solidFill>
                  <a:schemeClr val="dk1"/>
                </a:solidFill>
                <a:latin typeface="Calibri"/>
                <a:ea typeface="Calibri"/>
                <a:cs typeface="Calibri"/>
                <a:sym typeface="Calibri"/>
              </a:rPr>
              <a:t>Discuss the First Read Strategies. Prompt students to establish that the purpose for reading this selection is to learn about a topic.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NOTICE Remind students to recognize and notice how text features, such as headings, help them better understand the topic.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GENERATE QUESTIONS Encourage students to jot down questions before, during, and after reading to help them clarify information and deepen their understanding of the text. Tell them to mark anything they find confusing.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CONNECT Ask students to consider how the text is similar to and different from other texts they have read.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RESPOND Have students discuss the text with a partner.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81" name="Google Shape;28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0" lvl="0" marL="457200" marR="0" rtl="0" algn="l">
              <a:lnSpc>
                <a:spcPct val="100000"/>
              </a:lnSpc>
              <a:spcBef>
                <a:spcPts val="0"/>
              </a:spcBef>
              <a:spcAft>
                <a:spcPts val="0"/>
              </a:spcAft>
              <a:buSzPts val="1400"/>
              <a:buNone/>
            </a:pPr>
            <a:r>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293" name="Google Shape;2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At the beginning of the text, the author describes Antarctica’s Dry Valleys. She uses language that shows readers the harshness of the environment. The photo of the area makes it look harsh. The author ends the first paragraph by comparing the Dry Valleys to outer space. As I read, I will pay attention to see if there are more reasons for this comparison.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This map is really interesting. Most maps just show Antarctica as a blob at the bottom of the world. This one shows details. I can see that parts are ice shelves—based on the caption, that’s just ice with no land underneath. The ice shelves are really big—the caption says the Ross Ice Shelf is as big as France! I see that Chris McKay’s research station is near the Ross Ice Shelf. I wonder if he ever explores it.</a:t>
            </a:r>
            <a:r>
              <a:rPr lang="en-US" sz="1200">
                <a:solidFill>
                  <a:schemeClr val="dk1"/>
                </a:solidFill>
                <a:latin typeface="Calibri"/>
                <a:ea typeface="Calibri"/>
                <a:cs typeface="Calibri"/>
                <a:sym typeface="Calibri"/>
              </a:rPr>
              <a:t> </a:t>
            </a:r>
            <a:endParaRPr/>
          </a:p>
          <a:p>
            <a:pPr indent="-79248" lvl="0" marL="155448" rtl="0" algn="l">
              <a:lnSpc>
                <a:spcPct val="100000"/>
              </a:lnSpc>
              <a:spcBef>
                <a:spcPts val="0"/>
              </a:spcBef>
              <a:spcAft>
                <a:spcPts val="0"/>
              </a:spcAft>
              <a:buClr>
                <a:schemeClr val="dk1"/>
              </a:buClr>
              <a:buSzPts val="1200"/>
              <a:buFont typeface="Calibri"/>
              <a:buNone/>
            </a:pPr>
            <a:r>
              <a:t/>
            </a:r>
            <a:endParaRPr i="1"/>
          </a:p>
        </p:txBody>
      </p:sp>
      <p:sp>
        <p:nvSpPr>
          <p:cNvPr id="305" name="Google Shape;30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When the author describes how difficult Chris McKay’s journey to Antarctica was, I thought about another text we read, “Louie Share Kim, Paper Son.” Share Kim had to travel from China to San Francisco, California, across the Pacific Ocean, and the trip took a month. Chris McKay’s trip did not take a month, but he did cover long distances—from San Francisco to New Zealand and then to Antarctica</a:t>
            </a:r>
            <a:r>
              <a:rPr lang="en-US" sz="1200">
                <a:solidFill>
                  <a:schemeClr val="dk1"/>
                </a:solidFill>
                <a:latin typeface="Calibri"/>
                <a:ea typeface="Calibri"/>
                <a:cs typeface="Calibri"/>
                <a:sym typeface="Calibri"/>
              </a:rPr>
              <a:t>. </a:t>
            </a:r>
            <a:endParaRPr b="0"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read, I will think of questions I have about the text. I will circle paragraph 7 because I have questions about why “the sun is up twenty-four hours a day during the Antarctic summer.” I want to know more about that. </a:t>
            </a:r>
            <a:endParaRPr/>
          </a:p>
        </p:txBody>
      </p:sp>
      <p:sp>
        <p:nvSpPr>
          <p:cNvPr id="318" name="Google Shape;318;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u="none" strike="noStrike">
                <a:solidFill>
                  <a:schemeClr val="dk1"/>
                </a:solidFill>
                <a:latin typeface="Calibri"/>
                <a:ea typeface="Calibri"/>
                <a:cs typeface="Calibri"/>
                <a:sym typeface="Calibri"/>
              </a:rPr>
              <a:t>T</a:t>
            </a:r>
            <a:r>
              <a:rPr i="1" lang="en-US" sz="1200">
                <a:solidFill>
                  <a:schemeClr val="dk1"/>
                </a:solidFill>
                <a:latin typeface="Calibri"/>
                <a:ea typeface="Calibri"/>
                <a:cs typeface="Calibri"/>
                <a:sym typeface="Calibri"/>
              </a:rPr>
              <a:t>he first item on this page is a photograph of the view from Chris’s tent. The photo’s caption explains that “in 2005, there was more snow than usual.” I wonder why the author included this detail. I will read the text closely to see if I can find an answer. </a:t>
            </a:r>
            <a:endParaRPr i="1"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read, I am going to think of questions I have about the text.</a:t>
            </a:r>
            <a:r>
              <a:rPr i="1" lang="en-US"/>
              <a:t>  </a:t>
            </a:r>
            <a:r>
              <a:rPr i="1" lang="en-US" sz="1200">
                <a:solidFill>
                  <a:schemeClr val="dk1"/>
                </a:solidFill>
                <a:latin typeface="Calibri"/>
                <a:ea typeface="Calibri"/>
                <a:cs typeface="Calibri"/>
                <a:sym typeface="Calibri"/>
              </a:rPr>
              <a:t>I am going to circle paragraph 14 because I have questions about how the microbes in Antarctica might be similar to microbes on Mars. I want to know more about that.</a:t>
            </a:r>
            <a:br>
              <a:rPr i="0" lang="en-US" u="none" strike="noStrike">
                <a:solidFill>
                  <a:srgbClr val="000000"/>
                </a:solidFill>
              </a:rPr>
            </a:br>
            <a:endParaRPr i="1"/>
          </a:p>
        </p:txBody>
      </p:sp>
      <p:sp>
        <p:nvSpPr>
          <p:cNvPr id="331" name="Google Shape;331;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This part of the informational text looks different than other parts. It is in a box with a shaded background, and it has a title that looks different from the other subheads in the text. This must be a text feature. </a:t>
            </a:r>
            <a:endParaRPr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When the author describes how some of the scientists’ tools did not work, I thought about another text we read, “Louie Share Kim, Paper Son,” and how the Chinese immigrants made books of information so that “paper sons” could practice their answers before they were interviewed by immigration officials. Sometimes, those books didn’t work. Louie Share Kim had a “twin” paper brother who had studied his book but was still deported. </a:t>
            </a:r>
            <a:br>
              <a:rPr i="0" lang="en-US" sz="1200" u="none" strike="noStrike">
                <a:solidFill>
                  <a:schemeClr val="dk1"/>
                </a:solidFill>
                <a:latin typeface="Calibri"/>
                <a:ea typeface="Calibri"/>
                <a:cs typeface="Calibri"/>
                <a:sym typeface="Calibri"/>
              </a:rPr>
            </a:br>
            <a:endParaRPr i="1" sz="1200">
              <a:solidFill>
                <a:schemeClr val="dk1"/>
              </a:solidFill>
              <a:latin typeface="Calibri"/>
              <a:ea typeface="Calibri"/>
              <a:cs typeface="Calibri"/>
              <a:sym typeface="Calibri"/>
            </a:endParaRPr>
          </a:p>
        </p:txBody>
      </p:sp>
      <p:sp>
        <p:nvSpPr>
          <p:cNvPr id="344" name="Google Shape;344;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text talks about a spectrometer and the photo on this page shows scientists using one. I think the author included this photo so the reader can see what a spectrometer looks like and how it is used. </a:t>
            </a:r>
            <a:endParaRPr i="1"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first paragraph of the sidebar explains that scientists do not think aliens on other planets are “bug-eyed guys with flying saucers.” In all the movies I’ve ever seen about aliens, they did look like that. I was surprised when the text explained that “aliens” are more likely to be microbes. </a:t>
            </a:r>
            <a:br>
              <a:rPr i="0" lang="en-US" u="none" strike="noStrike">
                <a:solidFill>
                  <a:srgbClr val="000000"/>
                </a:solidFill>
              </a:rPr>
            </a:br>
            <a:endParaRPr i="1"/>
          </a:p>
        </p:txBody>
      </p:sp>
      <p:sp>
        <p:nvSpPr>
          <p:cNvPr id="357" name="Google Shape;35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t>THINK ALOUD </a:t>
            </a:r>
            <a:r>
              <a:rPr i="1" lang="en-US"/>
              <a:t>As I read, I mark parts I find interesting or surprising. I marked the sentences, “They weren’t ‘following the water.’ They were looking for spots with as little water as possible.” I was surprised because I thought that because living things need water, scientists looking for life would look for water. </a:t>
            </a:r>
            <a:endParaRPr i="0" u="none" strike="noStrike"/>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t>THINK ALOUD </a:t>
            </a:r>
            <a:r>
              <a:rPr lang="en-US"/>
              <a:t>Ask students to read the text on this page, mark parts they find confusing, and share those parts. For example: </a:t>
            </a:r>
            <a:r>
              <a:rPr i="1" lang="en-US"/>
              <a:t>I marked the weather sensors in paragraph 25. I am confused about how Chris McKay used them to measure rainfall. I would like to know more about them. </a:t>
            </a:r>
            <a:endParaRPr i="1"/>
          </a:p>
          <a:p>
            <a:pPr indent="-152400" lvl="0" marL="228600" marR="0" rtl="0" algn="l">
              <a:lnSpc>
                <a:spcPct val="100000"/>
              </a:lnSpc>
              <a:spcBef>
                <a:spcPts val="0"/>
              </a:spcBef>
              <a:spcAft>
                <a:spcPts val="0"/>
              </a:spcAft>
              <a:buClr>
                <a:schemeClr val="dk1"/>
              </a:buClr>
              <a:buSzPts val="1200"/>
              <a:buFont typeface="Calibri"/>
              <a:buNone/>
            </a:pPr>
            <a:r>
              <a:t/>
            </a:r>
            <a:endParaRPr i="1"/>
          </a:p>
          <a:p>
            <a:pPr indent="-152400" lvl="0" marL="228600" marR="0" rtl="0" algn="l">
              <a:lnSpc>
                <a:spcPct val="100000"/>
              </a:lnSpc>
              <a:spcBef>
                <a:spcPts val="0"/>
              </a:spcBef>
              <a:spcAft>
                <a:spcPts val="0"/>
              </a:spcAft>
              <a:buClr>
                <a:schemeClr val="dk1"/>
              </a:buClr>
              <a:buSzPts val="1200"/>
              <a:buFont typeface="Calibri"/>
              <a:buNone/>
            </a:pPr>
            <a:r>
              <a:t/>
            </a:r>
            <a:endParaRPr i="1"/>
          </a:p>
        </p:txBody>
      </p:sp>
      <p:sp>
        <p:nvSpPr>
          <p:cNvPr id="370" name="Google Shape;37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read the text on this page, I feel very surprised. It is hard to imagine a place like the Atacama Desert, where nothing but a few microbes can live (and then only in some parts of the desert). </a:t>
            </a:r>
            <a:endParaRPr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If I were going to summarize the text on page 65, I would say that Chris McKay wanted to find out whether the microbes in the soil of the Atacama Desert grew there or were blown in by the wind. He used a helium balloon to collect samples of the air over different parts of the desert. He reasoned that if the wind carried the microbes, the air in all parts of the desert would have roughly the same number</a:t>
            </a:r>
            <a:r>
              <a:rPr i="1" lang="en-US"/>
              <a:t> </a:t>
            </a:r>
            <a:r>
              <a:rPr i="1" lang="en-US" sz="1200">
                <a:solidFill>
                  <a:schemeClr val="dk1"/>
                </a:solidFill>
                <a:latin typeface="Calibri"/>
                <a:ea typeface="Calibri"/>
                <a:cs typeface="Calibri"/>
                <a:sym typeface="Calibri"/>
              </a:rPr>
              <a:t>of them. </a:t>
            </a:r>
            <a:endParaRPr/>
          </a:p>
          <a:p>
            <a:pPr indent="-152400" lvl="0" marL="228600" marR="0" rtl="0" algn="l">
              <a:lnSpc>
                <a:spcPct val="100000"/>
              </a:lnSpc>
              <a:spcBef>
                <a:spcPts val="0"/>
              </a:spcBef>
              <a:spcAft>
                <a:spcPts val="0"/>
              </a:spcAft>
              <a:buClr>
                <a:schemeClr val="dk1"/>
              </a:buClr>
              <a:buSzPts val="1200"/>
              <a:buFont typeface="Calibri"/>
              <a:buNone/>
            </a:pPr>
            <a:r>
              <a:t/>
            </a:r>
            <a:endParaRPr i="1"/>
          </a:p>
          <a:p>
            <a:pPr indent="-152400" lvl="0" marL="228600" marR="0" rtl="0" algn="l">
              <a:lnSpc>
                <a:spcPct val="100000"/>
              </a:lnSpc>
              <a:spcBef>
                <a:spcPts val="0"/>
              </a:spcBef>
              <a:spcAft>
                <a:spcPts val="0"/>
              </a:spcAft>
              <a:buClr>
                <a:schemeClr val="dk1"/>
              </a:buClr>
              <a:buSzPts val="1200"/>
              <a:buFont typeface="Calibri"/>
              <a:buNone/>
            </a:pPr>
            <a:r>
              <a:t/>
            </a:r>
            <a:endParaRPr i="1"/>
          </a:p>
        </p:txBody>
      </p:sp>
      <p:sp>
        <p:nvSpPr>
          <p:cNvPr id="383" name="Google Shape;38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read paragraph 35, I found I had a question about Chris McKay’s statement that “where there is no liquid water, there is no life.” My question is: What if there is frozen water</a:t>
            </a:r>
            <a:r>
              <a:rPr i="1" lang="en-US" sz="1200">
                <a:solidFill>
                  <a:schemeClr val="dk1"/>
                </a:solidFill>
                <a:latin typeface="Arial"/>
                <a:ea typeface="Arial"/>
                <a:cs typeface="Arial"/>
                <a:sym typeface="Arial"/>
              </a:rPr>
              <a:t>? </a:t>
            </a:r>
            <a:r>
              <a:rPr i="1" lang="en-US" sz="1200">
                <a:solidFill>
                  <a:schemeClr val="dk1"/>
                </a:solidFill>
                <a:latin typeface="Calibri"/>
                <a:ea typeface="Calibri"/>
                <a:cs typeface="Calibri"/>
                <a:sym typeface="Calibri"/>
              </a:rPr>
              <a:t>Could frozen water support life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u="none" strike="noStrike">
                <a:solidFill>
                  <a:schemeClr val="dk1"/>
                </a:solidFill>
                <a:latin typeface="Calibri"/>
                <a:ea typeface="Calibri"/>
                <a:cs typeface="Calibri"/>
                <a:sym typeface="Calibri"/>
              </a:rPr>
              <a:t>I </a:t>
            </a:r>
            <a:r>
              <a:rPr i="1" lang="en-US" sz="1200">
                <a:solidFill>
                  <a:schemeClr val="dk1"/>
                </a:solidFill>
                <a:latin typeface="Calibri"/>
                <a:ea typeface="Calibri"/>
                <a:cs typeface="Calibri"/>
                <a:sym typeface="Calibri"/>
              </a:rPr>
              <a:t>noticed that the sidebar contains important information about why the presence of water is so essential to life. That helps me understand the scientists’ purpose for studying these very dry areas. </a:t>
            </a:r>
            <a:endParaRPr/>
          </a:p>
          <a:p>
            <a:pPr indent="-152400" lvl="0" marL="228600" marR="0" rtl="0" algn="l">
              <a:lnSpc>
                <a:spcPct val="100000"/>
              </a:lnSpc>
              <a:spcBef>
                <a:spcPts val="0"/>
              </a:spcBef>
              <a:spcAft>
                <a:spcPts val="0"/>
              </a:spcAft>
              <a:buClr>
                <a:schemeClr val="dk1"/>
              </a:buClr>
              <a:buSzPts val="1200"/>
              <a:buFont typeface="Calibri"/>
              <a:buNone/>
            </a:pPr>
            <a:r>
              <a:t/>
            </a:r>
            <a:endParaRPr i="1"/>
          </a:p>
          <a:p>
            <a:pPr indent="-152400" lvl="0" marL="228600" marR="0" rtl="0" algn="l">
              <a:lnSpc>
                <a:spcPct val="100000"/>
              </a:lnSpc>
              <a:spcBef>
                <a:spcPts val="0"/>
              </a:spcBef>
              <a:spcAft>
                <a:spcPts val="0"/>
              </a:spcAft>
              <a:buClr>
                <a:schemeClr val="dk1"/>
              </a:buClr>
              <a:buSzPts val="1200"/>
              <a:buFont typeface="Calibri"/>
              <a:buNone/>
            </a:pPr>
            <a:r>
              <a:t/>
            </a:r>
            <a:endParaRPr i="1"/>
          </a:p>
        </p:txBody>
      </p:sp>
      <p:sp>
        <p:nvSpPr>
          <p:cNvPr id="396" name="Google Shape;39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91440" rtl="0" algn="l">
              <a:lnSpc>
                <a:spcPct val="100000"/>
              </a:lnSpc>
              <a:spcBef>
                <a:spcPts val="0"/>
              </a:spcBef>
              <a:spcAft>
                <a:spcPts val="0"/>
              </a:spcAft>
              <a:buSzPts val="1200"/>
              <a:buFont typeface="Calibri"/>
              <a:buAutoNum type="arabicPeriod"/>
            </a:pPr>
            <a:r>
              <a:rPr lang="en-US"/>
              <a:t>   </a:t>
            </a:r>
            <a:r>
              <a:rPr lang="en-US" sz="1200">
                <a:solidFill>
                  <a:schemeClr val="dk1"/>
                </a:solidFill>
                <a:latin typeface="Calibri"/>
                <a:ea typeface="Calibri"/>
                <a:cs typeface="Calibri"/>
                <a:sym typeface="Calibri"/>
              </a:rPr>
              <a:t>Use these suggestions to prompt students’ initial response to reading </a:t>
            </a:r>
            <a:r>
              <a:rPr i="1" lang="en-US" sz="1200">
                <a:solidFill>
                  <a:schemeClr val="dk1"/>
                </a:solidFill>
                <a:latin typeface="Calibri"/>
                <a:ea typeface="Calibri"/>
                <a:cs typeface="Calibri"/>
                <a:sym typeface="Calibri"/>
              </a:rPr>
              <a:t>Life on Earth—and Beyond. </a:t>
            </a:r>
            <a:endParaRPr sz="1200">
              <a:solidFill>
                <a:schemeClr val="dk1"/>
              </a:solidFill>
              <a:latin typeface="Calibri"/>
              <a:ea typeface="Calibri"/>
              <a:cs typeface="Calibri"/>
              <a:sym typeface="Calibri"/>
            </a:endParaRPr>
          </a:p>
          <a:p>
            <a:pPr indent="-304800" lvl="0" marL="676656" rtl="0" algn="l">
              <a:lnSpc>
                <a:spcPct val="100000"/>
              </a:lnSpc>
              <a:spcBef>
                <a:spcPts val="0"/>
              </a:spcBef>
              <a:spcAft>
                <a:spcPts val="0"/>
              </a:spcAft>
              <a:buClr>
                <a:schemeClr val="dk1"/>
              </a:buClr>
              <a:buSzPts val="1200"/>
              <a:buChar char="●"/>
            </a:pPr>
            <a:r>
              <a:rPr b="0" lang="en-US" sz="1200">
                <a:solidFill>
                  <a:schemeClr val="dk1"/>
                </a:solidFill>
                <a:latin typeface="Calibri"/>
                <a:ea typeface="Calibri"/>
                <a:cs typeface="Calibri"/>
                <a:sym typeface="Calibri"/>
              </a:rPr>
              <a:t>Brainstorm </a:t>
            </a:r>
            <a:r>
              <a:rPr lang="en-US" sz="1200">
                <a:solidFill>
                  <a:schemeClr val="dk1"/>
                </a:solidFill>
                <a:latin typeface="Calibri"/>
                <a:ea typeface="Calibri"/>
                <a:cs typeface="Calibri"/>
                <a:sym typeface="Calibri"/>
              </a:rPr>
              <a:t>In what other places on Earth could Chris McKay look for life in inhospitable conditions</a:t>
            </a:r>
            <a:r>
              <a:rPr lang="en-US" sz="1200">
                <a:solidFill>
                  <a:schemeClr val="dk1"/>
                </a:solidFill>
                <a:latin typeface="Arial"/>
                <a:ea typeface="Arial"/>
                <a:cs typeface="Arial"/>
                <a:sym typeface="Arial"/>
              </a:rPr>
              <a:t>? </a:t>
            </a:r>
            <a:endParaRPr>
              <a:latin typeface="Arial"/>
              <a:ea typeface="Arial"/>
              <a:cs typeface="Arial"/>
              <a:sym typeface="Arial"/>
            </a:endParaRPr>
          </a:p>
          <a:p>
            <a:pPr indent="-304800" lvl="0" marL="676656" rtl="0" algn="l">
              <a:lnSpc>
                <a:spcPct val="100000"/>
              </a:lnSpc>
              <a:spcBef>
                <a:spcPts val="0"/>
              </a:spcBef>
              <a:spcAft>
                <a:spcPts val="0"/>
              </a:spcAft>
              <a:buClr>
                <a:schemeClr val="dk1"/>
              </a:buClr>
              <a:buSzPts val="1200"/>
              <a:buChar char="●"/>
            </a:pPr>
            <a:r>
              <a:rPr b="0" lang="en-US" sz="1200">
                <a:solidFill>
                  <a:schemeClr val="dk1"/>
                </a:solidFill>
                <a:latin typeface="Calibri"/>
                <a:ea typeface="Calibri"/>
                <a:cs typeface="Calibri"/>
                <a:sym typeface="Calibri"/>
              </a:rPr>
              <a:t>Discuss</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Do you think Chris McKay’s research will ultimately be helpful to the space program</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Why or why not</a:t>
            </a:r>
            <a:r>
              <a:rPr lang="en-US" sz="1200">
                <a:solidFill>
                  <a:schemeClr val="dk1"/>
                </a:solidFill>
                <a:latin typeface="Arial"/>
                <a:ea typeface="Arial"/>
                <a:cs typeface="Arial"/>
                <a:sym typeface="Arial"/>
              </a:rPr>
              <a:t>? </a:t>
            </a:r>
            <a:endParaRPr>
              <a:latin typeface="Arial"/>
              <a:ea typeface="Arial"/>
              <a:cs typeface="Arial"/>
              <a:sym typeface="Arial"/>
            </a:endParaRPr>
          </a:p>
          <a:p>
            <a:pPr indent="-60960" lvl="0" marL="137160" rtl="0" algn="l">
              <a:lnSpc>
                <a:spcPct val="100000"/>
              </a:lnSpc>
              <a:spcBef>
                <a:spcPts val="0"/>
              </a:spcBef>
              <a:spcAft>
                <a:spcPts val="0"/>
              </a:spcAft>
              <a:buClr>
                <a:schemeClr val="dk1"/>
              </a:buClr>
              <a:buSzPts val="1200"/>
              <a:buFont typeface="Calibri"/>
              <a:buNone/>
            </a:pPr>
            <a:r>
              <a:t/>
            </a:r>
            <a:endParaRPr b="0" i="1" sz="1200" u="none" strike="noStrike">
              <a:latin typeface="Calibri"/>
              <a:ea typeface="Calibri"/>
              <a:cs typeface="Calibri"/>
              <a:sym typeface="Calibri"/>
            </a:endParaRPr>
          </a:p>
        </p:txBody>
      </p:sp>
      <p:sp>
        <p:nvSpPr>
          <p:cNvPr id="409" name="Google Shape;40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91440" marR="0" rtl="0" algn="l">
              <a:lnSpc>
                <a:spcPct val="100000"/>
              </a:lnSpc>
              <a:spcBef>
                <a:spcPts val="0"/>
              </a:spcBef>
              <a:spcAft>
                <a:spcPts val="0"/>
              </a:spcAft>
              <a:buClr>
                <a:srgbClr val="000000"/>
              </a:buClr>
              <a:buSzPts val="1200"/>
              <a:buFont typeface="Calibri"/>
              <a:buAutoNum type="arabicPeriod"/>
            </a:pPr>
            <a:r>
              <a:rPr lang="en-US"/>
              <a:t>   </a:t>
            </a:r>
            <a:r>
              <a:rPr lang="en-US" sz="1200">
                <a:solidFill>
                  <a:schemeClr val="dk1"/>
                </a:solidFill>
                <a:latin typeface="Calibri"/>
                <a:ea typeface="Calibri"/>
                <a:cs typeface="Calibri"/>
                <a:sym typeface="Calibri"/>
              </a:rPr>
              <a:t>Have students use the strategies for developing vocabulary. </a:t>
            </a:r>
            <a:endParaRPr/>
          </a:p>
          <a:p>
            <a:pPr indent="-76200" lvl="0" marL="91440" marR="0" rtl="0" algn="l">
              <a:lnSpc>
                <a:spcPct val="100000"/>
              </a:lnSpc>
              <a:spcBef>
                <a:spcPts val="0"/>
              </a:spcBef>
              <a:spcAft>
                <a:spcPts val="0"/>
              </a:spcAft>
              <a:buClr>
                <a:srgbClr val="000000"/>
              </a:buClr>
              <a:buSzPts val="1200"/>
              <a:buFont typeface="Calibri"/>
              <a:buAutoNum type="arabicPeriod"/>
            </a:pPr>
            <a:r>
              <a:rPr lang="en-US"/>
              <a:t>   </a:t>
            </a:r>
            <a:r>
              <a:rPr lang="en-US" sz="1200">
                <a:solidFill>
                  <a:schemeClr val="dk1"/>
                </a:solidFill>
                <a:latin typeface="Calibri"/>
                <a:ea typeface="Calibri"/>
                <a:cs typeface="Calibri"/>
                <a:sym typeface="Calibri"/>
              </a:rPr>
              <a:t>Have students respond using newly acquired vocabulary as they complete p. 68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They should make connections</a:t>
            </a:r>
            <a:r>
              <a:rPr lang="en-US"/>
              <a:t> </a:t>
            </a:r>
            <a:r>
              <a:rPr lang="en-US" sz="1200">
                <a:solidFill>
                  <a:schemeClr val="dk1"/>
                </a:solidFill>
                <a:latin typeface="Calibri"/>
                <a:ea typeface="Calibri"/>
                <a:cs typeface="Calibri"/>
                <a:sym typeface="Calibri"/>
              </a:rPr>
              <a:t>between the words.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21" name="Google Shape;42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 </a:t>
            </a:r>
            <a:r>
              <a:rPr b="0" i="0" lang="en-US" sz="1200" u="none" strike="noStrike">
                <a:latin typeface="Calibri"/>
                <a:ea typeface="Calibri"/>
                <a:cs typeface="Calibri"/>
                <a:sym typeface="Calibri"/>
              </a:rPr>
              <a:t>Have students complete p. 69 of the Student Interactive.</a:t>
            </a:r>
            <a:endParaRPr sz="1200">
              <a:latin typeface="Calibri"/>
              <a:ea typeface="Calibri"/>
              <a:cs typeface="Calibri"/>
              <a:sym typeface="Calibri"/>
            </a:endParaRPr>
          </a:p>
        </p:txBody>
      </p:sp>
      <p:sp>
        <p:nvSpPr>
          <p:cNvPr id="435" name="Google Shape;43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  </a:t>
            </a:r>
            <a:r>
              <a:rPr i="0" lang="en-US" u="none" strike="noStrike"/>
              <a:t>Direct students to complete the chart on p. 74 of the Student Interactive.</a:t>
            </a:r>
            <a:endParaRPr/>
          </a:p>
          <a:p>
            <a:pPr indent="-137160" lvl="0" marL="137160" marR="0" rtl="0" algn="l">
              <a:lnSpc>
                <a:spcPct val="100000"/>
              </a:lnSpc>
              <a:spcBef>
                <a:spcPts val="0"/>
              </a:spcBef>
              <a:spcAft>
                <a:spcPts val="0"/>
              </a:spcAft>
              <a:buClr>
                <a:schemeClr val="dk1"/>
              </a:buClr>
              <a:buSzPts val="1200"/>
              <a:buFont typeface="Calibri"/>
              <a:buAutoNum type="arabicPeriod"/>
            </a:pPr>
            <a:r>
              <a:rPr lang="en-US">
                <a:solidFill>
                  <a:srgbClr val="2D2D2D"/>
                </a:solidFill>
              </a:rPr>
              <a:t>  Then have students guess the meanings of these words, check them in a dictionary, and write a strong context sentence for each: </a:t>
            </a:r>
            <a:r>
              <a:rPr i="1" lang="en-US">
                <a:solidFill>
                  <a:srgbClr val="2D2D2D"/>
                </a:solidFill>
              </a:rPr>
              <a:t>geology, mythology, barometer</a:t>
            </a:r>
            <a:r>
              <a:rPr lang="en-US">
                <a:solidFill>
                  <a:srgbClr val="2D2D2D"/>
                </a:solidFill>
              </a:rPr>
              <a:t>. </a:t>
            </a:r>
            <a:endParaRPr/>
          </a:p>
          <a:p>
            <a:pPr indent="-137160" lvl="0" marL="137160" marR="0" rtl="0" algn="l">
              <a:lnSpc>
                <a:spcPct val="100000"/>
              </a:lnSpc>
              <a:spcBef>
                <a:spcPts val="0"/>
              </a:spcBef>
              <a:spcAft>
                <a:spcPts val="0"/>
              </a:spcAft>
              <a:buClr>
                <a:schemeClr val="dk1"/>
              </a:buClr>
              <a:buSzPts val="1200"/>
              <a:buFont typeface="Calibri"/>
              <a:buAutoNum type="arabicPeriod"/>
            </a:pPr>
            <a:r>
              <a:rPr lang="en-US">
                <a:solidFill>
                  <a:srgbClr val="2D2D2D"/>
                </a:solidFill>
              </a:rPr>
              <a:t>  Have students use their own paper to write sentences that include three of the words. </a:t>
            </a:r>
            <a:endParaRPr/>
          </a:p>
          <a:p>
            <a:pPr indent="-60960" lvl="0" marL="137160" rtl="0" algn="l">
              <a:lnSpc>
                <a:spcPct val="100000"/>
              </a:lnSpc>
              <a:spcBef>
                <a:spcPts val="0"/>
              </a:spcBef>
              <a:spcAft>
                <a:spcPts val="0"/>
              </a:spcAft>
              <a:buClr>
                <a:schemeClr val="dk1"/>
              </a:buClr>
              <a:buSzPts val="1200"/>
              <a:buFont typeface="Calibri"/>
              <a:buNone/>
            </a:pPr>
            <a:r>
              <a:t/>
            </a:r>
            <a:endParaRPr i="0"/>
          </a:p>
        </p:txBody>
      </p:sp>
      <p:sp>
        <p:nvSpPr>
          <p:cNvPr id="449" name="Google Shape;44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Stress that specific details can make personal narratives most effective. Explain that effective details usually use: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vivid language, producing clear images in a reader’s mind.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precise action verbs (</a:t>
            </a:r>
            <a:r>
              <a:rPr b="0" i="1" lang="en-US" sz="1200">
                <a:solidFill>
                  <a:schemeClr val="dk1"/>
                </a:solidFill>
                <a:latin typeface="Calibri"/>
                <a:ea typeface="Calibri"/>
                <a:cs typeface="Calibri"/>
                <a:sym typeface="Calibri"/>
              </a:rPr>
              <a:t>zoomed </a:t>
            </a:r>
            <a:r>
              <a:rPr b="0" lang="en-US" sz="1200">
                <a:solidFill>
                  <a:schemeClr val="dk1"/>
                </a:solidFill>
                <a:latin typeface="Calibri"/>
                <a:ea typeface="Calibri"/>
                <a:cs typeface="Calibri"/>
                <a:sym typeface="Calibri"/>
              </a:rPr>
              <a:t>is more specific than </a:t>
            </a:r>
            <a:r>
              <a:rPr b="0" i="1" lang="en-US" sz="1200">
                <a:solidFill>
                  <a:schemeClr val="dk1"/>
                </a:solidFill>
                <a:latin typeface="Calibri"/>
                <a:ea typeface="Calibri"/>
                <a:cs typeface="Calibri"/>
                <a:sym typeface="Calibri"/>
              </a:rPr>
              <a:t>went</a:t>
            </a:r>
            <a:r>
              <a:rPr b="0" lang="en-US" sz="1200">
                <a:solidFill>
                  <a:schemeClr val="dk1"/>
                </a:solidFill>
                <a:latin typeface="Calibri"/>
                <a:ea typeface="Calibri"/>
                <a:cs typeface="Calibri"/>
                <a:sym typeface="Calibri"/>
              </a:rPr>
              <a:t>), concrete nouns (</a:t>
            </a:r>
            <a:r>
              <a:rPr b="0" i="1" lang="en-US" sz="1200">
                <a:solidFill>
                  <a:schemeClr val="dk1"/>
                </a:solidFill>
                <a:latin typeface="Calibri"/>
                <a:ea typeface="Calibri"/>
                <a:cs typeface="Calibri"/>
                <a:sym typeface="Calibri"/>
              </a:rPr>
              <a:t>macaroni and cheese </a:t>
            </a:r>
            <a:r>
              <a:rPr b="0" lang="en-US" sz="1200">
                <a:solidFill>
                  <a:schemeClr val="dk1"/>
                </a:solidFill>
                <a:latin typeface="Calibri"/>
                <a:ea typeface="Calibri"/>
                <a:cs typeface="Calibri"/>
                <a:sym typeface="Calibri"/>
              </a:rPr>
              <a:t>is more specific than </a:t>
            </a:r>
            <a:r>
              <a:rPr b="0" i="1" lang="en-US" sz="1200">
                <a:solidFill>
                  <a:schemeClr val="dk1"/>
                </a:solidFill>
                <a:latin typeface="Calibri"/>
                <a:ea typeface="Calibri"/>
                <a:cs typeface="Calibri"/>
                <a:sym typeface="Calibri"/>
              </a:rPr>
              <a:t>food</a:t>
            </a:r>
            <a:r>
              <a:rPr b="0" lang="en-US" sz="1200">
                <a:solidFill>
                  <a:schemeClr val="dk1"/>
                </a:solidFill>
                <a:latin typeface="Calibri"/>
                <a:ea typeface="Calibri"/>
                <a:cs typeface="Calibri"/>
                <a:sym typeface="Calibri"/>
              </a:rPr>
              <a:t>), and descriptive adjectives (</a:t>
            </a:r>
            <a:r>
              <a:rPr b="0" i="1" lang="en-US" sz="1200">
                <a:solidFill>
                  <a:schemeClr val="dk1"/>
                </a:solidFill>
                <a:latin typeface="Calibri"/>
                <a:ea typeface="Calibri"/>
                <a:cs typeface="Calibri"/>
                <a:sym typeface="Calibri"/>
              </a:rPr>
              <a:t>booming </a:t>
            </a:r>
            <a:r>
              <a:rPr b="0" lang="en-US" sz="1200">
                <a:solidFill>
                  <a:schemeClr val="dk1"/>
                </a:solidFill>
                <a:latin typeface="Calibri"/>
                <a:ea typeface="Calibri"/>
                <a:cs typeface="Calibri"/>
                <a:sym typeface="Calibri"/>
              </a:rPr>
              <a:t>is more specific than </a:t>
            </a:r>
            <a:r>
              <a:rPr b="0" i="1" lang="en-US" sz="1200">
                <a:solidFill>
                  <a:schemeClr val="dk1"/>
                </a:solidFill>
                <a:latin typeface="Calibri"/>
                <a:ea typeface="Calibri"/>
                <a:cs typeface="Calibri"/>
                <a:sym typeface="Calibri"/>
              </a:rPr>
              <a:t>loud</a:t>
            </a:r>
            <a:r>
              <a:rPr b="0"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Invite a volunteer to read aloud the first paragraph of p. 80 of the </a:t>
            </a:r>
            <a:r>
              <a:rPr b="0" i="1" lang="en-US" sz="1200">
                <a:solidFill>
                  <a:schemeClr val="dk1"/>
                </a:solidFill>
                <a:latin typeface="Calibri"/>
                <a:ea typeface="Calibri"/>
                <a:cs typeface="Calibri"/>
                <a:sym typeface="Calibri"/>
              </a:rPr>
              <a:t>Student Interactive</a:t>
            </a:r>
            <a:r>
              <a:rPr b="0"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Read aloud the first example on p. 80. Point out that </a:t>
            </a:r>
            <a:r>
              <a:rPr b="0" i="1" lang="en-US" sz="1200">
                <a:solidFill>
                  <a:schemeClr val="dk1"/>
                </a:solidFill>
                <a:latin typeface="Calibri"/>
                <a:ea typeface="Calibri"/>
                <a:cs typeface="Calibri"/>
                <a:sym typeface="Calibri"/>
              </a:rPr>
              <a:t>jumps </a:t>
            </a:r>
            <a:r>
              <a:rPr b="0" lang="en-US" sz="1200">
                <a:solidFill>
                  <a:schemeClr val="dk1"/>
                </a:solidFill>
                <a:latin typeface="Calibri"/>
                <a:ea typeface="Calibri"/>
                <a:cs typeface="Calibri"/>
                <a:sym typeface="Calibri"/>
              </a:rPr>
              <a:t>is a more vivid action verb than </a:t>
            </a:r>
            <a:r>
              <a:rPr b="0" i="1" lang="en-US" sz="1200">
                <a:solidFill>
                  <a:schemeClr val="dk1"/>
                </a:solidFill>
                <a:latin typeface="Calibri"/>
                <a:ea typeface="Calibri"/>
                <a:cs typeface="Calibri"/>
                <a:sym typeface="Calibri"/>
              </a:rPr>
              <a:t>reaching for </a:t>
            </a:r>
            <a:r>
              <a:rPr b="0" lang="en-US" sz="1200">
                <a:solidFill>
                  <a:schemeClr val="dk1"/>
                </a:solidFill>
                <a:latin typeface="Calibri"/>
                <a:ea typeface="Calibri"/>
                <a:cs typeface="Calibri"/>
                <a:sym typeface="Calibri"/>
              </a:rPr>
              <a:t>because it is easier to picture.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Have a volunteer read aloud the second example. Talk about why the second version of the sentence is more vivid—it uses the concrete noun </a:t>
            </a:r>
            <a:r>
              <a:rPr b="0" i="1" lang="en-US" sz="1200">
                <a:solidFill>
                  <a:schemeClr val="dk1"/>
                </a:solidFill>
                <a:latin typeface="Calibri"/>
                <a:ea typeface="Calibri"/>
                <a:cs typeface="Calibri"/>
                <a:sym typeface="Calibri"/>
              </a:rPr>
              <a:t>edge </a:t>
            </a:r>
            <a:r>
              <a:rPr b="0" lang="en-US" sz="1200">
                <a:solidFill>
                  <a:schemeClr val="dk1"/>
                </a:solidFill>
                <a:latin typeface="Calibri"/>
                <a:ea typeface="Calibri"/>
                <a:cs typeface="Calibri"/>
                <a:sym typeface="Calibri"/>
              </a:rPr>
              <a:t>instead of speaking about the entire knife and uses the descriptive adjective </a:t>
            </a:r>
            <a:r>
              <a:rPr b="0" i="1" lang="en-US" sz="1200">
                <a:solidFill>
                  <a:schemeClr val="dk1"/>
                </a:solidFill>
                <a:latin typeface="Calibri"/>
                <a:ea typeface="Calibri"/>
                <a:cs typeface="Calibri"/>
                <a:sym typeface="Calibri"/>
              </a:rPr>
              <a:t>sharp </a:t>
            </a:r>
            <a:r>
              <a:rPr b="0" lang="en-US" sz="1200">
                <a:solidFill>
                  <a:schemeClr val="dk1"/>
                </a:solidFill>
                <a:latin typeface="Calibri"/>
                <a:ea typeface="Calibri"/>
                <a:cs typeface="Calibri"/>
                <a:sym typeface="Calibri"/>
              </a:rPr>
              <a:t>instead of the vague, overused adjective </a:t>
            </a:r>
            <a:r>
              <a:rPr b="0" i="1" lang="en-US" sz="1200">
                <a:solidFill>
                  <a:schemeClr val="dk1"/>
                </a:solidFill>
                <a:latin typeface="Calibri"/>
                <a:ea typeface="Calibri"/>
                <a:cs typeface="Calibri"/>
                <a:sym typeface="Calibri"/>
              </a:rPr>
              <a:t>good</a:t>
            </a:r>
            <a:r>
              <a:rPr b="0"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Discuss why </a:t>
            </a:r>
            <a:r>
              <a:rPr b="0" i="1" lang="en-US" sz="1200">
                <a:solidFill>
                  <a:schemeClr val="dk1"/>
                </a:solidFill>
                <a:latin typeface="Calibri"/>
                <a:ea typeface="Calibri"/>
                <a:cs typeface="Calibri"/>
                <a:sym typeface="Calibri"/>
              </a:rPr>
              <a:t>very big </a:t>
            </a:r>
            <a:r>
              <a:rPr b="0" lang="en-US" sz="1200">
                <a:solidFill>
                  <a:schemeClr val="dk1"/>
                </a:solidFill>
                <a:latin typeface="Calibri"/>
                <a:ea typeface="Calibri"/>
                <a:cs typeface="Calibri"/>
                <a:sym typeface="Calibri"/>
              </a:rPr>
              <a:t>in the third example is less vivid than </a:t>
            </a:r>
            <a:r>
              <a:rPr b="0" i="1" lang="en-US" sz="1200">
                <a:solidFill>
                  <a:schemeClr val="dk1"/>
                </a:solidFill>
                <a:latin typeface="Calibri"/>
                <a:ea typeface="Calibri"/>
                <a:cs typeface="Calibri"/>
                <a:sym typeface="Calibri"/>
              </a:rPr>
              <a:t>enormous</a:t>
            </a:r>
            <a:r>
              <a:rPr b="0" lang="en-US" sz="1200">
                <a:solidFill>
                  <a:schemeClr val="dk1"/>
                </a:solidFill>
                <a:latin typeface="Calibri"/>
                <a:ea typeface="Calibri"/>
                <a:cs typeface="Calibri"/>
                <a:sym typeface="Calibri"/>
              </a:rPr>
              <a:t>, eliciting that </a:t>
            </a:r>
            <a:r>
              <a:rPr b="0" i="1" lang="en-US" sz="1200">
                <a:solidFill>
                  <a:schemeClr val="dk1"/>
                </a:solidFill>
                <a:latin typeface="Calibri"/>
                <a:ea typeface="Calibri"/>
                <a:cs typeface="Calibri"/>
                <a:sym typeface="Calibri"/>
              </a:rPr>
              <a:t>very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big </a:t>
            </a:r>
            <a:r>
              <a:rPr b="0" lang="en-US" sz="1200">
                <a:solidFill>
                  <a:schemeClr val="dk1"/>
                </a:solidFill>
                <a:latin typeface="Calibri"/>
                <a:ea typeface="Calibri"/>
                <a:cs typeface="Calibri"/>
                <a:sym typeface="Calibri"/>
              </a:rPr>
              <a:t>are used so often that they have little impact.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Pair students, and have each pair rewrite sentences 1 through 3 on p. 80. Then have students begin drafting a personal narrative that includes specific, vivid details.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64" name="Google Shape;46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rgbClr val="2D2D2D"/>
                </a:solidFill>
                <a:latin typeface="Calibri"/>
                <a:ea typeface="Calibri"/>
                <a:cs typeface="Calibri"/>
                <a:sym typeface="Calibri"/>
              </a:rPr>
              <a:t>Model creating a word web with an engaging idea in the central circle (“the first time I cooked by myself”) and specific, vivid details around it (</a:t>
            </a:r>
            <a:r>
              <a:rPr i="1" lang="en-US" sz="1200">
                <a:solidFill>
                  <a:srgbClr val="2D2D2D"/>
                </a:solidFill>
                <a:latin typeface="Calibri"/>
                <a:ea typeface="Calibri"/>
                <a:cs typeface="Calibri"/>
                <a:sym typeface="Calibri"/>
              </a:rPr>
              <a:t>raw, burned, gasped, kept at it, </a:t>
            </a:r>
            <a:r>
              <a:rPr lang="en-US" sz="1200">
                <a:solidFill>
                  <a:srgbClr val="2D2D2D"/>
                </a:solidFill>
                <a:latin typeface="Calibri"/>
                <a:ea typeface="Calibri"/>
                <a:cs typeface="Calibri"/>
                <a:sym typeface="Calibri"/>
              </a:rPr>
              <a:t>and </a:t>
            </a:r>
            <a:r>
              <a:rPr i="1" lang="en-US" sz="1200">
                <a:solidFill>
                  <a:srgbClr val="2D2D2D"/>
                </a:solidFill>
                <a:latin typeface="Calibri"/>
                <a:ea typeface="Calibri"/>
                <a:cs typeface="Calibri"/>
                <a:sym typeface="Calibri"/>
              </a:rPr>
              <a:t>proud</a:t>
            </a:r>
            <a:r>
              <a:rPr lang="en-US" sz="1200">
                <a:solidFill>
                  <a:srgbClr val="2D2D2D"/>
                </a:solidFill>
                <a:latin typeface="Calibri"/>
                <a:ea typeface="Calibri"/>
                <a:cs typeface="Calibri"/>
                <a:sym typeface="Calibri"/>
              </a:rPr>
              <a:t>). Then have students create word webs for the personal narratives they plan to write. See the </a:t>
            </a:r>
            <a:r>
              <a:rPr b="0" lang="en-US" sz="1200">
                <a:solidFill>
                  <a:srgbClr val="2D2D2D"/>
                </a:solidFill>
                <a:latin typeface="Calibri"/>
                <a:ea typeface="Calibri"/>
                <a:cs typeface="Calibri"/>
                <a:sym typeface="Calibri"/>
              </a:rPr>
              <a:t>Conference Prompts</a:t>
            </a:r>
            <a:r>
              <a:rPr b="1" lang="en-US" sz="1200">
                <a:solidFill>
                  <a:srgbClr val="2D2D2D"/>
                </a:solidFill>
                <a:latin typeface="Calibri"/>
                <a:ea typeface="Calibri"/>
                <a:cs typeface="Calibri"/>
                <a:sym typeface="Calibri"/>
              </a:rPr>
              <a:t> </a:t>
            </a:r>
            <a:r>
              <a:rPr lang="en-US" sz="1200">
                <a:solidFill>
                  <a:srgbClr val="2D2D2D"/>
                </a:solidFill>
                <a:latin typeface="Calibri"/>
                <a:ea typeface="Calibri"/>
                <a:cs typeface="Calibri"/>
                <a:sym typeface="Calibri"/>
              </a:rPr>
              <a:t>on p. T142. </a:t>
            </a:r>
            <a:endParaRPr sz="1200">
              <a:latin typeface="Calibri"/>
              <a:ea typeface="Calibri"/>
              <a:cs typeface="Calibri"/>
              <a:sym typeface="Calibri"/>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rgbClr val="2D2D2D"/>
                </a:solidFill>
                <a:latin typeface="Calibri"/>
                <a:ea typeface="Calibri"/>
                <a:cs typeface="Calibri"/>
                <a:sym typeface="Calibri"/>
              </a:rPr>
              <a:t>Encourage volunteers to share their word webs. As a class, choose the details that you believe are the most vivid and specific. Emphasize that specific, vivid details make a personal narrative more fun to write and more rewarding to read.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78" name="Google Shape;47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Point out that English words with Greek roots sometimes have unusual spellings for their sounds.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a:t>
            </a:r>
            <a:r>
              <a:rPr i="1" lang="en-US" sz="1200">
                <a:solidFill>
                  <a:schemeClr val="dk1"/>
                </a:solidFill>
                <a:latin typeface="Calibri"/>
                <a:ea typeface="Calibri"/>
                <a:cs typeface="Calibri"/>
                <a:sym typeface="Calibri"/>
              </a:rPr>
              <a:t>ch </a:t>
            </a:r>
            <a:r>
              <a:rPr lang="en-US" sz="1200">
                <a:solidFill>
                  <a:schemeClr val="dk1"/>
                </a:solidFill>
                <a:latin typeface="Calibri"/>
                <a:ea typeface="Calibri"/>
                <a:cs typeface="Calibri"/>
                <a:sym typeface="Calibri"/>
              </a:rPr>
              <a:t>and say the </a:t>
            </a:r>
            <a:r>
              <a:rPr i="1" lang="en-US" sz="1200">
                <a:solidFill>
                  <a:schemeClr val="dk1"/>
                </a:solidFill>
                <a:latin typeface="Calibri"/>
                <a:ea typeface="Calibri"/>
                <a:cs typeface="Calibri"/>
                <a:sym typeface="Calibri"/>
              </a:rPr>
              <a:t>ch </a:t>
            </a:r>
            <a:r>
              <a:rPr lang="en-US" sz="1200">
                <a:solidFill>
                  <a:schemeClr val="dk1"/>
                </a:solidFill>
                <a:latin typeface="Calibri"/>
                <a:ea typeface="Calibri"/>
                <a:cs typeface="Calibri"/>
                <a:sym typeface="Calibri"/>
              </a:rPr>
              <a:t>sound.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write the Greek root </a:t>
            </a:r>
            <a:r>
              <a:rPr i="1" lang="en-US" sz="1200">
                <a:solidFill>
                  <a:schemeClr val="dk1"/>
                </a:solidFill>
                <a:latin typeface="Calibri"/>
                <a:ea typeface="Calibri"/>
                <a:cs typeface="Calibri"/>
                <a:sym typeface="Calibri"/>
              </a:rPr>
              <a:t>chron</a:t>
            </a:r>
            <a:r>
              <a:rPr lang="en-US" sz="1200">
                <a:solidFill>
                  <a:schemeClr val="dk1"/>
                </a:solidFill>
                <a:latin typeface="Calibri"/>
                <a:ea typeface="Calibri"/>
                <a:cs typeface="Calibri"/>
                <a:sym typeface="Calibri"/>
              </a:rPr>
              <a:t>, and explain that the </a:t>
            </a:r>
            <a:r>
              <a:rPr i="1" lang="en-US" sz="1200">
                <a:solidFill>
                  <a:schemeClr val="dk1"/>
                </a:solidFill>
                <a:latin typeface="Calibri"/>
                <a:ea typeface="Calibri"/>
                <a:cs typeface="Calibri"/>
                <a:sym typeface="Calibri"/>
              </a:rPr>
              <a:t>ch </a:t>
            </a:r>
            <a:r>
              <a:rPr lang="en-US" sz="1200">
                <a:solidFill>
                  <a:schemeClr val="dk1"/>
                </a:solidFill>
                <a:latin typeface="Calibri"/>
                <a:ea typeface="Calibri"/>
                <a:cs typeface="Calibri"/>
                <a:sym typeface="Calibri"/>
              </a:rPr>
              <a:t>in this root is pronounced with a </a:t>
            </a:r>
            <a:r>
              <a:rPr i="1" lang="en-US" sz="1200">
                <a:solidFill>
                  <a:schemeClr val="dk1"/>
                </a:solidFill>
                <a:latin typeface="Calibri"/>
                <a:ea typeface="Calibri"/>
                <a:cs typeface="Calibri"/>
                <a:sym typeface="Calibri"/>
              </a:rPr>
              <a:t>k </a:t>
            </a:r>
            <a:r>
              <a:rPr lang="en-US" sz="1200">
                <a:solidFill>
                  <a:schemeClr val="dk1"/>
                </a:solidFill>
                <a:latin typeface="Calibri"/>
                <a:ea typeface="Calibri"/>
                <a:cs typeface="Calibri"/>
                <a:sym typeface="Calibri"/>
              </a:rPr>
              <a:t>sound.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demonstrate and apply their spelling knowledge by identifying and writing words that illustrate this root’s spelling. </a:t>
            </a:r>
            <a:endParaRPr/>
          </a:p>
          <a:p>
            <a:pPr indent="-2159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Have </a:t>
            </a:r>
            <a:r>
              <a:rPr lang="en-US" sz="1200">
                <a:solidFill>
                  <a:schemeClr val="dk1"/>
                </a:solidFill>
                <a:latin typeface="Calibri"/>
                <a:ea typeface="Calibri"/>
                <a:cs typeface="Calibri"/>
                <a:sym typeface="Calibri"/>
              </a:rPr>
              <a:t>students demonstrate their spelling knowledge by completing the activity on p. 77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Clr>
                <a:schemeClr val="dk1"/>
              </a:buClr>
              <a:buSzPts val="1200"/>
              <a:buFont typeface="Calibri"/>
              <a:buNone/>
            </a:pPr>
            <a:r>
              <a:t/>
            </a:r>
            <a:endParaRPr b="0" i="0" sz="1200" u="none" strike="noStrike">
              <a:latin typeface="Calibri"/>
              <a:ea typeface="Calibri"/>
              <a:cs typeface="Calibri"/>
              <a:sym typeface="Calibri"/>
            </a:endParaRPr>
          </a:p>
        </p:txBody>
      </p:sp>
      <p:sp>
        <p:nvSpPr>
          <p:cNvPr id="499" name="Google Shape;49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dependent and independent clauses by “tailing off” in the middle of a complex sentence: </a:t>
            </a:r>
            <a:r>
              <a:rPr i="1" lang="en-US" sz="1200">
                <a:solidFill>
                  <a:schemeClr val="dk1"/>
                </a:solidFill>
                <a:latin typeface="Calibri"/>
                <a:ea typeface="Calibri"/>
                <a:cs typeface="Calibri"/>
                <a:sym typeface="Calibri"/>
              </a:rPr>
              <a:t>Though I like plain vanilla ice cream </a:t>
            </a:r>
            <a:r>
              <a:rPr lang="en-US" sz="1200">
                <a:solidFill>
                  <a:schemeClr val="dk1"/>
                </a:solidFill>
                <a:latin typeface="Calibri"/>
                <a:ea typeface="Calibri"/>
                <a:cs typeface="Calibri"/>
                <a:sym typeface="Calibri"/>
              </a:rPr>
              <a:t>. . . and then waiting until students seem impatient for you to go on. Then complete your sentence: </a:t>
            </a:r>
            <a:r>
              <a:rPr i="1" lang="en-US" sz="1200">
                <a:solidFill>
                  <a:schemeClr val="dk1"/>
                </a:solidFill>
                <a:latin typeface="Calibri"/>
                <a:ea typeface="Calibri"/>
                <a:cs typeface="Calibri"/>
                <a:sym typeface="Calibri"/>
              </a:rPr>
              <a:t>I love coffee ice cream with bits of chocolate in it!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Give students a frame such as </a:t>
            </a:r>
            <a:r>
              <a:rPr i="1" lang="en-US" sz="1200">
                <a:solidFill>
                  <a:schemeClr val="dk1"/>
                </a:solidFill>
                <a:latin typeface="Calibri"/>
                <a:ea typeface="Calibri"/>
                <a:cs typeface="Calibri"/>
                <a:sym typeface="Calibri"/>
              </a:rPr>
              <a:t>Because I never/always _____, I never/always _____. </a:t>
            </a:r>
            <a:r>
              <a:rPr lang="en-US" sz="1200">
                <a:solidFill>
                  <a:schemeClr val="dk1"/>
                </a:solidFill>
                <a:latin typeface="Calibri"/>
                <a:ea typeface="Calibri"/>
                <a:cs typeface="Calibri"/>
                <a:sym typeface="Calibri"/>
              </a:rPr>
              <a:t>Guide students to complete the frame orally.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work in pairs to write two complex sentences. Ask partners to share their sentences with another pair, who should identify the dependent and independent clauses. </a:t>
            </a:r>
            <a:endParaRPr/>
          </a:p>
          <a:p>
            <a:pPr indent="-256032" lvl="0" marL="256032"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514" name="Google Shape;51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Authors use text features for different purposes. Some text features help readers navigate or locate information in a text. Other text features highlight or clarify important facts.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Identify the type of text feature.</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Determine the information to which it draws your attention. </a:t>
            </a:r>
            <a:endParaRPr sz="1200">
              <a:solidFill>
                <a:schemeClr val="dk1"/>
              </a:solidFill>
              <a:latin typeface="Calibri"/>
              <a:ea typeface="Calibri"/>
              <a:cs typeface="Calibri"/>
              <a:sym typeface="Calibri"/>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Think about why the author used it in that spot in the text.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53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analyze a text feature. </a:t>
            </a:r>
            <a:endParaRPr/>
          </a:p>
          <a:p>
            <a:pPr indent="-304800" lvl="0" marL="676656" rtl="0" algn="l">
              <a:lnSpc>
                <a:spcPct val="100000"/>
              </a:lnSpc>
              <a:spcBef>
                <a:spcPts val="0"/>
              </a:spcBef>
              <a:spcAft>
                <a:spcPts val="0"/>
              </a:spcAft>
              <a:buClr>
                <a:schemeClr val="dk1"/>
              </a:buClr>
              <a:buSzPts val="1200"/>
              <a:buFont typeface="Calibri"/>
              <a:buChar char="●"/>
            </a:pPr>
            <a:r>
              <a:rPr i="1" lang="en-US" sz="1200">
                <a:solidFill>
                  <a:schemeClr val="dk1"/>
                </a:solidFill>
                <a:latin typeface="Calibri"/>
                <a:ea typeface="Calibri"/>
                <a:cs typeface="Calibri"/>
                <a:sym typeface="Calibri"/>
              </a:rPr>
              <a:t>In the map’s caption, I learn “The Ross Ice Shelf, near McMurdo State, is the size of France. The Antarctic Dry Valleys are also nearby.” That is new information. I will underline it and write “additional information.”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 pairs underline another detail from the map that adds to their understanding of the text. </a:t>
            </a:r>
            <a:endParaRPr/>
          </a:p>
          <a:p>
            <a:pPr indent="-228600" lvl="0" marL="457200" rtl="0" algn="l">
              <a:lnSpc>
                <a:spcPct val="100000"/>
              </a:lnSpc>
              <a:spcBef>
                <a:spcPts val="0"/>
              </a:spcBef>
              <a:spcAft>
                <a:spcPts val="0"/>
              </a:spcAft>
              <a:buSzPts val="1400"/>
              <a:buNone/>
            </a:pPr>
            <a:r>
              <a:t/>
            </a:r>
            <a:endParaRPr i="0"/>
          </a:p>
        </p:txBody>
      </p:sp>
      <p:sp>
        <p:nvSpPr>
          <p:cNvPr id="537" name="Google Shape;53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study the map and read its labels and caption. Ask: </a:t>
            </a:r>
            <a:r>
              <a:rPr b="0" i="1" lang="en-US" sz="1200">
                <a:solidFill>
                  <a:schemeClr val="dk1"/>
                </a:solidFill>
                <a:latin typeface="Calibri"/>
                <a:ea typeface="Calibri"/>
                <a:cs typeface="Calibri"/>
                <a:sym typeface="Calibri"/>
              </a:rPr>
              <a:t>What features on this page show that this is informational text</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Underline relevant details that show what the map adds to your understanding of the text</a:t>
            </a:r>
            <a:r>
              <a:rPr b="0" lang="en-US" sz="1200">
                <a:solidFill>
                  <a:schemeClr val="dk1"/>
                </a:solidFill>
                <a:latin typeface="Calibri"/>
                <a:ea typeface="Calibri"/>
                <a:cs typeface="Calibri"/>
                <a:sym typeface="Calibri"/>
              </a:rPr>
              <a: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to explain what the map, its labels, and its caption help them understand about the text. Possible Response: The labels help me understand where the ice shelves and McMurdo Station are located. The last two sentences in the caption help me understand the size of the ice shelves and how close McMurdo Station is to one of them. DOK 2 </a:t>
            </a:r>
            <a:endParaRPr/>
          </a:p>
          <a:p>
            <a:pPr indent="-228600" lvl="0" marL="457200" rtl="0" algn="l">
              <a:lnSpc>
                <a:spcPct val="100000"/>
              </a:lnSpc>
              <a:spcBef>
                <a:spcPts val="0"/>
              </a:spcBef>
              <a:spcAft>
                <a:spcPts val="0"/>
              </a:spcAft>
              <a:buSzPts val="1400"/>
              <a:buNone/>
            </a:pPr>
            <a:r>
              <a:t/>
            </a:r>
            <a:endParaRPr i="0"/>
          </a:p>
        </p:txBody>
      </p:sp>
      <p:sp>
        <p:nvSpPr>
          <p:cNvPr id="550" name="Google Shape;550;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that when they are scanning a text to find details that explain a heading, they should look for words related to the topic in the heading.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4–6 to find and underline relevant details that tell about Chris McKay’s “Journey to the Bottom of the Earth.” Tell students to look for words about his journey and where he went when he arrived.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Which words tell about where McKay’s plane landed</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“They landed atop a giant lump of sandstone called Battleship Promontory.” </a:t>
            </a:r>
            <a:endParaRPr b="0"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DOK 1 </a:t>
            </a:r>
            <a:endParaRPr/>
          </a:p>
          <a:p>
            <a:pPr indent="-228600" lvl="0" marL="457200" rtl="0" algn="l">
              <a:lnSpc>
                <a:spcPct val="100000"/>
              </a:lnSpc>
              <a:spcBef>
                <a:spcPts val="0"/>
              </a:spcBef>
              <a:spcAft>
                <a:spcPts val="0"/>
              </a:spcAft>
              <a:buSzPts val="1400"/>
              <a:buNone/>
            </a:pPr>
            <a:r>
              <a:t/>
            </a:r>
            <a:endParaRPr i="0"/>
          </a:p>
        </p:txBody>
      </p:sp>
      <p:sp>
        <p:nvSpPr>
          <p:cNvPr id="563" name="Google Shape;563;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to scan the text for clue words when they are trying to find a connection between the topic of a text feature and the text. Ask: </a:t>
            </a:r>
            <a:r>
              <a:rPr b="0" i="1" lang="en-US" sz="1200">
                <a:solidFill>
                  <a:schemeClr val="dk1"/>
                </a:solidFill>
                <a:latin typeface="Calibri"/>
                <a:ea typeface="Calibri"/>
                <a:cs typeface="Calibri"/>
                <a:sym typeface="Calibri"/>
              </a:rPr>
              <a:t>What is the topic of the photo—that is, what does it show</a:t>
            </a:r>
            <a:r>
              <a:rPr i="1" lang="en-US" sz="1200">
                <a:solidFill>
                  <a:schemeClr val="dk1"/>
                </a:solidFill>
                <a:latin typeface="Arial"/>
                <a:ea typeface="Arial"/>
                <a:cs typeface="Arial"/>
                <a:sym typeface="Arial"/>
              </a:rPr>
              <a:t>? </a:t>
            </a:r>
            <a:r>
              <a:rPr b="0" i="1" lang="en-US" sz="1200">
                <a:solidFill>
                  <a:schemeClr val="dk1"/>
                </a:solidFill>
                <a:latin typeface="Calibri"/>
                <a:ea typeface="Calibri"/>
                <a:cs typeface="Calibri"/>
                <a:sym typeface="Calibri"/>
              </a:rPr>
              <a:t>Which details in the text help explain why the author included the photo</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Have students scan paragraphs 12 and 13 and underline details that explain why the author included the photo. See student page for possible responses. Possible Responses: The photo shows the snow in Antarctica. The detail “the microbes hidden in the rocks survived on tidbits of summer sunlight and a few drops of snowmelt” helps explain why the author included the photo—to show that the snow will eventually melt. DOK 2 </a:t>
            </a:r>
            <a:endParaRPr/>
          </a:p>
          <a:p>
            <a:pPr indent="-228600" lvl="0" marL="457200" rtl="0" algn="l">
              <a:lnSpc>
                <a:spcPct val="100000"/>
              </a:lnSpc>
              <a:spcBef>
                <a:spcPts val="0"/>
              </a:spcBef>
              <a:spcAft>
                <a:spcPts val="0"/>
              </a:spcAft>
              <a:buSzPts val="1400"/>
              <a:buNone/>
            </a:pPr>
            <a:r>
              <a:t/>
            </a:r>
            <a:endParaRPr i="0"/>
          </a:p>
        </p:txBody>
      </p:sp>
      <p:sp>
        <p:nvSpPr>
          <p:cNvPr id="576" name="Google Shape;576;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that the text feature called a sidebar is a short piece of text that accompanies a longer one. A sidebar contains information that adds to or further explains information in the longer text.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read the sidebar and underline details that show how it relates to and helps them better understand the main topic of </a:t>
            </a:r>
            <a:r>
              <a:rPr b="0" i="1" lang="en-US" sz="1200">
                <a:solidFill>
                  <a:schemeClr val="dk1"/>
                </a:solidFill>
                <a:latin typeface="Calibri"/>
                <a:ea typeface="Calibri"/>
                <a:cs typeface="Calibri"/>
                <a:sym typeface="Calibri"/>
              </a:rPr>
              <a:t>Life on Earth—and Beyond. </a:t>
            </a:r>
            <a:r>
              <a:rPr b="0" lang="en-US" sz="1200">
                <a:solidFill>
                  <a:schemeClr val="dk1"/>
                </a:solidFill>
                <a:latin typeface="Calibri"/>
                <a:ea typeface="Calibri"/>
                <a:cs typeface="Calibri"/>
                <a:sym typeface="Calibri"/>
              </a:rPr>
              <a:t>See student page for possible responses</a:t>
            </a:r>
            <a:r>
              <a:rPr b="0" i="1" lang="en-US" sz="1200">
                <a:solidFill>
                  <a:schemeClr val="dk1"/>
                </a:solidFill>
                <a:latin typeface="Calibri"/>
                <a:ea typeface="Calibri"/>
                <a:cs typeface="Calibri"/>
                <a:sym typeface="Calibri"/>
              </a:rPr>
              <a:t>. </a:t>
            </a:r>
            <a:endParaRPr b="0"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Why did the author include a sidebar that explains what life is</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She included it because the longer text is about scientists studying life in remote places on Earth in the hopes</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of learning what life on other planets might be like.  DOK 3 </a:t>
            </a:r>
            <a:endParaRPr/>
          </a:p>
          <a:p>
            <a:pPr indent="-228600" lvl="0" marL="457200" rtl="0" algn="l">
              <a:lnSpc>
                <a:spcPct val="100000"/>
              </a:lnSpc>
              <a:spcBef>
                <a:spcPts val="0"/>
              </a:spcBef>
              <a:spcAft>
                <a:spcPts val="0"/>
              </a:spcAft>
              <a:buSzPts val="1400"/>
              <a:buNone/>
            </a:pPr>
            <a:r>
              <a:t/>
            </a:r>
            <a:endParaRPr i="0"/>
          </a:p>
        </p:txBody>
      </p:sp>
      <p:sp>
        <p:nvSpPr>
          <p:cNvPr id="589" name="Google Shape;589;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of the Essential Question for Unit 1: </a:t>
            </a:r>
            <a:r>
              <a:rPr i="1" lang="en-US" sz="1200">
                <a:solidFill>
                  <a:schemeClr val="dk1"/>
                </a:solidFill>
                <a:latin typeface="Calibri"/>
                <a:ea typeface="Calibri"/>
                <a:cs typeface="Calibri"/>
                <a:sym typeface="Calibri"/>
              </a:rPr>
              <a:t>How do journeys change us</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Point out the Week 2 Question: </a:t>
            </a:r>
            <a:r>
              <a:rPr i="1" lang="en-US" sz="1200">
                <a:solidFill>
                  <a:schemeClr val="dk1"/>
                </a:solidFill>
                <a:latin typeface="Calibri"/>
                <a:ea typeface="Calibri"/>
                <a:cs typeface="Calibri"/>
                <a:sym typeface="Calibri"/>
              </a:rPr>
              <a:t>What can scientists discover by traveling to distant places</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Read and Discuss </a:t>
            </a:r>
            <a:r>
              <a:rPr lang="en-US" sz="1200">
                <a:solidFill>
                  <a:schemeClr val="dk1"/>
                </a:solidFill>
                <a:latin typeface="Calibri"/>
                <a:ea typeface="Calibri"/>
                <a:cs typeface="Calibri"/>
                <a:sym typeface="Calibri"/>
              </a:rPr>
              <a:t>Direct students’ attention to the infographic on pp. 46–47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Explain that an infographic combines words and pictures to provide information. Have students read the infographic and discuss the very different places scientists will go to find evidence of life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following questions to guide discussion: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Of the places scientists search for life, which one was most surprising to you</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do you think scientists will find as they explore space</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do these places suggest about how people persevere, or keep trying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to do something</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Why</a:t>
            </a:r>
            <a:r>
              <a:rPr lang="en-US" sz="1200">
                <a:solidFill>
                  <a:schemeClr val="dk1"/>
                </a:solidFill>
                <a:latin typeface="Arial"/>
                <a:ea typeface="Arial"/>
                <a:cs typeface="Arial"/>
                <a:sym typeface="Arial"/>
              </a:rPr>
              <a:t>? </a:t>
            </a:r>
            <a:endParaRPr>
              <a:latin typeface="Arial"/>
              <a:ea typeface="Arial"/>
              <a:cs typeface="Arial"/>
              <a:sym typeface="Arial"/>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WEEKLY QUESTION </a:t>
            </a:r>
            <a:r>
              <a:rPr lang="en-US" sz="1200">
                <a:solidFill>
                  <a:schemeClr val="dk1"/>
                </a:solidFill>
                <a:latin typeface="Calibri"/>
                <a:ea typeface="Calibri"/>
                <a:cs typeface="Calibri"/>
                <a:sym typeface="Calibri"/>
              </a:rPr>
              <a:t>Reread the Week 2 question: </a:t>
            </a:r>
            <a:r>
              <a:rPr i="1" lang="en-US" sz="1200">
                <a:solidFill>
                  <a:schemeClr val="dk1"/>
                </a:solidFill>
                <a:latin typeface="Calibri"/>
                <a:ea typeface="Calibri"/>
                <a:cs typeface="Calibri"/>
                <a:sym typeface="Calibri"/>
              </a:rPr>
              <a:t>What can scientists discover by traveling to distant places</a:t>
            </a:r>
            <a:r>
              <a:rPr i="1" lang="en-US" sz="1200">
                <a:solidFill>
                  <a:schemeClr val="dk1"/>
                </a:solidFill>
                <a:latin typeface="Arial"/>
                <a:ea typeface="Arial"/>
                <a:cs typeface="Arial"/>
                <a:sym typeface="Arial"/>
              </a:rPr>
              <a:t>? </a:t>
            </a:r>
            <a:r>
              <a:rPr lang="en-US" sz="1200">
                <a:solidFill>
                  <a:schemeClr val="dk1"/>
                </a:solidFill>
                <a:latin typeface="Calibri"/>
                <a:ea typeface="Calibri"/>
                <a:cs typeface="Calibri"/>
                <a:sym typeface="Calibri"/>
              </a:rPr>
              <a:t>Tell students that they just learned about some ways in which scientists have discovered life in distant places. Explain that they will read about more ways this week.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answer the questions on p. 47 and then discuss their answers with a partner. </a:t>
            </a:r>
            <a:endParaRPr/>
          </a:p>
          <a:p>
            <a:pPr indent="-228600" lvl="0" marL="228600" rtl="0" algn="l">
              <a:lnSpc>
                <a:spcPct val="100000"/>
              </a:lnSpc>
              <a:spcBef>
                <a:spcPts val="0"/>
              </a:spcBef>
              <a:spcAft>
                <a:spcPts val="0"/>
              </a:spcAft>
              <a:buSzPts val="1400"/>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Point out the photo of the scientists using the spectrometer. Have students scan the photo caption. Ask: </a:t>
            </a:r>
            <a:r>
              <a:rPr b="0" i="1" lang="en-US" sz="1200">
                <a:solidFill>
                  <a:schemeClr val="dk1"/>
                </a:solidFill>
                <a:latin typeface="Calibri"/>
                <a:ea typeface="Calibri"/>
                <a:cs typeface="Calibri"/>
                <a:sym typeface="Calibri"/>
              </a:rPr>
              <a:t>What do you find out about spectrometers in this text? Have students underline details in the photo caption that help them understand what the spectrometer is and how it might be used on a future NASA mission</a:t>
            </a:r>
            <a:r>
              <a:rPr b="0" lang="en-US" sz="1200">
                <a:solidFill>
                  <a:schemeClr val="dk1"/>
                </a:solidFill>
                <a:latin typeface="Calibri"/>
                <a:ea typeface="Calibri"/>
                <a:cs typeface="Calibri"/>
                <a:sym typeface="Calibri"/>
              </a:rPr>
              <a:t>. See student page for possible responses. Possible Response: I found out that people can use a spectrometer to scan rocks and discover whether there are living things inside. That information could help scientists who study whether life exists on other planets. DOK 2 </a:t>
            </a:r>
            <a:endParaRPr/>
          </a:p>
          <a:p>
            <a:pPr indent="-228600" lvl="0" marL="457200" rtl="0" algn="l">
              <a:lnSpc>
                <a:spcPct val="100000"/>
              </a:lnSpc>
              <a:spcBef>
                <a:spcPts val="0"/>
              </a:spcBef>
              <a:spcAft>
                <a:spcPts val="0"/>
              </a:spcAft>
              <a:buSzPts val="1400"/>
              <a:buNone/>
            </a:pPr>
            <a:r>
              <a:t/>
            </a:r>
            <a:endParaRPr i="0"/>
          </a:p>
        </p:txBody>
      </p:sp>
      <p:sp>
        <p:nvSpPr>
          <p:cNvPr id="602" name="Google Shape;602;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study the photographs and scan the text on pp. 64–65. Say: </a:t>
            </a:r>
            <a:r>
              <a:rPr b="0" i="1" lang="en-US" sz="1200">
                <a:solidFill>
                  <a:schemeClr val="dk1"/>
                </a:solidFill>
                <a:latin typeface="Calibri"/>
                <a:ea typeface="Calibri"/>
                <a:cs typeface="Calibri"/>
                <a:sym typeface="Calibri"/>
              </a:rPr>
              <a:t>Describe what you see in the main photo and the inset photo.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underline text that helps them understand what the photographs show. See student page for possible responses. Possible Responses: I see a desert landscape with a green balloon floating over it. I do not see anything alive. The inset photo shows Chris McKay holding the balloon. DOK 1 </a:t>
            </a:r>
            <a:endParaRPr/>
          </a:p>
          <a:p>
            <a:pPr indent="-228600" lvl="0" marL="457200" rtl="0" algn="l">
              <a:lnSpc>
                <a:spcPct val="100000"/>
              </a:lnSpc>
              <a:spcBef>
                <a:spcPts val="0"/>
              </a:spcBef>
              <a:spcAft>
                <a:spcPts val="0"/>
              </a:spcAft>
              <a:buSzPts val="1400"/>
              <a:buNone/>
            </a:pPr>
            <a:r>
              <a:t/>
            </a:r>
            <a:endParaRPr i="0"/>
          </a:p>
        </p:txBody>
      </p:sp>
      <p:sp>
        <p:nvSpPr>
          <p:cNvPr id="615" name="Google Shape;615;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a sidebar contains information that adds to or further explains information in the longer text. Have students read the sidebar and underline details that tell them how it relates to the main topic of </a:t>
            </a:r>
            <a:r>
              <a:rPr b="0" i="1" lang="en-US" sz="1200">
                <a:solidFill>
                  <a:schemeClr val="dk1"/>
                </a:solidFill>
                <a:latin typeface="Calibri"/>
                <a:ea typeface="Calibri"/>
                <a:cs typeface="Calibri"/>
                <a:sym typeface="Calibri"/>
              </a:rPr>
              <a:t>Life on Earth—and Beyond</a:t>
            </a:r>
            <a:r>
              <a:rPr b="0" lang="en-US" sz="1200">
                <a:solidFill>
                  <a:schemeClr val="dk1"/>
                </a:solidFill>
                <a:latin typeface="Calibri"/>
                <a:ea typeface="Calibri"/>
                <a:cs typeface="Calibri"/>
                <a:sym typeface="Calibri"/>
              </a:rPr>
              <a: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Why did the author include a sidebar that explains why water is necessary for life on Earth</a:t>
            </a:r>
            <a:r>
              <a:rPr i="1" lang="en-US" sz="1200">
                <a:solidFill>
                  <a:schemeClr val="dk1"/>
                </a:solidFill>
                <a:latin typeface="Arial"/>
                <a:ea typeface="Arial"/>
                <a:cs typeface="Arial"/>
                <a:sym typeface="Arial"/>
              </a:rPr>
              <a: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She included the sidebar because, on p. 66, she quotes Chris McKay as saying, “. . . where there is no liquid water, there is no life.” The author wants to explain why that is so.  DOK 3 </a:t>
            </a:r>
            <a:endParaRPr/>
          </a:p>
          <a:p>
            <a:pPr indent="-228600" lvl="0" marL="457200" rtl="0" algn="l">
              <a:lnSpc>
                <a:spcPct val="100000"/>
              </a:lnSpc>
              <a:spcBef>
                <a:spcPts val="0"/>
              </a:spcBef>
              <a:spcAft>
                <a:spcPts val="0"/>
              </a:spcAft>
              <a:buSzPts val="1400"/>
              <a:buNone/>
            </a:pPr>
            <a:r>
              <a:t/>
            </a:r>
            <a:endParaRPr i="0"/>
          </a:p>
        </p:txBody>
      </p:sp>
      <p:sp>
        <p:nvSpPr>
          <p:cNvPr id="628" name="Google Shape;628;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analyzing text features.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Analyze Text Features and then use the text evidence from their annotations to complete the chart on p. 70 of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179832" lvl="0" marL="256032" rtl="0" algn="l">
              <a:lnSpc>
                <a:spcPct val="100000"/>
              </a:lnSpc>
              <a:spcBef>
                <a:spcPts val="0"/>
              </a:spcBef>
              <a:spcAft>
                <a:spcPts val="0"/>
              </a:spcAft>
              <a:buClr>
                <a:schemeClr val="dk1"/>
              </a:buClr>
              <a:buSzPts val="1200"/>
              <a:buFont typeface="Calibri"/>
              <a:buNone/>
            </a:pPr>
            <a:r>
              <a:t/>
            </a:r>
            <a:endParaRPr/>
          </a:p>
          <a:p>
            <a:pPr indent="-228600" lvl="0" marL="457200" rtl="0" algn="l">
              <a:lnSpc>
                <a:spcPct val="100000"/>
              </a:lnSpc>
              <a:spcBef>
                <a:spcPts val="0"/>
              </a:spcBef>
              <a:spcAft>
                <a:spcPts val="0"/>
              </a:spcAft>
              <a:buSzPts val="1400"/>
              <a:buNone/>
            </a:pPr>
            <a:r>
              <a:t/>
            </a:r>
            <a:endParaRPr i="0"/>
          </a:p>
        </p:txBody>
      </p:sp>
      <p:sp>
        <p:nvSpPr>
          <p:cNvPr id="641" name="Google Shape;64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Many authors, especially those who write informational text, use text features to organize their ideas and to provide extra information. Text features include charts, diagrams, tables, graphs, photos and other illustrations, headings, subheadings, captions, sidebars, and close-ups or insets.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While you are reading a text—especially an informational text—identify the text features it includes.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Ask yourself why the author included each feature.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Draw conclusions about how the feature works and how it helps you understand and remember ideas in the text.</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identifying and using text features by directing students to the box on p. 75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15900" lvl="2"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Identify, near paragraph 15 in </a:t>
            </a:r>
            <a:r>
              <a:rPr i="1" lang="en-US" sz="1200">
                <a:solidFill>
                  <a:schemeClr val="dk1"/>
                </a:solidFill>
                <a:latin typeface="Calibri"/>
                <a:ea typeface="Calibri"/>
                <a:cs typeface="Calibri"/>
                <a:sym typeface="Calibri"/>
              </a:rPr>
              <a:t>Life on Earth—and Beyond, </a:t>
            </a:r>
            <a:r>
              <a:rPr lang="en-US" sz="1200">
                <a:solidFill>
                  <a:schemeClr val="dk1"/>
                </a:solidFill>
                <a:latin typeface="Calibri"/>
                <a:ea typeface="Calibri"/>
                <a:cs typeface="Calibri"/>
                <a:sym typeface="Calibri"/>
              </a:rPr>
              <a:t>a photograph with a caption and an inset or close-up with another caption. </a:t>
            </a:r>
            <a:endParaRPr/>
          </a:p>
          <a:p>
            <a:pPr indent="-215900" lvl="2"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Ask why Pamela S. Turner includes these text features. </a:t>
            </a:r>
            <a:endParaRPr/>
          </a:p>
          <a:p>
            <a:pPr indent="-215900" lvl="2"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Guide students to reach a conclusion that she includes them to help readers visualize how microbes look and where they live and to provide more details about them.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reread paragraphs 18–20 of </a:t>
            </a:r>
            <a:r>
              <a:rPr i="1" lang="en-US" sz="1200">
                <a:solidFill>
                  <a:schemeClr val="dk1"/>
                </a:solidFill>
                <a:latin typeface="Calibri"/>
                <a:ea typeface="Calibri"/>
                <a:cs typeface="Calibri"/>
                <a:sym typeface="Calibri"/>
              </a:rPr>
              <a:t>Life on Earth—and Beyond </a:t>
            </a:r>
            <a:r>
              <a:rPr lang="en-US" sz="1200">
                <a:solidFill>
                  <a:schemeClr val="dk1"/>
                </a:solidFill>
                <a:latin typeface="Calibri"/>
                <a:ea typeface="Calibri"/>
                <a:cs typeface="Calibri"/>
                <a:sym typeface="Calibri"/>
              </a:rPr>
              <a:t>and complete the activity on p. 75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655" name="Google Shape;65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many English words, such as </a:t>
            </a:r>
            <a:r>
              <a:rPr b="0" i="1" lang="en-US" sz="1200">
                <a:solidFill>
                  <a:schemeClr val="dk1"/>
                </a:solidFill>
                <a:latin typeface="Calibri"/>
                <a:ea typeface="Calibri"/>
                <a:cs typeface="Calibri"/>
                <a:sym typeface="Calibri"/>
              </a:rPr>
              <a:t>chronological, thermometer,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geology, </a:t>
            </a:r>
            <a:r>
              <a:rPr b="0" lang="en-US" sz="1200">
                <a:solidFill>
                  <a:schemeClr val="dk1"/>
                </a:solidFill>
                <a:latin typeface="Calibri"/>
                <a:ea typeface="Calibri"/>
                <a:cs typeface="Calibri"/>
                <a:sym typeface="Calibri"/>
              </a:rPr>
              <a:t>contain Greek roots. Knowing the meanings of these roots can help students figure out the meanings of unfamiliar words that contain those roots.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Share these examples</a:t>
            </a:r>
            <a:r>
              <a:rPr b="0" i="1" lang="en-US" sz="1200">
                <a:solidFill>
                  <a:schemeClr val="dk1"/>
                </a:solidFill>
                <a:latin typeface="Calibri"/>
                <a:ea typeface="Calibri"/>
                <a:cs typeface="Calibri"/>
                <a:sym typeface="Calibri"/>
              </a:rPr>
              <a:t>: A chronic illness is one that continues for a long time. A barometer is a device that measures air pressure and helps meteorologists—those who study weather—to make predictions.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APPLY Have students complete </a:t>
            </a:r>
            <a:r>
              <a:rPr b="0" i="1" lang="en-US" sz="1200">
                <a:solidFill>
                  <a:schemeClr val="dk1"/>
                </a:solidFill>
                <a:latin typeface="Calibri"/>
                <a:ea typeface="Calibri"/>
                <a:cs typeface="Calibri"/>
                <a:sym typeface="Calibri"/>
              </a:rPr>
              <a:t>Word Study </a:t>
            </a:r>
            <a:r>
              <a:rPr b="0" lang="en-US" sz="1200">
                <a:solidFill>
                  <a:schemeClr val="dk1"/>
                </a:solidFill>
                <a:latin typeface="Calibri"/>
                <a:ea typeface="Calibri"/>
                <a:cs typeface="Calibri"/>
                <a:sym typeface="Calibri"/>
              </a:rPr>
              <a:t>p. 2 from the </a:t>
            </a:r>
            <a:r>
              <a:rPr b="0" i="1" lang="en-US" sz="1200">
                <a:solidFill>
                  <a:schemeClr val="dk1"/>
                </a:solidFill>
                <a:latin typeface="Calibri"/>
                <a:ea typeface="Calibri"/>
                <a:cs typeface="Calibri"/>
                <a:sym typeface="Calibri"/>
              </a:rPr>
              <a:t>Resource Download Center. </a:t>
            </a:r>
            <a:r>
              <a:rPr b="1" i="0" lang="en-US" u="none" strike="noStrike">
                <a:solidFill>
                  <a:srgbClr val="000000"/>
                </a:solidFill>
                <a:latin typeface="Calibri"/>
                <a:ea typeface="Calibri"/>
                <a:cs typeface="Calibri"/>
                <a:sym typeface="Calibri"/>
              </a:rPr>
              <a:t>Click path: Table of Contents -&gt; Resource Download Center -&gt; Word Study -&gt; U1W2</a:t>
            </a:r>
            <a:endParaRPr b="1">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668" name="Google Shape;66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a:t>
            </a:r>
            <a:r>
              <a:rPr i="1" lang="en-US" sz="1200">
                <a:solidFill>
                  <a:schemeClr val="dk1"/>
                </a:solidFill>
                <a:latin typeface="Calibri"/>
                <a:ea typeface="Calibri"/>
                <a:cs typeface="Calibri"/>
                <a:sym typeface="Calibri"/>
              </a:rPr>
              <a:t>Have you ever told a friend about something that happened to you, and your friend could not wait to hear more</a:t>
            </a:r>
            <a:r>
              <a:rPr i="1" lang="en-US" sz="1200">
                <a:solidFill>
                  <a:schemeClr val="dk1"/>
                </a:solidFill>
                <a:latin typeface="Arial"/>
                <a:ea typeface="Arial"/>
                <a:cs typeface="Arial"/>
                <a:sym typeface="Arial"/>
              </a:rPr>
              <a:t>?</a:t>
            </a:r>
            <a:r>
              <a:rPr lang="en-US" sz="1200">
                <a:solidFill>
                  <a:schemeClr val="dk1"/>
                </a:solidFill>
                <a:latin typeface="Arial"/>
                <a:ea typeface="Arial"/>
                <a:cs typeface="Arial"/>
                <a:sym typeface="Arial"/>
              </a:rPr>
              <a:t> </a:t>
            </a:r>
            <a:r>
              <a:rPr lang="en-US" sz="1200">
                <a:solidFill>
                  <a:schemeClr val="dk1"/>
                </a:solidFill>
                <a:latin typeface="Calibri"/>
                <a:ea typeface="Calibri"/>
                <a:cs typeface="Calibri"/>
                <a:sym typeface="Calibri"/>
              </a:rPr>
              <a:t>Explain that sensory details can cause this reaction in a reader. These details</a:t>
            </a:r>
            <a:r>
              <a:rPr lang="en-US"/>
              <a:t>:</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appeal to one or more of the five senses—sight, sound, smell, taste, and touch.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make readers feel as if they are right there with the writer, seeing what the writer sees and hearing what he or she hears.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Note that details about sight are usually most common, but effective personal narratives usually include details about other senses as well.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silently read the first paragraph on p. 81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the two sample sentences that follow. Use these ideas to prompt discussion: </a:t>
            </a:r>
            <a:endParaRPr/>
          </a:p>
          <a:p>
            <a:pPr indent="-304800" lvl="0" marL="676656"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Which sentence do you think is more interesting</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Why</a:t>
            </a:r>
            <a:r>
              <a:rPr lang="en-US" sz="1200">
                <a:solidFill>
                  <a:schemeClr val="dk1"/>
                </a:solidFill>
                <a:latin typeface="Arial"/>
                <a:ea typeface="Arial"/>
                <a:cs typeface="Arial"/>
                <a:sym typeface="Arial"/>
              </a:rPr>
              <a:t>? </a:t>
            </a:r>
            <a:endParaRPr>
              <a:latin typeface="Arial"/>
              <a:ea typeface="Arial"/>
              <a:cs typeface="Arial"/>
              <a:sym typeface="Arial"/>
            </a:endParaRPr>
          </a:p>
          <a:p>
            <a:pPr indent="-304800" lvl="0" marL="676656"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To which senses does the second sentence appeal</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complete the exercise on p. 81. Challenge them to include more than one detail for each of the five senses. </a:t>
            </a:r>
            <a:endParaRPr/>
          </a:p>
          <a:p>
            <a:pPr indent="0" lvl="0" marL="0" rtl="0" algn="l">
              <a:lnSpc>
                <a:spcPct val="100000"/>
              </a:lnSpc>
              <a:spcBef>
                <a:spcPts val="0"/>
              </a:spcBef>
              <a:spcAft>
                <a:spcPts val="0"/>
              </a:spcAft>
              <a:buSzPts val="1400"/>
              <a:buNone/>
            </a:pPr>
            <a:r>
              <a:t/>
            </a:r>
            <a:endParaRPr/>
          </a:p>
        </p:txBody>
      </p:sp>
      <p:sp>
        <p:nvSpPr>
          <p:cNvPr id="681" name="Google Shape;68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should transition into independent writing in their writer’s notebooks. If they want to write a about a place they have visited, then the exercise on p. 81 is an excellent start. If they want to write about another topic, encourage them to freewrite about an idea they have, focusing on sensory details.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T142.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Encourage students to share passages from their drafts or freewriting. Praise those who include many sensory details, especially if those details are related to a sense other than sight.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695" name="Google Shape;69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some Greek roots have unusual spellings. For example, the root </a:t>
            </a:r>
            <a:r>
              <a:rPr b="0" i="1" lang="en-US" sz="1200">
                <a:solidFill>
                  <a:schemeClr val="dk1"/>
                </a:solidFill>
                <a:latin typeface="Calibri"/>
                <a:ea typeface="Calibri"/>
                <a:cs typeface="Calibri"/>
                <a:sym typeface="Calibri"/>
              </a:rPr>
              <a:t>chron </a:t>
            </a:r>
            <a:r>
              <a:rPr b="0" lang="en-US" sz="1200">
                <a:solidFill>
                  <a:schemeClr val="dk1"/>
                </a:solidFill>
                <a:latin typeface="Calibri"/>
                <a:ea typeface="Calibri"/>
                <a:cs typeface="Calibri"/>
                <a:sym typeface="Calibri"/>
              </a:rPr>
              <a:t>uses a </a:t>
            </a:r>
            <a:r>
              <a:rPr b="0" i="1" lang="en-US" sz="1200">
                <a:solidFill>
                  <a:schemeClr val="dk1"/>
                </a:solidFill>
                <a:latin typeface="Calibri"/>
                <a:ea typeface="Calibri"/>
                <a:cs typeface="Calibri"/>
                <a:sym typeface="Calibri"/>
              </a:rPr>
              <a:t>ch </a:t>
            </a:r>
            <a:r>
              <a:rPr b="0" lang="en-US" sz="1200">
                <a:solidFill>
                  <a:schemeClr val="dk1"/>
                </a:solidFill>
                <a:latin typeface="Calibri"/>
                <a:ea typeface="Calibri"/>
                <a:cs typeface="Calibri"/>
                <a:sym typeface="Calibri"/>
              </a:rPr>
              <a:t>spelling for the </a:t>
            </a:r>
            <a:r>
              <a:rPr b="0" i="1" lang="en-US" sz="1200">
                <a:solidFill>
                  <a:schemeClr val="dk1"/>
                </a:solidFill>
                <a:latin typeface="Calibri"/>
                <a:ea typeface="Calibri"/>
                <a:cs typeface="Calibri"/>
                <a:sym typeface="Calibri"/>
              </a:rPr>
              <a:t>k </a:t>
            </a:r>
            <a:r>
              <a:rPr b="0" lang="en-US" sz="1200">
                <a:solidFill>
                  <a:schemeClr val="dk1"/>
                </a:solidFill>
                <a:latin typeface="Calibri"/>
                <a:ea typeface="Calibri"/>
                <a:cs typeface="Calibri"/>
                <a:sym typeface="Calibri"/>
              </a:rPr>
              <a:t>sound.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the Greek root </a:t>
            </a:r>
            <a:r>
              <a:rPr b="0" i="1" lang="en-US" sz="1200">
                <a:solidFill>
                  <a:schemeClr val="dk1"/>
                </a:solidFill>
                <a:latin typeface="Calibri"/>
                <a:ea typeface="Calibri"/>
                <a:cs typeface="Calibri"/>
                <a:sym typeface="Calibri"/>
              </a:rPr>
              <a:t>photo</a:t>
            </a:r>
            <a:r>
              <a:rPr b="0" lang="en-US" sz="1200">
                <a:solidFill>
                  <a:schemeClr val="dk1"/>
                </a:solidFill>
                <a:latin typeface="Calibri"/>
                <a:ea typeface="Calibri"/>
                <a:cs typeface="Calibri"/>
                <a:sym typeface="Calibri"/>
              </a:rPr>
              <a:t>. Explain that this root uses the letters </a:t>
            </a:r>
            <a:r>
              <a:rPr b="0" i="1" lang="en-US" sz="1200">
                <a:solidFill>
                  <a:schemeClr val="dk1"/>
                </a:solidFill>
                <a:latin typeface="Calibri"/>
                <a:ea typeface="Calibri"/>
                <a:cs typeface="Calibri"/>
                <a:sym typeface="Calibri"/>
              </a:rPr>
              <a:t>ph </a:t>
            </a:r>
            <a:r>
              <a:rPr b="0" lang="en-US" sz="1200">
                <a:solidFill>
                  <a:schemeClr val="dk1"/>
                </a:solidFill>
                <a:latin typeface="Calibri"/>
                <a:ea typeface="Calibri"/>
                <a:cs typeface="Calibri"/>
                <a:sym typeface="Calibri"/>
              </a:rPr>
              <a:t>to spell the </a:t>
            </a:r>
            <a:r>
              <a:rPr b="0" i="1" lang="en-US" sz="1200">
                <a:solidFill>
                  <a:schemeClr val="dk1"/>
                </a:solidFill>
                <a:latin typeface="Calibri"/>
                <a:ea typeface="Calibri"/>
                <a:cs typeface="Calibri"/>
                <a:sym typeface="Calibri"/>
              </a:rPr>
              <a:t>f </a:t>
            </a:r>
            <a:r>
              <a:rPr b="0" lang="en-US" sz="1200">
                <a:solidFill>
                  <a:schemeClr val="dk1"/>
                </a:solidFill>
                <a:latin typeface="Calibri"/>
                <a:ea typeface="Calibri"/>
                <a:cs typeface="Calibri"/>
                <a:sym typeface="Calibri"/>
              </a:rPr>
              <a:t>sound. Have students identify and write the spelling words that illustrate this root’s spelling </a:t>
            </a:r>
            <a:r>
              <a:rPr b="0" i="1" lang="en-US" sz="1200">
                <a:solidFill>
                  <a:schemeClr val="dk1"/>
                </a:solidFill>
                <a:latin typeface="Calibri"/>
                <a:ea typeface="Calibri"/>
                <a:cs typeface="Calibri"/>
                <a:sym typeface="Calibri"/>
              </a:rPr>
              <a:t>(photocopy, photogenic, photocell, photon). </a:t>
            </a:r>
            <a:r>
              <a:rPr b="0" lang="en-US" sz="1200">
                <a:solidFill>
                  <a:schemeClr val="dk1"/>
                </a:solidFill>
                <a:latin typeface="Calibri"/>
                <a:ea typeface="Calibri"/>
                <a:cs typeface="Calibri"/>
                <a:sym typeface="Calibri"/>
              </a:rPr>
              <a:t>Ask which other spelling word also illustrates this spelling </a:t>
            </a:r>
            <a:r>
              <a:rPr b="0" i="1" lang="en-US" sz="1200">
                <a:solidFill>
                  <a:schemeClr val="dk1"/>
                </a:solidFill>
                <a:latin typeface="Calibri"/>
                <a:ea typeface="Calibri"/>
                <a:cs typeface="Calibri"/>
                <a:sym typeface="Calibri"/>
              </a:rPr>
              <a:t>(geography). </a:t>
            </a:r>
            <a:endParaRPr b="0"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b="0" i="1" lang="en-US" sz="1200">
                <a:solidFill>
                  <a:schemeClr val="dk1"/>
                </a:solidFill>
                <a:latin typeface="Calibri"/>
                <a:ea typeface="Calibri"/>
                <a:cs typeface="Calibri"/>
                <a:sym typeface="Calibri"/>
              </a:rPr>
              <a:t>Spelling </a:t>
            </a:r>
            <a:r>
              <a:rPr b="0" lang="en-US" sz="1200">
                <a:solidFill>
                  <a:schemeClr val="dk1"/>
                </a:solidFill>
                <a:latin typeface="Calibri"/>
                <a:ea typeface="Calibri"/>
                <a:cs typeface="Calibri"/>
                <a:sym typeface="Calibri"/>
              </a:rPr>
              <a:t>p. 7 from the </a:t>
            </a:r>
            <a:r>
              <a:rPr b="0" i="1" lang="en-US" sz="1200">
                <a:solidFill>
                  <a:schemeClr val="dk1"/>
                </a:solidFill>
                <a:latin typeface="Calibri"/>
                <a:ea typeface="Calibri"/>
                <a:cs typeface="Calibri"/>
                <a:sym typeface="Calibri"/>
              </a:rPr>
              <a:t>Resource Download Center</a:t>
            </a:r>
            <a:r>
              <a:rPr b="0" lang="en-US" sz="1200">
                <a:solidFill>
                  <a:schemeClr val="dk1"/>
                </a:solidFill>
                <a:latin typeface="Calibri"/>
                <a:ea typeface="Calibri"/>
                <a:cs typeface="Calibri"/>
                <a:sym typeface="Calibri"/>
              </a:rPr>
              <a:t>. </a:t>
            </a:r>
            <a:r>
              <a:rPr b="1" i="0" lang="en-US" u="none" strike="noStrike">
                <a:solidFill>
                  <a:srgbClr val="000000"/>
                </a:solidFill>
              </a:rPr>
              <a:t>Click path: Table of Contents -&gt; Resource Download Center -&gt; Spelling -&gt; U1W2</a:t>
            </a:r>
            <a:endParaRPr b="1"/>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707" name="Google Shape;70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Say t</a:t>
            </a:r>
            <a:r>
              <a:rPr lang="en-US" sz="1200">
                <a:solidFill>
                  <a:schemeClr val="dk1"/>
                </a:solidFill>
              </a:rPr>
              <a:t>hat a clause has a noun and a verb. An independent clause can stand on its own, but a dependent clause cannot. A complex sentence consists of one independent and one dependent clause. Example: </a:t>
            </a:r>
            <a:r>
              <a:rPr i="1" lang="en-US" sz="1200">
                <a:solidFill>
                  <a:schemeClr val="dk1"/>
                </a:solidFill>
              </a:rPr>
              <a:t>Because we have four furry animals at home, we must vacuum often. </a:t>
            </a:r>
            <a:endParaRPr sz="1200">
              <a:solidFill>
                <a:schemeClr val="dk1"/>
              </a:solidFill>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rPr>
              <a:t>Point out that a dependent clause often begins with a subordinating conjunction such as </a:t>
            </a:r>
            <a:r>
              <a:rPr i="1" lang="en-US" sz="1200">
                <a:solidFill>
                  <a:schemeClr val="dk1"/>
                </a:solidFill>
              </a:rPr>
              <a:t>after, if, since, until, when, though, although, </a:t>
            </a:r>
            <a:r>
              <a:rPr lang="en-US" sz="1200">
                <a:solidFill>
                  <a:schemeClr val="dk1"/>
                </a:solidFill>
              </a:rPr>
              <a:t>or </a:t>
            </a:r>
            <a:r>
              <a:rPr i="1" lang="en-US" sz="1200">
                <a:solidFill>
                  <a:schemeClr val="dk1"/>
                </a:solidFill>
              </a:rPr>
              <a:t>because. </a:t>
            </a:r>
            <a:endParaRPr sz="1200">
              <a:solidFill>
                <a:schemeClr val="dk1"/>
              </a:solidFill>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top box on p. 78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determining which clause is dependent: </a:t>
            </a:r>
            <a:r>
              <a:rPr i="1" lang="en-US" sz="1200">
                <a:solidFill>
                  <a:schemeClr val="dk1"/>
                </a:solidFill>
                <a:latin typeface="Calibri"/>
                <a:ea typeface="Calibri"/>
                <a:cs typeface="Calibri"/>
                <a:sym typeface="Calibri"/>
              </a:rPr>
              <a:t>If I say, “When Clara went outside” and then stop, you probably would ask, “What happened when she went outside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That is how you can tell that this clause is dependent. But if I say, “She noticed the rainbow,” it is a complete thought—it is an independent clause that can stand on its own. </a:t>
            </a:r>
            <a:endParaRPr/>
          </a:p>
          <a:p>
            <a:pPr indent="-228600" lvl="0" marL="457200" marR="0" rtl="0" algn="l">
              <a:lnSpc>
                <a:spcPct val="100000"/>
              </a:lnSpc>
              <a:spcBef>
                <a:spcPts val="0"/>
              </a:spcBef>
              <a:spcAft>
                <a:spcPts val="0"/>
              </a:spcAft>
              <a:buClr>
                <a:srgbClr val="000000"/>
              </a:buClr>
              <a:buSzPts val="1400"/>
              <a:buFont typeface="Arial"/>
              <a:buNone/>
            </a:pPr>
            <a:br>
              <a:rPr lang="en-US" sz="1800">
                <a:solidFill>
                  <a:srgbClr val="2D2D2D"/>
                </a:solidFill>
                <a:latin typeface="Arial"/>
                <a:ea typeface="Arial"/>
                <a:cs typeface="Arial"/>
                <a:sym typeface="Arial"/>
              </a:rPr>
            </a:br>
            <a:endParaRPr b="0" i="0" sz="1800" u="none" strike="noStrike">
              <a:solidFill>
                <a:srgbClr val="000000"/>
              </a:solidFill>
              <a:latin typeface="Calibri"/>
              <a:ea typeface="Calibri"/>
              <a:cs typeface="Calibri"/>
              <a:sym typeface="Calibri"/>
            </a:endParaRPr>
          </a:p>
        </p:txBody>
      </p:sp>
      <p:sp>
        <p:nvSpPr>
          <p:cNvPr id="719" name="Google Shape;719;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Tell students you are going to read an informational text aloud. Have students listen as you read “Searching for Life Under the Sea.” Explain that students should listen actively, paying careful attention to the given facts, technical vocabulary, and text structure as you read. Prompt them to ask questions to clarify information and follow agreed-upon discussion rules.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actively listen for elements of informational text. </a:t>
            </a:r>
            <a:r>
              <a:rPr b="0" lang="en-US" sz="1200">
                <a:solidFill>
                  <a:schemeClr val="dk1"/>
                </a:solidFill>
                <a:latin typeface="Calibri"/>
                <a:ea typeface="Calibri"/>
                <a:cs typeface="Calibri"/>
                <a:sym typeface="Calibri"/>
              </a:rPr>
              <a:t>READ </a:t>
            </a:r>
            <a:r>
              <a:rPr lang="en-US" sz="1200">
                <a:solidFill>
                  <a:schemeClr val="dk1"/>
                </a:solidFill>
                <a:latin typeface="Calibri"/>
                <a:ea typeface="Calibri"/>
                <a:cs typeface="Calibri"/>
                <a:sym typeface="Calibri"/>
              </a:rPr>
              <a:t>the entire text aloud without stopping for the Think Aloud callouts.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REREAD </a:t>
            </a:r>
            <a:r>
              <a:rPr lang="en-US" sz="1200">
                <a:solidFill>
                  <a:schemeClr val="dk1"/>
                </a:solidFill>
                <a:latin typeface="Calibri"/>
                <a:ea typeface="Calibri"/>
                <a:cs typeface="Calibri"/>
                <a:sym typeface="Calibri"/>
              </a:rPr>
              <a:t>the text aloud, pausing to model Think Aloud strategies related to the genre. </a:t>
            </a:r>
            <a:endParaRPr b="0"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THINK ALOUD   </a:t>
            </a:r>
            <a:r>
              <a:rPr b="0" i="1" lang="en-US" sz="1200">
                <a:solidFill>
                  <a:schemeClr val="dk1"/>
                </a:solidFill>
                <a:latin typeface="Calibri"/>
                <a:ea typeface="Calibri"/>
                <a:cs typeface="Calibri"/>
                <a:sym typeface="Calibri"/>
              </a:rPr>
              <a:t>Analyze Informational Text </a:t>
            </a:r>
            <a:r>
              <a:rPr i="1" lang="en-US" sz="1200">
                <a:solidFill>
                  <a:schemeClr val="dk1"/>
                </a:solidFill>
                <a:latin typeface="Calibri"/>
                <a:ea typeface="Calibri"/>
                <a:cs typeface="Calibri"/>
                <a:sym typeface="Calibri"/>
              </a:rPr>
              <a:t>I notice that the author uses</a:t>
            </a:r>
            <a:r>
              <a:rPr i="1" lang="en-US"/>
              <a:t> </a:t>
            </a:r>
            <a:r>
              <a:rPr i="1" lang="en-US" sz="1200">
                <a:solidFill>
                  <a:schemeClr val="dk1"/>
                </a:solidFill>
                <a:latin typeface="Calibri"/>
                <a:ea typeface="Calibri"/>
                <a:cs typeface="Calibri"/>
                <a:sym typeface="Calibri"/>
              </a:rPr>
              <a:t>several technical terms, including tectonic plates. I think it means “part of Earth’s crust that moves slowly.” Submersible is another technical term. It sounds like it means “submarine.” I will use a dictionary to check my definitions. Technical vocabulary is important in informational text. I’m going to look closely at other technical terms to help me understand the topic.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After I finished reading, I went back and looked at the text structure. The first paragraph tells about places where scientists have looked for signs of life. The last sentence of the paragraph is “But what about several kilometers down</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The rest of the selection answers that question. I think that the structure of this text is question and answer.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Use a T-chart to help students identify the question and answer in this text.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Text features provide additional information that can help readers better understand the text. Readers can use text features to help them make inferences.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Think about your prior knowledge about the topic of the text feature.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Read and/or view the information provided by the text feature.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Read the text surrounding the text feature.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Find evidence that supports your understanding. </a:t>
            </a:r>
            <a:endParaRPr/>
          </a:p>
          <a:p>
            <a:pPr indent="-215900" lvl="1" marL="685800" rtl="0" algn="l">
              <a:lnSpc>
                <a:spcPct val="100000"/>
              </a:lnSpc>
              <a:spcBef>
                <a:spcPts val="0"/>
              </a:spcBef>
              <a:spcAft>
                <a:spcPts val="0"/>
              </a:spcAft>
              <a:buSzPts val="1200"/>
              <a:buFont typeface="Century Gothic"/>
              <a:buChar char="•"/>
            </a:pPr>
            <a:r>
              <a:rPr lang="en-US" sz="1200">
                <a:solidFill>
                  <a:schemeClr val="dk1"/>
                </a:solidFill>
                <a:latin typeface="Calibri"/>
                <a:ea typeface="Calibri"/>
                <a:cs typeface="Calibri"/>
                <a:sym typeface="Calibri"/>
              </a:rPr>
              <a:t>Make an inference about the text feature and/or the related information in the main body of the text.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66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analyze a text feature. </a:t>
            </a:r>
            <a:r>
              <a:rPr i="1" lang="en-US" sz="1200">
                <a:solidFill>
                  <a:schemeClr val="dk1"/>
                </a:solidFill>
                <a:latin typeface="Calibri"/>
                <a:ea typeface="Calibri"/>
                <a:cs typeface="Calibri"/>
                <a:sym typeface="Calibri"/>
              </a:rPr>
              <a:t>How can I analyze these two photographs? First, I think about what I know about deserts—they are usually hot and don’t have much water. Next, I study the text feature. The photos of the Atacama Desert and Mars look very similar, with bare, red, rocky ground and no plants. Next, I read the text under the feature. I highlight “in the very driest parts of the Atacama, nothing can survive,” “where there is no liquid water, there is no life,” and “no liquid water on Mars now.” Last, I make an inference from the text feature and the text: Neither the Atacama nor Mars have any water, so nothing can live in those places.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41" name="Google Shape;74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that photographs can often illuminate important information better than text does. Have students study the photos and scan the text on p. 66. Then have students highlight text details that they can use to make inferences about the similarities in the climates of the Atacama Desert and Mars.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What can you infer about the climates of the Atacama Desert and Mars</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Possible Response: The climate of both places is extremely dry. DOK 1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54" name="Google Shape;754;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Where are the headings and photo caption</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Have students point them out and read them. Ask: What can the reader tell about the Dry Valleys based on the words in the headings and photo caption</a:t>
            </a:r>
            <a:r>
              <a:rPr i="1" lang="en-US" sz="1200">
                <a:solidFill>
                  <a:schemeClr val="dk1"/>
                </a:solidFill>
                <a:latin typeface="Arial"/>
                <a:ea typeface="Arial"/>
                <a:cs typeface="Arial"/>
                <a:sym typeface="Arial"/>
              </a:rPr>
              <a:t>? </a:t>
            </a:r>
            <a:r>
              <a:rPr lang="en-US" sz="1200">
                <a:solidFill>
                  <a:schemeClr val="dk1"/>
                </a:solidFill>
                <a:latin typeface="Calibri"/>
                <a:ea typeface="Calibri"/>
                <a:cs typeface="Calibri"/>
                <a:sym typeface="Calibri"/>
              </a:rPr>
              <a:t>Have students highlight details. </a:t>
            </a:r>
            <a:r>
              <a:rPr lang="en-US" sz="1200">
                <a:solidFill>
                  <a:schemeClr val="dk1"/>
                </a:solidFill>
              </a:rPr>
              <a:t>See student page for possible responses.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explain how these details help them understand what the Dry Valleys are like.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The words “very cold, dry place” in one of the headings show what the Dry Valleys are like.  </a:t>
            </a:r>
            <a:r>
              <a:rPr b="0" lang="en-US" sz="1200">
                <a:solidFill>
                  <a:schemeClr val="dk1"/>
                </a:solidFill>
                <a:latin typeface="Calibri"/>
                <a:ea typeface="Calibri"/>
                <a:cs typeface="Calibri"/>
                <a:sym typeface="Calibri"/>
              </a:rPr>
              <a:t>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67" name="Google Shape;767;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when they are making inferences, they can use this equation to help them: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What I Know + Text Clues = Inference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9 and highlight details that help them make inferences about how the scientists lived on Battleship Promontory.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Why do you think the scientists had different tents for different activities</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Different tents probably made it easier to keep things organized and also probably made things safer and more sanitary.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80" name="Google Shape;780;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10–14 and the caption of the image with the inset photo to find and highlight details that help them infer why microbes in Antarctica might look like those on Mars.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What details help explain the possible connection between microbes in Antarctica and microbes on Mars?  </a:t>
            </a:r>
            <a:r>
              <a:rPr b="0" lang="en-US" sz="1200">
                <a:solidFill>
                  <a:schemeClr val="dk1"/>
                </a:solidFill>
                <a:latin typeface="Calibri"/>
                <a:ea typeface="Calibri"/>
                <a:cs typeface="Calibri"/>
                <a:sym typeface="Calibri"/>
              </a:rPr>
              <a:t>Possible Response: The caption of the image with the inset photo is “Snowmelt reaches the microbes that are hidden inside the rock.” The first sentence in paragraph 15 is “A shelter of rock or dirt would be very important for any Martian life.” I infer that the microbes in both places might look alike because they live inside rocks.  DOK 2</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93" name="Google Shape;793;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16 and 17 and highlight details that help them make inferences about astrobiologists’ machines. Remind students that they should combine their prior knowledge with information in the text in order to make an inference.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Why would astrobiologists need machines to find microbes? </a:t>
            </a:r>
            <a:r>
              <a:rPr b="0" lang="en-US" sz="1200">
                <a:solidFill>
                  <a:schemeClr val="dk1"/>
                </a:solidFill>
                <a:latin typeface="Calibri"/>
                <a:ea typeface="Calibri"/>
                <a:cs typeface="Calibri"/>
                <a:sym typeface="Calibri"/>
              </a:rPr>
              <a:t>Possible Response: Microbes are microscopic. You can’t see them with your eyes only.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06" name="Google Shape;806;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look at the photo, scan paragraph 21, and highlight details that help them make an inference about how Mars rovers are designed to carry out a specific purpose. Ask: What details from the text discuss the purpose of the rovers? Remind students that they should combine their prior knowledge with information in the text in order to make an inference. See student page for possible responses. Possible Response: This detail discusses the purpose of the rovers: “. . . to find out if the planet once had liquid water—enough liquid water for life to exist.”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19" name="Google Shape;819;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describe different kinds of pumps with which they are familiar.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Then have them scan the captions of the photos on p. 65 and highlight details that help them support an inference about how the balloon’s pump works.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making inferences involves adding their prior knowledge to information in the text.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does your prior knowledge of pumps help you understand the pump Chris McKay used</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Possible Response: I have used a pump</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to blow air into my bicycle’s tires. I have to push down on a handle to pump the air. I understand that the pump Chris McKay used must have a part that moves in order to draw in the air sample.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32" name="Google Shape;832;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making inferences.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Make Inferences and then use the text evidence from their annotations to complete the graphic organizer on student Interactive p. 71.</a:t>
            </a:r>
            <a:endParaRPr/>
          </a:p>
          <a:p>
            <a:pPr indent="-139700" lvl="0" marL="457200"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845" name="Google Shape;84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 purpose of informational text is to give information about the real world. It is nonfiction. It contains facts. Often, authors of informational text use text features to help communicate information.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Point out that when students read informational text, they should look for text features to help them better understand it.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Explain the purposes of text features: insets, timelines, sidebars, photographs, maps, diagrams, titles, headings, and captions.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If a text discusses a part of the world with which you are unfamiliar, which text feature would aid your understanding</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determining which text features would add to a text: </a:t>
            </a:r>
            <a:r>
              <a:rPr i="1" lang="en-US" sz="1200">
                <a:solidFill>
                  <a:schemeClr val="dk1"/>
                </a:solidFill>
                <a:latin typeface="Calibri"/>
                <a:ea typeface="Calibri"/>
                <a:cs typeface="Calibri"/>
                <a:sym typeface="Calibri"/>
              </a:rPr>
              <a:t>In “Searching for Life Under the Sea,” there are no text features. I ask myself, “Which text features would help me better understand this text</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I reread the text. I see that it discusses the Galapagos Rift and the discovery of geothermal vents and new organisms. A map would help me understand the location of the rift. Photographs of the vents and the organisms would show me their appearance.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Show students examples of text features in several informational texts. Explain how the features help readers better understand the text.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to identify informational text.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Use the Anchor Chart </a:t>
            </a:r>
            <a:r>
              <a:rPr lang="en-US" sz="1200">
                <a:solidFill>
                  <a:schemeClr val="dk1"/>
                </a:solidFill>
                <a:latin typeface="Calibri"/>
                <a:ea typeface="Calibri"/>
                <a:cs typeface="Calibri"/>
                <a:sym typeface="Calibri"/>
              </a:rPr>
              <a:t>Have students use the strategies to identify elements of informational text.  </a:t>
            </a:r>
            <a:r>
              <a:rPr b="1" i="0" lang="en-US" u="none" strike="noStrike">
                <a:latin typeface="Calibri"/>
                <a:ea typeface="Calibri"/>
                <a:cs typeface="Calibri"/>
                <a:sym typeface="Calibri"/>
              </a:rPr>
              <a:t>Editable Anchor Chart Click Path: Table of Contents -&gt; Reading Anchor Charts -&gt; Unit 1 Week 2: Text Feature Editable Reading Anchor Chart</a:t>
            </a:r>
            <a:endParaRPr b="1" i="0">
              <a:latin typeface="Calibri"/>
              <a:ea typeface="Calibri"/>
              <a:cs typeface="Calibri"/>
              <a:sym typeface="Calibri"/>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Text features help readers to understand and remember information. These features, including photos and illustrations, captions, headings, subheadings, maps, charts, diagrams, graphs, and sidebars, also make informational texts livelier and more interesting to read.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they just identified and analyzed some text features that Pamela S. Turner uses in </a:t>
            </a:r>
            <a:r>
              <a:rPr b="0" i="1" lang="en-US" sz="1200">
                <a:solidFill>
                  <a:schemeClr val="dk1"/>
                </a:solidFill>
                <a:latin typeface="Calibri"/>
                <a:ea typeface="Calibri"/>
                <a:cs typeface="Calibri"/>
                <a:sym typeface="Calibri"/>
              </a:rPr>
              <a:t>Life on Earth—and Beyond</a:t>
            </a:r>
            <a:r>
              <a:rPr b="0"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Discuss how students might use text features in their own writing using p. 76 of the </a:t>
            </a:r>
            <a:r>
              <a:rPr b="0" i="1" lang="en-US" sz="1200">
                <a:solidFill>
                  <a:schemeClr val="dk1"/>
                </a:solidFill>
                <a:latin typeface="Calibri"/>
                <a:ea typeface="Calibri"/>
                <a:cs typeface="Calibri"/>
                <a:sym typeface="Calibri"/>
              </a:rPr>
              <a:t>Student Interactive</a:t>
            </a:r>
            <a:r>
              <a:rPr b="0" lang="en-US" sz="1200">
                <a:solidFill>
                  <a:schemeClr val="dk1"/>
                </a:solidFill>
                <a:latin typeface="Calibri"/>
                <a:ea typeface="Calibri"/>
                <a:cs typeface="Calibri"/>
                <a:sym typeface="Calibri"/>
              </a:rPr>
              <a:t>. </a:t>
            </a:r>
            <a:endParaRPr/>
          </a:p>
          <a:p>
            <a:pPr indent="-215900" lvl="1" marL="685800" rtl="0" algn="l">
              <a:lnSpc>
                <a:spcPct val="100000"/>
              </a:lnSpc>
              <a:spcBef>
                <a:spcPts val="0"/>
              </a:spcBef>
              <a:spcAft>
                <a:spcPts val="0"/>
              </a:spcAft>
              <a:buSzPts val="1200"/>
              <a:buFont typeface="Calibri"/>
              <a:buChar char="•"/>
            </a:pPr>
            <a:r>
              <a:rPr b="0" lang="en-US" sz="1200">
                <a:solidFill>
                  <a:schemeClr val="dk1"/>
                </a:solidFill>
                <a:latin typeface="Calibri"/>
                <a:ea typeface="Calibri"/>
                <a:cs typeface="Calibri"/>
                <a:sym typeface="Calibri"/>
              </a:rPr>
              <a:t>Model finding, identifying, and analyzing more text features: </a:t>
            </a:r>
            <a:r>
              <a:rPr b="0" i="1" lang="en-US" sz="1200">
                <a:solidFill>
                  <a:schemeClr val="dk1"/>
                </a:solidFill>
                <a:latin typeface="Calibri"/>
                <a:ea typeface="Calibri"/>
                <a:cs typeface="Calibri"/>
                <a:sym typeface="Calibri"/>
              </a:rPr>
              <a:t>On page 52 there’s an aerial photo with a caption. It shows what Antarctica’s Dry Valleys look like from a satellite in space. On page 53 there’s a map of Antarctica that shows exactly where on that continent the Dry Valleys are located and where the scientists’ research site is. The caption under the map gives readers a “fun fact” about the Ross Ice Shelf—that area is as big as France! </a:t>
            </a:r>
            <a:endParaRPr/>
          </a:p>
          <a:p>
            <a:pPr indent="-215900" lvl="1" marL="685800" rtl="0" algn="l">
              <a:lnSpc>
                <a:spcPct val="100000"/>
              </a:lnSpc>
              <a:spcBef>
                <a:spcPts val="0"/>
              </a:spcBef>
              <a:spcAft>
                <a:spcPts val="0"/>
              </a:spcAft>
              <a:buSzPts val="1200"/>
              <a:buFont typeface="Calibri"/>
              <a:buChar char="•"/>
            </a:pPr>
            <a:r>
              <a:rPr b="0" lang="en-US" sz="1200">
                <a:solidFill>
                  <a:schemeClr val="dk1"/>
                </a:solidFill>
                <a:latin typeface="Calibri"/>
                <a:ea typeface="Calibri"/>
                <a:cs typeface="Calibri"/>
                <a:sym typeface="Calibri"/>
              </a:rPr>
              <a:t>Use students’ suggestions to list other text features in </a:t>
            </a:r>
            <a:r>
              <a:rPr b="0" i="1" lang="en-US" sz="1200">
                <a:solidFill>
                  <a:schemeClr val="dk1"/>
                </a:solidFill>
                <a:latin typeface="Calibri"/>
                <a:ea typeface="Calibri"/>
                <a:cs typeface="Calibri"/>
                <a:sym typeface="Calibri"/>
              </a:rPr>
              <a:t>Life on Earth— and Beyond</a:t>
            </a:r>
            <a:r>
              <a:rPr b="0" lang="en-US" sz="1200">
                <a:solidFill>
                  <a:schemeClr val="dk1"/>
                </a:solidFill>
                <a:latin typeface="Calibri"/>
                <a:ea typeface="Calibri"/>
                <a:cs typeface="Calibri"/>
                <a:sym typeface="Calibri"/>
              </a:rPr>
              <a:t>, including headings, subheadings, sidebars, and a two- page photo on pp. 64–65 with an inset photo in the upper right corner. For each suggestion, ask how the feature helps readers. </a:t>
            </a:r>
            <a:endParaRPr/>
          </a:p>
          <a:p>
            <a:pPr indent="-215900" lvl="0" marL="228600" marR="0" rtl="0" algn="l">
              <a:lnSpc>
                <a:spcPct val="100000"/>
              </a:lnSpc>
              <a:spcBef>
                <a:spcPts val="0"/>
              </a:spcBef>
              <a:spcAft>
                <a:spcPts val="0"/>
              </a:spcAft>
              <a:buClr>
                <a:schemeClr val="dk1"/>
              </a:buClr>
              <a:buSzPts val="1000"/>
              <a:buFont typeface="Calibri"/>
              <a:buAutoNum type="arabicPeriod"/>
            </a:pPr>
            <a:r>
              <a:rPr b="0" lang="en-US" sz="1200">
                <a:solidFill>
                  <a:schemeClr val="dk1"/>
                </a:solidFill>
                <a:latin typeface="Calibri"/>
                <a:ea typeface="Calibri"/>
                <a:cs typeface="Calibri"/>
                <a:sym typeface="Calibri"/>
              </a:rPr>
              <a:t> Guide students to complete the writing activity on p. 76 of the </a:t>
            </a:r>
            <a:r>
              <a:rPr b="0" i="1" lang="en-US" sz="1200">
                <a:solidFill>
                  <a:schemeClr val="dk1"/>
                </a:solidFill>
                <a:latin typeface="Calibri"/>
                <a:ea typeface="Calibri"/>
                <a:cs typeface="Calibri"/>
                <a:sym typeface="Calibri"/>
              </a:rPr>
              <a:t>Student Interactive</a:t>
            </a:r>
            <a:r>
              <a:rPr b="0" lang="en-US" sz="1200">
                <a:solidFill>
                  <a:schemeClr val="dk1"/>
                </a:solidFill>
                <a:latin typeface="Calibri"/>
                <a:ea typeface="Calibri"/>
                <a:cs typeface="Calibri"/>
                <a:sym typeface="Calibri"/>
              </a:rPr>
              <a:t>. Remind them to include text features such as photos, captions, headings, and subheadings. </a:t>
            </a:r>
            <a:endParaRPr/>
          </a:p>
          <a:p>
            <a:pPr indent="0" lvl="0" marL="241300" rtl="0" algn="l">
              <a:lnSpc>
                <a:spcPct val="100000"/>
              </a:lnSpc>
              <a:spcBef>
                <a:spcPts val="0"/>
              </a:spcBef>
              <a:spcAft>
                <a:spcPts val="0"/>
              </a:spcAft>
              <a:buClr>
                <a:schemeClr val="dk1"/>
              </a:buClr>
              <a:buSzPts val="1200"/>
              <a:buFont typeface="Calibri"/>
              <a:buNone/>
            </a:pPr>
            <a:r>
              <a:t/>
            </a:r>
            <a:endParaRPr i="1"/>
          </a:p>
        </p:txBody>
      </p:sp>
      <p:sp>
        <p:nvSpPr>
          <p:cNvPr id="859" name="Google Shape;85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Review the strategies on pp. T60–T61 about adding the suffixes </a:t>
            </a:r>
            <a:r>
              <a:rPr b="0" i="1" lang="en-US" sz="1200">
                <a:solidFill>
                  <a:schemeClr val="dk1"/>
                </a:solidFill>
                <a:latin typeface="Calibri"/>
                <a:ea typeface="Calibri"/>
                <a:cs typeface="Calibri"/>
                <a:sym typeface="Calibri"/>
              </a:rPr>
              <a:t>-ic, -ism, </a:t>
            </a:r>
            <a:r>
              <a:rPr b="0" lang="en-US" sz="1200">
                <a:solidFill>
                  <a:schemeClr val="dk1"/>
                </a:solidFill>
                <a:latin typeface="Calibri"/>
                <a:ea typeface="Calibri"/>
                <a:cs typeface="Calibri"/>
                <a:sym typeface="Calibri"/>
              </a:rPr>
              <a:t>or </a:t>
            </a:r>
            <a:r>
              <a:rPr b="0" i="1" lang="en-US" sz="1200">
                <a:solidFill>
                  <a:schemeClr val="dk1"/>
                </a:solidFill>
                <a:latin typeface="Calibri"/>
                <a:ea typeface="Calibri"/>
                <a:cs typeface="Calibri"/>
                <a:sym typeface="Calibri"/>
              </a:rPr>
              <a:t>-ive </a:t>
            </a:r>
            <a:r>
              <a:rPr b="0" lang="en-US" sz="1200">
                <a:solidFill>
                  <a:schemeClr val="dk1"/>
                </a:solidFill>
                <a:latin typeface="Calibri"/>
                <a:ea typeface="Calibri"/>
                <a:cs typeface="Calibri"/>
                <a:sym typeface="Calibri"/>
              </a:rPr>
              <a:t>to base words. This process changes the base word’s meaning, usually changes its part of speech, and sometimes changes its spelling. For example, adding </a:t>
            </a:r>
            <a:r>
              <a:rPr b="0" i="1" lang="en-US" sz="1200">
                <a:solidFill>
                  <a:schemeClr val="dk1"/>
                </a:solidFill>
                <a:latin typeface="Calibri"/>
                <a:ea typeface="Calibri"/>
                <a:cs typeface="Calibri"/>
                <a:sym typeface="Calibri"/>
              </a:rPr>
              <a:t>-ic </a:t>
            </a:r>
            <a:r>
              <a:rPr b="0" lang="en-US" sz="1200">
                <a:solidFill>
                  <a:schemeClr val="dk1"/>
                </a:solidFill>
                <a:latin typeface="Calibri"/>
                <a:ea typeface="Calibri"/>
                <a:cs typeface="Calibri"/>
                <a:sym typeface="Calibri"/>
              </a:rPr>
              <a:t>to the noun </a:t>
            </a:r>
            <a:r>
              <a:rPr b="0" i="1" lang="en-US" sz="1200">
                <a:solidFill>
                  <a:schemeClr val="dk1"/>
                </a:solidFill>
                <a:latin typeface="Calibri"/>
                <a:ea typeface="Calibri"/>
                <a:cs typeface="Calibri"/>
                <a:sym typeface="Calibri"/>
              </a:rPr>
              <a:t>athlete </a:t>
            </a:r>
            <a:r>
              <a:rPr b="0" lang="en-US" sz="1200">
                <a:solidFill>
                  <a:schemeClr val="dk1"/>
                </a:solidFill>
                <a:latin typeface="Calibri"/>
                <a:ea typeface="Calibri"/>
                <a:cs typeface="Calibri"/>
                <a:sym typeface="Calibri"/>
              </a:rPr>
              <a:t>changes it to an adjective, </a:t>
            </a:r>
            <a:r>
              <a:rPr b="0" i="1" lang="en-US" sz="1200">
                <a:solidFill>
                  <a:schemeClr val="dk1"/>
                </a:solidFill>
                <a:latin typeface="Calibri"/>
                <a:ea typeface="Calibri"/>
                <a:cs typeface="Calibri"/>
                <a:sym typeface="Calibri"/>
              </a:rPr>
              <a:t>athletic</a:t>
            </a:r>
            <a:r>
              <a:rPr b="0" lang="en-US" sz="1200">
                <a:solidFill>
                  <a:schemeClr val="dk1"/>
                </a:solidFill>
                <a:latin typeface="Calibri"/>
                <a:ea typeface="Calibri"/>
                <a:cs typeface="Calibri"/>
                <a:sym typeface="Calibri"/>
              </a:rPr>
              <a:t>, in which the final </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has been dropped.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the following pairs: </a:t>
            </a:r>
            <a:r>
              <a:rPr b="0" i="1" lang="en-US" sz="1200">
                <a:solidFill>
                  <a:schemeClr val="dk1"/>
                </a:solidFill>
                <a:latin typeface="Calibri"/>
                <a:ea typeface="Calibri"/>
                <a:cs typeface="Calibri"/>
                <a:sym typeface="Calibri"/>
              </a:rPr>
              <a:t>history/ historic</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tour/tourism;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narrate/narrative</a:t>
            </a:r>
            <a:r>
              <a:rPr b="0" lang="en-US" sz="1200">
                <a:solidFill>
                  <a:schemeClr val="dk1"/>
                </a:solidFill>
                <a:latin typeface="Calibri"/>
                <a:ea typeface="Calibri"/>
                <a:cs typeface="Calibri"/>
                <a:sym typeface="Calibri"/>
              </a:rPr>
              <a:t>. For each pair, ask a volunteer to point out each word’s meaning and part of speech. Also have students point out the spelling changes in </a:t>
            </a:r>
            <a:r>
              <a:rPr b="0" i="1" lang="en-US" sz="1200">
                <a:solidFill>
                  <a:schemeClr val="dk1"/>
                </a:solidFill>
                <a:latin typeface="Calibri"/>
                <a:ea typeface="Calibri"/>
                <a:cs typeface="Calibri"/>
                <a:sym typeface="Calibri"/>
              </a:rPr>
              <a:t>history/historic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narrate/ narrative</a:t>
            </a:r>
            <a:r>
              <a:rPr b="0"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work independently or in pairs to add </a:t>
            </a:r>
            <a:r>
              <a:rPr b="0" i="1" lang="en-US" sz="1200">
                <a:solidFill>
                  <a:schemeClr val="dk1"/>
                </a:solidFill>
                <a:latin typeface="Calibri"/>
                <a:ea typeface="Calibri"/>
                <a:cs typeface="Calibri"/>
                <a:sym typeface="Calibri"/>
              </a:rPr>
              <a:t>-ic</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-ism</a:t>
            </a:r>
            <a:r>
              <a:rPr b="0" lang="en-US" sz="1200">
                <a:solidFill>
                  <a:schemeClr val="dk1"/>
                </a:solidFill>
                <a:latin typeface="Calibri"/>
                <a:ea typeface="Calibri"/>
                <a:cs typeface="Calibri"/>
                <a:sym typeface="Calibri"/>
              </a:rPr>
              <a:t>, or </a:t>
            </a:r>
            <a:r>
              <a:rPr b="0" i="1" lang="en-US" sz="1200">
                <a:solidFill>
                  <a:schemeClr val="dk1"/>
                </a:solidFill>
                <a:latin typeface="Calibri"/>
                <a:ea typeface="Calibri"/>
                <a:cs typeface="Calibri"/>
                <a:sym typeface="Calibri"/>
              </a:rPr>
              <a:t>-ive </a:t>
            </a:r>
            <a:r>
              <a:rPr b="0" lang="en-US" sz="1200">
                <a:solidFill>
                  <a:schemeClr val="dk1"/>
                </a:solidFill>
                <a:latin typeface="Calibri"/>
                <a:ea typeface="Calibri"/>
                <a:cs typeface="Calibri"/>
                <a:sym typeface="Calibri"/>
              </a:rPr>
              <a:t>to </a:t>
            </a:r>
            <a:r>
              <a:rPr b="0" i="1" lang="en-US" sz="1200">
                <a:solidFill>
                  <a:schemeClr val="dk1"/>
                </a:solidFill>
                <a:latin typeface="Calibri"/>
                <a:ea typeface="Calibri"/>
                <a:cs typeface="Calibri"/>
                <a:sym typeface="Calibri"/>
              </a:rPr>
              <a:t>acid, critic, </a:t>
            </a:r>
            <a:r>
              <a:rPr b="0" lang="en-US" sz="1200">
                <a:solidFill>
                  <a:schemeClr val="dk1"/>
                </a:solidFill>
                <a:latin typeface="Calibri"/>
                <a:ea typeface="Calibri"/>
                <a:cs typeface="Calibri"/>
                <a:sym typeface="Calibri"/>
              </a:rPr>
              <a:t>or </a:t>
            </a:r>
            <a:r>
              <a:rPr b="0" i="1" lang="en-US" sz="1200">
                <a:solidFill>
                  <a:schemeClr val="dk1"/>
                </a:solidFill>
                <a:latin typeface="Calibri"/>
                <a:ea typeface="Calibri"/>
                <a:cs typeface="Calibri"/>
                <a:sym typeface="Calibri"/>
              </a:rPr>
              <a:t>mass. </a:t>
            </a:r>
            <a:r>
              <a:rPr b="0" lang="en-US" sz="1200">
                <a:solidFill>
                  <a:schemeClr val="dk1"/>
                </a:solidFill>
                <a:latin typeface="Calibri"/>
                <a:ea typeface="Calibri"/>
                <a:cs typeface="Calibri"/>
                <a:sym typeface="Calibri"/>
              </a:rPr>
              <a:t>Have students guess the meanings of the new words and check their spellings and meanings in a dictionary. </a:t>
            </a:r>
            <a:endParaRPr/>
          </a:p>
          <a:p>
            <a:pPr indent="-254000" lvl="0" marL="571500" rtl="0" algn="l">
              <a:lnSpc>
                <a:spcPct val="100000"/>
              </a:lnSpc>
              <a:spcBef>
                <a:spcPts val="0"/>
              </a:spcBef>
              <a:spcAft>
                <a:spcPts val="0"/>
              </a:spcAft>
              <a:buSzPts val="1200"/>
              <a:buFont typeface="Calibri"/>
              <a:buNone/>
            </a:pPr>
            <a:r>
              <a:t/>
            </a:r>
            <a:endParaRPr b="1" i="1" sz="1200">
              <a:latin typeface="Calibri"/>
              <a:ea typeface="Calibri"/>
              <a:cs typeface="Calibri"/>
              <a:sym typeface="Calibri"/>
            </a:endParaRPr>
          </a:p>
        </p:txBody>
      </p:sp>
      <p:sp>
        <p:nvSpPr>
          <p:cNvPr id="873" name="Google Shape;873;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One genre characteristic of personal narratives is that they are written from first-person point of view. Point of view is one tool writers use to craft their narratives. Clarify that point of view here means the writer's opinions and thoughts on a subject. Note that it</a:t>
            </a:r>
            <a:r>
              <a:rPr lang="en-US"/>
              <a:t>:</a:t>
            </a:r>
            <a:r>
              <a:rPr lang="en-US" sz="1200">
                <a:solidFill>
                  <a:schemeClr val="dk1"/>
                </a:solidFill>
                <a:latin typeface="Calibri"/>
                <a:ea typeface="Calibri"/>
                <a:cs typeface="Calibri"/>
                <a:sym typeface="Calibri"/>
              </a:rPr>
              <a:t>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comes from the writer, not the reader or listener.</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is often expressed using the pronouns </a:t>
            </a:r>
            <a:r>
              <a:rPr i="1" lang="en-US" sz="1200">
                <a:solidFill>
                  <a:schemeClr val="dk1"/>
                </a:solidFill>
                <a:latin typeface="Calibri"/>
                <a:ea typeface="Calibri"/>
                <a:cs typeface="Calibri"/>
                <a:sym typeface="Calibri"/>
              </a:rPr>
              <a:t>I, me,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my </a:t>
            </a:r>
            <a:r>
              <a:rPr lang="en-US" sz="1200">
                <a:solidFill>
                  <a:schemeClr val="dk1"/>
                </a:solidFill>
                <a:latin typeface="Calibri"/>
                <a:ea typeface="Calibri"/>
                <a:cs typeface="Calibri"/>
                <a:sym typeface="Calibri"/>
              </a:rPr>
              <a:t>and verbs such as </a:t>
            </a:r>
            <a:r>
              <a:rPr i="1" lang="en-US" sz="1200">
                <a:solidFill>
                  <a:schemeClr val="dk1"/>
                </a:solidFill>
                <a:latin typeface="Calibri"/>
                <a:ea typeface="Calibri"/>
                <a:cs typeface="Calibri"/>
                <a:sym typeface="Calibri"/>
              </a:rPr>
              <a:t>think, seem, feel, want,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believe</a:t>
            </a:r>
            <a:r>
              <a:rPr lang="en-US" sz="1200">
                <a:solidFill>
                  <a:schemeClr val="dk1"/>
                </a:solidFill>
                <a:latin typeface="Calibri"/>
                <a:ea typeface="Calibri"/>
                <a:cs typeface="Calibri"/>
                <a:sym typeface="Calibri"/>
              </a:rPr>
              <a:t>.</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can make writing more effective by focusing on the writer’s views and emotions and making the reader care about them.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 aloud the first paragraph on p. 82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Note the first item students must complete, “A place you have been,” and model how </a:t>
            </a:r>
            <a:r>
              <a:rPr i="1" lang="en-US" sz="1200">
                <a:solidFill>
                  <a:schemeClr val="dk1"/>
                </a:solidFill>
                <a:latin typeface="Calibri"/>
                <a:ea typeface="Calibri"/>
                <a:cs typeface="Calibri"/>
                <a:sym typeface="Calibri"/>
              </a:rPr>
              <a:t>not </a:t>
            </a:r>
            <a:r>
              <a:rPr lang="en-US" sz="1200">
                <a:solidFill>
                  <a:schemeClr val="dk1"/>
                </a:solidFill>
                <a:latin typeface="Calibri"/>
                <a:ea typeface="Calibri"/>
                <a:cs typeface="Calibri"/>
                <a:sym typeface="Calibri"/>
              </a:rPr>
              <a:t>to describe it from the student’s point of view: “</a:t>
            </a:r>
            <a:r>
              <a:rPr i="1" lang="en-US" sz="1200">
                <a:solidFill>
                  <a:schemeClr val="dk1"/>
                </a:solidFill>
                <a:latin typeface="Calibri"/>
                <a:ea typeface="Calibri"/>
                <a:cs typeface="Calibri"/>
                <a:sym typeface="Calibri"/>
              </a:rPr>
              <a:t>Lincolnville is a big city”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Maria loves Lincolnville</a:t>
            </a:r>
            <a:r>
              <a:rPr lang="en-US" sz="1200">
                <a:solidFill>
                  <a:schemeClr val="dk1"/>
                </a:solidFill>
                <a:latin typeface="Calibri"/>
                <a:ea typeface="Calibri"/>
                <a:cs typeface="Calibri"/>
                <a:sym typeface="Calibri"/>
              </a:rPr>
              <a:t>.” Then model how students could describe it from their point of view: </a:t>
            </a:r>
            <a:r>
              <a:rPr i="1" lang="en-US" sz="1200">
                <a:solidFill>
                  <a:schemeClr val="dk1"/>
                </a:solidFill>
                <a:latin typeface="Calibri"/>
                <a:ea typeface="Calibri"/>
                <a:cs typeface="Calibri"/>
                <a:sym typeface="Calibri"/>
              </a:rPr>
              <a:t>“I felt scared when I first went to Lincolnville because it seemed huge and crowded."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complete the exercise on p. 82. Then have partners check each other’s work and circle any instances of the words </a:t>
            </a:r>
            <a:r>
              <a:rPr i="1" lang="en-US" sz="1200">
                <a:solidFill>
                  <a:schemeClr val="dk1"/>
                </a:solidFill>
                <a:latin typeface="Calibri"/>
                <a:ea typeface="Calibri"/>
                <a:cs typeface="Calibri"/>
                <a:sym typeface="Calibri"/>
              </a:rPr>
              <a:t>I, me, my</a:t>
            </a:r>
            <a:r>
              <a:rPr lang="en-US" sz="1200">
                <a:solidFill>
                  <a:schemeClr val="dk1"/>
                </a:solidFill>
                <a:latin typeface="Calibri"/>
                <a:ea typeface="Calibri"/>
                <a:cs typeface="Calibri"/>
                <a:sym typeface="Calibri"/>
              </a:rPr>
              <a:t>, and forms of </a:t>
            </a:r>
            <a:r>
              <a:rPr i="1" lang="en-US" sz="1200">
                <a:solidFill>
                  <a:schemeClr val="dk1"/>
                </a:solidFill>
                <a:latin typeface="Calibri"/>
                <a:ea typeface="Calibri"/>
                <a:cs typeface="Calibri"/>
                <a:sym typeface="Calibri"/>
              </a:rPr>
              <a:t>think, feel, seem, want,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believe</a:t>
            </a:r>
            <a:r>
              <a:rPr lang="en-US" sz="1200">
                <a:solidFill>
                  <a:schemeClr val="dk1"/>
                </a:solidFill>
                <a:latin typeface="Calibri"/>
                <a:ea typeface="Calibri"/>
                <a:cs typeface="Calibri"/>
                <a:sym typeface="Calibri"/>
              </a:rPr>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Invite students to share examples of text that reflect an individual’s point of view. If they have begun their personal narratives, have volunteers read parts aloud to illustrate their points of view. </a:t>
            </a:r>
            <a:endParaRPr/>
          </a:p>
          <a:p>
            <a:pPr indent="-152400" lvl="0" marL="22860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887" name="Google Shape;887;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Transition students to independent writing. Tell them that the prompts on p. 82 may spark ideas for their own personal narrative, but it would also be fine to write on an entirely different topic. Remind students that their narrative should exhibit the genre characteristic and craft of being written in first-person point of view. See the </a:t>
            </a:r>
            <a:r>
              <a:rPr b="1"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T142. </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01" name="Google Shape;901;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See pp. T66–T67 to review spelling words with suffixes </a:t>
            </a:r>
            <a:r>
              <a:rPr i="1" lang="en-US" sz="1200">
                <a:solidFill>
                  <a:schemeClr val="dk1"/>
                </a:solidFill>
                <a:latin typeface="Calibri"/>
                <a:ea typeface="Calibri"/>
                <a:cs typeface="Calibri"/>
                <a:sym typeface="Calibri"/>
              </a:rPr>
              <a:t>-ic, -ism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-ive</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adding the suffix </a:t>
            </a:r>
            <a:r>
              <a:rPr i="1" lang="en-US" sz="1200">
                <a:solidFill>
                  <a:schemeClr val="dk1"/>
                </a:solidFill>
                <a:latin typeface="Calibri"/>
                <a:ea typeface="Calibri"/>
                <a:cs typeface="Calibri"/>
                <a:sym typeface="Calibri"/>
              </a:rPr>
              <a:t>-ic </a:t>
            </a:r>
            <a:r>
              <a:rPr lang="en-US" sz="1200">
                <a:solidFill>
                  <a:schemeClr val="dk1"/>
                </a:solidFill>
                <a:latin typeface="Calibri"/>
                <a:ea typeface="Calibri"/>
                <a:cs typeface="Calibri"/>
                <a:sym typeface="Calibri"/>
              </a:rPr>
              <a:t>to the base word </a:t>
            </a:r>
            <a:r>
              <a:rPr i="1" lang="en-US" sz="1200">
                <a:solidFill>
                  <a:schemeClr val="dk1"/>
                </a:solidFill>
                <a:latin typeface="Calibri"/>
                <a:ea typeface="Calibri"/>
                <a:cs typeface="Calibri"/>
                <a:sym typeface="Calibri"/>
              </a:rPr>
              <a:t>athlete</a:t>
            </a:r>
            <a:r>
              <a:rPr lang="en-US" sz="1200">
                <a:solidFill>
                  <a:schemeClr val="dk1"/>
                </a:solidFill>
                <a:latin typeface="Calibri"/>
                <a:ea typeface="Calibri"/>
                <a:cs typeface="Calibri"/>
                <a:sym typeface="Calibri"/>
              </a:rPr>
              <a:t>: Drop the final silent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athlete </a:t>
            </a:r>
            <a:r>
              <a:rPr lang="en-US" sz="1200">
                <a:solidFill>
                  <a:schemeClr val="dk1"/>
                </a:solidFill>
                <a:latin typeface="Calibri"/>
                <a:ea typeface="Calibri"/>
                <a:cs typeface="Calibri"/>
                <a:sym typeface="Calibri"/>
              </a:rPr>
              <a:t>before adding </a:t>
            </a:r>
            <a:r>
              <a:rPr i="1" lang="en-US" sz="1200">
                <a:solidFill>
                  <a:schemeClr val="dk1"/>
                </a:solidFill>
                <a:latin typeface="Calibri"/>
                <a:ea typeface="Calibri"/>
                <a:cs typeface="Calibri"/>
                <a:sym typeface="Calibri"/>
              </a:rPr>
              <a:t>-ic: athlete + -ic = athletic</a:t>
            </a:r>
            <a:r>
              <a:rPr i="1" lang="en-US"/>
              <a:t>.</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or display the words </a:t>
            </a:r>
            <a:r>
              <a:rPr i="1" lang="en-US" sz="1200">
                <a:solidFill>
                  <a:schemeClr val="dk1"/>
                </a:solidFill>
                <a:latin typeface="Calibri"/>
                <a:ea typeface="Calibri"/>
                <a:cs typeface="Calibri"/>
                <a:sym typeface="Calibri"/>
              </a:rPr>
              <a:t>active, athlete, execute, history, myth, narrate, relate. </a:t>
            </a:r>
            <a:r>
              <a:rPr lang="en-US" sz="1200">
                <a:solidFill>
                  <a:schemeClr val="dk1"/>
                </a:solidFill>
                <a:latin typeface="Calibri"/>
                <a:ea typeface="Calibri"/>
                <a:cs typeface="Calibri"/>
                <a:sym typeface="Calibri"/>
              </a:rPr>
              <a:t>Guide students as they change each word’s spelling before adding </a:t>
            </a:r>
            <a:r>
              <a:rPr i="1" lang="en-US" sz="1200">
                <a:solidFill>
                  <a:schemeClr val="dk1"/>
                </a:solidFill>
                <a:latin typeface="Calibri"/>
                <a:ea typeface="Calibri"/>
                <a:cs typeface="Calibri"/>
                <a:sym typeface="Calibri"/>
              </a:rPr>
              <a:t>-ic, -ism,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-ive</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i="1" lang="en-US" sz="1200">
                <a:solidFill>
                  <a:schemeClr val="dk1"/>
                </a:solidFill>
                <a:latin typeface="Calibri"/>
                <a:ea typeface="Calibri"/>
                <a:cs typeface="Calibri"/>
                <a:sym typeface="Calibri"/>
              </a:rPr>
              <a:t>active + -ism = activism history + -ic = historic relate + -ive = relative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Invite students to create a word search using the spelling words on p. T66. </a:t>
            </a:r>
            <a:endParaRPr/>
          </a:p>
          <a:p>
            <a:pPr indent="-60960" lvl="0" marL="13716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913" name="Google Shape;91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edit the draft paragraph on Student Interactive p. 78.</a:t>
            </a:r>
            <a:endParaRPr>
              <a:latin typeface="Calibri"/>
              <a:ea typeface="Calibri"/>
              <a:cs typeface="Calibri"/>
              <a:sym typeface="Calibri"/>
            </a:endParaRPr>
          </a:p>
        </p:txBody>
      </p:sp>
      <p:sp>
        <p:nvSpPr>
          <p:cNvPr id="932" name="Google Shape;93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4" name="Google Shape;94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to students that when they read an informational text, they should annotate it, identifying facts and details and determining how they are organized. Their annotations will help them better understand the text and easily find text evidence.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Underline parts of the text and write notes in the margins (if you own the text).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Use sticky notes to mark parts of the text and write your ideas (if you do not own the text).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Choose a leveled reader or another text. Model annotating using the underline/write method or the sticky notes method. </a:t>
            </a:r>
            <a:r>
              <a:rPr i="1" lang="en-US" sz="1200">
                <a:solidFill>
                  <a:schemeClr val="dk1"/>
                </a:solidFill>
                <a:latin typeface="Calibri"/>
                <a:ea typeface="Calibri"/>
                <a:cs typeface="Calibri"/>
                <a:sym typeface="Calibri"/>
              </a:rPr>
              <a:t>In the text I chose, there are two sentences that explain how learning about Earth might help us learn more about the universe. I will underline those sentences. I see that the text uses a problem/solution structure. I will write “problem/solution” in the margin.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choose a leveled reader or a text they are reading independently. Ask them to annotate the text using the underline/write method or the sticky notes method, whichever is appropriate.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making connections between texts.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evidence from this week’s texts to write about how learning about Earth can help us learn more about the universe. </a:t>
            </a:r>
            <a:endParaRPr/>
          </a:p>
          <a:p>
            <a:pPr indent="-179832" lvl="0" marL="256032"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955" name="Google Shape;955;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this week's texts to respond to the Weekly Question. Have them write their responses or discuss in small groups</a:t>
            </a:r>
            <a:r>
              <a:rPr b="1" lang="en-US"/>
              <a:t>.</a:t>
            </a:r>
            <a:endParaRPr b="1"/>
          </a:p>
        </p:txBody>
      </p:sp>
      <p:sp>
        <p:nvSpPr>
          <p:cNvPr id="968" name="Google Shape;96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assess students’ understanding of the Greek roots in this lesson, provide them with the following words: </a:t>
            </a:r>
            <a:r>
              <a:rPr i="1" lang="en-US" sz="1200">
                <a:solidFill>
                  <a:schemeClr val="dk1"/>
                </a:solidFill>
                <a:latin typeface="Calibri"/>
                <a:ea typeface="Calibri"/>
                <a:cs typeface="Calibri"/>
                <a:sym typeface="Calibri"/>
              </a:rPr>
              <a:t>antibiotics, speedometer,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archeology</a:t>
            </a:r>
            <a:r>
              <a:rPr lang="en-US" sz="1200">
                <a:solidFill>
                  <a:schemeClr val="dk1"/>
                </a:solidFill>
                <a:latin typeface="Calibri"/>
                <a:ea typeface="Calibri"/>
                <a:cs typeface="Calibri"/>
                <a:sym typeface="Calibri"/>
              </a:rPr>
              <a:t>. Offer context sentences: </a:t>
            </a:r>
            <a:endParaRPr/>
          </a:p>
          <a:p>
            <a:pPr indent="-228600"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Dr. Lo prescribed antibiotics to heal his patient’s infection. </a:t>
            </a:r>
            <a:endParaRPr/>
          </a:p>
          <a:p>
            <a:pPr indent="-228600"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The driver checked the speedometer to see how fast he was going. </a:t>
            </a:r>
            <a:endParaRPr/>
          </a:p>
          <a:p>
            <a:pPr indent="-228600"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Archeology students helped their professor dig up an ancient Zuni dwelling in New Mexico.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their knowledge of Greek roots to define each word. (Possible responses: </a:t>
            </a:r>
            <a:r>
              <a:rPr i="1" lang="en-US" sz="1200">
                <a:solidFill>
                  <a:schemeClr val="dk1"/>
                </a:solidFill>
                <a:latin typeface="Calibri"/>
                <a:ea typeface="Calibri"/>
                <a:cs typeface="Calibri"/>
                <a:sym typeface="Calibri"/>
              </a:rPr>
              <a:t>antibiotics</a:t>
            </a:r>
            <a:r>
              <a:rPr lang="en-US" sz="1200">
                <a:solidFill>
                  <a:schemeClr val="dk1"/>
                </a:solidFill>
                <a:latin typeface="Calibri"/>
                <a:ea typeface="Calibri"/>
                <a:cs typeface="Calibri"/>
                <a:sym typeface="Calibri"/>
              </a:rPr>
              <a:t>—medicines that attack living infections in the body; </a:t>
            </a:r>
            <a:r>
              <a:rPr i="1" lang="en-US" sz="1200">
                <a:solidFill>
                  <a:schemeClr val="dk1"/>
                </a:solidFill>
                <a:latin typeface="Calibri"/>
                <a:ea typeface="Calibri"/>
                <a:cs typeface="Calibri"/>
                <a:sym typeface="Calibri"/>
              </a:rPr>
              <a:t>speedometer</a:t>
            </a:r>
            <a:r>
              <a:rPr lang="en-US" sz="1200">
                <a:solidFill>
                  <a:schemeClr val="dk1"/>
                </a:solidFill>
                <a:latin typeface="Calibri"/>
                <a:ea typeface="Calibri"/>
                <a:cs typeface="Calibri"/>
                <a:sym typeface="Calibri"/>
              </a:rPr>
              <a:t>—instrument for measuring speed; </a:t>
            </a:r>
            <a:r>
              <a:rPr i="1" lang="en-US" sz="1200">
                <a:solidFill>
                  <a:schemeClr val="dk1"/>
                </a:solidFill>
                <a:latin typeface="Calibri"/>
                <a:ea typeface="Calibri"/>
                <a:cs typeface="Calibri"/>
                <a:sym typeface="Calibri"/>
              </a:rPr>
              <a:t>archeology</a:t>
            </a:r>
            <a:r>
              <a:rPr lang="en-US" sz="1200">
                <a:solidFill>
                  <a:schemeClr val="dk1"/>
                </a:solidFill>
                <a:latin typeface="Calibri"/>
                <a:ea typeface="Calibri"/>
                <a:cs typeface="Calibri"/>
                <a:sym typeface="Calibri"/>
              </a:rPr>
              <a:t>— the study of ancient human cultures)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have students use each word in a new sentence. </a:t>
            </a:r>
            <a:endParaRPr/>
          </a:p>
          <a:p>
            <a:pPr indent="-60960" lvl="0" marL="13716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981" name="Google Shape;981;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complete the Turn and Talk activity on p. 48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Call on volunteers to share their purpose with the class. </a:t>
            </a:r>
            <a:endParaRPr/>
          </a:p>
          <a:p>
            <a:pPr indent="-152400" lvl="0" marL="228600" rtl="0" algn="l">
              <a:lnSpc>
                <a:spcPct val="100000"/>
              </a:lnSpc>
              <a:spcBef>
                <a:spcPts val="0"/>
              </a:spcBef>
              <a:spcAft>
                <a:spcPts val="0"/>
              </a:spcAft>
              <a:buClr>
                <a:srgbClr val="373536"/>
              </a:buClr>
              <a:buSzPts val="1200"/>
              <a:buFont typeface="Calibri"/>
              <a:buNone/>
            </a:pPr>
            <a:r>
              <a:t/>
            </a:r>
            <a:endParaRPr>
              <a:latin typeface="Calibri"/>
              <a:ea typeface="Calibri"/>
              <a:cs typeface="Calibri"/>
              <a:sym typeface="Calibri"/>
            </a:endParaRPr>
          </a:p>
        </p:txBody>
      </p:sp>
      <p:sp>
        <p:nvSpPr>
          <p:cNvPr id="154" name="Google Shape;1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Personal narratives often include the genre characteristic of dialogue. Explain that dialogue</a:t>
            </a:r>
            <a:r>
              <a:rPr lang="en-US"/>
              <a:t>:</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is the words that people speak to each other within a narrative.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must be set off within quotation marks.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must include text that identifies who is speaking so that the reader does not get confused.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writers carefully craft dialogue to make characters or people in a narrative come alive for the reader. Dialogue makes narratives more exciting.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a volunteer to read aloud the first paragraph on p. 83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Then read aloud the text about the Grand Canyon. Model two examples of dialogue to complete the first fill-in item in the exercise: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guess we should sit here,” suggested Josie.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“Let's get closer to the edge,” suggested Josie.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Elicit that the second example is more effective because it conveys more interesting information and shows more about Josie’s personality. Then have students complete the exercise in pairs or small groups.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begin crafting dialogue for their personal narrative. If they have difficulty, encourage them to use stack text as models.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Ask volunteers to share passages of dialogue from their narrative drafts. Discuss whether it is possible for the reader or listener to tell who is speaking. </a:t>
            </a:r>
            <a:endParaRPr/>
          </a:p>
          <a:p>
            <a:pPr indent="-139700" lvl="0" marL="2286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i="0"/>
          </a:p>
        </p:txBody>
      </p:sp>
      <p:sp>
        <p:nvSpPr>
          <p:cNvPr id="994" name="Google Shape;994;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This week’s Writing Club gives students a chance to share their ideas and drafts for their personal narratives.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Because students are still getting used to being in Writing Club groups, have them spend the first 5-10 minutes in their groups answering these questions: </a:t>
            </a:r>
            <a:endParaRPr sz="1200">
              <a:solidFill>
                <a:schemeClr val="dk1"/>
              </a:solidFill>
              <a:latin typeface="Calibri"/>
              <a:ea typeface="Calibri"/>
              <a:cs typeface="Calibri"/>
              <a:sym typeface="Calibri"/>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do we expect of a club member who is describing an idea or reading aloud a draft</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do we expect of club members who are listening to someone else describe or read</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rules should we make about kindness and politeness when responding to other club members</a:t>
            </a:r>
            <a:r>
              <a:rPr lang="en-US" sz="1200">
                <a:solidFill>
                  <a:schemeClr val="dk1"/>
                </a:solidFill>
                <a:latin typeface="Arial"/>
                <a:ea typeface="Arial"/>
                <a:cs typeface="Arial"/>
                <a:sym typeface="Arial"/>
              </a:rPr>
              <a:t>? </a:t>
            </a:r>
            <a:endParaRPr>
              <a:latin typeface="Arial"/>
              <a:ea typeface="Arial"/>
              <a:cs typeface="Arial"/>
              <a:sym typeface="Arial"/>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Before students share their narratives or narrative ideas, they should identify the element of their personal narratives on which they would like feedback in today’s Writing Club—specific details, for example, or dialogue. Explain that doing this will help Writing Club members maintain their focus. </a:t>
            </a:r>
            <a:endParaRPr/>
          </a:p>
          <a:p>
            <a:pPr indent="-139700" lvl="0" marL="2286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152400" lvl="0" marL="22860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1007" name="Google Shape;1007;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r>
              <a:rPr lang="en-US"/>
              <a:t> </a:t>
            </a:r>
            <a:endParaRPr/>
          </a:p>
          <a:p>
            <a:pPr indent="-155448" lvl="0" marL="155448" rtl="0" algn="l">
              <a:lnSpc>
                <a:spcPct val="100000"/>
              </a:lnSpc>
              <a:spcBef>
                <a:spcPts val="0"/>
              </a:spcBef>
              <a:spcAft>
                <a:spcPts val="0"/>
              </a:spcAft>
              <a:buClr>
                <a:srgbClr val="000000"/>
              </a:buClr>
              <a:buSzPts val="1200"/>
              <a:buFont typeface="Calibri"/>
              <a:buNone/>
            </a:pPr>
            <a:r>
              <a:rPr lang="en-US"/>
              <a:t>1. Use the following sentences for the spelling test:</a:t>
            </a:r>
            <a:endParaRPr/>
          </a:p>
          <a:p>
            <a:pPr indent="-228600" lvl="1" marL="914400" rtl="0" algn="l">
              <a:lnSpc>
                <a:spcPct val="100000"/>
              </a:lnSpc>
              <a:spcBef>
                <a:spcPts val="0"/>
              </a:spcBef>
              <a:spcAft>
                <a:spcPts val="0"/>
              </a:spcAft>
              <a:buSzPts val="1400"/>
              <a:buNone/>
            </a:pPr>
            <a:r>
              <a:rPr lang="en-US">
                <a:solidFill>
                  <a:srgbClr val="2D2D2D"/>
                </a:solidFill>
              </a:rPr>
              <a:t>1. Stanley studied </a:t>
            </a:r>
            <a:r>
              <a:rPr b="1" lang="en-US" u="none">
                <a:solidFill>
                  <a:srgbClr val="2D2D2D"/>
                </a:solidFill>
              </a:rPr>
              <a:t>meteorology</a:t>
            </a:r>
            <a:r>
              <a:rPr lang="en-US" u="sng">
                <a:solidFill>
                  <a:srgbClr val="2D2D2D"/>
                </a:solidFill>
              </a:rPr>
              <a:t> </a:t>
            </a:r>
            <a:r>
              <a:rPr lang="en-US">
                <a:solidFill>
                  <a:srgbClr val="2D2D2D"/>
                </a:solidFill>
              </a:rPr>
              <a:t>and works as a weatherman at a local TV station. </a:t>
            </a:r>
            <a:endParaRPr/>
          </a:p>
          <a:p>
            <a:pPr indent="-228600" lvl="1" marL="914400" rtl="0" algn="l">
              <a:lnSpc>
                <a:spcPct val="100000"/>
              </a:lnSpc>
              <a:spcBef>
                <a:spcPts val="0"/>
              </a:spcBef>
              <a:spcAft>
                <a:spcPts val="0"/>
              </a:spcAft>
              <a:buSzPts val="1400"/>
              <a:buNone/>
            </a:pPr>
            <a:r>
              <a:rPr lang="en-US">
                <a:solidFill>
                  <a:srgbClr val="2D2D2D"/>
                </a:solidFill>
              </a:rPr>
              <a:t>2. Please make a </a:t>
            </a:r>
            <a:r>
              <a:rPr b="1" lang="en-US" u="none">
                <a:solidFill>
                  <a:srgbClr val="2D2D2D"/>
                </a:solidFill>
              </a:rPr>
              <a:t>photocopy</a:t>
            </a:r>
            <a:r>
              <a:rPr lang="en-US" u="sng">
                <a:solidFill>
                  <a:srgbClr val="2D2D2D"/>
                </a:solidFill>
              </a:rPr>
              <a:t> </a:t>
            </a:r>
            <a:r>
              <a:rPr lang="en-US">
                <a:solidFill>
                  <a:srgbClr val="2D2D2D"/>
                </a:solidFill>
              </a:rPr>
              <a:t>of this test to take home. </a:t>
            </a:r>
            <a:endParaRPr/>
          </a:p>
          <a:p>
            <a:pPr indent="-228600" lvl="1" marL="914400" rtl="0" algn="l">
              <a:lnSpc>
                <a:spcPct val="100000"/>
              </a:lnSpc>
              <a:spcBef>
                <a:spcPts val="0"/>
              </a:spcBef>
              <a:spcAft>
                <a:spcPts val="0"/>
              </a:spcAft>
              <a:buSzPts val="1400"/>
              <a:buNone/>
            </a:pPr>
            <a:r>
              <a:rPr lang="en-US">
                <a:solidFill>
                  <a:srgbClr val="2D2D2D"/>
                </a:solidFill>
              </a:rPr>
              <a:t>3. My favorite </a:t>
            </a:r>
            <a:r>
              <a:rPr b="1" lang="en-US">
                <a:solidFill>
                  <a:srgbClr val="2D2D2D"/>
                </a:solidFill>
              </a:rPr>
              <a:t>geometric</a:t>
            </a:r>
            <a:r>
              <a:rPr lang="en-US">
                <a:solidFill>
                  <a:srgbClr val="2D2D2D"/>
                </a:solidFill>
              </a:rPr>
              <a:t> shape is a square. </a:t>
            </a:r>
            <a:endParaRPr/>
          </a:p>
          <a:p>
            <a:pPr indent="-228600" lvl="1" marL="914400" rtl="0" algn="l">
              <a:lnSpc>
                <a:spcPct val="100000"/>
              </a:lnSpc>
              <a:spcBef>
                <a:spcPts val="0"/>
              </a:spcBef>
              <a:spcAft>
                <a:spcPts val="0"/>
              </a:spcAft>
              <a:buSzPts val="1400"/>
              <a:buNone/>
            </a:pPr>
            <a:r>
              <a:rPr lang="en-US">
                <a:solidFill>
                  <a:srgbClr val="2D2D2D"/>
                </a:solidFill>
              </a:rPr>
              <a:t>4. Texting and passing notes in class are outside the </a:t>
            </a:r>
            <a:r>
              <a:rPr b="1" lang="en-US">
                <a:solidFill>
                  <a:srgbClr val="2D2D2D"/>
                </a:solidFill>
              </a:rPr>
              <a:t>parameters</a:t>
            </a:r>
            <a:r>
              <a:rPr lang="en-US">
                <a:solidFill>
                  <a:srgbClr val="2D2D2D"/>
                </a:solidFill>
              </a:rPr>
              <a:t> of our</a:t>
            </a:r>
            <a:br>
              <a:rPr lang="en-US">
                <a:solidFill>
                  <a:srgbClr val="2D2D2D"/>
                </a:solidFill>
              </a:rPr>
            </a:br>
            <a:r>
              <a:rPr lang="en-US">
                <a:solidFill>
                  <a:srgbClr val="2D2D2D"/>
                </a:solidFill>
              </a:rPr>
              <a:t>school rules. </a:t>
            </a:r>
            <a:endParaRPr/>
          </a:p>
          <a:p>
            <a:pPr indent="-228600" lvl="1" marL="914400" rtl="0" algn="l">
              <a:lnSpc>
                <a:spcPct val="100000"/>
              </a:lnSpc>
              <a:spcBef>
                <a:spcPts val="0"/>
              </a:spcBef>
              <a:spcAft>
                <a:spcPts val="0"/>
              </a:spcAft>
              <a:buSzPts val="1400"/>
              <a:buNone/>
            </a:pPr>
            <a:r>
              <a:rPr lang="en-US">
                <a:solidFill>
                  <a:srgbClr val="2D2D2D"/>
                </a:solidFill>
              </a:rPr>
              <a:t>5. When you study </a:t>
            </a:r>
            <a:r>
              <a:rPr b="1" lang="en-US">
                <a:solidFill>
                  <a:srgbClr val="2D2D2D"/>
                </a:solidFill>
              </a:rPr>
              <a:t>geography</a:t>
            </a:r>
            <a:r>
              <a:rPr lang="en-US">
                <a:solidFill>
                  <a:srgbClr val="2D2D2D"/>
                </a:solidFill>
              </a:rPr>
              <a:t> you usually use a lot of maps. </a:t>
            </a:r>
            <a:endParaRPr/>
          </a:p>
          <a:p>
            <a:pPr indent="-228600" lvl="1" marL="914400" rtl="0" algn="l">
              <a:lnSpc>
                <a:spcPct val="100000"/>
              </a:lnSpc>
              <a:spcBef>
                <a:spcPts val="0"/>
              </a:spcBef>
              <a:spcAft>
                <a:spcPts val="0"/>
              </a:spcAft>
              <a:buSzPts val="1400"/>
              <a:buNone/>
            </a:pPr>
            <a:r>
              <a:rPr lang="en-US">
                <a:solidFill>
                  <a:srgbClr val="2D2D2D"/>
                </a:solidFill>
              </a:rPr>
              <a:t>6. Nobody’s face has perfect </a:t>
            </a:r>
            <a:r>
              <a:rPr b="1" lang="en-US">
                <a:solidFill>
                  <a:srgbClr val="2D2D2D"/>
                </a:solidFill>
              </a:rPr>
              <a:t>symmetry</a:t>
            </a:r>
            <a:r>
              <a:rPr lang="en-US">
                <a:solidFill>
                  <a:srgbClr val="2D2D2D"/>
                </a:solidFill>
              </a:rPr>
              <a:t>, with one side exactly the same as</a:t>
            </a:r>
            <a:br>
              <a:rPr lang="en-US">
                <a:solidFill>
                  <a:srgbClr val="2D2D2D"/>
                </a:solidFill>
              </a:rPr>
            </a:br>
            <a:r>
              <a:rPr lang="en-US">
                <a:solidFill>
                  <a:srgbClr val="2D2D2D"/>
                </a:solidFill>
              </a:rPr>
              <a:t>the other. </a:t>
            </a:r>
            <a:endParaRPr/>
          </a:p>
          <a:p>
            <a:pPr indent="-228600" lvl="1" marL="914400" rtl="0" algn="l">
              <a:lnSpc>
                <a:spcPct val="100000"/>
              </a:lnSpc>
              <a:spcBef>
                <a:spcPts val="0"/>
              </a:spcBef>
              <a:spcAft>
                <a:spcPts val="0"/>
              </a:spcAft>
              <a:buSzPts val="1400"/>
              <a:buNone/>
            </a:pPr>
            <a:r>
              <a:rPr lang="en-US">
                <a:solidFill>
                  <a:srgbClr val="2D2D2D"/>
                </a:solidFill>
              </a:rPr>
              <a:t>7. List the events in </a:t>
            </a:r>
            <a:r>
              <a:rPr b="1" lang="en-US">
                <a:solidFill>
                  <a:srgbClr val="2D2D2D"/>
                </a:solidFill>
              </a:rPr>
              <a:t>chronological</a:t>
            </a:r>
            <a:r>
              <a:rPr lang="en-US">
                <a:solidFill>
                  <a:srgbClr val="2D2D2D"/>
                </a:solidFill>
              </a:rPr>
              <a:t> order starting in 1776. </a:t>
            </a:r>
            <a:endParaRPr/>
          </a:p>
          <a:p>
            <a:pPr indent="-228600" lvl="1" marL="914400" rtl="0" algn="l">
              <a:lnSpc>
                <a:spcPct val="100000"/>
              </a:lnSpc>
              <a:spcBef>
                <a:spcPts val="0"/>
              </a:spcBef>
              <a:spcAft>
                <a:spcPts val="0"/>
              </a:spcAft>
              <a:buSzPts val="1400"/>
              <a:buNone/>
            </a:pPr>
            <a:r>
              <a:rPr lang="en-US">
                <a:solidFill>
                  <a:srgbClr val="2D2D2D"/>
                </a:solidFill>
              </a:rPr>
              <a:t>8. Nadiri studied </a:t>
            </a:r>
            <a:r>
              <a:rPr b="1" lang="en-US">
                <a:solidFill>
                  <a:srgbClr val="2D2D2D"/>
                </a:solidFill>
              </a:rPr>
              <a:t>geology</a:t>
            </a:r>
            <a:r>
              <a:rPr lang="en-US">
                <a:solidFill>
                  <a:srgbClr val="2D2D2D"/>
                </a:solidFill>
              </a:rPr>
              <a:t> and now teaches classes about Earth’s physical structure. </a:t>
            </a:r>
            <a:endParaRPr/>
          </a:p>
          <a:p>
            <a:pPr indent="-228600" lvl="1" marL="914400" rtl="0" algn="l">
              <a:lnSpc>
                <a:spcPct val="100000"/>
              </a:lnSpc>
              <a:spcBef>
                <a:spcPts val="0"/>
              </a:spcBef>
              <a:spcAft>
                <a:spcPts val="0"/>
              </a:spcAft>
              <a:buSzPts val="1400"/>
              <a:buNone/>
            </a:pPr>
            <a:r>
              <a:rPr lang="en-US">
                <a:solidFill>
                  <a:srgbClr val="2D2D2D"/>
                </a:solidFill>
              </a:rPr>
              <a:t>9.</a:t>
            </a:r>
            <a:r>
              <a:rPr b="1" lang="en-US">
                <a:solidFill>
                  <a:srgbClr val="2D2D2D"/>
                </a:solidFill>
              </a:rPr>
              <a:t> Chronic </a:t>
            </a:r>
            <a:r>
              <a:rPr lang="en-US">
                <a:solidFill>
                  <a:srgbClr val="2D2D2D"/>
                </a:solidFill>
              </a:rPr>
              <a:t>pain is horrible because it keeps coming back. </a:t>
            </a:r>
            <a:endParaRPr/>
          </a:p>
          <a:p>
            <a:pPr indent="-228600" lvl="1" marL="914400" rtl="0" algn="l">
              <a:lnSpc>
                <a:spcPct val="100000"/>
              </a:lnSpc>
              <a:spcBef>
                <a:spcPts val="0"/>
              </a:spcBef>
              <a:spcAft>
                <a:spcPts val="0"/>
              </a:spcAft>
              <a:buSzPts val="1400"/>
              <a:buNone/>
            </a:pPr>
            <a:r>
              <a:rPr lang="en-US">
                <a:solidFill>
                  <a:srgbClr val="2D2D2D"/>
                </a:solidFill>
              </a:rPr>
              <a:t>10. Dad checked the </a:t>
            </a:r>
            <a:r>
              <a:rPr b="1" lang="en-US">
                <a:solidFill>
                  <a:srgbClr val="2D2D2D"/>
                </a:solidFill>
              </a:rPr>
              <a:t>speedometer</a:t>
            </a:r>
            <a:r>
              <a:rPr lang="en-US">
                <a:solidFill>
                  <a:srgbClr val="2D2D2D"/>
                </a:solidFill>
              </a:rPr>
              <a:t> to see how fast he was driving. </a:t>
            </a:r>
            <a:endParaRPr/>
          </a:p>
          <a:p>
            <a:pPr indent="-155448" lvl="0" marL="155448" rtl="0" algn="l">
              <a:lnSpc>
                <a:spcPct val="100000"/>
              </a:lnSpc>
              <a:spcBef>
                <a:spcPts val="0"/>
              </a:spcBef>
              <a:spcAft>
                <a:spcPts val="0"/>
              </a:spcAft>
              <a:buClr>
                <a:srgbClr val="000000"/>
              </a:buClr>
              <a:buSzPts val="1200"/>
              <a:buFont typeface="Calibri"/>
              <a:buAutoNum type="arabicPeriod" startAt="2"/>
            </a:pPr>
            <a:r>
              <a:rPr i="0" lang="en-US" u="none" strike="noStrike">
                <a:solidFill>
                  <a:srgbClr val="373536"/>
                </a:solidFill>
              </a:rPr>
              <a:t>Challenge Words with the spelling list.</a:t>
            </a:r>
            <a:r>
              <a:rPr i="0" lang="en-US" u="none" strike="noStrike">
                <a:solidFill>
                  <a:srgbClr val="FF0000"/>
                </a:solidFill>
              </a:rPr>
              <a:t> </a:t>
            </a:r>
            <a:r>
              <a:rPr lang="en-US">
                <a:solidFill>
                  <a:srgbClr val="373536"/>
                </a:solidFill>
              </a:rPr>
              <a:t>Challenge Words: psychology, photosynthesis, anachronism</a:t>
            </a:r>
            <a:endParaRPr b="1">
              <a:solidFill>
                <a:srgbClr val="FF0000"/>
              </a:solidFill>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018" name="Google Shape;1018;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8" name="Google Shape;103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 clauses and have students respond independently. </a:t>
            </a:r>
            <a:endParaRPr sz="1200">
              <a:solidFill>
                <a:schemeClr val="dk1"/>
              </a:solidFill>
              <a:latin typeface="Calibri"/>
              <a:ea typeface="Calibri"/>
              <a:cs typeface="Calibri"/>
              <a:sym typeface="Calibri"/>
            </a:endParaRPr>
          </a:p>
          <a:p>
            <a:pPr indent="-215900" lvl="1" marL="685800" rtl="0" algn="l">
              <a:lnSpc>
                <a:spcPct val="100000"/>
              </a:lnSpc>
              <a:spcBef>
                <a:spcPts val="0"/>
              </a:spcBef>
              <a:spcAft>
                <a:spcPts val="0"/>
              </a:spcAft>
              <a:buSzPts val="1200"/>
              <a:buFont typeface="Arial"/>
              <a:buAutoNum type="arabicPeriod"/>
            </a:pPr>
            <a:r>
              <a:rPr b="1" lang="en-US" sz="1200">
                <a:solidFill>
                  <a:schemeClr val="dk1"/>
                </a:solidFill>
                <a:latin typeface="Calibri"/>
                <a:ea typeface="Calibri"/>
                <a:cs typeface="Calibri"/>
                <a:sym typeface="Calibri"/>
              </a:rPr>
              <a:t>Until next summer vacation. </a:t>
            </a:r>
            <a:endParaRPr/>
          </a:p>
          <a:p>
            <a:pPr indent="-215900" lvl="1" marL="685800" rtl="0" algn="l">
              <a:lnSpc>
                <a:spcPct val="100000"/>
              </a:lnSpc>
              <a:spcBef>
                <a:spcPts val="0"/>
              </a:spcBef>
              <a:spcAft>
                <a:spcPts val="0"/>
              </a:spcAft>
              <a:buSzPts val="1200"/>
              <a:buFont typeface="Arial"/>
              <a:buAutoNum type="arabicPeriod"/>
            </a:pPr>
            <a:r>
              <a:rPr b="1" lang="en-US" sz="1200">
                <a:solidFill>
                  <a:schemeClr val="dk1"/>
                </a:solidFill>
                <a:latin typeface="Calibri"/>
                <a:ea typeface="Calibri"/>
                <a:cs typeface="Calibri"/>
                <a:sym typeface="Calibri"/>
              </a:rPr>
              <a:t>I will start reading the story. </a:t>
            </a:r>
            <a:endParaRPr/>
          </a:p>
          <a:p>
            <a:pPr indent="-215900" lvl="1" marL="685800" rtl="0" algn="l">
              <a:lnSpc>
                <a:spcPct val="100000"/>
              </a:lnSpc>
              <a:spcBef>
                <a:spcPts val="0"/>
              </a:spcBef>
              <a:spcAft>
                <a:spcPts val="0"/>
              </a:spcAft>
              <a:buSzPts val="1200"/>
              <a:buFont typeface="Arial"/>
              <a:buAutoNum type="arabicPeriod"/>
            </a:pPr>
            <a:r>
              <a:rPr b="1" lang="en-US" sz="1200">
                <a:solidFill>
                  <a:schemeClr val="dk1"/>
                </a:solidFill>
                <a:latin typeface="Calibri"/>
                <a:ea typeface="Calibri"/>
                <a:cs typeface="Calibri"/>
                <a:sym typeface="Calibri"/>
              </a:rPr>
              <a:t>I am going to concentrate on finishing my projects. </a:t>
            </a:r>
            <a:endParaRPr/>
          </a:p>
          <a:p>
            <a:pPr indent="-215900" lvl="1" marL="685800" rtl="0" algn="l">
              <a:lnSpc>
                <a:spcPct val="100000"/>
              </a:lnSpc>
              <a:spcBef>
                <a:spcPts val="0"/>
              </a:spcBef>
              <a:spcAft>
                <a:spcPts val="0"/>
              </a:spcAft>
              <a:buSzPts val="1200"/>
              <a:buFont typeface="Arial"/>
              <a:buAutoNum type="arabicPeriod"/>
            </a:pPr>
            <a:r>
              <a:rPr b="1" lang="en-US" sz="1200">
                <a:solidFill>
                  <a:schemeClr val="dk1"/>
                </a:solidFill>
                <a:latin typeface="Calibri"/>
                <a:ea typeface="Calibri"/>
                <a:cs typeface="Calibri"/>
                <a:sym typeface="Calibri"/>
              </a:rPr>
              <a:t>While I wait for Mom.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Which two clauses are dependent? </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A 1 and 2 are dependent.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 1 and 3 are dependent.</a:t>
            </a:r>
            <a:br>
              <a:rPr lang="en-US" sz="1200">
                <a:solidFill>
                  <a:schemeClr val="dk1"/>
                </a:solidFill>
                <a:latin typeface="Calibri"/>
                <a:ea typeface="Calibri"/>
                <a:cs typeface="Calibri"/>
                <a:sym typeface="Calibri"/>
              </a:rPr>
            </a:br>
            <a:r>
              <a:rPr b="1" lang="en-US" sz="1200">
                <a:solidFill>
                  <a:schemeClr val="dk1"/>
                </a:solidFill>
              </a:rPr>
              <a:t>C 1 and 4 are dependent</a:t>
            </a:r>
            <a:r>
              <a:rPr b="1" lang="en-US"/>
              <a:t>.</a:t>
            </a:r>
            <a:r>
              <a:rPr b="1" lang="en-US" sz="1200">
                <a:solidFill>
                  <a:schemeClr val="dk1"/>
                </a:solidFill>
              </a:rPr>
              <a:t> </a:t>
            </a:r>
            <a:endParaRPr b="1" sz="1200">
              <a:solidFill>
                <a:schemeClr val="dk1"/>
              </a:solidFill>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D 2 and 3 are dependent.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Language and Conventions </a:t>
            </a:r>
            <a:r>
              <a:rPr lang="en-US" sz="1200">
                <a:solidFill>
                  <a:schemeClr val="dk1"/>
                </a:solidFill>
                <a:latin typeface="Calibri"/>
                <a:ea typeface="Calibri"/>
                <a:cs typeface="Calibri"/>
                <a:sym typeface="Calibri"/>
              </a:rPr>
              <a:t>p. 12 from the </a:t>
            </a:r>
            <a:r>
              <a:rPr i="1" lang="en-US" sz="1200">
                <a:solidFill>
                  <a:schemeClr val="dk1"/>
                </a:solidFill>
                <a:latin typeface="Calibri"/>
                <a:ea typeface="Calibri"/>
                <a:cs typeface="Calibri"/>
                <a:sym typeface="Calibri"/>
              </a:rPr>
              <a:t>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W2</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39" name="Google Shape;1039;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1" name="Google Shape;1051;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Words with similar meanings, such as </a:t>
            </a:r>
            <a:r>
              <a:rPr i="1" lang="en-US" sz="1200">
                <a:solidFill>
                  <a:schemeClr val="dk1"/>
                </a:solidFill>
                <a:latin typeface="Calibri"/>
                <a:ea typeface="Calibri"/>
                <a:cs typeface="Calibri"/>
                <a:sym typeface="Calibri"/>
              </a:rPr>
              <a:t>awareness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knowledge</a:t>
            </a:r>
            <a:r>
              <a:rPr lang="en-US" sz="1200">
                <a:solidFill>
                  <a:schemeClr val="dk1"/>
                </a:solidFill>
                <a:latin typeface="Calibri"/>
                <a:ea typeface="Calibri"/>
                <a:cs typeface="Calibri"/>
                <a:sym typeface="Calibri"/>
              </a:rPr>
              <a:t>, are called </a:t>
            </a:r>
            <a:r>
              <a:rPr b="1" lang="en-US" sz="1200">
                <a:solidFill>
                  <a:schemeClr val="dk1"/>
                </a:solidFill>
                <a:latin typeface="Calibri"/>
                <a:ea typeface="Calibri"/>
                <a:cs typeface="Calibri"/>
                <a:sym typeface="Calibri"/>
              </a:rPr>
              <a:t>synonyms</a:t>
            </a:r>
            <a:r>
              <a:rPr lang="en-US" sz="1200">
                <a:solidFill>
                  <a:schemeClr val="dk1"/>
                </a:solidFill>
                <a:latin typeface="Calibri"/>
                <a:ea typeface="Calibri"/>
                <a:cs typeface="Calibri"/>
                <a:sym typeface="Calibri"/>
              </a:rPr>
              <a:t>. Words with opposite meanings, such as </a:t>
            </a:r>
            <a:r>
              <a:rPr i="1" lang="en-US" sz="1200">
                <a:solidFill>
                  <a:schemeClr val="dk1"/>
                </a:solidFill>
                <a:latin typeface="Calibri"/>
                <a:ea typeface="Calibri"/>
                <a:cs typeface="Calibri"/>
                <a:sym typeface="Calibri"/>
              </a:rPr>
              <a:t>hurried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lagged</a:t>
            </a:r>
            <a:r>
              <a:rPr lang="en-US" sz="1200">
                <a:solidFill>
                  <a:schemeClr val="dk1"/>
                </a:solidFill>
                <a:latin typeface="Calibri"/>
                <a:ea typeface="Calibri"/>
                <a:cs typeface="Calibri"/>
                <a:sym typeface="Calibri"/>
              </a:rPr>
              <a:t>, are called </a:t>
            </a:r>
            <a:r>
              <a:rPr b="1" lang="en-US" sz="1200">
                <a:solidFill>
                  <a:schemeClr val="dk1"/>
                </a:solidFill>
                <a:latin typeface="Calibri"/>
                <a:ea typeface="Calibri"/>
                <a:cs typeface="Calibri"/>
                <a:sym typeface="Calibri"/>
              </a:rPr>
              <a:t>antonyms</a:t>
            </a:r>
            <a:r>
              <a:rPr lang="en-US" sz="1200">
                <a:solidFill>
                  <a:schemeClr val="dk1"/>
                </a:solidFill>
                <a:latin typeface="Calibri"/>
                <a:ea typeface="Calibri"/>
                <a:cs typeface="Calibri"/>
                <a:sym typeface="Calibri"/>
              </a:rPr>
              <a:t>. It is often possible to figure out an unfamiliar word’s meaning by recognizing a familiar synonym or antonym in its </a:t>
            </a:r>
            <a:r>
              <a:rPr b="1" lang="en-US" sz="1200">
                <a:solidFill>
                  <a:schemeClr val="dk1"/>
                </a:solidFill>
                <a:latin typeface="Calibri"/>
                <a:ea typeface="Calibri"/>
                <a:cs typeface="Calibri"/>
                <a:sym typeface="Calibri"/>
              </a:rPr>
              <a:t>context, </a:t>
            </a:r>
            <a:r>
              <a:rPr lang="en-US" sz="1200">
                <a:solidFill>
                  <a:schemeClr val="dk1"/>
                </a:solidFill>
                <a:latin typeface="Calibri"/>
                <a:ea typeface="Calibri"/>
                <a:cs typeface="Calibri"/>
                <a:sym typeface="Calibri"/>
              </a:rPr>
              <a:t>or surroundings.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When you </a:t>
            </a:r>
            <a:r>
              <a:rPr lang="en-US"/>
              <a:t>find</a:t>
            </a:r>
            <a:r>
              <a:rPr lang="en-US" sz="1200">
                <a:solidFill>
                  <a:schemeClr val="dk1"/>
                </a:solidFill>
                <a:latin typeface="Calibri"/>
                <a:ea typeface="Calibri"/>
                <a:cs typeface="Calibri"/>
                <a:sym typeface="Calibri"/>
              </a:rPr>
              <a:t> an unfamiliar word in your reading, try to find a nearby synonym or antonym whose meaning you </a:t>
            </a:r>
            <a:r>
              <a:rPr i="1" lang="en-US" sz="1200">
                <a:solidFill>
                  <a:schemeClr val="dk1"/>
                </a:solidFill>
                <a:latin typeface="Calibri"/>
                <a:ea typeface="Calibri"/>
                <a:cs typeface="Calibri"/>
                <a:sym typeface="Calibri"/>
              </a:rPr>
              <a:t>do </a:t>
            </a:r>
            <a:r>
              <a:rPr lang="en-US" sz="1200">
                <a:solidFill>
                  <a:schemeClr val="dk1"/>
                </a:solidFill>
                <a:latin typeface="Calibri"/>
                <a:ea typeface="Calibri"/>
                <a:cs typeface="Calibri"/>
                <a:sym typeface="Calibri"/>
              </a:rPr>
              <a:t>know.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Use the familiar synonym or antonym to figure out the unfamiliar word’s meaning. For example, if you know that </a:t>
            </a:r>
            <a:r>
              <a:rPr i="1" lang="en-US" sz="1200">
                <a:solidFill>
                  <a:schemeClr val="dk1"/>
                </a:solidFill>
                <a:latin typeface="Calibri"/>
                <a:ea typeface="Calibri"/>
                <a:cs typeface="Calibri"/>
                <a:sym typeface="Calibri"/>
              </a:rPr>
              <a:t>awareness </a:t>
            </a:r>
            <a:r>
              <a:rPr lang="en-US" sz="1200">
                <a:solidFill>
                  <a:schemeClr val="dk1"/>
                </a:solidFill>
                <a:latin typeface="Calibri"/>
                <a:ea typeface="Calibri"/>
                <a:cs typeface="Calibri"/>
                <a:sym typeface="Calibri"/>
              </a:rPr>
              <a:t>means “understanding” and you see it used as a synonym for </a:t>
            </a:r>
            <a:r>
              <a:rPr i="1" lang="en-US" sz="1200">
                <a:solidFill>
                  <a:schemeClr val="dk1"/>
                </a:solidFill>
                <a:latin typeface="Calibri"/>
                <a:ea typeface="Calibri"/>
                <a:cs typeface="Calibri"/>
                <a:sym typeface="Calibri"/>
              </a:rPr>
              <a:t>insight, </a:t>
            </a:r>
            <a:r>
              <a:rPr lang="en-US" sz="1200">
                <a:solidFill>
                  <a:schemeClr val="dk1"/>
                </a:solidFill>
                <a:latin typeface="Calibri"/>
                <a:ea typeface="Calibri"/>
                <a:cs typeface="Calibri"/>
                <a:sym typeface="Calibri"/>
              </a:rPr>
              <a:t>you can figure out that insight means “understanding,” too.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this strategy using the Academic Vocabulary word </a:t>
            </a:r>
            <a:r>
              <a:rPr i="1" lang="en-US" sz="1200">
                <a:solidFill>
                  <a:schemeClr val="dk1"/>
                </a:solidFill>
                <a:latin typeface="Calibri"/>
                <a:ea typeface="Calibri"/>
                <a:cs typeface="Calibri"/>
                <a:sym typeface="Calibri"/>
              </a:rPr>
              <a:t>wandered </a:t>
            </a:r>
            <a:r>
              <a:rPr lang="en-US" sz="1200">
                <a:solidFill>
                  <a:schemeClr val="dk1"/>
                </a:solidFill>
                <a:latin typeface="Calibri"/>
                <a:ea typeface="Calibri"/>
                <a:cs typeface="Calibri"/>
                <a:sym typeface="Calibri"/>
              </a:rPr>
              <a:t>from the graphic organizer on p. 73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Let’s say I don’t know what the word wandered means and read this sentence: She wandered around until she heard the monster, but then she ran for her life. I can tell from the context that ran is an antonym for wandered. I know that ran means “moved quickly,” so wandered must mean “moved slowly.”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Have students apply this strategy on their own to another word in the graphic organizer. Then discuss responses and correct misunderstandings.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follow the same strategy as they complete the graphic organizer on p. 73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Remind them that they will use these academic words throughout the unit. </a:t>
            </a:r>
            <a:endParaRPr/>
          </a:p>
          <a:p>
            <a:pPr indent="-179832" lvl="0" marL="256032" rtl="0" algn="l">
              <a:lnSpc>
                <a:spcPct val="100000"/>
              </a:lnSpc>
              <a:spcBef>
                <a:spcPts val="0"/>
              </a:spcBef>
              <a:spcAft>
                <a:spcPts val="0"/>
              </a:spcAft>
              <a:buSzPts val="1200"/>
              <a:buFont typeface="Calibri"/>
              <a:buNone/>
            </a:pPr>
            <a:r>
              <a:t/>
            </a:r>
            <a:endParaRPr i="1" u="none" strike="noStrike">
              <a:solidFill>
                <a:srgbClr val="000000"/>
              </a:solidFill>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Many English words (and words from Romance languages such as Spanish, French, and Italian) contain Greek roots such as </a:t>
            </a:r>
            <a:r>
              <a:rPr i="1" lang="en-US" sz="1200">
                <a:solidFill>
                  <a:schemeClr val="dk1"/>
                </a:solidFill>
                <a:latin typeface="Calibri"/>
                <a:ea typeface="Calibri"/>
                <a:cs typeface="Calibri"/>
                <a:sym typeface="Calibri"/>
              </a:rPr>
              <a:t>meter </a:t>
            </a:r>
            <a:r>
              <a:rPr lang="en-US" sz="1200">
                <a:solidFill>
                  <a:schemeClr val="dk1"/>
                </a:solidFill>
                <a:latin typeface="Calibri"/>
                <a:ea typeface="Calibri"/>
                <a:cs typeface="Calibri"/>
                <a:sym typeface="Calibri"/>
              </a:rPr>
              <a:t>(“measure”) and </a:t>
            </a:r>
            <a:r>
              <a:rPr i="1" lang="en-US" sz="1200">
                <a:solidFill>
                  <a:schemeClr val="dk1"/>
                </a:solidFill>
                <a:latin typeface="Calibri"/>
                <a:ea typeface="Calibri"/>
                <a:cs typeface="Calibri"/>
                <a:sym typeface="Calibri"/>
              </a:rPr>
              <a:t>chron </a:t>
            </a:r>
            <a:r>
              <a:rPr lang="en-US" sz="1200">
                <a:solidFill>
                  <a:schemeClr val="dk1"/>
                </a:solidFill>
                <a:latin typeface="Calibri"/>
                <a:ea typeface="Calibri"/>
                <a:cs typeface="Calibri"/>
                <a:sym typeface="Calibri"/>
              </a:rPr>
              <a:t>(“time”).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demonstrate how to use</a:t>
            </a:r>
            <a:r>
              <a:rPr lang="en-US"/>
              <a:t> </a:t>
            </a:r>
            <a:r>
              <a:rPr lang="en-US" sz="1200">
                <a:solidFill>
                  <a:schemeClr val="dk1"/>
                </a:solidFill>
                <a:latin typeface="Calibri"/>
                <a:ea typeface="Calibri"/>
                <a:cs typeface="Calibri"/>
                <a:sym typeface="Calibri"/>
              </a:rPr>
              <a:t>roots’ meanings to figure out words’ meanings, use the root definitions on p. 74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for </a:t>
            </a:r>
            <a:r>
              <a:rPr i="1" lang="en-US" sz="1200">
                <a:solidFill>
                  <a:schemeClr val="dk1"/>
                </a:solidFill>
                <a:latin typeface="Calibri"/>
                <a:ea typeface="Calibri"/>
                <a:cs typeface="Calibri"/>
                <a:sym typeface="Calibri"/>
              </a:rPr>
              <a:t>chron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chronological</a:t>
            </a:r>
            <a:r>
              <a:rPr lang="en-US" sz="1200">
                <a:solidFill>
                  <a:schemeClr val="dk1"/>
                </a:solidFill>
                <a:latin typeface="Calibri"/>
                <a:ea typeface="Calibri"/>
                <a:cs typeface="Calibri"/>
                <a:sym typeface="Calibri"/>
              </a:rPr>
              <a:t>. Remind students that the meaning of the root </a:t>
            </a:r>
            <a:r>
              <a:rPr i="1" lang="en-US" sz="1200">
                <a:solidFill>
                  <a:schemeClr val="dk1"/>
                </a:solidFill>
                <a:latin typeface="Calibri"/>
                <a:ea typeface="Calibri"/>
                <a:cs typeface="Calibri"/>
                <a:sym typeface="Calibri"/>
              </a:rPr>
              <a:t>chron </a:t>
            </a:r>
            <a:r>
              <a:rPr lang="en-US" sz="1200">
                <a:solidFill>
                  <a:schemeClr val="dk1"/>
                </a:solidFill>
                <a:latin typeface="Calibri"/>
                <a:ea typeface="Calibri"/>
                <a:cs typeface="Calibri"/>
                <a:sym typeface="Calibri"/>
              </a:rPr>
              <a:t>is “time.” So </a:t>
            </a:r>
            <a:r>
              <a:rPr i="1" lang="en-US" sz="1200">
                <a:solidFill>
                  <a:schemeClr val="dk1"/>
                </a:solidFill>
                <a:latin typeface="Calibri"/>
                <a:ea typeface="Calibri"/>
                <a:cs typeface="Calibri"/>
                <a:sym typeface="Calibri"/>
              </a:rPr>
              <a:t>chronological </a:t>
            </a:r>
            <a:r>
              <a:rPr lang="en-US" sz="1200">
                <a:solidFill>
                  <a:schemeClr val="dk1"/>
                </a:solidFill>
                <a:latin typeface="Calibri"/>
                <a:ea typeface="Calibri"/>
                <a:cs typeface="Calibri"/>
                <a:sym typeface="Calibri"/>
              </a:rPr>
              <a:t>means “in time order.”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Guide students to list other English words that contain </a:t>
            </a:r>
            <a:r>
              <a:rPr i="1" lang="en-US" sz="1200">
                <a:solidFill>
                  <a:schemeClr val="dk1"/>
                </a:solidFill>
                <a:latin typeface="Calibri"/>
                <a:ea typeface="Calibri"/>
                <a:cs typeface="Calibri"/>
                <a:sym typeface="Calibri"/>
              </a:rPr>
              <a:t>chron (chronology, chronic)</a:t>
            </a:r>
            <a:r>
              <a:rPr lang="en-US" sz="1200">
                <a:solidFill>
                  <a:schemeClr val="dk1"/>
                </a:solidFill>
                <a:latin typeface="Calibri"/>
                <a:ea typeface="Calibri"/>
                <a:cs typeface="Calibri"/>
                <a:sym typeface="Calibri"/>
              </a:rPr>
              <a:t>. Have students guess the meanings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of the words they list and check them in a dictionary. </a:t>
            </a:r>
            <a:endParaRPr/>
          </a:p>
          <a:p>
            <a:pPr indent="-179832" lvl="0" marL="256032" rtl="0" algn="l">
              <a:lnSpc>
                <a:spcPct val="100000"/>
              </a:lnSpc>
              <a:spcBef>
                <a:spcPts val="0"/>
              </a:spcBef>
              <a:spcAft>
                <a:spcPts val="0"/>
              </a:spcAft>
              <a:buSzPts val="1200"/>
              <a:buFont typeface="Calibri"/>
              <a:buNone/>
            </a:pPr>
            <a:r>
              <a:t/>
            </a:r>
            <a:endParaRPr i="0"/>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9.png"/><Relationship Id="rId7"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0.png"/><Relationship Id="rId7"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9.png"/><Relationship Id="rId7"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6.png"/><Relationship Id="rId7"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60.png"/><Relationship Id="rId7"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2.png"/><Relationship Id="rId7"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1.png"/><Relationship Id="rId7"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8.png"/><Relationship Id="rId7"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61.png"/><Relationship Id="rId7"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7.png"/><Relationship Id="rId7" Type="http://schemas.openxmlformats.org/officeDocument/2006/relationships/image" Target="../media/image1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A picture containing clock&#10;&#10;Description automatically generated" id="198" name="Google Shape;19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9" name="Google Shape;19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0" name="Google Shape;20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1" name="Google Shape;20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2" name="Google Shape;20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3" name="Google Shape;203;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79</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0"/>
          <p:cNvSpPr txBox="1"/>
          <p:nvPr/>
        </p:nvSpPr>
        <p:spPr>
          <a:xfrm>
            <a:off x="6040221" y="2041724"/>
            <a:ext cx="49264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79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your notes to focus on an idea for your own narrative.</a:t>
            </a:r>
            <a:endParaRPr b="0" i="0" sz="3200" u="none" cap="none" strike="noStrike">
              <a:solidFill>
                <a:schemeClr val="dk1"/>
              </a:solidFill>
              <a:latin typeface="Century Gothic"/>
              <a:ea typeface="Century Gothic"/>
              <a:cs typeface="Century Gothic"/>
              <a:sym typeface="Century Gothic"/>
            </a:endParaRPr>
          </a:p>
        </p:txBody>
      </p:sp>
      <p:pic>
        <p:nvPicPr>
          <p:cNvPr id="205" name="Google Shape;205;p10"/>
          <p:cNvPicPr preferRelativeResize="0"/>
          <p:nvPr/>
        </p:nvPicPr>
        <p:blipFill rotWithShape="1">
          <a:blip r:embed="rId6">
            <a:alphaModFix/>
          </a:blip>
          <a:srcRect b="0" l="0" r="0" t="0"/>
          <a:stretch/>
        </p:blipFill>
        <p:spPr>
          <a:xfrm>
            <a:off x="1535036" y="1320322"/>
            <a:ext cx="3663674" cy="49821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A picture containing clock&#10;&#10;Description automatically generated" id="211" name="Google Shape;21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2" name="Google Shape;21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3" name="Google Shape;21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4" name="Google Shape;21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5" name="Google Shape;21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6" name="Google Shape;216;p11"/>
          <p:cNvSpPr txBox="1"/>
          <p:nvPr/>
        </p:nvSpPr>
        <p:spPr>
          <a:xfrm>
            <a:off x="995895" y="1899966"/>
            <a:ext cx="726141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Freewrite</a:t>
            </a:r>
            <a:r>
              <a:rPr b="0" i="0" lang="en-US" sz="3200" u="none" cap="none" strike="noStrike">
                <a:solidFill>
                  <a:schemeClr val="dk1"/>
                </a:solidFill>
                <a:latin typeface="Century Gothic"/>
                <a:ea typeface="Century Gothic"/>
                <a:cs typeface="Century Gothic"/>
                <a:sym typeface="Century Gothic"/>
              </a:rPr>
              <a:t> your ideas for your own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ideas and </a:t>
            </a:r>
            <a:r>
              <a:rPr b="1" i="0" lang="en-US" sz="3200" u="none" cap="none" strike="noStrike">
                <a:solidFill>
                  <a:schemeClr val="dk1"/>
                </a:solidFill>
                <a:latin typeface="Century Gothic"/>
                <a:ea typeface="Century Gothic"/>
                <a:cs typeface="Century Gothic"/>
                <a:sym typeface="Century Gothic"/>
              </a:rPr>
              <a:t>circle</a:t>
            </a:r>
            <a:r>
              <a:rPr b="0" i="0" lang="en-US" sz="3200" u="none" cap="none" strike="noStrike">
                <a:solidFill>
                  <a:schemeClr val="dk1"/>
                </a:solidFill>
                <a:latin typeface="Century Gothic"/>
                <a:ea typeface="Century Gothic"/>
                <a:cs typeface="Century Gothic"/>
                <a:sym typeface="Century Gothic"/>
              </a:rPr>
              <a:t> two or three that most interest you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17" name="Google Shape;217;p11"/>
          <p:cNvPicPr preferRelativeResize="0"/>
          <p:nvPr/>
        </p:nvPicPr>
        <p:blipFill rotWithShape="1">
          <a:blip r:embed="rId6">
            <a:alphaModFix/>
          </a:blip>
          <a:srcRect b="0" l="0" r="0" t="0"/>
          <a:stretch/>
        </p:blipFill>
        <p:spPr>
          <a:xfrm>
            <a:off x="8943175" y="1927222"/>
            <a:ext cx="2429785" cy="2429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12"/>
          <p:cNvSpPr txBox="1"/>
          <p:nvPr/>
        </p:nvSpPr>
        <p:spPr>
          <a:xfrm>
            <a:off x="363900" y="1302550"/>
            <a:ext cx="10876500" cy="50487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0000"/>
              </a:lnSpc>
              <a:spcBef>
                <a:spcPts val="0"/>
              </a:spcBef>
              <a:spcAft>
                <a:spcPts val="0"/>
              </a:spcAft>
              <a:buClr>
                <a:srgbClr val="000000"/>
              </a:buClr>
              <a:buSzPts val="2300"/>
              <a:buFont typeface="Century Gothic"/>
              <a:buAutoNum type="arabicPeriod"/>
            </a:pPr>
            <a:r>
              <a:rPr b="0" i="0" lang="en-US" sz="2300" u="none" cap="none" strike="noStrike">
                <a:solidFill>
                  <a:srgbClr val="000000"/>
                </a:solidFill>
                <a:latin typeface="Century Gothic"/>
                <a:ea typeface="Century Gothic"/>
                <a:cs typeface="Century Gothic"/>
                <a:sym typeface="Century Gothic"/>
              </a:rPr>
              <a:t> Stanley studied </a:t>
            </a:r>
            <a:r>
              <a:rPr b="1" i="0" lang="en-US" sz="2300" u="none" cap="none" strike="noStrike">
                <a:solidFill>
                  <a:srgbClr val="000000"/>
                </a:solidFill>
                <a:latin typeface="Century Gothic"/>
                <a:ea typeface="Century Gothic"/>
                <a:cs typeface="Century Gothic"/>
                <a:sym typeface="Century Gothic"/>
              </a:rPr>
              <a:t>meteorology</a:t>
            </a:r>
            <a:r>
              <a:rPr b="0" i="0" lang="en-US" sz="2300" u="none" cap="none" strike="noStrike">
                <a:solidFill>
                  <a:srgbClr val="000000"/>
                </a:solidFill>
                <a:latin typeface="Century Gothic"/>
                <a:ea typeface="Century Gothic"/>
                <a:cs typeface="Century Gothic"/>
                <a:sym typeface="Century Gothic"/>
              </a:rPr>
              <a:t> and works as a weatherman at a local   TV station.</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2.   Please make a </a:t>
            </a:r>
            <a:r>
              <a:rPr b="1" i="0" lang="en-US" sz="2300" u="none" cap="none" strike="noStrike">
                <a:solidFill>
                  <a:srgbClr val="000000"/>
                </a:solidFill>
                <a:latin typeface="Century Gothic"/>
                <a:ea typeface="Century Gothic"/>
                <a:cs typeface="Century Gothic"/>
                <a:sym typeface="Century Gothic"/>
              </a:rPr>
              <a:t>photocopy</a:t>
            </a:r>
            <a:r>
              <a:rPr b="0" i="0" lang="en-US" sz="2300" u="none" cap="none" strike="noStrike">
                <a:solidFill>
                  <a:srgbClr val="000000"/>
                </a:solidFill>
                <a:latin typeface="Century Gothic"/>
                <a:ea typeface="Century Gothic"/>
                <a:cs typeface="Century Gothic"/>
                <a:sym typeface="Century Gothic"/>
              </a:rPr>
              <a:t> of this test to take home.</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3.   My favorite </a:t>
            </a:r>
            <a:r>
              <a:rPr b="1" i="0" lang="en-US" sz="2300" u="none" cap="none" strike="noStrike">
                <a:solidFill>
                  <a:srgbClr val="000000"/>
                </a:solidFill>
                <a:latin typeface="Century Gothic"/>
                <a:ea typeface="Century Gothic"/>
                <a:cs typeface="Century Gothic"/>
                <a:sym typeface="Century Gothic"/>
              </a:rPr>
              <a:t>geometric</a:t>
            </a:r>
            <a:r>
              <a:rPr b="0" i="0" lang="en-US" sz="2300" u="none" cap="none" strike="noStrike">
                <a:solidFill>
                  <a:srgbClr val="000000"/>
                </a:solidFill>
                <a:latin typeface="Century Gothic"/>
                <a:ea typeface="Century Gothic"/>
                <a:cs typeface="Century Gothic"/>
                <a:sym typeface="Century Gothic"/>
              </a:rPr>
              <a:t> shape is a square.</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chemeClr val="dk1"/>
                </a:solidFill>
                <a:latin typeface="Century Gothic"/>
                <a:ea typeface="Century Gothic"/>
                <a:cs typeface="Century Gothic"/>
                <a:sym typeface="Century Gothic"/>
              </a:rPr>
              <a:t>4.   </a:t>
            </a:r>
            <a:r>
              <a:rPr b="0" i="0" lang="en-US" sz="2300" u="none" cap="none" strike="noStrike">
                <a:solidFill>
                  <a:srgbClr val="000000"/>
                </a:solidFill>
                <a:latin typeface="Century Gothic"/>
                <a:ea typeface="Century Gothic"/>
                <a:cs typeface="Century Gothic"/>
                <a:sym typeface="Century Gothic"/>
              </a:rPr>
              <a:t>Texting and passing notes in class are outside the </a:t>
            </a:r>
            <a:r>
              <a:rPr b="1" i="0" lang="en-US" sz="2300" u="none" cap="none" strike="noStrike">
                <a:solidFill>
                  <a:srgbClr val="000000"/>
                </a:solidFill>
                <a:latin typeface="Century Gothic"/>
                <a:ea typeface="Century Gothic"/>
                <a:cs typeface="Century Gothic"/>
                <a:sym typeface="Century Gothic"/>
              </a:rPr>
              <a:t>parameters </a:t>
            </a:r>
            <a:r>
              <a:rPr b="0" i="0" lang="en-US" sz="2300" u="none" cap="none" strike="noStrike">
                <a:solidFill>
                  <a:srgbClr val="000000"/>
                </a:solidFill>
                <a:latin typeface="Century Gothic"/>
                <a:ea typeface="Century Gothic"/>
                <a:cs typeface="Century Gothic"/>
                <a:sym typeface="Century Gothic"/>
              </a:rPr>
              <a:t>of our school  rules. </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5.   When you study </a:t>
            </a:r>
            <a:r>
              <a:rPr b="1" i="0" lang="en-US" sz="2300" u="none" cap="none" strike="noStrike">
                <a:solidFill>
                  <a:srgbClr val="000000"/>
                </a:solidFill>
                <a:latin typeface="Century Gothic"/>
                <a:ea typeface="Century Gothic"/>
                <a:cs typeface="Century Gothic"/>
                <a:sym typeface="Century Gothic"/>
              </a:rPr>
              <a:t>geography</a:t>
            </a:r>
            <a:r>
              <a:rPr b="0" i="0" lang="en-US" sz="2300" u="none" cap="none" strike="noStrike">
                <a:solidFill>
                  <a:srgbClr val="000000"/>
                </a:solidFill>
                <a:latin typeface="Century Gothic"/>
                <a:ea typeface="Century Gothic"/>
                <a:cs typeface="Century Gothic"/>
                <a:sym typeface="Century Gothic"/>
              </a:rPr>
              <a:t> you usually use a lot of maps.</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6.   Nobody’s face has perfect </a:t>
            </a:r>
            <a:r>
              <a:rPr b="1" i="0" lang="en-US" sz="2300" u="none" cap="none" strike="noStrike">
                <a:solidFill>
                  <a:srgbClr val="000000"/>
                </a:solidFill>
                <a:latin typeface="Century Gothic"/>
                <a:ea typeface="Century Gothic"/>
                <a:cs typeface="Century Gothic"/>
                <a:sym typeface="Century Gothic"/>
              </a:rPr>
              <a:t>symmetry, </a:t>
            </a:r>
            <a:r>
              <a:rPr b="0" i="0" lang="en-US" sz="2300" u="none" cap="none" strike="noStrike">
                <a:solidFill>
                  <a:srgbClr val="000000"/>
                </a:solidFill>
                <a:latin typeface="Century Gothic"/>
                <a:ea typeface="Century Gothic"/>
                <a:cs typeface="Century Gothic"/>
                <a:sym typeface="Century Gothic"/>
              </a:rPr>
              <a:t>with one side exactly the same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      as the other.</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7.   List the events in </a:t>
            </a:r>
            <a:r>
              <a:rPr b="1" i="0" lang="en-US" sz="2300" u="none" cap="none" strike="noStrike">
                <a:solidFill>
                  <a:srgbClr val="000000"/>
                </a:solidFill>
                <a:latin typeface="Century Gothic"/>
                <a:ea typeface="Century Gothic"/>
                <a:cs typeface="Century Gothic"/>
                <a:sym typeface="Century Gothic"/>
              </a:rPr>
              <a:t>chronological </a:t>
            </a:r>
            <a:r>
              <a:rPr b="0" i="0" lang="en-US" sz="2300" u="none" cap="none" strike="noStrike">
                <a:solidFill>
                  <a:srgbClr val="000000"/>
                </a:solidFill>
                <a:latin typeface="Century Gothic"/>
                <a:ea typeface="Century Gothic"/>
                <a:cs typeface="Century Gothic"/>
                <a:sym typeface="Century Gothic"/>
              </a:rPr>
              <a:t>order starting in 1776.</a:t>
            </a:r>
            <a:endParaRPr b="0" i="0" sz="2300" u="none" cap="none" strike="noStrike">
              <a:solidFill>
                <a:schemeClr val="dk1"/>
              </a:solidFill>
              <a:latin typeface="Century Gothic"/>
              <a:ea typeface="Century Gothic"/>
              <a:cs typeface="Century Gothic"/>
              <a:sym typeface="Century Gothic"/>
            </a:endParaRPr>
          </a:p>
          <a:p>
            <a:pPr indent="-429514" lvl="0" marL="512064" marR="0" rtl="0" algn="l">
              <a:lnSpc>
                <a:spcPct val="100000"/>
              </a:lnSpc>
              <a:spcBef>
                <a:spcPts val="0"/>
              </a:spcBef>
              <a:spcAft>
                <a:spcPts val="0"/>
              </a:spcAft>
              <a:buClr>
                <a:srgbClr val="000000"/>
              </a:buClr>
              <a:buSzPts val="2300"/>
              <a:buFont typeface="Calibri"/>
              <a:buAutoNum type="arabicPeriod" startAt="8"/>
            </a:pPr>
            <a:r>
              <a:rPr b="0" i="0" lang="en-US" sz="2300" u="none" cap="none" strike="noStrike">
                <a:solidFill>
                  <a:srgbClr val="000000"/>
                </a:solidFill>
                <a:latin typeface="Century Gothic"/>
                <a:ea typeface="Century Gothic"/>
                <a:cs typeface="Century Gothic"/>
                <a:sym typeface="Century Gothic"/>
              </a:rPr>
              <a:t>Nadiri studied </a:t>
            </a:r>
            <a:r>
              <a:rPr b="1" i="0" lang="en-US" sz="2300" u="none" cap="none" strike="noStrike">
                <a:solidFill>
                  <a:srgbClr val="000000"/>
                </a:solidFill>
                <a:latin typeface="Century Gothic"/>
                <a:ea typeface="Century Gothic"/>
                <a:cs typeface="Century Gothic"/>
                <a:sym typeface="Century Gothic"/>
              </a:rPr>
              <a:t>geology </a:t>
            </a:r>
            <a:r>
              <a:rPr b="0" i="0" lang="en-US" sz="2300" u="none" cap="none" strike="noStrike">
                <a:solidFill>
                  <a:srgbClr val="000000"/>
                </a:solidFill>
                <a:latin typeface="Century Gothic"/>
                <a:ea typeface="Century Gothic"/>
                <a:cs typeface="Century Gothic"/>
                <a:sym typeface="Century Gothic"/>
              </a:rPr>
              <a:t>and now teaches classes about Earth’s physical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      structure.</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9.   </a:t>
            </a:r>
            <a:r>
              <a:rPr b="1" i="0" lang="en-US" sz="2300" u="none" cap="none" strike="noStrike">
                <a:solidFill>
                  <a:srgbClr val="000000"/>
                </a:solidFill>
                <a:latin typeface="Century Gothic"/>
                <a:ea typeface="Century Gothic"/>
                <a:cs typeface="Century Gothic"/>
                <a:sym typeface="Century Gothic"/>
              </a:rPr>
              <a:t>Chronic</a:t>
            </a:r>
            <a:r>
              <a:rPr b="0" i="0" lang="en-US" sz="2300" u="none" cap="none" strike="noStrike">
                <a:solidFill>
                  <a:srgbClr val="000000"/>
                </a:solidFill>
                <a:latin typeface="Century Gothic"/>
                <a:ea typeface="Century Gothic"/>
                <a:cs typeface="Century Gothic"/>
                <a:sym typeface="Century Gothic"/>
              </a:rPr>
              <a:t> pain is horrible because it keeps coming back.</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10.  Dad checked the </a:t>
            </a:r>
            <a:r>
              <a:rPr b="1" i="0" lang="en-US" sz="2300" u="none" cap="none" strike="noStrike">
                <a:solidFill>
                  <a:srgbClr val="000000"/>
                </a:solidFill>
                <a:latin typeface="Century Gothic"/>
                <a:ea typeface="Century Gothic"/>
                <a:cs typeface="Century Gothic"/>
                <a:sym typeface="Century Gothic"/>
              </a:rPr>
              <a:t>speedometer </a:t>
            </a:r>
            <a:r>
              <a:rPr b="0" i="0" lang="en-US" sz="2300" u="none" cap="none" strike="noStrike">
                <a:solidFill>
                  <a:srgbClr val="000000"/>
                </a:solidFill>
                <a:latin typeface="Century Gothic"/>
                <a:ea typeface="Century Gothic"/>
                <a:cs typeface="Century Gothic"/>
                <a:sym typeface="Century Gothic"/>
              </a:rPr>
              <a:t>to see how fast he was driving.</a:t>
            </a:r>
            <a:endParaRPr b="0" i="0" sz="2300" u="none" cap="none" strike="noStrike">
              <a:solidFill>
                <a:schemeClr val="dk1"/>
              </a:solidFill>
              <a:latin typeface="Century Gothic"/>
              <a:ea typeface="Century Gothic"/>
              <a:cs typeface="Century Gothic"/>
              <a:sym typeface="Century Gothic"/>
            </a:endParaRPr>
          </a:p>
        </p:txBody>
      </p:sp>
      <p:sp>
        <p:nvSpPr>
          <p:cNvPr id="229" name="Google Shape;229;p12"/>
          <p:cNvSpPr/>
          <p:nvPr/>
        </p:nvSpPr>
        <p:spPr>
          <a:xfrm>
            <a:off x="3158950" y="1331974"/>
            <a:ext cx="19296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2"/>
          <p:cNvSpPr/>
          <p:nvPr/>
        </p:nvSpPr>
        <p:spPr>
          <a:xfrm>
            <a:off x="3072000" y="2044022"/>
            <a:ext cx="16593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2"/>
          <p:cNvSpPr/>
          <p:nvPr/>
        </p:nvSpPr>
        <p:spPr>
          <a:xfrm>
            <a:off x="3251200" y="3468101"/>
            <a:ext cx="17451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2"/>
          <p:cNvSpPr/>
          <p:nvPr/>
        </p:nvSpPr>
        <p:spPr>
          <a:xfrm>
            <a:off x="2561475" y="2483400"/>
            <a:ext cx="16593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2"/>
          <p:cNvSpPr/>
          <p:nvPr/>
        </p:nvSpPr>
        <p:spPr>
          <a:xfrm>
            <a:off x="7921675" y="2839225"/>
            <a:ext cx="16593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2"/>
          <p:cNvSpPr/>
          <p:nvPr/>
        </p:nvSpPr>
        <p:spPr>
          <a:xfrm>
            <a:off x="4812100" y="3841024"/>
            <a:ext cx="14610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2"/>
          <p:cNvSpPr/>
          <p:nvPr/>
        </p:nvSpPr>
        <p:spPr>
          <a:xfrm>
            <a:off x="3251200" y="4557552"/>
            <a:ext cx="21453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2"/>
          <p:cNvSpPr/>
          <p:nvPr/>
        </p:nvSpPr>
        <p:spPr>
          <a:xfrm>
            <a:off x="845375" y="5655275"/>
            <a:ext cx="13014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2"/>
          <p:cNvSpPr/>
          <p:nvPr/>
        </p:nvSpPr>
        <p:spPr>
          <a:xfrm>
            <a:off x="2993475" y="4944153"/>
            <a:ext cx="12273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2"/>
          <p:cNvSpPr/>
          <p:nvPr/>
        </p:nvSpPr>
        <p:spPr>
          <a:xfrm>
            <a:off x="3578125" y="5956166"/>
            <a:ext cx="19905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picture containing clock&#10;&#10;Description automatically generated" id="244" name="Google Shape;244;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5" name="Google Shape;245;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6" name="Google Shape;246;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7" name="Google Shape;247;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8" name="Google Shape;248;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49" name="Google Shape;249;p13"/>
          <p:cNvSpPr txBox="1"/>
          <p:nvPr/>
        </p:nvSpPr>
        <p:spPr>
          <a:xfrm>
            <a:off x="767665" y="1496445"/>
            <a:ext cx="10505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1.  Stop barking, Hollie!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2.  Why are you barking</a:t>
            </a:r>
            <a:r>
              <a:rPr b="0" i="0" lang="en-US" sz="32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3.  I can’t stand listening to non-stop barking!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accent1"/>
                </a:solidFill>
                <a:latin typeface="Century Gothic"/>
                <a:ea typeface="Century Gothic"/>
                <a:cs typeface="Century Gothic"/>
                <a:sym typeface="Century Gothic"/>
              </a:rPr>
              <a:t>4.  Hollie barks at strangers.</a:t>
            </a:r>
            <a:endParaRPr b="0" i="0" sz="32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accent1"/>
              </a:solidFill>
              <a:latin typeface="Century Gothic"/>
              <a:ea typeface="Century Gothic"/>
              <a:cs typeface="Century Gothic"/>
              <a:sym typeface="Century Gothic"/>
            </a:endParaRPr>
          </a:p>
        </p:txBody>
      </p:sp>
      <p:sp>
        <p:nvSpPr>
          <p:cNvPr id="250" name="Google Shape;250;p13"/>
          <p:cNvSpPr txBox="1"/>
          <p:nvPr/>
        </p:nvSpPr>
        <p:spPr>
          <a:xfrm>
            <a:off x="2202262" y="4050113"/>
            <a:ext cx="66807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one declarative, one interrogative, one exclamatory, and one imperative sentence.  You can use the same topic for all four.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A picture containing drawing, lamp&#10;&#10;Description automatically generated" id="255" name="Google Shape;255;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6" name="Google Shape;256;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7" name="Google Shape;257;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58" name="Google Shape;258;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59" name="Google Shape;259;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0" name="Google Shape;26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clock&#10;&#10;Description automatically generated" id="266" name="Google Shape;266;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7" name="Google Shape;267;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8" name="Google Shape;268;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9" name="Google Shape;269;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15"/>
          <p:cNvSpPr txBox="1"/>
          <p:nvPr/>
        </p:nvSpPr>
        <p:spPr>
          <a:xfrm>
            <a:off x="1247763" y="212570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astrobiologists</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15"/>
          <p:cNvSpPr txBox="1"/>
          <p:nvPr/>
        </p:nvSpPr>
        <p:spPr>
          <a:xfrm>
            <a:off x="1339273" y="3304693"/>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colony</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5"/>
          <p:cNvSpPr txBox="1"/>
          <p:nvPr/>
        </p:nvSpPr>
        <p:spPr>
          <a:xfrm>
            <a:off x="6096000" y="209976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microbes</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15"/>
          <p:cNvSpPr txBox="1"/>
          <p:nvPr/>
        </p:nvSpPr>
        <p:spPr>
          <a:xfrm>
            <a:off x="6096000" y="334356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sensors</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5"/>
          <p:cNvSpPr txBox="1"/>
          <p:nvPr/>
        </p:nvSpPr>
        <p:spPr>
          <a:xfrm>
            <a:off x="1247763" y="448368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radiation</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txBox="1"/>
          <p:nvPr/>
        </p:nvSpPr>
        <p:spPr>
          <a:xfrm>
            <a:off x="6096000" y="4483679"/>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rovers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picture containing clock&#10;&#10;Description automatically generated" id="283" name="Google Shape;283;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4" name="Google Shape;284;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5" name="Google Shape;285;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6" name="Google Shape;286;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7" name="Google Shape;287;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288" name="Google Shape;288;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pic>
        <p:nvPicPr>
          <p:cNvPr id="289" name="Google Shape;289;p16"/>
          <p:cNvPicPr preferRelativeResize="0"/>
          <p:nvPr/>
        </p:nvPicPr>
        <p:blipFill rotWithShape="1">
          <a:blip r:embed="rId6">
            <a:alphaModFix/>
          </a:blip>
          <a:srcRect b="0" l="0" r="0" t="0"/>
          <a:stretch/>
        </p:blipFill>
        <p:spPr>
          <a:xfrm>
            <a:off x="2190938" y="1319955"/>
            <a:ext cx="7003705" cy="5263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A picture containing clock&#10;&#10;Description automatically generated" id="295" name="Google Shape;295;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6" name="Google Shape;296;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7" name="Google Shape;297;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8" name="Google Shape;298;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   First Read – Life on Earth – and Beyond</a:t>
            </a:r>
            <a:endParaRPr b="0" i="0" sz="1200" u="none" cap="none" strike="noStrike">
              <a:solidFill>
                <a:srgbClr val="000000"/>
              </a:solidFill>
              <a:latin typeface="Century Gothic"/>
              <a:ea typeface="Century Gothic"/>
              <a:cs typeface="Century Gothic"/>
              <a:sym typeface="Century Gothic"/>
            </a:endParaRPr>
          </a:p>
        </p:txBody>
      </p:sp>
      <p:sp>
        <p:nvSpPr>
          <p:cNvPr id="300" name="Google Shape;300;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pic>
        <p:nvPicPr>
          <p:cNvPr id="301" name="Google Shape;301;p17"/>
          <p:cNvPicPr preferRelativeResize="0"/>
          <p:nvPr/>
        </p:nvPicPr>
        <p:blipFill rotWithShape="1">
          <a:blip r:embed="rId6">
            <a:alphaModFix/>
          </a:blip>
          <a:srcRect b="0" l="0" r="0" t="0"/>
          <a:stretch/>
        </p:blipFill>
        <p:spPr>
          <a:xfrm>
            <a:off x="3836849" y="1462325"/>
            <a:ext cx="3608425" cy="490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A picture containing clock&#10;&#10;Description automatically generated" id="307" name="Google Shape;307;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8" name="Google Shape;308;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9" name="Google Shape;309;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0" name="Google Shape;310;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1" name="Google Shape;311;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312" name="Google Shape;312;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52,53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3" name="Google Shape;313;p18"/>
          <p:cNvPicPr preferRelativeResize="0"/>
          <p:nvPr/>
        </p:nvPicPr>
        <p:blipFill rotWithShape="1">
          <a:blip r:embed="rId6">
            <a:alphaModFix/>
          </a:blip>
          <a:srcRect b="0" l="0" r="0" t="0"/>
          <a:stretch/>
        </p:blipFill>
        <p:spPr>
          <a:xfrm flipH="1">
            <a:off x="8915963" y="2289788"/>
            <a:ext cx="3554725" cy="2469450"/>
          </a:xfrm>
          <a:prstGeom prst="rect">
            <a:avLst/>
          </a:prstGeom>
          <a:noFill/>
          <a:ln>
            <a:noFill/>
          </a:ln>
        </p:spPr>
      </p:pic>
      <p:pic>
        <p:nvPicPr>
          <p:cNvPr descr="A picture containing text, screenshot, map&#10;&#10;Description automatically generated" id="314" name="Google Shape;314;p18"/>
          <p:cNvPicPr preferRelativeResize="0"/>
          <p:nvPr/>
        </p:nvPicPr>
        <p:blipFill rotWithShape="1">
          <a:blip r:embed="rId7">
            <a:alphaModFix/>
          </a:blip>
          <a:srcRect b="0" l="0" r="0" t="0"/>
          <a:stretch/>
        </p:blipFill>
        <p:spPr>
          <a:xfrm>
            <a:off x="1345275" y="1297875"/>
            <a:ext cx="7480301" cy="5080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picture containing clock&#10;&#10;Description automatically generated" id="320" name="Google Shape;320;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1" name="Google Shape;321;p8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2" name="Google Shape;322;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3" name="Google Shape;323;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4" name="Google Shape;324;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325" name="Google Shape;325;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 55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6" name="Google Shape;326;p86"/>
          <p:cNvPicPr preferRelativeResize="0"/>
          <p:nvPr/>
        </p:nvPicPr>
        <p:blipFill rotWithShape="1">
          <a:blip r:embed="rId6">
            <a:alphaModFix/>
          </a:blip>
          <a:srcRect b="0" l="0" r="0" t="0"/>
          <a:stretch/>
        </p:blipFill>
        <p:spPr>
          <a:xfrm flipH="1">
            <a:off x="9007088" y="2374588"/>
            <a:ext cx="3554725" cy="2469450"/>
          </a:xfrm>
          <a:prstGeom prst="rect">
            <a:avLst/>
          </a:prstGeom>
          <a:noFill/>
          <a:ln>
            <a:noFill/>
          </a:ln>
        </p:spPr>
      </p:pic>
      <p:pic>
        <p:nvPicPr>
          <p:cNvPr descr="A picture containing text, aircraft, airplane, screenshot&#10;&#10;Description automatically generated" id="327" name="Google Shape;327;p86"/>
          <p:cNvPicPr preferRelativeResize="0"/>
          <p:nvPr/>
        </p:nvPicPr>
        <p:blipFill rotWithShape="1">
          <a:blip r:embed="rId7">
            <a:alphaModFix/>
          </a:blip>
          <a:srcRect b="0" l="0" r="0" t="0"/>
          <a:stretch/>
        </p:blipFill>
        <p:spPr>
          <a:xfrm>
            <a:off x="1714350" y="1297875"/>
            <a:ext cx="7480300" cy="5067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picture containing clock&#10;&#10;Description automatically generated" id="333" name="Google Shape;333;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4" name="Google Shape;334;p8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5" name="Google Shape;335;p8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6" name="Google Shape;336;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7" name="Google Shape;337;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338" name="Google Shape;338;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 57</a:t>
            </a:r>
            <a:endParaRPr b="0" i="0" sz="1400" u="none" cap="none" strike="noStrike">
              <a:solidFill>
                <a:srgbClr val="000000"/>
              </a:solidFill>
              <a:latin typeface="Century Gothic"/>
              <a:ea typeface="Century Gothic"/>
              <a:cs typeface="Century Gothic"/>
              <a:sym typeface="Century Gothic"/>
            </a:endParaRPr>
          </a:p>
        </p:txBody>
      </p:sp>
      <p:pic>
        <p:nvPicPr>
          <p:cNvPr descr="A close-up of a book&#10;&#10;Description automatically generated with medium confidence" id="339" name="Google Shape;339;p87"/>
          <p:cNvPicPr preferRelativeResize="0"/>
          <p:nvPr/>
        </p:nvPicPr>
        <p:blipFill rotWithShape="1">
          <a:blip r:embed="rId6">
            <a:alphaModFix/>
          </a:blip>
          <a:srcRect b="0" l="0" r="0" t="0"/>
          <a:stretch/>
        </p:blipFill>
        <p:spPr>
          <a:xfrm>
            <a:off x="1533163" y="1297875"/>
            <a:ext cx="7467600" cy="5067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40" name="Google Shape;340;p87"/>
          <p:cNvPicPr preferRelativeResize="0"/>
          <p:nvPr/>
        </p:nvPicPr>
        <p:blipFill rotWithShape="1">
          <a:blip r:embed="rId7">
            <a:alphaModFix/>
          </a:blip>
          <a:srcRect b="0" l="0" r="0" t="0"/>
          <a:stretch/>
        </p:blipFill>
        <p:spPr>
          <a:xfrm flipH="1">
            <a:off x="8915963" y="2289788"/>
            <a:ext cx="3554725" cy="2469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351" name="Google Shape;351;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 59</a:t>
            </a:r>
            <a:endParaRPr b="0" i="0" sz="1400" u="none" cap="none" strike="noStrike">
              <a:solidFill>
                <a:srgbClr val="000000"/>
              </a:solidFill>
              <a:latin typeface="Century Gothic"/>
              <a:ea typeface="Century Gothic"/>
              <a:cs typeface="Century Gothic"/>
              <a:sym typeface="Century Gothic"/>
            </a:endParaRPr>
          </a:p>
        </p:txBody>
      </p:sp>
      <p:pic>
        <p:nvPicPr>
          <p:cNvPr descr="A close-up of a book&#10;&#10;Description automatically generated with low confidence" id="352" name="Google Shape;352;p88"/>
          <p:cNvPicPr preferRelativeResize="0"/>
          <p:nvPr/>
        </p:nvPicPr>
        <p:blipFill rotWithShape="1">
          <a:blip r:embed="rId6">
            <a:alphaModFix/>
          </a:blip>
          <a:srcRect b="0" l="0" r="0" t="0"/>
          <a:stretch/>
        </p:blipFill>
        <p:spPr>
          <a:xfrm>
            <a:off x="1494275" y="1297875"/>
            <a:ext cx="7700376" cy="52294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53" name="Google Shape;353;p88"/>
          <p:cNvPicPr preferRelativeResize="0"/>
          <p:nvPr/>
        </p:nvPicPr>
        <p:blipFill rotWithShape="1">
          <a:blip r:embed="rId7">
            <a:alphaModFix/>
          </a:blip>
          <a:srcRect b="0" l="0" r="0" t="0"/>
          <a:stretch/>
        </p:blipFill>
        <p:spPr>
          <a:xfrm flipH="1">
            <a:off x="9039613" y="2374588"/>
            <a:ext cx="3554725" cy="2469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0" name="Google Shape;360;p8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1" name="Google Shape;361;p8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2" name="Google Shape;362;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3" name="Google Shape;363;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364" name="Google Shape;364;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 61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5" name="Google Shape;365;p89"/>
          <p:cNvPicPr preferRelativeResize="0"/>
          <p:nvPr/>
        </p:nvPicPr>
        <p:blipFill rotWithShape="1">
          <a:blip r:embed="rId6">
            <a:alphaModFix/>
          </a:blip>
          <a:srcRect b="0" l="0" r="0" t="0"/>
          <a:stretch/>
        </p:blipFill>
        <p:spPr>
          <a:xfrm flipH="1">
            <a:off x="8915963" y="2289788"/>
            <a:ext cx="3554725" cy="2469450"/>
          </a:xfrm>
          <a:prstGeom prst="rect">
            <a:avLst/>
          </a:prstGeom>
          <a:noFill/>
          <a:ln>
            <a:noFill/>
          </a:ln>
        </p:spPr>
      </p:pic>
      <p:pic>
        <p:nvPicPr>
          <p:cNvPr descr="A picture containing text, clothing, screenshot, helmet&#10;&#10;Description automatically generated" id="366" name="Google Shape;366;p89"/>
          <p:cNvPicPr preferRelativeResize="0"/>
          <p:nvPr/>
        </p:nvPicPr>
        <p:blipFill rotWithShape="1">
          <a:blip r:embed="rId7">
            <a:alphaModFix/>
          </a:blip>
          <a:srcRect b="0" l="0" r="0" t="0"/>
          <a:stretch/>
        </p:blipFill>
        <p:spPr>
          <a:xfrm>
            <a:off x="1559325" y="1297875"/>
            <a:ext cx="7721825" cy="5217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3900" u="none" cap="none" strike="noStrike">
              <a:solidFill>
                <a:srgbClr val="000000"/>
              </a:solidFill>
              <a:latin typeface="Century Gothic"/>
              <a:ea typeface="Century Gothic"/>
              <a:cs typeface="Century Gothic"/>
              <a:sym typeface="Century Gothic"/>
            </a:endParaRPr>
          </a:p>
        </p:txBody>
      </p:sp>
      <p:sp>
        <p:nvSpPr>
          <p:cNvPr id="377" name="Google Shape;377;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 63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8" name="Google Shape;378;p90"/>
          <p:cNvPicPr preferRelativeResize="0"/>
          <p:nvPr/>
        </p:nvPicPr>
        <p:blipFill rotWithShape="1">
          <a:blip r:embed="rId6">
            <a:alphaModFix/>
          </a:blip>
          <a:srcRect b="0" l="0" r="0" t="0"/>
          <a:stretch/>
        </p:blipFill>
        <p:spPr>
          <a:xfrm flipH="1">
            <a:off x="8915963" y="2289788"/>
            <a:ext cx="3554725" cy="2469450"/>
          </a:xfrm>
          <a:prstGeom prst="rect">
            <a:avLst/>
          </a:prstGeom>
          <a:noFill/>
          <a:ln>
            <a:noFill/>
          </a:ln>
        </p:spPr>
      </p:pic>
      <p:pic>
        <p:nvPicPr>
          <p:cNvPr descr="A close-up of a book&#10;&#10;Description automatically generated with low confidence" id="379" name="Google Shape;379;p90"/>
          <p:cNvPicPr preferRelativeResize="0"/>
          <p:nvPr/>
        </p:nvPicPr>
        <p:blipFill rotWithShape="1">
          <a:blip r:embed="rId7">
            <a:alphaModFix/>
          </a:blip>
          <a:srcRect b="0" l="0" r="0" t="0"/>
          <a:stretch/>
        </p:blipFill>
        <p:spPr>
          <a:xfrm>
            <a:off x="1559338" y="1297875"/>
            <a:ext cx="7480300" cy="5080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390" name="Google Shape;390;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 65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1" name="Google Shape;391;p91"/>
          <p:cNvPicPr preferRelativeResize="0"/>
          <p:nvPr/>
        </p:nvPicPr>
        <p:blipFill rotWithShape="1">
          <a:blip r:embed="rId6">
            <a:alphaModFix/>
          </a:blip>
          <a:srcRect b="0" l="0" r="0" t="0"/>
          <a:stretch/>
        </p:blipFill>
        <p:spPr>
          <a:xfrm flipH="1">
            <a:off x="8915963" y="2289788"/>
            <a:ext cx="3554725" cy="2469450"/>
          </a:xfrm>
          <a:prstGeom prst="rect">
            <a:avLst/>
          </a:prstGeom>
          <a:noFill/>
          <a:ln>
            <a:noFill/>
          </a:ln>
        </p:spPr>
      </p:pic>
      <p:pic>
        <p:nvPicPr>
          <p:cNvPr descr="A picture containing text, screenshot, landscape&#10;&#10;Description automatically generated" id="392" name="Google Shape;392;p91"/>
          <p:cNvPicPr preferRelativeResize="0"/>
          <p:nvPr/>
        </p:nvPicPr>
        <p:blipFill rotWithShape="1">
          <a:blip r:embed="rId7">
            <a:alphaModFix/>
          </a:blip>
          <a:srcRect b="0" l="0" r="0" t="0"/>
          <a:stretch/>
        </p:blipFill>
        <p:spPr>
          <a:xfrm>
            <a:off x="1526813" y="1297875"/>
            <a:ext cx="7480300" cy="5067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Life on Earth – and Beyond</a:t>
            </a:r>
            <a:endParaRPr b="0" i="0" sz="1300" u="none" cap="none" strike="noStrike">
              <a:solidFill>
                <a:srgbClr val="000000"/>
              </a:solidFill>
              <a:latin typeface="Century Gothic"/>
              <a:ea typeface="Century Gothic"/>
              <a:cs typeface="Century Gothic"/>
              <a:sym typeface="Century Gothic"/>
            </a:endParaRPr>
          </a:p>
        </p:txBody>
      </p:sp>
      <p:sp>
        <p:nvSpPr>
          <p:cNvPr id="403" name="Google Shape;403;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 67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4" name="Google Shape;404;p92"/>
          <p:cNvPicPr preferRelativeResize="0"/>
          <p:nvPr/>
        </p:nvPicPr>
        <p:blipFill rotWithShape="1">
          <a:blip r:embed="rId6">
            <a:alphaModFix/>
          </a:blip>
          <a:srcRect b="0" l="0" r="0" t="0"/>
          <a:stretch/>
        </p:blipFill>
        <p:spPr>
          <a:xfrm flipH="1">
            <a:off x="8915963" y="2289788"/>
            <a:ext cx="3554725" cy="2469450"/>
          </a:xfrm>
          <a:prstGeom prst="rect">
            <a:avLst/>
          </a:prstGeom>
          <a:noFill/>
          <a:ln>
            <a:noFill/>
          </a:ln>
        </p:spPr>
      </p:pic>
      <p:pic>
        <p:nvPicPr>
          <p:cNvPr descr="A picture containing text, screenshot&#10;&#10;Description automatically generated" id="405" name="Google Shape;405;p92"/>
          <p:cNvPicPr preferRelativeResize="0"/>
          <p:nvPr/>
        </p:nvPicPr>
        <p:blipFill rotWithShape="1">
          <a:blip r:embed="rId7">
            <a:alphaModFix/>
          </a:blip>
          <a:srcRect b="0" l="0" r="0" t="0"/>
          <a:stretch/>
        </p:blipFill>
        <p:spPr>
          <a:xfrm>
            <a:off x="1526800" y="1297875"/>
            <a:ext cx="7480301" cy="5373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picture containing clock&#10;&#10;Description automatically generated" id="411" name="Google Shape;411;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2" name="Google Shape;412;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3" name="Google Shape;413;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4" name="Google Shape;414;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5" name="Google Shape;415;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16" name="Google Shape;416;p25"/>
          <p:cNvSpPr txBox="1"/>
          <p:nvPr/>
        </p:nvSpPr>
        <p:spPr>
          <a:xfrm>
            <a:off x="4542384" y="1704274"/>
            <a:ext cx="65517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000" u="none" cap="none" strike="noStrike">
                <a:solidFill>
                  <a:schemeClr val="dk1"/>
                </a:solidFill>
                <a:latin typeface="Century Gothic"/>
                <a:ea typeface="Century Gothic"/>
                <a:cs typeface="Century Gothic"/>
                <a:sym typeface="Century Gothic"/>
              </a:rPr>
              <a:t>Brainstorm: </a:t>
            </a:r>
            <a:r>
              <a:rPr b="0" i="0" lang="en-US" sz="3000" u="none" cap="none" strike="noStrike">
                <a:solidFill>
                  <a:schemeClr val="dk1"/>
                </a:solidFill>
                <a:latin typeface="Century Gothic"/>
                <a:ea typeface="Century Gothic"/>
                <a:cs typeface="Century Gothic"/>
                <a:sym typeface="Century Gothic"/>
              </a:rPr>
              <a:t>In what other places on Earth could Chris McKay look for life in inhospitable conditions</a:t>
            </a: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000" u="none" cap="none" strike="noStrike">
                <a:solidFill>
                  <a:schemeClr val="dk1"/>
                </a:solidFill>
                <a:latin typeface="Century Gothic"/>
                <a:ea typeface="Century Gothic"/>
                <a:cs typeface="Century Gothic"/>
                <a:sym typeface="Century Gothic"/>
              </a:rPr>
              <a:t>Discuss: </a:t>
            </a:r>
            <a:r>
              <a:rPr b="0" i="0" lang="en-US" sz="3000" u="none" cap="none" strike="noStrike">
                <a:solidFill>
                  <a:schemeClr val="dk1"/>
                </a:solidFill>
                <a:latin typeface="Century Gothic"/>
                <a:ea typeface="Century Gothic"/>
                <a:cs typeface="Century Gothic"/>
                <a:sym typeface="Century Gothic"/>
              </a:rPr>
              <a:t>Do you think Chris McKay’s research will ultimately be helpful to the space program</a:t>
            </a:r>
            <a:r>
              <a:rPr b="0" i="0" lang="en-US" sz="3000" u="none" cap="none" strike="noStrike">
                <a:solidFill>
                  <a:schemeClr val="dk1"/>
                </a:solidFill>
                <a:latin typeface="Arial"/>
                <a:ea typeface="Arial"/>
                <a:cs typeface="Arial"/>
                <a:sym typeface="Arial"/>
              </a:rPr>
              <a:t>?</a:t>
            </a:r>
            <a:r>
              <a:rPr b="0" i="0" lang="en-US" sz="3000" u="none" cap="none" strike="noStrike">
                <a:solidFill>
                  <a:schemeClr val="dk1"/>
                </a:solidFill>
                <a:latin typeface="Century Gothic"/>
                <a:ea typeface="Century Gothic"/>
                <a:cs typeface="Century Gothic"/>
                <a:sym typeface="Century Gothic"/>
              </a:rPr>
              <a:t> Why or why not</a:t>
            </a: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pic>
        <p:nvPicPr>
          <p:cNvPr id="417" name="Google Shape;417;p25"/>
          <p:cNvPicPr preferRelativeResize="0"/>
          <p:nvPr/>
        </p:nvPicPr>
        <p:blipFill rotWithShape="1">
          <a:blip r:embed="rId6">
            <a:alphaModFix/>
          </a:blip>
          <a:srcRect b="0" l="0" r="0" t="0"/>
          <a:stretch/>
        </p:blipFill>
        <p:spPr>
          <a:xfrm>
            <a:off x="517335" y="1336494"/>
            <a:ext cx="3397840" cy="46160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A picture containing clock&#10;&#10;Description automatically generated" id="423" name="Google Shape;42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4" name="Google Shape;42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5" name="Google Shape;42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6" name="Google Shape;42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7" name="Google Shape;42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28" name="Google Shape;428;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a:t>
            </a:r>
            <a:endParaRPr b="0" i="0" sz="1400" u="none" cap="none" strike="noStrike">
              <a:solidFill>
                <a:srgbClr val="000000"/>
              </a:solidFill>
              <a:latin typeface="Century Gothic"/>
              <a:ea typeface="Century Gothic"/>
              <a:cs typeface="Century Gothic"/>
              <a:sym typeface="Century Gothic"/>
            </a:endParaRPr>
          </a:p>
        </p:txBody>
      </p:sp>
      <p:sp>
        <p:nvSpPr>
          <p:cNvPr id="429" name="Google Shape;429;p26"/>
          <p:cNvSpPr txBox="1"/>
          <p:nvPr/>
        </p:nvSpPr>
        <p:spPr>
          <a:xfrm>
            <a:off x="6056548" y="2904604"/>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68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30" name="Google Shape;430;p26"/>
          <p:cNvPicPr preferRelativeResize="0"/>
          <p:nvPr/>
        </p:nvPicPr>
        <p:blipFill rotWithShape="1">
          <a:blip r:embed="rId6">
            <a:alphaModFix/>
          </a:blip>
          <a:srcRect b="0" l="0" r="0" t="0"/>
          <a:stretch/>
        </p:blipFill>
        <p:spPr>
          <a:xfrm>
            <a:off x="1748848" y="1372186"/>
            <a:ext cx="3793764" cy="51538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31" name="Google Shape;431;p26"/>
          <p:cNvPicPr preferRelativeResize="0"/>
          <p:nvPr/>
        </p:nvPicPr>
        <p:blipFill rotWithShape="1">
          <a:blip r:embed="rId7">
            <a:alphaModFix/>
          </a:blip>
          <a:srcRect b="0" l="0" r="0" t="0"/>
          <a:stretch/>
        </p:blipFill>
        <p:spPr>
          <a:xfrm>
            <a:off x="6819825" y="1700467"/>
            <a:ext cx="2896325" cy="10157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69</a:t>
            </a:r>
            <a:endParaRPr b="0" i="0" sz="1400" u="none" cap="none" strike="noStrike">
              <a:solidFill>
                <a:srgbClr val="000000"/>
              </a:solidFill>
              <a:latin typeface="Arial"/>
              <a:ea typeface="Arial"/>
              <a:cs typeface="Arial"/>
              <a:sym typeface="Arial"/>
            </a:endParaRPr>
          </a:p>
        </p:txBody>
      </p:sp>
      <p:sp>
        <p:nvSpPr>
          <p:cNvPr id="443" name="Google Shape;443;p27"/>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69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44" name="Google Shape;444;p27"/>
          <p:cNvPicPr preferRelativeResize="0"/>
          <p:nvPr/>
        </p:nvPicPr>
        <p:blipFill rotWithShape="1">
          <a:blip r:embed="rId6">
            <a:alphaModFix/>
          </a:blip>
          <a:srcRect b="0" l="0" r="0" t="0"/>
          <a:stretch/>
        </p:blipFill>
        <p:spPr>
          <a:xfrm>
            <a:off x="1706291" y="1302756"/>
            <a:ext cx="3793764" cy="51538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45" name="Google Shape;445;p27"/>
          <p:cNvPicPr preferRelativeResize="0"/>
          <p:nvPr/>
        </p:nvPicPr>
        <p:blipFill rotWithShape="1">
          <a:blip r:embed="rId7">
            <a:alphaModFix/>
          </a:blip>
          <a:srcRect b="0" l="0" r="0" t="0"/>
          <a:stretch/>
        </p:blipFill>
        <p:spPr>
          <a:xfrm>
            <a:off x="7062075" y="1927825"/>
            <a:ext cx="2997350" cy="10511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a:t>
            </a:r>
            <a:endParaRPr b="0" i="0" sz="1400" u="none" cap="none" strike="noStrike">
              <a:solidFill>
                <a:srgbClr val="000000"/>
              </a:solidFill>
              <a:latin typeface="Century Gothic"/>
              <a:ea typeface="Century Gothic"/>
              <a:cs typeface="Century Gothic"/>
              <a:sym typeface="Century Gothic"/>
            </a:endParaRPr>
          </a:p>
        </p:txBody>
      </p:sp>
      <p:sp>
        <p:nvSpPr>
          <p:cNvPr id="457" name="Google Shape;457;p28"/>
          <p:cNvSpPr txBox="1"/>
          <p:nvPr/>
        </p:nvSpPr>
        <p:spPr>
          <a:xfrm>
            <a:off x="7386095" y="1764458"/>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geology</a:t>
            </a:r>
            <a:endParaRPr b="0" i="0" sz="1400" u="none" cap="none" strike="noStrike">
              <a:solidFill>
                <a:srgbClr val="000000"/>
              </a:solidFill>
              <a:latin typeface="Arial"/>
              <a:ea typeface="Arial"/>
              <a:cs typeface="Arial"/>
              <a:sym typeface="Arial"/>
            </a:endParaRPr>
          </a:p>
        </p:txBody>
      </p:sp>
      <p:sp>
        <p:nvSpPr>
          <p:cNvPr id="458" name="Google Shape;458;p28"/>
          <p:cNvSpPr txBox="1"/>
          <p:nvPr/>
        </p:nvSpPr>
        <p:spPr>
          <a:xfrm>
            <a:off x="7386095" y="3032197"/>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mythology</a:t>
            </a:r>
            <a:endParaRPr b="0" i="0" sz="1400" u="none" cap="none" strike="noStrike">
              <a:solidFill>
                <a:srgbClr val="000000"/>
              </a:solidFill>
              <a:latin typeface="Century Gothic"/>
              <a:ea typeface="Century Gothic"/>
              <a:cs typeface="Century Gothic"/>
              <a:sym typeface="Century Gothic"/>
            </a:endParaRPr>
          </a:p>
        </p:txBody>
      </p:sp>
      <p:sp>
        <p:nvSpPr>
          <p:cNvPr id="459" name="Google Shape;459;p28"/>
          <p:cNvSpPr txBox="1"/>
          <p:nvPr/>
        </p:nvSpPr>
        <p:spPr>
          <a:xfrm>
            <a:off x="7386095" y="4388049"/>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barometer</a:t>
            </a:r>
            <a:endParaRPr b="0" i="0" sz="1400" u="none" cap="none" strike="noStrike">
              <a:solidFill>
                <a:srgbClr val="000000"/>
              </a:solidFill>
              <a:latin typeface="Century Gothic"/>
              <a:ea typeface="Century Gothic"/>
              <a:cs typeface="Century Gothic"/>
              <a:sym typeface="Century Gothic"/>
            </a:endParaRPr>
          </a:p>
        </p:txBody>
      </p:sp>
      <p:pic>
        <p:nvPicPr>
          <p:cNvPr id="460" name="Google Shape;460;p28"/>
          <p:cNvPicPr preferRelativeResize="0"/>
          <p:nvPr/>
        </p:nvPicPr>
        <p:blipFill rotWithShape="1">
          <a:blip r:embed="rId6">
            <a:alphaModFix/>
          </a:blip>
          <a:srcRect b="0" l="0" r="0" t="0"/>
          <a:stretch/>
        </p:blipFill>
        <p:spPr>
          <a:xfrm>
            <a:off x="2020999" y="1159009"/>
            <a:ext cx="3949514" cy="53709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Narative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 </a:t>
            </a:r>
            <a:endParaRPr b="0" i="0" sz="1400" u="none" cap="none" strike="noStrike">
              <a:solidFill>
                <a:srgbClr val="000000"/>
              </a:solidFill>
              <a:latin typeface="Century Gothic"/>
              <a:ea typeface="Century Gothic"/>
              <a:cs typeface="Century Gothic"/>
              <a:sym typeface="Century Gothic"/>
            </a:endParaRPr>
          </a:p>
        </p:txBody>
      </p:sp>
      <p:sp>
        <p:nvSpPr>
          <p:cNvPr id="472" name="Google Shape;472;p30"/>
          <p:cNvSpPr txBox="1"/>
          <p:nvPr/>
        </p:nvSpPr>
        <p:spPr>
          <a:xfrm>
            <a:off x="6663101" y="3485825"/>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73" name="Google Shape;473;p30"/>
          <p:cNvPicPr preferRelativeResize="0"/>
          <p:nvPr/>
        </p:nvPicPr>
        <p:blipFill rotWithShape="1">
          <a:blip r:embed="rId6">
            <a:alphaModFix/>
          </a:blip>
          <a:srcRect b="0" l="0" r="0" t="0"/>
          <a:stretch/>
        </p:blipFill>
        <p:spPr>
          <a:xfrm>
            <a:off x="2080625" y="1297875"/>
            <a:ext cx="3841125" cy="5223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4" name="Google Shape;474;p30"/>
          <p:cNvPicPr preferRelativeResize="0"/>
          <p:nvPr/>
        </p:nvPicPr>
        <p:blipFill rotWithShape="1">
          <a:blip r:embed="rId7">
            <a:alphaModFix/>
          </a:blip>
          <a:srcRect b="0" l="0" r="0" t="0"/>
          <a:stretch/>
        </p:blipFill>
        <p:spPr>
          <a:xfrm>
            <a:off x="7485650" y="2057313"/>
            <a:ext cx="2997350" cy="10511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A picture containing clock&#10;&#10;Description automatically generated" id="480" name="Google Shape;480;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1" name="Google Shape;481;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2" name="Google Shape;482;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3" name="Google Shape;483;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4" name="Google Shape;484;p31"/>
          <p:cNvSpPr/>
          <p:nvPr/>
        </p:nvSpPr>
        <p:spPr>
          <a:xfrm>
            <a:off x="212450" y="285500"/>
            <a:ext cx="118068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4000" u="none" cap="none" strike="noStrike">
              <a:solidFill>
                <a:srgbClr val="000000"/>
              </a:solidFill>
              <a:latin typeface="Century Gothic"/>
              <a:ea typeface="Century Gothic"/>
              <a:cs typeface="Century Gothic"/>
              <a:sym typeface="Century Gothic"/>
            </a:endParaRPr>
          </a:p>
        </p:txBody>
      </p:sp>
      <p:sp>
        <p:nvSpPr>
          <p:cNvPr id="485" name="Google Shape;485;p31"/>
          <p:cNvSpPr txBox="1"/>
          <p:nvPr/>
        </p:nvSpPr>
        <p:spPr>
          <a:xfrm>
            <a:off x="3645215" y="5377386"/>
            <a:ext cx="485537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Create</a:t>
            </a:r>
            <a:r>
              <a:rPr b="0" i="0" lang="en-US" sz="3200" u="none" cap="none" strike="noStrike">
                <a:solidFill>
                  <a:schemeClr val="dk1"/>
                </a:solidFill>
                <a:latin typeface="Century Gothic"/>
                <a:ea typeface="Century Gothic"/>
                <a:cs typeface="Century Gothic"/>
                <a:sym typeface="Century Gothic"/>
              </a:rPr>
              <a:t> word webs for your personal narrative.</a:t>
            </a:r>
            <a:endParaRPr b="0" i="0" sz="3200" u="none" cap="none" strike="noStrike">
              <a:solidFill>
                <a:schemeClr val="dk1"/>
              </a:solidFill>
              <a:latin typeface="Century Gothic"/>
              <a:ea typeface="Century Gothic"/>
              <a:cs typeface="Century Gothic"/>
              <a:sym typeface="Century Gothic"/>
            </a:endParaRPr>
          </a:p>
        </p:txBody>
      </p:sp>
      <p:sp>
        <p:nvSpPr>
          <p:cNvPr id="486" name="Google Shape;486;p31"/>
          <p:cNvSpPr/>
          <p:nvPr/>
        </p:nvSpPr>
        <p:spPr>
          <a:xfrm>
            <a:off x="3898614" y="2493476"/>
            <a:ext cx="3566160" cy="2062063"/>
          </a:xfrm>
          <a:prstGeom prst="ellipse">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7" name="Google Shape;487;p31"/>
          <p:cNvSpPr txBox="1"/>
          <p:nvPr/>
        </p:nvSpPr>
        <p:spPr>
          <a:xfrm>
            <a:off x="4259385" y="3073848"/>
            <a:ext cx="284461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the first time I cooked by myself</a:t>
            </a:r>
            <a:endParaRPr b="0" i="0" sz="1400" u="none" cap="none" strike="noStrike">
              <a:solidFill>
                <a:srgbClr val="000000"/>
              </a:solidFill>
              <a:latin typeface="Arial"/>
              <a:ea typeface="Arial"/>
              <a:cs typeface="Arial"/>
              <a:sym typeface="Arial"/>
            </a:endParaRPr>
          </a:p>
        </p:txBody>
      </p:sp>
      <p:sp>
        <p:nvSpPr>
          <p:cNvPr id="488" name="Google Shape;488;p31"/>
          <p:cNvSpPr/>
          <p:nvPr/>
        </p:nvSpPr>
        <p:spPr>
          <a:xfrm>
            <a:off x="1591465" y="1233894"/>
            <a:ext cx="2633221" cy="1751401"/>
          </a:xfrm>
          <a:prstGeom prst="ellipse">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9" name="Google Shape;489;p31"/>
          <p:cNvSpPr/>
          <p:nvPr/>
        </p:nvSpPr>
        <p:spPr>
          <a:xfrm>
            <a:off x="1054863" y="3524507"/>
            <a:ext cx="2633221" cy="1751401"/>
          </a:xfrm>
          <a:prstGeom prst="ellipse">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0" name="Google Shape;490;p31"/>
          <p:cNvSpPr/>
          <p:nvPr/>
        </p:nvSpPr>
        <p:spPr>
          <a:xfrm>
            <a:off x="7183978" y="1294540"/>
            <a:ext cx="2633221" cy="1751401"/>
          </a:xfrm>
          <a:prstGeom prst="ellipse">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1" name="Google Shape;491;p31"/>
          <p:cNvSpPr/>
          <p:nvPr/>
        </p:nvSpPr>
        <p:spPr>
          <a:xfrm>
            <a:off x="7825545" y="3403117"/>
            <a:ext cx="2633221" cy="1751401"/>
          </a:xfrm>
          <a:prstGeom prst="ellipse">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92" name="Google Shape;492;p31"/>
          <p:cNvCxnSpPr>
            <a:stCxn id="488" idx="5"/>
          </p:cNvCxnSpPr>
          <p:nvPr/>
        </p:nvCxnSpPr>
        <p:spPr>
          <a:xfrm>
            <a:off x="3839060" y="2728808"/>
            <a:ext cx="385500" cy="256500"/>
          </a:xfrm>
          <a:prstGeom prst="straightConnector1">
            <a:avLst/>
          </a:prstGeom>
          <a:noFill/>
          <a:ln cap="flat" cmpd="sng" w="9525">
            <a:solidFill>
              <a:srgbClr val="3E6EC2"/>
            </a:solidFill>
            <a:prstDash val="solid"/>
            <a:round/>
            <a:headEnd len="sm" w="sm" type="none"/>
            <a:tailEnd len="sm" w="sm" type="none"/>
          </a:ln>
        </p:spPr>
      </p:cxnSp>
      <p:cxnSp>
        <p:nvCxnSpPr>
          <p:cNvPr id="493" name="Google Shape;493;p31"/>
          <p:cNvCxnSpPr/>
          <p:nvPr/>
        </p:nvCxnSpPr>
        <p:spPr>
          <a:xfrm flipH="1" rot="10800000">
            <a:off x="3664638" y="3982062"/>
            <a:ext cx="384217" cy="202169"/>
          </a:xfrm>
          <a:prstGeom prst="straightConnector1">
            <a:avLst/>
          </a:prstGeom>
          <a:noFill/>
          <a:ln cap="flat" cmpd="sng" w="9525">
            <a:solidFill>
              <a:srgbClr val="3E6EC2"/>
            </a:solidFill>
            <a:prstDash val="solid"/>
            <a:round/>
            <a:headEnd len="sm" w="sm" type="none"/>
            <a:tailEnd len="sm" w="sm" type="none"/>
          </a:ln>
        </p:spPr>
      </p:cxnSp>
      <p:cxnSp>
        <p:nvCxnSpPr>
          <p:cNvPr id="494" name="Google Shape;494;p31"/>
          <p:cNvCxnSpPr>
            <a:endCxn id="490" idx="3"/>
          </p:cNvCxnSpPr>
          <p:nvPr/>
        </p:nvCxnSpPr>
        <p:spPr>
          <a:xfrm flipH="1" rot="10800000">
            <a:off x="7184104" y="2789454"/>
            <a:ext cx="385500" cy="195900"/>
          </a:xfrm>
          <a:prstGeom prst="straightConnector1">
            <a:avLst/>
          </a:prstGeom>
          <a:noFill/>
          <a:ln cap="flat" cmpd="sng" w="9525">
            <a:solidFill>
              <a:srgbClr val="3E6EC2"/>
            </a:solidFill>
            <a:prstDash val="solid"/>
            <a:round/>
            <a:headEnd len="sm" w="sm" type="none"/>
            <a:tailEnd len="sm" w="sm" type="none"/>
          </a:ln>
        </p:spPr>
      </p:cxnSp>
      <p:cxnSp>
        <p:nvCxnSpPr>
          <p:cNvPr id="495" name="Google Shape;495;p31"/>
          <p:cNvCxnSpPr/>
          <p:nvPr/>
        </p:nvCxnSpPr>
        <p:spPr>
          <a:xfrm>
            <a:off x="7376791" y="3904845"/>
            <a:ext cx="448754" cy="178301"/>
          </a:xfrm>
          <a:prstGeom prst="straightConnector1">
            <a:avLst/>
          </a:prstGeom>
          <a:noFill/>
          <a:ln cap="flat" cmpd="sng" w="9525">
            <a:solidFill>
              <a:srgbClr val="3E6EC2"/>
            </a:solidFill>
            <a:prstDash val="solid"/>
            <a:round/>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A picture containing clock&#10;&#10;Description automatically generated" id="501" name="Google Shape;501;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2" name="Google Shape;502;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3" name="Google Shape;503;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4" name="Google Shape;504;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5" name="Google Shape;505;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2"/>
          <p:cNvSpPr txBox="1"/>
          <p:nvPr/>
        </p:nvSpPr>
        <p:spPr>
          <a:xfrm>
            <a:off x="576586" y="2039374"/>
            <a:ext cx="208846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chron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
        <p:nvSpPr>
          <p:cNvPr id="508" name="Google Shape;508;p32"/>
          <p:cNvSpPr txBox="1"/>
          <p:nvPr/>
        </p:nvSpPr>
        <p:spPr>
          <a:xfrm>
            <a:off x="7714740" y="2885891"/>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9" name="Google Shape;509;p32"/>
          <p:cNvPicPr preferRelativeResize="0"/>
          <p:nvPr/>
        </p:nvPicPr>
        <p:blipFill rotWithShape="1">
          <a:blip r:embed="rId6">
            <a:alphaModFix/>
          </a:blip>
          <a:srcRect b="0" l="0" r="0" t="0"/>
          <a:stretch/>
        </p:blipFill>
        <p:spPr>
          <a:xfrm>
            <a:off x="3169876" y="1310032"/>
            <a:ext cx="3835778" cy="52162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10" name="Google Shape;510;p32"/>
          <p:cNvPicPr preferRelativeResize="0"/>
          <p:nvPr/>
        </p:nvPicPr>
        <p:blipFill rotWithShape="1">
          <a:blip r:embed="rId7">
            <a:alphaModFix/>
          </a:blip>
          <a:srcRect b="0" l="0" r="0" t="0"/>
          <a:stretch/>
        </p:blipFill>
        <p:spPr>
          <a:xfrm>
            <a:off x="8142950" y="1594287"/>
            <a:ext cx="2649188" cy="92906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clock&#10;&#10;Description automatically generated" id="516" name="Google Shape;51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7" name="Google Shape;51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8" name="Google Shape;51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9" name="Google Shape;51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33"/>
          <p:cNvSpPr txBox="1"/>
          <p:nvPr/>
        </p:nvSpPr>
        <p:spPr>
          <a:xfrm>
            <a:off x="1806662" y="2862808"/>
            <a:ext cx="7977429"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Because I never/always______,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I never/always __________.</a:t>
            </a:r>
            <a:endParaRPr b="0" i="0" sz="1400" u="none" cap="none" strike="noStrike">
              <a:solidFill>
                <a:srgbClr val="000000"/>
              </a:solidFill>
              <a:latin typeface="Arial"/>
              <a:ea typeface="Arial"/>
              <a:cs typeface="Arial"/>
              <a:sym typeface="Arial"/>
            </a:endParaRPr>
          </a:p>
        </p:txBody>
      </p:sp>
      <p:sp>
        <p:nvSpPr>
          <p:cNvPr id="522" name="Google Shape;522;p33"/>
          <p:cNvSpPr txBox="1"/>
          <p:nvPr/>
        </p:nvSpPr>
        <p:spPr>
          <a:xfrm>
            <a:off x="2574825" y="5240434"/>
            <a:ext cx="644110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two complex sentences.</a:t>
            </a:r>
            <a:endParaRPr b="0" i="0" sz="3200" u="none" cap="none" strike="noStrike">
              <a:solidFill>
                <a:schemeClr val="dk1"/>
              </a:solidFill>
              <a:latin typeface="Century Gothic"/>
              <a:ea typeface="Century Gothic"/>
              <a:cs typeface="Century Gothic"/>
              <a:sym typeface="Century Gothic"/>
            </a:endParaRPr>
          </a:p>
        </p:txBody>
      </p:sp>
      <p:sp>
        <p:nvSpPr>
          <p:cNvPr id="523" name="Google Shape;523;p33"/>
          <p:cNvSpPr txBox="1"/>
          <p:nvPr/>
        </p:nvSpPr>
        <p:spPr>
          <a:xfrm>
            <a:off x="457207" y="1249698"/>
            <a:ext cx="10577931"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Independent and Dependent Clauses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A picture containing drawing, lamp&#10;&#10;Description automatically generated" id="528" name="Google Shape;528;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9" name="Google Shape;529;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30" name="Google Shape;530;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31" name="Google Shape;531;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32" name="Google Shape;532;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3" name="Google Shape;53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A picture containing clock&#10;&#10;Description automatically generated" id="539" name="Google Shape;53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0" name="Google Shape;54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1" name="Google Shape;54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2" name="Google Shape;54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3" name="Google Shape;54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44" name="Google Shape;54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545" name="Google Shape;545;p35"/>
          <p:cNvSpPr txBox="1"/>
          <p:nvPr/>
        </p:nvSpPr>
        <p:spPr>
          <a:xfrm>
            <a:off x="7388477" y="2739563"/>
            <a:ext cx="4044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53 in your Student Interactive.</a:t>
            </a:r>
            <a:endParaRPr b="0" i="0" sz="3200" u="none" cap="none" strike="noStrike">
              <a:solidFill>
                <a:srgbClr val="000000"/>
              </a:solidFill>
              <a:latin typeface="Arial"/>
              <a:ea typeface="Arial"/>
              <a:cs typeface="Arial"/>
              <a:sym typeface="Arial"/>
            </a:endParaRPr>
          </a:p>
        </p:txBody>
      </p:sp>
      <p:pic>
        <p:nvPicPr>
          <p:cNvPr id="546" name="Google Shape;546;p35"/>
          <p:cNvPicPr preferRelativeResize="0"/>
          <p:nvPr/>
        </p:nvPicPr>
        <p:blipFill rotWithShape="1">
          <a:blip r:embed="rId6">
            <a:alphaModFix/>
          </a:blip>
          <a:srcRect b="0" l="0" r="0" t="0"/>
          <a:stretch/>
        </p:blipFill>
        <p:spPr>
          <a:xfrm>
            <a:off x="2451601" y="1395728"/>
            <a:ext cx="3824550" cy="51957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clock&#10;&#10;Description automatically generated" id="552" name="Google Shape;552;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3" name="Google Shape;553;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4" name="Google Shape;554;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5" name="Google Shape;555;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6" name="Google Shape;556;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57" name="Google Shape;557;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558" name="Google Shape;558;p93"/>
          <p:cNvSpPr txBox="1"/>
          <p:nvPr/>
        </p:nvSpPr>
        <p:spPr>
          <a:xfrm>
            <a:off x="7009576" y="2739563"/>
            <a:ext cx="4328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53 in your Student Interactive.</a:t>
            </a:r>
            <a:endParaRPr b="0" i="0" sz="3200" u="none" cap="none" strike="noStrike">
              <a:solidFill>
                <a:srgbClr val="000000"/>
              </a:solidFill>
              <a:latin typeface="Arial"/>
              <a:ea typeface="Arial"/>
              <a:cs typeface="Arial"/>
              <a:sym typeface="Arial"/>
            </a:endParaRPr>
          </a:p>
        </p:txBody>
      </p:sp>
      <p:pic>
        <p:nvPicPr>
          <p:cNvPr id="559" name="Google Shape;559;p93"/>
          <p:cNvPicPr preferRelativeResize="0"/>
          <p:nvPr/>
        </p:nvPicPr>
        <p:blipFill rotWithShape="1">
          <a:blip r:embed="rId6">
            <a:alphaModFix/>
          </a:blip>
          <a:srcRect b="0" l="0" r="0" t="0"/>
          <a:stretch/>
        </p:blipFill>
        <p:spPr>
          <a:xfrm>
            <a:off x="2262151" y="1395728"/>
            <a:ext cx="3824550" cy="51957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6" name="Google Shape;566;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7" name="Google Shape;567;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8" name="Google Shape;568;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sp>
        <p:nvSpPr>
          <p:cNvPr id="571" name="Google Shape;571;p94"/>
          <p:cNvSpPr txBox="1"/>
          <p:nvPr/>
        </p:nvSpPr>
        <p:spPr>
          <a:xfrm>
            <a:off x="7123226" y="2644050"/>
            <a:ext cx="4252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54 in your Student Interactive.</a:t>
            </a:r>
            <a:endParaRPr b="0" i="0" sz="3200" u="none" cap="none" strike="noStrike">
              <a:solidFill>
                <a:srgbClr val="000000"/>
              </a:solidFill>
              <a:latin typeface="Arial"/>
              <a:ea typeface="Arial"/>
              <a:cs typeface="Arial"/>
              <a:sym typeface="Arial"/>
            </a:endParaRPr>
          </a:p>
        </p:txBody>
      </p:sp>
      <p:pic>
        <p:nvPicPr>
          <p:cNvPr id="572" name="Google Shape;572;p94"/>
          <p:cNvPicPr preferRelativeResize="0"/>
          <p:nvPr/>
        </p:nvPicPr>
        <p:blipFill rotWithShape="1">
          <a:blip r:embed="rId6">
            <a:alphaModFix/>
          </a:blip>
          <a:srcRect b="0" l="0" r="0" t="0"/>
          <a:stretch/>
        </p:blipFill>
        <p:spPr>
          <a:xfrm>
            <a:off x="2256813" y="1213801"/>
            <a:ext cx="3948887" cy="53646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icture containing clock&#10;&#10;Description automatically generated" id="578" name="Google Shape;578;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9" name="Google Shape;579;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0" name="Google Shape;580;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1" name="Google Shape;581;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2" name="Google Shape;582;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95"/>
          <p:cNvSpPr txBox="1"/>
          <p:nvPr/>
        </p:nvSpPr>
        <p:spPr>
          <a:xfrm>
            <a:off x="7092701" y="2739563"/>
            <a:ext cx="4207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56 in your Student Interactive.</a:t>
            </a:r>
            <a:endParaRPr b="0" i="0" sz="3200" u="none" cap="none" strike="noStrike">
              <a:solidFill>
                <a:srgbClr val="000000"/>
              </a:solidFill>
              <a:latin typeface="Arial"/>
              <a:ea typeface="Arial"/>
              <a:cs typeface="Arial"/>
              <a:sym typeface="Arial"/>
            </a:endParaRPr>
          </a:p>
        </p:txBody>
      </p:sp>
      <p:pic>
        <p:nvPicPr>
          <p:cNvPr id="585" name="Google Shape;585;p95"/>
          <p:cNvPicPr preferRelativeResize="0"/>
          <p:nvPr/>
        </p:nvPicPr>
        <p:blipFill rotWithShape="1">
          <a:blip r:embed="rId6">
            <a:alphaModFix/>
          </a:blip>
          <a:srcRect b="0" l="0" r="0" t="0"/>
          <a:stretch/>
        </p:blipFill>
        <p:spPr>
          <a:xfrm>
            <a:off x="2325971" y="1297871"/>
            <a:ext cx="3780053" cy="5135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clock&#10;&#10;Description automatically generated" id="591" name="Google Shape;591;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2" name="Google Shape;592;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3" name="Google Shape;593;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4" name="Google Shape;594;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a:t>
            </a:r>
            <a:endParaRPr b="0" i="0" sz="1400" u="none" cap="none" strike="noStrike">
              <a:solidFill>
                <a:srgbClr val="000000"/>
              </a:solidFill>
              <a:latin typeface="Century Gothic"/>
              <a:ea typeface="Century Gothic"/>
              <a:cs typeface="Century Gothic"/>
              <a:sym typeface="Century Gothic"/>
            </a:endParaRPr>
          </a:p>
        </p:txBody>
      </p:sp>
      <p:sp>
        <p:nvSpPr>
          <p:cNvPr id="597" name="Google Shape;597;p96"/>
          <p:cNvSpPr txBox="1"/>
          <p:nvPr/>
        </p:nvSpPr>
        <p:spPr>
          <a:xfrm>
            <a:off x="7502125" y="2739563"/>
            <a:ext cx="4412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58 in your Student Interactive.</a:t>
            </a:r>
            <a:endParaRPr b="0" i="0" sz="3200" u="none" cap="none" strike="noStrike">
              <a:solidFill>
                <a:srgbClr val="000000"/>
              </a:solidFill>
              <a:latin typeface="Arial"/>
              <a:ea typeface="Arial"/>
              <a:cs typeface="Arial"/>
              <a:sym typeface="Arial"/>
            </a:endParaRPr>
          </a:p>
        </p:txBody>
      </p:sp>
      <p:pic>
        <p:nvPicPr>
          <p:cNvPr id="598" name="Google Shape;598;p96"/>
          <p:cNvPicPr preferRelativeResize="0"/>
          <p:nvPr/>
        </p:nvPicPr>
        <p:blipFill rotWithShape="1">
          <a:blip r:embed="rId6">
            <a:alphaModFix/>
          </a:blip>
          <a:srcRect b="0" l="0" r="0" t="0"/>
          <a:stretch/>
        </p:blipFill>
        <p:spPr>
          <a:xfrm>
            <a:off x="2471924" y="1297887"/>
            <a:ext cx="3897563" cy="52949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7952356" y="1899966"/>
            <a:ext cx="36690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the different places scientists will go to find evidence of life.</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 47 </a:t>
            </a:r>
            <a:endParaRPr b="1" i="0" sz="2400" u="none" cap="none" strike="noStrike">
              <a:solidFill>
                <a:schemeClr val="lt1"/>
              </a:solidFill>
              <a:latin typeface="Century Gothic"/>
              <a:ea typeface="Century Gothic"/>
              <a:cs typeface="Century Gothic"/>
              <a:sym typeface="Century Gothic"/>
            </a:endParaRPr>
          </a:p>
        </p:txBody>
      </p:sp>
      <p:sp>
        <p:nvSpPr>
          <p:cNvPr id="125" name="Google Shape;125;p4"/>
          <p:cNvSpPr txBox="1"/>
          <p:nvPr/>
        </p:nvSpPr>
        <p:spPr>
          <a:xfrm>
            <a:off x="7952356" y="4153762"/>
            <a:ext cx="36690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Freewrite </a:t>
            </a:r>
            <a:r>
              <a:rPr b="0" i="0" lang="en-US" sz="2800" u="none" cap="none" strike="noStrike">
                <a:solidFill>
                  <a:schemeClr val="dk1"/>
                </a:solidFill>
                <a:latin typeface="Century Gothic"/>
                <a:ea typeface="Century Gothic"/>
                <a:cs typeface="Century Gothic"/>
                <a:sym typeface="Century Gothic"/>
              </a:rPr>
              <a:t>your ideas.</a:t>
            </a:r>
            <a:endParaRPr b="0" i="0" sz="1400" u="none" cap="none" strike="noStrike">
              <a:solidFill>
                <a:srgbClr val="000000"/>
              </a:solidFill>
              <a:latin typeface="Arial"/>
              <a:ea typeface="Arial"/>
              <a:cs typeface="Arial"/>
              <a:sym typeface="Arial"/>
            </a:endParaRPr>
          </a:p>
        </p:txBody>
      </p:sp>
      <p:pic>
        <p:nvPicPr>
          <p:cNvPr id="126" name="Google Shape;126;p4"/>
          <p:cNvPicPr preferRelativeResize="0"/>
          <p:nvPr/>
        </p:nvPicPr>
        <p:blipFill rotWithShape="1">
          <a:blip r:embed="rId6">
            <a:alphaModFix/>
          </a:blip>
          <a:srcRect b="0" l="0" r="0" t="0"/>
          <a:stretch/>
        </p:blipFill>
        <p:spPr>
          <a:xfrm>
            <a:off x="717466" y="1348362"/>
            <a:ext cx="6960662" cy="4626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5" name="Google Shape;605;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6" name="Google Shape;606;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7" name="Google Shape;607;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8" name="Google Shape;608;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09" name="Google Shape;609;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sp>
        <p:nvSpPr>
          <p:cNvPr id="610" name="Google Shape;610;p97"/>
          <p:cNvSpPr txBox="1"/>
          <p:nvPr/>
        </p:nvSpPr>
        <p:spPr>
          <a:xfrm>
            <a:off x="7009576" y="2739563"/>
            <a:ext cx="4309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60 in your Student Interactive.</a:t>
            </a:r>
            <a:endParaRPr b="0" i="0" sz="3200" u="none" cap="none" strike="noStrike">
              <a:solidFill>
                <a:srgbClr val="000000"/>
              </a:solidFill>
              <a:latin typeface="Arial"/>
              <a:ea typeface="Arial"/>
              <a:cs typeface="Arial"/>
              <a:sym typeface="Arial"/>
            </a:endParaRPr>
          </a:p>
        </p:txBody>
      </p:sp>
      <p:pic>
        <p:nvPicPr>
          <p:cNvPr id="611" name="Google Shape;611;p97"/>
          <p:cNvPicPr preferRelativeResize="0"/>
          <p:nvPr/>
        </p:nvPicPr>
        <p:blipFill rotWithShape="1">
          <a:blip r:embed="rId6">
            <a:alphaModFix/>
          </a:blip>
          <a:srcRect b="0" l="0" r="0" t="0"/>
          <a:stretch/>
        </p:blipFill>
        <p:spPr>
          <a:xfrm>
            <a:off x="2299050" y="1223800"/>
            <a:ext cx="4090339" cy="55567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A picture containing clock&#10;&#10;Description automatically generated" id="617" name="Google Shape;617;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8" name="Google Shape;618;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9" name="Google Shape;619;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0" name="Google Shape;620;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1" name="Google Shape;621;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22" name="Google Shape;622;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98"/>
          <p:cNvSpPr txBox="1"/>
          <p:nvPr/>
        </p:nvSpPr>
        <p:spPr>
          <a:xfrm>
            <a:off x="7048401" y="2739563"/>
            <a:ext cx="4328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64 in your Student Interactive.</a:t>
            </a:r>
            <a:endParaRPr b="0" i="0" sz="3200" u="none" cap="none" strike="noStrike">
              <a:solidFill>
                <a:srgbClr val="000000"/>
              </a:solidFill>
              <a:latin typeface="Arial"/>
              <a:ea typeface="Arial"/>
              <a:cs typeface="Arial"/>
              <a:sym typeface="Arial"/>
            </a:endParaRPr>
          </a:p>
        </p:txBody>
      </p:sp>
      <p:pic>
        <p:nvPicPr>
          <p:cNvPr id="624" name="Google Shape;624;p98"/>
          <p:cNvPicPr preferRelativeResize="0"/>
          <p:nvPr/>
        </p:nvPicPr>
        <p:blipFill rotWithShape="1">
          <a:blip r:embed="rId6">
            <a:alphaModFix/>
          </a:blip>
          <a:srcRect b="0" l="0" r="0" t="0"/>
          <a:stretch/>
        </p:blipFill>
        <p:spPr>
          <a:xfrm>
            <a:off x="2308175" y="1126700"/>
            <a:ext cx="4009611" cy="54471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A picture containing clock&#10;&#10;Description automatically generated" id="630" name="Google Shape;630;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1" name="Google Shape;631;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2" name="Google Shape;632;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3" name="Google Shape;633;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4" name="Google Shape;634;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35" name="Google Shape;635;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67</a:t>
            </a:r>
            <a:endParaRPr b="0" i="0" sz="1400" u="none" cap="none" strike="noStrike">
              <a:solidFill>
                <a:srgbClr val="000000"/>
              </a:solidFill>
              <a:latin typeface="Century Gothic"/>
              <a:ea typeface="Century Gothic"/>
              <a:cs typeface="Century Gothic"/>
              <a:sym typeface="Century Gothic"/>
            </a:endParaRPr>
          </a:p>
        </p:txBody>
      </p:sp>
      <p:sp>
        <p:nvSpPr>
          <p:cNvPr id="636" name="Google Shape;636;p99"/>
          <p:cNvSpPr txBox="1"/>
          <p:nvPr/>
        </p:nvSpPr>
        <p:spPr>
          <a:xfrm>
            <a:off x="7293725" y="2739563"/>
            <a:ext cx="4248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67 in your Student Interactive.</a:t>
            </a:r>
            <a:endParaRPr b="0" i="0" sz="3200" u="none" cap="none" strike="noStrike">
              <a:solidFill>
                <a:srgbClr val="000000"/>
              </a:solidFill>
              <a:latin typeface="Arial"/>
              <a:ea typeface="Arial"/>
              <a:cs typeface="Arial"/>
              <a:sym typeface="Arial"/>
            </a:endParaRPr>
          </a:p>
        </p:txBody>
      </p:sp>
      <p:pic>
        <p:nvPicPr>
          <p:cNvPr id="637" name="Google Shape;637;p99"/>
          <p:cNvPicPr preferRelativeResize="0"/>
          <p:nvPr/>
        </p:nvPicPr>
        <p:blipFill rotWithShape="1">
          <a:blip r:embed="rId6">
            <a:alphaModFix/>
          </a:blip>
          <a:srcRect b="0" l="0" r="0" t="0"/>
          <a:stretch/>
        </p:blipFill>
        <p:spPr>
          <a:xfrm>
            <a:off x="2447975" y="1297875"/>
            <a:ext cx="3879399" cy="54471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A picture containing clock&#10;&#10;Description automatically generated" id="643" name="Google Shape;643;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4" name="Google Shape;644;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5" name="Google Shape;645;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6" name="Google Shape;646;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7" name="Google Shape;647;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48" name="Google Shape;64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a:t>
            </a:r>
            <a:endParaRPr b="0" i="0" sz="1400" u="none" cap="none" strike="noStrike">
              <a:solidFill>
                <a:srgbClr val="000000"/>
              </a:solidFill>
              <a:latin typeface="Century Gothic"/>
              <a:ea typeface="Century Gothic"/>
              <a:cs typeface="Century Gothic"/>
              <a:sym typeface="Century Gothic"/>
            </a:endParaRPr>
          </a:p>
        </p:txBody>
      </p:sp>
      <p:sp>
        <p:nvSpPr>
          <p:cNvPr id="649" name="Google Shape;649;p42"/>
          <p:cNvSpPr txBox="1"/>
          <p:nvPr/>
        </p:nvSpPr>
        <p:spPr>
          <a:xfrm>
            <a:off x="6285450" y="2916263"/>
            <a:ext cx="541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70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650" name="Google Shape;650;p42"/>
          <p:cNvPicPr preferRelativeResize="0"/>
          <p:nvPr/>
        </p:nvPicPr>
        <p:blipFill rotWithShape="1">
          <a:blip r:embed="rId6">
            <a:alphaModFix/>
          </a:blip>
          <a:srcRect b="0" l="0" r="0" t="0"/>
          <a:stretch/>
        </p:blipFill>
        <p:spPr>
          <a:xfrm>
            <a:off x="1977800" y="1171725"/>
            <a:ext cx="3958222" cy="5499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51" name="Google Shape;651;p42"/>
          <p:cNvPicPr preferRelativeResize="0"/>
          <p:nvPr/>
        </p:nvPicPr>
        <p:blipFill rotWithShape="1">
          <a:blip r:embed="rId7">
            <a:alphaModFix/>
          </a:blip>
          <a:srcRect b="0" l="0" r="0" t="0"/>
          <a:stretch/>
        </p:blipFill>
        <p:spPr>
          <a:xfrm>
            <a:off x="7251525" y="1769987"/>
            <a:ext cx="2750026" cy="964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a:t>
            </a:r>
            <a:endParaRPr b="0" i="0" sz="3600" u="none" cap="none" strike="noStrike">
              <a:solidFill>
                <a:srgbClr val="000000"/>
              </a:solidFill>
              <a:latin typeface="Century Gothic"/>
              <a:ea typeface="Century Gothic"/>
              <a:cs typeface="Century Gothic"/>
              <a:sym typeface="Century Gothic"/>
            </a:endParaRPr>
          </a:p>
        </p:txBody>
      </p:sp>
      <p:sp>
        <p:nvSpPr>
          <p:cNvPr id="662" name="Google Shape;662;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75</a:t>
            </a:r>
            <a:endParaRPr b="0" i="0" sz="1400" u="none" cap="none" strike="noStrike">
              <a:solidFill>
                <a:srgbClr val="000000"/>
              </a:solidFill>
              <a:latin typeface="Century Gothic"/>
              <a:ea typeface="Century Gothic"/>
              <a:cs typeface="Century Gothic"/>
              <a:sym typeface="Century Gothic"/>
            </a:endParaRPr>
          </a:p>
        </p:txBody>
      </p:sp>
      <p:sp>
        <p:nvSpPr>
          <p:cNvPr id="663" name="Google Shape;663;p43"/>
          <p:cNvSpPr txBox="1"/>
          <p:nvPr/>
        </p:nvSpPr>
        <p:spPr>
          <a:xfrm>
            <a:off x="7444850" y="2824363"/>
            <a:ext cx="4191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664" name="Google Shape;664;p43"/>
          <p:cNvPicPr preferRelativeResize="0"/>
          <p:nvPr/>
        </p:nvPicPr>
        <p:blipFill rotWithShape="1">
          <a:blip r:embed="rId6">
            <a:alphaModFix/>
          </a:blip>
          <a:srcRect b="0" l="0" r="0" t="0"/>
          <a:stretch/>
        </p:blipFill>
        <p:spPr>
          <a:xfrm>
            <a:off x="2112476" y="1126475"/>
            <a:ext cx="4077357" cy="5544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clock&#10;&#10;Description automatically generated" id="670" name="Google Shape;670;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1" name="Google Shape;671;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2" name="Google Shape;672;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3" name="Google Shape;673;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4" name="Google Shape;674;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675" name="Google Shape;675;p44"/>
          <p:cNvSpPr txBox="1"/>
          <p:nvPr/>
        </p:nvSpPr>
        <p:spPr>
          <a:xfrm>
            <a:off x="3385618" y="1896834"/>
            <a:ext cx="431399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chronological</a:t>
            </a:r>
            <a:endParaRPr b="0" i="0" sz="1400" u="none" cap="none" strike="noStrike">
              <a:solidFill>
                <a:srgbClr val="000000"/>
              </a:solidFill>
              <a:latin typeface="Arial"/>
              <a:ea typeface="Arial"/>
              <a:cs typeface="Arial"/>
              <a:sym typeface="Arial"/>
            </a:endParaRPr>
          </a:p>
        </p:txBody>
      </p:sp>
      <p:sp>
        <p:nvSpPr>
          <p:cNvPr id="676" name="Google Shape;676;p44"/>
          <p:cNvSpPr txBox="1"/>
          <p:nvPr/>
        </p:nvSpPr>
        <p:spPr>
          <a:xfrm>
            <a:off x="3385618" y="3163955"/>
            <a:ext cx="431399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thermometer</a:t>
            </a:r>
            <a:endParaRPr b="0" i="0" sz="1400" u="none" cap="none" strike="noStrike">
              <a:solidFill>
                <a:srgbClr val="000000"/>
              </a:solidFill>
              <a:latin typeface="Arial"/>
              <a:ea typeface="Arial"/>
              <a:cs typeface="Arial"/>
              <a:sym typeface="Arial"/>
            </a:endParaRPr>
          </a:p>
        </p:txBody>
      </p:sp>
      <p:sp>
        <p:nvSpPr>
          <p:cNvPr id="677" name="Google Shape;677;p44"/>
          <p:cNvSpPr txBox="1"/>
          <p:nvPr/>
        </p:nvSpPr>
        <p:spPr>
          <a:xfrm>
            <a:off x="3385618" y="4431076"/>
            <a:ext cx="431399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geology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descr="A picture containing clock&#10;&#10;Description automatically generated" id="683" name="Google Shape;683;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4" name="Google Shape;684;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5" name="Google Shape;685;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6" name="Google Shape;686;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7" name="Google Shape;687;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88" name="Google Shape;688;p45"/>
          <p:cNvSpPr txBox="1"/>
          <p:nvPr/>
        </p:nvSpPr>
        <p:spPr>
          <a:xfrm>
            <a:off x="7089508" y="3486334"/>
            <a:ext cx="4137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89" name="Google Shape;689;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pic>
        <p:nvPicPr>
          <p:cNvPr id="690" name="Google Shape;690;p45"/>
          <p:cNvPicPr preferRelativeResize="0"/>
          <p:nvPr/>
        </p:nvPicPr>
        <p:blipFill rotWithShape="1">
          <a:blip r:embed="rId6">
            <a:alphaModFix/>
          </a:blip>
          <a:srcRect b="0" l="0" r="0" t="0"/>
          <a:stretch/>
        </p:blipFill>
        <p:spPr>
          <a:xfrm>
            <a:off x="2322763" y="1297872"/>
            <a:ext cx="3783258" cy="51448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91" name="Google Shape;691;p45"/>
          <p:cNvPicPr preferRelativeResize="0"/>
          <p:nvPr/>
        </p:nvPicPr>
        <p:blipFill rotWithShape="1">
          <a:blip r:embed="rId7">
            <a:alphaModFix/>
          </a:blip>
          <a:srcRect b="0" l="0" r="0" t="0"/>
          <a:stretch/>
        </p:blipFill>
        <p:spPr>
          <a:xfrm>
            <a:off x="7528325" y="2162625"/>
            <a:ext cx="2750026" cy="964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clock&#10;&#10;Description automatically generated" id="697" name="Google Shape;697;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8" name="Google Shape;698;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9" name="Google Shape;699;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0" name="Google Shape;700;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4000" u="none" cap="none" strike="noStrike">
              <a:solidFill>
                <a:srgbClr val="000000"/>
              </a:solidFill>
              <a:latin typeface="Century Gothic"/>
              <a:ea typeface="Century Gothic"/>
              <a:cs typeface="Century Gothic"/>
              <a:sym typeface="Century Gothic"/>
            </a:endParaRPr>
          </a:p>
        </p:txBody>
      </p:sp>
      <p:sp>
        <p:nvSpPr>
          <p:cNvPr id="702" name="Google Shape;702;p46"/>
          <p:cNvSpPr txBox="1"/>
          <p:nvPr/>
        </p:nvSpPr>
        <p:spPr>
          <a:xfrm>
            <a:off x="1027873" y="1413083"/>
            <a:ext cx="6848433"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 </a:t>
            </a:r>
            <a:r>
              <a:rPr b="0" i="0" lang="en-US" sz="3200" u="none" cap="none" strike="noStrike">
                <a:solidFill>
                  <a:schemeClr val="dk1"/>
                </a:solidFill>
                <a:latin typeface="Century Gothic"/>
                <a:ea typeface="Century Gothic"/>
                <a:cs typeface="Century Gothic"/>
                <a:sym typeface="Century Gothic"/>
              </a:rPr>
              <a:t>the list on page 81 if you’re writing about a place you have visited.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If you want to write about another topic</a:t>
            </a:r>
            <a:r>
              <a:rPr b="1" i="0" lang="en-US" sz="3200" u="none" cap="none" strike="noStrike">
                <a:solidFill>
                  <a:schemeClr val="dk1"/>
                </a:solidFill>
                <a:latin typeface="Century Gothic"/>
                <a:ea typeface="Century Gothic"/>
                <a:cs typeface="Century Gothic"/>
                <a:sym typeface="Century Gothic"/>
              </a:rPr>
              <a:t>, freewrite </a:t>
            </a:r>
            <a:r>
              <a:rPr b="0" i="0" lang="en-US" sz="3200" u="none" cap="none" strike="noStrike">
                <a:solidFill>
                  <a:schemeClr val="dk1"/>
                </a:solidFill>
                <a:latin typeface="Century Gothic"/>
                <a:ea typeface="Century Gothic"/>
                <a:cs typeface="Century Gothic"/>
                <a:sym typeface="Century Gothic"/>
              </a:rPr>
              <a:t>about an idea you have.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Focus </a:t>
            </a:r>
            <a:r>
              <a:rPr b="0" i="0" lang="en-US" sz="3200" u="none" cap="none" strike="noStrike">
                <a:solidFill>
                  <a:schemeClr val="dk1"/>
                </a:solidFill>
                <a:latin typeface="Century Gothic"/>
                <a:ea typeface="Century Gothic"/>
                <a:cs typeface="Century Gothic"/>
                <a:sym typeface="Century Gothic"/>
              </a:rPr>
              <a:t>on sensory details.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03" name="Google Shape;703;p46"/>
          <p:cNvPicPr preferRelativeResize="0"/>
          <p:nvPr/>
        </p:nvPicPr>
        <p:blipFill rotWithShape="1">
          <a:blip r:embed="rId6">
            <a:alphaModFix/>
          </a:blip>
          <a:srcRect b="0" l="0" r="0" t="0"/>
          <a:stretch/>
        </p:blipFill>
        <p:spPr>
          <a:xfrm>
            <a:off x="8442991" y="2207827"/>
            <a:ext cx="2429785" cy="24297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clock&#10;&#10;Description automatically generated" id="709" name="Google Shape;709;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0" name="Google Shape;710;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1" name="Google Shape;711;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2" name="Google Shape;712;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14" name="Google Shape;714;p47"/>
          <p:cNvSpPr txBox="1"/>
          <p:nvPr/>
        </p:nvSpPr>
        <p:spPr>
          <a:xfrm>
            <a:off x="3744865" y="1747234"/>
            <a:ext cx="2614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photo</a:t>
            </a:r>
            <a:endParaRPr b="0" i="0" sz="1400" u="none" cap="none" strike="noStrike">
              <a:solidFill>
                <a:srgbClr val="000000"/>
              </a:solidFill>
              <a:latin typeface="Century Gothic"/>
              <a:ea typeface="Century Gothic"/>
              <a:cs typeface="Century Gothic"/>
              <a:sym typeface="Century Gothic"/>
            </a:endParaRPr>
          </a:p>
        </p:txBody>
      </p:sp>
      <p:sp>
        <p:nvSpPr>
          <p:cNvPr id="715" name="Google Shape;715;p47"/>
          <p:cNvSpPr txBox="1"/>
          <p:nvPr/>
        </p:nvSpPr>
        <p:spPr>
          <a:xfrm>
            <a:off x="1773189" y="3403418"/>
            <a:ext cx="6848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the spelling words that illustrate this root’s spelling.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pic>
        <p:nvPicPr>
          <p:cNvPr id="726" name="Google Shape;726;p100"/>
          <p:cNvPicPr preferRelativeResize="0"/>
          <p:nvPr/>
        </p:nvPicPr>
        <p:blipFill rotWithShape="1">
          <a:blip r:embed="rId6">
            <a:alphaModFix/>
          </a:blip>
          <a:srcRect b="0" l="0" r="0" t="0"/>
          <a:stretch/>
        </p:blipFill>
        <p:spPr>
          <a:xfrm>
            <a:off x="2136564" y="1429411"/>
            <a:ext cx="6812095" cy="49005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picture containing clock&#10;&#10;Description automatically generated" id="132" name="Google Shape;132;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3" name="Google Shape;133;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4" name="Google Shape;134;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5" name="Google Shape;135;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6" name="Google Shape;136;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37" name="Google Shape;137;p5"/>
          <p:cNvGraphicFramePr/>
          <p:nvPr/>
        </p:nvGraphicFramePr>
        <p:xfrm>
          <a:off x="1751850" y="1699657"/>
          <a:ext cx="3000000" cy="3000000"/>
        </p:xfrm>
        <a:graphic>
          <a:graphicData uri="http://schemas.openxmlformats.org/drawingml/2006/table">
            <a:tbl>
              <a:tblPr bandRow="1" firstRow="1">
                <a:noFill/>
                <a:tableStyleId>{7BDAD446-2768-4691-B355-C71BA020AF23}</a:tableStyleId>
              </a:tblPr>
              <a:tblGrid>
                <a:gridCol w="4064000"/>
                <a:gridCol w="4064000"/>
              </a:tblGrid>
              <a:tr h="815550">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Question</a:t>
                      </a:r>
                      <a:endParaRPr sz="2100" u="none" cap="none" strike="noStrike"/>
                    </a:p>
                  </a:txBody>
                  <a:tcPr marT="45725" marB="45725" marR="91450" marL="91450">
                    <a:solidFill>
                      <a:srgbClr val="0070C0"/>
                    </a:solidFill>
                  </a:tcPr>
                </a:tc>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Answer</a:t>
                      </a:r>
                      <a:endParaRPr sz="2100" u="none" cap="none" strike="noStrike"/>
                    </a:p>
                  </a:txBody>
                  <a:tcPr marT="45725" marB="45725" marR="91450" marL="91450">
                    <a:solidFill>
                      <a:srgbClr val="0070C0"/>
                    </a:solidFill>
                  </a:tcPr>
                </a:tc>
              </a:tr>
              <a:tr h="26991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drawing, lamp&#10;&#10;Description automatically generated" id="732" name="Google Shape;732;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33" name="Google Shape;733;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34" name="Google Shape;734;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35" name="Google Shape;735;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36" name="Google Shape;736;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37" name="Google Shape;73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clock&#10;&#10;Description automatically generated" id="743" name="Google Shape;743;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4" name="Google Shape;744;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5" name="Google Shape;745;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6" name="Google Shape;746;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7" name="Google Shape;747;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a:t>
            </a:r>
            <a:endParaRPr b="0" i="0" sz="1400" u="none" cap="none" strike="noStrike">
              <a:solidFill>
                <a:srgbClr val="000000"/>
              </a:solidFill>
              <a:latin typeface="Century Gothic"/>
              <a:ea typeface="Century Gothic"/>
              <a:cs typeface="Century Gothic"/>
              <a:sym typeface="Century Gothic"/>
            </a:endParaRPr>
          </a:p>
        </p:txBody>
      </p:sp>
      <p:sp>
        <p:nvSpPr>
          <p:cNvPr id="749" name="Google Shape;749;p50"/>
          <p:cNvSpPr txBox="1"/>
          <p:nvPr/>
        </p:nvSpPr>
        <p:spPr>
          <a:xfrm>
            <a:off x="7293698" y="2739563"/>
            <a:ext cx="4043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66 in your Student Interactive.</a:t>
            </a:r>
            <a:endParaRPr b="0" i="0" sz="3200" u="none" cap="none" strike="noStrike">
              <a:solidFill>
                <a:srgbClr val="000000"/>
              </a:solidFill>
              <a:latin typeface="Arial"/>
              <a:ea typeface="Arial"/>
              <a:cs typeface="Arial"/>
              <a:sym typeface="Arial"/>
            </a:endParaRPr>
          </a:p>
        </p:txBody>
      </p:sp>
      <p:pic>
        <p:nvPicPr>
          <p:cNvPr id="750" name="Google Shape;750;p50"/>
          <p:cNvPicPr preferRelativeResize="0"/>
          <p:nvPr/>
        </p:nvPicPr>
        <p:blipFill rotWithShape="1">
          <a:blip r:embed="rId6">
            <a:alphaModFix/>
          </a:blip>
          <a:srcRect b="0" l="0" r="0" t="0"/>
          <a:stretch/>
        </p:blipFill>
        <p:spPr>
          <a:xfrm>
            <a:off x="2422350" y="1287525"/>
            <a:ext cx="3962939" cy="5383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A picture containing clock&#10;&#10;Description automatically generated" id="756" name="Google Shape;756;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7" name="Google Shape;757;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8" name="Google Shape;758;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9" name="Google Shape;759;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0" name="Google Shape;760;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61" name="Google Shape;761;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a:t>
            </a:r>
            <a:endParaRPr b="0" i="0" sz="1400" u="none" cap="none" strike="noStrike">
              <a:solidFill>
                <a:srgbClr val="000000"/>
              </a:solidFill>
              <a:latin typeface="Century Gothic"/>
              <a:ea typeface="Century Gothic"/>
              <a:cs typeface="Century Gothic"/>
              <a:sym typeface="Century Gothic"/>
            </a:endParaRPr>
          </a:p>
        </p:txBody>
      </p:sp>
      <p:sp>
        <p:nvSpPr>
          <p:cNvPr id="762" name="Google Shape;762;p101"/>
          <p:cNvSpPr txBox="1"/>
          <p:nvPr/>
        </p:nvSpPr>
        <p:spPr>
          <a:xfrm>
            <a:off x="7217948" y="2739563"/>
            <a:ext cx="415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66 in your Student Interactive.</a:t>
            </a:r>
            <a:endParaRPr b="0" i="0" sz="3200" u="none" cap="none" strike="noStrike">
              <a:solidFill>
                <a:srgbClr val="000000"/>
              </a:solidFill>
              <a:latin typeface="Arial"/>
              <a:ea typeface="Arial"/>
              <a:cs typeface="Arial"/>
              <a:sym typeface="Arial"/>
            </a:endParaRPr>
          </a:p>
        </p:txBody>
      </p:sp>
      <p:pic>
        <p:nvPicPr>
          <p:cNvPr id="763" name="Google Shape;763;p101"/>
          <p:cNvPicPr preferRelativeResize="0"/>
          <p:nvPr/>
        </p:nvPicPr>
        <p:blipFill rotWithShape="1">
          <a:blip r:embed="rId6">
            <a:alphaModFix/>
          </a:blip>
          <a:srcRect b="0" l="0" r="0" t="0"/>
          <a:stretch/>
        </p:blipFill>
        <p:spPr>
          <a:xfrm>
            <a:off x="2398425" y="1297875"/>
            <a:ext cx="3760375" cy="5108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descr="A picture containing clock&#10;&#10;Description automatically generated" id="769" name="Google Shape;769;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0" name="Google Shape;770;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1" name="Google Shape;771;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2" name="Google Shape;772;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3" name="Google Shape;773;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74" name="Google Shape;774;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775" name="Google Shape;775;p102"/>
          <p:cNvSpPr txBox="1"/>
          <p:nvPr/>
        </p:nvSpPr>
        <p:spPr>
          <a:xfrm>
            <a:off x="7009549" y="2739563"/>
            <a:ext cx="4365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52 in your Student Interactive.</a:t>
            </a:r>
            <a:endParaRPr b="0" i="0" sz="3200" u="none" cap="none" strike="noStrike">
              <a:solidFill>
                <a:srgbClr val="000000"/>
              </a:solidFill>
              <a:latin typeface="Arial"/>
              <a:ea typeface="Arial"/>
              <a:cs typeface="Arial"/>
              <a:sym typeface="Arial"/>
            </a:endParaRPr>
          </a:p>
        </p:txBody>
      </p:sp>
      <p:pic>
        <p:nvPicPr>
          <p:cNvPr id="776" name="Google Shape;776;p102"/>
          <p:cNvPicPr preferRelativeResize="0"/>
          <p:nvPr/>
        </p:nvPicPr>
        <p:blipFill rotWithShape="1">
          <a:blip r:embed="rId6">
            <a:alphaModFix/>
          </a:blip>
          <a:srcRect b="0" l="0" r="0" t="0"/>
          <a:stretch/>
        </p:blipFill>
        <p:spPr>
          <a:xfrm>
            <a:off x="2265204" y="1297864"/>
            <a:ext cx="3818415" cy="51873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descr="A picture containing clock&#10;&#10;Description automatically generated" id="782" name="Google Shape;782;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3" name="Google Shape;783;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4" name="Google Shape;784;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5" name="Google Shape;785;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6" name="Google Shape;786;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87" name="Google Shape;787;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sp>
        <p:nvSpPr>
          <p:cNvPr id="788" name="Google Shape;788;p103"/>
          <p:cNvSpPr txBox="1"/>
          <p:nvPr/>
        </p:nvSpPr>
        <p:spPr>
          <a:xfrm>
            <a:off x="7161099" y="2644050"/>
            <a:ext cx="4365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55 in your Student Interactive.</a:t>
            </a:r>
            <a:endParaRPr b="0" i="0" sz="3200" u="none" cap="none" strike="noStrike">
              <a:solidFill>
                <a:srgbClr val="000000"/>
              </a:solidFill>
              <a:latin typeface="Arial"/>
              <a:ea typeface="Arial"/>
              <a:cs typeface="Arial"/>
              <a:sym typeface="Arial"/>
            </a:endParaRPr>
          </a:p>
        </p:txBody>
      </p:sp>
      <p:pic>
        <p:nvPicPr>
          <p:cNvPr id="789" name="Google Shape;789;p103"/>
          <p:cNvPicPr preferRelativeResize="0"/>
          <p:nvPr/>
        </p:nvPicPr>
        <p:blipFill rotWithShape="1">
          <a:blip r:embed="rId6">
            <a:alphaModFix/>
          </a:blip>
          <a:srcRect b="0" l="0" r="0" t="0"/>
          <a:stretch/>
        </p:blipFill>
        <p:spPr>
          <a:xfrm>
            <a:off x="2370375" y="1261801"/>
            <a:ext cx="3833126" cy="5207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descr="A picture containing clock&#10;&#10;Description automatically generated" id="795" name="Google Shape;795;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6" name="Google Shape;796;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7" name="Google Shape;797;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8" name="Google Shape;798;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9" name="Google Shape;799;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800" name="Google Shape;800;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sp>
        <p:nvSpPr>
          <p:cNvPr id="801" name="Google Shape;801;p104"/>
          <p:cNvSpPr txBox="1"/>
          <p:nvPr/>
        </p:nvSpPr>
        <p:spPr>
          <a:xfrm>
            <a:off x="7142173" y="2739563"/>
            <a:ext cx="4308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57 in your Student Interactive.</a:t>
            </a:r>
            <a:endParaRPr b="0" i="0" sz="3200" u="none" cap="none" strike="noStrike">
              <a:solidFill>
                <a:srgbClr val="000000"/>
              </a:solidFill>
              <a:latin typeface="Arial"/>
              <a:ea typeface="Arial"/>
              <a:cs typeface="Arial"/>
              <a:sym typeface="Arial"/>
            </a:endParaRPr>
          </a:p>
        </p:txBody>
      </p:sp>
      <p:pic>
        <p:nvPicPr>
          <p:cNvPr id="802" name="Google Shape;802;p104"/>
          <p:cNvPicPr preferRelativeResize="0"/>
          <p:nvPr/>
        </p:nvPicPr>
        <p:blipFill rotWithShape="1">
          <a:blip r:embed="rId6">
            <a:alphaModFix/>
          </a:blip>
          <a:srcRect b="0" l="0" r="0" t="0"/>
          <a:stretch/>
        </p:blipFill>
        <p:spPr>
          <a:xfrm>
            <a:off x="2329263" y="1297875"/>
            <a:ext cx="3822925" cy="5193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descr="A picture containing clock&#10;&#10;Description automatically generated" id="808" name="Google Shape;808;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9" name="Google Shape;809;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0" name="Google Shape;810;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1" name="Google Shape;811;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2" name="Google Shape;812;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813" name="Google Shape;813;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59</a:t>
            </a:r>
            <a:endParaRPr b="0" i="0" sz="1400" u="none" cap="none" strike="noStrike">
              <a:solidFill>
                <a:srgbClr val="000000"/>
              </a:solidFill>
              <a:latin typeface="Century Gothic"/>
              <a:ea typeface="Century Gothic"/>
              <a:cs typeface="Century Gothic"/>
              <a:sym typeface="Century Gothic"/>
            </a:endParaRPr>
          </a:p>
        </p:txBody>
      </p:sp>
      <p:sp>
        <p:nvSpPr>
          <p:cNvPr id="814" name="Google Shape;814;p105"/>
          <p:cNvSpPr txBox="1"/>
          <p:nvPr/>
        </p:nvSpPr>
        <p:spPr>
          <a:xfrm>
            <a:off x="7085348" y="2739563"/>
            <a:ext cx="4251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59 in your Student Interactive.</a:t>
            </a:r>
            <a:endParaRPr b="0" i="0" sz="3200" u="none" cap="none" strike="noStrike">
              <a:solidFill>
                <a:srgbClr val="000000"/>
              </a:solidFill>
              <a:latin typeface="Arial"/>
              <a:ea typeface="Arial"/>
              <a:cs typeface="Arial"/>
              <a:sym typeface="Arial"/>
            </a:endParaRPr>
          </a:p>
        </p:txBody>
      </p:sp>
      <p:pic>
        <p:nvPicPr>
          <p:cNvPr id="815" name="Google Shape;815;p105"/>
          <p:cNvPicPr preferRelativeResize="0"/>
          <p:nvPr/>
        </p:nvPicPr>
        <p:blipFill rotWithShape="1">
          <a:blip r:embed="rId6">
            <a:alphaModFix/>
          </a:blip>
          <a:srcRect b="0" l="0" r="0" t="0"/>
          <a:stretch/>
        </p:blipFill>
        <p:spPr>
          <a:xfrm>
            <a:off x="2332937" y="1458725"/>
            <a:ext cx="3758750" cy="51063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A picture containing clock&#10;&#10;Description automatically generated" id="821" name="Google Shape;821;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2" name="Google Shape;822;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3" name="Google Shape;823;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4" name="Google Shape;824;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5" name="Google Shape;825;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826" name="Google Shape;826;p10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106"/>
          <p:cNvSpPr txBox="1"/>
          <p:nvPr/>
        </p:nvSpPr>
        <p:spPr>
          <a:xfrm>
            <a:off x="7028499" y="2644050"/>
            <a:ext cx="4479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62 in your Student Interactive.</a:t>
            </a:r>
            <a:endParaRPr b="0" i="0" sz="3200" u="none" cap="none" strike="noStrike">
              <a:solidFill>
                <a:srgbClr val="000000"/>
              </a:solidFill>
              <a:latin typeface="Arial"/>
              <a:ea typeface="Arial"/>
              <a:cs typeface="Arial"/>
              <a:sym typeface="Arial"/>
            </a:endParaRPr>
          </a:p>
        </p:txBody>
      </p:sp>
      <p:pic>
        <p:nvPicPr>
          <p:cNvPr id="828" name="Google Shape;828;p106"/>
          <p:cNvPicPr preferRelativeResize="0"/>
          <p:nvPr/>
        </p:nvPicPr>
        <p:blipFill rotWithShape="1">
          <a:blip r:embed="rId6">
            <a:alphaModFix/>
          </a:blip>
          <a:srcRect b="0" l="0" r="0" t="0"/>
          <a:stretch/>
        </p:blipFill>
        <p:spPr>
          <a:xfrm>
            <a:off x="2135724" y="1209575"/>
            <a:ext cx="3894775" cy="5291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descr="A picture containing clock&#10;&#10;Description automatically generated" id="834" name="Google Shape;834;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5" name="Google Shape;835;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6" name="Google Shape;836;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7" name="Google Shape;837;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8" name="Google Shape;838;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839" name="Google Shape;839;p10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 </a:t>
            </a:r>
            <a:endParaRPr b="0" i="0" sz="1400" u="none" cap="none" strike="noStrike">
              <a:solidFill>
                <a:srgbClr val="000000"/>
              </a:solidFill>
              <a:latin typeface="Century Gothic"/>
              <a:ea typeface="Century Gothic"/>
              <a:cs typeface="Century Gothic"/>
              <a:sym typeface="Century Gothic"/>
            </a:endParaRPr>
          </a:p>
        </p:txBody>
      </p:sp>
      <p:sp>
        <p:nvSpPr>
          <p:cNvPr id="840" name="Google Shape;840;p107"/>
          <p:cNvSpPr txBox="1"/>
          <p:nvPr/>
        </p:nvSpPr>
        <p:spPr>
          <a:xfrm>
            <a:off x="7104273" y="2644050"/>
            <a:ext cx="4308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65 in your Student Interactive.</a:t>
            </a:r>
            <a:endParaRPr b="0" i="0" sz="3200" u="none" cap="none" strike="noStrike">
              <a:solidFill>
                <a:srgbClr val="000000"/>
              </a:solidFill>
              <a:latin typeface="Arial"/>
              <a:ea typeface="Arial"/>
              <a:cs typeface="Arial"/>
              <a:sym typeface="Arial"/>
            </a:endParaRPr>
          </a:p>
        </p:txBody>
      </p:sp>
      <p:pic>
        <p:nvPicPr>
          <p:cNvPr id="841" name="Google Shape;841;p107"/>
          <p:cNvPicPr preferRelativeResize="0"/>
          <p:nvPr/>
        </p:nvPicPr>
        <p:blipFill rotWithShape="1">
          <a:blip r:embed="rId6">
            <a:alphaModFix/>
          </a:blip>
          <a:srcRect b="0" l="0" r="0" t="0"/>
          <a:stretch/>
        </p:blipFill>
        <p:spPr>
          <a:xfrm>
            <a:off x="2310299" y="1297875"/>
            <a:ext cx="3822950" cy="5193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A picture containing clock&#10;&#10;Description automatically generated" id="847" name="Google Shape;847;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8" name="Google Shape;848;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9" name="Google Shape;849;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0" name="Google Shape;850;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852" name="Google Shape;852;p57"/>
          <p:cNvSpPr txBox="1"/>
          <p:nvPr/>
        </p:nvSpPr>
        <p:spPr>
          <a:xfrm>
            <a:off x="6931769" y="3377188"/>
            <a:ext cx="4761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71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Arial"/>
              <a:ea typeface="Arial"/>
              <a:cs typeface="Arial"/>
              <a:sym typeface="Arial"/>
            </a:endParaRPr>
          </a:p>
        </p:txBody>
      </p:sp>
      <p:sp>
        <p:nvSpPr>
          <p:cNvPr id="853" name="Google Shape;85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a:t>
            </a:r>
            <a:endParaRPr b="0" i="0" sz="1400" u="none" cap="none" strike="noStrike">
              <a:solidFill>
                <a:srgbClr val="000000"/>
              </a:solidFill>
              <a:latin typeface="Century Gothic"/>
              <a:ea typeface="Century Gothic"/>
              <a:cs typeface="Century Gothic"/>
              <a:sym typeface="Century Gothic"/>
            </a:endParaRPr>
          </a:p>
        </p:txBody>
      </p:sp>
      <p:pic>
        <p:nvPicPr>
          <p:cNvPr id="854" name="Google Shape;854;p57"/>
          <p:cNvPicPr preferRelativeResize="0"/>
          <p:nvPr/>
        </p:nvPicPr>
        <p:blipFill rotWithShape="1">
          <a:blip r:embed="rId6">
            <a:alphaModFix/>
          </a:blip>
          <a:srcRect b="0" l="0" r="0" t="0"/>
          <a:stretch/>
        </p:blipFill>
        <p:spPr>
          <a:xfrm>
            <a:off x="1991815" y="1283196"/>
            <a:ext cx="3931441" cy="53409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55" name="Google Shape;855;p57"/>
          <p:cNvPicPr preferRelativeResize="0"/>
          <p:nvPr/>
        </p:nvPicPr>
        <p:blipFill rotWithShape="1">
          <a:blip r:embed="rId7">
            <a:alphaModFix/>
          </a:blip>
          <a:srcRect b="0" l="0" r="0" t="0"/>
          <a:stretch/>
        </p:blipFill>
        <p:spPr>
          <a:xfrm>
            <a:off x="7481650" y="2062364"/>
            <a:ext cx="2460600" cy="86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Text Features</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48,49</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6"/>
          <p:cNvSpPr txBox="1"/>
          <p:nvPr/>
        </p:nvSpPr>
        <p:spPr>
          <a:xfrm>
            <a:off x="8487250" y="2904575"/>
            <a:ext cx="3292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close-up of a book&#10;&#10;Description automatically generated with medium confidence" id="150" name="Google Shape;150;p6"/>
          <p:cNvPicPr preferRelativeResize="0"/>
          <p:nvPr/>
        </p:nvPicPr>
        <p:blipFill rotWithShape="1">
          <a:blip r:embed="rId6">
            <a:alphaModFix/>
          </a:blip>
          <a:srcRect b="0" l="0" r="0" t="0"/>
          <a:stretch/>
        </p:blipFill>
        <p:spPr>
          <a:xfrm>
            <a:off x="1080499" y="1306099"/>
            <a:ext cx="7006975" cy="47666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2" name="Google Shape;862;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3" name="Google Shape;863;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4" name="Google Shape;864;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5" name="Google Shape;865;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for a Reader</a:t>
            </a:r>
            <a:endParaRPr b="0" i="0" sz="1400" u="none" cap="none" strike="noStrike">
              <a:solidFill>
                <a:srgbClr val="000000"/>
              </a:solidFill>
              <a:latin typeface="Century Gothic"/>
              <a:ea typeface="Century Gothic"/>
              <a:cs typeface="Century Gothic"/>
              <a:sym typeface="Century Gothic"/>
            </a:endParaRPr>
          </a:p>
        </p:txBody>
      </p:sp>
      <p:sp>
        <p:nvSpPr>
          <p:cNvPr id="866" name="Google Shape;866;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 </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58"/>
          <p:cNvSpPr txBox="1"/>
          <p:nvPr/>
        </p:nvSpPr>
        <p:spPr>
          <a:xfrm>
            <a:off x="6344280" y="3404061"/>
            <a:ext cx="4911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68" name="Google Shape;868;p58"/>
          <p:cNvPicPr preferRelativeResize="0"/>
          <p:nvPr/>
        </p:nvPicPr>
        <p:blipFill rotWithShape="1">
          <a:blip r:embed="rId6">
            <a:alphaModFix/>
          </a:blip>
          <a:srcRect b="0" l="0" r="0" t="0"/>
          <a:stretch/>
        </p:blipFill>
        <p:spPr>
          <a:xfrm>
            <a:off x="2020250" y="1370376"/>
            <a:ext cx="3682701" cy="4994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9" name="Google Shape;869;p58"/>
          <p:cNvPicPr preferRelativeResize="0"/>
          <p:nvPr/>
        </p:nvPicPr>
        <p:blipFill rotWithShape="1">
          <a:blip r:embed="rId7">
            <a:alphaModFix/>
          </a:blip>
          <a:srcRect b="0" l="0" r="0" t="0"/>
          <a:stretch/>
        </p:blipFill>
        <p:spPr>
          <a:xfrm>
            <a:off x="7232600" y="1884312"/>
            <a:ext cx="2997350" cy="105116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 Greek Roots</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59"/>
          <p:cNvSpPr txBox="1"/>
          <p:nvPr/>
        </p:nvSpPr>
        <p:spPr>
          <a:xfrm>
            <a:off x="742199" y="1517145"/>
            <a:ext cx="39612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history   historic</a:t>
            </a:r>
            <a:endParaRPr b="0" i="0" sz="4000" u="none" cap="none" strike="noStrike">
              <a:solidFill>
                <a:schemeClr val="dk1"/>
              </a:solidFill>
              <a:latin typeface="Century Gothic"/>
              <a:ea typeface="Century Gothic"/>
              <a:cs typeface="Century Gothic"/>
              <a:sym typeface="Century Gothic"/>
            </a:endParaRPr>
          </a:p>
        </p:txBody>
      </p:sp>
      <p:sp>
        <p:nvSpPr>
          <p:cNvPr id="881" name="Google Shape;881;p59"/>
          <p:cNvSpPr txBox="1"/>
          <p:nvPr/>
        </p:nvSpPr>
        <p:spPr>
          <a:xfrm>
            <a:off x="2838243" y="4630607"/>
            <a:ext cx="6515514"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–ic, -ism, or –ive to acid, critic, and mass.</a:t>
            </a:r>
            <a:endParaRPr b="0" i="0" sz="3200" u="none" cap="none" strike="noStrike">
              <a:solidFill>
                <a:schemeClr val="dk1"/>
              </a:solidFill>
              <a:latin typeface="Century Gothic"/>
              <a:ea typeface="Century Gothic"/>
              <a:cs typeface="Century Gothic"/>
              <a:sym typeface="Century Gothic"/>
            </a:endParaRPr>
          </a:p>
        </p:txBody>
      </p:sp>
      <p:sp>
        <p:nvSpPr>
          <p:cNvPr id="882" name="Google Shape;882;p59"/>
          <p:cNvSpPr txBox="1"/>
          <p:nvPr/>
        </p:nvSpPr>
        <p:spPr>
          <a:xfrm>
            <a:off x="6390475" y="1519550"/>
            <a:ext cx="35619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tour    tourism</a:t>
            </a:r>
            <a:endParaRPr b="0" i="0" sz="4000" u="none" cap="none" strike="noStrike">
              <a:solidFill>
                <a:schemeClr val="dk1"/>
              </a:solidFill>
              <a:latin typeface="Century Gothic"/>
              <a:ea typeface="Century Gothic"/>
              <a:cs typeface="Century Gothic"/>
              <a:sym typeface="Century Gothic"/>
            </a:endParaRPr>
          </a:p>
        </p:txBody>
      </p:sp>
      <p:sp>
        <p:nvSpPr>
          <p:cNvPr id="883" name="Google Shape;883;p59"/>
          <p:cNvSpPr txBox="1"/>
          <p:nvPr/>
        </p:nvSpPr>
        <p:spPr>
          <a:xfrm>
            <a:off x="3389911" y="2820175"/>
            <a:ext cx="4752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narrate   narrative</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picture containing clock&#10;&#10;Description automatically generated" id="889" name="Google Shape;889;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0" name="Google Shape;890;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1" name="Google Shape;891;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2" name="Google Shape;892;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3" name="Google Shape;893;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60"/>
          <p:cNvSpPr txBox="1"/>
          <p:nvPr/>
        </p:nvSpPr>
        <p:spPr>
          <a:xfrm>
            <a:off x="6400718" y="3435839"/>
            <a:ext cx="5203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82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895" name="Google Shape;895;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pic>
        <p:nvPicPr>
          <p:cNvPr id="896" name="Google Shape;896;p60"/>
          <p:cNvPicPr preferRelativeResize="0"/>
          <p:nvPr/>
        </p:nvPicPr>
        <p:blipFill rotWithShape="1">
          <a:blip r:embed="rId6">
            <a:alphaModFix/>
          </a:blip>
          <a:srcRect b="0" l="0" r="0" t="0"/>
          <a:stretch/>
        </p:blipFill>
        <p:spPr>
          <a:xfrm>
            <a:off x="1894475" y="1372988"/>
            <a:ext cx="3686650" cy="5013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97" name="Google Shape;897;p60"/>
          <p:cNvPicPr preferRelativeResize="0"/>
          <p:nvPr/>
        </p:nvPicPr>
        <p:blipFill rotWithShape="1">
          <a:blip r:embed="rId7">
            <a:alphaModFix/>
          </a:blip>
          <a:srcRect b="0" l="0" r="0" t="0"/>
          <a:stretch/>
        </p:blipFill>
        <p:spPr>
          <a:xfrm>
            <a:off x="7255825" y="2133075"/>
            <a:ext cx="2898300" cy="10164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A picture containing clock&#10;&#10;Description automatically generated" id="903" name="Google Shape;903;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4" name="Google Shape;904;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5" name="Google Shape;905;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6" name="Google Shape;906;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7" name="Google Shape;907;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61"/>
          <p:cNvSpPr txBox="1"/>
          <p:nvPr/>
        </p:nvSpPr>
        <p:spPr>
          <a:xfrm>
            <a:off x="1298196" y="1862328"/>
            <a:ext cx="6059049"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the prompts on p. 82 to spark ideas for your own personal narrative.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Remember to </a:t>
            </a:r>
            <a:r>
              <a:rPr b="1" i="0" lang="en-US" sz="3200" u="none" cap="none" strike="noStrike">
                <a:solidFill>
                  <a:schemeClr val="dk1"/>
                </a:solidFill>
                <a:latin typeface="Century Gothic"/>
                <a:ea typeface="Century Gothic"/>
                <a:cs typeface="Century Gothic"/>
                <a:sym typeface="Century Gothic"/>
              </a:rPr>
              <a:t>craft</a:t>
            </a:r>
            <a:r>
              <a:rPr b="0" i="0" lang="en-US" sz="3200" u="none" cap="none" strike="noStrike">
                <a:solidFill>
                  <a:schemeClr val="dk1"/>
                </a:solidFill>
                <a:latin typeface="Century Gothic"/>
                <a:ea typeface="Century Gothic"/>
                <a:cs typeface="Century Gothic"/>
                <a:sym typeface="Century Gothic"/>
              </a:rPr>
              <a:t> your narrative from first-person point of view.</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09" name="Google Shape;909;p61"/>
          <p:cNvPicPr preferRelativeResize="0"/>
          <p:nvPr/>
        </p:nvPicPr>
        <p:blipFill rotWithShape="1">
          <a:blip r:embed="rId6">
            <a:alphaModFix/>
          </a:blip>
          <a:srcRect b="0" l="0" r="0" t="0"/>
          <a:stretch/>
        </p:blipFill>
        <p:spPr>
          <a:xfrm>
            <a:off x="8442991" y="2207827"/>
            <a:ext cx="2429785" cy="242978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descr="A picture containing clock&#10;&#10;Description automatically generated" id="915" name="Google Shape;915;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6" name="Google Shape;916;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7" name="Google Shape;917;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8" name="Google Shape;918;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9" name="Google Shape;919;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62"/>
          <p:cNvSpPr txBox="1"/>
          <p:nvPr/>
        </p:nvSpPr>
        <p:spPr>
          <a:xfrm>
            <a:off x="1401666" y="2453344"/>
            <a:ext cx="380745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active</a:t>
            </a:r>
            <a:endParaRPr b="0" i="0" sz="1400" u="none" cap="none" strike="noStrike">
              <a:solidFill>
                <a:srgbClr val="000000"/>
              </a:solidFill>
              <a:latin typeface="Century Gothic"/>
              <a:ea typeface="Century Gothic"/>
              <a:cs typeface="Century Gothic"/>
              <a:sym typeface="Century Gothic"/>
            </a:endParaRPr>
          </a:p>
        </p:txBody>
      </p:sp>
      <p:sp>
        <p:nvSpPr>
          <p:cNvPr id="921" name="Google Shape;921;p62"/>
          <p:cNvSpPr txBox="1"/>
          <p:nvPr/>
        </p:nvSpPr>
        <p:spPr>
          <a:xfrm>
            <a:off x="1401667" y="3808427"/>
            <a:ext cx="3807455"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execute</a:t>
            </a:r>
            <a:endParaRPr b="0" i="0" sz="1400" u="none" cap="none" strike="noStrike">
              <a:solidFill>
                <a:srgbClr val="000000"/>
              </a:solidFill>
              <a:latin typeface="Century Gothic"/>
              <a:ea typeface="Century Gothic"/>
              <a:cs typeface="Century Gothic"/>
              <a:sym typeface="Century Gothic"/>
            </a:endParaRPr>
          </a:p>
        </p:txBody>
      </p:sp>
      <p:sp>
        <p:nvSpPr>
          <p:cNvPr id="922" name="Google Shape;922;p62"/>
          <p:cNvSpPr txBox="1"/>
          <p:nvPr/>
        </p:nvSpPr>
        <p:spPr>
          <a:xfrm>
            <a:off x="1401667" y="5185476"/>
            <a:ext cx="3807455"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history</a:t>
            </a:r>
            <a:endParaRPr b="0" i="0" sz="1400" u="none" cap="none" strike="noStrike">
              <a:solidFill>
                <a:srgbClr val="000000"/>
              </a:solidFill>
              <a:latin typeface="Century Gothic"/>
              <a:ea typeface="Century Gothic"/>
              <a:cs typeface="Century Gothic"/>
              <a:sym typeface="Century Gothic"/>
            </a:endParaRPr>
          </a:p>
        </p:txBody>
      </p:sp>
      <p:sp>
        <p:nvSpPr>
          <p:cNvPr id="923" name="Google Shape;923;p62"/>
          <p:cNvSpPr txBox="1"/>
          <p:nvPr/>
        </p:nvSpPr>
        <p:spPr>
          <a:xfrm>
            <a:off x="5702058" y="2453282"/>
            <a:ext cx="3807455"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myth</a:t>
            </a:r>
            <a:endParaRPr b="0" i="0" sz="1400" u="none" cap="none" strike="noStrike">
              <a:solidFill>
                <a:srgbClr val="000000"/>
              </a:solidFill>
              <a:latin typeface="Century Gothic"/>
              <a:ea typeface="Century Gothic"/>
              <a:cs typeface="Century Gothic"/>
              <a:sym typeface="Century Gothic"/>
            </a:endParaRPr>
          </a:p>
        </p:txBody>
      </p:sp>
      <p:sp>
        <p:nvSpPr>
          <p:cNvPr id="924" name="Google Shape;924;p62"/>
          <p:cNvSpPr txBox="1"/>
          <p:nvPr/>
        </p:nvSpPr>
        <p:spPr>
          <a:xfrm>
            <a:off x="5702058" y="3808427"/>
            <a:ext cx="3807455"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narrate</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62"/>
          <p:cNvSpPr txBox="1"/>
          <p:nvPr/>
        </p:nvSpPr>
        <p:spPr>
          <a:xfrm>
            <a:off x="5702058" y="5185476"/>
            <a:ext cx="3807455"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relate</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62"/>
          <p:cNvSpPr txBox="1"/>
          <p:nvPr/>
        </p:nvSpPr>
        <p:spPr>
          <a:xfrm>
            <a:off x="2099083" y="1234433"/>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-ic</a:t>
            </a:r>
            <a:endParaRPr b="0" i="0" sz="1400" u="none" cap="none" strike="noStrike">
              <a:solidFill>
                <a:srgbClr val="000000"/>
              </a:solidFill>
              <a:latin typeface="Century Gothic"/>
              <a:ea typeface="Century Gothic"/>
              <a:cs typeface="Century Gothic"/>
              <a:sym typeface="Century Gothic"/>
            </a:endParaRPr>
          </a:p>
        </p:txBody>
      </p:sp>
      <p:sp>
        <p:nvSpPr>
          <p:cNvPr id="927" name="Google Shape;927;p62"/>
          <p:cNvSpPr txBox="1"/>
          <p:nvPr/>
        </p:nvSpPr>
        <p:spPr>
          <a:xfrm>
            <a:off x="4509277" y="1234433"/>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-ism</a:t>
            </a:r>
            <a:endParaRPr b="0" i="0" sz="1400" u="none" cap="none" strike="noStrike">
              <a:solidFill>
                <a:srgbClr val="000000"/>
              </a:solidFill>
              <a:latin typeface="Century Gothic"/>
              <a:ea typeface="Century Gothic"/>
              <a:cs typeface="Century Gothic"/>
              <a:sym typeface="Century Gothic"/>
            </a:endParaRPr>
          </a:p>
        </p:txBody>
      </p:sp>
      <p:sp>
        <p:nvSpPr>
          <p:cNvPr id="928" name="Google Shape;928;p62"/>
          <p:cNvSpPr txBox="1"/>
          <p:nvPr/>
        </p:nvSpPr>
        <p:spPr>
          <a:xfrm>
            <a:off x="6943216" y="1234433"/>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descr="A picture containing clock&#10;&#10;Description automatically generated" id="934" name="Google Shape;934;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5" name="Google Shape;935;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6" name="Google Shape;936;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7" name="Google Shape;937;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8" name="Google Shape;938;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39" name="Google Shape;939;p63"/>
          <p:cNvSpPr txBox="1"/>
          <p:nvPr/>
        </p:nvSpPr>
        <p:spPr>
          <a:xfrm>
            <a:off x="7095955" y="2473776"/>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40" name="Google Shape;940;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pic>
        <p:nvPicPr>
          <p:cNvPr id="941" name="Google Shape;941;p63"/>
          <p:cNvPicPr preferRelativeResize="0"/>
          <p:nvPr/>
        </p:nvPicPr>
        <p:blipFill rotWithShape="1">
          <a:blip r:embed="rId6">
            <a:alphaModFix/>
          </a:blip>
          <a:srcRect b="0" l="0" r="0" t="0"/>
          <a:stretch/>
        </p:blipFill>
        <p:spPr>
          <a:xfrm>
            <a:off x="2258474" y="1215494"/>
            <a:ext cx="3918273" cy="53284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A picture containing drawing, lamp&#10;&#10;Description automatically generated" id="946" name="Google Shape;946;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47" name="Google Shape;947;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48" name="Google Shape;948;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0" name="Google Shape;950;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51" name="Google Shape;951;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A picture containing clock&#10;&#10;Description automatically generated" id="957" name="Google Shape;957;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8" name="Google Shape;958;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9" name="Google Shape;95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0" name="Google Shape;960;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1" name="Google Shape;961;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2" name="Google Shape;962;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a:t>
            </a:r>
            <a:endParaRPr b="0" i="0" sz="1400" u="none" cap="none" strike="noStrike">
              <a:solidFill>
                <a:srgbClr val="000000"/>
              </a:solidFill>
              <a:latin typeface="Century Gothic"/>
              <a:ea typeface="Century Gothic"/>
              <a:cs typeface="Century Gothic"/>
              <a:sym typeface="Century Gothic"/>
            </a:endParaRPr>
          </a:p>
        </p:txBody>
      </p:sp>
      <p:sp>
        <p:nvSpPr>
          <p:cNvPr id="963" name="Google Shape;963;p66"/>
          <p:cNvSpPr txBox="1"/>
          <p:nvPr/>
        </p:nvSpPr>
        <p:spPr>
          <a:xfrm>
            <a:off x="6952028" y="27397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64" name="Google Shape;964;p66"/>
          <p:cNvPicPr preferRelativeResize="0"/>
          <p:nvPr/>
        </p:nvPicPr>
        <p:blipFill rotWithShape="1">
          <a:blip r:embed="rId6">
            <a:alphaModFix/>
          </a:blip>
          <a:srcRect b="0" l="0" r="0" t="0"/>
          <a:stretch/>
        </p:blipFill>
        <p:spPr>
          <a:xfrm>
            <a:off x="2168000" y="1211978"/>
            <a:ext cx="3955308" cy="5373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A picture containing clock&#10;&#10;Description automatically generated" id="970" name="Google Shape;970;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1" name="Google Shape;971;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2" name="Google Shape;972;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3" name="Google Shape;97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4" name="Google Shape;97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75" name="Google Shape;975;p67"/>
          <p:cNvPicPr preferRelativeResize="0"/>
          <p:nvPr/>
        </p:nvPicPr>
        <p:blipFill rotWithShape="1">
          <a:blip r:embed="rId6">
            <a:alphaModFix/>
          </a:blip>
          <a:srcRect b="35517" l="0" r="61885" t="19603"/>
          <a:stretch/>
        </p:blipFill>
        <p:spPr>
          <a:xfrm>
            <a:off x="5500260" y="1763571"/>
            <a:ext cx="5265175" cy="1238865"/>
          </a:xfrm>
          <a:prstGeom prst="rect">
            <a:avLst/>
          </a:prstGeom>
          <a:noFill/>
          <a:ln>
            <a:noFill/>
          </a:ln>
        </p:spPr>
      </p:pic>
      <p:sp>
        <p:nvSpPr>
          <p:cNvPr id="976" name="Google Shape;976;p67"/>
          <p:cNvSpPr txBox="1"/>
          <p:nvPr/>
        </p:nvSpPr>
        <p:spPr>
          <a:xfrm>
            <a:off x="5921512" y="3171417"/>
            <a:ext cx="588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can scientists discover by traveling to distant places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977" name="Google Shape;977;p67"/>
          <p:cNvPicPr preferRelativeResize="0"/>
          <p:nvPr/>
        </p:nvPicPr>
        <p:blipFill rotWithShape="1">
          <a:blip r:embed="rId7">
            <a:alphaModFix/>
          </a:blip>
          <a:srcRect b="0" l="0" r="0" t="0"/>
          <a:stretch/>
        </p:blipFill>
        <p:spPr>
          <a:xfrm>
            <a:off x="1668142" y="1286014"/>
            <a:ext cx="3620257" cy="49181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descr="A picture containing clock&#10;&#10;Description automatically generated" id="983" name="Google Shape;983;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4" name="Google Shape;984;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5" name="Google Shape;985;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6" name="Google Shape;98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7" name="Google Shape;98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Greek Roots</a:t>
            </a:r>
            <a:endParaRPr b="0" i="0" sz="1400" u="none" cap="none" strike="noStrike">
              <a:solidFill>
                <a:srgbClr val="000000"/>
              </a:solidFill>
              <a:latin typeface="Century Gothic"/>
              <a:ea typeface="Century Gothic"/>
              <a:cs typeface="Century Gothic"/>
              <a:sym typeface="Century Gothic"/>
            </a:endParaRPr>
          </a:p>
        </p:txBody>
      </p:sp>
      <p:sp>
        <p:nvSpPr>
          <p:cNvPr id="988" name="Google Shape;988;p68"/>
          <p:cNvSpPr txBox="1"/>
          <p:nvPr/>
        </p:nvSpPr>
        <p:spPr>
          <a:xfrm>
            <a:off x="3008055" y="1601290"/>
            <a:ext cx="498763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antibiotics</a:t>
            </a:r>
            <a:endParaRPr b="0" i="0" sz="1400" u="none" cap="none" strike="noStrike">
              <a:solidFill>
                <a:srgbClr val="000000"/>
              </a:solidFill>
              <a:latin typeface="Century Gothic"/>
              <a:ea typeface="Century Gothic"/>
              <a:cs typeface="Century Gothic"/>
              <a:sym typeface="Century Gothic"/>
            </a:endParaRPr>
          </a:p>
        </p:txBody>
      </p:sp>
      <p:sp>
        <p:nvSpPr>
          <p:cNvPr id="989" name="Google Shape;989;p68"/>
          <p:cNvSpPr txBox="1"/>
          <p:nvPr/>
        </p:nvSpPr>
        <p:spPr>
          <a:xfrm>
            <a:off x="3096837" y="4496389"/>
            <a:ext cx="48988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archeology</a:t>
            </a:r>
            <a:endParaRPr b="0" i="0" sz="1400" u="none" cap="none" strike="noStrike">
              <a:solidFill>
                <a:srgbClr val="000000"/>
              </a:solidFill>
              <a:latin typeface="Century Gothic"/>
              <a:ea typeface="Century Gothic"/>
              <a:cs typeface="Century Gothic"/>
              <a:sym typeface="Century Gothic"/>
            </a:endParaRPr>
          </a:p>
        </p:txBody>
      </p:sp>
      <p:sp>
        <p:nvSpPr>
          <p:cNvPr id="990" name="Google Shape;990;p68"/>
          <p:cNvSpPr txBox="1"/>
          <p:nvPr/>
        </p:nvSpPr>
        <p:spPr>
          <a:xfrm>
            <a:off x="3008055" y="3056038"/>
            <a:ext cx="498763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speedometer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2" name="Google Shape;162;p7"/>
          <p:cNvPicPr preferRelativeResize="0"/>
          <p:nvPr/>
        </p:nvPicPr>
        <p:blipFill rotWithShape="1">
          <a:blip r:embed="rId6">
            <a:alphaModFix/>
          </a:blip>
          <a:srcRect b="0" l="0" r="0" t="0"/>
          <a:stretch/>
        </p:blipFill>
        <p:spPr>
          <a:xfrm>
            <a:off x="6040588" y="2260572"/>
            <a:ext cx="4948236" cy="713781"/>
          </a:xfrm>
          <a:prstGeom prst="rect">
            <a:avLst/>
          </a:prstGeom>
          <a:noFill/>
          <a:ln>
            <a:noFill/>
          </a:ln>
        </p:spPr>
      </p:pic>
      <p:sp>
        <p:nvSpPr>
          <p:cNvPr id="163" name="Google Shape;163;p7"/>
          <p:cNvSpPr txBox="1"/>
          <p:nvPr/>
        </p:nvSpPr>
        <p:spPr>
          <a:xfrm>
            <a:off x="6096000" y="3171332"/>
            <a:ext cx="53634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 a purpose for reading an informational text.  Describe a text you read recently that has text features.</a:t>
            </a:r>
            <a:endParaRPr b="0" i="0" sz="3200" u="none" cap="none" strike="noStrike">
              <a:solidFill>
                <a:schemeClr val="dk1"/>
              </a:solidFill>
              <a:latin typeface="Century Gothic"/>
              <a:ea typeface="Century Gothic"/>
              <a:cs typeface="Century Gothic"/>
              <a:sym typeface="Century Gothic"/>
            </a:endParaRPr>
          </a:p>
        </p:txBody>
      </p:sp>
      <p:pic>
        <p:nvPicPr>
          <p:cNvPr id="164" name="Google Shape;164;p7"/>
          <p:cNvPicPr preferRelativeResize="0"/>
          <p:nvPr/>
        </p:nvPicPr>
        <p:blipFill rotWithShape="1">
          <a:blip r:embed="rId7">
            <a:alphaModFix/>
          </a:blip>
          <a:srcRect b="0" l="0" r="0" t="0"/>
          <a:stretch/>
        </p:blipFill>
        <p:spPr>
          <a:xfrm>
            <a:off x="680495" y="1611219"/>
            <a:ext cx="5131800" cy="42626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descr="A picture containing clock&#10;&#10;Description automatically generated" id="996" name="Google Shape;996;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7" name="Google Shape;997;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8" name="Google Shape;998;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9" name="Google Shape;999;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0" name="Google Shape;1000;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1001" name="Google Shape;1001;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sp>
        <p:nvSpPr>
          <p:cNvPr id="1002" name="Google Shape;1002;p69"/>
          <p:cNvSpPr txBox="1"/>
          <p:nvPr/>
        </p:nvSpPr>
        <p:spPr>
          <a:xfrm>
            <a:off x="7085326" y="2644050"/>
            <a:ext cx="4622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83 in your Student Interactive. </a:t>
            </a:r>
            <a:endParaRPr b="0" i="0" sz="1400" u="none" cap="none" strike="noStrike">
              <a:solidFill>
                <a:srgbClr val="000000"/>
              </a:solidFill>
              <a:latin typeface="Arial"/>
              <a:ea typeface="Arial"/>
              <a:cs typeface="Arial"/>
              <a:sym typeface="Arial"/>
            </a:endParaRPr>
          </a:p>
        </p:txBody>
      </p:sp>
      <p:pic>
        <p:nvPicPr>
          <p:cNvPr id="1003" name="Google Shape;1003;p69"/>
          <p:cNvPicPr preferRelativeResize="0"/>
          <p:nvPr/>
        </p:nvPicPr>
        <p:blipFill rotWithShape="1">
          <a:blip r:embed="rId6">
            <a:alphaModFix/>
          </a:blip>
          <a:srcRect b="0" l="0" r="0" t="0"/>
          <a:stretch/>
        </p:blipFill>
        <p:spPr>
          <a:xfrm>
            <a:off x="2321213" y="1297875"/>
            <a:ext cx="3782175" cy="5143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descr="A picture containing clock&#10;&#10;Description automatically generated" id="1009" name="Google Shape;1009;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0" name="Google Shape;1010;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1" name="Google Shape;1011;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2" name="Google Shape;1012;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3" name="Google Shape;1013;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 Writing Club</a:t>
            </a:r>
            <a:endParaRPr b="0" i="0" sz="1400" u="none" cap="none" strike="noStrike">
              <a:solidFill>
                <a:srgbClr val="000000"/>
              </a:solidFill>
              <a:latin typeface="Century Gothic"/>
              <a:ea typeface="Century Gothic"/>
              <a:cs typeface="Century Gothic"/>
              <a:sym typeface="Century Gothic"/>
            </a:endParaRPr>
          </a:p>
        </p:txBody>
      </p:sp>
      <p:sp>
        <p:nvSpPr>
          <p:cNvPr id="1014" name="Google Shape;1014;p108"/>
          <p:cNvSpPr txBox="1"/>
          <p:nvPr/>
        </p:nvSpPr>
        <p:spPr>
          <a:xfrm>
            <a:off x="660403" y="1512232"/>
            <a:ext cx="10660323" cy="5016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Why did you choose _____ to write about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makes that topic engaging to you</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Where do you plan to include dialogue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Which details in your narrative do you think are most specific and vivid</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To how many senses did you appeal in your narrative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How do you think your narrative will end</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descr="A picture containing clock&#10;&#10;Description automatically generated" id="1020" name="Google Shape;1020;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1" name="Google Shape;1021;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2" name="Google Shape;1022;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3" name="Google Shape;1023;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4" name="Google Shape;1024;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25" name="Google Shape;1025;p109"/>
          <p:cNvSpPr/>
          <p:nvPr/>
        </p:nvSpPr>
        <p:spPr>
          <a:xfrm>
            <a:off x="9998950" y="1268375"/>
            <a:ext cx="19296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6" name="Google Shape;1026;p109"/>
          <p:cNvSpPr/>
          <p:nvPr/>
        </p:nvSpPr>
        <p:spPr>
          <a:xfrm>
            <a:off x="9998945" y="1842883"/>
            <a:ext cx="16593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7" name="Google Shape;1027;p109"/>
          <p:cNvSpPr/>
          <p:nvPr/>
        </p:nvSpPr>
        <p:spPr>
          <a:xfrm>
            <a:off x="9998947" y="2918102"/>
            <a:ext cx="17451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8" name="Google Shape;1028;p109"/>
          <p:cNvSpPr/>
          <p:nvPr/>
        </p:nvSpPr>
        <p:spPr>
          <a:xfrm>
            <a:off x="9998951" y="2392972"/>
            <a:ext cx="16593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9" name="Google Shape;1029;p109"/>
          <p:cNvSpPr/>
          <p:nvPr/>
        </p:nvSpPr>
        <p:spPr>
          <a:xfrm>
            <a:off x="9998951" y="3495355"/>
            <a:ext cx="16593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0" name="Google Shape;1030;p109"/>
          <p:cNvSpPr/>
          <p:nvPr/>
        </p:nvSpPr>
        <p:spPr>
          <a:xfrm>
            <a:off x="9998944" y="4044590"/>
            <a:ext cx="14610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1" name="Google Shape;1031;p109"/>
          <p:cNvSpPr/>
          <p:nvPr/>
        </p:nvSpPr>
        <p:spPr>
          <a:xfrm>
            <a:off x="9912588" y="4566815"/>
            <a:ext cx="2145300" cy="415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2" name="Google Shape;1032;p109"/>
          <p:cNvSpPr/>
          <p:nvPr/>
        </p:nvSpPr>
        <p:spPr>
          <a:xfrm>
            <a:off x="9998951" y="6083050"/>
            <a:ext cx="13014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3" name="Google Shape;1033;p109"/>
          <p:cNvSpPr/>
          <p:nvPr/>
        </p:nvSpPr>
        <p:spPr>
          <a:xfrm>
            <a:off x="9998956" y="5561737"/>
            <a:ext cx="12273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4" name="Google Shape;1034;p109"/>
          <p:cNvSpPr/>
          <p:nvPr/>
        </p:nvSpPr>
        <p:spPr>
          <a:xfrm>
            <a:off x="9968500" y="5074615"/>
            <a:ext cx="19905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5" name="Google Shape;1035;p109"/>
          <p:cNvSpPr txBox="1"/>
          <p:nvPr/>
        </p:nvSpPr>
        <p:spPr>
          <a:xfrm>
            <a:off x="298800" y="1197850"/>
            <a:ext cx="10172700" cy="5264100"/>
          </a:xfrm>
          <a:prstGeom prst="rect">
            <a:avLst/>
          </a:prstGeom>
          <a:noFill/>
          <a:ln>
            <a:noFill/>
          </a:ln>
        </p:spPr>
        <p:txBody>
          <a:bodyPr anchorCtr="0" anchor="t" bIns="45700" lIns="91425" spcFirstLastPara="1" rIns="91425" wrap="square" tIns="45700">
            <a:noAutofit/>
          </a:bodyPr>
          <a:lstStyle/>
          <a:p>
            <a:pPr indent="-374650" lvl="0" marL="457200" marR="0" rtl="0" algn="l">
              <a:lnSpc>
                <a:spcPct val="100000"/>
              </a:lnSpc>
              <a:spcBef>
                <a:spcPts val="0"/>
              </a:spcBef>
              <a:spcAft>
                <a:spcPts val="0"/>
              </a:spcAft>
              <a:buClr>
                <a:srgbClr val="000000"/>
              </a:buClr>
              <a:buSzPts val="2300"/>
              <a:buFont typeface="Century Gothic"/>
              <a:buAutoNum type="arabicPeriod"/>
            </a:pPr>
            <a:r>
              <a:rPr b="0" i="0" lang="en-US" sz="2300" u="none" cap="none" strike="noStrike">
                <a:solidFill>
                  <a:srgbClr val="000000"/>
                </a:solidFill>
                <a:latin typeface="Century Gothic"/>
                <a:ea typeface="Century Gothic"/>
                <a:cs typeface="Century Gothic"/>
                <a:sym typeface="Century Gothic"/>
              </a:rPr>
              <a:t>Stanley studied </a:t>
            </a:r>
            <a:r>
              <a:rPr b="1" i="0" lang="en-US" sz="2300" u="none" cap="none" strike="noStrike">
                <a:solidFill>
                  <a:srgbClr val="000000"/>
                </a:solidFill>
                <a:latin typeface="Century Gothic"/>
                <a:ea typeface="Century Gothic"/>
                <a:cs typeface="Century Gothic"/>
                <a:sym typeface="Century Gothic"/>
              </a:rPr>
              <a:t>meteorology</a:t>
            </a:r>
            <a:r>
              <a:rPr b="0" i="0" lang="en-US" sz="2300" u="none" cap="none" strike="noStrike">
                <a:solidFill>
                  <a:srgbClr val="000000"/>
                </a:solidFill>
                <a:latin typeface="Century Gothic"/>
                <a:ea typeface="Century Gothic"/>
                <a:cs typeface="Century Gothic"/>
                <a:sym typeface="Century Gothic"/>
              </a:rPr>
              <a:t> and works as a weatherman at a local TV station.</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2.   Please make a </a:t>
            </a:r>
            <a:r>
              <a:rPr b="1" i="0" lang="en-US" sz="2300" u="none" cap="none" strike="noStrike">
                <a:solidFill>
                  <a:srgbClr val="000000"/>
                </a:solidFill>
                <a:latin typeface="Century Gothic"/>
                <a:ea typeface="Century Gothic"/>
                <a:cs typeface="Century Gothic"/>
                <a:sym typeface="Century Gothic"/>
              </a:rPr>
              <a:t>photocopy</a:t>
            </a:r>
            <a:r>
              <a:rPr b="0" i="0" lang="en-US" sz="2300" u="none" cap="none" strike="noStrike">
                <a:solidFill>
                  <a:srgbClr val="000000"/>
                </a:solidFill>
                <a:latin typeface="Century Gothic"/>
                <a:ea typeface="Century Gothic"/>
                <a:cs typeface="Century Gothic"/>
                <a:sym typeface="Century Gothic"/>
              </a:rPr>
              <a:t> of this test to take home.</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3.   My favorite </a:t>
            </a:r>
            <a:r>
              <a:rPr b="1" i="0" lang="en-US" sz="2300" u="none" cap="none" strike="noStrike">
                <a:solidFill>
                  <a:srgbClr val="000000"/>
                </a:solidFill>
                <a:latin typeface="Century Gothic"/>
                <a:ea typeface="Century Gothic"/>
                <a:cs typeface="Century Gothic"/>
                <a:sym typeface="Century Gothic"/>
              </a:rPr>
              <a:t>geometric</a:t>
            </a:r>
            <a:r>
              <a:rPr b="0" i="0" lang="en-US" sz="2300" u="none" cap="none" strike="noStrike">
                <a:solidFill>
                  <a:srgbClr val="000000"/>
                </a:solidFill>
                <a:latin typeface="Century Gothic"/>
                <a:ea typeface="Century Gothic"/>
                <a:cs typeface="Century Gothic"/>
                <a:sym typeface="Century Gothic"/>
              </a:rPr>
              <a:t> shape is a square.</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4.   Texting and passing notes in class are outside the </a:t>
            </a:r>
            <a:r>
              <a:rPr b="1" i="0" lang="en-US" sz="2300" u="none" cap="none" strike="noStrike">
                <a:solidFill>
                  <a:srgbClr val="000000"/>
                </a:solidFill>
                <a:latin typeface="Century Gothic"/>
                <a:ea typeface="Century Gothic"/>
                <a:cs typeface="Century Gothic"/>
                <a:sym typeface="Century Gothic"/>
              </a:rPr>
              <a:t>parameters </a:t>
            </a:r>
            <a:r>
              <a:rPr b="0" i="0" lang="en-US" sz="2300" u="none" cap="none" strike="noStrike">
                <a:solidFill>
                  <a:srgbClr val="000000"/>
                </a:solidFill>
                <a:latin typeface="Century Gothic"/>
                <a:ea typeface="Century Gothic"/>
                <a:cs typeface="Century Gothic"/>
                <a:sym typeface="Century Gothic"/>
              </a:rPr>
              <a:t>of  our school rules. </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5.   When you study </a:t>
            </a:r>
            <a:r>
              <a:rPr b="1" i="0" lang="en-US" sz="2300" u="none" cap="none" strike="noStrike">
                <a:solidFill>
                  <a:srgbClr val="000000"/>
                </a:solidFill>
                <a:latin typeface="Century Gothic"/>
                <a:ea typeface="Century Gothic"/>
                <a:cs typeface="Century Gothic"/>
                <a:sym typeface="Century Gothic"/>
              </a:rPr>
              <a:t>geography</a:t>
            </a:r>
            <a:r>
              <a:rPr b="0" i="0" lang="en-US" sz="2300" u="none" cap="none" strike="noStrike">
                <a:solidFill>
                  <a:srgbClr val="000000"/>
                </a:solidFill>
                <a:latin typeface="Century Gothic"/>
                <a:ea typeface="Century Gothic"/>
                <a:cs typeface="Century Gothic"/>
                <a:sym typeface="Century Gothic"/>
              </a:rPr>
              <a:t> you usually use a lot of maps.</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6.   Nobody’s face has perfect </a:t>
            </a:r>
            <a:r>
              <a:rPr b="1" i="0" lang="en-US" sz="2300" u="none" cap="none" strike="noStrike">
                <a:solidFill>
                  <a:srgbClr val="000000"/>
                </a:solidFill>
                <a:latin typeface="Century Gothic"/>
                <a:ea typeface="Century Gothic"/>
                <a:cs typeface="Century Gothic"/>
                <a:sym typeface="Century Gothic"/>
              </a:rPr>
              <a:t>symmetry, </a:t>
            </a:r>
            <a:r>
              <a:rPr b="0" i="0" lang="en-US" sz="2300" u="none" cap="none" strike="noStrike">
                <a:solidFill>
                  <a:srgbClr val="000000"/>
                </a:solidFill>
                <a:latin typeface="Century Gothic"/>
                <a:ea typeface="Century Gothic"/>
                <a:cs typeface="Century Gothic"/>
                <a:sym typeface="Century Gothic"/>
              </a:rPr>
              <a:t>with one side exactly the same as the other.</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7.   List the events in </a:t>
            </a:r>
            <a:r>
              <a:rPr b="1" i="0" lang="en-US" sz="2300" u="none" cap="none" strike="noStrike">
                <a:solidFill>
                  <a:srgbClr val="000000"/>
                </a:solidFill>
                <a:latin typeface="Century Gothic"/>
                <a:ea typeface="Century Gothic"/>
                <a:cs typeface="Century Gothic"/>
                <a:sym typeface="Century Gothic"/>
              </a:rPr>
              <a:t>chronological </a:t>
            </a:r>
            <a:r>
              <a:rPr b="0" i="0" lang="en-US" sz="2300" u="none" cap="none" strike="noStrike">
                <a:solidFill>
                  <a:srgbClr val="000000"/>
                </a:solidFill>
                <a:latin typeface="Century Gothic"/>
                <a:ea typeface="Century Gothic"/>
                <a:cs typeface="Century Gothic"/>
                <a:sym typeface="Century Gothic"/>
              </a:rPr>
              <a:t>order starting in 1776.</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8.   Nadiri studied </a:t>
            </a:r>
            <a:r>
              <a:rPr b="1" i="0" lang="en-US" sz="2300" u="none" cap="none" strike="noStrike">
                <a:solidFill>
                  <a:srgbClr val="000000"/>
                </a:solidFill>
                <a:latin typeface="Century Gothic"/>
                <a:ea typeface="Century Gothic"/>
                <a:cs typeface="Century Gothic"/>
                <a:sym typeface="Century Gothic"/>
              </a:rPr>
              <a:t>geology </a:t>
            </a:r>
            <a:r>
              <a:rPr b="0" i="0" lang="en-US" sz="2300" u="none" cap="none" strike="noStrike">
                <a:solidFill>
                  <a:srgbClr val="000000"/>
                </a:solidFill>
                <a:latin typeface="Century Gothic"/>
                <a:ea typeface="Century Gothic"/>
                <a:cs typeface="Century Gothic"/>
                <a:sym typeface="Century Gothic"/>
              </a:rPr>
              <a:t>and now teaches classes about Earth’s  physical structure.</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9.   </a:t>
            </a:r>
            <a:r>
              <a:rPr b="1" i="0" lang="en-US" sz="2300" u="none" cap="none" strike="noStrike">
                <a:solidFill>
                  <a:srgbClr val="000000"/>
                </a:solidFill>
                <a:latin typeface="Century Gothic"/>
                <a:ea typeface="Century Gothic"/>
                <a:cs typeface="Century Gothic"/>
                <a:sym typeface="Century Gothic"/>
              </a:rPr>
              <a:t>Chronic</a:t>
            </a:r>
            <a:r>
              <a:rPr b="0" i="0" lang="en-US" sz="2300" u="none" cap="none" strike="noStrike">
                <a:solidFill>
                  <a:srgbClr val="000000"/>
                </a:solidFill>
                <a:latin typeface="Century Gothic"/>
                <a:ea typeface="Century Gothic"/>
                <a:cs typeface="Century Gothic"/>
                <a:sym typeface="Century Gothic"/>
              </a:rPr>
              <a:t> pain is horrible because it keeps coming back.</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10.  Dad checked the </a:t>
            </a:r>
            <a:r>
              <a:rPr b="1" i="0" lang="en-US" sz="2300" u="none" cap="none" strike="noStrike">
                <a:solidFill>
                  <a:srgbClr val="000000"/>
                </a:solidFill>
                <a:latin typeface="Century Gothic"/>
                <a:ea typeface="Century Gothic"/>
                <a:cs typeface="Century Gothic"/>
                <a:sym typeface="Century Gothic"/>
              </a:rPr>
              <a:t>speedometer </a:t>
            </a:r>
            <a:r>
              <a:rPr b="0" i="0" lang="en-US" sz="2300" u="none" cap="none" strike="noStrike">
                <a:solidFill>
                  <a:srgbClr val="000000"/>
                </a:solidFill>
                <a:latin typeface="Century Gothic"/>
                <a:ea typeface="Century Gothic"/>
                <a:cs typeface="Century Gothic"/>
                <a:sym typeface="Century Gothic"/>
              </a:rPr>
              <a:t>to see how fast he was driving.</a:t>
            </a:r>
            <a:endParaRPr b="0" i="0" sz="23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descr="A picture containing clock&#10;&#10;Description automatically generated" id="1041" name="Google Shape;1041;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2" name="Google Shape;1042;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3" name="Google Shape;1043;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4" name="Google Shape;1044;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5" name="Google Shape;1045;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46" name="Google Shape;1046;p72"/>
          <p:cNvSpPr txBox="1"/>
          <p:nvPr/>
        </p:nvSpPr>
        <p:spPr>
          <a:xfrm>
            <a:off x="574716" y="1267110"/>
            <a:ext cx="10505063" cy="2554505"/>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  Until next summer vacation.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2.  I will start reading the 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3.  I am going to concentrate on finishing my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     projects.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4.  While I wait for Mom.</a:t>
            </a:r>
            <a:endParaRPr b="0" i="0" sz="3200" u="none" cap="none" strike="noStrike">
              <a:solidFill>
                <a:schemeClr val="dk1"/>
              </a:solidFill>
              <a:latin typeface="Century Gothic"/>
              <a:ea typeface="Century Gothic"/>
              <a:cs typeface="Century Gothic"/>
              <a:sym typeface="Century Gothic"/>
            </a:endParaRPr>
          </a:p>
        </p:txBody>
      </p:sp>
      <p:sp>
        <p:nvSpPr>
          <p:cNvPr id="1047" name="Google Shape;1047;p72"/>
          <p:cNvSpPr txBox="1"/>
          <p:nvPr/>
        </p:nvSpPr>
        <p:spPr>
          <a:xfrm>
            <a:off x="574725" y="3917675"/>
            <a:ext cx="86199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two clauses are dependent</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chemeClr val="dk1"/>
              </a:buClr>
              <a:buSzPts val="1400"/>
              <a:buFont typeface="Calibri"/>
              <a:buNone/>
            </a:pPr>
            <a:r>
              <a:rPr b="0" i="0" lang="en-US" sz="3000" u="none" cap="none" strike="noStrike">
                <a:solidFill>
                  <a:schemeClr val="dk1"/>
                </a:solidFill>
                <a:latin typeface="Calibri"/>
                <a:ea typeface="Calibri"/>
                <a:cs typeface="Calibri"/>
                <a:sym typeface="Calibri"/>
              </a:rPr>
              <a:t>A 1 and 2 are dependent.</a:t>
            </a:r>
            <a:br>
              <a:rPr b="0" i="0" lang="en-US" sz="3000" u="none" cap="none" strike="noStrike">
                <a:solidFill>
                  <a:schemeClr val="dk1"/>
                </a:solidFill>
                <a:latin typeface="Calibri"/>
                <a:ea typeface="Calibri"/>
                <a:cs typeface="Calibri"/>
                <a:sym typeface="Calibri"/>
              </a:rPr>
            </a:br>
            <a:r>
              <a:rPr b="0" i="0" lang="en-US" sz="3000" u="none" cap="none" strike="noStrike">
                <a:solidFill>
                  <a:schemeClr val="dk1"/>
                </a:solidFill>
                <a:latin typeface="Calibri"/>
                <a:ea typeface="Calibri"/>
                <a:cs typeface="Calibri"/>
                <a:sym typeface="Calibri"/>
              </a:rPr>
              <a:t>B 1 and 3 are dependent.</a:t>
            </a:r>
            <a:br>
              <a:rPr b="0" i="0" lang="en-US" sz="3000" u="none" cap="none" strike="noStrike">
                <a:solidFill>
                  <a:schemeClr val="dk1"/>
                </a:solidFill>
                <a:latin typeface="Calibri"/>
                <a:ea typeface="Calibri"/>
                <a:cs typeface="Calibri"/>
                <a:sym typeface="Calibri"/>
              </a:rPr>
            </a:br>
            <a:r>
              <a:rPr b="0" i="0" lang="en-US" sz="3000" u="none" cap="none" strike="noStrike">
                <a:solidFill>
                  <a:schemeClr val="dk1"/>
                </a:solidFill>
                <a:highlight>
                  <a:schemeClr val="lt1"/>
                </a:highlight>
                <a:latin typeface="Calibri"/>
                <a:ea typeface="Calibri"/>
                <a:cs typeface="Calibri"/>
                <a:sym typeface="Calibri"/>
              </a:rPr>
              <a:t>C 1 and 4 are dependent. </a:t>
            </a:r>
            <a:endParaRPr b="0" i="0" sz="3000" u="none" cap="none" strike="noStrike">
              <a:solidFill>
                <a:schemeClr val="dk1"/>
              </a:solidFill>
              <a:highlight>
                <a:schemeClr val="lt1"/>
              </a:highlight>
              <a:latin typeface="Calibri"/>
              <a:ea typeface="Calibri"/>
              <a:cs typeface="Calibri"/>
              <a:sym typeface="Calibri"/>
            </a:endParaRPr>
          </a:p>
          <a:p>
            <a:pPr indent="0" lvl="1" marL="457200" marR="0" rtl="0" algn="l">
              <a:lnSpc>
                <a:spcPct val="100000"/>
              </a:lnSpc>
              <a:spcBef>
                <a:spcPts val="0"/>
              </a:spcBef>
              <a:spcAft>
                <a:spcPts val="0"/>
              </a:spcAft>
              <a:buClr>
                <a:schemeClr val="dk1"/>
              </a:buClr>
              <a:buSzPts val="1400"/>
              <a:buFont typeface="Calibri"/>
              <a:buNone/>
            </a:pPr>
            <a:r>
              <a:rPr b="0" i="0" lang="en-US" sz="3000" u="none" cap="none" strike="noStrike">
                <a:solidFill>
                  <a:schemeClr val="dk1"/>
                </a:solidFill>
                <a:latin typeface="Calibri"/>
                <a:ea typeface="Calibri"/>
                <a:cs typeface="Calibri"/>
                <a:sym typeface="Calibri"/>
              </a:rPr>
              <a:t>D 2 and 3 are dependent.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4" name="Google Shape;1054;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55" name="Google Shape;1055;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56" name="Google Shape;1056;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57" name="Google Shape;1057;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58" name="Google Shape;1058;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59" name="Google Shape;1059;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73</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8"/>
          <p:cNvSpPr txBox="1"/>
          <p:nvPr/>
        </p:nvSpPr>
        <p:spPr>
          <a:xfrm>
            <a:off x="6531593" y="3187226"/>
            <a:ext cx="4671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graphic organizer on pg. 73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77" name="Google Shape;177;p8"/>
          <p:cNvPicPr preferRelativeResize="0"/>
          <p:nvPr/>
        </p:nvPicPr>
        <p:blipFill rotWithShape="1">
          <a:blip r:embed="rId6">
            <a:alphaModFix/>
          </a:blip>
          <a:srcRect b="0" l="0" r="0" t="0"/>
          <a:stretch/>
        </p:blipFill>
        <p:spPr>
          <a:xfrm>
            <a:off x="1896617" y="1141464"/>
            <a:ext cx="3951313" cy="5373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8" name="Google Shape;178;p8"/>
          <p:cNvPicPr preferRelativeResize="0"/>
          <p:nvPr/>
        </p:nvPicPr>
        <p:blipFill rotWithShape="1">
          <a:blip r:embed="rId7">
            <a:alphaModFix/>
          </a:blip>
          <a:srcRect b="0" l="0" r="0" t="0"/>
          <a:stretch/>
        </p:blipFill>
        <p:spPr>
          <a:xfrm>
            <a:off x="7020276" y="1887724"/>
            <a:ext cx="2605275" cy="913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9"/>
          <p:cNvSpPr txBox="1"/>
          <p:nvPr/>
        </p:nvSpPr>
        <p:spPr>
          <a:xfrm>
            <a:off x="3640231" y="1421657"/>
            <a:ext cx="4219559" cy="769441"/>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chron-</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9"/>
          <p:cNvSpPr txBox="1"/>
          <p:nvPr/>
        </p:nvSpPr>
        <p:spPr>
          <a:xfrm>
            <a:off x="6166985" y="295647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chronology</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9"/>
          <p:cNvSpPr txBox="1"/>
          <p:nvPr/>
        </p:nvSpPr>
        <p:spPr>
          <a:xfrm>
            <a:off x="980155" y="2956479"/>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chronological</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9"/>
          <p:cNvSpPr txBox="1"/>
          <p:nvPr/>
        </p:nvSpPr>
        <p:spPr>
          <a:xfrm>
            <a:off x="3640231" y="4469994"/>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chronic</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