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12192000" cy="6858000"/>
  <p:notesSz cx="6858000" cy="9144000"/>
  <p:embeddedFontLst>
    <p:embeddedFont>
      <p:font typeface="Avenir" panose="02000503020000020003" pitchFamily="2" charset="0"/>
      <p:regular r:id="rId73"/>
      <p:italic r:id="rId74"/>
    </p:embeddedFont>
    <p:embeddedFont>
      <p:font typeface="Calibri" panose="020F0502020204030204" pitchFamily="34" charset="0"/>
      <p:regular r:id="rId75"/>
      <p:bold r:id="rId76"/>
      <p:italic r:id="rId77"/>
      <p:boldItalic r:id="rId78"/>
    </p:embeddedFont>
    <p:embeddedFont>
      <p:font typeface="Century Gothic" panose="020B0502020202020204" pitchFamily="34" charset="0"/>
      <p:regular r:id="rId79"/>
      <p:bold r:id="rId80"/>
      <p:italic r:id="rId81"/>
      <p:boldItalic r:id="rId82"/>
    </p:embeddedFont>
    <p:embeddedFont>
      <p:font typeface="Poppins" pitchFamily="2" charset="77"/>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7" roundtripDataSignature="AMtx7mhcksXsh2cwXuR3aZH22GJKAJLlW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1D5C12-FA46-4267-8E27-E5D2BE6B9A29}">
  <a:tblStyle styleId="{121D5C12-FA46-4267-8E27-E5D2BE6B9A2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2.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customschemas.google.com/relationships/presentationmetadata" Target="metadata"/><Relationship Id="rId61" Type="http://schemas.openxmlformats.org/officeDocument/2006/relationships/slide" Target="slides/slide60.xml"/><Relationship Id="rId82" Type="http://schemas.openxmlformats.org/officeDocument/2006/relationships/font" Target="fonts/font10.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SzPts val="1400"/>
              <a:buFont typeface="Arial"/>
              <a:buNone/>
            </a:pPr>
            <a:endParaRPr/>
          </a:p>
        </p:txBody>
      </p:sp>
      <p:sp>
        <p:nvSpPr>
          <p:cNvPr id="82" name="Google Shape;8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Tell students you are going to read a fable aloud. Have students listen as you read “The Lion and the Mouse.”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Explain that students should listen actively, paying careful attention to features of a fable as you read.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Prompt them to ask questions to clarify information and to follow agreed-upon discussion rules. Then have students describe key details from the fable.</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Read the whole passage aloud without stopping.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Reread the text aloud a second time. This time stop to model Think Aloud strategies related to the genre and the characters in the story.</a:t>
            </a:r>
            <a:endParaRPr/>
          </a:p>
          <a:p>
            <a:pPr marL="685800" lvl="1" indent="-1905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Say: </a:t>
            </a:r>
            <a:r>
              <a:rPr lang="en-US" b="0" i="1" u="none" strike="noStrike">
                <a:solidFill>
                  <a:srgbClr val="000000"/>
                </a:solidFill>
                <a:latin typeface="Calibri"/>
                <a:ea typeface="Calibri"/>
                <a:cs typeface="Calibri"/>
                <a:sym typeface="Calibri"/>
              </a:rPr>
              <a:t>I notice that the main characters are animals. The mouse talks to the lion. I know that fables often have talking animals. I will look for other features of fables as I continue reading.</a:t>
            </a:r>
            <a:endParaRPr/>
          </a:p>
          <a:p>
            <a:pPr marL="685800" lvl="1" indent="-190500" algn="l" rtl="0">
              <a:lnSpc>
                <a:spcPct val="100000"/>
              </a:lnSpc>
              <a:spcBef>
                <a:spcPts val="0"/>
              </a:spcBef>
              <a:spcAft>
                <a:spcPts val="0"/>
              </a:spcAft>
              <a:buClr>
                <a:srgbClr val="000000"/>
              </a:buClr>
              <a:buSzPts val="1200"/>
              <a:buFont typeface="Arial"/>
              <a:buChar char="•"/>
            </a:pPr>
            <a:r>
              <a:rPr lang="en-US" b="0" i="1" u="none" strike="noStrike">
                <a:solidFill>
                  <a:srgbClr val="000000"/>
                </a:solidFill>
                <a:latin typeface="Calibri"/>
                <a:ea typeface="Calibri"/>
                <a:cs typeface="Calibri"/>
                <a:sym typeface="Calibri"/>
              </a:rPr>
              <a:t>Say: As I read the second half of the story, I’m thinking about the lesson that the lion learned from the mouse’s actions. I think the author wants me to understand that, not only did the mouse keep her promise, but she also was able to help the lion even though she was so small. Fables end with a moral, or lesson. Lion learns that someone’s size should not be used to judge his or her strength or abilities.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Use a Characteristics of Fables chart to help students determine whether the characteristics of a fable are present in this story.</a:t>
            </a:r>
            <a:endParaRPr/>
          </a:p>
        </p:txBody>
      </p:sp>
      <p:sp>
        <p:nvSpPr>
          <p:cNvPr id="197" name="Google Shape;19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Arial"/>
              <a:buAutoNum type="arabicPeriod"/>
            </a:pPr>
            <a:r>
              <a:rPr lang="en-US"/>
              <a:t>Explain that traditional tales are made-up stories that were originally oral stories. These stories have been passed down from generation to generation.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Tell students that a fable is an example of a traditional tale. Students can identify a fable by asking these questions: </a:t>
            </a:r>
            <a:endParaRPr/>
          </a:p>
          <a:p>
            <a:pPr marL="685800" lvl="1" indent="-228600" algn="l" rtl="0">
              <a:lnSpc>
                <a:spcPct val="100000"/>
              </a:lnSpc>
              <a:spcBef>
                <a:spcPts val="0"/>
              </a:spcBef>
              <a:spcAft>
                <a:spcPts val="0"/>
              </a:spcAft>
              <a:buClr>
                <a:srgbClr val="000000"/>
              </a:buClr>
              <a:buSzPts val="1200"/>
              <a:buFont typeface="Arial"/>
              <a:buChar char="•"/>
            </a:pPr>
            <a:r>
              <a:rPr lang="en-US"/>
              <a:t>Does the story have animal characters that speak and act like humans? </a:t>
            </a:r>
            <a:endParaRPr/>
          </a:p>
          <a:p>
            <a:pPr marL="685800" lvl="1" indent="-228600" algn="l" rtl="0">
              <a:lnSpc>
                <a:spcPct val="100000"/>
              </a:lnSpc>
              <a:spcBef>
                <a:spcPts val="0"/>
              </a:spcBef>
              <a:spcAft>
                <a:spcPts val="0"/>
              </a:spcAft>
              <a:buClr>
                <a:srgbClr val="000000"/>
              </a:buClr>
              <a:buSzPts val="1200"/>
              <a:buFont typeface="Arial"/>
              <a:buChar char="•"/>
            </a:pPr>
            <a:r>
              <a:rPr lang="en-US"/>
              <a:t>Do the characters have to solve some kind of problem?</a:t>
            </a:r>
            <a:endParaRPr/>
          </a:p>
          <a:p>
            <a:pPr marL="685800" lvl="1" indent="-228600" algn="l" rtl="0">
              <a:lnSpc>
                <a:spcPct val="100000"/>
              </a:lnSpc>
              <a:spcBef>
                <a:spcPts val="0"/>
              </a:spcBef>
              <a:spcAft>
                <a:spcPts val="0"/>
              </a:spcAft>
              <a:buClr>
                <a:srgbClr val="000000"/>
              </a:buClr>
              <a:buSzPts val="1200"/>
              <a:buFont typeface="Arial"/>
              <a:buChar char="•"/>
            </a:pPr>
            <a:r>
              <a:rPr lang="en-US"/>
              <a:t>Does the story provide a lesson or moral at the end?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Explain that the moral of a fable is the lesson that the author teaches readers through the words and actions of the characters. In fables, the moral is also known as the theme of the story.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Model determining that a story is a fable based on the story elements. Say: </a:t>
            </a:r>
            <a:r>
              <a:rPr lang="en-US" i="1"/>
              <a:t>To tell whether “The Lion and the Mouse” is a fable, I ask myself questions. Does the story have animal characters that talk? The answer is yes. Do the characters have to solve some kind of problem? Yes, they do. Is there a moral or lesson in the story? Yes. Even though the mouse is much smaller than the lion, she is able to help the lion. The lion misjudged the mouse because of her size. I believe “The Lion and the Mouse” is an example of a fable.</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Read the Anchor Chart on page. 23 in the Student Interactive together. </a:t>
            </a:r>
            <a:endParaRPr/>
          </a:p>
        </p:txBody>
      </p:sp>
      <p:sp>
        <p:nvSpPr>
          <p:cNvPr id="208" name="Google Shape;20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Arial"/>
              <a:buAutoNum type="arabicPeriod"/>
            </a:pPr>
            <a:r>
              <a:rPr lang="en-US"/>
              <a:t>Have students work with a partner to complete the activity on p. 22 of the Student Interactive. </a:t>
            </a:r>
            <a:endParaRPr/>
          </a:p>
          <a:p>
            <a:pPr marL="228600" lvl="0" indent="-215900" algn="l" rtl="0">
              <a:lnSpc>
                <a:spcPct val="100000"/>
              </a:lnSpc>
              <a:spcBef>
                <a:spcPts val="0"/>
              </a:spcBef>
              <a:spcAft>
                <a:spcPts val="0"/>
              </a:spcAft>
              <a:buSzPts val="1200"/>
              <a:buFont typeface="Arial"/>
              <a:buAutoNum type="arabicPeriod"/>
            </a:pPr>
            <a:r>
              <a:rPr lang="en-US"/>
              <a:t>Observe students as they talk to assess whether they can identify the moral in other fables they have read.</a:t>
            </a:r>
            <a:endParaRPr>
              <a:latin typeface="Calibri"/>
              <a:ea typeface="Calibri"/>
              <a:cs typeface="Calibri"/>
              <a:sym typeface="Calibri"/>
            </a:endParaRPr>
          </a:p>
        </p:txBody>
      </p:sp>
      <p:sp>
        <p:nvSpPr>
          <p:cNvPr id="221" name="Google Shape;22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Related words often have a connection in meaning. Help students recognize related words to learn new vocabulary: </a:t>
            </a:r>
            <a:endParaRPr/>
          </a:p>
          <a:p>
            <a:pPr marL="685800" lvl="1" indent="-190500" algn="l" rtl="0">
              <a:lnSpc>
                <a:spcPct val="100000"/>
              </a:lnSpc>
              <a:spcBef>
                <a:spcPts val="0"/>
              </a:spcBef>
              <a:spcAft>
                <a:spcPts val="0"/>
              </a:spcAft>
              <a:buClr>
                <a:srgbClr val="000000"/>
              </a:buClr>
              <a:buSzPts val="1200"/>
              <a:buFont typeface="Arial"/>
              <a:buChar char="•"/>
            </a:pPr>
            <a:r>
              <a:rPr lang="en-US"/>
              <a:t>When you come across an unfamiliar word, notice its word parts. </a:t>
            </a:r>
            <a:endParaRPr/>
          </a:p>
          <a:p>
            <a:pPr marL="685800" lvl="1" indent="-190500" algn="l" rtl="0">
              <a:lnSpc>
                <a:spcPct val="100000"/>
              </a:lnSpc>
              <a:spcBef>
                <a:spcPts val="0"/>
              </a:spcBef>
              <a:spcAft>
                <a:spcPts val="0"/>
              </a:spcAft>
              <a:buClr>
                <a:srgbClr val="000000"/>
              </a:buClr>
              <a:buSzPts val="1200"/>
              <a:buFont typeface="Arial"/>
              <a:buChar char="•"/>
            </a:pPr>
            <a:r>
              <a:rPr lang="en-US"/>
              <a:t>Ask yourself if the word part looks like part of a word you know the meaning of. </a:t>
            </a:r>
            <a:endParaRPr/>
          </a:p>
          <a:p>
            <a:pPr marL="685800" lvl="1" indent="-190500" algn="l" rtl="0">
              <a:lnSpc>
                <a:spcPct val="100000"/>
              </a:lnSpc>
              <a:spcBef>
                <a:spcPts val="0"/>
              </a:spcBef>
              <a:spcAft>
                <a:spcPts val="0"/>
              </a:spcAft>
              <a:buClr>
                <a:srgbClr val="000000"/>
              </a:buClr>
              <a:buSzPts val="1200"/>
              <a:buFont typeface="Arial"/>
              <a:buChar char="•"/>
            </a:pPr>
            <a:r>
              <a:rPr lang="en-US"/>
              <a:t>Is the meaning of the new word part similar to or different from the meaning of the word you know? </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Words parts can help you understand the meaning. For example, if you know the word </a:t>
            </a:r>
            <a:r>
              <a:rPr lang="en-US" i="1"/>
              <a:t>like</a:t>
            </a:r>
            <a:r>
              <a:rPr lang="en-US"/>
              <a:t>, you know </a:t>
            </a:r>
            <a:r>
              <a:rPr lang="en-US" i="1"/>
              <a:t>dislike</a:t>
            </a:r>
            <a:r>
              <a:rPr lang="en-US"/>
              <a:t> means the opposite. </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Model this strategy using the academic vocabulary in the sentences on p. 43 in the Student Interactive. Say: </a:t>
            </a:r>
            <a:r>
              <a:rPr lang="en-US" i="1"/>
              <a:t>If I saw the word communication in a text, I might realize that I already know the word communicate. I can use this information to figure out that communication is related to communicate and means “an exchange of information.”</a:t>
            </a:r>
            <a:r>
              <a:rPr lang="en-US"/>
              <a:t> </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Have students apply this strategy to another word from the chart on their own.</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Have students complete the activity on p. 43 in the Student Interactive.</a:t>
            </a:r>
            <a:endParaRPr i="0">
              <a:latin typeface="Calibri"/>
              <a:ea typeface="Calibri"/>
              <a:cs typeface="Calibri"/>
              <a:sym typeface="Calibri"/>
            </a:endParaRPr>
          </a:p>
        </p:txBody>
      </p:sp>
      <p:sp>
        <p:nvSpPr>
          <p:cNvPr id="235" name="Google Shape;23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Display the cursive letters </a:t>
            </a:r>
            <a:r>
              <a:rPr lang="en-US" i="1"/>
              <a:t>f</a:t>
            </a:r>
            <a:r>
              <a:rPr lang="en-US"/>
              <a:t> and </a:t>
            </a:r>
            <a:r>
              <a:rPr lang="en-US" i="1"/>
              <a:t>k</a:t>
            </a:r>
            <a:r>
              <a:rPr lang="en-US"/>
              <a:t>.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Tell students to think of a roller coaster that loops up and travels back down. Have students begin to form the letter </a:t>
            </a:r>
            <a:r>
              <a:rPr lang="en-US" i="1"/>
              <a:t>f</a:t>
            </a:r>
            <a:r>
              <a:rPr lang="en-US"/>
              <a:t> with the pencil on the bottom line, slide it up at a slight slant and curve around to form a loop. Like a roller coaster, their pencil will curve down. Tell them to do the same below the bottom line, forming another loop.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Model doing similar movements to form the letter </a:t>
            </a:r>
            <a:r>
              <a:rPr lang="en-US" i="1"/>
              <a:t>k</a:t>
            </a:r>
            <a:r>
              <a:rPr lang="en-US"/>
              <a:t>, with a loop in the top of the letter.</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students use Handwriting p. 137 from the Resource Download Center to practice writing cursive letters </a:t>
            </a:r>
            <a:r>
              <a:rPr lang="en-US" i="1"/>
              <a:t>f</a:t>
            </a:r>
            <a:r>
              <a:rPr lang="en-US"/>
              <a:t> and </a:t>
            </a:r>
            <a:r>
              <a:rPr lang="en-US" i="1"/>
              <a:t>k</a:t>
            </a:r>
            <a:r>
              <a:rPr lang="en-US"/>
              <a:t>. </a:t>
            </a:r>
            <a:r>
              <a:rPr lang="en-US" b="1" i="0" u="none" strike="noStrike">
                <a:solidFill>
                  <a:srgbClr val="000000"/>
                </a:solidFill>
                <a:latin typeface="Calibri"/>
                <a:ea typeface="Calibri"/>
                <a:cs typeface="Calibri"/>
                <a:sym typeface="Calibri"/>
              </a:rPr>
              <a:t>Click path: Realize -&gt; Table of Contents -&gt; Resource Download Center -&gt; Handwriting Practice -&gt; U3W1L1 Handwriting Practice </a:t>
            </a:r>
            <a:endParaRPr b="1">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Font typeface="Calibri"/>
              <a:buNone/>
            </a:pPr>
            <a:endParaRPr sz="1800" b="0" i="0" u="none" strike="noStrike">
              <a:solidFill>
                <a:srgbClr val="000000"/>
              </a:solidFill>
              <a:latin typeface="Calibri"/>
              <a:ea typeface="Calibri"/>
              <a:cs typeface="Calibri"/>
              <a:sym typeface="Calibri"/>
            </a:endParaRPr>
          </a:p>
        </p:txBody>
      </p:sp>
      <p:sp>
        <p:nvSpPr>
          <p:cNvPr id="250" name="Google Shape;25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Arial"/>
              <a:buAutoNum type="arabicPeriod"/>
            </a:pPr>
            <a:r>
              <a:rPr lang="en-US"/>
              <a:t>Poetry is a form of writing that contains thoughts and feelings in lines. Poems are typically filled with descriptive language. Sometimes, they contain rhyming words at the ends of lines.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Direct students to p. 47 of the Student Interactive. Point out the poem. Say: </a:t>
            </a:r>
            <a:r>
              <a:rPr lang="en-US" i="1"/>
              <a:t>This is a poem about an apple. We know this is a poem because of how the words are arranged into lines rather than sentences. Some words rhyme, and some words don’t.</a:t>
            </a:r>
            <a:r>
              <a:rPr lang="en-US"/>
              <a:t>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Read aloud “A Red Apple.” Say: </a:t>
            </a:r>
            <a:r>
              <a:rPr lang="en-US" i="1"/>
              <a:t>In each line, the poet chose words to describe the apple. What words does the poet use to describe the apple?</a:t>
            </a:r>
            <a:r>
              <a:rPr lang="en-US"/>
              <a:t> (</a:t>
            </a:r>
            <a:r>
              <a:rPr lang="en-US" i="1" u="sng"/>
              <a:t>red, ruby red, hung high, crunch, juicy, sweet</a:t>
            </a:r>
            <a:r>
              <a:rPr lang="en-US"/>
              <a:t>) </a:t>
            </a:r>
            <a:r>
              <a:rPr lang="en-US" i="1"/>
              <a:t>Where does the speaker find the apple? What does the speaker do with it? </a:t>
            </a:r>
            <a:r>
              <a:rPr lang="en-US"/>
              <a:t>Discuss how the speaker finds it in a tree, shakes it down, and then eats it. Ask: </a:t>
            </a:r>
            <a:r>
              <a:rPr lang="en-US" i="1"/>
              <a:t>Which words rhyme in the poem? </a:t>
            </a:r>
            <a:r>
              <a:rPr lang="en-US"/>
              <a:t>(</a:t>
            </a:r>
            <a:r>
              <a:rPr lang="en-US" i="1" u="sng"/>
              <a:t>tree, free, crunch, lunch</a:t>
            </a:r>
            <a:r>
              <a:rPr lang="en-US"/>
              <a:t>).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Hold up a poem from the stack. Read the title and point out the lines.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Read the poem as a class, and model finding the subject of the poem, words that describe the subject, and rhyming words. </a:t>
            </a:r>
            <a:endParaRPr sz="1800" b="0" i="0" u="none" strike="noStrike">
              <a:solidFill>
                <a:srgbClr val="000000"/>
              </a:solidFill>
              <a:latin typeface="Calibri"/>
              <a:ea typeface="Calibri"/>
              <a:cs typeface="Calibri"/>
              <a:sym typeface="Calibri"/>
            </a:endParaRPr>
          </a:p>
        </p:txBody>
      </p:sp>
      <p:sp>
        <p:nvSpPr>
          <p:cNvPr id="263" name="Google Shape;26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Arial"/>
              <a:buAutoNum type="arabicPeriod"/>
            </a:pPr>
            <a:r>
              <a:rPr lang="en-US"/>
              <a:t>Students should explore poems during independent writing time. If students have trouble identifying structural elements of poetry, pick specific poems for them and identify lines and rhyming words. </a:t>
            </a:r>
            <a:r>
              <a:rPr lang="en-US" sz="1200" b="0" i="0" u="none" strike="noStrike">
                <a:solidFill>
                  <a:srgbClr val="000000"/>
                </a:solidFill>
                <a:latin typeface="Calibri"/>
                <a:ea typeface="Calibri"/>
                <a:cs typeface="Calibri"/>
                <a:sym typeface="Calibri"/>
              </a:rPr>
              <a:t>If students struggle, choose one of the following options to provide further support. </a:t>
            </a:r>
            <a:endParaRPr sz="1200">
              <a:latin typeface="Calibri"/>
              <a:ea typeface="Calibri"/>
              <a:cs typeface="Calibri"/>
              <a:sym typeface="Calibri"/>
            </a:endParaRPr>
          </a:p>
          <a:p>
            <a:pPr marL="685800" lvl="1" indent="-228600" algn="l" rtl="0">
              <a:lnSpc>
                <a:spcPct val="100000"/>
              </a:lnSpc>
              <a:spcBef>
                <a:spcPts val="0"/>
              </a:spcBef>
              <a:spcAft>
                <a:spcPts val="0"/>
              </a:spcAft>
              <a:buClr>
                <a:srgbClr val="000000"/>
              </a:buClr>
              <a:buSzPts val="1200"/>
              <a:buFont typeface="Arial"/>
              <a:buChar char="•"/>
            </a:pPr>
            <a:r>
              <a:rPr lang="en-US" sz="1200" b="0" i="0" u="none" strike="noStrike">
                <a:solidFill>
                  <a:srgbClr val="000000"/>
                </a:solidFill>
                <a:latin typeface="Calibri"/>
                <a:ea typeface="Calibri"/>
                <a:cs typeface="Calibri"/>
                <a:sym typeface="Calibri"/>
              </a:rPr>
              <a:t>Modeled – </a:t>
            </a:r>
            <a:r>
              <a:rPr lang="en-US"/>
              <a:t>Choose a stack text. Do a Think Aloud to model how a poet describes a subject.</a:t>
            </a:r>
            <a:endParaRPr/>
          </a:p>
          <a:p>
            <a:pPr marL="685800" lvl="1" indent="-228600" algn="l" rtl="0">
              <a:lnSpc>
                <a:spcPct val="100000"/>
              </a:lnSpc>
              <a:spcBef>
                <a:spcPts val="0"/>
              </a:spcBef>
              <a:spcAft>
                <a:spcPts val="0"/>
              </a:spcAft>
              <a:buClr>
                <a:srgbClr val="000000"/>
              </a:buClr>
              <a:buSzPts val="1200"/>
              <a:buFont typeface="Arial"/>
              <a:buChar char="•"/>
            </a:pPr>
            <a:r>
              <a:rPr lang="en-US" sz="1200" b="0" i="0" u="none" strike="noStrike">
                <a:solidFill>
                  <a:srgbClr val="000000"/>
                </a:solidFill>
                <a:latin typeface="Calibri"/>
                <a:ea typeface="Calibri"/>
                <a:cs typeface="Calibri"/>
                <a:sym typeface="Calibri"/>
              </a:rPr>
              <a:t>Shared – </a:t>
            </a:r>
            <a:r>
              <a:rPr lang="en-US"/>
              <a:t>Have students choose poems from the stack. Prompt them to identify descriptive words about the subject of each poem.</a:t>
            </a:r>
            <a:endParaRPr/>
          </a:p>
          <a:p>
            <a:pPr marL="685800" lvl="1" indent="-228600" algn="l" rtl="0">
              <a:lnSpc>
                <a:spcPct val="100000"/>
              </a:lnSpc>
              <a:spcBef>
                <a:spcPts val="0"/>
              </a:spcBef>
              <a:spcAft>
                <a:spcPts val="0"/>
              </a:spcAft>
              <a:buClr>
                <a:srgbClr val="000000"/>
              </a:buClr>
              <a:buSzPts val="1200"/>
              <a:buFont typeface="Arial"/>
              <a:buChar char="•"/>
            </a:pPr>
            <a:r>
              <a:rPr lang="en-US" sz="1200" b="0" i="0" u="none" strike="noStrike">
                <a:solidFill>
                  <a:srgbClr val="000000"/>
                </a:solidFill>
                <a:latin typeface="Calibri"/>
                <a:ea typeface="Calibri"/>
                <a:cs typeface="Calibri"/>
                <a:sym typeface="Calibri"/>
              </a:rPr>
              <a:t>Guided – </a:t>
            </a:r>
            <a:r>
              <a:rPr lang="en-US"/>
              <a:t>Provide explicit instruction on how to identify descriptive words about a subject.</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Students who are ready should begin working on their own poems, making sure to focus on topics that interest them and include descriptive words.</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sz="1200" b="0" i="0" u="none" strike="noStrike">
                <a:solidFill>
                  <a:srgbClr val="000000"/>
                </a:solidFill>
                <a:latin typeface="Calibri"/>
                <a:ea typeface="Calibri"/>
                <a:cs typeface="Calibri"/>
                <a:sym typeface="Calibri"/>
              </a:rPr>
              <a:t>At the end of writing time, have several students share </a:t>
            </a:r>
            <a:r>
              <a:rPr lang="en-US"/>
              <a:t>the poems they have read or written.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Ask other students to identify the elements of poetry in the work.</a:t>
            </a:r>
            <a:endParaRPr sz="1200">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sz="1200"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Font typeface="Calibri"/>
              <a:buNone/>
            </a:pPr>
            <a:endParaRPr sz="1800" b="0" i="0" u="none" strike="noStrike">
              <a:solidFill>
                <a:srgbClr val="000000"/>
              </a:solidFill>
              <a:latin typeface="Calibri"/>
              <a:ea typeface="Calibri"/>
              <a:cs typeface="Calibri"/>
              <a:sym typeface="Calibri"/>
            </a:endParaRPr>
          </a:p>
        </p:txBody>
      </p:sp>
      <p:sp>
        <p:nvSpPr>
          <p:cNvPr id="276" name="Google Shape;27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b="1" i="1" u="none" strike="noStrike">
                <a:solidFill>
                  <a:srgbClr val="000000"/>
                </a:solidFill>
              </a:rPr>
              <a:t>(Note: Move the orange boxes to cover each bold spelling word before you read aloud the words and sentences.)</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Read aloud the sentences. Have students spell each word with the long</a:t>
            </a:r>
            <a:r>
              <a:rPr lang="en-US" i="1"/>
              <a:t> i </a:t>
            </a:r>
            <a:r>
              <a:rPr lang="en-US"/>
              <a:t>sound and the two high frequency words.</a:t>
            </a:r>
            <a:endParaRPr/>
          </a:p>
          <a:p>
            <a:pPr marL="685800" lvl="1" indent="-228600" algn="l" rtl="0">
              <a:lnSpc>
                <a:spcPct val="100000"/>
              </a:lnSpc>
              <a:spcBef>
                <a:spcPts val="0"/>
              </a:spcBef>
              <a:spcAft>
                <a:spcPts val="0"/>
              </a:spcAft>
              <a:buClr>
                <a:srgbClr val="000000"/>
              </a:buClr>
              <a:buSzPts val="1200"/>
              <a:buFont typeface="Arial"/>
              <a:buAutoNum type="arabicPeriod"/>
            </a:pPr>
            <a:r>
              <a:rPr lang="en-US"/>
              <a:t>I would like to </a:t>
            </a:r>
            <a:r>
              <a:rPr lang="en-US" b="1"/>
              <a:t>try</a:t>
            </a:r>
            <a:r>
              <a:rPr lang="en-US"/>
              <a:t> to play a new game.</a:t>
            </a:r>
            <a:endParaRPr/>
          </a:p>
          <a:p>
            <a:pPr marL="685800" lvl="1" indent="-228600" algn="l" rtl="0">
              <a:lnSpc>
                <a:spcPct val="100000"/>
              </a:lnSpc>
              <a:spcBef>
                <a:spcPts val="0"/>
              </a:spcBef>
              <a:spcAft>
                <a:spcPts val="0"/>
              </a:spcAft>
              <a:buClr>
                <a:srgbClr val="000000"/>
              </a:buClr>
              <a:buSzPts val="1200"/>
              <a:buFont typeface="Arial"/>
              <a:buAutoNum type="arabicPeriod"/>
            </a:pPr>
            <a:r>
              <a:rPr lang="en-US"/>
              <a:t>He </a:t>
            </a:r>
            <a:r>
              <a:rPr lang="en-US" b="1"/>
              <a:t>tried</a:t>
            </a:r>
            <a:r>
              <a:rPr lang="en-US"/>
              <a:t> his best in the race. </a:t>
            </a:r>
            <a:endParaRPr/>
          </a:p>
          <a:p>
            <a:pPr marL="685800" lvl="1" indent="-228600" algn="l" rtl="0">
              <a:lnSpc>
                <a:spcPct val="100000"/>
              </a:lnSpc>
              <a:spcBef>
                <a:spcPts val="0"/>
              </a:spcBef>
              <a:spcAft>
                <a:spcPts val="0"/>
              </a:spcAft>
              <a:buClr>
                <a:srgbClr val="000000"/>
              </a:buClr>
              <a:buSzPts val="1200"/>
              <a:buFont typeface="Arial"/>
              <a:buAutoNum type="arabicPeriod"/>
            </a:pPr>
            <a:r>
              <a:rPr lang="en-US"/>
              <a:t>They wanted to </a:t>
            </a:r>
            <a:r>
              <a:rPr lang="en-US" b="1"/>
              <a:t>spy</a:t>
            </a:r>
            <a:r>
              <a:rPr lang="en-US"/>
              <a:t> on the other team. </a:t>
            </a:r>
            <a:endParaRPr/>
          </a:p>
          <a:p>
            <a:pPr marL="685800" lvl="1" indent="-228600" algn="l" rtl="0">
              <a:lnSpc>
                <a:spcPct val="100000"/>
              </a:lnSpc>
              <a:spcBef>
                <a:spcPts val="0"/>
              </a:spcBef>
              <a:spcAft>
                <a:spcPts val="0"/>
              </a:spcAft>
              <a:buClr>
                <a:srgbClr val="000000"/>
              </a:buClr>
              <a:buSzPts val="1200"/>
              <a:buFont typeface="Arial"/>
              <a:buAutoNum type="arabicPeriod"/>
            </a:pPr>
            <a:r>
              <a:rPr lang="en-US"/>
              <a:t>She </a:t>
            </a:r>
            <a:r>
              <a:rPr lang="en-US" b="1"/>
              <a:t>spied</a:t>
            </a:r>
            <a:r>
              <a:rPr lang="en-US"/>
              <a:t> the cookies on the table. </a:t>
            </a:r>
            <a:endParaRPr/>
          </a:p>
          <a:p>
            <a:pPr marL="685800" lvl="1" indent="-228600" algn="l" rtl="0">
              <a:lnSpc>
                <a:spcPct val="100000"/>
              </a:lnSpc>
              <a:spcBef>
                <a:spcPts val="0"/>
              </a:spcBef>
              <a:spcAft>
                <a:spcPts val="0"/>
              </a:spcAft>
              <a:buClr>
                <a:srgbClr val="000000"/>
              </a:buClr>
              <a:buSzPts val="1200"/>
              <a:buFont typeface="Arial"/>
              <a:buAutoNum type="arabicPeriod"/>
            </a:pPr>
            <a:r>
              <a:rPr lang="en-US"/>
              <a:t>We are going to a movie </a:t>
            </a:r>
            <a:r>
              <a:rPr lang="en-US" b="1"/>
              <a:t>tonight</a:t>
            </a:r>
            <a:r>
              <a:rPr lang="en-US"/>
              <a:t>. </a:t>
            </a:r>
            <a:endParaRPr/>
          </a:p>
          <a:p>
            <a:pPr marL="685800" lvl="1" indent="-228600" algn="l" rtl="0">
              <a:lnSpc>
                <a:spcPct val="100000"/>
              </a:lnSpc>
              <a:spcBef>
                <a:spcPts val="0"/>
              </a:spcBef>
              <a:spcAft>
                <a:spcPts val="0"/>
              </a:spcAft>
              <a:buClr>
                <a:srgbClr val="000000"/>
              </a:buClr>
              <a:buSzPts val="1200"/>
              <a:buFont typeface="Arial"/>
              <a:buAutoNum type="arabicPeriod"/>
            </a:pPr>
            <a:r>
              <a:rPr lang="en-US"/>
              <a:t>He needed two </a:t>
            </a:r>
            <a:r>
              <a:rPr lang="en-US" b="1"/>
              <a:t>dimes</a:t>
            </a:r>
            <a:r>
              <a:rPr lang="en-US"/>
              <a:t> and a nickel. </a:t>
            </a:r>
            <a:endParaRPr/>
          </a:p>
          <a:p>
            <a:pPr marL="685800" lvl="1" indent="-228600" algn="l" rtl="0">
              <a:lnSpc>
                <a:spcPct val="100000"/>
              </a:lnSpc>
              <a:spcBef>
                <a:spcPts val="0"/>
              </a:spcBef>
              <a:spcAft>
                <a:spcPts val="0"/>
              </a:spcAft>
              <a:buClr>
                <a:srgbClr val="000000"/>
              </a:buClr>
              <a:buSzPts val="1200"/>
              <a:buFont typeface="Arial"/>
              <a:buAutoNum type="arabicPeriod"/>
            </a:pPr>
            <a:r>
              <a:rPr lang="en-US"/>
              <a:t>A lightning </a:t>
            </a:r>
            <a:r>
              <a:rPr lang="en-US" b="1"/>
              <a:t>strike</a:t>
            </a:r>
            <a:r>
              <a:rPr lang="en-US"/>
              <a:t> caused the fire. </a:t>
            </a:r>
            <a:endParaRPr/>
          </a:p>
          <a:p>
            <a:pPr marL="685800" lvl="1" indent="-228600" algn="l" rtl="0">
              <a:lnSpc>
                <a:spcPct val="100000"/>
              </a:lnSpc>
              <a:spcBef>
                <a:spcPts val="0"/>
              </a:spcBef>
              <a:spcAft>
                <a:spcPts val="0"/>
              </a:spcAft>
              <a:buClr>
                <a:srgbClr val="000000"/>
              </a:buClr>
              <a:buSzPts val="1200"/>
              <a:buFont typeface="Arial"/>
              <a:buAutoNum type="arabicPeriod"/>
            </a:pPr>
            <a:r>
              <a:rPr lang="en-US"/>
              <a:t>There is a </a:t>
            </a:r>
            <a:r>
              <a:rPr lang="en-US" b="1"/>
              <a:t>spider</a:t>
            </a:r>
            <a:r>
              <a:rPr lang="en-US"/>
              <a:t> on my desk! </a:t>
            </a:r>
            <a:endParaRPr/>
          </a:p>
          <a:p>
            <a:pPr marL="685800" lvl="1" indent="-228600" algn="l" rtl="0">
              <a:lnSpc>
                <a:spcPct val="100000"/>
              </a:lnSpc>
              <a:spcBef>
                <a:spcPts val="0"/>
              </a:spcBef>
              <a:spcAft>
                <a:spcPts val="0"/>
              </a:spcAft>
              <a:buClr>
                <a:srgbClr val="000000"/>
              </a:buClr>
              <a:buSzPts val="1200"/>
              <a:buFont typeface="Arial"/>
              <a:buAutoNum type="arabicPeriod"/>
            </a:pPr>
            <a:r>
              <a:rPr lang="en-US"/>
              <a:t>The </a:t>
            </a:r>
            <a:r>
              <a:rPr lang="en-US" b="1"/>
              <a:t>pirate</a:t>
            </a:r>
            <a:r>
              <a:rPr lang="en-US"/>
              <a:t> wore an eye patch.</a:t>
            </a:r>
            <a:endParaRPr/>
          </a:p>
          <a:p>
            <a:pPr marL="685800" lvl="1" indent="-228600" algn="l" rtl="0">
              <a:lnSpc>
                <a:spcPct val="100000"/>
              </a:lnSpc>
              <a:spcBef>
                <a:spcPts val="0"/>
              </a:spcBef>
              <a:spcAft>
                <a:spcPts val="0"/>
              </a:spcAft>
              <a:buClr>
                <a:srgbClr val="000000"/>
              </a:buClr>
              <a:buSzPts val="1200"/>
              <a:buFont typeface="Arial"/>
              <a:buAutoNum type="arabicPeriod"/>
            </a:pPr>
            <a:r>
              <a:rPr lang="en-US"/>
              <a:t>It was a </a:t>
            </a:r>
            <a:r>
              <a:rPr lang="en-US" b="1"/>
              <a:t>delight</a:t>
            </a:r>
            <a:r>
              <a:rPr lang="en-US"/>
              <a:t> to see them.</a:t>
            </a:r>
            <a:endParaRPr/>
          </a:p>
          <a:p>
            <a:pPr marL="685800" lvl="1" indent="-228600" algn="l" rtl="0">
              <a:lnSpc>
                <a:spcPct val="100000"/>
              </a:lnSpc>
              <a:spcBef>
                <a:spcPts val="0"/>
              </a:spcBef>
              <a:spcAft>
                <a:spcPts val="0"/>
              </a:spcAft>
              <a:buClr>
                <a:srgbClr val="000000"/>
              </a:buClr>
              <a:buSzPts val="1200"/>
              <a:buFont typeface="Arial"/>
              <a:buAutoNum type="arabicPeriod"/>
            </a:pPr>
            <a:r>
              <a:rPr lang="en-US"/>
              <a:t>The plant grew out of the </a:t>
            </a:r>
            <a:r>
              <a:rPr lang="en-US" b="1"/>
              <a:t>earth</a:t>
            </a:r>
            <a:r>
              <a:rPr lang="en-US"/>
              <a:t>.</a:t>
            </a:r>
            <a:endParaRPr/>
          </a:p>
          <a:p>
            <a:pPr marL="685800" lvl="1" indent="-228600" algn="l" rtl="0">
              <a:lnSpc>
                <a:spcPct val="100000"/>
              </a:lnSpc>
              <a:spcBef>
                <a:spcPts val="0"/>
              </a:spcBef>
              <a:spcAft>
                <a:spcPts val="0"/>
              </a:spcAft>
              <a:buClr>
                <a:srgbClr val="000000"/>
              </a:buClr>
              <a:buSzPts val="1200"/>
              <a:buFont typeface="Arial"/>
              <a:buAutoNum type="arabicPeriod"/>
            </a:pPr>
            <a:r>
              <a:rPr lang="en-US"/>
              <a:t>She </a:t>
            </a:r>
            <a:r>
              <a:rPr lang="en-US" b="1"/>
              <a:t>thought</a:t>
            </a:r>
            <a:r>
              <a:rPr lang="en-US"/>
              <a:t> the puppy was cute.</a:t>
            </a:r>
            <a:endParaRPr i="0" u="none" strike="noStrike" cap="none">
              <a:solidFill>
                <a:schemeClr val="dk1"/>
              </a:solidFill>
            </a:endParaRPr>
          </a:p>
          <a:p>
            <a:pPr marL="228600" lvl="0" indent="-228600" algn="l" rtl="0">
              <a:lnSpc>
                <a:spcPct val="100000"/>
              </a:lnSpc>
              <a:spcBef>
                <a:spcPts val="0"/>
              </a:spcBef>
              <a:spcAft>
                <a:spcPts val="0"/>
              </a:spcAft>
              <a:buClr>
                <a:srgbClr val="000000"/>
              </a:buClr>
              <a:buSzPts val="1200"/>
              <a:buFont typeface="Calibri"/>
              <a:buAutoNum type="arabicPeriod"/>
            </a:pPr>
            <a:r>
              <a:rPr lang="en-US" i="0" u="none" strike="noStrike">
                <a:solidFill>
                  <a:srgbClr val="000000"/>
                </a:solidFill>
              </a:rPr>
              <a:t>Reveal the spelling word and have students check their work. </a:t>
            </a:r>
            <a:endParaRPr/>
          </a:p>
          <a:p>
            <a:pPr marL="228600" lvl="0" indent="-152400" algn="l" rtl="0">
              <a:lnSpc>
                <a:spcPct val="100000"/>
              </a:lnSpc>
              <a:spcBef>
                <a:spcPts val="0"/>
              </a:spcBef>
              <a:spcAft>
                <a:spcPts val="0"/>
              </a:spcAft>
              <a:buClr>
                <a:schemeClr val="dk1"/>
              </a:buClr>
              <a:buSzPts val="1200"/>
              <a:buFont typeface="Arial"/>
              <a:buNone/>
            </a:pPr>
            <a:endParaRPr i="0" u="none" strike="noStrike">
              <a:solidFill>
                <a:srgbClr val="000000"/>
              </a:solidFill>
            </a:endParaRPr>
          </a:p>
          <a:p>
            <a:pPr marL="0" lvl="0" indent="0" algn="l" rtl="0">
              <a:lnSpc>
                <a:spcPct val="100000"/>
              </a:lnSpc>
              <a:spcBef>
                <a:spcPts val="0"/>
              </a:spcBef>
              <a:spcAft>
                <a:spcPts val="0"/>
              </a:spcAft>
              <a:buClr>
                <a:schemeClr val="dk1"/>
              </a:buClr>
              <a:buSzPts val="1200"/>
              <a:buFont typeface="Calibri"/>
              <a:buNone/>
            </a:pPr>
            <a:endParaRPr i="0" u="none" strike="noStrike">
              <a:solidFill>
                <a:srgbClr val="000000"/>
              </a:solidFill>
            </a:endParaRPr>
          </a:p>
          <a:p>
            <a:pPr marL="0" lvl="0" indent="0" algn="l" rtl="0">
              <a:lnSpc>
                <a:spcPct val="100000"/>
              </a:lnSpc>
              <a:spcBef>
                <a:spcPts val="0"/>
              </a:spcBef>
              <a:spcAft>
                <a:spcPts val="0"/>
              </a:spcAft>
              <a:buClr>
                <a:schemeClr val="dk1"/>
              </a:buClr>
              <a:buSzPts val="1800"/>
              <a:buFont typeface="Calibri"/>
              <a:buNone/>
            </a:pPr>
            <a:endParaRPr i="0" u="none" strike="noStrike">
              <a:solidFill>
                <a:srgbClr val="000000"/>
              </a:solidFill>
            </a:endParaRPr>
          </a:p>
        </p:txBody>
      </p:sp>
      <p:sp>
        <p:nvSpPr>
          <p:cNvPr id="289" name="Google Shape;28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Review with students that a collective noun names a group of persons or things. Emphasize that it is singular even thought it names a group of more than one.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Display this sentence: </a:t>
            </a:r>
            <a:r>
              <a:rPr lang="en-US" i="1"/>
              <a:t>The team has a winning record.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students read the sentence aloud. Then ask students to name the collective noun (team).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Ask: </a:t>
            </a:r>
            <a:r>
              <a:rPr lang="en-US" i="1"/>
              <a:t>Is the collective noun team singular or plural? </a:t>
            </a:r>
            <a:r>
              <a:rPr lang="en-US"/>
              <a:t>(singular)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partners create a list of collective nouns and then write sentences for each noun. Challenge them to name collective nouns for people (</a:t>
            </a:r>
            <a:r>
              <a:rPr lang="en-US" i="1"/>
              <a:t>class, crowd, audience</a:t>
            </a:r>
            <a:r>
              <a:rPr lang="en-US"/>
              <a:t>) and animals (</a:t>
            </a:r>
            <a:r>
              <a:rPr lang="en-US" i="1"/>
              <a:t>herd, flock, group</a:t>
            </a:r>
            <a:r>
              <a:rPr lang="en-US"/>
              <a:t>).</a:t>
            </a:r>
            <a:endParaRPr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sz="1200"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Font typeface="Calibri"/>
              <a:buNone/>
            </a:pPr>
            <a:endParaRPr sz="1800" b="0" i="0" u="none" strike="noStrike">
              <a:solidFill>
                <a:srgbClr val="000000"/>
              </a:solidFill>
              <a:latin typeface="Calibri"/>
              <a:ea typeface="Calibri"/>
              <a:cs typeface="Calibri"/>
              <a:sym typeface="Calibri"/>
            </a:endParaRPr>
          </a:p>
        </p:txBody>
      </p:sp>
      <p:sp>
        <p:nvSpPr>
          <p:cNvPr id="312" name="Google Shape;31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SzPts val="1400"/>
              <a:buFont typeface="Arial"/>
              <a:buNone/>
            </a:pPr>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Use Sound-Spelling Cards 70, 71, 78, 79, and 81 to review the spelling for the long </a:t>
            </a:r>
            <a:r>
              <a:rPr lang="en-US" i="1"/>
              <a:t>i</a:t>
            </a:r>
            <a:r>
              <a:rPr lang="en-US"/>
              <a:t> sound. Point out that the vowel team </a:t>
            </a:r>
            <a:r>
              <a:rPr lang="en-US" i="1"/>
              <a:t>ie</a:t>
            </a:r>
            <a:r>
              <a:rPr lang="en-US"/>
              <a:t> is a digraph because it is made of two letters. Tell students that </a:t>
            </a:r>
            <a:r>
              <a:rPr lang="en-US" i="1"/>
              <a:t>igh</a:t>
            </a:r>
            <a:r>
              <a:rPr lang="en-US"/>
              <a:t> is called a trigraph because it is made of three letters.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Point to and name the picture of the iron at the top of p.19 in the Student Interactive.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Read each of the words below the picture: </a:t>
            </a:r>
            <a:r>
              <a:rPr lang="en-US" i="1"/>
              <a:t>ever, open, </a:t>
            </a:r>
            <a:r>
              <a:rPr lang="en-US" i="0"/>
              <a:t>and </a:t>
            </a:r>
            <a:r>
              <a:rPr lang="en-US" i="1"/>
              <a:t>iron</a:t>
            </a:r>
            <a:r>
              <a:rPr lang="en-US"/>
              <a:t>.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Model how you choose the correct word. Say: </a:t>
            </a:r>
            <a:r>
              <a:rPr lang="en-US" i="1"/>
              <a:t>The picture is an iron. I hear long</a:t>
            </a:r>
            <a:r>
              <a:rPr lang="en-US" i="1" u="sng"/>
              <a:t> i </a:t>
            </a:r>
            <a:r>
              <a:rPr lang="en-US" i="1"/>
              <a:t>in the word </a:t>
            </a:r>
            <a:r>
              <a:rPr lang="en-US" i="1" u="sng"/>
              <a:t>iron</a:t>
            </a:r>
            <a:r>
              <a:rPr lang="en-US" i="1"/>
              <a:t>. As I read each of the words, I listen for the long </a:t>
            </a:r>
            <a:r>
              <a:rPr lang="en-US" i="1" u="sng"/>
              <a:t>i</a:t>
            </a:r>
            <a:r>
              <a:rPr lang="en-US" i="1"/>
              <a:t>. This helps me make sure I select the correct word</a:t>
            </a:r>
            <a:r>
              <a:rPr lang="en-US"/>
              <a:t>.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Ask students to underline the word that says iron and then write the word under the picture. Then ask students to name the next picture and identify the vowel sound.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them underline the word that says </a:t>
            </a:r>
            <a:r>
              <a:rPr lang="en-US" i="1"/>
              <a:t>bike</a:t>
            </a:r>
            <a:r>
              <a:rPr lang="en-US"/>
              <a:t>. Ask them what vowel pattern stands for the long</a:t>
            </a:r>
            <a:r>
              <a:rPr lang="en-US" i="1"/>
              <a:t> i </a:t>
            </a:r>
            <a:r>
              <a:rPr lang="en-US"/>
              <a:t>sound. Repeat with the picture of the light.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Ask students to complete the rest of the activity at the top of p. 19 independently. Circulate and provide support where needed.</a:t>
            </a:r>
            <a:endParaRPr/>
          </a:p>
        </p:txBody>
      </p:sp>
      <p:sp>
        <p:nvSpPr>
          <p:cNvPr id="334" name="Google Shape;33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Have students complete the activity at the bottom of p. 19. </a:t>
            </a:r>
            <a:endParaRPr>
              <a:latin typeface="Calibri"/>
              <a:ea typeface="Calibri"/>
              <a:cs typeface="Calibri"/>
              <a:sym typeface="Calibri"/>
            </a:endParaRPr>
          </a:p>
        </p:txBody>
      </p:sp>
      <p:sp>
        <p:nvSpPr>
          <p:cNvPr id="346" name="Google Shape;34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15900" algn="l" rtl="0">
              <a:lnSpc>
                <a:spcPct val="100000"/>
              </a:lnSpc>
              <a:spcBef>
                <a:spcPts val="0"/>
              </a:spcBef>
              <a:spcAft>
                <a:spcPts val="0"/>
              </a:spcAft>
              <a:buSzPts val="1200"/>
              <a:buFont typeface="Calibri"/>
              <a:buAutoNum type="arabicPeriod"/>
            </a:pPr>
            <a:r>
              <a:rPr lang="en-US"/>
              <a:t>Display the high-frequency words </a:t>
            </a:r>
            <a:r>
              <a:rPr lang="en-US" i="1"/>
              <a:t>eyes, earth, </a:t>
            </a:r>
            <a:r>
              <a:rPr lang="en-US" i="0"/>
              <a:t>and</a:t>
            </a:r>
            <a:r>
              <a:rPr lang="en-US" i="1"/>
              <a:t> thought</a:t>
            </a:r>
            <a:r>
              <a:rPr lang="en-US"/>
              <a:t>. </a:t>
            </a:r>
            <a:endParaRPr/>
          </a:p>
          <a:p>
            <a:pPr marL="914400" lvl="1" indent="-215900" algn="l" rtl="0">
              <a:lnSpc>
                <a:spcPct val="100000"/>
              </a:lnSpc>
              <a:spcBef>
                <a:spcPts val="0"/>
              </a:spcBef>
              <a:spcAft>
                <a:spcPts val="0"/>
              </a:spcAft>
              <a:buSzPts val="1200"/>
              <a:buFont typeface="Calibri"/>
              <a:buChar char="•"/>
            </a:pPr>
            <a:r>
              <a:rPr lang="en-US"/>
              <a:t>Point to the words and ask students to read them. </a:t>
            </a:r>
            <a:endParaRPr/>
          </a:p>
          <a:p>
            <a:pPr marL="914400" lvl="1" indent="-215900" algn="l" rtl="0">
              <a:lnSpc>
                <a:spcPct val="100000"/>
              </a:lnSpc>
              <a:spcBef>
                <a:spcPts val="0"/>
              </a:spcBef>
              <a:spcAft>
                <a:spcPts val="0"/>
              </a:spcAft>
              <a:buSzPts val="1200"/>
              <a:buFont typeface="Calibri"/>
              <a:buChar char="•"/>
            </a:pPr>
            <a:r>
              <a:rPr lang="en-US"/>
              <a:t>Assign one of the words to each pair of students. </a:t>
            </a:r>
            <a:endParaRPr/>
          </a:p>
          <a:p>
            <a:pPr marL="914400" lvl="1" indent="-215900" algn="l" rtl="0">
              <a:lnSpc>
                <a:spcPct val="100000"/>
              </a:lnSpc>
              <a:spcBef>
                <a:spcPts val="0"/>
              </a:spcBef>
              <a:spcAft>
                <a:spcPts val="0"/>
              </a:spcAft>
              <a:buSzPts val="1200"/>
              <a:buFont typeface="Calibri"/>
              <a:buChar char="•"/>
            </a:pPr>
            <a:r>
              <a:rPr lang="en-US"/>
              <a:t>Ask them to write a sentence using the word. </a:t>
            </a:r>
            <a:endParaRPr/>
          </a:p>
          <a:p>
            <a:pPr marL="914400" lvl="1" indent="-215900" algn="l" rtl="0">
              <a:lnSpc>
                <a:spcPct val="100000"/>
              </a:lnSpc>
              <a:spcBef>
                <a:spcPts val="0"/>
              </a:spcBef>
              <a:spcAft>
                <a:spcPts val="0"/>
              </a:spcAft>
              <a:buSzPts val="1200"/>
              <a:buFont typeface="Calibri"/>
              <a:buChar char="•"/>
            </a:pPr>
            <a:r>
              <a:rPr lang="en-US"/>
              <a:t>Have partners share their sentences with the class</a:t>
            </a:r>
            <a:endParaRPr/>
          </a:p>
        </p:txBody>
      </p:sp>
      <p:sp>
        <p:nvSpPr>
          <p:cNvPr id="358" name="Google Shape;358;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Introduce the vocabulary words on p. 24 in the Student Interactive and define them as needed. </a:t>
            </a:r>
            <a:endParaRPr/>
          </a:p>
          <a:p>
            <a:pPr marL="685800" lvl="1" indent="-190500" algn="l" rtl="0">
              <a:lnSpc>
                <a:spcPct val="100000"/>
              </a:lnSpc>
              <a:spcBef>
                <a:spcPts val="0"/>
              </a:spcBef>
              <a:spcAft>
                <a:spcPts val="0"/>
              </a:spcAft>
              <a:buClr>
                <a:srgbClr val="000000"/>
              </a:buClr>
              <a:buSzPts val="1200"/>
              <a:buFont typeface="Calibri"/>
              <a:buChar char="•"/>
            </a:pPr>
            <a:r>
              <a:rPr lang="en-US"/>
              <a:t>contentment: feeling of happiness </a:t>
            </a:r>
            <a:endParaRPr/>
          </a:p>
          <a:p>
            <a:pPr marL="685800" lvl="1" indent="-190500" algn="l" rtl="0">
              <a:lnSpc>
                <a:spcPct val="100000"/>
              </a:lnSpc>
              <a:spcBef>
                <a:spcPts val="0"/>
              </a:spcBef>
              <a:spcAft>
                <a:spcPts val="0"/>
              </a:spcAft>
              <a:buClr>
                <a:srgbClr val="000000"/>
              </a:buClr>
              <a:buSzPts val="1200"/>
              <a:buFont typeface="Calibri"/>
              <a:buChar char="•"/>
            </a:pPr>
            <a:r>
              <a:rPr lang="en-US"/>
              <a:t>rage: strong anger </a:t>
            </a:r>
            <a:endParaRPr/>
          </a:p>
          <a:p>
            <a:pPr marL="685800" lvl="1" indent="-190500" algn="l" rtl="0">
              <a:lnSpc>
                <a:spcPct val="100000"/>
              </a:lnSpc>
              <a:spcBef>
                <a:spcPts val="0"/>
              </a:spcBef>
              <a:spcAft>
                <a:spcPts val="0"/>
              </a:spcAft>
              <a:buClr>
                <a:srgbClr val="000000"/>
              </a:buClr>
              <a:buSzPts val="1200"/>
              <a:buFont typeface="Calibri"/>
              <a:buChar char="•"/>
            </a:pPr>
            <a:r>
              <a:rPr lang="en-US"/>
              <a:t>hopes: things wanted in the future </a:t>
            </a:r>
            <a:endParaRPr/>
          </a:p>
          <a:p>
            <a:pPr marL="685800" lvl="1" indent="-190500" algn="l" rtl="0">
              <a:lnSpc>
                <a:spcPct val="100000"/>
              </a:lnSpc>
              <a:spcBef>
                <a:spcPts val="0"/>
              </a:spcBef>
              <a:spcAft>
                <a:spcPts val="0"/>
              </a:spcAft>
              <a:buClr>
                <a:srgbClr val="000000"/>
              </a:buClr>
              <a:buSzPts val="1200"/>
              <a:buFont typeface="Calibri"/>
              <a:buChar char="•"/>
            </a:pPr>
            <a:r>
              <a:rPr lang="en-US"/>
              <a:t>disappointments: feelings of not getting what you wanted </a:t>
            </a:r>
            <a:endParaRPr/>
          </a:p>
          <a:p>
            <a:pPr marL="685800" lvl="1" indent="-190500" algn="l" rtl="0">
              <a:lnSpc>
                <a:spcPct val="100000"/>
              </a:lnSpc>
              <a:spcBef>
                <a:spcPts val="0"/>
              </a:spcBef>
              <a:spcAft>
                <a:spcPts val="0"/>
              </a:spcAft>
              <a:buClr>
                <a:srgbClr val="000000"/>
              </a:buClr>
              <a:buSzPts val="1200"/>
              <a:buFont typeface="Calibri"/>
              <a:buChar char="•"/>
            </a:pPr>
            <a:r>
              <a:rPr lang="en-US"/>
              <a:t>alarmed: felt fearful of danger </a:t>
            </a:r>
            <a:endParaRPr/>
          </a:p>
          <a:p>
            <a:pPr marL="266700" lvl="0" indent="-228600" algn="l" rtl="0">
              <a:lnSpc>
                <a:spcPct val="100000"/>
              </a:lnSpc>
              <a:spcBef>
                <a:spcPts val="0"/>
              </a:spcBef>
              <a:spcAft>
                <a:spcPts val="0"/>
              </a:spcAft>
              <a:buClr>
                <a:srgbClr val="000000"/>
              </a:buClr>
              <a:buSzPts val="1200"/>
              <a:buFont typeface="Calibri"/>
              <a:buAutoNum type="arabicPeriod"/>
            </a:pPr>
            <a:r>
              <a:rPr lang="en-US"/>
              <a:t>Say: </a:t>
            </a:r>
            <a:r>
              <a:rPr lang="en-US" i="1"/>
              <a:t>These words will help you understand the characters in Fables by Arnold Lobel. As you read, highlight the words when you see them in the text. Ask yourself what they tell you about each character.</a:t>
            </a:r>
            <a:endParaRPr i="1"/>
          </a:p>
        </p:txBody>
      </p:sp>
      <p:sp>
        <p:nvSpPr>
          <p:cNvPr id="371" name="Google Shape;37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Discuss the First Read Strategies. Prompt students to establish that the purpose for reading this selection is for understanding and enjoyment.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Explain the four steps of the first read. </a:t>
            </a:r>
            <a:endParaRPr>
              <a:latin typeface="Calibri"/>
              <a:ea typeface="Calibri"/>
              <a:cs typeface="Calibri"/>
              <a:sym typeface="Calibri"/>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READ Help students to connect their own lives and lessons that they have learned to what they are reading as a way to better understand the fable.</a:t>
            </a:r>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LOOK Direct students’ attention to the illustrations to help them understand the fable</a:t>
            </a:r>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ASK </a:t>
            </a:r>
            <a:r>
              <a:rPr lang="en-US"/>
              <a:t>Help students generate questions about confusing parts.</a:t>
            </a:r>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TALK </a:t>
            </a:r>
            <a:r>
              <a:rPr lang="en-US"/>
              <a:t>Encourage students to talk about the fable with a partner.</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Students may read the text independently, in pairs, or as a whole class.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Use the First Read notes to help students connect with the text and guide their understanding.</a:t>
            </a:r>
            <a:endParaRPr sz="1800" b="0" i="0" u="none" strike="noStrike">
              <a:solidFill>
                <a:srgbClr val="000000"/>
              </a:solidFill>
              <a:latin typeface="Calibri"/>
              <a:ea typeface="Calibri"/>
              <a:cs typeface="Calibri"/>
              <a:sym typeface="Calibri"/>
            </a:endParaRPr>
          </a:p>
        </p:txBody>
      </p:sp>
      <p:sp>
        <p:nvSpPr>
          <p:cNvPr id="387" name="Google Shape;38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i="0" u="none" strike="noStrike">
                <a:solidFill>
                  <a:srgbClr val="000000"/>
                </a:solidFill>
              </a:rPr>
              <a:t>Read Together.</a:t>
            </a:r>
            <a:endParaRPr i="0" u="none" strike="noStrike">
              <a:solidFill>
                <a:srgbClr val="000000"/>
              </a:solidFill>
            </a:endParaRPr>
          </a:p>
        </p:txBody>
      </p:sp>
      <p:sp>
        <p:nvSpPr>
          <p:cNvPr id="398" name="Google Shape;39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i="0" u="none" strike="noStrike">
                <a:solidFill>
                  <a:srgbClr val="000000"/>
                </a:solidFill>
              </a:rPr>
              <a:t>Read Together.</a:t>
            </a:r>
            <a:endParaRPr/>
          </a:p>
          <a:p>
            <a:pPr marL="228600" lvl="0" indent="-215900" algn="l" rtl="0">
              <a:lnSpc>
                <a:spcPct val="100000"/>
              </a:lnSpc>
              <a:spcBef>
                <a:spcPts val="0"/>
              </a:spcBef>
              <a:spcAft>
                <a:spcPts val="0"/>
              </a:spcAft>
              <a:buSzPts val="1200"/>
              <a:buFont typeface="Calibri"/>
              <a:buAutoNum type="arabicPeriod"/>
            </a:pPr>
            <a:r>
              <a:rPr lang="en-US"/>
              <a:t>THINK ALOUD </a:t>
            </a:r>
            <a:r>
              <a:rPr lang="en-US" i="1"/>
              <a:t>By looking at the picture on this page, I know that the characters in this story are animals. I see a hen looking out the window of a house. Outside, I see legs, ears, and a mouth with sharp teeth coming out of an apple tree. It looks like a scary animal is hiding in an apple tree.</a:t>
            </a:r>
            <a:endParaRPr/>
          </a:p>
          <a:p>
            <a:pPr marL="228600" lvl="0" indent="-215900" algn="l" rtl="0">
              <a:lnSpc>
                <a:spcPct val="100000"/>
              </a:lnSpc>
              <a:spcBef>
                <a:spcPts val="0"/>
              </a:spcBef>
              <a:spcAft>
                <a:spcPts val="0"/>
              </a:spcAft>
              <a:buSzPts val="1200"/>
              <a:buFont typeface="Calibri"/>
              <a:buAutoNum type="arabicPeriod"/>
            </a:pPr>
            <a:r>
              <a:rPr lang="en-US"/>
              <a:t>THINK ALOUD </a:t>
            </a:r>
            <a:r>
              <a:rPr lang="en-US" i="1"/>
              <a:t>As I read, I try to understand what is happening in the story. I’m a little confused about why the tree is talking. I know animals can talk in fables, but I’m not sure about trees. Is the tree actually talking? Or is an animal hiding in the tree? Why would an animal pretend to be a tree? I’ll keep reading to find out if my questions are answered.</a:t>
            </a:r>
            <a:endParaRPr i="1"/>
          </a:p>
        </p:txBody>
      </p:sp>
      <p:sp>
        <p:nvSpPr>
          <p:cNvPr id="410" name="Google Shape;41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i="0" u="none" strike="noStrike">
                <a:solidFill>
                  <a:srgbClr val="000000"/>
                </a:solidFill>
              </a:rPr>
              <a:t>Read Together. </a:t>
            </a:r>
            <a:endParaRPr i="0" u="none" strike="noStrike">
              <a:solidFill>
                <a:schemeClr val="dk1"/>
              </a:solidFill>
            </a:endParaRPr>
          </a:p>
          <a:p>
            <a:pPr marL="228600" lvl="0" indent="-215900" algn="l" rtl="0">
              <a:lnSpc>
                <a:spcPct val="100000"/>
              </a:lnSpc>
              <a:spcBef>
                <a:spcPts val="0"/>
              </a:spcBef>
              <a:spcAft>
                <a:spcPts val="0"/>
              </a:spcAft>
              <a:buSzPts val="1200"/>
              <a:buFont typeface="Calibri"/>
              <a:buAutoNum type="arabicPeriod"/>
            </a:pPr>
            <a:r>
              <a:rPr lang="en-US"/>
              <a:t>THINK ALOUD </a:t>
            </a:r>
            <a:r>
              <a:rPr lang="en-US" i="1"/>
              <a:t>I see that the hen is noting unusual things about the tree. As I read, I pay attention to the ways the tree in the story is different from a normal tree. The tree in the story has “long, pointed ears” and “a mouth full of sharp teeth.” I remember seeing the ears and the teeth in the picture at the beginning of the story. I think there is an animal with long ears and sharp teeth hiding in the tree. </a:t>
            </a:r>
            <a:endParaRPr/>
          </a:p>
          <a:p>
            <a:pPr marL="228600" lvl="0" indent="-215900" algn="l" rtl="0">
              <a:lnSpc>
                <a:spcPct val="100000"/>
              </a:lnSpc>
              <a:spcBef>
                <a:spcPts val="0"/>
              </a:spcBef>
              <a:spcAft>
                <a:spcPts val="0"/>
              </a:spcAft>
              <a:buSzPts val="1200"/>
              <a:buFont typeface="Calibri"/>
              <a:buAutoNum type="arabicPeriod"/>
            </a:pPr>
            <a:r>
              <a:rPr lang="en-US"/>
              <a:t>THINK ALOUD </a:t>
            </a:r>
            <a:r>
              <a:rPr lang="en-US" i="1"/>
              <a:t>I know that fables are written to teach a lesson. At the end of the story, I learn that the animal hiding in the tree was a wolf. He was trying to disguise himself as a tree to trick Hen into leaving her house. In the end, though, his disguise didn’t work. I think the story is trying to tell me that I shouldn’t try to pretend to be someone I’m not. I can talk with a partner about the fable to see what he or she thinks about it.</a:t>
            </a:r>
            <a:br>
              <a:rPr lang="en-US" i="1"/>
            </a:br>
            <a:endParaRPr i="1" u="none" strike="noStrike">
              <a:solidFill>
                <a:srgbClr val="000000"/>
              </a:solidFill>
            </a:endParaRPr>
          </a:p>
        </p:txBody>
      </p:sp>
      <p:sp>
        <p:nvSpPr>
          <p:cNvPr id="423" name="Google Shape;42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i="0" u="none" strike="noStrike">
                <a:solidFill>
                  <a:srgbClr val="000000"/>
                </a:solidFill>
              </a:rPr>
              <a:t>Read Together. </a:t>
            </a:r>
            <a:endParaRPr/>
          </a:p>
          <a:p>
            <a:pPr marL="228600" lvl="0" indent="-215900" algn="l" rtl="0">
              <a:lnSpc>
                <a:spcPct val="100000"/>
              </a:lnSpc>
              <a:spcBef>
                <a:spcPts val="0"/>
              </a:spcBef>
              <a:spcAft>
                <a:spcPts val="0"/>
              </a:spcAft>
              <a:buSzPts val="1200"/>
              <a:buFont typeface="Calibri"/>
              <a:buAutoNum type="arabicPeriod"/>
            </a:pPr>
            <a:r>
              <a:rPr lang="en-US"/>
              <a:t>THINK ALOUD </a:t>
            </a:r>
            <a:r>
              <a:rPr lang="en-US" i="1"/>
              <a:t>By looking at the picture on this page, I get an idea about the characters in the story and what they might do. I see three frogs that look like they are chasing a rainbow. I will read on to find out what they are doing.</a:t>
            </a:r>
            <a:endParaRPr/>
          </a:p>
          <a:p>
            <a:pPr marL="228600" lvl="0" indent="-215900" algn="l" rtl="0">
              <a:lnSpc>
                <a:spcPct val="100000"/>
              </a:lnSpc>
              <a:spcBef>
                <a:spcPts val="0"/>
              </a:spcBef>
              <a:spcAft>
                <a:spcPts val="0"/>
              </a:spcAft>
              <a:buSzPts val="1200"/>
              <a:buFont typeface="Calibri"/>
              <a:buAutoNum type="arabicPeriod"/>
            </a:pPr>
            <a:r>
              <a:rPr lang="en-US"/>
              <a:t>THINK ALOUD </a:t>
            </a:r>
            <a:r>
              <a:rPr lang="en-US" i="1"/>
              <a:t>As I read, I pay attention to who the characters are and what they say and do. So far, I know there are two frogs in the story. They both have heard a rumor, or a story, about gold at the end of the rainbow. They both want to follow the rainbow. In the picture, there are three frogs. I wonder if they’ll meet another frog who will join them. I’ll read to find out. </a:t>
            </a:r>
            <a:br>
              <a:rPr lang="en-US" i="1"/>
            </a:br>
            <a:endParaRPr i="1" u="none" strike="noStrike">
              <a:solidFill>
                <a:srgbClr val="000000"/>
              </a:solidFill>
            </a:endParaRPr>
          </a:p>
        </p:txBody>
      </p:sp>
      <p:sp>
        <p:nvSpPr>
          <p:cNvPr id="436" name="Google Shape;43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i="0" u="none" strike="noStrike">
                <a:solidFill>
                  <a:srgbClr val="000000"/>
                </a:solidFill>
              </a:rPr>
              <a:t>Read Together. </a:t>
            </a:r>
            <a:endParaRPr i="0"/>
          </a:p>
          <a:p>
            <a:pPr marL="228600" lvl="0" indent="-190500" algn="l" rtl="0">
              <a:lnSpc>
                <a:spcPct val="100000"/>
              </a:lnSpc>
              <a:spcBef>
                <a:spcPts val="0"/>
              </a:spcBef>
              <a:spcAft>
                <a:spcPts val="0"/>
              </a:spcAft>
              <a:buClr>
                <a:srgbClr val="000000"/>
              </a:buClr>
              <a:buSzPts val="1200"/>
              <a:buFont typeface="Calibri"/>
              <a:buAutoNum type="arabicPeriod"/>
            </a:pPr>
            <a:r>
              <a:rPr lang="en-US"/>
              <a:t>THINK ALOUD </a:t>
            </a:r>
            <a:r>
              <a:rPr lang="en-US" i="1"/>
              <a:t>As I read, I ask questions to help me understand the story. I notice that each frog has heard a slightly different story. The first frog thinks there is gold in the cave. The second frog adds diamonds to the list and the third frog adds pearls. Why have the frogs all heard slightly different versions of the story? Where did the story come from? Is the story true?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THINK ALOUD </a:t>
            </a:r>
            <a:r>
              <a:rPr lang="en-US" i="1"/>
              <a:t>The lesson I learn at the end of the story is that great hopes might lead to great disappointments. I think the writer doesn’t mean that being hopeful, or wanting something to happen, will always lead to disappointment. Looking back at the story can help me interpret, or understand, the lesson. The frogs weren’t careful. They were greedy and just wanted to be the richest frogs, without thinking through their plan. I think the writer wants me to know that if I am excited or hopeful about something happening, I should make sure I am careful and think through my plan so I am not disappointed. I can share my reactions with a partner and learn what he or she thinks of the fable.</a:t>
            </a:r>
            <a:endParaRPr i="1" u="none" strike="noStrike">
              <a:solidFill>
                <a:srgbClr val="000000"/>
              </a:solidFill>
            </a:endParaRPr>
          </a:p>
        </p:txBody>
      </p:sp>
      <p:sp>
        <p:nvSpPr>
          <p:cNvPr id="449" name="Google Shape;44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Introduce the Essential Question for Unit 3: What makes a tradition? Tell students they will read many texts about the traditions of people from around the world. Explain that reading texts in a variety of genres helps students build their vocabulary and strengthen their reading skills.</a:t>
            </a:r>
            <a:endParaRPr/>
          </a:p>
          <a:p>
            <a:pPr marL="228600" lvl="0" indent="-215900" algn="l" rtl="0">
              <a:lnSpc>
                <a:spcPct val="100000"/>
              </a:lnSpc>
              <a:spcBef>
                <a:spcPts val="0"/>
              </a:spcBef>
              <a:spcAft>
                <a:spcPts val="0"/>
              </a:spcAft>
              <a:buSzPts val="1200"/>
              <a:buFont typeface="Calibri"/>
              <a:buAutoNum type="arabicPeriod"/>
            </a:pPr>
            <a:r>
              <a:rPr lang="en-US" i="0" u="none" strike="noStrike">
                <a:solidFill>
                  <a:srgbClr val="000000"/>
                </a:solidFill>
              </a:rPr>
              <a:t>Watch the Unit Video – </a:t>
            </a:r>
            <a:r>
              <a:rPr lang="en-US"/>
              <a:t>Say: </a:t>
            </a:r>
            <a:r>
              <a:rPr lang="en-US" i="1"/>
              <a:t>You will watch a video about families and their traditions. Pay attention to the celebrations shown in the video.</a:t>
            </a:r>
            <a:r>
              <a:rPr lang="en-US"/>
              <a:t> </a:t>
            </a:r>
            <a:r>
              <a:rPr lang="en-US" b="1" i="0" u="none" strike="noStrike">
                <a:solidFill>
                  <a:srgbClr val="000000"/>
                </a:solidFill>
              </a:rPr>
              <a:t>Click Path: Table of Contents -&gt; Unit 3: Our Traditions -&gt; Unit 3: Introduction -&gt; Unit 3 Video: Our Traditions</a:t>
            </a:r>
            <a:endParaRPr b="1"/>
          </a:p>
          <a:p>
            <a:pPr marL="228600" lvl="0" indent="-215900" algn="l" rtl="0">
              <a:lnSpc>
                <a:spcPct val="100000"/>
              </a:lnSpc>
              <a:spcBef>
                <a:spcPts val="0"/>
              </a:spcBef>
              <a:spcAft>
                <a:spcPts val="0"/>
              </a:spcAft>
              <a:buSzPts val="1200"/>
              <a:buFont typeface="Calibri"/>
              <a:buAutoNum type="arabicPeriod"/>
            </a:pPr>
            <a:r>
              <a:rPr lang="en-US" i="0" u="none" strike="noStrike">
                <a:solidFill>
                  <a:srgbClr val="000000"/>
                </a:solidFill>
              </a:rPr>
              <a:t>Have partners discuss the content of the video. Use these questions to guide discussion:</a:t>
            </a:r>
            <a:endParaRPr/>
          </a:p>
          <a:p>
            <a:pPr marL="685800" lvl="1" indent="-215900" algn="l" rtl="0">
              <a:lnSpc>
                <a:spcPct val="100000"/>
              </a:lnSpc>
              <a:spcBef>
                <a:spcPts val="0"/>
              </a:spcBef>
              <a:spcAft>
                <a:spcPts val="0"/>
              </a:spcAft>
              <a:buSzPts val="1200"/>
              <a:buFont typeface="Arial"/>
              <a:buChar char="•"/>
            </a:pPr>
            <a:r>
              <a:rPr lang="en-US" i="0" u="none" strike="noStrike">
                <a:solidFill>
                  <a:srgbClr val="000000"/>
                </a:solidFill>
              </a:rPr>
              <a:t>What did you notice about the families that you saw?</a:t>
            </a:r>
            <a:endParaRPr/>
          </a:p>
          <a:p>
            <a:pPr marL="685800" lvl="1" indent="-215900" algn="l" rtl="0">
              <a:lnSpc>
                <a:spcPct val="100000"/>
              </a:lnSpc>
              <a:spcBef>
                <a:spcPts val="0"/>
              </a:spcBef>
              <a:spcAft>
                <a:spcPts val="0"/>
              </a:spcAft>
              <a:buSzPts val="1200"/>
              <a:buFont typeface="Arial"/>
              <a:buChar char="•"/>
            </a:pPr>
            <a:r>
              <a:rPr lang="en-US" i="0" u="none" strike="noStrike">
                <a:solidFill>
                  <a:srgbClr val="000000"/>
                </a:solidFill>
              </a:rPr>
              <a:t>How might food and storytelling be connected to traditions?</a:t>
            </a:r>
            <a:br>
              <a:rPr lang="en-US"/>
            </a:br>
            <a:endParaRPr/>
          </a:p>
        </p:txBody>
      </p:sp>
      <p:sp>
        <p:nvSpPr>
          <p:cNvPr id="101" name="Google Shape;10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Arial"/>
              <a:buAutoNum type="arabicPeriod"/>
            </a:pPr>
            <a:r>
              <a:rPr lang="en-US" b="0" i="0" u="none" strike="noStrike">
                <a:solidFill>
                  <a:srgbClr val="000000"/>
                </a:solidFill>
                <a:latin typeface="Calibri"/>
                <a:ea typeface="Calibri"/>
                <a:cs typeface="Calibri"/>
                <a:sym typeface="Calibri"/>
              </a:rPr>
              <a:t>Read Together. </a:t>
            </a:r>
            <a:endParaRPr/>
          </a:p>
          <a:p>
            <a:pPr marL="228600" lvl="0" indent="-215900" algn="l" rtl="0">
              <a:lnSpc>
                <a:spcPct val="100000"/>
              </a:lnSpc>
              <a:spcBef>
                <a:spcPts val="0"/>
              </a:spcBef>
              <a:spcAft>
                <a:spcPts val="0"/>
              </a:spcAft>
              <a:buSzPts val="1200"/>
              <a:buFont typeface="Arial"/>
              <a:buAutoNum type="arabicPeriod"/>
            </a:pPr>
            <a:r>
              <a:rPr lang="en-US"/>
              <a:t>THINK ALOUD </a:t>
            </a:r>
            <a:r>
              <a:rPr lang="en-US" i="1"/>
              <a:t>I’ll look at the illustration to help me predict what the setting of the story will be. I see a mouse sitting by itself on a sand dune looking out onto the water. I can see footprints. Maybe the mouse had to climb up to get to the top of the hill. This shows me that the setting will be at the seashore.</a:t>
            </a:r>
            <a:endParaRPr/>
          </a:p>
          <a:p>
            <a:pPr marL="228600" lvl="0" indent="-215900" algn="l" rtl="0">
              <a:lnSpc>
                <a:spcPct val="100000"/>
              </a:lnSpc>
              <a:spcBef>
                <a:spcPts val="0"/>
              </a:spcBef>
              <a:spcAft>
                <a:spcPts val="0"/>
              </a:spcAft>
              <a:buSzPts val="1200"/>
              <a:buFont typeface="Arial"/>
              <a:buAutoNum type="arabicPeriod"/>
            </a:pPr>
            <a:r>
              <a:rPr lang="en-US"/>
              <a:t>THINK ALOUD </a:t>
            </a:r>
            <a:r>
              <a:rPr lang="en-US" i="1"/>
              <a:t>When I read, I try to understand the characters’ thoughts and feelings. This helps me understand why they act how they do. I read that Mouse’s parents are “alarmed” when he wants to go to the seashore and talk about “terrors.” I wonder why the seashore would be dangerous for a mouse. As I read, I look for details that tell me why a trip to the seashore would be dangerous.</a:t>
            </a:r>
            <a:br>
              <a:rPr lang="en-US" i="1">
                <a:latin typeface="Calibri"/>
                <a:ea typeface="Calibri"/>
                <a:cs typeface="Calibri"/>
                <a:sym typeface="Calibri"/>
              </a:rPr>
            </a:br>
            <a:endParaRPr b="0" i="1" u="none" strike="noStrike">
              <a:solidFill>
                <a:srgbClr val="000000"/>
              </a:solidFill>
              <a:latin typeface="Calibri"/>
              <a:ea typeface="Calibri"/>
              <a:cs typeface="Calibri"/>
              <a:sym typeface="Calibri"/>
            </a:endParaRPr>
          </a:p>
        </p:txBody>
      </p:sp>
      <p:sp>
        <p:nvSpPr>
          <p:cNvPr id="462" name="Google Shape;462;p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Arial"/>
              <a:buAutoNum type="arabicPeriod"/>
            </a:pPr>
            <a:r>
              <a:rPr lang="en-US" b="0" i="0" u="none" strike="noStrike">
                <a:solidFill>
                  <a:srgbClr val="000000"/>
                </a:solidFill>
                <a:latin typeface="Calibri"/>
                <a:ea typeface="Calibri"/>
                <a:cs typeface="Calibri"/>
                <a:sym typeface="Calibri"/>
              </a:rPr>
              <a:t>Read Together. </a:t>
            </a:r>
            <a:endParaRPr/>
          </a:p>
          <a:p>
            <a:pPr marL="228600" lvl="0" indent="-215900" algn="l" rtl="0">
              <a:lnSpc>
                <a:spcPct val="100000"/>
              </a:lnSpc>
              <a:spcBef>
                <a:spcPts val="0"/>
              </a:spcBef>
              <a:spcAft>
                <a:spcPts val="0"/>
              </a:spcAft>
              <a:buSzPts val="1200"/>
              <a:buFont typeface="Arial"/>
              <a:buAutoNum type="arabicPeriod"/>
            </a:pPr>
            <a:r>
              <a:rPr lang="en-US"/>
              <a:t>THINK ALOUD </a:t>
            </a:r>
            <a:r>
              <a:rPr lang="en-US" i="1"/>
              <a:t>As I read, I ask myself “What happens?” and “Why does it happen?” After I read page 36, I ask: What happened to the Mouse? I read that he escaped a cat and was attacked by birds and dogs, but he made it to the seashore. Why did Mouse want to go to the seashore? I see some clues in the text. He says the seashore is “beautiful” and he likes watching the waves. Mouse went to the seashore because he wanted to see the beauty of the ocean.</a:t>
            </a:r>
            <a:endParaRPr i="1">
              <a:latin typeface="Calibri"/>
              <a:ea typeface="Calibri"/>
              <a:cs typeface="Calibri"/>
              <a:sym typeface="Calibri"/>
            </a:endParaRPr>
          </a:p>
          <a:p>
            <a:pPr marL="228600" lvl="0" indent="-215900" algn="l" rtl="0">
              <a:lnSpc>
                <a:spcPct val="100000"/>
              </a:lnSpc>
              <a:spcBef>
                <a:spcPts val="0"/>
              </a:spcBef>
              <a:spcAft>
                <a:spcPts val="0"/>
              </a:spcAft>
              <a:buSzPts val="1200"/>
              <a:buFont typeface="Arial"/>
              <a:buAutoNum type="arabicPeriod"/>
            </a:pPr>
            <a:r>
              <a:rPr lang="en-US"/>
              <a:t>Direct students to the lesson at the end of the fable. Ask: </a:t>
            </a:r>
            <a:r>
              <a:rPr lang="en-US" i="1"/>
              <a:t>When was a time you did something very difficult? What made it difficult or challenging? How did you feel after you did it? </a:t>
            </a:r>
            <a:endParaRPr/>
          </a:p>
          <a:p>
            <a:pPr marL="228600" lvl="0" indent="-215900" algn="l" rtl="0">
              <a:lnSpc>
                <a:spcPct val="100000"/>
              </a:lnSpc>
              <a:spcBef>
                <a:spcPts val="0"/>
              </a:spcBef>
              <a:spcAft>
                <a:spcPts val="0"/>
              </a:spcAft>
              <a:buSzPts val="1200"/>
              <a:buFont typeface="Arial"/>
              <a:buAutoNum type="arabicPeriod"/>
            </a:pPr>
            <a:r>
              <a:rPr lang="en-US"/>
              <a:t>Have students discuss their experiences with a partner.</a:t>
            </a:r>
            <a:endParaRPr b="0" i="1" u="none" strike="noStrike">
              <a:solidFill>
                <a:srgbClr val="000000"/>
              </a:solidFill>
              <a:latin typeface="Calibri"/>
              <a:ea typeface="Calibri"/>
              <a:cs typeface="Calibri"/>
              <a:sym typeface="Calibri"/>
            </a:endParaRPr>
          </a:p>
        </p:txBody>
      </p:sp>
      <p:sp>
        <p:nvSpPr>
          <p:cNvPr id="475" name="Google Shape;47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My View - Use these suggestions to prompt students’ initial responses to reading Fables.</a:t>
            </a:r>
            <a:endParaRPr/>
          </a:p>
          <a:p>
            <a:pPr marL="685800" lvl="1" indent="-1905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Brainstorm What did you think about the theme of each fable?</a:t>
            </a:r>
            <a:endParaRPr/>
          </a:p>
          <a:p>
            <a:pPr marL="685800" lvl="1" indent="-1905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Discuss Why do you think each fable has animals for characters?</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Tell students that authors choose words to convey information. The vocabulary words </a:t>
            </a:r>
            <a:r>
              <a:rPr lang="en-US" i="1"/>
              <a:t>rage, hopes, contentment, alarmed, </a:t>
            </a:r>
            <a:r>
              <a:rPr lang="en-US" i="0"/>
              <a:t>and</a:t>
            </a:r>
            <a:r>
              <a:rPr lang="en-US" i="1"/>
              <a:t> disappointments </a:t>
            </a:r>
            <a:r>
              <a:rPr lang="en-US"/>
              <a:t>tell us about the characters’ feelings in the stories from Fables. </a:t>
            </a:r>
            <a:endParaRPr/>
          </a:p>
          <a:p>
            <a:pPr marL="723900" lvl="1" indent="-228600" algn="l" rtl="0">
              <a:lnSpc>
                <a:spcPct val="100000"/>
              </a:lnSpc>
              <a:spcBef>
                <a:spcPts val="0"/>
              </a:spcBef>
              <a:spcAft>
                <a:spcPts val="0"/>
              </a:spcAft>
              <a:buClr>
                <a:srgbClr val="000000"/>
              </a:buClr>
              <a:buSzPts val="1200"/>
              <a:buFont typeface="Arial"/>
              <a:buChar char="•"/>
            </a:pPr>
            <a:r>
              <a:rPr lang="en-US"/>
              <a:t>Remind yourself that words can have related meanings. </a:t>
            </a:r>
            <a:endParaRPr/>
          </a:p>
          <a:p>
            <a:pPr marL="723900" lvl="1" indent="-228600" algn="l" rtl="0">
              <a:lnSpc>
                <a:spcPct val="100000"/>
              </a:lnSpc>
              <a:spcBef>
                <a:spcPts val="0"/>
              </a:spcBef>
              <a:spcAft>
                <a:spcPts val="0"/>
              </a:spcAft>
              <a:buClr>
                <a:srgbClr val="000000"/>
              </a:buClr>
              <a:buSzPts val="1200"/>
              <a:buFont typeface="Arial"/>
              <a:buChar char="•"/>
            </a:pPr>
            <a:r>
              <a:rPr lang="en-US"/>
              <a:t>Ask yourself which words you already know that could help you understand the vocabulary words. </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Model filling out the chart on SI p. 38 using the word </a:t>
            </a:r>
            <a:r>
              <a:rPr lang="en-US" i="1"/>
              <a:t>rage</a:t>
            </a:r>
            <a:r>
              <a:rPr lang="en-US"/>
              <a:t>. </a:t>
            </a:r>
            <a:endParaRPr/>
          </a:p>
          <a:p>
            <a:pPr marL="723900" lvl="1" indent="-228600" algn="l" rtl="0">
              <a:lnSpc>
                <a:spcPct val="100000"/>
              </a:lnSpc>
              <a:spcBef>
                <a:spcPts val="0"/>
              </a:spcBef>
              <a:spcAft>
                <a:spcPts val="0"/>
              </a:spcAft>
              <a:buClr>
                <a:srgbClr val="000000"/>
              </a:buClr>
              <a:buSzPts val="1200"/>
              <a:buFont typeface="Arial"/>
              <a:buChar char="•"/>
            </a:pPr>
            <a:r>
              <a:rPr lang="en-US"/>
              <a:t>Say: </a:t>
            </a:r>
            <a:r>
              <a:rPr lang="en-US" i="1"/>
              <a:t>I begin by looking at each word in the box. I ask myself which of these five words has a meaning closest to anger. I know that rage means “very strong anger,” so I write it down.</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Have students respond using newly acquired vocabulary as they complete p. 38 of the Student Interactive. They should determine which vocabulary word is related to each word in the chart.</a:t>
            </a:r>
            <a:endParaRPr b="0" i="1"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800" b="0" i="0" u="none" strike="noStrike">
              <a:solidFill>
                <a:srgbClr val="000000"/>
              </a:solidFill>
              <a:latin typeface="Calibri"/>
              <a:ea typeface="Calibri"/>
              <a:cs typeface="Calibri"/>
              <a:sym typeface="Calibri"/>
            </a:endParaRPr>
          </a:p>
        </p:txBody>
      </p:sp>
      <p:sp>
        <p:nvSpPr>
          <p:cNvPr id="488" name="Google Shape;48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Arial"/>
              <a:buAutoNum type="arabicPeriod"/>
            </a:pPr>
            <a:r>
              <a:rPr lang="en-US"/>
              <a:t>Have students complete p. 39 of the Student Interactive.</a:t>
            </a:r>
            <a:endParaRPr>
              <a:latin typeface="Calibri"/>
              <a:ea typeface="Calibri"/>
              <a:cs typeface="Calibri"/>
              <a:sym typeface="Calibri"/>
            </a:endParaRPr>
          </a:p>
        </p:txBody>
      </p:sp>
      <p:sp>
        <p:nvSpPr>
          <p:cNvPr id="501" name="Google Shape;50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Poets use words that make specific sounds when read aloud. They do this by choosing words that: </a:t>
            </a:r>
            <a:endParaRPr/>
          </a:p>
          <a:p>
            <a:pPr marL="685800" lvl="1" indent="-190500" algn="l" rtl="0">
              <a:lnSpc>
                <a:spcPct val="100000"/>
              </a:lnSpc>
              <a:spcBef>
                <a:spcPts val="0"/>
              </a:spcBef>
              <a:spcAft>
                <a:spcPts val="0"/>
              </a:spcAft>
              <a:buClr>
                <a:srgbClr val="000000"/>
              </a:buClr>
              <a:buSzPts val="1200"/>
              <a:buFont typeface="Arial"/>
              <a:buChar char="•"/>
            </a:pPr>
            <a:r>
              <a:rPr lang="en-US"/>
              <a:t>rhyme with other words </a:t>
            </a:r>
            <a:endParaRPr/>
          </a:p>
          <a:p>
            <a:pPr marL="685800" lvl="1" indent="-190500" algn="l" rtl="0">
              <a:lnSpc>
                <a:spcPct val="100000"/>
              </a:lnSpc>
              <a:spcBef>
                <a:spcPts val="0"/>
              </a:spcBef>
              <a:spcAft>
                <a:spcPts val="0"/>
              </a:spcAft>
              <a:buClr>
                <a:srgbClr val="000000"/>
              </a:buClr>
              <a:buSzPts val="1200"/>
              <a:buFont typeface="Arial"/>
              <a:buChar char="•"/>
            </a:pPr>
            <a:r>
              <a:rPr lang="en-US"/>
              <a:t>sound like what they describe </a:t>
            </a:r>
            <a:endParaRPr/>
          </a:p>
          <a:p>
            <a:pPr marL="685800" lvl="1" indent="-190500" algn="l" rtl="0">
              <a:lnSpc>
                <a:spcPct val="100000"/>
              </a:lnSpc>
              <a:spcBef>
                <a:spcPts val="0"/>
              </a:spcBef>
              <a:spcAft>
                <a:spcPts val="0"/>
              </a:spcAft>
              <a:buClr>
                <a:srgbClr val="000000"/>
              </a:buClr>
              <a:buSzPts val="1200"/>
              <a:buFont typeface="Arial"/>
              <a:buChar char="•"/>
            </a:pPr>
            <a:r>
              <a:rPr lang="en-US"/>
              <a:t>help create a beat, or rhythm </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Direct students to the poem on p. 47 in the Student Interactive. Say: </a:t>
            </a:r>
            <a:r>
              <a:rPr lang="en-US" i="1"/>
              <a:t>The poet chose words based on their sounds as well as their meanings. The poet used rhyming words and created a pattern of sounds called a rhythm. </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Ask students to identify the rhyming words in the first stanza. Say: </a:t>
            </a:r>
            <a:r>
              <a:rPr lang="en-US" i="1"/>
              <a:t>Here the poet rhymes </a:t>
            </a:r>
            <a:r>
              <a:rPr lang="en-US" i="1" u="sng"/>
              <a:t>tree</a:t>
            </a:r>
            <a:r>
              <a:rPr lang="en-US" i="1"/>
              <a:t> and </a:t>
            </a:r>
            <a:r>
              <a:rPr lang="en-US" i="1" u="sng"/>
              <a:t>free</a:t>
            </a:r>
            <a:r>
              <a:rPr lang="en-US" i="1"/>
              <a:t>. The poet could have written: A ruby red apple hung high from a tree, so I shook a branch and </a:t>
            </a:r>
            <a:r>
              <a:rPr lang="en-US" i="1" u="sng"/>
              <a:t>the apple fell off</a:t>
            </a:r>
            <a:r>
              <a:rPr lang="en-US" i="1"/>
              <a:t>. The rhyming lines sound much better! </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Next, have students identify the rhyming words in the second stanza. Say: </a:t>
            </a:r>
            <a:r>
              <a:rPr lang="en-US" i="1" u="sng"/>
              <a:t>Crunch</a:t>
            </a:r>
            <a:r>
              <a:rPr lang="en-US" i="1"/>
              <a:t> and </a:t>
            </a:r>
            <a:r>
              <a:rPr lang="en-US" i="1" u="sng"/>
              <a:t>lunch</a:t>
            </a:r>
            <a:r>
              <a:rPr lang="en-US" i="1"/>
              <a:t> rhyme. They share the same sound and create a rhythm. </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Point out the phrase “heard a sharp crunch.” Say: </a:t>
            </a:r>
            <a:r>
              <a:rPr lang="en-US" i="1"/>
              <a:t>The poet also chose descriptive words to express the sound that the apple makes. What sound does the apple make? It </a:t>
            </a:r>
            <a:r>
              <a:rPr lang="en-US" i="1" u="sng"/>
              <a:t>crunches</a:t>
            </a:r>
            <a:r>
              <a:rPr lang="en-US" i="1"/>
              <a:t>. </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Read more poems from the stack aloud together. Have students identify rhyming words and other interesting sounds in the poems.</a:t>
            </a:r>
            <a:endParaRPr sz="1800" b="0" i="0" u="none" strike="noStrike">
              <a:solidFill>
                <a:srgbClr val="000000"/>
              </a:solidFill>
              <a:latin typeface="Calibri"/>
              <a:ea typeface="Calibri"/>
              <a:cs typeface="Calibri"/>
              <a:sym typeface="Calibri"/>
            </a:endParaRPr>
          </a:p>
        </p:txBody>
      </p:sp>
      <p:sp>
        <p:nvSpPr>
          <p:cNvPr id="513" name="Google Shape;51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During independent writing time, students should continue to read poetry from the stack, looking for rhyming</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words as they go along. If students have difficulty, read poems aloud to them and emphasize the words that rhyme.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If students struggle, choose one of the following options to provide further support. </a:t>
            </a:r>
            <a:endParaRPr>
              <a:latin typeface="Calibri"/>
              <a:ea typeface="Calibri"/>
              <a:cs typeface="Calibri"/>
              <a:sym typeface="Calibri"/>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Modeled – </a:t>
            </a:r>
            <a:r>
              <a:rPr lang="en-US"/>
              <a:t>Do a Think Aloud to model identifying rhyming sounds using a poem from a stack text.</a:t>
            </a:r>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Shared – </a:t>
            </a:r>
            <a:r>
              <a:rPr lang="en-US"/>
              <a:t>Have students choose several poems from the stack and work together to identify rhyming words.</a:t>
            </a:r>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Guided – </a:t>
            </a:r>
            <a:r>
              <a:rPr lang="en-US"/>
              <a:t>Provide explicit instruction on how to locate rhyming words by sight and sound</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Students with a strong understanding should write poetry that includes rhyming words.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At the end of writing time, ask a few students to </a:t>
            </a:r>
            <a:r>
              <a:rPr lang="en-US"/>
              <a:t>share examples of rhyming poetry from poems they have read or written.</a:t>
            </a:r>
            <a:endParaRPr sz="1800" b="0" i="0" u="none" strike="noStrike">
              <a:solidFill>
                <a:srgbClr val="000000"/>
              </a:solidFill>
              <a:latin typeface="Calibri"/>
              <a:ea typeface="Calibri"/>
              <a:cs typeface="Calibri"/>
              <a:sym typeface="Calibri"/>
            </a:endParaRPr>
          </a:p>
        </p:txBody>
      </p:sp>
      <p:sp>
        <p:nvSpPr>
          <p:cNvPr id="526" name="Google Shape;52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Explain that long i sound words are usually spelled with the single letters</a:t>
            </a:r>
            <a:r>
              <a:rPr lang="en-US" i="1"/>
              <a:t> i </a:t>
            </a:r>
            <a:r>
              <a:rPr lang="en-US"/>
              <a:t>and </a:t>
            </a:r>
            <a:r>
              <a:rPr lang="en-US" i="1"/>
              <a:t>y</a:t>
            </a:r>
            <a:r>
              <a:rPr lang="en-US"/>
              <a:t> and the letter teams </a:t>
            </a:r>
            <a:r>
              <a:rPr lang="en-US" i="1"/>
              <a:t>ie, i_e</a:t>
            </a:r>
            <a:r>
              <a:rPr lang="en-US"/>
              <a:t>, and </a:t>
            </a:r>
            <a:r>
              <a:rPr lang="en-US" i="1"/>
              <a:t>igh</a:t>
            </a:r>
            <a:r>
              <a:rPr lang="en-US"/>
              <a:t>.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Write the words: </a:t>
            </a:r>
            <a:r>
              <a:rPr lang="en-US" i="1"/>
              <a:t>like, right, try, pie, </a:t>
            </a:r>
            <a:r>
              <a:rPr lang="en-US" i="0"/>
              <a:t>and</a:t>
            </a:r>
            <a:r>
              <a:rPr lang="en-US" i="1"/>
              <a:t> hi</a:t>
            </a:r>
            <a:r>
              <a:rPr lang="en-US"/>
              <a:t>.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Emphasize how the long </a:t>
            </a:r>
            <a:r>
              <a:rPr lang="en-US" i="1"/>
              <a:t>i</a:t>
            </a:r>
            <a:r>
              <a:rPr lang="en-US"/>
              <a:t> sound is made. Discuss the one-syllable words with open syllables.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Point out the one-syllable word with the VCe syllable. Have students spell those words.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students complete SI p. 45.</a:t>
            </a:r>
            <a:endParaRPr sz="1800" b="0" i="0" u="none" strike="noStrike">
              <a:solidFill>
                <a:srgbClr val="000000"/>
              </a:solidFill>
              <a:latin typeface="Calibri"/>
              <a:ea typeface="Calibri"/>
              <a:cs typeface="Calibri"/>
              <a:sym typeface="Calibri"/>
            </a:endParaRPr>
          </a:p>
        </p:txBody>
      </p:sp>
      <p:sp>
        <p:nvSpPr>
          <p:cNvPr id="539" name="Google Shape;539;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Answer any questions students have about present tense verbs. Then explain to the class what a verb is: a word that can tell when actions happen. Say: </a:t>
            </a:r>
            <a:r>
              <a:rPr lang="en-US" i="1"/>
              <a:t>A present-tense verb tells what happens now.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Display this sentence: </a:t>
            </a:r>
            <a:r>
              <a:rPr lang="en-US" i="1"/>
              <a:t>The boy walks to the store with his sister</a:t>
            </a:r>
            <a:r>
              <a:rPr lang="en-US"/>
              <a:t>. Ask: </a:t>
            </a:r>
            <a:r>
              <a:rPr lang="en-US" i="1"/>
              <a:t>What is the present-tense verb? </a:t>
            </a:r>
            <a:r>
              <a:rPr lang="en-US"/>
              <a:t>(walks) </a:t>
            </a:r>
            <a:r>
              <a:rPr lang="en-US" i="1"/>
              <a:t>What does the present-tense verb do? </a:t>
            </a:r>
            <a:r>
              <a:rPr lang="en-US"/>
              <a:t>(tells us what the boy is doing now).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Point out that when a noun or pronoun is singular, the present tense verb usually ends with an </a:t>
            </a:r>
            <a:r>
              <a:rPr lang="en-US" i="1"/>
              <a:t>-s </a:t>
            </a:r>
            <a:r>
              <a:rPr lang="en-US"/>
              <a:t>or </a:t>
            </a:r>
            <a:r>
              <a:rPr lang="en-US" i="1"/>
              <a:t>-es</a:t>
            </a:r>
            <a:r>
              <a:rPr lang="en-US"/>
              <a:t>.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Write: </a:t>
            </a:r>
            <a:r>
              <a:rPr lang="en-US" i="1"/>
              <a:t>The horse runs. She sings. A cloud passes overhead.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students identify the present-tense verbs. Ask students for more examples.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partners create oral sentences that use present-tense verbs.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partners share their sentences with the class, identifying the present-tense verbs and the singular or plural nouns or pronouns that the verbs match.</a:t>
            </a:r>
            <a:endParaRPr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Font typeface="Calibri"/>
              <a:buNone/>
            </a:pPr>
            <a:endParaRPr sz="1800" b="0" i="0" u="none" strike="noStrike">
              <a:solidFill>
                <a:srgbClr val="000000"/>
              </a:solidFill>
              <a:latin typeface="Calibri"/>
              <a:ea typeface="Calibri"/>
              <a:cs typeface="Calibri"/>
              <a:sym typeface="Calibri"/>
            </a:endParaRPr>
          </a:p>
        </p:txBody>
      </p:sp>
      <p:sp>
        <p:nvSpPr>
          <p:cNvPr id="553" name="Google Shape;55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15900" algn="l" rtl="0">
              <a:lnSpc>
                <a:spcPct val="100000"/>
              </a:lnSpc>
              <a:spcBef>
                <a:spcPts val="0"/>
              </a:spcBef>
              <a:spcAft>
                <a:spcPts val="0"/>
              </a:spcAft>
              <a:buSzPts val="1200"/>
              <a:buFont typeface="Calibri"/>
              <a:buAutoNum type="arabicPeriod"/>
            </a:pPr>
            <a:r>
              <a:rPr lang="en-US"/>
              <a:t>Remind students that a sound can have more than one spelling. Review with students the spellings they have learned that represent the long </a:t>
            </a:r>
            <a:r>
              <a:rPr lang="en-US" i="1"/>
              <a:t>i </a:t>
            </a:r>
            <a:r>
              <a:rPr lang="en-US"/>
              <a:t>sound: </a:t>
            </a:r>
            <a:r>
              <a:rPr lang="en-US" i="1"/>
              <a:t>i, ie, i_e, igh</a:t>
            </a:r>
            <a:r>
              <a:rPr lang="en-US"/>
              <a:t>, and </a:t>
            </a:r>
            <a:r>
              <a:rPr lang="en-US" i="1"/>
              <a:t>y</a:t>
            </a:r>
            <a:r>
              <a:rPr lang="en-US"/>
              <a:t>. </a:t>
            </a:r>
            <a:endParaRPr/>
          </a:p>
          <a:p>
            <a:pPr marL="457200" lvl="0" indent="-215900" algn="l" rtl="0">
              <a:lnSpc>
                <a:spcPct val="100000"/>
              </a:lnSpc>
              <a:spcBef>
                <a:spcPts val="0"/>
              </a:spcBef>
              <a:spcAft>
                <a:spcPts val="0"/>
              </a:spcAft>
              <a:buSzPts val="1200"/>
              <a:buFont typeface="Calibri"/>
              <a:buAutoNum type="arabicPeriod"/>
            </a:pPr>
            <a:r>
              <a:rPr lang="en-US"/>
              <a:t>Write the following words: </a:t>
            </a:r>
            <a:r>
              <a:rPr lang="en-US" i="1"/>
              <a:t>hi, child, pie, lime, lightbulb, </a:t>
            </a:r>
            <a:r>
              <a:rPr lang="en-US" i="0"/>
              <a:t>and </a:t>
            </a:r>
            <a:r>
              <a:rPr lang="en-US" i="1"/>
              <a:t>sky</a:t>
            </a:r>
            <a:r>
              <a:rPr lang="en-US"/>
              <a:t>. Read each word with students. </a:t>
            </a:r>
            <a:endParaRPr/>
          </a:p>
          <a:p>
            <a:pPr marL="457200" lvl="0" indent="-215900" algn="l" rtl="0">
              <a:lnSpc>
                <a:spcPct val="100000"/>
              </a:lnSpc>
              <a:spcBef>
                <a:spcPts val="0"/>
              </a:spcBef>
              <a:spcAft>
                <a:spcPts val="0"/>
              </a:spcAft>
              <a:buSzPts val="1200"/>
              <a:buFont typeface="Calibri"/>
              <a:buAutoNum type="arabicPeriod"/>
            </a:pPr>
            <a:r>
              <a:rPr lang="en-US"/>
              <a:t>Call on students to underline the vowel pattern in each word that stands for the long</a:t>
            </a:r>
            <a:r>
              <a:rPr lang="en-US" i="1"/>
              <a:t> i </a:t>
            </a:r>
            <a:r>
              <a:rPr lang="en-US"/>
              <a:t>sound. </a:t>
            </a:r>
            <a:endParaRPr/>
          </a:p>
          <a:p>
            <a:pPr marL="457200" lvl="0" indent="-215900" algn="l" rtl="0">
              <a:lnSpc>
                <a:spcPct val="100000"/>
              </a:lnSpc>
              <a:spcBef>
                <a:spcPts val="0"/>
              </a:spcBef>
              <a:spcAft>
                <a:spcPts val="0"/>
              </a:spcAft>
              <a:buSzPts val="1200"/>
              <a:buFont typeface="Calibri"/>
              <a:buAutoNum type="arabicPeriod"/>
            </a:pPr>
            <a:r>
              <a:rPr lang="en-US"/>
              <a:t>Say: </a:t>
            </a:r>
            <a:r>
              <a:rPr lang="en-US" i="1"/>
              <a:t>When I read words, I look carefully at the vowel patterns to help me decode the words correctly. </a:t>
            </a:r>
            <a:endParaRPr/>
          </a:p>
          <a:p>
            <a:pPr marL="457200" lvl="0" indent="-215900" algn="l" rtl="0">
              <a:lnSpc>
                <a:spcPct val="100000"/>
              </a:lnSpc>
              <a:spcBef>
                <a:spcPts val="0"/>
              </a:spcBef>
              <a:spcAft>
                <a:spcPts val="0"/>
              </a:spcAft>
              <a:buSzPts val="1200"/>
              <a:buFont typeface="Calibri"/>
              <a:buAutoNum type="arabicPeriod"/>
            </a:pPr>
            <a:r>
              <a:rPr lang="en-US"/>
              <a:t>Write the following vowel patterns on cards and place them in a pocket chart or write them on chart paper and lay it on the floor: </a:t>
            </a:r>
            <a:r>
              <a:rPr lang="en-US" i="1"/>
              <a:t>i, ie, i_e, igh, </a:t>
            </a:r>
            <a:r>
              <a:rPr lang="en-US" i="0"/>
              <a:t>and</a:t>
            </a:r>
            <a:r>
              <a:rPr lang="en-US" i="1"/>
              <a:t> y</a:t>
            </a:r>
            <a:r>
              <a:rPr lang="en-US"/>
              <a:t>. </a:t>
            </a:r>
            <a:endParaRPr/>
          </a:p>
          <a:p>
            <a:pPr marL="457200" lvl="0" indent="-215900" algn="l" rtl="0">
              <a:lnSpc>
                <a:spcPct val="100000"/>
              </a:lnSpc>
              <a:spcBef>
                <a:spcPts val="0"/>
              </a:spcBef>
              <a:spcAft>
                <a:spcPts val="0"/>
              </a:spcAft>
              <a:buSzPts val="1200"/>
              <a:buFont typeface="Calibri"/>
              <a:buAutoNum type="arabicPeriod"/>
            </a:pPr>
            <a:r>
              <a:rPr lang="en-US"/>
              <a:t>Write the following words on cards: </a:t>
            </a:r>
            <a:r>
              <a:rPr lang="en-US" i="1"/>
              <a:t>tribe, wide, spike, rise, stripe, quite, die, pie, fried, tried, flies, kind, mind, grind, wild, by, dry, pry, sky, high, flight, tight, might, </a:t>
            </a:r>
            <a:r>
              <a:rPr lang="en-US" i="0"/>
              <a:t>and</a:t>
            </a:r>
            <a:r>
              <a:rPr lang="en-US" i="1"/>
              <a:t> right. </a:t>
            </a:r>
            <a:r>
              <a:rPr lang="en-US"/>
              <a:t>Mix up the cards. </a:t>
            </a:r>
            <a:endParaRPr/>
          </a:p>
          <a:p>
            <a:pPr marL="457200" lvl="0" indent="-215900" algn="l" rtl="0">
              <a:lnSpc>
                <a:spcPct val="100000"/>
              </a:lnSpc>
              <a:spcBef>
                <a:spcPts val="0"/>
              </a:spcBef>
              <a:spcAft>
                <a:spcPts val="0"/>
              </a:spcAft>
              <a:buSzPts val="1200"/>
              <a:buFont typeface="Calibri"/>
              <a:buAutoNum type="arabicPeriod"/>
            </a:pPr>
            <a:r>
              <a:rPr lang="en-US"/>
              <a:t>Have students take turns drawing a card, reading the word, and placing it under the correct vowel pattern.</a:t>
            </a:r>
            <a:endParaRPr/>
          </a:p>
          <a:p>
            <a:pPr marL="457200" lvl="0" indent="-215900" algn="l" rtl="0">
              <a:lnSpc>
                <a:spcPct val="100000"/>
              </a:lnSpc>
              <a:spcBef>
                <a:spcPts val="0"/>
              </a:spcBef>
              <a:spcAft>
                <a:spcPts val="0"/>
              </a:spcAft>
              <a:buSzPts val="1200"/>
              <a:buFont typeface="Calibri"/>
              <a:buAutoNum type="arabicPeriod"/>
            </a:pPr>
            <a:r>
              <a:rPr lang="en-US"/>
              <a:t>Ask other students to notice if the word is placed correctly.</a:t>
            </a:r>
            <a:endParaRPr/>
          </a:p>
        </p:txBody>
      </p:sp>
      <p:sp>
        <p:nvSpPr>
          <p:cNvPr id="577" name="Google Shape;577;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Read aloud the Unit Goals on p. 14 in the Student Interactive</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students color the “thumbs up” if they feel they have already accomplished the Unit Goals, or the “thumbs down” if they think they have more to learn. Students will revisit this page in Week 6.</a:t>
            </a:r>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Remind students that some common words cannot be sounded out. To read fluently, students will need to recognize these words quickly.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Write </a:t>
            </a:r>
            <a:r>
              <a:rPr lang="en-US" i="1"/>
              <a:t>eyes</a:t>
            </a:r>
            <a:r>
              <a:rPr lang="en-US"/>
              <a:t>. Say: </a:t>
            </a:r>
            <a:r>
              <a:rPr lang="en-US" i="1"/>
              <a:t>To help me remember high-frequency words, I look at them closely. The word </a:t>
            </a:r>
            <a:r>
              <a:rPr lang="en-US" i="1" u="sng"/>
              <a:t>eyes</a:t>
            </a:r>
            <a:r>
              <a:rPr lang="en-US" i="1"/>
              <a:t> isn’t spelled the way it sounds. The letter </a:t>
            </a:r>
            <a:r>
              <a:rPr lang="en-US" i="1" u="sng"/>
              <a:t>e</a:t>
            </a:r>
            <a:r>
              <a:rPr lang="en-US" i="1"/>
              <a:t> has a long </a:t>
            </a:r>
            <a:r>
              <a:rPr lang="en-US" i="1" u="sng"/>
              <a:t>i</a:t>
            </a:r>
            <a:r>
              <a:rPr lang="en-US" i="1"/>
              <a:t> sound. It will help me remember the word if I practice writing and reading it aloud.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Ask students to write </a:t>
            </a:r>
            <a:r>
              <a:rPr lang="en-US" i="1"/>
              <a:t>eyes, earth, </a:t>
            </a:r>
            <a:r>
              <a:rPr lang="en-US" i="0"/>
              <a:t>and</a:t>
            </a:r>
            <a:r>
              <a:rPr lang="en-US" i="1"/>
              <a:t> thought </a:t>
            </a:r>
            <a:r>
              <a:rPr lang="en-US"/>
              <a:t>and read them aloud to a partner.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Have students identify, read, and write the words on p. 20.</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Have pairs use each clue to identify the word it describes.</a:t>
            </a:r>
            <a:endParaRPr/>
          </a:p>
        </p:txBody>
      </p:sp>
      <p:sp>
        <p:nvSpPr>
          <p:cNvPr id="593" name="Google Shape;593;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Arial"/>
              <a:buAutoNum type="arabicPeriod"/>
            </a:pPr>
            <a:r>
              <a:rPr lang="en-US"/>
              <a:t>Readers learn about theme by noticing text evidence and how characters respond to different situations. This can give readers clues about the theme of a fable. </a:t>
            </a:r>
            <a:endParaRPr/>
          </a:p>
          <a:p>
            <a:pPr marL="685800" lvl="1" indent="-215900" algn="l" rtl="0">
              <a:lnSpc>
                <a:spcPct val="100000"/>
              </a:lnSpc>
              <a:spcBef>
                <a:spcPts val="0"/>
              </a:spcBef>
              <a:spcAft>
                <a:spcPts val="0"/>
              </a:spcAft>
              <a:buSzPts val="1200"/>
              <a:buFont typeface="Arial"/>
              <a:buChar char="•"/>
            </a:pPr>
            <a:r>
              <a:rPr lang="en-US"/>
              <a:t>Pay attention to how the characters react to problems. </a:t>
            </a:r>
            <a:endParaRPr/>
          </a:p>
          <a:p>
            <a:pPr marL="685800" lvl="1" indent="-215900" algn="l" rtl="0">
              <a:lnSpc>
                <a:spcPct val="100000"/>
              </a:lnSpc>
              <a:spcBef>
                <a:spcPts val="0"/>
              </a:spcBef>
              <a:spcAft>
                <a:spcPts val="0"/>
              </a:spcAft>
              <a:buSzPts val="1200"/>
              <a:buFont typeface="Arial"/>
              <a:buChar char="•"/>
            </a:pPr>
            <a:r>
              <a:rPr lang="en-US"/>
              <a:t>Think about important decisions the characters have to make. </a:t>
            </a:r>
            <a:endParaRPr/>
          </a:p>
          <a:p>
            <a:pPr marL="685800" lvl="1" indent="-215900" algn="l" rtl="0">
              <a:lnSpc>
                <a:spcPct val="100000"/>
              </a:lnSpc>
              <a:spcBef>
                <a:spcPts val="0"/>
              </a:spcBef>
              <a:spcAft>
                <a:spcPts val="0"/>
              </a:spcAft>
              <a:buSzPts val="1200"/>
              <a:buFont typeface="Arial"/>
              <a:buChar char="•"/>
            </a:pPr>
            <a:r>
              <a:rPr lang="en-US"/>
              <a:t>Consider how the characters grow and change in the story. </a:t>
            </a:r>
            <a:endParaRPr/>
          </a:p>
          <a:p>
            <a:pPr marL="241300" lvl="0" indent="-228600" algn="l" rtl="0">
              <a:lnSpc>
                <a:spcPct val="100000"/>
              </a:lnSpc>
              <a:spcBef>
                <a:spcPts val="0"/>
              </a:spcBef>
              <a:spcAft>
                <a:spcPts val="0"/>
              </a:spcAft>
              <a:buSzPts val="1200"/>
              <a:buFont typeface="Arial"/>
              <a:buAutoNum type="arabicPeriod"/>
            </a:pPr>
            <a:r>
              <a:rPr lang="en-US"/>
              <a:t>Use the Close Read notes of the Student Interactive to model how to identify the theme of a fable. </a:t>
            </a:r>
            <a:endParaRPr/>
          </a:p>
          <a:p>
            <a:pPr marL="241300" lvl="0" indent="-228600" algn="l" rtl="0">
              <a:lnSpc>
                <a:spcPct val="100000"/>
              </a:lnSpc>
              <a:spcBef>
                <a:spcPts val="0"/>
              </a:spcBef>
              <a:spcAft>
                <a:spcPts val="0"/>
              </a:spcAft>
              <a:buSzPts val="1200"/>
              <a:buFont typeface="Arial"/>
              <a:buAutoNum type="arabicPeriod"/>
            </a:pPr>
            <a:r>
              <a:rPr lang="en-US"/>
              <a:t>Tell students that you will provide assistance as they determine the theme. </a:t>
            </a:r>
            <a:endParaRPr/>
          </a:p>
          <a:p>
            <a:pPr marL="698500" lvl="1" indent="-228600" algn="l" rtl="0">
              <a:lnSpc>
                <a:spcPct val="100000"/>
              </a:lnSpc>
              <a:spcBef>
                <a:spcPts val="0"/>
              </a:spcBef>
              <a:spcAft>
                <a:spcPts val="0"/>
              </a:spcAft>
              <a:buSzPts val="1200"/>
              <a:buFont typeface="Arial"/>
              <a:buChar char="•"/>
            </a:pPr>
            <a:r>
              <a:rPr lang="en-US"/>
              <a:t>Say: </a:t>
            </a:r>
            <a:r>
              <a:rPr lang="en-US" i="1"/>
              <a:t>Which sentences support the theme of the fable? In “The Hen and the Apple Tree,” I am going to underline “The Wolf knew that he had been outsmarted” and write this in the chart. This shows what the Wolf learned after posing as a tree. I am going to write “The Wolf knows he is not able to pose as something he is not: a tree” because this is how it helped me identify the theme. </a:t>
            </a:r>
            <a:endParaRPr/>
          </a:p>
          <a:p>
            <a:pPr marL="241300" lvl="0" indent="-228600" algn="l" rtl="0">
              <a:lnSpc>
                <a:spcPct val="100000"/>
              </a:lnSpc>
              <a:spcBef>
                <a:spcPts val="0"/>
              </a:spcBef>
              <a:spcAft>
                <a:spcPts val="0"/>
              </a:spcAft>
              <a:buSzPts val="1200"/>
              <a:buFont typeface="Arial"/>
              <a:buAutoNum type="arabicPeriod"/>
            </a:pPr>
            <a:r>
              <a:rPr lang="en-US"/>
              <a:t>Have pairs of students find and underline text that supports the themes of the remaining two fables. Provide assistance as needed. </a:t>
            </a:r>
            <a:endParaRPr/>
          </a:p>
          <a:p>
            <a:pPr marL="241300" lvl="0" indent="-228600" algn="l" rtl="0">
              <a:lnSpc>
                <a:spcPct val="100000"/>
              </a:lnSpc>
              <a:spcBef>
                <a:spcPts val="0"/>
              </a:spcBef>
              <a:spcAft>
                <a:spcPts val="0"/>
              </a:spcAft>
              <a:buSzPts val="1200"/>
              <a:buFont typeface="Arial"/>
              <a:buAutoNum type="arabicPeriod"/>
            </a:pPr>
            <a:r>
              <a:rPr lang="en-US"/>
              <a:t>Then have them write how the text helps them identify the theme. </a:t>
            </a:r>
            <a:br>
              <a:rPr lang="en-US" i="0"/>
            </a:br>
            <a:endParaRPr i="0"/>
          </a:p>
        </p:txBody>
      </p:sp>
      <p:sp>
        <p:nvSpPr>
          <p:cNvPr id="608" name="Google Shape;60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Arial"/>
              <a:buAutoNum type="arabicPeriod"/>
            </a:pPr>
            <a:r>
              <a:rPr lang="en-US"/>
              <a:t>Have students use the strategies for identifying theme.</a:t>
            </a:r>
            <a:endParaRPr/>
          </a:p>
          <a:p>
            <a:pPr marL="228600" lvl="0" indent="-215900" algn="l" rtl="0">
              <a:lnSpc>
                <a:spcPct val="100000"/>
              </a:lnSpc>
              <a:spcBef>
                <a:spcPts val="0"/>
              </a:spcBef>
              <a:spcAft>
                <a:spcPts val="0"/>
              </a:spcAft>
              <a:buSzPts val="1200"/>
              <a:buAutoNum type="arabicPeriod"/>
            </a:pPr>
            <a:r>
              <a:rPr lang="en-US"/>
              <a:t>Remind students that fables often have a theme, or lesson. This can also be called the moral. Discuss how authors include a theme for readers to learn.</a:t>
            </a:r>
            <a:endParaRPr/>
          </a:p>
          <a:p>
            <a:pPr marL="228600" lvl="0" indent="-215900" algn="l" rtl="0">
              <a:lnSpc>
                <a:spcPct val="100000"/>
              </a:lnSpc>
              <a:spcBef>
                <a:spcPts val="0"/>
              </a:spcBef>
              <a:spcAft>
                <a:spcPts val="0"/>
              </a:spcAft>
              <a:buSzPts val="1200"/>
              <a:buAutoNum type="arabicPeriod"/>
            </a:pPr>
            <a:r>
              <a:rPr lang="en-US"/>
              <a:t>Have students read paragraphs 15 and 16 and underline the sentence that states the theme and another that supports the theme. See student page for possible responses.</a:t>
            </a:r>
            <a:endParaRPr/>
          </a:p>
          <a:p>
            <a:pPr marL="228600" lvl="0" indent="-215900" algn="l" rtl="0">
              <a:lnSpc>
                <a:spcPct val="100000"/>
              </a:lnSpc>
              <a:spcBef>
                <a:spcPts val="0"/>
              </a:spcBef>
              <a:spcAft>
                <a:spcPts val="0"/>
              </a:spcAft>
              <a:buSzPts val="1200"/>
              <a:buAutoNum type="arabicPeriod"/>
            </a:pPr>
            <a:r>
              <a:rPr lang="en-US"/>
              <a:t>Ask students to restate the theme, or lesson, of the story in their own words. Possible responses: Don’t pretend to be something you are not. DOK 2</a:t>
            </a:r>
            <a:endParaRPr/>
          </a:p>
          <a:p>
            <a:pPr marL="457200" lvl="0" indent="0" algn="l" rtl="0">
              <a:lnSpc>
                <a:spcPct val="100000"/>
              </a:lnSpc>
              <a:spcBef>
                <a:spcPts val="0"/>
              </a:spcBef>
              <a:spcAft>
                <a:spcPts val="0"/>
              </a:spcAft>
              <a:buNone/>
            </a:pPr>
            <a:br>
              <a:rPr lang="en-US" i="0">
                <a:latin typeface="Calibri"/>
                <a:ea typeface="Calibri"/>
                <a:cs typeface="Calibri"/>
                <a:sym typeface="Calibri"/>
              </a:rPr>
            </a:br>
            <a:endParaRPr i="0">
              <a:latin typeface="Calibri"/>
              <a:ea typeface="Calibri"/>
              <a:cs typeface="Calibri"/>
              <a:sym typeface="Calibri"/>
            </a:endParaRPr>
          </a:p>
        </p:txBody>
      </p:sp>
      <p:sp>
        <p:nvSpPr>
          <p:cNvPr id="620" name="Google Shape;62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12af5222cf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212af5222cf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Arial"/>
              <a:buAutoNum type="arabicPeriod"/>
            </a:pPr>
            <a:r>
              <a:rPr lang="en-US"/>
              <a:t>Have students use the strategies for identifying theme.</a:t>
            </a:r>
            <a:endParaRPr/>
          </a:p>
          <a:p>
            <a:pPr marL="228600" lvl="0" indent="-215900" algn="l" rtl="0">
              <a:lnSpc>
                <a:spcPct val="100000"/>
              </a:lnSpc>
              <a:spcBef>
                <a:spcPts val="0"/>
              </a:spcBef>
              <a:spcAft>
                <a:spcPts val="0"/>
              </a:spcAft>
              <a:buSzPts val="1200"/>
              <a:buAutoNum type="arabicPeriod"/>
            </a:pPr>
            <a:r>
              <a:rPr lang="en-US"/>
              <a:t>Remind students that the theme or moral in a fable is the lesson the writer wants to teach. Explain that the moral is usually written at the end of a fable. Explain that the lesson always connects to the characters’ actions in the story. Direct students’ attention to paragraphs 30, 31, and 32, and have them complete the Close Read activity on p. 32. See student pages for possible responses.</a:t>
            </a:r>
            <a:endParaRPr/>
          </a:p>
          <a:p>
            <a:pPr marL="228600" lvl="0" indent="-215900" algn="l" rtl="0">
              <a:lnSpc>
                <a:spcPct val="100000"/>
              </a:lnSpc>
              <a:spcBef>
                <a:spcPts val="0"/>
              </a:spcBef>
              <a:spcAft>
                <a:spcPts val="0"/>
              </a:spcAft>
              <a:buSzPts val="1200"/>
              <a:buAutoNum type="arabicPeriod"/>
            </a:pPr>
            <a:r>
              <a:rPr lang="en-US"/>
              <a:t>Ask: What were the Frogs’ highest hopes, and why didn’t they achieve their goals? Possible Response: The Frogs’ highest hopes were to find gold, diamonds, and pearls. They followed the rainbow to find their highest hopes, but were swallowed up by a Snake. The Frogs did not think of anything but what they wanted, so they were not careful. Because they were not careful, they did not achieve their goals, and were disappointed instead. DOK 2</a:t>
            </a:r>
            <a:endParaRPr/>
          </a:p>
          <a:p>
            <a:pPr marL="457200" lvl="0" indent="0" algn="l" rtl="0">
              <a:lnSpc>
                <a:spcPct val="100000"/>
              </a:lnSpc>
              <a:spcBef>
                <a:spcPts val="0"/>
              </a:spcBef>
              <a:spcAft>
                <a:spcPts val="0"/>
              </a:spcAft>
              <a:buNone/>
            </a:pPr>
            <a:endParaRPr/>
          </a:p>
          <a:p>
            <a:pPr marL="457200" lvl="0" indent="0" algn="l" rtl="0">
              <a:lnSpc>
                <a:spcPct val="100000"/>
              </a:lnSpc>
              <a:spcBef>
                <a:spcPts val="0"/>
              </a:spcBef>
              <a:spcAft>
                <a:spcPts val="0"/>
              </a:spcAft>
              <a:buNone/>
            </a:pPr>
            <a:br>
              <a:rPr lang="en-US" i="0">
                <a:latin typeface="Calibri"/>
                <a:ea typeface="Calibri"/>
                <a:cs typeface="Calibri"/>
                <a:sym typeface="Calibri"/>
              </a:rPr>
            </a:br>
            <a:endParaRPr i="0">
              <a:latin typeface="Calibri"/>
              <a:ea typeface="Calibri"/>
              <a:cs typeface="Calibri"/>
              <a:sym typeface="Calibri"/>
            </a:endParaRPr>
          </a:p>
        </p:txBody>
      </p:sp>
      <p:sp>
        <p:nvSpPr>
          <p:cNvPr id="633" name="Google Shape;633;g212af5222cf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12af5222cf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g212af5222cf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Arial"/>
              <a:buAutoNum type="arabicPeriod"/>
            </a:pPr>
            <a:r>
              <a:rPr lang="en-US"/>
              <a:t>Have students use the strategies for identifying theme.</a:t>
            </a:r>
            <a:endParaRPr/>
          </a:p>
          <a:p>
            <a:pPr marL="228600" lvl="0" indent="-215900" algn="l" rtl="0">
              <a:lnSpc>
                <a:spcPct val="100000"/>
              </a:lnSpc>
              <a:spcBef>
                <a:spcPts val="0"/>
              </a:spcBef>
              <a:spcAft>
                <a:spcPts val="0"/>
              </a:spcAft>
              <a:buSzPts val="1200"/>
              <a:buAutoNum type="arabicPeriod"/>
            </a:pPr>
            <a:r>
              <a:rPr lang="en-US"/>
              <a:t>The theme is the lesson that readers learn in a fable. Help students with challenging and figurative language in the theme. Explain that the phrase “miles of a hard road” can relate not just to traveling, but to any type of challenge. Explain that the theme always relates to characters’ actions in the text. Point out that contentment is a synonym for happiness. Have students complete the Close Read activity on p. 37.</a:t>
            </a:r>
            <a:endParaRPr/>
          </a:p>
          <a:p>
            <a:pPr marL="228600" lvl="0" indent="-215900" algn="l" rtl="0">
              <a:lnSpc>
                <a:spcPct val="100000"/>
              </a:lnSpc>
              <a:spcBef>
                <a:spcPts val="0"/>
              </a:spcBef>
              <a:spcAft>
                <a:spcPts val="0"/>
              </a:spcAft>
              <a:buSzPts val="1200"/>
              <a:buAutoNum type="arabicPeriod"/>
            </a:pPr>
            <a:r>
              <a:rPr lang="en-US"/>
              <a:t>See student page for possible responses. DOK 2</a:t>
            </a:r>
            <a:endParaRPr/>
          </a:p>
          <a:p>
            <a:pPr marL="457200" lvl="0" indent="0" algn="l" rtl="0">
              <a:lnSpc>
                <a:spcPct val="100000"/>
              </a:lnSpc>
              <a:spcBef>
                <a:spcPts val="0"/>
              </a:spcBef>
              <a:spcAft>
                <a:spcPts val="0"/>
              </a:spcAft>
              <a:buNone/>
            </a:pPr>
            <a:br>
              <a:rPr lang="en-US" i="0">
                <a:latin typeface="Calibri"/>
                <a:ea typeface="Calibri"/>
                <a:cs typeface="Calibri"/>
                <a:sym typeface="Calibri"/>
              </a:rPr>
            </a:br>
            <a:endParaRPr i="0">
              <a:latin typeface="Calibri"/>
              <a:ea typeface="Calibri"/>
              <a:cs typeface="Calibri"/>
              <a:sym typeface="Calibri"/>
            </a:endParaRPr>
          </a:p>
        </p:txBody>
      </p:sp>
      <p:sp>
        <p:nvSpPr>
          <p:cNvPr id="646" name="Google Shape;646;g212af5222cf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Arial"/>
              <a:buAutoNum type="arabicPeriod"/>
            </a:pPr>
            <a:r>
              <a:rPr lang="en-US"/>
              <a:t>Have students annotate the text using the other Close Read notes for Identify Theme. </a:t>
            </a:r>
            <a:endParaRPr/>
          </a:p>
          <a:p>
            <a:pPr marL="228600" lvl="0" indent="-215900" algn="l" rtl="0">
              <a:lnSpc>
                <a:spcPct val="100000"/>
              </a:lnSpc>
              <a:spcBef>
                <a:spcPts val="0"/>
              </a:spcBef>
              <a:spcAft>
                <a:spcPts val="0"/>
              </a:spcAft>
              <a:buSzPts val="1200"/>
              <a:buFont typeface="Arial"/>
              <a:buAutoNum type="arabicPeriod"/>
            </a:pPr>
            <a:r>
              <a:rPr lang="en-US"/>
              <a:t>Have students use the text evidence from their annotations to complete the chart on p. 40.</a:t>
            </a:r>
            <a:endParaRPr>
              <a:latin typeface="Calibri"/>
              <a:ea typeface="Calibri"/>
              <a:cs typeface="Calibri"/>
              <a:sym typeface="Calibri"/>
            </a:endParaRPr>
          </a:p>
        </p:txBody>
      </p:sp>
      <p:sp>
        <p:nvSpPr>
          <p:cNvPr id="659" name="Google Shape;659;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Authors have many different reasons for writing. Their purpose can be to teach, entertain, or inform. </a:t>
            </a:r>
            <a:endParaRPr/>
          </a:p>
          <a:p>
            <a:pPr marL="685800" lvl="1" indent="-190500" algn="l" rtl="0">
              <a:lnSpc>
                <a:spcPct val="100000"/>
              </a:lnSpc>
              <a:spcBef>
                <a:spcPts val="0"/>
              </a:spcBef>
              <a:spcAft>
                <a:spcPts val="0"/>
              </a:spcAft>
              <a:buClr>
                <a:srgbClr val="000000"/>
              </a:buClr>
              <a:buSzPts val="1200"/>
              <a:buFont typeface="Arial"/>
              <a:buChar char="•"/>
            </a:pPr>
            <a:r>
              <a:rPr lang="en-US"/>
              <a:t>Authors include details in the text that help them meet their purpose. </a:t>
            </a:r>
            <a:endParaRPr/>
          </a:p>
          <a:p>
            <a:pPr marL="685800" lvl="1" indent="-190500" algn="l" rtl="0">
              <a:lnSpc>
                <a:spcPct val="100000"/>
              </a:lnSpc>
              <a:spcBef>
                <a:spcPts val="0"/>
              </a:spcBef>
              <a:spcAft>
                <a:spcPts val="0"/>
              </a:spcAft>
              <a:buClr>
                <a:srgbClr val="000000"/>
              </a:buClr>
              <a:buSzPts val="1200"/>
              <a:buFont typeface="Arial"/>
              <a:buChar char="•"/>
            </a:pPr>
            <a:r>
              <a:rPr lang="en-US"/>
              <a:t>Authors choose words carefully for their purpose. </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Model using the example on p. 44 in the Student Interactive to show students how writers use details to support a purpose. </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Remind students that a moral is a lesson, and then read the moral on p. 44. Emphasize the phrases “hard road” and “true happiness.” </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Then say: </a:t>
            </a:r>
            <a:r>
              <a:rPr lang="en-US" i="1"/>
              <a:t>In the sentences “He had lost his way several times. He was bruised and bloodied. He was tired and frightened,” the author uses details to describe the hard road that Mouse had to travel. This helps us understand that Mouse had a difficult journey. Read the sentences that support true happiness and point out how the words peace and contentment support this idea.</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Have students complete the activity on p. 44 in the Student Interactive.</a:t>
            </a:r>
            <a:endParaRPr i="0"/>
          </a:p>
        </p:txBody>
      </p:sp>
      <p:sp>
        <p:nvSpPr>
          <p:cNvPr id="672" name="Google Shape;672;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Display the cursive letters </a:t>
            </a:r>
            <a:r>
              <a:rPr lang="en-US" i="1"/>
              <a:t>r</a:t>
            </a:r>
            <a:r>
              <a:rPr lang="en-US"/>
              <a:t> and</a:t>
            </a:r>
            <a:r>
              <a:rPr lang="en-US" i="1"/>
              <a:t> s</a:t>
            </a:r>
            <a:r>
              <a:rPr lang="en-US"/>
              <a:t>.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Remind students to sit upright in their chair with both feet flat on the floor.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Tell students that the lowercase </a:t>
            </a:r>
            <a:r>
              <a:rPr lang="en-US" i="1"/>
              <a:t>r</a:t>
            </a:r>
            <a:r>
              <a:rPr lang="en-US"/>
              <a:t> and </a:t>
            </a:r>
            <a:r>
              <a:rPr lang="en-US" i="1"/>
              <a:t>s</a:t>
            </a:r>
            <a:r>
              <a:rPr lang="en-US"/>
              <a:t> are written without lifting the pencil. Both begin on the bottom line and travel up to the middle. The lowercase </a:t>
            </a:r>
            <a:r>
              <a:rPr lang="en-US" i="1"/>
              <a:t>r</a:t>
            </a:r>
            <a:r>
              <a:rPr lang="en-US"/>
              <a:t> dips down then out, then travels back down to the bottom line. The lowercase </a:t>
            </a:r>
            <a:r>
              <a:rPr lang="en-US" i="1"/>
              <a:t>s</a:t>
            </a:r>
            <a:r>
              <a:rPr lang="en-US"/>
              <a:t> curves out as the pencil travels down, making a partial circle before it reaches the bottom line.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students practice both letters.</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students use Handwriting p. 138 from the Resource Download Center to practice writing cursive letters </a:t>
            </a:r>
            <a:r>
              <a:rPr lang="en-US" i="1"/>
              <a:t>r</a:t>
            </a:r>
            <a:r>
              <a:rPr lang="en-US"/>
              <a:t> and </a:t>
            </a:r>
            <a:r>
              <a:rPr lang="en-US" i="1"/>
              <a:t>s</a:t>
            </a:r>
            <a:r>
              <a:rPr lang="en-US" b="0" i="0" u="none" strike="noStrike">
                <a:solidFill>
                  <a:srgbClr val="000000"/>
                </a:solidFill>
                <a:latin typeface="Calibri"/>
                <a:ea typeface="Calibri"/>
                <a:cs typeface="Calibri"/>
                <a:sym typeface="Calibri"/>
              </a:rPr>
              <a:t>. </a:t>
            </a:r>
            <a:r>
              <a:rPr lang="en-US" b="1" i="0" u="none" strike="noStrike">
                <a:solidFill>
                  <a:srgbClr val="000000"/>
                </a:solidFill>
                <a:latin typeface="Calibri"/>
                <a:ea typeface="Calibri"/>
                <a:cs typeface="Calibri"/>
                <a:sym typeface="Calibri"/>
              </a:rPr>
              <a:t>Click path: Table of Contents -&gt; Resource Download Center -&gt; Handwriting Practice -&gt; U3W1L3 Handwriting Practice </a:t>
            </a:r>
            <a:endParaRPr b="1">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686" name="Google Shape;686;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Arial"/>
              <a:buAutoNum type="arabicPeriod"/>
            </a:pPr>
            <a:r>
              <a:rPr lang="en-US"/>
              <a:t>Poets arrange words into lines rather than sentences. The poet carefully chooses which words appear on each line.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Return to p. 47 in the Student Interactive. Point to the poem and count its lines. </a:t>
            </a:r>
            <a:r>
              <a:rPr lang="en-US" i="1"/>
              <a:t>Say: This poem has eight lines. The lines are all about the same length and have a similar number of syllables. This keeps the poem’s rhythm consistent. Lines of a poem are different from regular sentences—they don’t always have punctuation.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i="1"/>
              <a:t>Poets think about how words look and sound together in each line. </a:t>
            </a:r>
            <a:r>
              <a:rPr lang="en-US"/>
              <a:t>Point to lines 1 and 2. </a:t>
            </a:r>
            <a:r>
              <a:rPr lang="en-US" i="1"/>
              <a:t>Here the poet starts with: A ruby red apple. I can almost see this apple. In the next line, I see the apple is hanging high in the tree. </a:t>
            </a:r>
            <a:r>
              <a:rPr lang="en-US"/>
              <a:t>Point to lines 2 and 4. </a:t>
            </a:r>
            <a:r>
              <a:rPr lang="en-US" i="1"/>
              <a:t>The poet ended these lines with words that rhyme</a:t>
            </a:r>
            <a:r>
              <a:rPr lang="en-US"/>
              <a:t>.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Read lines 5 through 8. Ask: </a:t>
            </a:r>
            <a:r>
              <a:rPr lang="en-US" i="1"/>
              <a:t>What happens in each line? Explain how the poet ends lines 6 and 8</a:t>
            </a:r>
            <a:r>
              <a:rPr lang="en-US"/>
              <a:t>. (Point out crunch and lunch.)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Read aloud and display another poem from the stack. Discuss the number of lines and the content of each line.</a:t>
            </a:r>
            <a:endParaRPr/>
          </a:p>
        </p:txBody>
      </p:sp>
      <p:sp>
        <p:nvSpPr>
          <p:cNvPr id="699" name="Google Shape;69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Arial"/>
              <a:buAutoNum type="arabicPeriod"/>
            </a:pPr>
            <a:r>
              <a:rPr lang="en-US"/>
              <a:t>Students should continue to work on their poems, focusing on what they want to describe in each line. If students have difficulty, read poems from the stack with them, explaining how poets decide to end lines.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If students struggle, choose one of the following options to provide further support. </a:t>
            </a:r>
            <a:endParaRPr>
              <a:latin typeface="Calibri"/>
              <a:ea typeface="Calibri"/>
              <a:cs typeface="Calibri"/>
              <a:sym typeface="Calibri"/>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Modeled – </a:t>
            </a:r>
            <a:r>
              <a:rPr lang="en-US"/>
              <a:t>Do a Think Aloud to model identifying how each line of a poem relates to the subject.</a:t>
            </a:r>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Shared – </a:t>
            </a:r>
            <a:r>
              <a:rPr lang="en-US"/>
              <a:t>Read a poem aloud. Prompt students to share what each line describes.</a:t>
            </a:r>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Guided – </a:t>
            </a:r>
            <a:r>
              <a:rPr lang="en-US"/>
              <a:t>Discuss with students options for deciding how to end a line of poetry.</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Students who show understanding should experiment with different line lengths.</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At the end of writing time call on a few students to </a:t>
            </a:r>
            <a:r>
              <a:rPr lang="en-US"/>
              <a:t>share lines from their poems.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Ask them to explain their choices in writing them.</a:t>
            </a:r>
            <a:endParaRPr/>
          </a:p>
        </p:txBody>
      </p:sp>
      <p:sp>
        <p:nvSpPr>
          <p:cNvPr id="712" name="Google Shape;712;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Explain that as students talk about living things growing and changing, they will respond in meaningful ways by using the newly acquired Academic Vocabulary words. They will learn new words that are connected to these words. </a:t>
            </a:r>
            <a:endParaRPr>
              <a:latin typeface="Calibri"/>
              <a:ea typeface="Calibri"/>
              <a:cs typeface="Calibri"/>
              <a:sym typeface="Calibri"/>
            </a:endParaRPr>
          </a:p>
          <a:p>
            <a:pPr marL="228600" lvl="0" indent="-1905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Read aloud the paragraph on page 11 in the Student Interactive.</a:t>
            </a:r>
            <a:endParaRPr>
              <a:latin typeface="Calibri"/>
              <a:ea typeface="Calibri"/>
              <a:cs typeface="Calibri"/>
              <a:sym typeface="Calibri"/>
            </a:endParaRPr>
          </a:p>
          <a:p>
            <a:pPr marL="228600" lvl="0" indent="-1905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Then use the EXPAND and ASK questions for each word. Have students respond, or say something in reply to someone else, using the newly acquired Academic Vocabulary as appropriate.</a:t>
            </a:r>
            <a:endParaRPr>
              <a:latin typeface="Calibri"/>
              <a:ea typeface="Calibri"/>
              <a:cs typeface="Calibri"/>
              <a:sym typeface="Calibri"/>
            </a:endParaRPr>
          </a:p>
          <a:p>
            <a:pPr marL="228600" lvl="0" indent="-1905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Have students use the Academic Vocabulary words as they talk about the picture in the Student Interactive with a partner. </a:t>
            </a:r>
            <a:endParaRPr>
              <a:latin typeface="Calibri"/>
              <a:ea typeface="Calibri"/>
              <a:cs typeface="Calibri"/>
              <a:sym typeface="Calibri"/>
            </a:endParaRPr>
          </a:p>
        </p:txBody>
      </p:sp>
      <p:sp>
        <p:nvSpPr>
          <p:cNvPr id="129" name="Google Shape;12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Remind students that words with long </a:t>
            </a:r>
            <a:r>
              <a:rPr lang="en-US" i="1"/>
              <a:t>i</a:t>
            </a:r>
            <a:r>
              <a:rPr lang="en-US"/>
              <a:t> sounds are formed by </a:t>
            </a:r>
            <a:r>
              <a:rPr lang="en-US" i="1"/>
              <a:t>i, ie, i_e, igh, </a:t>
            </a:r>
            <a:r>
              <a:rPr lang="en-US" i="0"/>
              <a:t>and</a:t>
            </a:r>
            <a:r>
              <a:rPr lang="en-US" i="1"/>
              <a:t> y</a:t>
            </a:r>
            <a:r>
              <a:rPr lang="en-US"/>
              <a:t>, and that some one-syllable words with these sounds, such as </a:t>
            </a:r>
            <a:r>
              <a:rPr lang="en-US" i="1"/>
              <a:t>try </a:t>
            </a:r>
            <a:r>
              <a:rPr lang="en-US"/>
              <a:t>and </a:t>
            </a:r>
            <a:r>
              <a:rPr lang="en-US" i="1"/>
              <a:t>spy</a:t>
            </a:r>
            <a:r>
              <a:rPr lang="en-US"/>
              <a:t>, have open syllables.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students spell these words and underline each long</a:t>
            </a:r>
            <a:r>
              <a:rPr lang="en-US" i="1"/>
              <a:t> i </a:t>
            </a:r>
            <a:r>
              <a:rPr lang="en-US"/>
              <a:t>spelling pattern: </a:t>
            </a:r>
            <a:r>
              <a:rPr lang="en-US" i="1"/>
              <a:t>site, light, cry, hi, tie</a:t>
            </a:r>
            <a:r>
              <a:rPr lang="en-US"/>
              <a:t>.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Then have them circle the words with open syllables.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Finally, have students spell the one-syllable word with a VCe syllable, nine, and these one-syllable words with open syllables: </a:t>
            </a:r>
            <a:r>
              <a:rPr lang="en-US" i="1"/>
              <a:t>fly, lie, sigh</a:t>
            </a:r>
            <a:r>
              <a:rPr lang="en-US"/>
              <a:t>.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students complete Spelling p. 147</a:t>
            </a:r>
            <a:r>
              <a:rPr lang="en-US" b="0" i="0" u="none" strike="noStrike">
                <a:solidFill>
                  <a:srgbClr val="000000"/>
                </a:solidFill>
                <a:latin typeface="Calibri"/>
                <a:ea typeface="Calibri"/>
                <a:cs typeface="Calibri"/>
                <a:sym typeface="Calibri"/>
              </a:rPr>
              <a:t> from the Resource Download Center. </a:t>
            </a:r>
            <a:r>
              <a:rPr lang="en-US" b="1" i="0" u="none" strike="noStrike">
                <a:solidFill>
                  <a:srgbClr val="000000"/>
                </a:solidFill>
                <a:latin typeface="Calibri"/>
                <a:ea typeface="Calibri"/>
                <a:cs typeface="Calibri"/>
                <a:sym typeface="Calibri"/>
              </a:rPr>
              <a:t>Click path: Table of Contents -&gt; Resource Download Center -&gt; Spelling -&gt; U3W1</a:t>
            </a:r>
            <a:endParaRPr b="1">
              <a:latin typeface="Calibri"/>
              <a:ea typeface="Calibri"/>
              <a:cs typeface="Calibri"/>
              <a:sym typeface="Calibri"/>
            </a:endParaRPr>
          </a:p>
          <a:p>
            <a:pPr marL="0" lvl="0" indent="0" algn="l" rtl="0">
              <a:lnSpc>
                <a:spcPct val="100000"/>
              </a:lnSpc>
              <a:spcBef>
                <a:spcPts val="0"/>
              </a:spcBef>
              <a:spcAft>
                <a:spcPts val="0"/>
              </a:spcAft>
              <a:buSzPts val="1400"/>
              <a:buNone/>
            </a:pPr>
            <a:endParaRPr sz="1800" b="0" i="0" u="none" strike="noStrike">
              <a:solidFill>
                <a:srgbClr val="000000"/>
              </a:solidFill>
              <a:latin typeface="Calibri"/>
              <a:ea typeface="Calibri"/>
              <a:cs typeface="Calibri"/>
              <a:sym typeface="Calibri"/>
            </a:endParaRPr>
          </a:p>
        </p:txBody>
      </p:sp>
      <p:sp>
        <p:nvSpPr>
          <p:cNvPr id="725" name="Google Shape;725;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Explain that present-tense verbs tell what happens now. They can be used with singular or plural nouns and pronouns.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Review that if a verb is used with a singular noun or the pronouns </a:t>
            </a:r>
            <a:r>
              <a:rPr lang="en-US" i="1"/>
              <a:t>he, she, </a:t>
            </a:r>
            <a:r>
              <a:rPr lang="en-US" i="0"/>
              <a:t>or</a:t>
            </a:r>
            <a:r>
              <a:rPr lang="en-US" i="1"/>
              <a:t> it</a:t>
            </a:r>
            <a:r>
              <a:rPr lang="en-US"/>
              <a:t>, the verb ends in -s or -es. If used with a plural noun, it does not end in -</a:t>
            </a:r>
            <a:r>
              <a:rPr lang="en-US" i="1"/>
              <a:t>s </a:t>
            </a:r>
            <a:r>
              <a:rPr lang="en-US" i="0"/>
              <a:t>or</a:t>
            </a:r>
            <a:r>
              <a:rPr lang="en-US" i="1"/>
              <a:t> -es</a:t>
            </a:r>
            <a:r>
              <a:rPr lang="en-US"/>
              <a:t>.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Review action verbs and forms of </a:t>
            </a:r>
            <a:r>
              <a:rPr lang="en-US" i="1"/>
              <a:t>be (am, is, are). </a:t>
            </a:r>
            <a:r>
              <a:rPr lang="en-US"/>
              <a:t>Point out that these present-tense verbs do not show action.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To reinforce present-tense verbs, name different types of actions.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Ask students to provide examples of sentences that include those actions and use present-tense verbs with singular and plural nouns.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Then ask students to create sentences using am, is, and are to demonstrate present-tense verbs that do not show action. For example, say: </a:t>
            </a:r>
            <a:r>
              <a:rPr lang="en-US" i="1"/>
              <a:t>I </a:t>
            </a:r>
            <a:r>
              <a:rPr lang="en-US" i="1" u="sng"/>
              <a:t>am</a:t>
            </a:r>
            <a:r>
              <a:rPr lang="en-US" i="1"/>
              <a:t> a teacher. What are you?</a:t>
            </a:r>
            <a:endParaRPr sz="1800" b="0" i="1" u="none" strike="noStrike">
              <a:solidFill>
                <a:srgbClr val="000000"/>
              </a:solidFill>
              <a:latin typeface="Calibri"/>
              <a:ea typeface="Calibri"/>
              <a:cs typeface="Calibri"/>
              <a:sym typeface="Calibri"/>
            </a:endParaRPr>
          </a:p>
        </p:txBody>
      </p:sp>
      <p:sp>
        <p:nvSpPr>
          <p:cNvPr id="738" name="Google Shape;738;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9" name="Google Shape;749;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Have students turn to p. 21 in the Student Interactive. Say: </a:t>
            </a:r>
            <a:r>
              <a:rPr lang="en-US" i="1"/>
              <a:t>We are going to read a story today about a rabbit who is having trouble flying his kite. In this story, you will read some words with the long i sound spelled in different ways. How do you think the rabbit might solve his problem?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Tell students that as they read, they should stop and check their understanding of what they read. Say: </a:t>
            </a:r>
            <a:r>
              <a:rPr lang="en-US" i="1"/>
              <a:t>As you read, think about what you are reading and whether it makes sense. You might have to go back and reread a sentence, just to make sure you understand the story</a:t>
            </a:r>
            <a:r>
              <a:rPr lang="en-US"/>
              <a:t>.</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students choral read the whole story with a partner. Then have them reread the story, this time with one student reading the part of the cat and the other the part of the rabbit.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Call students’ attention to the first sentence in the story. Ask if they can find a word with the long </a:t>
            </a:r>
            <a:r>
              <a:rPr lang="en-US" i="1"/>
              <a:t>i</a:t>
            </a:r>
            <a:r>
              <a:rPr lang="en-US"/>
              <a:t> sound.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them circle the word </a:t>
            </a:r>
            <a:r>
              <a:rPr lang="en-US" i="1"/>
              <a:t>kite</a:t>
            </a:r>
            <a:r>
              <a:rPr lang="en-US"/>
              <a:t> and tell what vowel pattern stands for the long </a:t>
            </a:r>
            <a:r>
              <a:rPr lang="en-US" i="1"/>
              <a:t>i</a:t>
            </a:r>
            <a:r>
              <a:rPr lang="en-US"/>
              <a:t> sound.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Review with students that the sound /ī/ can be spelled using different vowel patterns. Say: </a:t>
            </a:r>
            <a:r>
              <a:rPr lang="en-US" i="1"/>
              <a:t>Which word in the second sentence has the sound /ī/ spelled y?</a:t>
            </a:r>
            <a:r>
              <a:rPr lang="en-US"/>
              <a:t> (by)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students underline the word. Have partners work together to identify words with long </a:t>
            </a:r>
            <a:r>
              <a:rPr lang="en-US" i="1"/>
              <a:t>i</a:t>
            </a:r>
            <a:r>
              <a:rPr lang="en-US"/>
              <a:t> in the rest of the story. They should read the words together and then circle the vowel pattern.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When students are finished, call on one or more sets of partners to read the words they found.</a:t>
            </a:r>
            <a:endParaRPr/>
          </a:p>
        </p:txBody>
      </p:sp>
      <p:sp>
        <p:nvSpPr>
          <p:cNvPr id="760" name="Google Shape;760;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Arial"/>
              <a:buAutoNum type="arabicPeriod"/>
            </a:pPr>
            <a:r>
              <a:rPr lang="en-US"/>
              <a:t>The important ideas in a text are known as key ideas. When evaluating the text, the reader works to understand how key ideas are related and how well those ideas explain a topic. </a:t>
            </a:r>
            <a:endParaRPr/>
          </a:p>
          <a:p>
            <a:pPr marL="685800" lvl="1" indent="-228600" algn="l" rtl="0">
              <a:lnSpc>
                <a:spcPct val="100000"/>
              </a:lnSpc>
              <a:spcBef>
                <a:spcPts val="0"/>
              </a:spcBef>
              <a:spcAft>
                <a:spcPts val="0"/>
              </a:spcAft>
              <a:buClr>
                <a:srgbClr val="000000"/>
              </a:buClr>
              <a:buSzPts val="1200"/>
              <a:buFont typeface="Arial"/>
              <a:buChar char="•"/>
            </a:pPr>
            <a:r>
              <a:rPr lang="en-US"/>
              <a:t>Think about descriptions of characters or places. </a:t>
            </a:r>
            <a:endParaRPr/>
          </a:p>
          <a:p>
            <a:pPr marL="685800" lvl="1" indent="-228600" algn="l" rtl="0">
              <a:lnSpc>
                <a:spcPct val="100000"/>
              </a:lnSpc>
              <a:spcBef>
                <a:spcPts val="0"/>
              </a:spcBef>
              <a:spcAft>
                <a:spcPts val="0"/>
              </a:spcAft>
              <a:buClr>
                <a:srgbClr val="000000"/>
              </a:buClr>
              <a:buSzPts val="1200"/>
              <a:buFont typeface="Arial"/>
              <a:buChar char="•"/>
            </a:pPr>
            <a:r>
              <a:rPr lang="en-US"/>
              <a:t>Notice how the author lets the reader know what the character is thinking and feeling. </a:t>
            </a:r>
            <a:endParaRPr/>
          </a:p>
          <a:p>
            <a:pPr marL="685800" lvl="1" indent="-228600" algn="l" rtl="0">
              <a:lnSpc>
                <a:spcPct val="100000"/>
              </a:lnSpc>
              <a:spcBef>
                <a:spcPts val="0"/>
              </a:spcBef>
              <a:spcAft>
                <a:spcPts val="0"/>
              </a:spcAft>
              <a:buClr>
                <a:srgbClr val="000000"/>
              </a:buClr>
              <a:buSzPts val="1200"/>
              <a:buFont typeface="Arial"/>
              <a:buChar char="•"/>
            </a:pPr>
            <a:r>
              <a:rPr lang="en-US"/>
              <a:t>Think about the story’s main message to evaluate which details reveal key ideas.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Use the Close Read note on SI p. 27 to model how to find and evaluate details that relate to the key ideas. </a:t>
            </a:r>
            <a:endParaRPr/>
          </a:p>
          <a:p>
            <a:pPr marL="685800" lvl="1" indent="-228600" algn="l" rtl="0">
              <a:lnSpc>
                <a:spcPct val="100000"/>
              </a:lnSpc>
              <a:spcBef>
                <a:spcPts val="0"/>
              </a:spcBef>
              <a:spcAft>
                <a:spcPts val="0"/>
              </a:spcAft>
              <a:buClr>
                <a:srgbClr val="000000"/>
              </a:buClr>
              <a:buSzPts val="1200"/>
              <a:buFont typeface="Arial"/>
              <a:buChar char="•"/>
            </a:pPr>
            <a:r>
              <a:rPr lang="en-US"/>
              <a:t>Say: </a:t>
            </a:r>
            <a:r>
              <a:rPr lang="en-US" i="1"/>
              <a:t>What words does the author use to describe the tree? In paragraph 5, the Hen says: “I have never seen a tree that has ten furry toes.” I know that the Hen was looking out her window at the apple tree. I can use this detail about the tree to understand that the tree is actually an animal posing as a tree. That seems to be a key idea in this story, and that tells me that the detail is important. I will write it in the chart.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Have students reread “The Hen and the Apple Tree” and find another detail. Then help them determine how the two details are related and evaluate the two details to determine a key idea.</a:t>
            </a:r>
            <a:br>
              <a:rPr lang="en-US" i="0"/>
            </a:br>
            <a:endParaRPr i="0"/>
          </a:p>
        </p:txBody>
      </p:sp>
      <p:sp>
        <p:nvSpPr>
          <p:cNvPr id="773" name="Google Shape;773;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Arial"/>
              <a:buAutoNum type="arabicPeriod"/>
            </a:pPr>
            <a:r>
              <a:rPr lang="en-US"/>
              <a:t>Have students annotate the text using the Close Read notes for Determine Key Ideas and then use their annotations to complete SI p. 41.</a:t>
            </a:r>
            <a:endParaRPr/>
          </a:p>
          <a:p>
            <a:pPr marL="228600" lvl="0" indent="-215900" algn="l" rtl="0">
              <a:lnSpc>
                <a:spcPct val="100000"/>
              </a:lnSpc>
              <a:spcBef>
                <a:spcPts val="0"/>
              </a:spcBef>
              <a:spcAft>
                <a:spcPts val="0"/>
              </a:spcAft>
              <a:buSzPts val="1200"/>
              <a:buFont typeface="Arial"/>
              <a:buAutoNum type="arabicPeriod"/>
            </a:pPr>
            <a:r>
              <a:rPr lang="en-US"/>
              <a:t>Explain that students should look for descriptive words that help them understand more about the character and setting in a story. Remind students that descriptions can be found in dialogue, or what characters say. Direct students’ attention to paragraph 5. Ask: </a:t>
            </a:r>
            <a:r>
              <a:rPr lang="en-US" i="1"/>
              <a:t>What words on the page tell how the tree looks?</a:t>
            </a:r>
            <a:r>
              <a:rPr lang="en-US"/>
              <a:t> See student page for possible responses. DOK 1</a:t>
            </a:r>
            <a:br>
              <a:rPr lang="en-US"/>
            </a:br>
            <a:br>
              <a:rPr lang="en-US"/>
            </a:br>
            <a:br>
              <a:rPr lang="en-US"/>
            </a:br>
            <a:endParaRPr/>
          </a:p>
        </p:txBody>
      </p:sp>
      <p:sp>
        <p:nvSpPr>
          <p:cNvPr id="786" name="Google Shape;786;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12af5222cf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g212af5222cf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Arial"/>
              <a:buAutoNum type="arabicPeriod"/>
            </a:pPr>
            <a:r>
              <a:rPr lang="en-US"/>
              <a:t>Have students annotate the text using the Close Read notes for Determine Key Ideas and then use their annotations to complete SI p. 41.</a:t>
            </a:r>
            <a:endParaRPr/>
          </a:p>
          <a:p>
            <a:pPr marL="228600" lvl="0" indent="-215900" algn="l" rtl="0">
              <a:lnSpc>
                <a:spcPct val="100000"/>
              </a:lnSpc>
              <a:spcBef>
                <a:spcPts val="0"/>
              </a:spcBef>
              <a:spcAft>
                <a:spcPts val="0"/>
              </a:spcAft>
              <a:buSzPts val="1200"/>
              <a:buAutoNum type="arabicPeriod"/>
            </a:pPr>
            <a:r>
              <a:rPr lang="en-US"/>
              <a:t>Direct students’ attention to paragraph 18. Have students highlight the sentence that tells the key idea about what Frog is planning to do. See student page for possible responses. </a:t>
            </a:r>
            <a:endParaRPr/>
          </a:p>
          <a:p>
            <a:pPr marL="228600" lvl="0" indent="-215900" algn="l" rtl="0">
              <a:lnSpc>
                <a:spcPct val="100000"/>
              </a:lnSpc>
              <a:spcBef>
                <a:spcPts val="0"/>
              </a:spcBef>
              <a:spcAft>
                <a:spcPts val="0"/>
              </a:spcAft>
              <a:buSzPts val="1200"/>
              <a:buAutoNum type="arabicPeriod"/>
            </a:pPr>
            <a:r>
              <a:rPr lang="en-US"/>
              <a:t>Ask: </a:t>
            </a:r>
            <a:r>
              <a:rPr lang="en-US" i="1"/>
              <a:t>Why does the frog want to find the cave? How does he plan to do it? </a:t>
            </a:r>
            <a:r>
              <a:rPr lang="en-US"/>
              <a:t>Possible Response: An example clue is “I will find that cave and be the richest frog in the world.” Just before this, the Frog remembered that he heard there was a cave filled with gold at the place where the rainbow ends. He plans to follow the rainbow to find the cave filled with gold. DOK 2</a:t>
            </a:r>
            <a:br>
              <a:rPr lang="en-US"/>
            </a:br>
            <a:br>
              <a:rPr lang="en-US"/>
            </a:br>
            <a:br>
              <a:rPr lang="en-US"/>
            </a:br>
            <a:endParaRPr/>
          </a:p>
        </p:txBody>
      </p:sp>
      <p:sp>
        <p:nvSpPr>
          <p:cNvPr id="799" name="Google Shape;799;g212af5222cf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212af5222cf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g212af5222cf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Arial"/>
              <a:buAutoNum type="arabicPeriod"/>
            </a:pPr>
            <a:r>
              <a:rPr lang="en-US"/>
              <a:t>Have students annotate the text using the Close Read notes for Determine Key Ideas and then use their annotations to complete SI p. 41.</a:t>
            </a:r>
            <a:endParaRPr/>
          </a:p>
          <a:p>
            <a:pPr marL="228600" lvl="0" indent="-215900" algn="l" rtl="0">
              <a:lnSpc>
                <a:spcPct val="100000"/>
              </a:lnSpc>
              <a:spcBef>
                <a:spcPts val="0"/>
              </a:spcBef>
              <a:spcAft>
                <a:spcPts val="0"/>
              </a:spcAft>
              <a:buSzPts val="1200"/>
              <a:buAutoNum type="arabicPeriod"/>
            </a:pPr>
            <a:r>
              <a:rPr lang="en-US"/>
              <a:t>Key ideas help readers determine what is important in a story. Direct students’ attention to paragraph 34 and guide them to find details that explain why Mouse’s parents are fearful of his trip to the seashore. Ask: </a:t>
            </a:r>
            <a:r>
              <a:rPr lang="en-US" i="1"/>
              <a:t>Where do you see words that relate to fear or danger on the page? </a:t>
            </a:r>
            <a:r>
              <a:rPr lang="en-US"/>
              <a:t>Have students complete the Close Read activity on p. 35. See student page for possible responses. DOK 2</a:t>
            </a:r>
            <a:br>
              <a:rPr lang="en-US"/>
            </a:br>
            <a:br>
              <a:rPr lang="en-US"/>
            </a:br>
            <a:br>
              <a:rPr lang="en-US"/>
            </a:br>
            <a:endParaRPr/>
          </a:p>
        </p:txBody>
      </p:sp>
      <p:sp>
        <p:nvSpPr>
          <p:cNvPr id="812" name="Google Shape;812;g212af5222cf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Arial"/>
              <a:buAutoNum type="arabicPeriod"/>
            </a:pPr>
            <a:r>
              <a:rPr lang="en-US" b="0" i="0" u="none" strike="noStrike">
                <a:solidFill>
                  <a:srgbClr val="000000"/>
                </a:solidFill>
                <a:latin typeface="Calibri"/>
                <a:ea typeface="Calibri"/>
                <a:cs typeface="Calibri"/>
                <a:sym typeface="Calibri"/>
              </a:rPr>
              <a:t>Have students complete p. 41 in the Student Interactive. </a:t>
            </a:r>
            <a:br>
              <a:rPr lang="en-US"/>
            </a:br>
            <a:endParaRPr/>
          </a:p>
        </p:txBody>
      </p:sp>
      <p:sp>
        <p:nvSpPr>
          <p:cNvPr id="825" name="Google Shape;825;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Arial"/>
              <a:buAutoNum type="arabicPeriod"/>
            </a:pPr>
            <a:r>
              <a:rPr lang="en-US"/>
              <a:t>A poem starts with a topic. Before writing, a poet generates ideas and feelings about a topic. Drawing is one method a poet might use to brainstorm ideas and feelings.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Hold up a poem from the stack. Read its title and state its topic, then read the poem. Say</a:t>
            </a:r>
            <a:r>
              <a:rPr lang="en-US" i="1"/>
              <a:t>: This poet chose to write about ____. Before the poet began to write, he or she brainstormed ideas and feelings about the topic. Drawings can represent feelings and ideas.</a:t>
            </a:r>
            <a:r>
              <a:rPr lang="en-US"/>
              <a:t>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Model doing a simple drawing based on the poem’s topic. Discuss how it relates to the topic.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Call on a few students to share some topic ideas. Choose one of the ideas and draw a sketch about it. Have students identify ideas and feelings the drawing evokes.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Direct students to p. 48 of the Student Interactive. Have students complete the exercise.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When finished, have pairs of students talk about their topics and drawings together.</a:t>
            </a:r>
            <a:endParaRPr i="1">
              <a:latin typeface="Calibri"/>
              <a:ea typeface="Calibri"/>
              <a:cs typeface="Calibri"/>
              <a:sym typeface="Calibri"/>
            </a:endParaRPr>
          </a:p>
        </p:txBody>
      </p:sp>
      <p:sp>
        <p:nvSpPr>
          <p:cNvPr id="838" name="Google Shape;838;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SzPts val="1400"/>
              <a:buFont typeface="Arial"/>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During their independent writing time, students </a:t>
            </a:r>
            <a:r>
              <a:rPr lang="en-US"/>
              <a:t>should generate ideas for their poems by drawing. If students have trouble, ask them to describe what they want to draw, then draw it for them.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For students who need additional support with brainstorming, partner students to discuss possible ideas. Use the following options for additional support:</a:t>
            </a:r>
            <a:endParaRPr>
              <a:latin typeface="Calibri"/>
              <a:ea typeface="Calibri"/>
              <a:cs typeface="Calibri"/>
              <a:sym typeface="Calibri"/>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Modeled – </a:t>
            </a:r>
            <a:r>
              <a:rPr lang="en-US"/>
              <a:t>Do a Think Aloud to model drawing an idea or feeling based on a topic.</a:t>
            </a:r>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Shared –  </a:t>
            </a:r>
            <a:r>
              <a:rPr lang="en-US"/>
              <a:t>Provide sample topics to students. Have them complete drawings based on the topic.</a:t>
            </a:r>
            <a:endParaRPr>
              <a:latin typeface="Calibri"/>
              <a:ea typeface="Calibri"/>
              <a:cs typeface="Calibri"/>
              <a:sym typeface="Calibri"/>
            </a:endParaRPr>
          </a:p>
          <a:p>
            <a:pPr marL="685800" lvl="1" indent="-22860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Guided – </a:t>
            </a:r>
            <a:r>
              <a:rPr lang="en-US"/>
              <a:t>Ask students questions about their drawings to help them come up with related ideas and feelings.</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If students complete the task, ask them to list ideas and feelings they get from their drawings.</a:t>
            </a:r>
            <a:endParaRPr b="0" i="0" u="none" strike="noStrike">
              <a:solidFill>
                <a:srgbClr val="000000"/>
              </a:solidFill>
              <a:latin typeface="Calibri"/>
              <a:ea typeface="Calibri"/>
              <a:cs typeface="Calibri"/>
              <a:sym typeface="Calibri"/>
            </a:endParaRPr>
          </a:p>
          <a:p>
            <a:pPr marL="228600" lvl="0" indent="-2286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At the end of writing time, ask students to share their drawings and describe them. Instruct other students to share ideas and feelings that they get from the drawings.</a:t>
            </a:r>
            <a:endParaRPr/>
          </a:p>
        </p:txBody>
      </p:sp>
      <p:sp>
        <p:nvSpPr>
          <p:cNvPr id="851" name="Google Shape;851;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Review how to spell words with the long </a:t>
            </a:r>
            <a:r>
              <a:rPr lang="en-US" i="1"/>
              <a:t>o</a:t>
            </a:r>
            <a:r>
              <a:rPr lang="en-US"/>
              <a:t> sound. Point out the spelling patterns </a:t>
            </a:r>
            <a:r>
              <a:rPr lang="en-US" i="1"/>
              <a:t>o, oa, </a:t>
            </a:r>
            <a:r>
              <a:rPr lang="en-US" i="0"/>
              <a:t>and</a:t>
            </a:r>
            <a:r>
              <a:rPr lang="en-US" i="1"/>
              <a:t> ow</a:t>
            </a:r>
            <a:r>
              <a:rPr lang="en-US"/>
              <a:t>.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Read aloud the words </a:t>
            </a:r>
            <a:r>
              <a:rPr lang="en-US" i="1"/>
              <a:t>load, bowl, </a:t>
            </a:r>
            <a:r>
              <a:rPr lang="en-US" i="0"/>
              <a:t>and </a:t>
            </a:r>
            <a:r>
              <a:rPr lang="en-US" i="1"/>
              <a:t>only </a:t>
            </a:r>
            <a:r>
              <a:rPr lang="en-US"/>
              <a:t>and have students categorize them by their pattern (</a:t>
            </a:r>
            <a:r>
              <a:rPr lang="en-US" i="1"/>
              <a:t>oa, ow, </a:t>
            </a:r>
            <a:r>
              <a:rPr lang="en-US" i="0"/>
              <a:t>and</a:t>
            </a:r>
            <a:r>
              <a:rPr lang="en-US" i="1"/>
              <a:t> o</a:t>
            </a:r>
            <a:r>
              <a:rPr lang="en-US"/>
              <a:t>).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Underline the pattern in each word and read the words with students.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Read additional words for students to write in each category: </a:t>
            </a:r>
            <a:r>
              <a:rPr lang="en-US" i="1"/>
              <a:t>float, throw, mow, coach, go, below, load, </a:t>
            </a:r>
            <a:r>
              <a:rPr lang="en-US" i="0"/>
              <a:t>and</a:t>
            </a:r>
            <a:r>
              <a:rPr lang="en-US" i="1"/>
              <a:t> open.</a:t>
            </a:r>
            <a:endParaRPr i="1">
              <a:latin typeface="Calibri"/>
              <a:ea typeface="Calibri"/>
              <a:cs typeface="Calibri"/>
              <a:sym typeface="Calibri"/>
            </a:endParaRPr>
          </a:p>
        </p:txBody>
      </p:sp>
      <p:sp>
        <p:nvSpPr>
          <p:cNvPr id="864" name="Google Shape;864;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Arial"/>
              <a:buAutoNum type="arabicPeriod"/>
            </a:pPr>
            <a:r>
              <a:rPr lang="en-US"/>
              <a:t>Have students complete the practice activity on p. 46 to edit drafts using present-tense verbs. </a:t>
            </a:r>
            <a:endParaRPr>
              <a:latin typeface="Calibri"/>
              <a:ea typeface="Calibri"/>
              <a:cs typeface="Calibri"/>
              <a:sym typeface="Calibri"/>
            </a:endParaRPr>
          </a:p>
        </p:txBody>
      </p:sp>
      <p:sp>
        <p:nvSpPr>
          <p:cNvPr id="876" name="Google Shape;876;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8" name="Google Shape;88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Arial"/>
              <a:buAutoNum type="arabicPeriod"/>
            </a:pPr>
            <a:r>
              <a:rPr lang="en-US"/>
              <a:t>Tell students that learning about letters and sounds helps them read a story fluently and understand it. </a:t>
            </a:r>
            <a:endParaRPr/>
          </a:p>
          <a:p>
            <a:pPr marL="228600" lvl="0" indent="-215900" algn="l" rtl="0">
              <a:lnSpc>
                <a:spcPct val="100000"/>
              </a:lnSpc>
              <a:spcBef>
                <a:spcPts val="0"/>
              </a:spcBef>
              <a:spcAft>
                <a:spcPts val="0"/>
              </a:spcAft>
              <a:buSzPts val="1200"/>
              <a:buFont typeface="Arial"/>
              <a:buAutoNum type="arabicPeriod"/>
            </a:pPr>
            <a:r>
              <a:rPr lang="en-US"/>
              <a:t>Ask students what the story Rabbit’s Kite is mostly about. Ask: </a:t>
            </a:r>
            <a:r>
              <a:rPr lang="en-US" i="1"/>
              <a:t>What is Rabbit’s problem at the beginning of this story? </a:t>
            </a:r>
            <a:endParaRPr/>
          </a:p>
          <a:p>
            <a:pPr marL="228600" lvl="0" indent="-215900" algn="l" rtl="0">
              <a:lnSpc>
                <a:spcPct val="100000"/>
              </a:lnSpc>
              <a:spcBef>
                <a:spcPts val="0"/>
              </a:spcBef>
              <a:spcAft>
                <a:spcPts val="0"/>
              </a:spcAft>
              <a:buSzPts val="1200"/>
              <a:buFont typeface="Arial"/>
              <a:buAutoNum type="arabicPeriod"/>
            </a:pPr>
            <a:r>
              <a:rPr lang="en-US"/>
              <a:t>Have students point out and read aloud the sentence that tells Rabbit’s problem (sentence 1). </a:t>
            </a:r>
            <a:endParaRPr/>
          </a:p>
          <a:p>
            <a:pPr marL="228600" lvl="0" indent="-215900" algn="l" rtl="0">
              <a:lnSpc>
                <a:spcPct val="100000"/>
              </a:lnSpc>
              <a:spcBef>
                <a:spcPts val="0"/>
              </a:spcBef>
              <a:spcAft>
                <a:spcPts val="0"/>
              </a:spcAft>
              <a:buSzPts val="1200"/>
              <a:buFont typeface="Arial"/>
              <a:buAutoNum type="arabicPeriod"/>
            </a:pPr>
            <a:r>
              <a:rPr lang="en-US"/>
              <a:t>Point to and read the first question under the story. Have students answer the question and read aloud the sentences that contain the answer (paragraph 4). Continue with question 2. </a:t>
            </a:r>
            <a:endParaRPr/>
          </a:p>
          <a:p>
            <a:pPr marL="228600" lvl="0" indent="-215900" algn="l" rtl="0">
              <a:lnSpc>
                <a:spcPct val="100000"/>
              </a:lnSpc>
              <a:spcBef>
                <a:spcPts val="0"/>
              </a:spcBef>
              <a:spcAft>
                <a:spcPts val="0"/>
              </a:spcAft>
              <a:buSzPts val="1200"/>
              <a:buFont typeface="Arial"/>
              <a:buAutoNum type="arabicPeriod"/>
            </a:pPr>
            <a:r>
              <a:rPr lang="en-US"/>
              <a:t>Remind students that they learned how to decode words with the long </a:t>
            </a:r>
            <a:r>
              <a:rPr lang="en-US" i="1"/>
              <a:t>i</a:t>
            </a:r>
            <a:r>
              <a:rPr lang="en-US"/>
              <a:t> sound. Challenge them to apply their phonetic knowledge by finding and decoding these words, including the one with the trigraph </a:t>
            </a:r>
            <a:r>
              <a:rPr lang="en-US" i="1"/>
              <a:t>igh</a:t>
            </a:r>
            <a:r>
              <a:rPr lang="en-US"/>
              <a:t>, in the story. </a:t>
            </a:r>
            <a:endParaRPr/>
          </a:p>
          <a:p>
            <a:pPr marL="228600" lvl="0" indent="-215900" algn="l" rtl="0">
              <a:lnSpc>
                <a:spcPct val="100000"/>
              </a:lnSpc>
              <a:spcBef>
                <a:spcPts val="0"/>
              </a:spcBef>
              <a:spcAft>
                <a:spcPts val="0"/>
              </a:spcAft>
              <a:buSzPts val="1200"/>
              <a:buFont typeface="Arial"/>
              <a:buAutoNum type="arabicPeriod"/>
            </a:pPr>
            <a:r>
              <a:rPr lang="en-US"/>
              <a:t>Then say: </a:t>
            </a:r>
            <a:r>
              <a:rPr lang="en-US" i="1"/>
              <a:t>earth, eyes, thought</a:t>
            </a:r>
            <a:r>
              <a:rPr lang="en-US"/>
              <a:t>. Have students identify and read the high frequency word that appears in the story. </a:t>
            </a:r>
            <a:endParaRPr/>
          </a:p>
          <a:p>
            <a:pPr marL="228600" lvl="0" indent="-215900" algn="l" rtl="0">
              <a:lnSpc>
                <a:spcPct val="100000"/>
              </a:lnSpc>
              <a:spcBef>
                <a:spcPts val="0"/>
              </a:spcBef>
              <a:spcAft>
                <a:spcPts val="0"/>
              </a:spcAft>
              <a:buSzPts val="1200"/>
              <a:buFont typeface="Arial"/>
              <a:buAutoNum type="arabicPeriod"/>
            </a:pPr>
            <a:r>
              <a:rPr lang="en-US"/>
              <a:t>Have student pairs retell </a:t>
            </a:r>
            <a:r>
              <a:rPr lang="en-US" i="1"/>
              <a:t>Rabbit’s Kite </a:t>
            </a:r>
            <a:r>
              <a:rPr lang="en-US"/>
              <a:t>to each other.</a:t>
            </a:r>
            <a:endParaRPr i="1"/>
          </a:p>
        </p:txBody>
      </p:sp>
      <p:sp>
        <p:nvSpPr>
          <p:cNvPr id="899" name="Google Shape;899;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Remind students that when they participate in discussions, they should make pertinent comments, or remarks that build on what others say, in order to have meaningful conversations. </a:t>
            </a:r>
            <a:endParaRPr/>
          </a:p>
          <a:p>
            <a:pPr marL="685800" lvl="1" indent="-215900" algn="l" rtl="0">
              <a:lnSpc>
                <a:spcPct val="100000"/>
              </a:lnSpc>
              <a:spcBef>
                <a:spcPts val="0"/>
              </a:spcBef>
              <a:spcAft>
                <a:spcPts val="0"/>
              </a:spcAft>
              <a:buSzPts val="1200"/>
              <a:buFont typeface="Arial"/>
              <a:buChar char="•"/>
            </a:pPr>
            <a:r>
              <a:rPr lang="en-US"/>
              <a:t>Before making a comment, ask yourself whether it is on-topic and related to the discussion. </a:t>
            </a:r>
            <a:endParaRPr/>
          </a:p>
          <a:p>
            <a:pPr marL="685800" lvl="1" indent="-215900" algn="l" rtl="0">
              <a:lnSpc>
                <a:spcPct val="100000"/>
              </a:lnSpc>
              <a:spcBef>
                <a:spcPts val="0"/>
              </a:spcBef>
              <a:spcAft>
                <a:spcPts val="0"/>
              </a:spcAft>
              <a:buSzPts val="1200"/>
              <a:buFont typeface="Arial"/>
              <a:buChar char="•"/>
            </a:pPr>
            <a:r>
              <a:rPr lang="en-US"/>
              <a:t>Identify examples from the text to support your comment. </a:t>
            </a:r>
            <a:endParaRPr/>
          </a:p>
          <a:p>
            <a:pPr marL="685800" lvl="1" indent="-215900" algn="l" rtl="0">
              <a:lnSpc>
                <a:spcPct val="100000"/>
              </a:lnSpc>
              <a:spcBef>
                <a:spcPts val="0"/>
              </a:spcBef>
              <a:spcAft>
                <a:spcPts val="0"/>
              </a:spcAft>
              <a:buSzPts val="1200"/>
              <a:buFont typeface="Arial"/>
              <a:buChar char="•"/>
            </a:pPr>
            <a:r>
              <a:rPr lang="en-US"/>
              <a:t>Build on others’ comments. Use language such as “I am glad you said that because” or “I agree, and also think” to help connect ideas. </a:t>
            </a:r>
            <a:endParaRPr/>
          </a:p>
          <a:p>
            <a:pPr marL="685800" lvl="1" indent="-215900" algn="l" rtl="0">
              <a:lnSpc>
                <a:spcPct val="100000"/>
              </a:lnSpc>
              <a:spcBef>
                <a:spcPts val="0"/>
              </a:spcBef>
              <a:spcAft>
                <a:spcPts val="0"/>
              </a:spcAft>
              <a:buSzPts val="1200"/>
              <a:buFont typeface="Arial"/>
              <a:buChar char="•"/>
            </a:pPr>
            <a:r>
              <a:rPr lang="en-US"/>
              <a:t>Listen closely to others’ comments and take turns making comments, ensuring that everyone has a chance to join the discussion. </a:t>
            </a:r>
            <a:endParaRPr/>
          </a:p>
          <a:p>
            <a:pPr marL="241300" lvl="0" indent="-228600" algn="l" rtl="0">
              <a:lnSpc>
                <a:spcPct val="100000"/>
              </a:lnSpc>
              <a:spcBef>
                <a:spcPts val="0"/>
              </a:spcBef>
              <a:spcAft>
                <a:spcPts val="0"/>
              </a:spcAft>
              <a:buSzPts val="1200"/>
              <a:buFont typeface="Arial"/>
              <a:buAutoNum type="arabicPeriod"/>
            </a:pPr>
            <a:r>
              <a:rPr lang="en-US"/>
              <a:t>Model making pertinent comments using the Talk About It prompt on p. 42 in the Student Interactive. </a:t>
            </a:r>
            <a:endParaRPr/>
          </a:p>
          <a:p>
            <a:pPr marL="241300" lvl="0" indent="-228600" algn="l" rtl="0">
              <a:lnSpc>
                <a:spcPct val="100000"/>
              </a:lnSpc>
              <a:spcBef>
                <a:spcPts val="0"/>
              </a:spcBef>
              <a:spcAft>
                <a:spcPts val="0"/>
              </a:spcAft>
              <a:buSzPts val="1200"/>
              <a:buFont typeface="Arial"/>
              <a:buAutoNum type="arabicPeriod"/>
            </a:pPr>
            <a:r>
              <a:rPr lang="en-US"/>
              <a:t>Say: </a:t>
            </a:r>
            <a:r>
              <a:rPr lang="en-US" i="1"/>
              <a:t>The most important lesson I learned is from “The Mouse at the Seashore.” It is worthwhile to work hard for a goal. Mouse survived his long journey despite the danger. He kept going and reached his goal. He was very happy to reach the seashore, and succeeding through hard work made him even happier. I think this is important for everyone.</a:t>
            </a:r>
            <a:endParaRPr i="1" u="none" strike="noStrike">
              <a:solidFill>
                <a:srgbClr val="000000"/>
              </a:solidFill>
            </a:endParaRPr>
          </a:p>
          <a:p>
            <a:pPr marL="228600" lvl="0" indent="-139700" algn="l" rtl="0">
              <a:lnSpc>
                <a:spcPct val="100000"/>
              </a:lnSpc>
              <a:spcBef>
                <a:spcPts val="0"/>
              </a:spcBef>
              <a:spcAft>
                <a:spcPts val="0"/>
              </a:spcAft>
              <a:buSzPts val="1200"/>
              <a:buFont typeface="Calibri"/>
              <a:buNone/>
            </a:pPr>
            <a:endParaRPr i="0" u="none" strike="noStrike">
              <a:solidFill>
                <a:srgbClr val="000000"/>
              </a:solidFill>
            </a:endParaRPr>
          </a:p>
          <a:p>
            <a:pPr marL="228600" lvl="0" indent="-215900" algn="l" rtl="0">
              <a:lnSpc>
                <a:spcPct val="100000"/>
              </a:lnSpc>
              <a:spcBef>
                <a:spcPts val="0"/>
              </a:spcBef>
              <a:spcAft>
                <a:spcPts val="0"/>
              </a:spcAft>
              <a:buSzPts val="1200"/>
              <a:buFont typeface="Calibri"/>
              <a:buAutoNum type="arabicPeriod"/>
            </a:pPr>
            <a:r>
              <a:rPr lang="en-US" i="0" u="none" strike="noStrike">
                <a:solidFill>
                  <a:srgbClr val="000000"/>
                </a:solidFill>
              </a:rPr>
              <a:t>Have students use the strategies for comparing information and ideas across texts.</a:t>
            </a:r>
            <a:endParaRPr i="0" u="none" strike="noStrike">
              <a:solidFill>
                <a:srgbClr val="000000"/>
              </a:solidFill>
            </a:endParaRPr>
          </a:p>
          <a:p>
            <a:pPr marL="228600" lvl="0" indent="-215900" algn="l" rtl="0">
              <a:lnSpc>
                <a:spcPct val="100000"/>
              </a:lnSpc>
              <a:spcBef>
                <a:spcPts val="0"/>
              </a:spcBef>
              <a:spcAft>
                <a:spcPts val="0"/>
              </a:spcAft>
              <a:buSzPts val="1200"/>
              <a:buFont typeface="Calibri"/>
              <a:buAutoNum type="arabicPeriod"/>
            </a:pPr>
            <a:r>
              <a:rPr lang="en-US" i="0" u="none" strike="noStrike">
                <a:solidFill>
                  <a:srgbClr val="000000"/>
                </a:solidFill>
              </a:rPr>
              <a:t>Use the Shared Read Have students use text evidence from this week’s texts to make comparisons to how animals grow and change. </a:t>
            </a:r>
            <a:endParaRPr i="0" u="none" strike="noStrike">
              <a:solidFill>
                <a:srgbClr val="000000"/>
              </a:solidFill>
            </a:endParaRPr>
          </a:p>
          <a:p>
            <a:pPr marL="228600" lvl="0" indent="-215900" algn="l" rtl="0">
              <a:lnSpc>
                <a:spcPct val="100000"/>
              </a:lnSpc>
              <a:spcBef>
                <a:spcPts val="0"/>
              </a:spcBef>
              <a:spcAft>
                <a:spcPts val="0"/>
              </a:spcAft>
              <a:buSzPts val="1200"/>
              <a:buFont typeface="Arial"/>
              <a:buAutoNum type="arabicPeriod"/>
            </a:pPr>
            <a:r>
              <a:rPr lang="en-US" i="0" u="none" strike="noStrike">
                <a:solidFill>
                  <a:srgbClr val="000000"/>
                </a:solidFill>
              </a:rPr>
              <a:t>If desired, distribute Speaking and Listening tips from the Resource Download Center.  </a:t>
            </a:r>
            <a:r>
              <a:rPr lang="en-US" b="1" i="0" u="none" strike="noStrike">
                <a:solidFill>
                  <a:srgbClr val="000000"/>
                </a:solidFill>
              </a:rPr>
              <a:t>Click Path: Table of Contents -&gt; Resource Download Center -&gt; Speaking and Listening</a:t>
            </a:r>
            <a:br>
              <a:rPr lang="en-US" b="1"/>
            </a:br>
            <a:endParaRPr b="1"/>
          </a:p>
        </p:txBody>
      </p:sp>
      <p:sp>
        <p:nvSpPr>
          <p:cNvPr id="912" name="Google Shape;912;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15900" algn="l" rtl="0">
              <a:lnSpc>
                <a:spcPct val="100000"/>
              </a:lnSpc>
              <a:spcBef>
                <a:spcPts val="0"/>
              </a:spcBef>
              <a:spcAft>
                <a:spcPts val="0"/>
              </a:spcAft>
              <a:buSzPts val="1200"/>
              <a:buFont typeface="Calibri"/>
              <a:buAutoNum type="arabicPeriod"/>
            </a:pPr>
            <a:r>
              <a:rPr lang="en-US"/>
              <a:t>Have students use the theme of each fable to talk about lessons they learn in life. </a:t>
            </a:r>
            <a:endParaRPr/>
          </a:p>
          <a:p>
            <a:pPr marL="228600" lvl="0" indent="-215900" algn="l" rtl="0">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a:t>
            </a:r>
            <a:endParaRPr/>
          </a:p>
          <a:p>
            <a:pPr marL="228600" lvl="0" indent="-215900" algn="l" rtl="0">
              <a:lnSpc>
                <a:spcPct val="100000"/>
              </a:lnSpc>
              <a:spcBef>
                <a:spcPts val="0"/>
              </a:spcBef>
              <a:spcAft>
                <a:spcPts val="0"/>
              </a:spcAft>
              <a:buSzPts val="1200"/>
              <a:buFont typeface="Calibri"/>
              <a:buAutoNum type="arabicPeriod"/>
            </a:pPr>
            <a:r>
              <a:rPr lang="en-US"/>
              <a:t>Tell them to write their response on a separate sheet of paper.</a:t>
            </a:r>
            <a:endParaRPr/>
          </a:p>
          <a:p>
            <a:pPr marL="228600" lvl="0" indent="-215900" algn="l" rtl="0">
              <a:lnSpc>
                <a:spcPct val="100000"/>
              </a:lnSpc>
              <a:spcBef>
                <a:spcPts val="0"/>
              </a:spcBef>
              <a:spcAft>
                <a:spcPts val="0"/>
              </a:spcAft>
              <a:buSzPts val="1200"/>
              <a:buFont typeface="Calibri"/>
              <a:buAutoNum type="arabicPeriod"/>
            </a:pPr>
            <a:r>
              <a:rPr lang="en-US"/>
              <a:t>If desired, distribute Collaborative Conversations tips from the Resource Download Center to help guide discussions.</a:t>
            </a:r>
            <a:r>
              <a:rPr lang="en-US" i="0" u="none" strike="noStrike">
                <a:solidFill>
                  <a:srgbClr val="000000"/>
                </a:solidFill>
              </a:rPr>
              <a:t> </a:t>
            </a:r>
            <a:r>
              <a:rPr lang="en-US" b="1" i="0" u="none" strike="noStrike">
                <a:solidFill>
                  <a:srgbClr val="000000"/>
                </a:solidFill>
              </a:rPr>
              <a:t>Click Path: Table of Contents -&gt; Resource Download Center -&gt; Speaking and Listening</a:t>
            </a:r>
            <a:br>
              <a:rPr lang="en-US" b="1"/>
            </a:br>
            <a:endParaRPr b="1"/>
          </a:p>
        </p:txBody>
      </p:sp>
      <p:sp>
        <p:nvSpPr>
          <p:cNvPr id="925" name="Google Shape;925;p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Arial"/>
              <a:buAutoNum type="arabicPeriod"/>
            </a:pPr>
            <a:r>
              <a:rPr lang="en-US"/>
              <a:t>Before poets start writing, they plan what they will write about. They brainstorm ideas and develop these ideas with specific and relevant details.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Hold up a poem from the stack. Say: </a:t>
            </a:r>
            <a:r>
              <a:rPr lang="en-US" i="1"/>
              <a:t>Before writing, this poet planned what to include in the poem. Let’s see what this poem is about</a:t>
            </a:r>
            <a:r>
              <a:rPr lang="en-US"/>
              <a:t>.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Read the poem and review its topic. Call on students to name ideas and feelings about which the poet wrote. List the ideas and feelings.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Then review the poem for specific words and details that connect to those ideas and feelings. List these words and details for students to see.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Direct students to p. 49 in the Student Interactive. Have them complete the activity on the page, first filling in a topic, then brainstorming thoughts and feelings about it, and finally listing words that relate to those thoughts and feelings. Encourage them to think about words that rhyme</a:t>
            </a:r>
            <a:r>
              <a:rPr lang="en-US" b="0" i="0" u="none" strike="noStrike">
                <a:solidFill>
                  <a:srgbClr val="000000"/>
                </a:solidFill>
                <a:latin typeface="Calibri"/>
                <a:ea typeface="Calibri"/>
                <a:cs typeface="Calibri"/>
                <a:sym typeface="Calibri"/>
              </a:rPr>
              <a:t>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b="0" i="0" u="none" strike="noStrike">
                <a:solidFill>
                  <a:srgbClr val="000000"/>
                </a:solidFill>
                <a:latin typeface="Calibri"/>
                <a:ea typeface="Calibri"/>
                <a:cs typeface="Calibri"/>
                <a:sym typeface="Calibri"/>
              </a:rPr>
              <a:t>Call on students to share </a:t>
            </a:r>
            <a:r>
              <a:rPr lang="en-US"/>
              <a:t>a topic idea, a thought or feeling about it, and some related words. Instruct other students to add more related words if they can.</a:t>
            </a:r>
            <a:br>
              <a:rPr lang="en-US" i="0"/>
            </a:br>
            <a:endParaRPr i="0"/>
          </a:p>
        </p:txBody>
      </p:sp>
      <p:sp>
        <p:nvSpPr>
          <p:cNvPr id="939" name="Google Shape;939;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b="1" i="1" u="none" strike="noStrike">
                <a:solidFill>
                  <a:srgbClr val="000000"/>
                </a:solidFill>
              </a:rPr>
              <a:t>(Note: Move the orange boxes to cover each bold spelling word before you read aloud the words and sentences.)</a:t>
            </a:r>
            <a:endParaRPr i="0" u="none" strike="noStrike">
              <a:solidFill>
                <a:srgbClr val="000000"/>
              </a:solidFill>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Read aloud the bold words, and then read the sentences. Have students listen for words with long i sounds and the high-frequency words. Then read each sentence again. Repeat each word and allow time for students to spell it.</a:t>
            </a:r>
            <a:endParaRPr/>
          </a:p>
          <a:p>
            <a:pPr marL="1143000" lvl="1" indent="-381000" algn="l" rtl="0">
              <a:lnSpc>
                <a:spcPct val="100000"/>
              </a:lnSpc>
              <a:spcBef>
                <a:spcPts val="0"/>
              </a:spcBef>
              <a:spcAft>
                <a:spcPts val="0"/>
              </a:spcAft>
              <a:buSzPts val="1200"/>
              <a:buFont typeface="Arial"/>
              <a:buAutoNum type="arabicPeriod"/>
            </a:pPr>
            <a:r>
              <a:rPr lang="en-US"/>
              <a:t>The </a:t>
            </a:r>
            <a:r>
              <a:rPr lang="en-US" b="1"/>
              <a:t>pirate</a:t>
            </a:r>
            <a:r>
              <a:rPr lang="en-US"/>
              <a:t> was searching for treasure.</a:t>
            </a:r>
            <a:endParaRPr/>
          </a:p>
          <a:p>
            <a:pPr marL="1200150" lvl="1" indent="-438150" algn="l" rtl="0">
              <a:lnSpc>
                <a:spcPct val="100000"/>
              </a:lnSpc>
              <a:spcBef>
                <a:spcPts val="0"/>
              </a:spcBef>
              <a:spcAft>
                <a:spcPts val="0"/>
              </a:spcAft>
              <a:buSzPts val="1200"/>
              <a:buFont typeface="Arial"/>
              <a:buAutoNum type="arabicPeriod"/>
            </a:pPr>
            <a:r>
              <a:rPr lang="en-US"/>
              <a:t>He wanted to </a:t>
            </a:r>
            <a:r>
              <a:rPr lang="en-US" b="1"/>
              <a:t>try</a:t>
            </a:r>
            <a:r>
              <a:rPr lang="en-US"/>
              <a:t> to do the puzzle.</a:t>
            </a:r>
            <a:endParaRPr/>
          </a:p>
          <a:p>
            <a:pPr marL="1200150" lvl="1" indent="-438150" algn="l" rtl="0">
              <a:lnSpc>
                <a:spcPct val="100000"/>
              </a:lnSpc>
              <a:spcBef>
                <a:spcPts val="0"/>
              </a:spcBef>
              <a:spcAft>
                <a:spcPts val="0"/>
              </a:spcAft>
              <a:buSzPts val="1200"/>
              <a:buFont typeface="Arial"/>
              <a:buAutoNum type="arabicPeriod"/>
            </a:pPr>
            <a:r>
              <a:rPr lang="en-US"/>
              <a:t>She found two </a:t>
            </a:r>
            <a:r>
              <a:rPr lang="en-US" b="1"/>
              <a:t>dimes</a:t>
            </a:r>
            <a:r>
              <a:rPr lang="en-US"/>
              <a:t> on the sidewalk.</a:t>
            </a:r>
            <a:endParaRPr/>
          </a:p>
          <a:p>
            <a:pPr marL="1200150" lvl="1" indent="-438150" algn="l" rtl="0">
              <a:lnSpc>
                <a:spcPct val="100000"/>
              </a:lnSpc>
              <a:spcBef>
                <a:spcPts val="0"/>
              </a:spcBef>
              <a:spcAft>
                <a:spcPts val="0"/>
              </a:spcAft>
              <a:buSzPts val="1200"/>
              <a:buFont typeface="Arial"/>
              <a:buAutoNum type="arabicPeriod"/>
            </a:pPr>
            <a:r>
              <a:rPr lang="en-US"/>
              <a:t>He did not want to </a:t>
            </a:r>
            <a:r>
              <a:rPr lang="en-US" b="1"/>
              <a:t>strike</a:t>
            </a:r>
            <a:r>
              <a:rPr lang="en-US"/>
              <a:t> out.</a:t>
            </a:r>
            <a:endParaRPr/>
          </a:p>
          <a:p>
            <a:pPr marL="1200150" lvl="1" indent="-438150" algn="l" rtl="0">
              <a:lnSpc>
                <a:spcPct val="100000"/>
              </a:lnSpc>
              <a:spcBef>
                <a:spcPts val="0"/>
              </a:spcBef>
              <a:spcAft>
                <a:spcPts val="0"/>
              </a:spcAft>
              <a:buSzPts val="1200"/>
              <a:buFont typeface="Arial"/>
              <a:buAutoNum type="arabicPeriod"/>
            </a:pPr>
            <a:r>
              <a:rPr lang="en-US"/>
              <a:t>We </a:t>
            </a:r>
            <a:r>
              <a:rPr lang="en-US" b="1"/>
              <a:t>tried</a:t>
            </a:r>
            <a:r>
              <a:rPr lang="en-US"/>
              <a:t> to bake a cake.</a:t>
            </a:r>
            <a:endParaRPr/>
          </a:p>
          <a:p>
            <a:pPr marL="1200150" lvl="1" indent="-438150" algn="l" rtl="0">
              <a:lnSpc>
                <a:spcPct val="100000"/>
              </a:lnSpc>
              <a:spcBef>
                <a:spcPts val="0"/>
              </a:spcBef>
              <a:spcAft>
                <a:spcPts val="0"/>
              </a:spcAft>
              <a:buSzPts val="1200"/>
              <a:buFont typeface="Arial"/>
              <a:buAutoNum type="arabicPeriod"/>
            </a:pPr>
            <a:r>
              <a:rPr lang="en-US"/>
              <a:t>Do you think she is a </a:t>
            </a:r>
            <a:r>
              <a:rPr lang="en-US" b="1"/>
              <a:t>spy</a:t>
            </a:r>
            <a:r>
              <a:rPr lang="en-US" i="0" u="none" strike="noStrike" cap="none">
                <a:solidFill>
                  <a:schemeClr val="dk1"/>
                </a:solidFill>
              </a:rPr>
              <a:t>?</a:t>
            </a:r>
            <a:endParaRPr/>
          </a:p>
          <a:p>
            <a:pPr marL="1200150" lvl="1" indent="-438150" algn="l" rtl="0">
              <a:lnSpc>
                <a:spcPct val="100000"/>
              </a:lnSpc>
              <a:spcBef>
                <a:spcPts val="0"/>
              </a:spcBef>
              <a:spcAft>
                <a:spcPts val="0"/>
              </a:spcAft>
              <a:buSzPts val="1200"/>
              <a:buFont typeface="Arial"/>
              <a:buAutoNum type="arabicPeriod"/>
            </a:pPr>
            <a:r>
              <a:rPr lang="en-US"/>
              <a:t>He was afraid of the </a:t>
            </a:r>
            <a:r>
              <a:rPr lang="en-US" b="1"/>
              <a:t>spider</a:t>
            </a:r>
            <a:r>
              <a:rPr lang="en-US"/>
              <a:t>.</a:t>
            </a:r>
            <a:endParaRPr/>
          </a:p>
          <a:p>
            <a:pPr marL="1200150" lvl="1" indent="-438150" algn="l" rtl="0">
              <a:lnSpc>
                <a:spcPct val="100000"/>
              </a:lnSpc>
              <a:spcBef>
                <a:spcPts val="0"/>
              </a:spcBef>
              <a:spcAft>
                <a:spcPts val="0"/>
              </a:spcAft>
              <a:buSzPts val="1200"/>
              <a:buFont typeface="Arial"/>
              <a:buAutoNum type="arabicPeriod"/>
            </a:pPr>
            <a:r>
              <a:rPr lang="en-US"/>
              <a:t>I’d like to eat some ice cream </a:t>
            </a:r>
            <a:r>
              <a:rPr lang="en-US" b="1"/>
              <a:t>tonight</a:t>
            </a:r>
            <a:r>
              <a:rPr lang="en-US"/>
              <a:t>.</a:t>
            </a:r>
            <a:endParaRPr/>
          </a:p>
          <a:p>
            <a:pPr marL="1200150" lvl="1" indent="-438150" algn="l" rtl="0">
              <a:lnSpc>
                <a:spcPct val="100000"/>
              </a:lnSpc>
              <a:spcBef>
                <a:spcPts val="0"/>
              </a:spcBef>
              <a:spcAft>
                <a:spcPts val="0"/>
              </a:spcAft>
              <a:buSzPts val="1200"/>
              <a:buFont typeface="Arial"/>
              <a:buAutoNum type="arabicPeriod"/>
            </a:pPr>
            <a:r>
              <a:rPr lang="en-US"/>
              <a:t>It was such a </a:t>
            </a:r>
            <a:r>
              <a:rPr lang="en-US" b="1"/>
              <a:t>delight</a:t>
            </a:r>
            <a:r>
              <a:rPr lang="en-US"/>
              <a:t> to join the team!</a:t>
            </a:r>
            <a:endParaRPr/>
          </a:p>
          <a:p>
            <a:pPr marL="1200150" lvl="1" indent="-438150" algn="l" rtl="0">
              <a:lnSpc>
                <a:spcPct val="100000"/>
              </a:lnSpc>
              <a:spcBef>
                <a:spcPts val="0"/>
              </a:spcBef>
              <a:spcAft>
                <a:spcPts val="0"/>
              </a:spcAft>
              <a:buSzPts val="1200"/>
              <a:buFont typeface="Arial"/>
              <a:buAutoNum type="arabicPeriod"/>
            </a:pPr>
            <a:r>
              <a:rPr lang="en-US"/>
              <a:t>They </a:t>
            </a:r>
            <a:r>
              <a:rPr lang="en-US" b="1"/>
              <a:t>spied </a:t>
            </a:r>
            <a:r>
              <a:rPr lang="en-US"/>
              <a:t>their friends outside.</a:t>
            </a:r>
            <a:endParaRPr/>
          </a:p>
          <a:p>
            <a:pPr marL="1200150" lvl="1" indent="-438150" algn="l" rtl="0">
              <a:lnSpc>
                <a:spcPct val="100000"/>
              </a:lnSpc>
              <a:spcBef>
                <a:spcPts val="0"/>
              </a:spcBef>
              <a:spcAft>
                <a:spcPts val="0"/>
              </a:spcAft>
              <a:buSzPts val="1200"/>
              <a:buFont typeface="Arial"/>
              <a:buAutoNum type="arabicPeriod"/>
            </a:pPr>
            <a:r>
              <a:rPr lang="en-US"/>
              <a:t>We </a:t>
            </a:r>
            <a:r>
              <a:rPr lang="en-US" b="1"/>
              <a:t>thought</a:t>
            </a:r>
            <a:r>
              <a:rPr lang="en-US"/>
              <a:t> about going swimming.</a:t>
            </a:r>
            <a:endParaRPr/>
          </a:p>
          <a:p>
            <a:pPr marL="1200150" lvl="1" indent="-438150" algn="l" rtl="0">
              <a:lnSpc>
                <a:spcPct val="100000"/>
              </a:lnSpc>
              <a:spcBef>
                <a:spcPts val="0"/>
              </a:spcBef>
              <a:spcAft>
                <a:spcPts val="0"/>
              </a:spcAft>
              <a:buSzPts val="1200"/>
              <a:buFont typeface="Arial"/>
              <a:buAutoNum type="arabicPeriod"/>
            </a:pPr>
            <a:r>
              <a:rPr lang="en-US"/>
              <a:t>Look at the footprint on the </a:t>
            </a:r>
            <a:r>
              <a:rPr lang="en-US" b="1"/>
              <a:t>earth</a:t>
            </a:r>
            <a:r>
              <a:rPr lang="en-US"/>
              <a:t>.</a:t>
            </a:r>
            <a:endParaRPr i="0" u="none" strike="noStrike" cap="none">
              <a:solidFill>
                <a:schemeClr val="dk1"/>
              </a:solidFill>
            </a:endParaRPr>
          </a:p>
          <a:p>
            <a:pPr marL="228600" lvl="0" indent="-228600" algn="l" rtl="0">
              <a:lnSpc>
                <a:spcPct val="100000"/>
              </a:lnSpc>
              <a:spcBef>
                <a:spcPts val="0"/>
              </a:spcBef>
              <a:spcAft>
                <a:spcPts val="0"/>
              </a:spcAft>
              <a:buClr>
                <a:srgbClr val="000000"/>
              </a:buClr>
              <a:buSzPts val="1200"/>
              <a:buFont typeface="Calibri"/>
              <a:buAutoNum type="arabicPeriod"/>
            </a:pPr>
            <a:r>
              <a:rPr lang="en-US" i="0" u="none" strike="noStrike">
                <a:solidFill>
                  <a:srgbClr val="000000"/>
                </a:solidFill>
              </a:rPr>
              <a:t>Reveal the spelling word and have students check their work. </a:t>
            </a:r>
            <a:endParaRPr/>
          </a:p>
          <a:p>
            <a:pPr marL="228600" lvl="0" indent="-152400" algn="l" rtl="0">
              <a:lnSpc>
                <a:spcPct val="100000"/>
              </a:lnSpc>
              <a:spcBef>
                <a:spcPts val="0"/>
              </a:spcBef>
              <a:spcAft>
                <a:spcPts val="0"/>
              </a:spcAft>
              <a:buClr>
                <a:schemeClr val="dk1"/>
              </a:buClr>
              <a:buSzPts val="1200"/>
              <a:buFont typeface="Arial"/>
              <a:buNone/>
            </a:pPr>
            <a:endParaRPr i="0" u="none" strike="noStrike">
              <a:solidFill>
                <a:srgbClr val="000000"/>
              </a:solidFill>
            </a:endParaRPr>
          </a:p>
          <a:p>
            <a:pPr marL="0" lvl="0" indent="0" algn="l" rtl="0">
              <a:lnSpc>
                <a:spcPct val="100000"/>
              </a:lnSpc>
              <a:spcBef>
                <a:spcPts val="0"/>
              </a:spcBef>
              <a:spcAft>
                <a:spcPts val="0"/>
              </a:spcAft>
              <a:buClr>
                <a:schemeClr val="dk1"/>
              </a:buClr>
              <a:buSzPts val="1200"/>
              <a:buFont typeface="Calibri"/>
              <a:buNone/>
            </a:pPr>
            <a:endParaRPr i="0" u="none" strike="noStrike">
              <a:solidFill>
                <a:srgbClr val="000000"/>
              </a:solidFill>
            </a:endParaRPr>
          </a:p>
          <a:p>
            <a:pPr marL="0" lvl="0" indent="0" algn="l" rtl="0">
              <a:lnSpc>
                <a:spcPct val="100000"/>
              </a:lnSpc>
              <a:spcBef>
                <a:spcPts val="0"/>
              </a:spcBef>
              <a:spcAft>
                <a:spcPts val="0"/>
              </a:spcAft>
              <a:buClr>
                <a:schemeClr val="dk1"/>
              </a:buClr>
              <a:buSzPts val="1800"/>
              <a:buFont typeface="Calibri"/>
              <a:buNone/>
            </a:pPr>
            <a:endParaRPr i="0" u="none" strike="noStrike">
              <a:solidFill>
                <a:srgbClr val="000000"/>
              </a:solidFill>
            </a:endParaRPr>
          </a:p>
        </p:txBody>
      </p:sp>
      <p:sp>
        <p:nvSpPr>
          <p:cNvPr id="952" name="Google Shape;952;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000000"/>
              </a:buClr>
              <a:buSzPts val="1200"/>
              <a:buFont typeface="Calibri"/>
              <a:buAutoNum type="arabicPeriod"/>
            </a:pPr>
            <a:r>
              <a:rPr lang="en-US"/>
              <a:t>Display the following sentence and guide students to answer the question. </a:t>
            </a:r>
            <a:endParaRPr/>
          </a:p>
          <a:p>
            <a:pPr marL="685800" lvl="1" indent="-228600" algn="l" rtl="0">
              <a:lnSpc>
                <a:spcPct val="100000"/>
              </a:lnSpc>
              <a:spcBef>
                <a:spcPts val="0"/>
              </a:spcBef>
              <a:spcAft>
                <a:spcPts val="0"/>
              </a:spcAft>
              <a:buClr>
                <a:srgbClr val="000000"/>
              </a:buClr>
              <a:buSzPts val="1200"/>
              <a:buFont typeface="Calibri"/>
              <a:buChar char="•"/>
            </a:pPr>
            <a:r>
              <a:rPr lang="en-US" i="1"/>
              <a:t>The cat runs away from the squirrel. </a:t>
            </a:r>
            <a:endParaRPr/>
          </a:p>
          <a:p>
            <a:pPr marL="228600" lvl="0" indent="-228600" algn="l" rtl="0">
              <a:lnSpc>
                <a:spcPct val="100000"/>
              </a:lnSpc>
              <a:spcBef>
                <a:spcPts val="0"/>
              </a:spcBef>
              <a:spcAft>
                <a:spcPts val="0"/>
              </a:spcAft>
              <a:buClr>
                <a:srgbClr val="000000"/>
              </a:buClr>
              <a:buSzPts val="1200"/>
              <a:buFont typeface="Calibri"/>
              <a:buAutoNum type="arabicPeriod"/>
            </a:pPr>
            <a:r>
              <a:rPr lang="en-US"/>
              <a:t>Which word in the sentence is a present-tense verb? </a:t>
            </a:r>
            <a:endParaRPr/>
          </a:p>
          <a:p>
            <a:pPr marL="685800" lvl="1" indent="-228600" algn="l" rtl="0">
              <a:lnSpc>
                <a:spcPct val="100000"/>
              </a:lnSpc>
              <a:spcBef>
                <a:spcPts val="0"/>
              </a:spcBef>
              <a:spcAft>
                <a:spcPts val="0"/>
              </a:spcAft>
              <a:buClr>
                <a:srgbClr val="000000"/>
              </a:buClr>
              <a:buSzPts val="1200"/>
              <a:buFont typeface="Calibri"/>
              <a:buChar char="•"/>
            </a:pPr>
            <a:r>
              <a:rPr lang="en-US"/>
              <a:t>A cat </a:t>
            </a:r>
            <a:endParaRPr/>
          </a:p>
          <a:p>
            <a:pPr marL="685800" lvl="1" indent="-228600" algn="l" rtl="0">
              <a:lnSpc>
                <a:spcPct val="100000"/>
              </a:lnSpc>
              <a:spcBef>
                <a:spcPts val="0"/>
              </a:spcBef>
              <a:spcAft>
                <a:spcPts val="0"/>
              </a:spcAft>
              <a:buClr>
                <a:srgbClr val="000000"/>
              </a:buClr>
              <a:buSzPts val="1200"/>
              <a:buFont typeface="Calibri"/>
              <a:buChar char="•"/>
            </a:pPr>
            <a:r>
              <a:rPr lang="en-US"/>
              <a:t>B away </a:t>
            </a:r>
            <a:endParaRPr/>
          </a:p>
          <a:p>
            <a:pPr marL="685800" lvl="1" indent="-228600" algn="l" rtl="0">
              <a:lnSpc>
                <a:spcPct val="100000"/>
              </a:lnSpc>
              <a:spcBef>
                <a:spcPts val="0"/>
              </a:spcBef>
              <a:spcAft>
                <a:spcPts val="0"/>
              </a:spcAft>
              <a:buClr>
                <a:srgbClr val="000000"/>
              </a:buClr>
              <a:buSzPts val="1200"/>
              <a:buFont typeface="Calibri"/>
              <a:buChar char="•"/>
            </a:pPr>
            <a:r>
              <a:rPr lang="en-US"/>
              <a:t>C squirrel </a:t>
            </a:r>
            <a:endParaRPr/>
          </a:p>
          <a:p>
            <a:pPr marL="685800" lvl="1" indent="-228600" algn="l" rtl="0">
              <a:lnSpc>
                <a:spcPct val="100000"/>
              </a:lnSpc>
              <a:spcBef>
                <a:spcPts val="0"/>
              </a:spcBef>
              <a:spcAft>
                <a:spcPts val="0"/>
              </a:spcAft>
              <a:buClr>
                <a:srgbClr val="000000"/>
              </a:buClr>
              <a:buSzPts val="1200"/>
              <a:buFont typeface="Calibri"/>
              <a:buChar char="•"/>
            </a:pPr>
            <a:r>
              <a:rPr lang="en-US"/>
              <a:t>D runs </a:t>
            </a:r>
            <a:endParaRPr/>
          </a:p>
          <a:p>
            <a:pPr marL="228600" lvl="0" indent="-228600" algn="l" rtl="0">
              <a:lnSpc>
                <a:spcPct val="100000"/>
              </a:lnSpc>
              <a:spcBef>
                <a:spcPts val="0"/>
              </a:spcBef>
              <a:spcAft>
                <a:spcPts val="0"/>
              </a:spcAft>
              <a:buClr>
                <a:srgbClr val="000000"/>
              </a:buClr>
              <a:buSzPts val="1200"/>
              <a:buFont typeface="Arial"/>
              <a:buAutoNum type="arabicPeriod"/>
            </a:pPr>
            <a:r>
              <a:rPr lang="en-US"/>
              <a:t>Have students complete Language &amp; Conventions p. 153 from the Resource Download Center. </a:t>
            </a:r>
            <a:r>
              <a:rPr lang="en-US" b="1" i="0" u="none" strike="noStrike">
                <a:solidFill>
                  <a:srgbClr val="000000"/>
                </a:solidFill>
              </a:rPr>
              <a:t>Click path: Table of Contents -&gt; Resource Download Center -&gt; Language and Conventions -&gt; U3 W1</a:t>
            </a:r>
            <a:endParaRPr b="1" i="0" u="none" strike="noStrike">
              <a:solidFill>
                <a:srgbClr val="000000"/>
              </a:solidFill>
            </a:endParaRPr>
          </a:p>
          <a:p>
            <a:pPr marL="228600" lvl="0" indent="-152400" algn="l" rtl="0">
              <a:lnSpc>
                <a:spcPct val="100000"/>
              </a:lnSpc>
              <a:spcBef>
                <a:spcPts val="0"/>
              </a:spcBef>
              <a:spcAft>
                <a:spcPts val="0"/>
              </a:spcAft>
              <a:buClr>
                <a:schemeClr val="dk1"/>
              </a:buClr>
              <a:buSzPts val="1200"/>
              <a:buFont typeface="Arial"/>
              <a:buNone/>
            </a:pPr>
            <a:endParaRPr b="1" i="0" u="none" strike="noStrike">
              <a:solidFill>
                <a:srgbClr val="000000"/>
              </a:solidFill>
            </a:endParaRPr>
          </a:p>
          <a:p>
            <a:pPr marL="0" lvl="0" indent="0" algn="l" rtl="0">
              <a:lnSpc>
                <a:spcPct val="100000"/>
              </a:lnSpc>
              <a:spcBef>
                <a:spcPts val="0"/>
              </a:spcBef>
              <a:spcAft>
                <a:spcPts val="0"/>
              </a:spcAft>
              <a:buClr>
                <a:schemeClr val="dk1"/>
              </a:buClr>
              <a:buSzPts val="1200"/>
              <a:buFont typeface="Calibri"/>
              <a:buNone/>
            </a:pPr>
            <a:endParaRPr b="1" i="0" u="none" strike="noStrike">
              <a:solidFill>
                <a:srgbClr val="000000"/>
              </a:solidFill>
            </a:endParaRPr>
          </a:p>
          <a:p>
            <a:pPr marL="0" lvl="0" indent="0" algn="l" rtl="0">
              <a:lnSpc>
                <a:spcPct val="100000"/>
              </a:lnSpc>
              <a:spcBef>
                <a:spcPts val="0"/>
              </a:spcBef>
              <a:spcAft>
                <a:spcPts val="0"/>
              </a:spcAft>
              <a:buClr>
                <a:schemeClr val="dk1"/>
              </a:buClr>
              <a:buSzPts val="1800"/>
              <a:buFont typeface="Calibri"/>
              <a:buNone/>
            </a:pPr>
            <a:endParaRPr i="0" u="none" strike="noStrike">
              <a:solidFill>
                <a:srgbClr val="000000"/>
              </a:solidFill>
            </a:endParaRPr>
          </a:p>
        </p:txBody>
      </p:sp>
      <p:sp>
        <p:nvSpPr>
          <p:cNvPr id="975" name="Google Shape;975;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Remind students that a sound can be represented by different spellings. Tell them that this week they will learn different spellings for the long</a:t>
            </a:r>
            <a:r>
              <a:rPr lang="en-US" i="1"/>
              <a:t> i </a:t>
            </a:r>
            <a:r>
              <a:rPr lang="en-US"/>
              <a:t>sound.</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Display Sound-Spelling Card 80 (lime). Say: </a:t>
            </a:r>
            <a:r>
              <a:rPr lang="en-US" i="1"/>
              <a:t>You have practiced the vowel pattern CVCe and know that the final e is silent and the first vowel is long. The word lime has a CVCe pattern.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Display Sound-Spelling Cards 70 (pie), 71 (lightbulb), 78 (hi), 79 (child), and 81 (sky). Point out the spelling pattern for long</a:t>
            </a:r>
            <a:r>
              <a:rPr lang="en-US" i="1"/>
              <a:t> i </a:t>
            </a:r>
            <a:r>
              <a:rPr lang="en-US"/>
              <a:t>in each word. Have students read the words with you.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Point out the word hi on Sound-Spelling Card 78. Explain that in a consonant-vowel pattern, the final vowel is usually long, as in the word </a:t>
            </a:r>
            <a:r>
              <a:rPr lang="en-US" i="1"/>
              <a:t>hi</a:t>
            </a:r>
            <a:r>
              <a:rPr lang="en-US"/>
              <a:t>. Tell students that the CVCe pattern for long</a:t>
            </a:r>
            <a:r>
              <a:rPr lang="en-US" i="1"/>
              <a:t> i </a:t>
            </a:r>
            <a:r>
              <a:rPr lang="en-US"/>
              <a:t>is the most common spelling of long </a:t>
            </a:r>
            <a:r>
              <a:rPr lang="en-US" i="1"/>
              <a:t>i</a:t>
            </a:r>
            <a:r>
              <a:rPr lang="en-US"/>
              <a:t>.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Display Sound-Spelling Card 71 again. Say: </a:t>
            </a:r>
            <a:r>
              <a:rPr lang="en-US" i="1"/>
              <a:t>In the word lightbulb, three letters make the long </a:t>
            </a:r>
            <a:r>
              <a:rPr lang="en-US" i="1" u="sng"/>
              <a:t>i</a:t>
            </a:r>
            <a:r>
              <a:rPr lang="en-US" i="1"/>
              <a:t> sound: </a:t>
            </a:r>
            <a:r>
              <a:rPr lang="en-US" i="1" u="sng"/>
              <a:t>i, g, h</a:t>
            </a:r>
            <a:r>
              <a:rPr lang="en-US" i="1"/>
              <a:t>. When three letters make a single sound, they are called a trigraph.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Use the chart on p. 18 of the Student Interactive to model how you read the first word. Say: </a:t>
            </a:r>
            <a:r>
              <a:rPr lang="en-US" i="1"/>
              <a:t>When I see a vowel in a word, I think about what I have learned about vowel patterns to help me decide if the vowel is long or short. For example, when I see the word </a:t>
            </a:r>
            <a:r>
              <a:rPr lang="en-US" i="1" u="sng"/>
              <a:t>wild</a:t>
            </a:r>
            <a:r>
              <a:rPr lang="en-US" i="1"/>
              <a:t>, I notice that the letter </a:t>
            </a:r>
            <a:r>
              <a:rPr lang="en-US" i="1" u="sng"/>
              <a:t>i</a:t>
            </a:r>
            <a:r>
              <a:rPr lang="en-US" i="1"/>
              <a:t> is followed by two consonants, not one, so it isn’t a CVC word. I know that in words like </a:t>
            </a:r>
            <a:r>
              <a:rPr lang="en-US" i="1" u="sng"/>
              <a:t>child</a:t>
            </a:r>
            <a:r>
              <a:rPr lang="en-US" i="1"/>
              <a:t>, </a:t>
            </a:r>
            <a:r>
              <a:rPr lang="en-US" i="1" u="sng"/>
              <a:t>wild</a:t>
            </a:r>
            <a:r>
              <a:rPr lang="en-US" i="1"/>
              <a:t>, and </a:t>
            </a:r>
            <a:r>
              <a:rPr lang="en-US" i="1" u="sng"/>
              <a:t>mind</a:t>
            </a:r>
            <a:r>
              <a:rPr lang="en-US" i="1"/>
              <a:t>, where the vowel is followed by two consonants, the vowel can stand for a long vowel sound.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Have students orally read the words in the chart, naming the vowel pattern that represents the long </a:t>
            </a:r>
            <a:r>
              <a:rPr lang="en-US" i="1"/>
              <a:t>i </a:t>
            </a:r>
            <a:r>
              <a:rPr lang="en-US"/>
              <a:t>sound in each word. When students have finished, ask: </a:t>
            </a:r>
            <a:r>
              <a:rPr lang="en-US" i="1"/>
              <a:t>Which of these vowel patterns is a trigraph?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Guide students to identify </a:t>
            </a:r>
            <a:r>
              <a:rPr lang="en-US" i="1"/>
              <a:t>igh</a:t>
            </a:r>
            <a:r>
              <a:rPr lang="en-US"/>
              <a:t>. Ask: </a:t>
            </a:r>
            <a:r>
              <a:rPr lang="en-US" i="1"/>
              <a:t>What sound does the trigraph </a:t>
            </a:r>
            <a:r>
              <a:rPr lang="en-US" i="1" u="sng"/>
              <a:t>igh</a:t>
            </a:r>
            <a:r>
              <a:rPr lang="en-US" i="1"/>
              <a:t> represent?</a:t>
            </a:r>
            <a:endParaRPr i="1" u="none" strike="noStrike">
              <a:solidFill>
                <a:srgbClr val="000000"/>
              </a:solidFill>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Have students work with a partner to read the sentences at the bottom of p. 18 and underline the long </a:t>
            </a:r>
            <a:r>
              <a:rPr lang="en-US" i="1"/>
              <a:t>i</a:t>
            </a:r>
            <a:r>
              <a:rPr lang="en-US"/>
              <a:t> spelling in each word.</a:t>
            </a:r>
            <a:endParaRPr i="0" u="none" strike="noStrike">
              <a:solidFill>
                <a:srgbClr val="000000"/>
              </a:solidFill>
            </a:endParaRPr>
          </a:p>
        </p:txBody>
      </p:sp>
      <p:sp>
        <p:nvSpPr>
          <p:cNvPr id="157" name="Google Shape;157;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SzPts val="1400"/>
              <a:buFont typeface="Arial"/>
              <a:buNone/>
            </a:pPr>
            <a:endParaRPr/>
          </a:p>
        </p:txBody>
      </p:sp>
      <p:sp>
        <p:nvSpPr>
          <p:cNvPr id="988" name="Google Shape;988;p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Arial"/>
              <a:buAutoNum type="arabicPeriod"/>
            </a:pPr>
            <a:r>
              <a:rPr lang="en-US"/>
              <a:t>Remind students that some common words cannot be sounded out. To read fluently, students will need to recognize these words quickly.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Write </a:t>
            </a:r>
            <a:r>
              <a:rPr lang="en-US" i="1"/>
              <a:t>eyes</a:t>
            </a:r>
            <a:r>
              <a:rPr lang="en-US"/>
              <a:t>. Say: </a:t>
            </a:r>
            <a:r>
              <a:rPr lang="en-US" i="1"/>
              <a:t>To help me remember high-frequency words, I look at them closely. The word eyes isn’t spelled the way it sounds. The letter e has a long i sound. It will help me remember the word if I practice writing and reading it aloud.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Ask students to write </a:t>
            </a:r>
            <a:r>
              <a:rPr lang="en-US" i="1"/>
              <a:t>eyes, earth</a:t>
            </a:r>
            <a:r>
              <a:rPr lang="en-US"/>
              <a:t>, and </a:t>
            </a:r>
            <a:r>
              <a:rPr lang="en-US" i="1"/>
              <a:t>thought</a:t>
            </a:r>
            <a:r>
              <a:rPr lang="en-US"/>
              <a:t> and read them aloud to a partner. </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students identify, read, and write the words on p. 20.</a:t>
            </a:r>
            <a:endParaRPr/>
          </a:p>
          <a:p>
            <a:pPr marL="228600" lvl="0" indent="-190500" algn="l" rtl="0">
              <a:lnSpc>
                <a:spcPct val="100000"/>
              </a:lnSpc>
              <a:spcBef>
                <a:spcPts val="0"/>
              </a:spcBef>
              <a:spcAft>
                <a:spcPts val="0"/>
              </a:spcAft>
              <a:buClr>
                <a:srgbClr val="000000"/>
              </a:buClr>
              <a:buSzPts val="1200"/>
              <a:buFont typeface="Arial"/>
              <a:buAutoNum type="arabicPeriod"/>
            </a:pPr>
            <a:r>
              <a:rPr lang="en-US"/>
              <a:t>Have pairs use each clue to identify the word it describes. </a:t>
            </a:r>
            <a:endParaRPr>
              <a:latin typeface="Calibri"/>
              <a:ea typeface="Calibri"/>
              <a:cs typeface="Calibri"/>
              <a:sym typeface="Calibri"/>
            </a:endParaRPr>
          </a:p>
        </p:txBody>
      </p:sp>
      <p:sp>
        <p:nvSpPr>
          <p:cNvPr id="171" name="Google Shape;17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190500" algn="l" rtl="0">
              <a:lnSpc>
                <a:spcPct val="100000"/>
              </a:lnSpc>
              <a:spcBef>
                <a:spcPts val="0"/>
              </a:spcBef>
              <a:spcAft>
                <a:spcPts val="0"/>
              </a:spcAft>
              <a:buClr>
                <a:srgbClr val="000000"/>
              </a:buClr>
              <a:buSzPts val="1200"/>
              <a:buFont typeface="Calibri"/>
              <a:buAutoNum type="arabicPeriod"/>
            </a:pPr>
            <a:r>
              <a:rPr lang="en-US"/>
              <a:t>Remind students of the Essential Question for Unit 3: What makes a tradition? Point out the Week 1 Question: What lessons can we learn from traditional tales?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Have students follow along as you read aloud “Traditional Tales” on pp. 16–17 in the Student Interactive. As you read, have students underline the names of characters they are familiar with.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Then organize students into small groups and have them discuss the distinguishing characteristics of the different types of traditional tales. During the group discussions, encourage students to ask questions to make connections to the topic of the infographic. </a:t>
            </a:r>
            <a:endParaRPr/>
          </a:p>
          <a:p>
            <a:pPr marL="228600" lvl="0" indent="-190500" algn="l" rtl="0">
              <a:lnSpc>
                <a:spcPct val="100000"/>
              </a:lnSpc>
              <a:spcBef>
                <a:spcPts val="0"/>
              </a:spcBef>
              <a:spcAft>
                <a:spcPts val="0"/>
              </a:spcAft>
              <a:buClr>
                <a:srgbClr val="000000"/>
              </a:buClr>
              <a:buSzPts val="1200"/>
              <a:buFont typeface="Calibri"/>
              <a:buAutoNum type="arabicPeriod"/>
            </a:pPr>
            <a:r>
              <a:rPr lang="en-US"/>
              <a:t>Use the following questions to guide the group discussions: </a:t>
            </a:r>
            <a:endParaRPr/>
          </a:p>
          <a:p>
            <a:pPr marL="685800" lvl="1" indent="-190500" algn="l" rtl="0">
              <a:lnSpc>
                <a:spcPct val="100000"/>
              </a:lnSpc>
              <a:spcBef>
                <a:spcPts val="0"/>
              </a:spcBef>
              <a:spcAft>
                <a:spcPts val="0"/>
              </a:spcAft>
              <a:buClr>
                <a:srgbClr val="000000"/>
              </a:buClr>
              <a:buSzPts val="1200"/>
              <a:buFont typeface="Arial"/>
              <a:buChar char="•"/>
            </a:pPr>
            <a:r>
              <a:rPr lang="en-US"/>
              <a:t>Why do you think fables, folktales, and legends have survived so long? </a:t>
            </a:r>
            <a:endParaRPr/>
          </a:p>
          <a:p>
            <a:pPr marL="685800" lvl="1" indent="-190500" algn="l" rtl="0">
              <a:lnSpc>
                <a:spcPct val="100000"/>
              </a:lnSpc>
              <a:spcBef>
                <a:spcPts val="0"/>
              </a:spcBef>
              <a:spcAft>
                <a:spcPts val="0"/>
              </a:spcAft>
              <a:buClr>
                <a:srgbClr val="000000"/>
              </a:buClr>
              <a:buSzPts val="1200"/>
              <a:buFont typeface="Arial"/>
              <a:buChar char="•"/>
            </a:pPr>
            <a:r>
              <a:rPr lang="en-US"/>
              <a:t>What characters do you know from folktales and fairy tales? What do they have in common? </a:t>
            </a:r>
            <a:endParaRPr/>
          </a:p>
          <a:p>
            <a:pPr marL="685800" lvl="1" indent="-190500" algn="l" rtl="0">
              <a:lnSpc>
                <a:spcPct val="100000"/>
              </a:lnSpc>
              <a:spcBef>
                <a:spcPts val="0"/>
              </a:spcBef>
              <a:spcAft>
                <a:spcPts val="0"/>
              </a:spcAft>
              <a:buClr>
                <a:srgbClr val="000000"/>
              </a:buClr>
              <a:buSzPts val="1200"/>
              <a:buFont typeface="Arial"/>
              <a:buChar char="•"/>
            </a:pPr>
            <a:r>
              <a:rPr lang="en-US"/>
              <a:t>Do you think Robin Hood really stole from the rich to give to the poor? Why might people tell this story? </a:t>
            </a:r>
            <a:endParaRPr/>
          </a:p>
          <a:p>
            <a:pPr marL="685800" lvl="1" indent="-190500" algn="l" rtl="0">
              <a:lnSpc>
                <a:spcPct val="100000"/>
              </a:lnSpc>
              <a:spcBef>
                <a:spcPts val="0"/>
              </a:spcBef>
              <a:spcAft>
                <a:spcPts val="0"/>
              </a:spcAft>
              <a:buClr>
                <a:srgbClr val="000000"/>
              </a:buClr>
              <a:buSzPts val="1200"/>
              <a:buFont typeface="Arial"/>
              <a:buChar char="•"/>
            </a:pPr>
            <a:r>
              <a:rPr lang="en-US"/>
              <a:t>Which one of these stories is your favorite? Why? </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Read the Week 1 question: What lessons can we learn from traditional tales? </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Tell students they just learned about a few characteristics of traditional tales. Traditional tales often teach a lesson. </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Explain that they will learn another lesson reading a traditional tale this week.</a:t>
            </a:r>
            <a:endParaRPr/>
          </a:p>
          <a:p>
            <a:pPr marL="266700" lvl="0" indent="-228600" algn="l" rtl="0">
              <a:lnSpc>
                <a:spcPct val="100000"/>
              </a:lnSpc>
              <a:spcBef>
                <a:spcPts val="0"/>
              </a:spcBef>
              <a:spcAft>
                <a:spcPts val="0"/>
              </a:spcAft>
              <a:buClr>
                <a:srgbClr val="000000"/>
              </a:buClr>
              <a:buSzPts val="1200"/>
              <a:buFont typeface="Arial"/>
              <a:buAutoNum type="arabicPeriod"/>
            </a:pPr>
            <a:r>
              <a:rPr lang="en-US"/>
              <a:t>Have students discuss with a partner what they already know about the tales and the lessons that can be learned from them. Encourage students to name more familiar traditional tales that teach lessons.</a:t>
            </a:r>
            <a:endParaRPr/>
          </a:p>
        </p:txBody>
      </p:sp>
      <p:sp>
        <p:nvSpPr>
          <p:cNvPr id="184" name="Google Shape;1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3"/>
        <p:cNvGrpSpPr/>
        <p:nvPr/>
      </p:nvGrpSpPr>
      <p:grpSpPr>
        <a:xfrm>
          <a:off x="0" y="0"/>
          <a:ext cx="0" cy="0"/>
          <a:chOff x="0" y="0"/>
          <a:chExt cx="0" cy="0"/>
        </a:xfrm>
      </p:grpSpPr>
      <p:sp>
        <p:nvSpPr>
          <p:cNvPr id="74" name="Google Shape;74;p8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8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7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8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8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8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6" name="Google Shape;56;p8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8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5"/>
          <p:cNvSpPr>
            <a:spLocks noGrp="1"/>
          </p:cNvSpPr>
          <p:nvPr>
            <p:ph type="pic" idx="2"/>
          </p:nvPr>
        </p:nvSpPr>
        <p:spPr>
          <a:xfrm>
            <a:off x="5183188" y="987425"/>
            <a:ext cx="6172200" cy="4873625"/>
          </a:xfrm>
          <a:prstGeom prst="rect">
            <a:avLst/>
          </a:prstGeom>
          <a:noFill/>
          <a:ln>
            <a:noFill/>
          </a:ln>
        </p:spPr>
      </p:sp>
      <p:sp>
        <p:nvSpPr>
          <p:cNvPr id="63" name="Google Shape;63;p8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8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3.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2.png"/><Relationship Id="rId7" Type="http://schemas.openxmlformats.org/officeDocument/2006/relationships/image" Target="../media/image45.jp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3.pn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3.pn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3.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3.pn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3.pn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3.png"/><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3.pn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3.png"/><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chemeClr val="lt1"/>
                </a:solidFill>
                <a:latin typeface="Century Gothic"/>
                <a:ea typeface="Century Gothic"/>
                <a:cs typeface="Century Gothic"/>
                <a:sym typeface="Century Gothic"/>
              </a:rPr>
              <a:t>Unit 3: </a:t>
            </a:r>
            <a:r>
              <a:rPr lang="en-US" sz="6600" b="1" i="0" u="none" strike="noStrike" cap="none">
                <a:solidFill>
                  <a:schemeClr val="lt1"/>
                </a:solidFill>
                <a:latin typeface="Century Gothic"/>
                <a:ea typeface="Century Gothic"/>
                <a:cs typeface="Century Gothic"/>
                <a:sym typeface="Century Gothic"/>
              </a:rPr>
              <a:t>Week 1</a:t>
            </a:r>
            <a:endParaRPr sz="1400" b="1" i="0" u="none" strike="noStrike" cap="none">
              <a:solidFill>
                <a:srgbClr val="000000"/>
              </a:solidFill>
              <a:latin typeface="Century Gothic"/>
              <a:ea typeface="Century Gothic"/>
              <a:cs typeface="Century Gothic"/>
              <a:sym typeface="Century Gothic"/>
            </a:endParaRPr>
          </a:p>
        </p:txBody>
      </p:sp>
      <p:pic>
        <p:nvPicPr>
          <p:cNvPr id="87" name="Google Shape;87;p1" descr="A picture containing clock&#10;&#10;Description automatically generated"/>
          <p:cNvPicPr preferRelativeResize="0"/>
          <p:nvPr/>
        </p:nvPicPr>
        <p:blipFill rotWithShape="1">
          <a:blip r:embed="rId4">
            <a:alphaModFix/>
          </a:blip>
          <a:srcRect r="52261"/>
          <a:stretch/>
        </p:blipFill>
        <p:spPr>
          <a:xfrm>
            <a:off x="892974" y="435432"/>
            <a:ext cx="2645200" cy="756644"/>
          </a:xfrm>
          <a:prstGeom prst="rect">
            <a:avLst/>
          </a:prstGeom>
          <a:noFill/>
          <a:ln>
            <a:noFill/>
          </a:ln>
        </p:spPr>
      </p:pic>
      <p:pic>
        <p:nvPicPr>
          <p:cNvPr id="88" name="Google Shape;88;p1" descr="Logo, company name&#10;&#10;Description automatically generated"/>
          <p:cNvPicPr preferRelativeResize="0"/>
          <p:nvPr/>
        </p:nvPicPr>
        <p:blipFill rotWithShape="1">
          <a:blip r:embed="rId5">
            <a:alphaModFix/>
          </a:blip>
          <a:srcRect l="5777" r="5316" b="11561"/>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0" name="Google Shape;90;p1"/>
          <p:cNvSpPr/>
          <p:nvPr/>
        </p:nvSpPr>
        <p:spPr>
          <a:xfrm>
            <a:off x="7153978" y="4921491"/>
            <a:ext cx="4979979" cy="1000717"/>
          </a:xfrm>
          <a:prstGeom prst="ellipse">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Grade 2</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11"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200" name="Google Shape;200;p11"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201" name="Google Shape;201;p11"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02" name="Google Shape;202;p1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03" name="Google Shape;203;p11"/>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Listening Comprehension </a:t>
            </a:r>
            <a:endParaRPr sz="1400" b="0" i="0" u="none" strike="noStrike" cap="none">
              <a:solidFill>
                <a:srgbClr val="000000"/>
              </a:solidFill>
              <a:latin typeface="Century Gothic"/>
              <a:ea typeface="Century Gothic"/>
              <a:cs typeface="Century Gothic"/>
              <a:sym typeface="Century Gothic"/>
            </a:endParaRPr>
          </a:p>
        </p:txBody>
      </p:sp>
      <p:graphicFrame>
        <p:nvGraphicFramePr>
          <p:cNvPr id="204" name="Google Shape;204;p11"/>
          <p:cNvGraphicFramePr/>
          <p:nvPr/>
        </p:nvGraphicFramePr>
        <p:xfrm>
          <a:off x="1740144" y="1433864"/>
          <a:ext cx="3000000" cy="3000000"/>
        </p:xfrm>
        <a:graphic>
          <a:graphicData uri="http://schemas.openxmlformats.org/drawingml/2006/table">
            <a:tbl>
              <a:tblPr firstRow="1" bandRow="1">
                <a:noFill/>
                <a:tableStyleId>{121D5C12-FA46-4267-8E27-E5D2BE6B9A29}</a:tableStyleId>
              </a:tblPr>
              <a:tblGrid>
                <a:gridCol w="3940175">
                  <a:extLst>
                    <a:ext uri="{9D8B030D-6E8A-4147-A177-3AD203B41FA5}">
                      <a16:colId xmlns:a16="http://schemas.microsoft.com/office/drawing/2014/main" val="20000"/>
                    </a:ext>
                  </a:extLst>
                </a:gridCol>
                <a:gridCol w="4771525">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4000"/>
                        <a:buFont typeface="Arial"/>
                        <a:buNone/>
                      </a:pPr>
                      <a:r>
                        <a:rPr lang="en-US" sz="3200" b="0" u="none" strike="noStrike" cap="none">
                          <a:latin typeface="Poppins"/>
                          <a:ea typeface="Poppins"/>
                          <a:cs typeface="Poppins"/>
                          <a:sym typeface="Poppins"/>
                        </a:rPr>
                        <a:t>Characteristics</a:t>
                      </a:r>
                      <a:endParaRPr/>
                    </a:p>
                    <a:p>
                      <a:pPr marL="0" marR="0" lvl="0" indent="0" algn="ctr" rtl="0">
                        <a:lnSpc>
                          <a:spcPct val="100000"/>
                        </a:lnSpc>
                        <a:spcBef>
                          <a:spcPts val="0"/>
                        </a:spcBef>
                        <a:spcAft>
                          <a:spcPts val="0"/>
                        </a:spcAft>
                        <a:buClr>
                          <a:srgbClr val="000000"/>
                        </a:buClr>
                        <a:buSzPts val="4000"/>
                        <a:buFont typeface="Arial"/>
                        <a:buNone/>
                      </a:pPr>
                      <a:r>
                        <a:rPr lang="en-US" sz="3200" b="0" u="none" strike="noStrike" cap="none">
                          <a:latin typeface="Poppins"/>
                          <a:ea typeface="Poppins"/>
                          <a:cs typeface="Poppins"/>
                          <a:sym typeface="Poppins"/>
                        </a:rPr>
                        <a:t>of Fables</a:t>
                      </a:r>
                      <a:endParaRPr sz="11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4000"/>
                        <a:buFont typeface="Arial"/>
                        <a:buNone/>
                      </a:pPr>
                      <a:r>
                        <a:rPr lang="en-US" sz="3200" b="0" u="none" strike="noStrike" cap="none">
                          <a:latin typeface="Poppins"/>
                          <a:ea typeface="Poppins"/>
                          <a:cs typeface="Poppins"/>
                          <a:sym typeface="Poppins"/>
                        </a:rPr>
                        <a:t>Included in this</a:t>
                      </a:r>
                      <a:endParaRPr/>
                    </a:p>
                    <a:p>
                      <a:pPr marL="0" marR="0" lvl="0" indent="0" algn="ctr" rtl="0">
                        <a:lnSpc>
                          <a:spcPct val="100000"/>
                        </a:lnSpc>
                        <a:spcBef>
                          <a:spcPts val="0"/>
                        </a:spcBef>
                        <a:spcAft>
                          <a:spcPts val="0"/>
                        </a:spcAft>
                        <a:buClr>
                          <a:srgbClr val="000000"/>
                        </a:buClr>
                        <a:buSzPts val="4000"/>
                        <a:buFont typeface="Arial"/>
                        <a:buNone/>
                      </a:pPr>
                      <a:r>
                        <a:rPr lang="en-US" sz="3200" b="0" u="none" strike="noStrike" cap="none">
                          <a:latin typeface="Poppins"/>
                          <a:ea typeface="Poppins"/>
                          <a:cs typeface="Poppins"/>
                          <a:sym typeface="Poppins"/>
                        </a:rPr>
                        <a:t>Story?</a:t>
                      </a:r>
                      <a:endParaRPr sz="11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2800" u="none" strike="noStrike" cap="none"/>
                        <a:t>Begins with “Long ago” or</a:t>
                      </a:r>
                      <a:endParaRPr/>
                    </a:p>
                    <a:p>
                      <a:pPr marL="0" marR="0" lvl="0" indent="0" algn="l" rtl="0">
                        <a:lnSpc>
                          <a:spcPct val="100000"/>
                        </a:lnSpc>
                        <a:spcBef>
                          <a:spcPts val="0"/>
                        </a:spcBef>
                        <a:spcAft>
                          <a:spcPts val="0"/>
                        </a:spcAft>
                        <a:buClr>
                          <a:srgbClr val="000000"/>
                        </a:buClr>
                        <a:buSzPts val="1800"/>
                        <a:buFont typeface="Arial"/>
                        <a:buNone/>
                      </a:pPr>
                      <a:r>
                        <a:rPr lang="en-US" sz="2800" u="none" strike="noStrike" cap="none"/>
                        <a:t>“One day”</a:t>
                      </a:r>
                      <a:endParaRPr sz="2800" u="none" strike="noStrike" cap="none"/>
                    </a:p>
                  </a:txBody>
                  <a:tcPr marL="91450" marR="91450" marT="45725" marB="45725">
                    <a:solidFill>
                      <a:srgbClr val="ACB8CA"/>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ACB8CA"/>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2800" u="none" strike="noStrike" cap="none"/>
                        <a:t>Has animals as the main</a:t>
                      </a:r>
                      <a:endParaRPr/>
                    </a:p>
                    <a:p>
                      <a:pPr marL="0" marR="0" lvl="0" indent="0" algn="l" rtl="0">
                        <a:lnSpc>
                          <a:spcPct val="100000"/>
                        </a:lnSpc>
                        <a:spcBef>
                          <a:spcPts val="0"/>
                        </a:spcBef>
                        <a:spcAft>
                          <a:spcPts val="0"/>
                        </a:spcAft>
                        <a:buClr>
                          <a:srgbClr val="000000"/>
                        </a:buClr>
                        <a:buSzPts val="1800"/>
                        <a:buFont typeface="Arial"/>
                        <a:buNone/>
                      </a:pPr>
                      <a:r>
                        <a:rPr lang="en-US" sz="2800" u="none" strike="noStrike" cap="none"/>
                        <a:t>characters</a:t>
                      </a:r>
                      <a:endParaRPr sz="2800" u="none" strike="noStrike" cap="none"/>
                    </a:p>
                  </a:txBody>
                  <a:tcPr marL="91450" marR="91450" marT="45725" marB="45725">
                    <a:solidFill>
                      <a:srgbClr val="ACB8CA"/>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ACB8CA"/>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2800" u="none" strike="noStrike" cap="none"/>
                        <a:t>The animals talk</a:t>
                      </a:r>
                      <a:endParaRPr sz="2800" u="none" strike="noStrike" cap="none"/>
                    </a:p>
                  </a:txBody>
                  <a:tcPr marL="91450" marR="91450" marT="45725" marB="45725">
                    <a:solidFill>
                      <a:srgbClr val="ACB8CA"/>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ACB8CA"/>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2800" u="none" strike="noStrike" cap="none"/>
                        <a:t>has a moral or lesson</a:t>
                      </a:r>
                      <a:endParaRPr sz="2800" u="none" strike="noStrike" cap="none"/>
                    </a:p>
                  </a:txBody>
                  <a:tcPr marL="91450" marR="91450" marT="45725" marB="45725">
                    <a:solidFill>
                      <a:srgbClr val="ACB8CA"/>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ACB8CA"/>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2800" u="none" strike="noStrike" cap="none"/>
                        <a:t>is short</a:t>
                      </a:r>
                      <a:endParaRPr sz="2800" u="none" strike="noStrike" cap="none"/>
                    </a:p>
                  </a:txBody>
                  <a:tcPr marL="91450" marR="91450" marT="45725" marB="45725">
                    <a:solidFill>
                      <a:srgbClr val="ACB8CA"/>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ACB8CA"/>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12"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211" name="Google Shape;211;p12"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212" name="Google Shape;212;p1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13" name="Google Shape;213;p12"/>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14" name="Google Shape;214;p12"/>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000" b="0" i="0" u="none" strike="noStrike" cap="none">
                <a:solidFill>
                  <a:schemeClr val="lt1"/>
                </a:solidFill>
                <a:latin typeface="Century Gothic"/>
                <a:ea typeface="Century Gothic"/>
                <a:cs typeface="Century Gothic"/>
                <a:sym typeface="Century Gothic"/>
              </a:rPr>
              <a:t>   Traditional Tales: Fables</a:t>
            </a:r>
            <a:endParaRPr sz="1400" b="0" i="0" u="none" strike="noStrike" cap="none">
              <a:solidFill>
                <a:srgbClr val="000000"/>
              </a:solidFill>
              <a:latin typeface="Century Gothic"/>
              <a:ea typeface="Century Gothic"/>
              <a:cs typeface="Century Gothic"/>
              <a:sym typeface="Century Gothic"/>
            </a:endParaRPr>
          </a:p>
        </p:txBody>
      </p:sp>
      <p:pic>
        <p:nvPicPr>
          <p:cNvPr id="215" name="Google Shape;215;p12"/>
          <p:cNvPicPr preferRelativeResize="0"/>
          <p:nvPr/>
        </p:nvPicPr>
        <p:blipFill rotWithShape="1">
          <a:blip r:embed="rId6">
            <a:alphaModFix/>
          </a:blip>
          <a:srcRect/>
          <a:stretch/>
        </p:blipFill>
        <p:spPr>
          <a:xfrm>
            <a:off x="660434" y="1359071"/>
            <a:ext cx="6991496" cy="463481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16" name="Google Shape;216;p12"/>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22, 23</a:t>
            </a:r>
            <a:endParaRPr sz="1400" b="0" i="0" u="none" strike="noStrike" cap="none">
              <a:solidFill>
                <a:srgbClr val="000000"/>
              </a:solidFill>
              <a:latin typeface="Century Gothic"/>
              <a:ea typeface="Century Gothic"/>
              <a:cs typeface="Century Gothic"/>
              <a:sym typeface="Century Gothic"/>
            </a:endParaRPr>
          </a:p>
        </p:txBody>
      </p:sp>
      <p:sp>
        <p:nvSpPr>
          <p:cNvPr id="217" name="Google Shape;217;p12"/>
          <p:cNvSpPr txBox="1"/>
          <p:nvPr/>
        </p:nvSpPr>
        <p:spPr>
          <a:xfrm>
            <a:off x="8294357" y="3067952"/>
            <a:ext cx="357135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22 in your Student Interactive.</a:t>
            </a: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13"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224" name="Google Shape;224;p13"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225" name="Google Shape;225;p13"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26" name="Google Shape;226;p1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27" name="Google Shape;227;p13"/>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Apply </a:t>
            </a:r>
            <a:endParaRPr sz="1400" b="0" i="0" u="none" strike="noStrike" cap="none">
              <a:solidFill>
                <a:srgbClr val="000000"/>
              </a:solidFill>
              <a:latin typeface="Century Gothic"/>
              <a:ea typeface="Century Gothic"/>
              <a:cs typeface="Century Gothic"/>
              <a:sym typeface="Century Gothic"/>
            </a:endParaRPr>
          </a:p>
        </p:txBody>
      </p:sp>
      <p:sp>
        <p:nvSpPr>
          <p:cNvPr id="228" name="Google Shape;228;p13"/>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22</a:t>
            </a:r>
            <a:endParaRPr sz="1400" b="0" i="0" u="none" strike="noStrike" cap="none">
              <a:solidFill>
                <a:srgbClr val="000000"/>
              </a:solidFill>
              <a:latin typeface="Century Gothic"/>
              <a:ea typeface="Century Gothic"/>
              <a:cs typeface="Century Gothic"/>
              <a:sym typeface="Century Gothic"/>
            </a:endParaRPr>
          </a:p>
        </p:txBody>
      </p:sp>
      <p:pic>
        <p:nvPicPr>
          <p:cNvPr id="229" name="Google Shape;229;p13"/>
          <p:cNvPicPr preferRelativeResize="0"/>
          <p:nvPr/>
        </p:nvPicPr>
        <p:blipFill rotWithShape="1">
          <a:blip r:embed="rId6">
            <a:alphaModFix/>
          </a:blip>
          <a:srcRect/>
          <a:stretch/>
        </p:blipFill>
        <p:spPr>
          <a:xfrm>
            <a:off x="6395054" y="2335801"/>
            <a:ext cx="4350128" cy="713781"/>
          </a:xfrm>
          <a:prstGeom prst="rect">
            <a:avLst/>
          </a:prstGeom>
          <a:noFill/>
          <a:ln>
            <a:noFill/>
          </a:ln>
        </p:spPr>
      </p:pic>
      <p:pic>
        <p:nvPicPr>
          <p:cNvPr id="230" name="Google Shape;230;p13"/>
          <p:cNvPicPr preferRelativeResize="0"/>
          <p:nvPr/>
        </p:nvPicPr>
        <p:blipFill rotWithShape="1">
          <a:blip r:embed="rId7">
            <a:alphaModFix/>
          </a:blip>
          <a:srcRect/>
          <a:stretch/>
        </p:blipFill>
        <p:spPr>
          <a:xfrm>
            <a:off x="1404341" y="1159009"/>
            <a:ext cx="3677980" cy="518235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31" name="Google Shape;231;p13"/>
          <p:cNvSpPr txBox="1"/>
          <p:nvPr/>
        </p:nvSpPr>
        <p:spPr>
          <a:xfrm>
            <a:off x="6111960" y="3460901"/>
            <a:ext cx="4932276"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Century Gothic"/>
                <a:ea typeface="Century Gothic"/>
                <a:cs typeface="Century Gothic"/>
                <a:sym typeface="Century Gothic"/>
              </a:rPr>
              <a:t>Identify </a:t>
            </a:r>
            <a:r>
              <a:rPr lang="en-US" sz="3200" b="0" i="0" u="none" strike="noStrike" cap="none">
                <a:solidFill>
                  <a:schemeClr val="dk1"/>
                </a:solidFill>
                <a:latin typeface="Century Gothic"/>
                <a:ea typeface="Century Gothic"/>
                <a:cs typeface="Century Gothic"/>
                <a:sym typeface="Century Gothic"/>
              </a:rPr>
              <a:t>the moral in other fables you have read.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1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238" name="Google Shape;238;p1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239" name="Google Shape;239;p1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40" name="Google Shape;240;p1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41" name="Google Shape;241;p1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Academic Vocabulary </a:t>
            </a:r>
            <a:endParaRPr sz="1400" b="0" i="0" u="none" strike="noStrike" cap="none">
              <a:solidFill>
                <a:srgbClr val="000000"/>
              </a:solidFill>
              <a:latin typeface="Century Gothic"/>
              <a:ea typeface="Century Gothic"/>
              <a:cs typeface="Century Gothic"/>
              <a:sym typeface="Century Gothic"/>
            </a:endParaRPr>
          </a:p>
        </p:txBody>
      </p:sp>
      <p:sp>
        <p:nvSpPr>
          <p:cNvPr id="242" name="Google Shape;242;p1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43</a:t>
            </a:r>
            <a:endParaRPr sz="1400" b="0" i="0" u="none" strike="noStrike" cap="none">
              <a:solidFill>
                <a:srgbClr val="000000"/>
              </a:solidFill>
              <a:latin typeface="Century Gothic"/>
              <a:ea typeface="Century Gothic"/>
              <a:cs typeface="Century Gothic"/>
              <a:sym typeface="Century Gothic"/>
            </a:endParaRPr>
          </a:p>
        </p:txBody>
      </p:sp>
      <p:pic>
        <p:nvPicPr>
          <p:cNvPr id="243" name="Google Shape;243;p14"/>
          <p:cNvPicPr preferRelativeResize="0"/>
          <p:nvPr/>
        </p:nvPicPr>
        <p:blipFill rotWithShape="1">
          <a:blip r:embed="rId6">
            <a:alphaModFix/>
          </a:blip>
          <a:srcRect/>
          <a:stretch/>
        </p:blipFill>
        <p:spPr>
          <a:xfrm>
            <a:off x="6016068" y="1243856"/>
            <a:ext cx="3939565" cy="527169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44" name="Google Shape;244;p14"/>
          <p:cNvSpPr/>
          <p:nvPr/>
        </p:nvSpPr>
        <p:spPr>
          <a:xfrm>
            <a:off x="1356883" y="2600324"/>
            <a:ext cx="3732351" cy="3071813"/>
          </a:xfrm>
          <a:prstGeom prst="ellipse">
            <a:avLst/>
          </a:prstGeom>
          <a:no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5" name="Google Shape;245;p14"/>
          <p:cNvCxnSpPr/>
          <p:nvPr/>
        </p:nvCxnSpPr>
        <p:spPr>
          <a:xfrm rot="10800000">
            <a:off x="1339273" y="2286000"/>
            <a:ext cx="760990" cy="600075"/>
          </a:xfrm>
          <a:prstGeom prst="straightConnector1">
            <a:avLst/>
          </a:prstGeom>
          <a:noFill/>
          <a:ln w="38100" cap="flat" cmpd="sng">
            <a:solidFill>
              <a:schemeClr val="accent1"/>
            </a:solidFill>
            <a:prstDash val="solid"/>
            <a:miter lim="800000"/>
            <a:headEnd type="none" w="sm" len="sm"/>
            <a:tailEnd type="none" w="sm" len="sm"/>
          </a:ln>
        </p:spPr>
      </p:cxnSp>
      <p:sp>
        <p:nvSpPr>
          <p:cNvPr id="246" name="Google Shape;246;p14"/>
          <p:cNvSpPr txBox="1"/>
          <p:nvPr/>
        </p:nvSpPr>
        <p:spPr>
          <a:xfrm>
            <a:off x="575978" y="1659460"/>
            <a:ext cx="5709757"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communication</a:t>
            </a:r>
            <a:endParaRPr sz="3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15"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253" name="Google Shape;253;p15"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254" name="Google Shape;254;p15"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55" name="Google Shape;255;p15"/>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56" name="Google Shape;256;p15"/>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Handwriting </a:t>
            </a:r>
            <a:endParaRPr sz="1400" b="0" i="0" u="none" strike="noStrike" cap="none">
              <a:solidFill>
                <a:srgbClr val="000000"/>
              </a:solidFill>
              <a:latin typeface="Century Gothic"/>
              <a:ea typeface="Century Gothic"/>
              <a:cs typeface="Century Gothic"/>
              <a:sym typeface="Century Gothic"/>
            </a:endParaRPr>
          </a:p>
        </p:txBody>
      </p:sp>
      <p:pic>
        <p:nvPicPr>
          <p:cNvPr id="257" name="Google Shape;257;p15" descr="Table&#10;&#10;Description automatically generated with low confidence"/>
          <p:cNvPicPr preferRelativeResize="0"/>
          <p:nvPr/>
        </p:nvPicPr>
        <p:blipFill rotWithShape="1">
          <a:blip r:embed="rId6">
            <a:alphaModFix/>
          </a:blip>
          <a:srcRect/>
          <a:stretch/>
        </p:blipFill>
        <p:spPr>
          <a:xfrm>
            <a:off x="4648037" y="1582249"/>
            <a:ext cx="5713346" cy="4567309"/>
          </a:xfrm>
          <a:prstGeom prst="rect">
            <a:avLst/>
          </a:prstGeom>
          <a:noFill/>
          <a:ln>
            <a:noFill/>
          </a:ln>
        </p:spPr>
      </p:pic>
      <p:pic>
        <p:nvPicPr>
          <p:cNvPr id="258" name="Google Shape;258;p15"/>
          <p:cNvPicPr preferRelativeResize="0"/>
          <p:nvPr/>
        </p:nvPicPr>
        <p:blipFill>
          <a:blip r:embed="rId7">
            <a:alphaModFix/>
          </a:blip>
          <a:stretch>
            <a:fillRect/>
          </a:stretch>
        </p:blipFill>
        <p:spPr>
          <a:xfrm>
            <a:off x="1916000" y="4010921"/>
            <a:ext cx="1632725" cy="1883329"/>
          </a:xfrm>
          <a:prstGeom prst="rect">
            <a:avLst/>
          </a:prstGeom>
          <a:noFill/>
          <a:ln>
            <a:noFill/>
          </a:ln>
        </p:spPr>
      </p:pic>
      <p:pic>
        <p:nvPicPr>
          <p:cNvPr id="259" name="Google Shape;259;p15"/>
          <p:cNvPicPr preferRelativeResize="0"/>
          <p:nvPr/>
        </p:nvPicPr>
        <p:blipFill>
          <a:blip r:embed="rId8">
            <a:alphaModFix/>
          </a:blip>
          <a:stretch>
            <a:fillRect/>
          </a:stretch>
        </p:blipFill>
        <p:spPr>
          <a:xfrm>
            <a:off x="1927391" y="1770616"/>
            <a:ext cx="1609943" cy="18985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16"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266" name="Google Shape;266;p16"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267" name="Google Shape;267;p16"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68" name="Google Shape;268;p16"/>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69" name="Google Shape;269;p16"/>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Writing – Poetry</a:t>
            </a:r>
            <a:endParaRPr sz="1400" b="0" i="0" u="none" strike="noStrike" cap="none">
              <a:solidFill>
                <a:srgbClr val="000000"/>
              </a:solidFill>
              <a:latin typeface="Century Gothic"/>
              <a:ea typeface="Century Gothic"/>
              <a:cs typeface="Century Gothic"/>
              <a:sym typeface="Century Gothic"/>
            </a:endParaRPr>
          </a:p>
        </p:txBody>
      </p:sp>
      <p:pic>
        <p:nvPicPr>
          <p:cNvPr id="270" name="Google Shape;270;p16"/>
          <p:cNvPicPr preferRelativeResize="0"/>
          <p:nvPr/>
        </p:nvPicPr>
        <p:blipFill rotWithShape="1">
          <a:blip r:embed="rId6">
            <a:alphaModFix/>
          </a:blip>
          <a:srcRect/>
          <a:stretch/>
        </p:blipFill>
        <p:spPr>
          <a:xfrm>
            <a:off x="2302794" y="1164040"/>
            <a:ext cx="3950153" cy="540213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71" name="Google Shape;271;p16"/>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47</a:t>
            </a:r>
            <a:endParaRPr sz="1400" b="0" i="0" u="none" strike="noStrike" cap="none">
              <a:solidFill>
                <a:srgbClr val="000000"/>
              </a:solidFill>
              <a:latin typeface="Century Gothic"/>
              <a:ea typeface="Century Gothic"/>
              <a:cs typeface="Century Gothic"/>
              <a:sym typeface="Century Gothic"/>
            </a:endParaRPr>
          </a:p>
        </p:txBody>
      </p:sp>
      <p:sp>
        <p:nvSpPr>
          <p:cNvPr id="272" name="Google Shape;272;p16"/>
          <p:cNvSpPr txBox="1"/>
          <p:nvPr/>
        </p:nvSpPr>
        <p:spPr>
          <a:xfrm>
            <a:off x="6731427" y="3257777"/>
            <a:ext cx="4926431"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47 in your Student Interactive.</a:t>
            </a: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1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279" name="Google Shape;279;p17"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280" name="Google Shape;280;p17"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81" name="Google Shape;281;p1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82" name="Google Shape;282;p1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Independent Writing </a:t>
            </a:r>
            <a:endParaRPr sz="1400" b="0" i="0" u="none" strike="noStrike" cap="none">
              <a:solidFill>
                <a:srgbClr val="000000"/>
              </a:solidFill>
              <a:latin typeface="Century Gothic"/>
              <a:ea typeface="Century Gothic"/>
              <a:cs typeface="Century Gothic"/>
              <a:sym typeface="Century Gothic"/>
            </a:endParaRPr>
          </a:p>
        </p:txBody>
      </p:sp>
      <p:sp>
        <p:nvSpPr>
          <p:cNvPr id="283" name="Google Shape;283;p17"/>
          <p:cNvSpPr txBox="1"/>
          <p:nvPr/>
        </p:nvSpPr>
        <p:spPr>
          <a:xfrm>
            <a:off x="995894" y="1899966"/>
            <a:ext cx="9390639"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Century Gothic"/>
                <a:ea typeface="Century Gothic"/>
                <a:cs typeface="Century Gothic"/>
                <a:sym typeface="Century Gothic"/>
              </a:rPr>
              <a:t>Look</a:t>
            </a:r>
            <a:r>
              <a:rPr lang="en-US" sz="3200" b="0" i="0" u="none" strike="noStrike" cap="none">
                <a:solidFill>
                  <a:schemeClr val="dk1"/>
                </a:solidFill>
                <a:latin typeface="Century Gothic"/>
                <a:ea typeface="Century Gothic"/>
                <a:cs typeface="Century Gothic"/>
                <a:sym typeface="Century Gothic"/>
              </a:rPr>
              <a:t> through other poems and </a:t>
            </a:r>
            <a:r>
              <a:rPr lang="en-US" sz="3200" b="1" i="0" u="none" strike="noStrike" cap="none">
                <a:solidFill>
                  <a:schemeClr val="dk1"/>
                </a:solidFill>
                <a:latin typeface="Century Gothic"/>
                <a:ea typeface="Century Gothic"/>
                <a:cs typeface="Century Gothic"/>
                <a:sym typeface="Century Gothic"/>
              </a:rPr>
              <a:t>identify </a:t>
            </a:r>
            <a:r>
              <a:rPr lang="en-US" sz="3200" b="0" i="0" u="none" strike="noStrike" cap="none">
                <a:solidFill>
                  <a:schemeClr val="dk1"/>
                </a:solidFill>
                <a:latin typeface="Century Gothic"/>
                <a:ea typeface="Century Gothic"/>
                <a:cs typeface="Century Gothic"/>
                <a:sym typeface="Century Gothic"/>
              </a:rPr>
              <a:t>lines and rhyming words.</a:t>
            </a:r>
            <a:endParaRPr sz="1400" b="0" i="0" u="none" strike="noStrike" cap="none">
              <a:solidFill>
                <a:srgbClr val="000000"/>
              </a:solidFill>
              <a:latin typeface="Century Gothic"/>
              <a:ea typeface="Century Gothic"/>
              <a:cs typeface="Century Gothic"/>
              <a:sym typeface="Century Gothic"/>
            </a:endParaRPr>
          </a:p>
        </p:txBody>
      </p:sp>
      <p:sp>
        <p:nvSpPr>
          <p:cNvPr id="284" name="Google Shape;284;p17"/>
          <p:cNvSpPr txBox="1"/>
          <p:nvPr/>
        </p:nvSpPr>
        <p:spPr>
          <a:xfrm>
            <a:off x="995895" y="4177176"/>
            <a:ext cx="8548156"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Century Gothic"/>
                <a:ea typeface="Century Gothic"/>
                <a:cs typeface="Century Gothic"/>
                <a:sym typeface="Century Gothic"/>
              </a:rPr>
              <a:t>Share </a:t>
            </a:r>
            <a:r>
              <a:rPr lang="en-US" sz="3200" b="0" i="0" u="none" strike="noStrike" cap="none">
                <a:solidFill>
                  <a:schemeClr val="dk1"/>
                </a:solidFill>
                <a:latin typeface="Century Gothic"/>
                <a:ea typeface="Century Gothic"/>
                <a:cs typeface="Century Gothic"/>
                <a:sym typeface="Century Gothic"/>
              </a:rPr>
              <a:t>the poems you have read or written with  the class.</a:t>
            </a:r>
            <a:endParaRPr sz="1400" b="0" i="0" u="none" strike="noStrike" cap="none">
              <a:solidFill>
                <a:srgbClr val="000000"/>
              </a:solidFill>
              <a:latin typeface="Century Gothic"/>
              <a:ea typeface="Century Gothic"/>
              <a:cs typeface="Century Gothic"/>
              <a:sym typeface="Century Gothic"/>
            </a:endParaRPr>
          </a:p>
        </p:txBody>
      </p:sp>
      <p:pic>
        <p:nvPicPr>
          <p:cNvPr id="285" name="Google Shape;285;p17" descr="Books outline"/>
          <p:cNvPicPr preferRelativeResize="0"/>
          <p:nvPr/>
        </p:nvPicPr>
        <p:blipFill rotWithShape="1">
          <a:blip r:embed="rId6">
            <a:alphaModFix/>
          </a:blip>
          <a:srcRect/>
          <a:stretch/>
        </p:blipFill>
        <p:spPr>
          <a:xfrm>
            <a:off x="9544051" y="3523318"/>
            <a:ext cx="1843692" cy="193405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18"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292" name="Google Shape;292;p18"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293" name="Google Shape;293;p18"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294" name="Google Shape;294;p18"/>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295" name="Google Shape;295;p18"/>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Spelling</a:t>
            </a:r>
            <a:endParaRPr sz="1400" b="0" i="0" u="none" strike="noStrike" cap="none">
              <a:solidFill>
                <a:srgbClr val="000000"/>
              </a:solidFill>
              <a:latin typeface="Century Gothic"/>
              <a:ea typeface="Century Gothic"/>
              <a:cs typeface="Century Gothic"/>
              <a:sym typeface="Century Gothic"/>
            </a:endParaRPr>
          </a:p>
        </p:txBody>
      </p:sp>
      <p:sp>
        <p:nvSpPr>
          <p:cNvPr id="296" name="Google Shape;296;p18"/>
          <p:cNvSpPr txBox="1"/>
          <p:nvPr/>
        </p:nvSpPr>
        <p:spPr>
          <a:xfrm>
            <a:off x="1020364" y="1101476"/>
            <a:ext cx="10151271"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1. I would like to </a:t>
            </a:r>
            <a:r>
              <a:rPr lang="en-US" sz="2800" b="1" i="0" u="none" strike="noStrike" cap="none">
                <a:solidFill>
                  <a:srgbClr val="000000"/>
                </a:solidFill>
                <a:latin typeface="Century Gothic"/>
                <a:ea typeface="Century Gothic"/>
                <a:cs typeface="Century Gothic"/>
                <a:sym typeface="Century Gothic"/>
              </a:rPr>
              <a:t>try</a:t>
            </a:r>
            <a:r>
              <a:rPr lang="en-US" sz="2800" b="0" i="0" u="none" strike="noStrike" cap="none">
                <a:solidFill>
                  <a:srgbClr val="000000"/>
                </a:solidFill>
                <a:latin typeface="Century Gothic"/>
                <a:ea typeface="Century Gothic"/>
                <a:cs typeface="Century Gothic"/>
                <a:sym typeface="Century Gothic"/>
              </a:rPr>
              <a:t> to play a new game.</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2. He </a:t>
            </a:r>
            <a:r>
              <a:rPr lang="en-US" sz="2800" b="1" i="0" u="none" strike="noStrike" cap="none">
                <a:solidFill>
                  <a:srgbClr val="000000"/>
                </a:solidFill>
                <a:latin typeface="Century Gothic"/>
                <a:ea typeface="Century Gothic"/>
                <a:cs typeface="Century Gothic"/>
                <a:sym typeface="Century Gothic"/>
              </a:rPr>
              <a:t>tried</a:t>
            </a:r>
            <a:r>
              <a:rPr lang="en-US" sz="2800" b="0" i="0" u="none" strike="noStrike" cap="none">
                <a:solidFill>
                  <a:srgbClr val="000000"/>
                </a:solidFill>
                <a:latin typeface="Century Gothic"/>
                <a:ea typeface="Century Gothic"/>
                <a:cs typeface="Century Gothic"/>
                <a:sym typeface="Century Gothic"/>
              </a:rPr>
              <a:t> his best in the race.</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3. They wanted to </a:t>
            </a:r>
            <a:r>
              <a:rPr lang="en-US" sz="2800" b="1" i="0" u="none" strike="noStrike" cap="none">
                <a:solidFill>
                  <a:srgbClr val="000000"/>
                </a:solidFill>
                <a:latin typeface="Century Gothic"/>
                <a:ea typeface="Century Gothic"/>
                <a:cs typeface="Century Gothic"/>
                <a:sym typeface="Century Gothic"/>
              </a:rPr>
              <a:t>spy</a:t>
            </a:r>
            <a:r>
              <a:rPr lang="en-US" sz="2800" b="0" i="0" u="none" strike="noStrike" cap="none">
                <a:solidFill>
                  <a:srgbClr val="000000"/>
                </a:solidFill>
                <a:latin typeface="Century Gothic"/>
                <a:ea typeface="Century Gothic"/>
                <a:cs typeface="Century Gothic"/>
                <a:sym typeface="Century Gothic"/>
              </a:rPr>
              <a:t> on the other team.</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4. She </a:t>
            </a:r>
            <a:r>
              <a:rPr lang="en-US" sz="2800" b="1" i="0" u="none" strike="noStrike" cap="none">
                <a:solidFill>
                  <a:srgbClr val="000000"/>
                </a:solidFill>
                <a:latin typeface="Century Gothic"/>
                <a:ea typeface="Century Gothic"/>
                <a:cs typeface="Century Gothic"/>
                <a:sym typeface="Century Gothic"/>
              </a:rPr>
              <a:t>spied</a:t>
            </a:r>
            <a:r>
              <a:rPr lang="en-US" sz="2800" b="0" i="0" u="none" strike="noStrike" cap="none">
                <a:solidFill>
                  <a:srgbClr val="000000"/>
                </a:solidFill>
                <a:latin typeface="Century Gothic"/>
                <a:ea typeface="Century Gothic"/>
                <a:cs typeface="Century Gothic"/>
                <a:sym typeface="Century Gothic"/>
              </a:rPr>
              <a:t> the cookies on the table.</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5. We are going to a movie </a:t>
            </a:r>
            <a:r>
              <a:rPr lang="en-US" sz="2800" b="1" i="0" u="none" strike="noStrike" cap="none">
                <a:solidFill>
                  <a:srgbClr val="000000"/>
                </a:solidFill>
                <a:latin typeface="Century Gothic"/>
                <a:ea typeface="Century Gothic"/>
                <a:cs typeface="Century Gothic"/>
                <a:sym typeface="Century Gothic"/>
              </a:rPr>
              <a:t>tonight</a:t>
            </a:r>
            <a:r>
              <a:rPr lang="en-US" sz="2800" b="0" i="0" u="none" strike="noStrike" cap="none">
                <a:solidFill>
                  <a:srgbClr val="000000"/>
                </a:solidFill>
                <a:latin typeface="Century Gothic"/>
                <a:ea typeface="Century Gothic"/>
                <a:cs typeface="Century Gothic"/>
                <a:sym typeface="Century Gothic"/>
              </a:rPr>
              <a:t>.</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6. He needed two </a:t>
            </a:r>
            <a:r>
              <a:rPr lang="en-US" sz="2800" b="1" i="0" u="none" strike="noStrike" cap="none">
                <a:solidFill>
                  <a:srgbClr val="000000"/>
                </a:solidFill>
                <a:latin typeface="Century Gothic"/>
                <a:ea typeface="Century Gothic"/>
                <a:cs typeface="Century Gothic"/>
                <a:sym typeface="Century Gothic"/>
              </a:rPr>
              <a:t>dimes</a:t>
            </a:r>
            <a:r>
              <a:rPr lang="en-US" sz="2800" b="0" i="0" u="none" strike="noStrike" cap="none">
                <a:solidFill>
                  <a:srgbClr val="000000"/>
                </a:solidFill>
                <a:latin typeface="Century Gothic"/>
                <a:ea typeface="Century Gothic"/>
                <a:cs typeface="Century Gothic"/>
                <a:sym typeface="Century Gothic"/>
              </a:rPr>
              <a:t> and a nickel.</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7. A lightning </a:t>
            </a:r>
            <a:r>
              <a:rPr lang="en-US" sz="2800" b="1" i="0" u="none" strike="noStrike" cap="none">
                <a:solidFill>
                  <a:srgbClr val="000000"/>
                </a:solidFill>
                <a:latin typeface="Century Gothic"/>
                <a:ea typeface="Century Gothic"/>
                <a:cs typeface="Century Gothic"/>
                <a:sym typeface="Century Gothic"/>
              </a:rPr>
              <a:t>strike</a:t>
            </a:r>
            <a:r>
              <a:rPr lang="en-US" sz="2800" b="0" i="0" u="none" strike="noStrike" cap="none">
                <a:solidFill>
                  <a:srgbClr val="000000"/>
                </a:solidFill>
                <a:latin typeface="Century Gothic"/>
                <a:ea typeface="Century Gothic"/>
                <a:cs typeface="Century Gothic"/>
                <a:sym typeface="Century Gothic"/>
              </a:rPr>
              <a:t> caused the fire.</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8. There is a </a:t>
            </a:r>
            <a:r>
              <a:rPr lang="en-US" sz="2800" b="1" i="0" u="none" strike="noStrike" cap="none">
                <a:solidFill>
                  <a:srgbClr val="000000"/>
                </a:solidFill>
                <a:latin typeface="Century Gothic"/>
                <a:ea typeface="Century Gothic"/>
                <a:cs typeface="Century Gothic"/>
                <a:sym typeface="Century Gothic"/>
              </a:rPr>
              <a:t>spider</a:t>
            </a:r>
            <a:r>
              <a:rPr lang="en-US" sz="2800" b="0" i="0" u="none" strike="noStrike" cap="none">
                <a:solidFill>
                  <a:srgbClr val="000000"/>
                </a:solidFill>
                <a:latin typeface="Century Gothic"/>
                <a:ea typeface="Century Gothic"/>
                <a:cs typeface="Century Gothic"/>
                <a:sym typeface="Century Gothic"/>
              </a:rPr>
              <a:t> on my desk!</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9. The </a:t>
            </a:r>
            <a:r>
              <a:rPr lang="en-US" sz="2800" b="1" i="0" u="none" strike="noStrike" cap="none">
                <a:solidFill>
                  <a:srgbClr val="000000"/>
                </a:solidFill>
                <a:latin typeface="Century Gothic"/>
                <a:ea typeface="Century Gothic"/>
                <a:cs typeface="Century Gothic"/>
                <a:sym typeface="Century Gothic"/>
              </a:rPr>
              <a:t>pirate</a:t>
            </a:r>
            <a:r>
              <a:rPr lang="en-US" sz="2800" b="0" i="0" u="none" strike="noStrike" cap="none">
                <a:solidFill>
                  <a:srgbClr val="000000"/>
                </a:solidFill>
                <a:latin typeface="Century Gothic"/>
                <a:ea typeface="Century Gothic"/>
                <a:cs typeface="Century Gothic"/>
                <a:sym typeface="Century Gothic"/>
              </a:rPr>
              <a:t> wore an eye patch.</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10. It was a </a:t>
            </a:r>
            <a:r>
              <a:rPr lang="en-US" sz="2800" b="1" i="0" u="none" strike="noStrike" cap="none">
                <a:solidFill>
                  <a:srgbClr val="000000"/>
                </a:solidFill>
                <a:latin typeface="Century Gothic"/>
                <a:ea typeface="Century Gothic"/>
                <a:cs typeface="Century Gothic"/>
                <a:sym typeface="Century Gothic"/>
              </a:rPr>
              <a:t>delight</a:t>
            </a:r>
            <a:r>
              <a:rPr lang="en-US" sz="2800" b="0" i="0" u="none" strike="noStrike" cap="none">
                <a:solidFill>
                  <a:srgbClr val="000000"/>
                </a:solidFill>
                <a:latin typeface="Century Gothic"/>
                <a:ea typeface="Century Gothic"/>
                <a:cs typeface="Century Gothic"/>
                <a:sym typeface="Century Gothic"/>
              </a:rPr>
              <a:t> to see them.</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11. The plant grew out of the </a:t>
            </a:r>
            <a:r>
              <a:rPr lang="en-US" sz="2800" b="1" i="0" u="none" strike="noStrike" cap="none">
                <a:solidFill>
                  <a:srgbClr val="000000"/>
                </a:solidFill>
                <a:latin typeface="Century Gothic"/>
                <a:ea typeface="Century Gothic"/>
                <a:cs typeface="Century Gothic"/>
                <a:sym typeface="Century Gothic"/>
              </a:rPr>
              <a:t>earth</a:t>
            </a:r>
            <a:r>
              <a:rPr lang="en-US" sz="2800" b="0" i="0" u="none" strike="noStrike" cap="none">
                <a:solidFill>
                  <a:srgbClr val="000000"/>
                </a:solidFill>
                <a:latin typeface="Century Gothic"/>
                <a:ea typeface="Century Gothic"/>
                <a:cs typeface="Century Gothic"/>
                <a:sym typeface="Century Gothic"/>
              </a:rPr>
              <a:t>.</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12. She </a:t>
            </a:r>
            <a:r>
              <a:rPr lang="en-US" sz="2800" b="1" i="0" u="none" strike="noStrike" cap="none">
                <a:solidFill>
                  <a:srgbClr val="000000"/>
                </a:solidFill>
                <a:latin typeface="Century Gothic"/>
                <a:ea typeface="Century Gothic"/>
                <a:cs typeface="Century Gothic"/>
                <a:sym typeface="Century Gothic"/>
              </a:rPr>
              <a:t>thought</a:t>
            </a:r>
            <a:r>
              <a:rPr lang="en-US" sz="2800" b="0" i="0" u="none" strike="noStrike" cap="none">
                <a:solidFill>
                  <a:srgbClr val="000000"/>
                </a:solidFill>
                <a:latin typeface="Century Gothic"/>
                <a:ea typeface="Century Gothic"/>
                <a:cs typeface="Century Gothic"/>
                <a:sym typeface="Century Gothic"/>
              </a:rPr>
              <a:t> the puppy was cute.</a:t>
            </a:r>
            <a:endParaRPr sz="2800" b="0" i="0" u="none" strike="noStrike" cap="none">
              <a:solidFill>
                <a:schemeClr val="dk1"/>
              </a:solidFill>
              <a:latin typeface="Century Gothic"/>
              <a:ea typeface="Century Gothic"/>
              <a:cs typeface="Century Gothic"/>
              <a:sym typeface="Century Gothic"/>
            </a:endParaRPr>
          </a:p>
        </p:txBody>
      </p:sp>
      <p:sp>
        <p:nvSpPr>
          <p:cNvPr id="297" name="Google Shape;297;p18"/>
          <p:cNvSpPr/>
          <p:nvPr/>
        </p:nvSpPr>
        <p:spPr>
          <a:xfrm>
            <a:off x="2082512" y="1567898"/>
            <a:ext cx="779389"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8" name="Google Shape;298;p18"/>
          <p:cNvSpPr/>
          <p:nvPr/>
        </p:nvSpPr>
        <p:spPr>
          <a:xfrm>
            <a:off x="3924049" y="1118016"/>
            <a:ext cx="527401"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p18"/>
          <p:cNvSpPr/>
          <p:nvPr/>
        </p:nvSpPr>
        <p:spPr>
          <a:xfrm>
            <a:off x="4255989" y="2018381"/>
            <a:ext cx="684502"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0" name="Google Shape;300;p18"/>
          <p:cNvSpPr/>
          <p:nvPr/>
        </p:nvSpPr>
        <p:spPr>
          <a:xfrm>
            <a:off x="2243685" y="2451282"/>
            <a:ext cx="901221"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1" name="Google Shape;301;p18"/>
          <p:cNvSpPr/>
          <p:nvPr/>
        </p:nvSpPr>
        <p:spPr>
          <a:xfrm>
            <a:off x="5923128" y="2851668"/>
            <a:ext cx="1235142"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2" name="Google Shape;302;p18"/>
          <p:cNvSpPr/>
          <p:nvPr/>
        </p:nvSpPr>
        <p:spPr>
          <a:xfrm>
            <a:off x="4265689" y="3271693"/>
            <a:ext cx="1084234"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3" name="Google Shape;303;p18"/>
          <p:cNvSpPr/>
          <p:nvPr/>
        </p:nvSpPr>
        <p:spPr>
          <a:xfrm>
            <a:off x="3435656" y="3719014"/>
            <a:ext cx="857329"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4" name="Google Shape;304;p18"/>
          <p:cNvSpPr/>
          <p:nvPr/>
        </p:nvSpPr>
        <p:spPr>
          <a:xfrm>
            <a:off x="3144906" y="4197379"/>
            <a:ext cx="1111083"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5" name="Google Shape;305;p18"/>
          <p:cNvSpPr/>
          <p:nvPr/>
        </p:nvSpPr>
        <p:spPr>
          <a:xfrm>
            <a:off x="2174331" y="4629116"/>
            <a:ext cx="1039928"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6" name="Google Shape;306;p18"/>
          <p:cNvSpPr/>
          <p:nvPr/>
        </p:nvSpPr>
        <p:spPr>
          <a:xfrm>
            <a:off x="6095999" y="5427807"/>
            <a:ext cx="932598"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7" name="Google Shape;307;p18"/>
          <p:cNvSpPr/>
          <p:nvPr/>
        </p:nvSpPr>
        <p:spPr>
          <a:xfrm>
            <a:off x="3144906" y="5051592"/>
            <a:ext cx="1235142"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8" name="Google Shape;308;p18"/>
          <p:cNvSpPr/>
          <p:nvPr/>
        </p:nvSpPr>
        <p:spPr>
          <a:xfrm>
            <a:off x="2378496" y="5847832"/>
            <a:ext cx="1374637"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19"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315" name="Google Shape;315;p19"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316" name="Google Shape;316;p19"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317" name="Google Shape;317;p19"/>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318" name="Google Shape;318;p19"/>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Language and Conventions</a:t>
            </a:r>
            <a:endParaRPr sz="1400" b="0" i="0" u="none" strike="noStrike" cap="none">
              <a:solidFill>
                <a:srgbClr val="000000"/>
              </a:solidFill>
              <a:latin typeface="Century Gothic"/>
              <a:ea typeface="Century Gothic"/>
              <a:cs typeface="Century Gothic"/>
              <a:sym typeface="Century Gothic"/>
            </a:endParaRPr>
          </a:p>
        </p:txBody>
      </p:sp>
      <p:sp>
        <p:nvSpPr>
          <p:cNvPr id="319" name="Google Shape;319;p19"/>
          <p:cNvSpPr txBox="1"/>
          <p:nvPr/>
        </p:nvSpPr>
        <p:spPr>
          <a:xfrm>
            <a:off x="843468" y="2062893"/>
            <a:ext cx="10505063"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a:solidFill>
                  <a:schemeClr val="accent1"/>
                </a:solidFill>
                <a:latin typeface="Century Gothic"/>
                <a:ea typeface="Century Gothic"/>
                <a:cs typeface="Century Gothic"/>
                <a:sym typeface="Century Gothic"/>
              </a:rPr>
              <a:t>The team has a winning record.</a:t>
            </a:r>
            <a:endParaRPr sz="4800" b="0" i="0" u="none" strike="noStrike" cap="none">
              <a:solidFill>
                <a:schemeClr val="accent1"/>
              </a:solidFill>
              <a:latin typeface="Century Gothic"/>
              <a:ea typeface="Century Gothic"/>
              <a:cs typeface="Century Gothic"/>
              <a:sym typeface="Century Gothic"/>
            </a:endParaRPr>
          </a:p>
        </p:txBody>
      </p:sp>
      <p:sp>
        <p:nvSpPr>
          <p:cNvPr id="320" name="Google Shape;320;p19"/>
          <p:cNvSpPr txBox="1"/>
          <p:nvPr/>
        </p:nvSpPr>
        <p:spPr>
          <a:xfrm>
            <a:off x="5542612" y="3703716"/>
            <a:ext cx="5879159" cy="18773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entury Gothic"/>
                <a:ea typeface="Century Gothic"/>
                <a:cs typeface="Century Gothic"/>
                <a:sym typeface="Century Gothic"/>
              </a:rPr>
              <a:t>Create </a:t>
            </a:r>
            <a:r>
              <a:rPr lang="en-US" sz="2800" b="0" i="0" u="none" strike="noStrike" cap="none">
                <a:solidFill>
                  <a:schemeClr val="dk1"/>
                </a:solidFill>
                <a:latin typeface="Century Gothic"/>
                <a:ea typeface="Century Gothic"/>
                <a:cs typeface="Century Gothic"/>
                <a:sym typeface="Century Gothic"/>
              </a:rPr>
              <a:t>a list collective nouns for people with your partners. </a:t>
            </a:r>
            <a:r>
              <a:rPr lang="en-US" sz="2800" b="1" i="0" u="none" strike="noStrike" cap="none">
                <a:solidFill>
                  <a:schemeClr val="dk1"/>
                </a:solidFill>
                <a:latin typeface="Century Gothic"/>
                <a:ea typeface="Century Gothic"/>
                <a:cs typeface="Century Gothic"/>
                <a:sym typeface="Century Gothic"/>
              </a:rPr>
              <a:t>Write</a:t>
            </a:r>
            <a:r>
              <a:rPr lang="en-US" sz="2800" b="0" i="0" u="none" strike="noStrike" cap="none">
                <a:solidFill>
                  <a:schemeClr val="dk1"/>
                </a:solidFill>
                <a:latin typeface="Century Gothic"/>
                <a:ea typeface="Century Gothic"/>
                <a:cs typeface="Century Gothic"/>
                <a:sym typeface="Century Gothic"/>
              </a:rPr>
              <a:t> sentences for each noun. </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20"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326" name="Google Shape;326;p20"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327" name="Google Shape;327;p20"/>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328" name="Google Shape;328;p20"/>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6000" b="0" i="0" u="none" strike="noStrike" cap="none">
                <a:solidFill>
                  <a:schemeClr val="lt1"/>
                </a:solidFill>
                <a:latin typeface="Century Gothic"/>
                <a:ea typeface="Century Gothic"/>
                <a:cs typeface="Century Gothic"/>
                <a:sym typeface="Century Gothic"/>
              </a:rPr>
              <a:t>Lesson 2</a:t>
            </a:r>
            <a:endParaRPr sz="1400" b="0" i="0" u="none" strike="noStrike" cap="none">
              <a:solidFill>
                <a:srgbClr val="000000"/>
              </a:solidFill>
              <a:latin typeface="Century Gothic"/>
              <a:ea typeface="Century Gothic"/>
              <a:cs typeface="Century Gothic"/>
              <a:sym typeface="Century Gothic"/>
            </a:endParaRPr>
          </a:p>
        </p:txBody>
      </p:sp>
      <p:pic>
        <p:nvPicPr>
          <p:cNvPr id="329" name="Google Shape;329;p20"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330" name="Google Shape;330;p20"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 descr="A picture containing clock&#10;&#10;Description automatically generated"/>
          <p:cNvPicPr preferRelativeResize="0"/>
          <p:nvPr/>
        </p:nvPicPr>
        <p:blipFill rotWithShape="1">
          <a:blip r:embed="rId3">
            <a:alphaModFix/>
          </a:blip>
          <a:srcRect r="52261"/>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Copyright © Savvas Learning Company LLC. All Rights Reserved.</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br>
              <a:rPr lang="en-US" sz="1400" b="0" i="0" u="none" strike="noStrike" cap="none">
                <a:solidFill>
                  <a:schemeClr val="dk1"/>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br>
              <a:rPr lang="en-US" sz="1400" b="0" i="0" u="none" strike="noStrike" cap="none">
                <a:solidFill>
                  <a:schemeClr val="dk1"/>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Savvas Learning Company LLC, 15 East Midland Avenue, Paramus, NJ 07652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or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r>
              <a:rPr lang="en-US"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k12learningpermissions@savvas.com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myView Literacy®</a:t>
            </a:r>
            <a:r>
              <a:rPr lang="en-US" sz="1400" b="0" i="0" u="none" strike="noStrike" cap="none">
                <a:solidFill>
                  <a:srgbClr val="000000"/>
                </a:solidFill>
                <a:latin typeface="Arial"/>
                <a:ea typeface="Arial"/>
                <a:cs typeface="Arial"/>
                <a:sym typeface="Arial"/>
              </a:rPr>
              <a:t> is an exclusive trademark of Savvas Learning Company LLC in the U.S. and/or other countries.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21"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337" name="Google Shape;337;p21"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338" name="Google Shape;338;p21"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339" name="Google Shape;339;p2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340" name="Google Shape;340;p21"/>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Phonics</a:t>
            </a:r>
            <a:endParaRPr sz="1400" b="0" i="0" u="none" strike="noStrike" cap="none">
              <a:solidFill>
                <a:srgbClr val="000000"/>
              </a:solidFill>
              <a:latin typeface="Century Gothic"/>
              <a:ea typeface="Century Gothic"/>
              <a:cs typeface="Century Gothic"/>
              <a:sym typeface="Century Gothic"/>
            </a:endParaRPr>
          </a:p>
        </p:txBody>
      </p:sp>
      <p:sp>
        <p:nvSpPr>
          <p:cNvPr id="341" name="Google Shape;341;p21"/>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19</a:t>
            </a:r>
            <a:endParaRPr sz="1400" b="0" i="0" u="none" strike="noStrike" cap="none">
              <a:solidFill>
                <a:srgbClr val="000000"/>
              </a:solidFill>
              <a:latin typeface="Century Gothic"/>
              <a:ea typeface="Century Gothic"/>
              <a:cs typeface="Century Gothic"/>
              <a:sym typeface="Century Gothic"/>
            </a:endParaRPr>
          </a:p>
        </p:txBody>
      </p:sp>
      <p:pic>
        <p:nvPicPr>
          <p:cNvPr id="342" name="Google Shape;342;p21"/>
          <p:cNvPicPr preferRelativeResize="0"/>
          <p:nvPr/>
        </p:nvPicPr>
        <p:blipFill rotWithShape="1">
          <a:blip r:embed="rId6">
            <a:alphaModFix/>
          </a:blip>
          <a:srcRect/>
          <a:stretch/>
        </p:blipFill>
        <p:spPr>
          <a:xfrm>
            <a:off x="1133717" y="1411368"/>
            <a:ext cx="9924566" cy="40352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2"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349" name="Google Shape;349;p22"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350" name="Google Shape;350;p2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351" name="Google Shape;351;p22"/>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352" name="Google Shape;352;p22"/>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Apply</a:t>
            </a:r>
            <a:endParaRPr sz="1400" b="0" i="0" u="none" strike="noStrike" cap="none">
              <a:solidFill>
                <a:srgbClr val="000000"/>
              </a:solidFill>
              <a:latin typeface="Century Gothic"/>
              <a:ea typeface="Century Gothic"/>
              <a:cs typeface="Century Gothic"/>
              <a:sym typeface="Century Gothic"/>
            </a:endParaRPr>
          </a:p>
        </p:txBody>
      </p:sp>
      <p:pic>
        <p:nvPicPr>
          <p:cNvPr id="353" name="Google Shape;353;p22"/>
          <p:cNvPicPr preferRelativeResize="0"/>
          <p:nvPr/>
        </p:nvPicPr>
        <p:blipFill rotWithShape="1">
          <a:blip r:embed="rId6">
            <a:alphaModFix/>
          </a:blip>
          <a:srcRect/>
          <a:stretch/>
        </p:blipFill>
        <p:spPr>
          <a:xfrm>
            <a:off x="1666679" y="1230201"/>
            <a:ext cx="4308525" cy="513421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54" name="Google Shape;354;p22"/>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19</a:t>
            </a:r>
            <a:endParaRPr sz="1400" b="0" i="0" u="none" strike="noStrike" cap="none">
              <a:solidFill>
                <a:srgbClr val="000000"/>
              </a:solidFill>
              <a:latin typeface="Century Gothic"/>
              <a:ea typeface="Century Gothic"/>
              <a:cs typeface="Century Gothic"/>
              <a:sym typeface="Century Gothic"/>
            </a:endParaRPr>
          </a:p>
        </p:txBody>
      </p:sp>
      <p:sp>
        <p:nvSpPr>
          <p:cNvPr id="355" name="Google Shape;355;p22"/>
          <p:cNvSpPr txBox="1"/>
          <p:nvPr/>
        </p:nvSpPr>
        <p:spPr>
          <a:xfrm>
            <a:off x="6680300" y="2575549"/>
            <a:ext cx="4308524" cy="20620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Century Gothic"/>
                <a:ea typeface="Century Gothic"/>
                <a:cs typeface="Century Gothic"/>
                <a:sym typeface="Century Gothic"/>
              </a:rPr>
              <a:t>Write </a:t>
            </a:r>
            <a:r>
              <a:rPr lang="en-US" sz="3200" b="0" i="0" u="none" strike="noStrike" cap="none">
                <a:solidFill>
                  <a:schemeClr val="dk1"/>
                </a:solidFill>
                <a:latin typeface="Century Gothic"/>
                <a:ea typeface="Century Gothic"/>
                <a:cs typeface="Century Gothic"/>
                <a:sym typeface="Century Gothic"/>
              </a:rPr>
              <a:t>a sentence that contains two of the words you wrote on the top page 19.</a:t>
            </a:r>
            <a:endParaRPr sz="32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90"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361" name="Google Shape;361;p90"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362" name="Google Shape;362;p90"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363" name="Google Shape;363;p90"/>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364" name="Google Shape;364;p90"/>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4000" b="0" i="0" u="none" strike="noStrike" cap="none">
                <a:solidFill>
                  <a:schemeClr val="lt1"/>
                </a:solidFill>
                <a:latin typeface="Century Gothic"/>
                <a:ea typeface="Century Gothic"/>
                <a:cs typeface="Century Gothic"/>
                <a:sym typeface="Century Gothic"/>
              </a:rPr>
              <a:t>High-Frequency Words </a:t>
            </a:r>
            <a:endParaRPr sz="1400" b="0" i="0" u="none" strike="noStrike" cap="none">
              <a:solidFill>
                <a:srgbClr val="000000"/>
              </a:solidFill>
              <a:latin typeface="Century Gothic"/>
              <a:ea typeface="Century Gothic"/>
              <a:cs typeface="Century Gothic"/>
              <a:sym typeface="Century Gothic"/>
            </a:endParaRPr>
          </a:p>
        </p:txBody>
      </p:sp>
      <p:sp>
        <p:nvSpPr>
          <p:cNvPr id="365" name="Google Shape;365;p90"/>
          <p:cNvSpPr txBox="1"/>
          <p:nvPr/>
        </p:nvSpPr>
        <p:spPr>
          <a:xfrm>
            <a:off x="885824" y="2538726"/>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eyes</a:t>
            </a:r>
            <a:endParaRPr sz="1400" b="0" i="0" u="none" strike="noStrike" cap="none">
              <a:solidFill>
                <a:srgbClr val="000000"/>
              </a:solidFill>
              <a:latin typeface="Century Gothic"/>
              <a:ea typeface="Century Gothic"/>
              <a:cs typeface="Century Gothic"/>
              <a:sym typeface="Century Gothic"/>
            </a:endParaRPr>
          </a:p>
        </p:txBody>
      </p:sp>
      <p:sp>
        <p:nvSpPr>
          <p:cNvPr id="366" name="Google Shape;366;p90"/>
          <p:cNvSpPr txBox="1"/>
          <p:nvPr/>
        </p:nvSpPr>
        <p:spPr>
          <a:xfrm>
            <a:off x="4495801" y="2538726"/>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earth</a:t>
            </a:r>
            <a:endParaRPr sz="1400" b="0" i="0" u="none" strike="noStrike" cap="none">
              <a:solidFill>
                <a:srgbClr val="000000"/>
              </a:solidFill>
              <a:latin typeface="Century Gothic"/>
              <a:ea typeface="Century Gothic"/>
              <a:cs typeface="Century Gothic"/>
              <a:sym typeface="Century Gothic"/>
            </a:endParaRPr>
          </a:p>
        </p:txBody>
      </p:sp>
      <p:sp>
        <p:nvSpPr>
          <p:cNvPr id="367" name="Google Shape;367;p90"/>
          <p:cNvSpPr txBox="1"/>
          <p:nvPr/>
        </p:nvSpPr>
        <p:spPr>
          <a:xfrm>
            <a:off x="8002497" y="2524559"/>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thought</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2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374" name="Google Shape;374;p2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375" name="Google Shape;375;p2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376" name="Google Shape;376;p2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377" name="Google Shape;377;p2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Preview Vocabulary</a:t>
            </a:r>
            <a:endParaRPr sz="1400" b="0" i="0" u="none" strike="noStrike" cap="none">
              <a:solidFill>
                <a:srgbClr val="000000"/>
              </a:solidFill>
              <a:latin typeface="Century Gothic"/>
              <a:ea typeface="Century Gothic"/>
              <a:cs typeface="Century Gothic"/>
              <a:sym typeface="Century Gothic"/>
            </a:endParaRPr>
          </a:p>
        </p:txBody>
      </p:sp>
      <p:sp>
        <p:nvSpPr>
          <p:cNvPr id="378" name="Google Shape;378;p24"/>
          <p:cNvSpPr txBox="1"/>
          <p:nvPr/>
        </p:nvSpPr>
        <p:spPr>
          <a:xfrm>
            <a:off x="1119177" y="1984475"/>
            <a:ext cx="4219559"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contentment</a:t>
            </a:r>
            <a:endParaRPr sz="1400" b="0" i="0" u="none" strike="noStrike" cap="none">
              <a:solidFill>
                <a:srgbClr val="000000"/>
              </a:solidFill>
              <a:latin typeface="Century Gothic"/>
              <a:ea typeface="Century Gothic"/>
              <a:cs typeface="Century Gothic"/>
              <a:sym typeface="Century Gothic"/>
            </a:endParaRPr>
          </a:p>
        </p:txBody>
      </p:sp>
      <p:sp>
        <p:nvSpPr>
          <p:cNvPr id="379" name="Google Shape;379;p24"/>
          <p:cNvSpPr txBox="1"/>
          <p:nvPr/>
        </p:nvSpPr>
        <p:spPr>
          <a:xfrm>
            <a:off x="862153" y="4350996"/>
            <a:ext cx="4476583"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disappointment</a:t>
            </a:r>
            <a:endParaRPr sz="1400" b="0" i="0" u="none" strike="noStrike" cap="none">
              <a:solidFill>
                <a:srgbClr val="000000"/>
              </a:solidFill>
              <a:latin typeface="Century Gothic"/>
              <a:ea typeface="Century Gothic"/>
              <a:cs typeface="Century Gothic"/>
              <a:sym typeface="Century Gothic"/>
            </a:endParaRPr>
          </a:p>
        </p:txBody>
      </p:sp>
      <p:sp>
        <p:nvSpPr>
          <p:cNvPr id="380" name="Google Shape;380;p24"/>
          <p:cNvSpPr txBox="1"/>
          <p:nvPr/>
        </p:nvSpPr>
        <p:spPr>
          <a:xfrm>
            <a:off x="5967425" y="1984475"/>
            <a:ext cx="4219562"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rage</a:t>
            </a:r>
            <a:endParaRPr sz="1400" b="0" i="0" u="none" strike="noStrike" cap="none">
              <a:solidFill>
                <a:srgbClr val="000000"/>
              </a:solidFill>
              <a:latin typeface="Century Gothic"/>
              <a:ea typeface="Century Gothic"/>
              <a:cs typeface="Century Gothic"/>
              <a:sym typeface="Century Gothic"/>
            </a:endParaRPr>
          </a:p>
        </p:txBody>
      </p:sp>
      <p:sp>
        <p:nvSpPr>
          <p:cNvPr id="381" name="Google Shape;381;p24"/>
          <p:cNvSpPr txBox="1"/>
          <p:nvPr/>
        </p:nvSpPr>
        <p:spPr>
          <a:xfrm>
            <a:off x="5967425" y="4351657"/>
            <a:ext cx="4219562"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alarmed</a:t>
            </a:r>
            <a:endParaRPr sz="1400" b="0" i="0" u="none" strike="noStrike" cap="none">
              <a:solidFill>
                <a:srgbClr val="000000"/>
              </a:solidFill>
              <a:latin typeface="Century Gothic"/>
              <a:ea typeface="Century Gothic"/>
              <a:cs typeface="Century Gothic"/>
              <a:sym typeface="Century Gothic"/>
            </a:endParaRPr>
          </a:p>
        </p:txBody>
      </p:sp>
      <p:sp>
        <p:nvSpPr>
          <p:cNvPr id="382" name="Google Shape;382;p2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24</a:t>
            </a:r>
            <a:endParaRPr sz="1400" b="0" i="0" u="none" strike="noStrike" cap="none">
              <a:solidFill>
                <a:srgbClr val="000000"/>
              </a:solidFill>
              <a:latin typeface="Century Gothic"/>
              <a:ea typeface="Century Gothic"/>
              <a:cs typeface="Century Gothic"/>
              <a:sym typeface="Century Gothic"/>
            </a:endParaRPr>
          </a:p>
        </p:txBody>
      </p:sp>
      <p:sp>
        <p:nvSpPr>
          <p:cNvPr id="383" name="Google Shape;383;p24"/>
          <p:cNvSpPr txBox="1"/>
          <p:nvPr/>
        </p:nvSpPr>
        <p:spPr>
          <a:xfrm>
            <a:off x="3432831" y="3167405"/>
            <a:ext cx="4219562" cy="769401"/>
          </a:xfrm>
          <a:prstGeom prst="rect">
            <a:avLst/>
          </a:prstGeom>
          <a:noFill/>
          <a:ln w="1905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entury Gothic"/>
                <a:ea typeface="Century Gothic"/>
                <a:cs typeface="Century Gothic"/>
                <a:sym typeface="Century Gothic"/>
              </a:rPr>
              <a:t>hopes</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26"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390" name="Google Shape;390;p26"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391" name="Google Shape;391;p26"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392" name="Google Shape;392;p26"/>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393" name="Google Shape;393;p26"/>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Strategies</a:t>
            </a:r>
            <a:endParaRPr sz="1400" b="0" i="0" u="none" strike="noStrike" cap="none">
              <a:solidFill>
                <a:srgbClr val="000000"/>
              </a:solidFill>
              <a:latin typeface="Century Gothic"/>
              <a:ea typeface="Century Gothic"/>
              <a:cs typeface="Century Gothic"/>
              <a:sym typeface="Century Gothic"/>
            </a:endParaRPr>
          </a:p>
        </p:txBody>
      </p:sp>
      <p:pic>
        <p:nvPicPr>
          <p:cNvPr id="394" name="Google Shape;394;p26"/>
          <p:cNvPicPr preferRelativeResize="0"/>
          <p:nvPr/>
        </p:nvPicPr>
        <p:blipFill rotWithShape="1">
          <a:blip r:embed="rId6">
            <a:alphaModFix/>
          </a:blip>
          <a:srcRect/>
          <a:stretch/>
        </p:blipFill>
        <p:spPr>
          <a:xfrm>
            <a:off x="1339273" y="1318603"/>
            <a:ext cx="9168581" cy="425923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2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401" name="Google Shape;401;p27"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402" name="Google Shape;402;p27"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403" name="Google Shape;403;p2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404" name="Google Shape;404;p2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 Fables</a:t>
            </a:r>
            <a:endParaRPr sz="1400" b="0" i="0" u="none" strike="noStrike" cap="none">
              <a:solidFill>
                <a:srgbClr val="000000"/>
              </a:solidFill>
              <a:latin typeface="Century Gothic"/>
              <a:ea typeface="Century Gothic"/>
              <a:cs typeface="Century Gothic"/>
              <a:sym typeface="Century Gothic"/>
            </a:endParaRPr>
          </a:p>
        </p:txBody>
      </p:sp>
      <p:pic>
        <p:nvPicPr>
          <p:cNvPr id="405" name="Google Shape;405;p27"/>
          <p:cNvPicPr preferRelativeResize="0"/>
          <p:nvPr/>
        </p:nvPicPr>
        <p:blipFill rotWithShape="1">
          <a:blip r:embed="rId6">
            <a:alphaModFix/>
          </a:blip>
          <a:srcRect/>
          <a:stretch/>
        </p:blipFill>
        <p:spPr>
          <a:xfrm>
            <a:off x="3603127" y="1198269"/>
            <a:ext cx="3878966" cy="539099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406" name="Google Shape;406;p27"/>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25</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28"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413" name="Google Shape;413;p28"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414" name="Google Shape;414;p28"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415" name="Google Shape;415;p28"/>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416" name="Google Shape;416;p28"/>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 Fables</a:t>
            </a:r>
            <a:endParaRPr sz="1400" b="0" i="0" u="none" strike="noStrike" cap="none">
              <a:solidFill>
                <a:srgbClr val="000000"/>
              </a:solidFill>
              <a:latin typeface="Century Gothic"/>
              <a:ea typeface="Century Gothic"/>
              <a:cs typeface="Century Gothic"/>
              <a:sym typeface="Century Gothic"/>
            </a:endParaRPr>
          </a:p>
        </p:txBody>
      </p:sp>
      <p:sp>
        <p:nvSpPr>
          <p:cNvPr id="417" name="Google Shape;417;p28"/>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26,27</a:t>
            </a:r>
            <a:endParaRPr sz="1400" b="0" i="0" u="none" strike="noStrike" cap="none">
              <a:solidFill>
                <a:srgbClr val="000000"/>
              </a:solidFill>
              <a:latin typeface="Century Gothic"/>
              <a:ea typeface="Century Gothic"/>
              <a:cs typeface="Century Gothic"/>
              <a:sym typeface="Century Gothic"/>
            </a:endParaRPr>
          </a:p>
        </p:txBody>
      </p:sp>
      <p:pic>
        <p:nvPicPr>
          <p:cNvPr id="418" name="Google Shape;418;p28"/>
          <p:cNvPicPr preferRelativeResize="0"/>
          <p:nvPr/>
        </p:nvPicPr>
        <p:blipFill rotWithShape="1">
          <a:blip r:embed="rId6">
            <a:alphaModFix/>
          </a:blip>
          <a:srcRect/>
          <a:stretch/>
        </p:blipFill>
        <p:spPr>
          <a:xfrm>
            <a:off x="2489405" y="1216889"/>
            <a:ext cx="7672132" cy="524384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19" name="Google Shape;419;p28" descr="Icon&#10;&#10;Description automatically generated"/>
          <p:cNvPicPr preferRelativeResize="0"/>
          <p:nvPr/>
        </p:nvPicPr>
        <p:blipFill rotWithShape="1">
          <a:blip r:embed="rId7">
            <a:alphaModFix/>
          </a:blip>
          <a:srcRect/>
          <a:stretch/>
        </p:blipFill>
        <p:spPr>
          <a:xfrm>
            <a:off x="-141857" y="2446644"/>
            <a:ext cx="2898119" cy="220373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29"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426" name="Google Shape;426;p29"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427" name="Google Shape;427;p29"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428" name="Google Shape;428;p29"/>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429" name="Google Shape;429;p29"/>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 Fables</a:t>
            </a:r>
            <a:endParaRPr sz="1400" b="0" i="0" u="none" strike="noStrike" cap="none">
              <a:solidFill>
                <a:srgbClr val="000000"/>
              </a:solidFill>
              <a:latin typeface="Century Gothic"/>
              <a:ea typeface="Century Gothic"/>
              <a:cs typeface="Century Gothic"/>
              <a:sym typeface="Century Gothic"/>
            </a:endParaRPr>
          </a:p>
        </p:txBody>
      </p:sp>
      <p:sp>
        <p:nvSpPr>
          <p:cNvPr id="430" name="Google Shape;430;p29"/>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28, 29</a:t>
            </a:r>
            <a:endParaRPr sz="1400" b="0" i="0" u="none" strike="noStrike" cap="none">
              <a:solidFill>
                <a:srgbClr val="000000"/>
              </a:solidFill>
              <a:latin typeface="Century Gothic"/>
              <a:ea typeface="Century Gothic"/>
              <a:cs typeface="Century Gothic"/>
              <a:sym typeface="Century Gothic"/>
            </a:endParaRPr>
          </a:p>
        </p:txBody>
      </p:sp>
      <p:pic>
        <p:nvPicPr>
          <p:cNvPr id="431" name="Google Shape;431;p29"/>
          <p:cNvPicPr preferRelativeResize="0"/>
          <p:nvPr/>
        </p:nvPicPr>
        <p:blipFill rotWithShape="1">
          <a:blip r:embed="rId6">
            <a:alphaModFix/>
          </a:blip>
          <a:srcRect/>
          <a:stretch/>
        </p:blipFill>
        <p:spPr>
          <a:xfrm>
            <a:off x="1548965" y="1297873"/>
            <a:ext cx="7435991" cy="507545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32" name="Google Shape;432;p29" descr="Icon&#10;&#10;Description automatically generated"/>
          <p:cNvPicPr preferRelativeResize="0"/>
          <p:nvPr/>
        </p:nvPicPr>
        <p:blipFill rotWithShape="1">
          <a:blip r:embed="rId7">
            <a:alphaModFix/>
          </a:blip>
          <a:srcRect/>
          <a:stretch/>
        </p:blipFill>
        <p:spPr>
          <a:xfrm flipH="1">
            <a:off x="9000876" y="2348775"/>
            <a:ext cx="3384900" cy="23514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30"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439" name="Google Shape;439;p30"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440" name="Google Shape;440;p30"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441" name="Google Shape;441;p30"/>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442" name="Google Shape;442;p30"/>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 Fables</a:t>
            </a:r>
            <a:endParaRPr sz="1400" b="0" i="0" u="none" strike="noStrike" cap="none">
              <a:solidFill>
                <a:srgbClr val="000000"/>
              </a:solidFill>
              <a:latin typeface="Century Gothic"/>
              <a:ea typeface="Century Gothic"/>
              <a:cs typeface="Century Gothic"/>
              <a:sym typeface="Century Gothic"/>
            </a:endParaRPr>
          </a:p>
        </p:txBody>
      </p:sp>
      <p:sp>
        <p:nvSpPr>
          <p:cNvPr id="443" name="Google Shape;443;p30"/>
          <p:cNvSpPr/>
          <p:nvPr/>
        </p:nvSpPr>
        <p:spPr>
          <a:xfrm>
            <a:off x="9958392" y="-55031"/>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31, 32</a:t>
            </a:r>
            <a:endParaRPr sz="1400" b="0" i="0" u="none" strike="noStrike" cap="none">
              <a:solidFill>
                <a:srgbClr val="000000"/>
              </a:solidFill>
              <a:latin typeface="Century Gothic"/>
              <a:ea typeface="Century Gothic"/>
              <a:cs typeface="Century Gothic"/>
              <a:sym typeface="Century Gothic"/>
            </a:endParaRPr>
          </a:p>
        </p:txBody>
      </p:sp>
      <p:pic>
        <p:nvPicPr>
          <p:cNvPr id="444" name="Google Shape;444;p30"/>
          <p:cNvPicPr preferRelativeResize="0"/>
          <p:nvPr/>
        </p:nvPicPr>
        <p:blipFill rotWithShape="1">
          <a:blip r:embed="rId6">
            <a:alphaModFix/>
          </a:blip>
          <a:srcRect/>
          <a:stretch/>
        </p:blipFill>
        <p:spPr>
          <a:xfrm>
            <a:off x="2838327" y="1159009"/>
            <a:ext cx="7418694" cy="520540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45" name="Google Shape;445;p30" descr="Icon&#10;&#10;Description automatically generated"/>
          <p:cNvPicPr preferRelativeResize="0"/>
          <p:nvPr/>
        </p:nvPicPr>
        <p:blipFill rotWithShape="1">
          <a:blip r:embed="rId7">
            <a:alphaModFix/>
          </a:blip>
          <a:srcRect/>
          <a:stretch/>
        </p:blipFill>
        <p:spPr>
          <a:xfrm>
            <a:off x="-198782" y="2418194"/>
            <a:ext cx="3237018" cy="23431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31"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452" name="Google Shape;452;p31"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453" name="Google Shape;453;p31"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454" name="Google Shape;454;p3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455" name="Google Shape;455;p31"/>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 Fables</a:t>
            </a:r>
            <a:endParaRPr sz="1400" b="0" i="0" u="none" strike="noStrike" cap="none">
              <a:solidFill>
                <a:srgbClr val="000000"/>
              </a:solidFill>
              <a:latin typeface="Century Gothic"/>
              <a:ea typeface="Century Gothic"/>
              <a:cs typeface="Century Gothic"/>
              <a:sym typeface="Century Gothic"/>
            </a:endParaRPr>
          </a:p>
        </p:txBody>
      </p:sp>
      <p:sp>
        <p:nvSpPr>
          <p:cNvPr id="456" name="Google Shape;456;p31"/>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32,33</a:t>
            </a:r>
            <a:endParaRPr sz="1400" b="0" i="0" u="none" strike="noStrike" cap="none">
              <a:solidFill>
                <a:srgbClr val="000000"/>
              </a:solidFill>
              <a:latin typeface="Century Gothic"/>
              <a:ea typeface="Century Gothic"/>
              <a:cs typeface="Century Gothic"/>
              <a:sym typeface="Century Gothic"/>
            </a:endParaRPr>
          </a:p>
        </p:txBody>
      </p:sp>
      <p:pic>
        <p:nvPicPr>
          <p:cNvPr id="457" name="Google Shape;457;p31"/>
          <p:cNvPicPr preferRelativeResize="0"/>
          <p:nvPr/>
        </p:nvPicPr>
        <p:blipFill rotWithShape="1">
          <a:blip r:embed="rId6">
            <a:alphaModFix/>
          </a:blip>
          <a:srcRect/>
          <a:stretch/>
        </p:blipFill>
        <p:spPr>
          <a:xfrm>
            <a:off x="1410210" y="1297873"/>
            <a:ext cx="7350426" cy="513983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58" name="Google Shape;458;p31" descr="Icon&#10;&#10;Description automatically generated"/>
          <p:cNvPicPr preferRelativeResize="0"/>
          <p:nvPr/>
        </p:nvPicPr>
        <p:blipFill rotWithShape="1">
          <a:blip r:embed="rId7">
            <a:alphaModFix/>
          </a:blip>
          <a:srcRect/>
          <a:stretch/>
        </p:blipFill>
        <p:spPr>
          <a:xfrm flipH="1">
            <a:off x="9000876" y="2348775"/>
            <a:ext cx="3384900" cy="2351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Introduce the Unit</a:t>
            </a:r>
            <a:endParaRPr sz="1400" b="0" i="0" u="none" strike="noStrike" cap="none">
              <a:solidFill>
                <a:srgbClr val="000000"/>
              </a:solidFill>
              <a:latin typeface="Century Gothic"/>
              <a:ea typeface="Century Gothic"/>
              <a:cs typeface="Century Gothic"/>
              <a:sym typeface="Century Gothic"/>
            </a:endParaRPr>
          </a:p>
        </p:txBody>
      </p:sp>
      <p:pic>
        <p:nvPicPr>
          <p:cNvPr id="104" name="Google Shape;104;p3"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sp>
        <p:nvSpPr>
          <p:cNvPr id="105" name="Google Shape;105;p3"/>
          <p:cNvSpPr/>
          <p:nvPr/>
        </p:nvSpPr>
        <p:spPr>
          <a:xfrm>
            <a:off x="620428" y="3692335"/>
            <a:ext cx="10097719" cy="2754600"/>
          </a:xfrm>
          <a:prstGeom prst="rect">
            <a:avLst/>
          </a:prstGeom>
          <a:noFill/>
          <a:ln>
            <a:noFill/>
          </a:ln>
        </p:spPr>
        <p:txBody>
          <a:bodyPr spcFirstLastPara="1" wrap="square" lIns="91425" tIns="0" rIns="91425" bIns="0" anchor="ctr"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Century Gothic"/>
                <a:ea typeface="Century Gothic"/>
                <a:cs typeface="Century Gothic"/>
                <a:sym typeface="Century Gothic"/>
              </a:rPr>
              <a:t>  </a:t>
            </a:r>
            <a:r>
              <a:rPr lang="en-US" sz="5900" b="0" i="0" u="none" strike="noStrike" cap="none">
                <a:solidFill>
                  <a:schemeClr val="dk1"/>
                </a:solidFill>
                <a:latin typeface="Century Gothic"/>
                <a:ea typeface="Century Gothic"/>
                <a:cs typeface="Century Gothic"/>
                <a:sym typeface="Century Gothic"/>
              </a:rPr>
              <a:t>                                </a:t>
            </a:r>
            <a:br>
              <a:rPr lang="en-US" sz="1800" b="0" i="0" u="none" strike="noStrike" cap="none">
                <a:solidFill>
                  <a:schemeClr val="dk1"/>
                </a:solidFill>
                <a:latin typeface="Century Gothic"/>
                <a:ea typeface="Century Gothic"/>
                <a:cs typeface="Century Gothic"/>
                <a:sym typeface="Century Gothic"/>
              </a:rPr>
            </a:br>
            <a:endParaRPr sz="1800" b="0" i="0" u="none" strike="noStrike" cap="none">
              <a:solidFill>
                <a:schemeClr val="dk1"/>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entury Gothic"/>
                <a:ea typeface="Century Gothic"/>
                <a:cs typeface="Century Gothic"/>
                <a:sym typeface="Century Gothic"/>
              </a:rPr>
              <a:t>What did you notice about the families that you saw</a:t>
            </a:r>
            <a:r>
              <a:rPr lang="en-US" sz="2800" b="0" i="0" u="none" strike="noStrike" cap="none">
                <a:solidFill>
                  <a:schemeClr val="dk1"/>
                </a:solidFill>
                <a:latin typeface="Arial"/>
                <a:ea typeface="Arial"/>
                <a:cs typeface="Arial"/>
                <a:sym typeface="Arial"/>
              </a:rPr>
              <a:t>?</a:t>
            </a:r>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entury Gothic"/>
                <a:ea typeface="Century Gothic"/>
                <a:cs typeface="Century Gothic"/>
                <a:sym typeface="Century Gothic"/>
              </a:rPr>
              <a:t>How might food and storytelling be connected to traditions</a:t>
            </a:r>
            <a:r>
              <a:rPr lang="en-US" sz="28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entury Gothic"/>
              <a:ea typeface="Century Gothic"/>
              <a:cs typeface="Century Gothic"/>
              <a:sym typeface="Century Gothic"/>
            </a:endParaRPr>
          </a:p>
        </p:txBody>
      </p:sp>
      <p:pic>
        <p:nvPicPr>
          <p:cNvPr id="106" name="Google Shape;106;p3" descr="A picture containing text, clipart&#10;&#10;Description automatically generated"/>
          <p:cNvPicPr preferRelativeResize="0"/>
          <p:nvPr/>
        </p:nvPicPr>
        <p:blipFill rotWithShape="1">
          <a:blip r:embed="rId4">
            <a:alphaModFix/>
          </a:blip>
          <a:srcRect/>
          <a:stretch/>
        </p:blipFill>
        <p:spPr>
          <a:xfrm>
            <a:off x="534072" y="4127415"/>
            <a:ext cx="4877486" cy="703575"/>
          </a:xfrm>
          <a:prstGeom prst="rect">
            <a:avLst/>
          </a:prstGeom>
          <a:noFill/>
          <a:ln>
            <a:noFill/>
          </a:ln>
        </p:spPr>
      </p:pic>
      <p:sp>
        <p:nvSpPr>
          <p:cNvPr id="107" name="Google Shape;107;p3"/>
          <p:cNvSpPr txBox="1"/>
          <p:nvPr/>
        </p:nvSpPr>
        <p:spPr>
          <a:xfrm>
            <a:off x="538601" y="1857568"/>
            <a:ext cx="4741200" cy="21236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Century Gothic"/>
                <a:ea typeface="Century Gothic"/>
                <a:cs typeface="Century Gothic"/>
                <a:sym typeface="Century Gothic"/>
              </a:rPr>
              <a:t>Essential Question: </a:t>
            </a:r>
            <a:r>
              <a:rPr lang="en-US" sz="3200" b="0" i="0" u="none" strike="noStrike" cap="none">
                <a:solidFill>
                  <a:schemeClr val="dk1"/>
                </a:solidFill>
                <a:latin typeface="Century Gothic"/>
                <a:ea typeface="Century Gothic"/>
                <a:cs typeface="Century Gothic"/>
                <a:sym typeface="Century Gothic"/>
              </a:rPr>
              <a:t>What makes a</a:t>
            </a:r>
            <a:endParaRPr/>
          </a:p>
          <a:p>
            <a:pPr marL="0" marR="0" lvl="0" indent="0" algn="l" rtl="0">
              <a:lnSpc>
                <a:spcPct val="100000"/>
              </a:lnSpc>
              <a:spcBef>
                <a:spcPts val="0"/>
              </a:spcBef>
              <a:spcAft>
                <a:spcPts val="0"/>
              </a:spcAft>
              <a:buNone/>
            </a:pPr>
            <a:r>
              <a:rPr lang="en-US" sz="3200" b="0" i="0" u="none" strike="noStrike" cap="none">
                <a:solidFill>
                  <a:schemeClr val="dk1"/>
                </a:solidFill>
                <a:latin typeface="Century Gothic"/>
                <a:ea typeface="Century Gothic"/>
                <a:cs typeface="Century Gothic"/>
                <a:sym typeface="Century Gothic"/>
              </a:rPr>
              <a:t>tradition</a:t>
            </a:r>
            <a:r>
              <a:rPr lang="en-US" sz="32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entury Gothic"/>
              <a:ea typeface="Century Gothic"/>
              <a:cs typeface="Century Gothic"/>
              <a:sym typeface="Century Gothic"/>
            </a:endParaRPr>
          </a:p>
        </p:txBody>
      </p:sp>
      <p:pic>
        <p:nvPicPr>
          <p:cNvPr id="108" name="Google Shape;108;p3"/>
          <p:cNvPicPr preferRelativeResize="0"/>
          <p:nvPr/>
        </p:nvPicPr>
        <p:blipFill rotWithShape="1">
          <a:blip r:embed="rId5">
            <a:alphaModFix/>
          </a:blip>
          <a:srcRect/>
          <a:stretch/>
        </p:blipFill>
        <p:spPr>
          <a:xfrm>
            <a:off x="6391920" y="1633213"/>
            <a:ext cx="4988701" cy="2796214"/>
          </a:xfrm>
          <a:prstGeom prst="rect">
            <a:avLst/>
          </a:prstGeom>
          <a:noFill/>
          <a:ln>
            <a:noFill/>
          </a:ln>
        </p:spPr>
      </p:pic>
      <p:pic>
        <p:nvPicPr>
          <p:cNvPr id="109" name="Google Shape;109;p3" descr="Logo, company name&#10;&#10;Description automatically generated"/>
          <p:cNvPicPr preferRelativeResize="0"/>
          <p:nvPr/>
        </p:nvPicPr>
        <p:blipFill rotWithShape="1">
          <a:blip r:embed="rId6">
            <a:alphaModFix/>
          </a:blip>
          <a:srcRect l="5777" r="5316" b="11561"/>
          <a:stretch/>
        </p:blipFill>
        <p:spPr>
          <a:xfrm>
            <a:off x="298808" y="6364415"/>
            <a:ext cx="1040465" cy="416153"/>
          </a:xfrm>
          <a:prstGeom prst="rect">
            <a:avLst/>
          </a:prstGeom>
          <a:noFill/>
          <a:ln>
            <a:noFill/>
          </a:ln>
        </p:spPr>
      </p:pic>
      <p:cxnSp>
        <p:nvCxnSpPr>
          <p:cNvPr id="110" name="Google Shape;110;p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11" name="Google Shape;111;p3"/>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entury Gothic"/>
                <a:ea typeface="Century Gothic"/>
                <a:cs typeface="Century Gothic"/>
                <a:sym typeface="Century Gothic"/>
              </a:rPr>
              <a:t>Page 10</a:t>
            </a:r>
            <a:endParaRPr sz="1400" b="0" i="0" u="none" strike="noStrike" cap="none">
              <a:solidFill>
                <a:srgbClr val="000000"/>
              </a:solidFill>
              <a:latin typeface="Century Gothic"/>
              <a:ea typeface="Century Gothic"/>
              <a:cs typeface="Century Gothic"/>
              <a:sym typeface="Century Gothic"/>
            </a:endParaRPr>
          </a:p>
        </p:txBody>
      </p:sp>
      <p:pic>
        <p:nvPicPr>
          <p:cNvPr id="112" name="Google Shape;112;p3" descr="A picture containing drawing, lamp&#10;&#10;Description automatically generated"/>
          <p:cNvPicPr preferRelativeResize="0"/>
          <p:nvPr/>
        </p:nvPicPr>
        <p:blipFill rotWithShape="1">
          <a:blip r:embed="rId7">
            <a:alphaModFix/>
          </a:blip>
          <a:srcRect/>
          <a:stretch/>
        </p:blipFill>
        <p:spPr>
          <a:xfrm rot="9387287">
            <a:off x="9271967" y="5485049"/>
            <a:ext cx="2842710" cy="97958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91"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465" name="Google Shape;465;p91"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466" name="Google Shape;466;p91"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467" name="Google Shape;467;p9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468" name="Google Shape;468;p91"/>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 Fables</a:t>
            </a:r>
            <a:endParaRPr sz="1400" b="0" i="0" u="none" strike="noStrike" cap="none">
              <a:solidFill>
                <a:srgbClr val="000000"/>
              </a:solidFill>
              <a:latin typeface="Century Gothic"/>
              <a:ea typeface="Century Gothic"/>
              <a:cs typeface="Century Gothic"/>
              <a:sym typeface="Century Gothic"/>
            </a:endParaRPr>
          </a:p>
        </p:txBody>
      </p:sp>
      <p:sp>
        <p:nvSpPr>
          <p:cNvPr id="469" name="Google Shape;469;p91"/>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34,35</a:t>
            </a:r>
            <a:endParaRPr sz="1400" b="0" i="0" u="none" strike="noStrike" cap="none">
              <a:solidFill>
                <a:srgbClr val="000000"/>
              </a:solidFill>
              <a:latin typeface="Century Gothic"/>
              <a:ea typeface="Century Gothic"/>
              <a:cs typeface="Century Gothic"/>
              <a:sym typeface="Century Gothic"/>
            </a:endParaRPr>
          </a:p>
        </p:txBody>
      </p:sp>
      <p:pic>
        <p:nvPicPr>
          <p:cNvPr id="470" name="Google Shape;470;p91"/>
          <p:cNvPicPr preferRelativeResize="0"/>
          <p:nvPr/>
        </p:nvPicPr>
        <p:blipFill rotWithShape="1">
          <a:blip r:embed="rId6">
            <a:alphaModFix/>
          </a:blip>
          <a:srcRect/>
          <a:stretch/>
        </p:blipFill>
        <p:spPr>
          <a:xfrm>
            <a:off x="3356300" y="1350100"/>
            <a:ext cx="7114299" cy="480188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71" name="Google Shape;471;p91" descr="Icon&#10;&#10;Description automatically generated"/>
          <p:cNvPicPr preferRelativeResize="0"/>
          <p:nvPr/>
        </p:nvPicPr>
        <p:blipFill rotWithShape="1">
          <a:blip r:embed="rId7">
            <a:alphaModFix/>
          </a:blip>
          <a:srcRect/>
          <a:stretch/>
        </p:blipFill>
        <p:spPr>
          <a:xfrm>
            <a:off x="-70732" y="2352932"/>
            <a:ext cx="3237018" cy="2343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32"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478" name="Google Shape;478;p32"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479" name="Google Shape;479;p3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480" name="Google Shape;480;p32"/>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481" name="Google Shape;481;p32"/>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First Read – Fables</a:t>
            </a:r>
            <a:endParaRPr sz="1400" b="0" i="0" u="none" strike="noStrike" cap="none">
              <a:solidFill>
                <a:srgbClr val="000000"/>
              </a:solidFill>
              <a:latin typeface="Century Gothic"/>
              <a:ea typeface="Century Gothic"/>
              <a:cs typeface="Century Gothic"/>
              <a:sym typeface="Century Gothic"/>
            </a:endParaRPr>
          </a:p>
        </p:txBody>
      </p:sp>
      <p:sp>
        <p:nvSpPr>
          <p:cNvPr id="482" name="Google Shape;482;p32"/>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36,37</a:t>
            </a:r>
            <a:endParaRPr sz="1400" b="0" i="0" u="none" strike="noStrike" cap="none">
              <a:solidFill>
                <a:srgbClr val="000000"/>
              </a:solidFill>
              <a:latin typeface="Century Gothic"/>
              <a:ea typeface="Century Gothic"/>
              <a:cs typeface="Century Gothic"/>
              <a:sym typeface="Century Gothic"/>
            </a:endParaRPr>
          </a:p>
        </p:txBody>
      </p:sp>
      <p:pic>
        <p:nvPicPr>
          <p:cNvPr id="483" name="Google Shape;483;p32"/>
          <p:cNvPicPr preferRelativeResize="0"/>
          <p:nvPr/>
        </p:nvPicPr>
        <p:blipFill rotWithShape="1">
          <a:blip r:embed="rId6">
            <a:alphaModFix/>
          </a:blip>
          <a:srcRect/>
          <a:stretch/>
        </p:blipFill>
        <p:spPr>
          <a:xfrm>
            <a:off x="1389128" y="1173234"/>
            <a:ext cx="7755658" cy="537538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84" name="Google Shape;484;p32" descr="Icon&#10;&#10;Description automatically generated"/>
          <p:cNvPicPr preferRelativeResize="0"/>
          <p:nvPr/>
        </p:nvPicPr>
        <p:blipFill rotWithShape="1">
          <a:blip r:embed="rId7">
            <a:alphaModFix/>
          </a:blip>
          <a:srcRect/>
          <a:stretch/>
        </p:blipFill>
        <p:spPr>
          <a:xfrm flipH="1">
            <a:off x="9000876" y="2348775"/>
            <a:ext cx="3384900" cy="2351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33"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491" name="Google Shape;491;p33"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492" name="Google Shape;492;p33"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493" name="Google Shape;493;p3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494" name="Google Shape;494;p33"/>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Develop Vocabulary </a:t>
            </a:r>
            <a:endParaRPr sz="1400" b="0" i="0" u="none" strike="noStrike" cap="none">
              <a:solidFill>
                <a:srgbClr val="000000"/>
              </a:solidFill>
              <a:latin typeface="Century Gothic"/>
              <a:ea typeface="Century Gothic"/>
              <a:cs typeface="Century Gothic"/>
              <a:sym typeface="Century Gothic"/>
            </a:endParaRPr>
          </a:p>
        </p:txBody>
      </p:sp>
      <p:sp>
        <p:nvSpPr>
          <p:cNvPr id="495" name="Google Shape;495;p33"/>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38</a:t>
            </a:r>
            <a:endParaRPr sz="1400" b="0" i="0" u="none" strike="noStrike" cap="none">
              <a:solidFill>
                <a:srgbClr val="000000"/>
              </a:solidFill>
              <a:latin typeface="Century Gothic"/>
              <a:ea typeface="Century Gothic"/>
              <a:cs typeface="Century Gothic"/>
              <a:sym typeface="Century Gothic"/>
            </a:endParaRPr>
          </a:p>
        </p:txBody>
      </p:sp>
      <p:pic>
        <p:nvPicPr>
          <p:cNvPr id="496" name="Google Shape;496;p33"/>
          <p:cNvPicPr preferRelativeResize="0"/>
          <p:nvPr/>
        </p:nvPicPr>
        <p:blipFill rotWithShape="1">
          <a:blip r:embed="rId6">
            <a:alphaModFix/>
          </a:blip>
          <a:srcRect/>
          <a:stretch/>
        </p:blipFill>
        <p:spPr>
          <a:xfrm>
            <a:off x="1606735" y="1159009"/>
            <a:ext cx="3935877" cy="534059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497" name="Google Shape;497;p33"/>
          <p:cNvSpPr txBox="1"/>
          <p:nvPr/>
        </p:nvSpPr>
        <p:spPr>
          <a:xfrm>
            <a:off x="6056548" y="2904604"/>
            <a:ext cx="4932276"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 </a:t>
            </a:r>
            <a:r>
              <a:rPr lang="en-US" sz="3200" b="0" i="0" u="none" strike="noStrike" cap="none">
                <a:solidFill>
                  <a:schemeClr val="dk1"/>
                </a:solidFill>
                <a:latin typeface="Century Gothic"/>
                <a:ea typeface="Century Gothic"/>
                <a:cs typeface="Century Gothic"/>
                <a:sym typeface="Century Gothic"/>
              </a:rPr>
              <a:t>to page 38 in your Student Interactive and </a:t>
            </a:r>
            <a:r>
              <a:rPr lang="en-US" sz="3200" b="1" i="0" u="none" strike="noStrike" cap="none">
                <a:solidFill>
                  <a:schemeClr val="dk1"/>
                </a:solidFill>
                <a:latin typeface="Century Gothic"/>
                <a:ea typeface="Century Gothic"/>
                <a:cs typeface="Century Gothic"/>
                <a:sym typeface="Century Gothic"/>
              </a:rPr>
              <a:t>complete</a:t>
            </a:r>
            <a:r>
              <a:rPr lang="en-US" sz="3200" b="0" i="0" u="none" strike="noStrike" cap="none">
                <a:solidFill>
                  <a:schemeClr val="dk1"/>
                </a:solidFill>
                <a:latin typeface="Century Gothic"/>
                <a:ea typeface="Century Gothic"/>
                <a:cs typeface="Century Gothic"/>
                <a:sym typeface="Century Gothic"/>
              </a:rPr>
              <a:t> the activity. </a:t>
            </a: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3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504" name="Google Shape;504;p3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505" name="Google Shape;505;p3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506" name="Google Shape;506;p3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507" name="Google Shape;507;p3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Check for Understanding </a:t>
            </a:r>
            <a:endParaRPr sz="1400" b="0" i="0" u="none" strike="noStrike" cap="none">
              <a:solidFill>
                <a:srgbClr val="000000"/>
              </a:solidFill>
              <a:latin typeface="Century Gothic"/>
              <a:ea typeface="Century Gothic"/>
              <a:cs typeface="Century Gothic"/>
              <a:sym typeface="Century Gothic"/>
            </a:endParaRPr>
          </a:p>
        </p:txBody>
      </p:sp>
      <p:sp>
        <p:nvSpPr>
          <p:cNvPr id="508" name="Google Shape;508;p3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a:t>
            </a:r>
            <a:r>
              <a:rPr lang="en-US" sz="2400" b="1" i="0" u="none" strike="noStrike" cap="none">
                <a:solidFill>
                  <a:schemeClr val="lt1"/>
                </a:solidFill>
                <a:latin typeface="Poppins"/>
                <a:ea typeface="Poppins"/>
                <a:cs typeface="Poppins"/>
                <a:sym typeface="Poppins"/>
              </a:rPr>
              <a:t> 39</a:t>
            </a:r>
            <a:endParaRPr sz="1400" b="0" i="0" u="none" strike="noStrike" cap="none">
              <a:solidFill>
                <a:srgbClr val="000000"/>
              </a:solidFill>
              <a:latin typeface="Arial"/>
              <a:ea typeface="Arial"/>
              <a:cs typeface="Arial"/>
              <a:sym typeface="Arial"/>
            </a:endParaRPr>
          </a:p>
        </p:txBody>
      </p:sp>
      <p:sp>
        <p:nvSpPr>
          <p:cNvPr id="509" name="Google Shape;509;p34"/>
          <p:cNvSpPr txBox="1"/>
          <p:nvPr/>
        </p:nvSpPr>
        <p:spPr>
          <a:xfrm>
            <a:off x="995894" y="1617566"/>
            <a:ext cx="9390639" cy="4524275"/>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chemeClr val="accent2"/>
              </a:buClr>
              <a:buSzPts val="3200"/>
              <a:buFont typeface="Arial"/>
              <a:buAutoNum type="arabicPeriod"/>
            </a:pPr>
            <a:r>
              <a:rPr lang="en-US" sz="3200" b="0" i="0" u="none" strike="noStrike" cap="none">
                <a:solidFill>
                  <a:schemeClr val="dk1"/>
                </a:solidFill>
                <a:latin typeface="Century Gothic"/>
                <a:ea typeface="Century Gothic"/>
                <a:cs typeface="Century Gothic"/>
                <a:sym typeface="Century Gothic"/>
              </a:rPr>
              <a:t>What makes these stories fables</a:t>
            </a:r>
            <a:r>
              <a:rPr lang="en-US" sz="3200" b="0" i="0" u="none" strike="noStrike" cap="none">
                <a:solidFill>
                  <a:schemeClr val="dk1"/>
                </a:solidFill>
                <a:latin typeface="Arial"/>
                <a:ea typeface="Arial"/>
                <a:cs typeface="Arial"/>
                <a:sym typeface="Arial"/>
              </a:rPr>
              <a:t>?</a:t>
            </a:r>
            <a:endParaRPr/>
          </a:p>
          <a:p>
            <a:pPr marL="514350" marR="0" lvl="0" indent="-311150" algn="l" rtl="0">
              <a:lnSpc>
                <a:spcPct val="100000"/>
              </a:lnSpc>
              <a:spcBef>
                <a:spcPts val="0"/>
              </a:spcBef>
              <a:spcAft>
                <a:spcPts val="0"/>
              </a:spcAft>
              <a:buClr>
                <a:schemeClr val="accent2"/>
              </a:buClr>
              <a:buSzPts val="3200"/>
              <a:buFont typeface="Arial"/>
              <a:buNone/>
            </a:pPr>
            <a:endParaRPr sz="3200" b="0" i="0" u="none" strike="noStrike" cap="none">
              <a:solidFill>
                <a:schemeClr val="dk1"/>
              </a:solidFill>
              <a:latin typeface="Arial"/>
              <a:ea typeface="Arial"/>
              <a:cs typeface="Arial"/>
              <a:sym typeface="Arial"/>
            </a:endParaRPr>
          </a:p>
          <a:p>
            <a:pPr marL="514350" marR="0" lvl="0" indent="-514350" algn="l" rtl="0">
              <a:lnSpc>
                <a:spcPct val="100000"/>
              </a:lnSpc>
              <a:spcBef>
                <a:spcPts val="0"/>
              </a:spcBef>
              <a:spcAft>
                <a:spcPts val="0"/>
              </a:spcAft>
              <a:buClr>
                <a:schemeClr val="accent2"/>
              </a:buClr>
              <a:buSzPts val="3200"/>
              <a:buFont typeface="Arial"/>
              <a:buAutoNum type="arabicPeriod"/>
            </a:pPr>
            <a:r>
              <a:rPr lang="en-US" sz="3200" b="0" i="0" u="none" strike="noStrike" cap="none">
                <a:solidFill>
                  <a:schemeClr val="dk1"/>
                </a:solidFill>
                <a:latin typeface="Century Gothic"/>
                <a:ea typeface="Century Gothic"/>
                <a:cs typeface="Century Gothic"/>
                <a:sym typeface="Century Gothic"/>
              </a:rPr>
              <a:t>Why did the author include the sentence in italics at the end of each fable</a:t>
            </a:r>
            <a:r>
              <a:rPr lang="en-US" sz="3200" b="0" i="0" u="none" strike="noStrike" cap="none">
                <a:solidFill>
                  <a:schemeClr val="dk1"/>
                </a:solidFill>
                <a:latin typeface="Arial"/>
                <a:ea typeface="Arial"/>
                <a:cs typeface="Arial"/>
                <a:sym typeface="Arial"/>
              </a:rPr>
              <a:t>?</a:t>
            </a:r>
            <a:endParaRPr/>
          </a:p>
          <a:p>
            <a:pPr marL="514350" marR="0" lvl="0" indent="-311150" algn="l" rtl="0">
              <a:lnSpc>
                <a:spcPct val="100000"/>
              </a:lnSpc>
              <a:spcBef>
                <a:spcPts val="0"/>
              </a:spcBef>
              <a:spcAft>
                <a:spcPts val="0"/>
              </a:spcAft>
              <a:buClr>
                <a:schemeClr val="accent2"/>
              </a:buClr>
              <a:buSzPts val="3200"/>
              <a:buFont typeface="Arial"/>
              <a:buNone/>
            </a:pPr>
            <a:endParaRPr sz="3200" b="0" i="0" u="none" strike="noStrike" cap="none">
              <a:solidFill>
                <a:schemeClr val="dk1"/>
              </a:solidFill>
              <a:latin typeface="Arial"/>
              <a:ea typeface="Arial"/>
              <a:cs typeface="Arial"/>
              <a:sym typeface="Arial"/>
            </a:endParaRPr>
          </a:p>
          <a:p>
            <a:pPr marL="514350" marR="0" lvl="0" indent="-514350" algn="l" rtl="0">
              <a:lnSpc>
                <a:spcPct val="100000"/>
              </a:lnSpc>
              <a:spcBef>
                <a:spcPts val="0"/>
              </a:spcBef>
              <a:spcAft>
                <a:spcPts val="0"/>
              </a:spcAft>
              <a:buClr>
                <a:schemeClr val="accent2"/>
              </a:buClr>
              <a:buSzPts val="3200"/>
              <a:buFont typeface="Arial"/>
              <a:buAutoNum type="arabicPeriod"/>
            </a:pPr>
            <a:r>
              <a:rPr lang="en-US" sz="3200" b="0" i="0" u="none" strike="noStrike" cap="none">
                <a:solidFill>
                  <a:schemeClr val="dk1"/>
                </a:solidFill>
                <a:latin typeface="Century Gothic"/>
                <a:ea typeface="Century Gothic"/>
                <a:cs typeface="Century Gothic"/>
                <a:sym typeface="Century Gothic"/>
              </a:rPr>
              <a:t>How are the Frogs in “The Frogs at the Rainbow’s End” and the Mouse in “The Mouse at the Seashore” alike</a:t>
            </a:r>
            <a:r>
              <a:rPr lang="en-US" sz="3200" b="0" i="0" u="none" strike="noStrike" cap="none">
                <a:solidFill>
                  <a:schemeClr val="dk1"/>
                </a:solidFill>
                <a:latin typeface="Arial"/>
                <a:ea typeface="Arial"/>
                <a:cs typeface="Arial"/>
                <a:sym typeface="Arial"/>
              </a:rPr>
              <a:t>?</a:t>
            </a:r>
            <a:r>
              <a:rPr lang="en-US" sz="3200" b="0" i="0" u="none" strike="noStrike" cap="none">
                <a:solidFill>
                  <a:schemeClr val="dk1"/>
                </a:solidFill>
                <a:latin typeface="Century Gothic"/>
                <a:ea typeface="Century Gothic"/>
                <a:cs typeface="Century Gothic"/>
                <a:sym typeface="Century Gothic"/>
              </a:rPr>
              <a:t> How are they different</a:t>
            </a:r>
            <a:r>
              <a:rPr lang="en-US" sz="3200" b="0" i="0" u="none" strike="noStrike" cap="none">
                <a:solidFill>
                  <a:schemeClr val="dk1"/>
                </a:solidFill>
                <a:latin typeface="Arial"/>
                <a:ea typeface="Arial"/>
                <a:cs typeface="Arial"/>
                <a:sym typeface="Arial"/>
              </a:rPr>
              <a:t>?</a:t>
            </a: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35"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516" name="Google Shape;516;p35"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517" name="Google Shape;517;p35"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518" name="Google Shape;518;p35"/>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519" name="Google Shape;519;p35"/>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Writing – Poetry</a:t>
            </a:r>
            <a:endParaRPr sz="1400" b="0" i="0" u="none" strike="noStrike" cap="none">
              <a:solidFill>
                <a:srgbClr val="000000"/>
              </a:solidFill>
              <a:latin typeface="Century Gothic"/>
              <a:ea typeface="Century Gothic"/>
              <a:cs typeface="Century Gothic"/>
              <a:sym typeface="Century Gothic"/>
            </a:endParaRPr>
          </a:p>
        </p:txBody>
      </p:sp>
      <p:sp>
        <p:nvSpPr>
          <p:cNvPr id="520" name="Google Shape;520;p35"/>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47</a:t>
            </a:r>
            <a:endParaRPr sz="1400" b="0" i="0" u="none" strike="noStrike" cap="none">
              <a:solidFill>
                <a:srgbClr val="000000"/>
              </a:solidFill>
              <a:latin typeface="Century Gothic"/>
              <a:ea typeface="Century Gothic"/>
              <a:cs typeface="Century Gothic"/>
              <a:sym typeface="Century Gothic"/>
            </a:endParaRPr>
          </a:p>
        </p:txBody>
      </p:sp>
      <p:pic>
        <p:nvPicPr>
          <p:cNvPr id="521" name="Google Shape;521;p35"/>
          <p:cNvPicPr preferRelativeResize="0"/>
          <p:nvPr/>
        </p:nvPicPr>
        <p:blipFill rotWithShape="1">
          <a:blip r:embed="rId6">
            <a:alphaModFix/>
          </a:blip>
          <a:srcRect/>
          <a:stretch/>
        </p:blipFill>
        <p:spPr>
          <a:xfrm>
            <a:off x="1763667" y="1159009"/>
            <a:ext cx="4120137" cy="540727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522" name="Google Shape;522;p35"/>
          <p:cNvSpPr txBox="1"/>
          <p:nvPr/>
        </p:nvSpPr>
        <p:spPr>
          <a:xfrm>
            <a:off x="6528307" y="3094873"/>
            <a:ext cx="3900026"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 </a:t>
            </a:r>
            <a:r>
              <a:rPr lang="en-US" sz="3200" b="0" i="0" u="none" strike="noStrike" cap="none">
                <a:solidFill>
                  <a:schemeClr val="dk1"/>
                </a:solidFill>
                <a:latin typeface="Century Gothic"/>
                <a:ea typeface="Century Gothic"/>
                <a:cs typeface="Century Gothic"/>
                <a:sym typeface="Century Gothic"/>
              </a:rPr>
              <a:t>to page 47 in your Student Interactive. </a:t>
            </a: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36"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529" name="Google Shape;529;p36"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530" name="Google Shape;530;p36"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531" name="Google Shape;531;p36"/>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532" name="Google Shape;532;p36"/>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Independent Writing </a:t>
            </a:r>
            <a:endParaRPr sz="1400" b="0" i="0" u="none" strike="noStrike" cap="none">
              <a:solidFill>
                <a:srgbClr val="000000"/>
              </a:solidFill>
              <a:latin typeface="Century Gothic"/>
              <a:ea typeface="Century Gothic"/>
              <a:cs typeface="Century Gothic"/>
              <a:sym typeface="Century Gothic"/>
            </a:endParaRPr>
          </a:p>
        </p:txBody>
      </p:sp>
      <p:sp>
        <p:nvSpPr>
          <p:cNvPr id="533" name="Google Shape;533;p36"/>
          <p:cNvSpPr txBox="1"/>
          <p:nvPr/>
        </p:nvSpPr>
        <p:spPr>
          <a:xfrm>
            <a:off x="995894" y="1899966"/>
            <a:ext cx="9390639"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entury Gothic"/>
                <a:ea typeface="Century Gothic"/>
                <a:cs typeface="Century Gothic"/>
                <a:sym typeface="Century Gothic"/>
              </a:rPr>
              <a:t>Let’s </a:t>
            </a:r>
            <a:r>
              <a:rPr lang="en-US" sz="3200" b="1" i="0" u="none" strike="noStrike" cap="none">
                <a:solidFill>
                  <a:schemeClr val="dk1"/>
                </a:solidFill>
                <a:latin typeface="Century Gothic"/>
                <a:ea typeface="Century Gothic"/>
                <a:cs typeface="Century Gothic"/>
                <a:sym typeface="Century Gothic"/>
              </a:rPr>
              <a:t>review </a:t>
            </a:r>
            <a:r>
              <a:rPr lang="en-US" sz="3200" b="0" i="0" u="none" strike="noStrike" cap="none">
                <a:solidFill>
                  <a:schemeClr val="dk1"/>
                </a:solidFill>
                <a:latin typeface="Century Gothic"/>
                <a:ea typeface="Century Gothic"/>
                <a:cs typeface="Century Gothic"/>
                <a:sym typeface="Century Gothic"/>
              </a:rPr>
              <a:t>what we learning about rhyming words and </a:t>
            </a:r>
            <a:r>
              <a:rPr lang="en-US" sz="3200" b="1" i="0" u="none" strike="noStrike" cap="none">
                <a:solidFill>
                  <a:schemeClr val="dk1"/>
                </a:solidFill>
                <a:latin typeface="Century Gothic"/>
                <a:ea typeface="Century Gothic"/>
                <a:cs typeface="Century Gothic"/>
                <a:sym typeface="Century Gothic"/>
              </a:rPr>
              <a:t>talk</a:t>
            </a:r>
            <a:r>
              <a:rPr lang="en-US" sz="3200" b="0" i="0" u="none" strike="noStrike" cap="none">
                <a:solidFill>
                  <a:schemeClr val="dk1"/>
                </a:solidFill>
                <a:latin typeface="Century Gothic"/>
                <a:ea typeface="Century Gothic"/>
                <a:cs typeface="Century Gothic"/>
                <a:sym typeface="Century Gothic"/>
              </a:rPr>
              <a:t> with our partners. </a:t>
            </a:r>
            <a:endParaRPr sz="3200" b="0" i="0" u="none" strike="noStrike" cap="none">
              <a:solidFill>
                <a:schemeClr val="dk1"/>
              </a:solidFill>
              <a:latin typeface="Century Gothic"/>
              <a:ea typeface="Century Gothic"/>
              <a:cs typeface="Century Gothic"/>
              <a:sym typeface="Century Gothic"/>
            </a:endParaRPr>
          </a:p>
        </p:txBody>
      </p:sp>
      <p:sp>
        <p:nvSpPr>
          <p:cNvPr id="534" name="Google Shape;534;p36"/>
          <p:cNvSpPr txBox="1"/>
          <p:nvPr/>
        </p:nvSpPr>
        <p:spPr>
          <a:xfrm>
            <a:off x="995895" y="4177176"/>
            <a:ext cx="7978284"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chemeClr val="dk1"/>
                </a:solidFill>
                <a:latin typeface="Century Gothic"/>
                <a:ea typeface="Century Gothic"/>
                <a:cs typeface="Century Gothic"/>
                <a:sym typeface="Century Gothic"/>
              </a:rPr>
              <a:t>You</a:t>
            </a:r>
            <a:r>
              <a:rPr lang="en-US" sz="3200" b="1" i="0" u="none" strike="noStrike" cap="none">
                <a:solidFill>
                  <a:schemeClr val="dk1"/>
                </a:solidFill>
                <a:latin typeface="Century Gothic"/>
                <a:ea typeface="Century Gothic"/>
                <a:cs typeface="Century Gothic"/>
                <a:sym typeface="Century Gothic"/>
              </a:rPr>
              <a:t> </a:t>
            </a:r>
            <a:r>
              <a:rPr lang="en-US" sz="3200" b="0" i="0" u="none" strike="noStrike" cap="none">
                <a:solidFill>
                  <a:schemeClr val="dk1"/>
                </a:solidFill>
                <a:latin typeface="Century Gothic"/>
                <a:ea typeface="Century Gothic"/>
                <a:cs typeface="Century Gothic"/>
                <a:sym typeface="Century Gothic"/>
              </a:rPr>
              <a:t>will continue </a:t>
            </a:r>
            <a:r>
              <a:rPr lang="en-US" sz="3200" b="1" i="0" u="none" strike="noStrike" cap="none">
                <a:solidFill>
                  <a:schemeClr val="dk1"/>
                </a:solidFill>
                <a:latin typeface="Century Gothic"/>
                <a:ea typeface="Century Gothic"/>
                <a:cs typeface="Century Gothic"/>
                <a:sym typeface="Century Gothic"/>
              </a:rPr>
              <a:t>writing</a:t>
            </a:r>
            <a:r>
              <a:rPr lang="en-US" sz="3200" b="0" i="0" u="none" strike="noStrike" cap="none">
                <a:solidFill>
                  <a:schemeClr val="dk1"/>
                </a:solidFill>
                <a:latin typeface="Century Gothic"/>
                <a:ea typeface="Century Gothic"/>
                <a:cs typeface="Century Gothic"/>
                <a:sym typeface="Century Gothic"/>
              </a:rPr>
              <a:t> your own poetry that includes rhyming words.</a:t>
            </a:r>
            <a:endParaRPr sz="1400" b="0" i="0" u="none" strike="noStrike" cap="none">
              <a:solidFill>
                <a:srgbClr val="000000"/>
              </a:solidFill>
              <a:latin typeface="Century Gothic"/>
              <a:ea typeface="Century Gothic"/>
              <a:cs typeface="Century Gothic"/>
              <a:sym typeface="Century Gothic"/>
            </a:endParaRPr>
          </a:p>
        </p:txBody>
      </p:sp>
      <p:pic>
        <p:nvPicPr>
          <p:cNvPr id="535" name="Google Shape;535;p36" descr="Books outline"/>
          <p:cNvPicPr preferRelativeResize="0"/>
          <p:nvPr/>
        </p:nvPicPr>
        <p:blipFill rotWithShape="1">
          <a:blip r:embed="rId6">
            <a:alphaModFix/>
          </a:blip>
          <a:srcRect/>
          <a:stretch/>
        </p:blipFill>
        <p:spPr>
          <a:xfrm>
            <a:off x="8740492" y="3383979"/>
            <a:ext cx="2429785" cy="24297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3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542" name="Google Shape;542;p37"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543" name="Google Shape;543;p37"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544" name="Google Shape;544;p3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545" name="Google Shape;545;p3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Spelling </a:t>
            </a:r>
            <a:endParaRPr sz="1400" b="0" i="0" u="none" strike="noStrike" cap="none">
              <a:solidFill>
                <a:srgbClr val="000000"/>
              </a:solidFill>
              <a:latin typeface="Century Gothic"/>
              <a:ea typeface="Century Gothic"/>
              <a:cs typeface="Century Gothic"/>
              <a:sym typeface="Century Gothic"/>
            </a:endParaRPr>
          </a:p>
        </p:txBody>
      </p:sp>
      <p:sp>
        <p:nvSpPr>
          <p:cNvPr id="546" name="Google Shape;546;p37"/>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45</a:t>
            </a:r>
            <a:endParaRPr sz="1400" b="0" i="0" u="none" strike="noStrike" cap="none">
              <a:solidFill>
                <a:srgbClr val="000000"/>
              </a:solidFill>
              <a:latin typeface="Century Gothic"/>
              <a:ea typeface="Century Gothic"/>
              <a:cs typeface="Century Gothic"/>
              <a:sym typeface="Century Gothic"/>
            </a:endParaRPr>
          </a:p>
        </p:txBody>
      </p:sp>
      <p:pic>
        <p:nvPicPr>
          <p:cNvPr id="547" name="Google Shape;547;p37"/>
          <p:cNvPicPr preferRelativeResize="0"/>
          <p:nvPr/>
        </p:nvPicPr>
        <p:blipFill rotWithShape="1">
          <a:blip r:embed="rId6">
            <a:alphaModFix/>
          </a:blip>
          <a:srcRect/>
          <a:stretch/>
        </p:blipFill>
        <p:spPr>
          <a:xfrm>
            <a:off x="3621311" y="1225994"/>
            <a:ext cx="3900654" cy="531964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548" name="Google Shape;548;p37"/>
          <p:cNvSpPr txBox="1"/>
          <p:nvPr/>
        </p:nvSpPr>
        <p:spPr>
          <a:xfrm>
            <a:off x="696508" y="1533716"/>
            <a:ext cx="2088464" cy="43113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10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like</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10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right</a:t>
            </a:r>
            <a:endParaRPr/>
          </a:p>
          <a:p>
            <a:pPr marL="0" marR="0" lvl="0" indent="0" algn="l" rtl="0">
              <a:lnSpc>
                <a:spcPct val="100000"/>
              </a:lnSpc>
              <a:spcBef>
                <a:spcPts val="10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try</a:t>
            </a:r>
            <a:endParaRPr sz="54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10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pie</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10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hi</a:t>
            </a:r>
            <a:endParaRPr/>
          </a:p>
        </p:txBody>
      </p:sp>
      <p:sp>
        <p:nvSpPr>
          <p:cNvPr id="549" name="Google Shape;549;p37"/>
          <p:cNvSpPr txBox="1"/>
          <p:nvPr/>
        </p:nvSpPr>
        <p:spPr>
          <a:xfrm>
            <a:off x="8079524" y="2544032"/>
            <a:ext cx="3900026"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 </a:t>
            </a:r>
            <a:r>
              <a:rPr lang="en-US" sz="3200" b="0" i="0" u="none" strike="noStrike" cap="none">
                <a:solidFill>
                  <a:schemeClr val="dk1"/>
                </a:solidFill>
                <a:latin typeface="Century Gothic"/>
                <a:ea typeface="Century Gothic"/>
                <a:cs typeface="Century Gothic"/>
                <a:sym typeface="Century Gothic"/>
              </a:rPr>
              <a:t>to page 45 in your Student Interactive and </a:t>
            </a:r>
            <a:r>
              <a:rPr lang="en-US" sz="3200" b="1" i="0" u="none" strike="noStrike" cap="none">
                <a:solidFill>
                  <a:schemeClr val="dk1"/>
                </a:solidFill>
                <a:latin typeface="Century Gothic"/>
                <a:ea typeface="Century Gothic"/>
                <a:cs typeface="Century Gothic"/>
                <a:sym typeface="Century Gothic"/>
              </a:rPr>
              <a:t>complete</a:t>
            </a:r>
            <a:r>
              <a:rPr lang="en-US" sz="3200" b="0" i="0" u="none" strike="noStrike" cap="none">
                <a:solidFill>
                  <a:schemeClr val="dk1"/>
                </a:solidFill>
                <a:latin typeface="Century Gothic"/>
                <a:ea typeface="Century Gothic"/>
                <a:cs typeface="Century Gothic"/>
                <a:sym typeface="Century Gothic"/>
              </a:rPr>
              <a:t> the activity. </a:t>
            </a: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38"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556" name="Google Shape;556;p38"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557" name="Google Shape;557;p38"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558" name="Google Shape;558;p38"/>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559" name="Google Shape;559;p38"/>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Language and Conventions</a:t>
            </a:r>
            <a:endParaRPr sz="1400" b="0" i="0" u="none" strike="noStrike" cap="none">
              <a:solidFill>
                <a:srgbClr val="000000"/>
              </a:solidFill>
              <a:latin typeface="Century Gothic"/>
              <a:ea typeface="Century Gothic"/>
              <a:cs typeface="Century Gothic"/>
              <a:sym typeface="Century Gothic"/>
            </a:endParaRPr>
          </a:p>
        </p:txBody>
      </p:sp>
      <p:sp>
        <p:nvSpPr>
          <p:cNvPr id="560" name="Google Shape;560;p38"/>
          <p:cNvSpPr txBox="1"/>
          <p:nvPr/>
        </p:nvSpPr>
        <p:spPr>
          <a:xfrm>
            <a:off x="700591" y="1416563"/>
            <a:ext cx="10010947" cy="707846"/>
          </a:xfrm>
          <a:prstGeom prst="rect">
            <a:avLst/>
          </a:prstGeom>
          <a:noFill/>
          <a:ln w="28575"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0" i="0" u="none" strike="noStrike" cap="none">
                <a:solidFill>
                  <a:schemeClr val="accent1"/>
                </a:solidFill>
                <a:latin typeface="Century Gothic"/>
                <a:ea typeface="Century Gothic"/>
                <a:cs typeface="Century Gothic"/>
                <a:sym typeface="Century Gothic"/>
              </a:rPr>
              <a:t>The boy walks to the store with his sister. </a:t>
            </a:r>
            <a:endParaRPr/>
          </a:p>
        </p:txBody>
      </p:sp>
      <p:sp>
        <p:nvSpPr>
          <p:cNvPr id="561" name="Google Shape;561;p38"/>
          <p:cNvSpPr txBox="1"/>
          <p:nvPr/>
        </p:nvSpPr>
        <p:spPr>
          <a:xfrm>
            <a:off x="700591" y="2621579"/>
            <a:ext cx="4158789" cy="707846"/>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0" i="0" u="none" strike="noStrike" cap="none">
                <a:solidFill>
                  <a:srgbClr val="C55A11"/>
                </a:solidFill>
                <a:latin typeface="Century Gothic"/>
                <a:ea typeface="Century Gothic"/>
                <a:cs typeface="Century Gothic"/>
                <a:sym typeface="Century Gothic"/>
              </a:rPr>
              <a:t>The horse runs.</a:t>
            </a:r>
            <a:endParaRPr sz="4000" b="0" i="0" u="none" strike="noStrike" cap="none">
              <a:solidFill>
                <a:srgbClr val="000000"/>
              </a:solidFill>
              <a:latin typeface="Century Gothic"/>
              <a:ea typeface="Century Gothic"/>
              <a:cs typeface="Century Gothic"/>
              <a:sym typeface="Century Gothic"/>
            </a:endParaRPr>
          </a:p>
        </p:txBody>
      </p:sp>
      <p:sp>
        <p:nvSpPr>
          <p:cNvPr id="562" name="Google Shape;562;p38"/>
          <p:cNvSpPr txBox="1"/>
          <p:nvPr/>
        </p:nvSpPr>
        <p:spPr>
          <a:xfrm>
            <a:off x="8494058" y="2677196"/>
            <a:ext cx="3485492"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chemeClr val="dk1"/>
                </a:solidFill>
                <a:latin typeface="Century Gothic"/>
                <a:ea typeface="Century Gothic"/>
                <a:cs typeface="Century Gothic"/>
                <a:sym typeface="Century Gothic"/>
              </a:rPr>
              <a:t>Work </a:t>
            </a:r>
            <a:r>
              <a:rPr lang="en-US" sz="2800" b="0" i="0" u="none" strike="noStrike" cap="none">
                <a:solidFill>
                  <a:schemeClr val="dk1"/>
                </a:solidFill>
                <a:latin typeface="Century Gothic"/>
                <a:ea typeface="Century Gothic"/>
                <a:cs typeface="Century Gothic"/>
                <a:sym typeface="Century Gothic"/>
              </a:rPr>
              <a:t>with your partner to create oral sentences that use present-tense verbs.</a:t>
            </a:r>
            <a:endParaRPr sz="3200" b="0" i="0" u="none" strike="noStrike" cap="none">
              <a:solidFill>
                <a:schemeClr val="dk1"/>
              </a:solidFill>
              <a:latin typeface="Century Gothic"/>
              <a:ea typeface="Century Gothic"/>
              <a:cs typeface="Century Gothic"/>
              <a:sym typeface="Century Gothic"/>
            </a:endParaRPr>
          </a:p>
        </p:txBody>
      </p:sp>
      <p:sp>
        <p:nvSpPr>
          <p:cNvPr id="563" name="Google Shape;563;p38"/>
          <p:cNvSpPr txBox="1"/>
          <p:nvPr/>
        </p:nvSpPr>
        <p:spPr>
          <a:xfrm>
            <a:off x="700591" y="3800561"/>
            <a:ext cx="2878632" cy="707846"/>
          </a:xfrm>
          <a:prstGeom prst="rect">
            <a:avLst/>
          </a:prstGeom>
          <a:noFill/>
          <a:ln w="28575"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0" i="0" u="none" strike="noStrike" cap="none">
                <a:solidFill>
                  <a:schemeClr val="accent1"/>
                </a:solidFill>
                <a:latin typeface="Century Gothic"/>
                <a:ea typeface="Century Gothic"/>
                <a:cs typeface="Century Gothic"/>
                <a:sym typeface="Century Gothic"/>
              </a:rPr>
              <a:t>She sings.</a:t>
            </a:r>
            <a:endParaRPr/>
          </a:p>
        </p:txBody>
      </p:sp>
      <p:sp>
        <p:nvSpPr>
          <p:cNvPr id="564" name="Google Shape;564;p38"/>
          <p:cNvSpPr txBox="1"/>
          <p:nvPr/>
        </p:nvSpPr>
        <p:spPr>
          <a:xfrm>
            <a:off x="700591" y="4974319"/>
            <a:ext cx="6609561" cy="707846"/>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0" i="0" u="none" strike="noStrike" cap="none">
                <a:solidFill>
                  <a:srgbClr val="C55A11"/>
                </a:solidFill>
                <a:latin typeface="Century Gothic"/>
                <a:ea typeface="Century Gothic"/>
                <a:cs typeface="Century Gothic"/>
                <a:sym typeface="Century Gothic"/>
              </a:rPr>
              <a:t>A cloud passes overhead.</a:t>
            </a:r>
            <a:endParaRPr sz="40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39"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570" name="Google Shape;570;p39"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571" name="Google Shape;571;p39"/>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572" name="Google Shape;572;p39"/>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6000" b="0" i="0" u="none" strike="noStrike" cap="none">
                <a:solidFill>
                  <a:schemeClr val="lt1"/>
                </a:solidFill>
                <a:latin typeface="Century Gothic"/>
                <a:ea typeface="Century Gothic"/>
                <a:cs typeface="Century Gothic"/>
                <a:sym typeface="Century Gothic"/>
              </a:rPr>
              <a:t>Lesson 3</a:t>
            </a:r>
            <a:endParaRPr sz="1400" b="0" i="0" u="none" strike="noStrike" cap="none">
              <a:solidFill>
                <a:srgbClr val="000000"/>
              </a:solidFill>
              <a:latin typeface="Century Gothic"/>
              <a:ea typeface="Century Gothic"/>
              <a:cs typeface="Century Gothic"/>
              <a:sym typeface="Century Gothic"/>
            </a:endParaRPr>
          </a:p>
        </p:txBody>
      </p:sp>
      <p:pic>
        <p:nvPicPr>
          <p:cNvPr id="573" name="Google Shape;573;p39"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574" name="Google Shape;574;p39"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92"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580" name="Google Shape;580;p92"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581" name="Google Shape;581;p9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582" name="Google Shape;582;p92"/>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583" name="Google Shape;583;p92"/>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Phonics</a:t>
            </a:r>
            <a:endParaRPr sz="1400" b="0" i="0" u="none" strike="noStrike" cap="none">
              <a:solidFill>
                <a:srgbClr val="000000"/>
              </a:solidFill>
              <a:latin typeface="Century Gothic"/>
              <a:ea typeface="Century Gothic"/>
              <a:cs typeface="Century Gothic"/>
              <a:sym typeface="Century Gothic"/>
            </a:endParaRPr>
          </a:p>
        </p:txBody>
      </p:sp>
      <p:sp>
        <p:nvSpPr>
          <p:cNvPr id="584" name="Google Shape;584;p92"/>
          <p:cNvSpPr txBox="1"/>
          <p:nvPr/>
        </p:nvSpPr>
        <p:spPr>
          <a:xfrm>
            <a:off x="6200781" y="4565545"/>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sky</a:t>
            </a:r>
            <a:endParaRPr sz="1400" b="0" i="0" u="none" strike="noStrike" cap="none">
              <a:solidFill>
                <a:srgbClr val="000000"/>
              </a:solidFill>
              <a:latin typeface="Century Gothic"/>
              <a:ea typeface="Century Gothic"/>
              <a:cs typeface="Century Gothic"/>
              <a:sym typeface="Century Gothic"/>
            </a:endParaRPr>
          </a:p>
        </p:txBody>
      </p:sp>
      <p:sp>
        <p:nvSpPr>
          <p:cNvPr id="585" name="Google Shape;585;p92"/>
          <p:cNvSpPr txBox="1"/>
          <p:nvPr/>
        </p:nvSpPr>
        <p:spPr>
          <a:xfrm>
            <a:off x="1190622" y="3152791"/>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pie</a:t>
            </a:r>
            <a:endParaRPr sz="1400" b="0" i="0" u="none" strike="noStrike" cap="none">
              <a:solidFill>
                <a:srgbClr val="000000"/>
              </a:solidFill>
              <a:latin typeface="Century Gothic"/>
              <a:ea typeface="Century Gothic"/>
              <a:cs typeface="Century Gothic"/>
              <a:sym typeface="Century Gothic"/>
            </a:endParaRPr>
          </a:p>
        </p:txBody>
      </p:sp>
      <p:sp>
        <p:nvSpPr>
          <p:cNvPr id="586" name="Google Shape;586;p92"/>
          <p:cNvSpPr txBox="1"/>
          <p:nvPr/>
        </p:nvSpPr>
        <p:spPr>
          <a:xfrm>
            <a:off x="1190622" y="1738381"/>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hi</a:t>
            </a:r>
            <a:endParaRPr sz="1400" b="0" i="0" u="none" strike="noStrike" cap="none">
              <a:solidFill>
                <a:srgbClr val="000000"/>
              </a:solidFill>
              <a:latin typeface="Century Gothic"/>
              <a:ea typeface="Century Gothic"/>
              <a:cs typeface="Century Gothic"/>
              <a:sym typeface="Century Gothic"/>
            </a:endParaRPr>
          </a:p>
        </p:txBody>
      </p:sp>
      <p:sp>
        <p:nvSpPr>
          <p:cNvPr id="587" name="Google Shape;587;p92"/>
          <p:cNvSpPr txBox="1"/>
          <p:nvPr/>
        </p:nvSpPr>
        <p:spPr>
          <a:xfrm>
            <a:off x="1190622" y="4567201"/>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lightbulb</a:t>
            </a:r>
            <a:endParaRPr sz="1400" b="0" i="0" u="none" strike="noStrike" cap="none">
              <a:solidFill>
                <a:srgbClr val="000000"/>
              </a:solidFill>
              <a:latin typeface="Century Gothic"/>
              <a:ea typeface="Century Gothic"/>
              <a:cs typeface="Century Gothic"/>
              <a:sym typeface="Century Gothic"/>
            </a:endParaRPr>
          </a:p>
        </p:txBody>
      </p:sp>
      <p:sp>
        <p:nvSpPr>
          <p:cNvPr id="588" name="Google Shape;588;p92"/>
          <p:cNvSpPr txBox="1"/>
          <p:nvPr/>
        </p:nvSpPr>
        <p:spPr>
          <a:xfrm>
            <a:off x="6200781" y="3152791"/>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lime</a:t>
            </a:r>
            <a:endParaRPr sz="1400" b="0" i="0" u="none" strike="noStrike" cap="none">
              <a:solidFill>
                <a:srgbClr val="000000"/>
              </a:solidFill>
              <a:latin typeface="Century Gothic"/>
              <a:ea typeface="Century Gothic"/>
              <a:cs typeface="Century Gothic"/>
              <a:sym typeface="Century Gothic"/>
            </a:endParaRPr>
          </a:p>
        </p:txBody>
      </p:sp>
      <p:sp>
        <p:nvSpPr>
          <p:cNvPr id="589" name="Google Shape;589;p92"/>
          <p:cNvSpPr txBox="1"/>
          <p:nvPr/>
        </p:nvSpPr>
        <p:spPr>
          <a:xfrm>
            <a:off x="6200781" y="1738381"/>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child</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19" name="Google Shape;119;p4" descr="Logo, company name&#10;&#10;Description automatically generated"/>
          <p:cNvPicPr preferRelativeResize="0"/>
          <p:nvPr/>
        </p:nvPicPr>
        <p:blipFill rotWithShape="1">
          <a:blip r:embed="rId4">
            <a:alphaModFix/>
          </a:blip>
          <a:srcRect l="5777" r="5316" b="11561"/>
          <a:stretch/>
        </p:blipFill>
        <p:spPr>
          <a:xfrm>
            <a:off x="298808" y="6364415"/>
            <a:ext cx="1040465" cy="416153"/>
          </a:xfrm>
          <a:prstGeom prst="rect">
            <a:avLst/>
          </a:prstGeom>
          <a:noFill/>
          <a:ln>
            <a:noFill/>
          </a:ln>
        </p:spPr>
      </p:pic>
      <p:cxnSp>
        <p:nvCxnSpPr>
          <p:cNvPr id="120" name="Google Shape;120;p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21" name="Google Shape;121;p4"/>
          <p:cNvSpPr txBox="1"/>
          <p:nvPr/>
        </p:nvSpPr>
        <p:spPr>
          <a:xfrm>
            <a:off x="674757" y="2183115"/>
            <a:ext cx="6529200" cy="2683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14 in your Student Interactive.</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3200"/>
              <a:buFont typeface="Arial"/>
              <a:buNone/>
            </a:pPr>
            <a:br>
              <a:rPr lang="en-US" sz="3200" b="0" i="0" u="none" strike="noStrike" cap="none">
                <a:solidFill>
                  <a:schemeClr val="dk1"/>
                </a:solidFill>
                <a:latin typeface="Century Gothic"/>
                <a:ea typeface="Century Gothic"/>
                <a:cs typeface="Century Gothic"/>
                <a:sym typeface="Century Gothic"/>
              </a:rPr>
            </a:br>
            <a:r>
              <a:rPr lang="en-US" sz="3200" b="1" i="0" u="none" strike="noStrike" cap="none">
                <a:solidFill>
                  <a:schemeClr val="dk1"/>
                </a:solidFill>
                <a:latin typeface="Century Gothic"/>
                <a:ea typeface="Century Gothic"/>
                <a:cs typeface="Century Gothic"/>
                <a:sym typeface="Century Gothic"/>
              </a:rPr>
              <a:t>Color</a:t>
            </a:r>
            <a:r>
              <a:rPr lang="en-US" sz="3200" b="0" i="0" u="none" strike="noStrike" cap="none">
                <a:solidFill>
                  <a:schemeClr val="dk1"/>
                </a:solidFill>
                <a:latin typeface="Century Gothic"/>
                <a:ea typeface="Century Gothic"/>
                <a:cs typeface="Century Gothic"/>
                <a:sym typeface="Century Gothic"/>
              </a:rPr>
              <a:t> the “Thumbs Up” or the “Thumbs Down” for each goal. </a:t>
            </a:r>
            <a:endParaRPr sz="1400" b="0" i="0" u="none" strike="noStrike" cap="none">
              <a:solidFill>
                <a:srgbClr val="000000"/>
              </a:solidFill>
              <a:latin typeface="Century Gothic"/>
              <a:ea typeface="Century Gothic"/>
              <a:cs typeface="Century Gothic"/>
              <a:sym typeface="Century Gothic"/>
            </a:endParaRPr>
          </a:p>
        </p:txBody>
      </p:sp>
      <p:sp>
        <p:nvSpPr>
          <p:cNvPr id="122" name="Google Shape;122;p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2"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Unit Goals</a:t>
            </a:r>
            <a:endParaRPr sz="1400" b="0" i="0" u="none" strike="noStrike" cap="none">
              <a:solidFill>
                <a:srgbClr val="000000"/>
              </a:solidFill>
              <a:latin typeface="Century Gothic"/>
              <a:ea typeface="Century Gothic"/>
              <a:cs typeface="Century Gothic"/>
              <a:sym typeface="Century Gothic"/>
            </a:endParaRPr>
          </a:p>
        </p:txBody>
      </p:sp>
      <p:sp>
        <p:nvSpPr>
          <p:cNvPr id="123" name="Google Shape;123;p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14</a:t>
            </a:r>
            <a:endParaRPr sz="1400" b="0" i="0" u="none" strike="noStrike" cap="none">
              <a:solidFill>
                <a:srgbClr val="000000"/>
              </a:solidFill>
              <a:latin typeface="Century Gothic"/>
              <a:ea typeface="Century Gothic"/>
              <a:cs typeface="Century Gothic"/>
              <a:sym typeface="Century Gothic"/>
            </a:endParaRPr>
          </a:p>
        </p:txBody>
      </p:sp>
      <p:pic>
        <p:nvPicPr>
          <p:cNvPr id="124" name="Google Shape;124;p4" descr="A picture containing drawing, lamp&#10;&#10;Description automatically generated"/>
          <p:cNvPicPr preferRelativeResize="0"/>
          <p:nvPr/>
        </p:nvPicPr>
        <p:blipFill rotWithShape="1">
          <a:blip r:embed="rId5">
            <a:alphaModFix/>
          </a:blip>
          <a:srcRect/>
          <a:stretch/>
        </p:blipFill>
        <p:spPr>
          <a:xfrm rot="9387287">
            <a:off x="9271967" y="5485049"/>
            <a:ext cx="2842710" cy="979582"/>
          </a:xfrm>
          <a:prstGeom prst="rect">
            <a:avLst/>
          </a:prstGeom>
          <a:noFill/>
          <a:ln>
            <a:noFill/>
          </a:ln>
        </p:spPr>
      </p:pic>
      <p:pic>
        <p:nvPicPr>
          <p:cNvPr id="125" name="Google Shape;125;p4" descr="Graphical user interface, text, application&#10;&#10;Description automatically generated"/>
          <p:cNvPicPr preferRelativeResize="0"/>
          <p:nvPr/>
        </p:nvPicPr>
        <p:blipFill rotWithShape="1">
          <a:blip r:embed="rId6">
            <a:alphaModFix/>
          </a:blip>
          <a:srcRect/>
          <a:stretch/>
        </p:blipFill>
        <p:spPr>
          <a:xfrm>
            <a:off x="7440421" y="1371600"/>
            <a:ext cx="3510162" cy="4741682"/>
          </a:xfrm>
          <a:prstGeom prst="rect">
            <a:avLst/>
          </a:prstGeom>
          <a:solidFill>
            <a:schemeClr val="accent2"/>
          </a:solidFill>
          <a:ln>
            <a:noFill/>
          </a:ln>
          <a:effectLst>
            <a:outerShdw blurRad="55000" dist="18000" dir="5400000" algn="tl" rotWithShape="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42"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596" name="Google Shape;596;p42"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597" name="Google Shape;597;p4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598" name="Google Shape;598;p42"/>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599" name="Google Shape;599;p42"/>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High-Frequency Words </a:t>
            </a:r>
            <a:endParaRPr sz="1400" b="0" i="0" u="none" strike="noStrike" cap="none">
              <a:solidFill>
                <a:srgbClr val="000000"/>
              </a:solidFill>
              <a:latin typeface="Century Gothic"/>
              <a:ea typeface="Century Gothic"/>
              <a:cs typeface="Century Gothic"/>
              <a:sym typeface="Century Gothic"/>
            </a:endParaRPr>
          </a:p>
        </p:txBody>
      </p:sp>
      <p:sp>
        <p:nvSpPr>
          <p:cNvPr id="600" name="Google Shape;600;p42"/>
          <p:cNvSpPr txBox="1"/>
          <p:nvPr/>
        </p:nvSpPr>
        <p:spPr>
          <a:xfrm>
            <a:off x="819040" y="2110798"/>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eyes</a:t>
            </a:r>
            <a:endParaRPr sz="1400" b="0" i="0" u="none" strike="noStrike" cap="none">
              <a:solidFill>
                <a:srgbClr val="000000"/>
              </a:solidFill>
              <a:latin typeface="Century Gothic"/>
              <a:ea typeface="Century Gothic"/>
              <a:cs typeface="Century Gothic"/>
              <a:sym typeface="Century Gothic"/>
            </a:endParaRPr>
          </a:p>
        </p:txBody>
      </p:sp>
      <p:sp>
        <p:nvSpPr>
          <p:cNvPr id="601" name="Google Shape;601;p42"/>
          <p:cNvSpPr txBox="1"/>
          <p:nvPr/>
        </p:nvSpPr>
        <p:spPr>
          <a:xfrm>
            <a:off x="4429017" y="2110798"/>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earth</a:t>
            </a:r>
            <a:endParaRPr sz="1400" b="0" i="0" u="none" strike="noStrike" cap="none">
              <a:solidFill>
                <a:srgbClr val="000000"/>
              </a:solidFill>
              <a:latin typeface="Century Gothic"/>
              <a:ea typeface="Century Gothic"/>
              <a:cs typeface="Century Gothic"/>
              <a:sym typeface="Century Gothic"/>
            </a:endParaRPr>
          </a:p>
        </p:txBody>
      </p:sp>
      <p:sp>
        <p:nvSpPr>
          <p:cNvPr id="602" name="Google Shape;602;p42"/>
          <p:cNvSpPr txBox="1"/>
          <p:nvPr/>
        </p:nvSpPr>
        <p:spPr>
          <a:xfrm>
            <a:off x="7935713" y="2096631"/>
            <a:ext cx="3200398" cy="92333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thought</a:t>
            </a:r>
            <a:endParaRPr sz="1400" b="0" i="0" u="none" strike="noStrike" cap="none">
              <a:solidFill>
                <a:srgbClr val="000000"/>
              </a:solidFill>
              <a:latin typeface="Century Gothic"/>
              <a:ea typeface="Century Gothic"/>
              <a:cs typeface="Century Gothic"/>
              <a:sym typeface="Century Gothic"/>
            </a:endParaRPr>
          </a:p>
        </p:txBody>
      </p:sp>
      <p:sp>
        <p:nvSpPr>
          <p:cNvPr id="603" name="Google Shape;603;p42"/>
          <p:cNvSpPr txBox="1"/>
          <p:nvPr/>
        </p:nvSpPr>
        <p:spPr>
          <a:xfrm>
            <a:off x="1505587" y="4674574"/>
            <a:ext cx="9047257"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20 in your Student Interactive and </a:t>
            </a:r>
            <a:r>
              <a:rPr lang="en-US" sz="3200" b="1" i="0" u="none" strike="noStrike" cap="none">
                <a:solidFill>
                  <a:schemeClr val="dk1"/>
                </a:solidFill>
                <a:latin typeface="Century Gothic"/>
                <a:ea typeface="Century Gothic"/>
                <a:cs typeface="Century Gothic"/>
                <a:sym typeface="Century Gothic"/>
              </a:rPr>
              <a:t>complete</a:t>
            </a:r>
            <a:r>
              <a:rPr lang="en-US" sz="3200" b="0" i="0" u="none" strike="noStrike" cap="none">
                <a:solidFill>
                  <a:schemeClr val="dk1"/>
                </a:solidFill>
                <a:latin typeface="Century Gothic"/>
                <a:ea typeface="Century Gothic"/>
                <a:cs typeface="Century Gothic"/>
                <a:sym typeface="Century Gothic"/>
              </a:rPr>
              <a:t> the activity. </a:t>
            </a:r>
            <a:endParaRPr sz="3200" b="0" i="0" u="none" strike="noStrike" cap="none">
              <a:solidFill>
                <a:schemeClr val="dk1"/>
              </a:solidFill>
              <a:latin typeface="Century Gothic"/>
              <a:ea typeface="Century Gothic"/>
              <a:cs typeface="Century Gothic"/>
              <a:sym typeface="Century Gothic"/>
            </a:endParaRPr>
          </a:p>
        </p:txBody>
      </p:sp>
      <p:sp>
        <p:nvSpPr>
          <p:cNvPr id="604" name="Google Shape;604;p42"/>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20</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610" name="Google Shape;610;p43"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611" name="Google Shape;611;p43"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612" name="Google Shape;612;p43"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613" name="Google Shape;613;p4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614" name="Google Shape;614;p43"/>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000" b="0" i="0" u="none" strike="noStrike" cap="none">
                <a:solidFill>
                  <a:schemeClr val="lt1"/>
                </a:solidFill>
                <a:latin typeface="Century Gothic"/>
                <a:ea typeface="Century Gothic"/>
                <a:cs typeface="Century Gothic"/>
                <a:sym typeface="Century Gothic"/>
              </a:rPr>
              <a:t>   Identify Theme</a:t>
            </a:r>
            <a:endParaRPr sz="1400" b="0" i="0" u="none" strike="noStrike" cap="none">
              <a:solidFill>
                <a:srgbClr val="000000"/>
              </a:solidFill>
              <a:latin typeface="Century Gothic"/>
              <a:ea typeface="Century Gothic"/>
              <a:cs typeface="Century Gothic"/>
              <a:sym typeface="Century Gothic"/>
            </a:endParaRPr>
          </a:p>
        </p:txBody>
      </p:sp>
      <p:sp>
        <p:nvSpPr>
          <p:cNvPr id="615" name="Google Shape;615;p43"/>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25</a:t>
            </a:r>
            <a:endParaRPr sz="1400" b="0" i="0" u="none" strike="noStrike" cap="none">
              <a:solidFill>
                <a:srgbClr val="000000"/>
              </a:solidFill>
              <a:latin typeface="Century Gothic"/>
              <a:ea typeface="Century Gothic"/>
              <a:cs typeface="Century Gothic"/>
              <a:sym typeface="Century Gothic"/>
            </a:endParaRPr>
          </a:p>
        </p:txBody>
      </p:sp>
      <p:pic>
        <p:nvPicPr>
          <p:cNvPr id="616" name="Google Shape;616;p43"/>
          <p:cNvPicPr preferRelativeResize="0"/>
          <p:nvPr/>
        </p:nvPicPr>
        <p:blipFill rotWithShape="1">
          <a:blip r:embed="rId6">
            <a:alphaModFix/>
          </a:blip>
          <a:srcRect/>
          <a:stretch/>
        </p:blipFill>
        <p:spPr>
          <a:xfrm>
            <a:off x="4021691" y="1158971"/>
            <a:ext cx="3920526" cy="558602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4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623" name="Google Shape;623;p4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624" name="Google Shape;624;p4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625" name="Google Shape;625;p4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626" name="Google Shape;626;p4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Close Read – </a:t>
            </a:r>
            <a:r>
              <a:rPr lang="en-US" sz="4000">
                <a:solidFill>
                  <a:schemeClr val="lt1"/>
                </a:solidFill>
                <a:latin typeface="Century Gothic"/>
                <a:ea typeface="Century Gothic"/>
                <a:cs typeface="Century Gothic"/>
                <a:sym typeface="Century Gothic"/>
              </a:rPr>
              <a:t>Identify Theme</a:t>
            </a:r>
            <a:endParaRPr sz="1400" b="0" i="0" u="none" strike="noStrike" cap="none">
              <a:solidFill>
                <a:srgbClr val="000000"/>
              </a:solidFill>
              <a:latin typeface="Century Gothic"/>
              <a:ea typeface="Century Gothic"/>
              <a:cs typeface="Century Gothic"/>
              <a:sym typeface="Century Gothic"/>
            </a:endParaRPr>
          </a:p>
        </p:txBody>
      </p:sp>
      <p:sp>
        <p:nvSpPr>
          <p:cNvPr id="627" name="Google Shape;627;p4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a:t>
            </a:r>
            <a:r>
              <a:rPr lang="en-US" sz="2400" b="1">
                <a:solidFill>
                  <a:schemeClr val="lt1"/>
                </a:solidFill>
                <a:latin typeface="Century Gothic"/>
                <a:ea typeface="Century Gothic"/>
                <a:cs typeface="Century Gothic"/>
                <a:sym typeface="Century Gothic"/>
              </a:rPr>
              <a:t>29</a:t>
            </a:r>
            <a:endParaRPr sz="1400" b="0" i="0" u="none" strike="noStrike" cap="none">
              <a:solidFill>
                <a:srgbClr val="000000"/>
              </a:solidFill>
              <a:latin typeface="Century Gothic"/>
              <a:ea typeface="Century Gothic"/>
              <a:cs typeface="Century Gothic"/>
              <a:sym typeface="Century Gothic"/>
            </a:endParaRPr>
          </a:p>
        </p:txBody>
      </p:sp>
      <p:sp>
        <p:nvSpPr>
          <p:cNvPr id="628" name="Google Shape;628;p44"/>
          <p:cNvSpPr txBox="1"/>
          <p:nvPr/>
        </p:nvSpPr>
        <p:spPr>
          <a:xfrm>
            <a:off x="7800780" y="2644041"/>
            <a:ext cx="41244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a:t>
            </a:r>
            <a:r>
              <a:rPr lang="en-US" sz="3200">
                <a:solidFill>
                  <a:schemeClr val="dk1"/>
                </a:solidFill>
                <a:latin typeface="Century Gothic"/>
                <a:ea typeface="Century Gothic"/>
                <a:cs typeface="Century Gothic"/>
                <a:sym typeface="Century Gothic"/>
              </a:rPr>
              <a:t>29</a:t>
            </a:r>
            <a:r>
              <a:rPr lang="en-US" sz="3200" b="0" i="0" u="none" strike="noStrike" cap="none">
                <a:solidFill>
                  <a:schemeClr val="dk1"/>
                </a:solidFill>
                <a:latin typeface="Century Gothic"/>
                <a:ea typeface="Century Gothic"/>
                <a:cs typeface="Century Gothic"/>
                <a:sym typeface="Century Gothic"/>
              </a:rPr>
              <a:t> in your Student Interactiv</a:t>
            </a:r>
            <a:r>
              <a:rPr lang="en-US" sz="3200">
                <a:solidFill>
                  <a:schemeClr val="dk1"/>
                </a:solidFill>
                <a:latin typeface="Century Gothic"/>
                <a:ea typeface="Century Gothic"/>
                <a:cs typeface="Century Gothic"/>
                <a:sym typeface="Century Gothic"/>
              </a:rPr>
              <a:t>e</a:t>
            </a:r>
            <a:r>
              <a:rPr lang="en-US" sz="3200" b="0" i="0" u="none" strike="noStrike" cap="none">
                <a:solidFill>
                  <a:schemeClr val="dk1"/>
                </a:solidFill>
                <a:latin typeface="Century Gothic"/>
                <a:ea typeface="Century Gothic"/>
                <a:cs typeface="Century Gothic"/>
                <a:sym typeface="Century Gothic"/>
              </a:rPr>
              <a:t>. </a:t>
            </a:r>
            <a:endParaRPr sz="3200" b="0" i="0" u="none" strike="noStrike" cap="none">
              <a:solidFill>
                <a:schemeClr val="dk1"/>
              </a:solidFill>
              <a:latin typeface="Century Gothic"/>
              <a:ea typeface="Century Gothic"/>
              <a:cs typeface="Century Gothic"/>
              <a:sym typeface="Century Gothic"/>
            </a:endParaRPr>
          </a:p>
        </p:txBody>
      </p:sp>
      <p:pic>
        <p:nvPicPr>
          <p:cNvPr id="629" name="Google Shape;629;p44" descr="Text&#10;&#10;Description automatically generated"/>
          <p:cNvPicPr preferRelativeResize="0"/>
          <p:nvPr/>
        </p:nvPicPr>
        <p:blipFill rotWithShape="1">
          <a:blip r:embed="rId6">
            <a:alphaModFix/>
          </a:blip>
          <a:srcRect/>
          <a:stretch/>
        </p:blipFill>
        <p:spPr>
          <a:xfrm>
            <a:off x="2696776" y="1297876"/>
            <a:ext cx="3771900" cy="51181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g212af5222cf_0_9" descr="A picture containing clock&#10;&#10;Description automatically generated"/>
          <p:cNvPicPr preferRelativeResize="0"/>
          <p:nvPr/>
        </p:nvPicPr>
        <p:blipFill rotWithShape="1">
          <a:blip r:embed="rId3">
            <a:alphaModFix/>
          </a:blip>
          <a:srcRect r="52260"/>
          <a:stretch/>
        </p:blipFill>
        <p:spPr>
          <a:xfrm>
            <a:off x="10386533" y="6204193"/>
            <a:ext cx="1632723" cy="467031"/>
          </a:xfrm>
          <a:prstGeom prst="rect">
            <a:avLst/>
          </a:prstGeom>
          <a:noFill/>
          <a:ln>
            <a:noFill/>
          </a:ln>
        </p:spPr>
      </p:pic>
      <p:pic>
        <p:nvPicPr>
          <p:cNvPr id="636" name="Google Shape;636;g212af5222cf_0_9" descr="A picture containing drawing, lamp&#10;&#10;Description automatically generated"/>
          <p:cNvPicPr preferRelativeResize="0"/>
          <p:nvPr/>
        </p:nvPicPr>
        <p:blipFill rotWithShape="1">
          <a:blip r:embed="rId4">
            <a:alphaModFix/>
          </a:blip>
          <a:srcRect/>
          <a:stretch/>
        </p:blipFill>
        <p:spPr>
          <a:xfrm rot="9387288">
            <a:off x="9271967" y="5485049"/>
            <a:ext cx="2842710" cy="979582"/>
          </a:xfrm>
          <a:prstGeom prst="rect">
            <a:avLst/>
          </a:prstGeom>
          <a:noFill/>
          <a:ln>
            <a:noFill/>
          </a:ln>
        </p:spPr>
      </p:pic>
      <p:pic>
        <p:nvPicPr>
          <p:cNvPr id="637" name="Google Shape;637;g212af5222cf_0_9" descr="Logo, company name&#10;&#10;Description automatically generated"/>
          <p:cNvPicPr preferRelativeResize="0"/>
          <p:nvPr/>
        </p:nvPicPr>
        <p:blipFill rotWithShape="1">
          <a:blip r:embed="rId5">
            <a:alphaModFix/>
          </a:blip>
          <a:srcRect l="5778" r="5316" b="11559"/>
          <a:stretch/>
        </p:blipFill>
        <p:spPr>
          <a:xfrm>
            <a:off x="298808" y="6364415"/>
            <a:ext cx="1040463" cy="416152"/>
          </a:xfrm>
          <a:prstGeom prst="rect">
            <a:avLst/>
          </a:prstGeom>
          <a:noFill/>
          <a:ln>
            <a:noFill/>
          </a:ln>
        </p:spPr>
      </p:pic>
      <p:cxnSp>
        <p:nvCxnSpPr>
          <p:cNvPr id="638" name="Google Shape;638;g212af5222cf_0_9"/>
          <p:cNvCxnSpPr/>
          <p:nvPr/>
        </p:nvCxnSpPr>
        <p:spPr>
          <a:xfrm>
            <a:off x="212450" y="304023"/>
            <a:ext cx="0" cy="6441000"/>
          </a:xfrm>
          <a:prstGeom prst="straightConnector1">
            <a:avLst/>
          </a:prstGeom>
          <a:noFill/>
          <a:ln w="28575" cap="flat" cmpd="sng">
            <a:solidFill>
              <a:srgbClr val="0070C0"/>
            </a:solidFill>
            <a:prstDash val="solid"/>
            <a:miter lim="800000"/>
            <a:headEnd type="none" w="sm" len="sm"/>
            <a:tailEnd type="none" w="sm" len="sm"/>
          </a:ln>
        </p:spPr>
      </p:cxnSp>
      <p:sp>
        <p:nvSpPr>
          <p:cNvPr id="639" name="Google Shape;639;g212af5222cf_0_9"/>
          <p:cNvSpPr/>
          <p:nvPr/>
        </p:nvSpPr>
        <p:spPr>
          <a:xfrm>
            <a:off x="212449" y="285508"/>
            <a:ext cx="10660200" cy="729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Close Read – </a:t>
            </a:r>
            <a:r>
              <a:rPr lang="en-US" sz="4000">
                <a:solidFill>
                  <a:schemeClr val="lt1"/>
                </a:solidFill>
                <a:latin typeface="Century Gothic"/>
                <a:ea typeface="Century Gothic"/>
                <a:cs typeface="Century Gothic"/>
                <a:sym typeface="Century Gothic"/>
              </a:rPr>
              <a:t>Identify Theme</a:t>
            </a:r>
            <a:endParaRPr sz="1400" b="0" i="0" u="none" strike="noStrike" cap="none">
              <a:solidFill>
                <a:srgbClr val="000000"/>
              </a:solidFill>
              <a:latin typeface="Century Gothic"/>
              <a:ea typeface="Century Gothic"/>
              <a:cs typeface="Century Gothic"/>
              <a:sym typeface="Century Gothic"/>
            </a:endParaRPr>
          </a:p>
        </p:txBody>
      </p:sp>
      <p:sp>
        <p:nvSpPr>
          <p:cNvPr id="640" name="Google Shape;640;g212af5222cf_0_9"/>
          <p:cNvSpPr/>
          <p:nvPr/>
        </p:nvSpPr>
        <p:spPr>
          <a:xfrm>
            <a:off x="9958392" y="140912"/>
            <a:ext cx="2061000" cy="1157100"/>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a:t>
            </a:r>
            <a:r>
              <a:rPr lang="en-US" sz="2400" b="1">
                <a:solidFill>
                  <a:schemeClr val="lt1"/>
                </a:solidFill>
                <a:latin typeface="Century Gothic"/>
                <a:ea typeface="Century Gothic"/>
                <a:cs typeface="Century Gothic"/>
                <a:sym typeface="Century Gothic"/>
              </a:rPr>
              <a:t>32</a:t>
            </a:r>
            <a:endParaRPr sz="1400" b="0" i="0" u="none" strike="noStrike" cap="none">
              <a:solidFill>
                <a:srgbClr val="000000"/>
              </a:solidFill>
              <a:latin typeface="Century Gothic"/>
              <a:ea typeface="Century Gothic"/>
              <a:cs typeface="Century Gothic"/>
              <a:sym typeface="Century Gothic"/>
            </a:endParaRPr>
          </a:p>
        </p:txBody>
      </p:sp>
      <p:sp>
        <p:nvSpPr>
          <p:cNvPr id="641" name="Google Shape;641;g212af5222cf_0_9"/>
          <p:cNvSpPr txBox="1"/>
          <p:nvPr/>
        </p:nvSpPr>
        <p:spPr>
          <a:xfrm>
            <a:off x="7838930" y="2739566"/>
            <a:ext cx="41244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a:t>
            </a:r>
            <a:r>
              <a:rPr lang="en-US" sz="3200">
                <a:solidFill>
                  <a:schemeClr val="dk1"/>
                </a:solidFill>
                <a:latin typeface="Century Gothic"/>
                <a:ea typeface="Century Gothic"/>
                <a:cs typeface="Century Gothic"/>
                <a:sym typeface="Century Gothic"/>
              </a:rPr>
              <a:t>32</a:t>
            </a:r>
            <a:r>
              <a:rPr lang="en-US" sz="3200" b="0" i="0" u="none" strike="noStrike" cap="none">
                <a:solidFill>
                  <a:schemeClr val="dk1"/>
                </a:solidFill>
                <a:latin typeface="Century Gothic"/>
                <a:ea typeface="Century Gothic"/>
                <a:cs typeface="Century Gothic"/>
                <a:sym typeface="Century Gothic"/>
              </a:rPr>
              <a:t> in your Student Interactiv</a:t>
            </a:r>
            <a:r>
              <a:rPr lang="en-US" sz="3200">
                <a:solidFill>
                  <a:schemeClr val="dk1"/>
                </a:solidFill>
                <a:latin typeface="Century Gothic"/>
                <a:ea typeface="Century Gothic"/>
                <a:cs typeface="Century Gothic"/>
                <a:sym typeface="Century Gothic"/>
              </a:rPr>
              <a:t>e</a:t>
            </a:r>
            <a:r>
              <a:rPr lang="en-US" sz="3200" b="0" i="0" u="none" strike="noStrike" cap="none">
                <a:solidFill>
                  <a:schemeClr val="dk1"/>
                </a:solidFill>
                <a:latin typeface="Century Gothic"/>
                <a:ea typeface="Century Gothic"/>
                <a:cs typeface="Century Gothic"/>
                <a:sym typeface="Century Gothic"/>
              </a:rPr>
              <a:t>. </a:t>
            </a:r>
            <a:endParaRPr sz="3200" b="0" i="0" u="none" strike="noStrike" cap="none">
              <a:solidFill>
                <a:schemeClr val="dk1"/>
              </a:solidFill>
              <a:latin typeface="Century Gothic"/>
              <a:ea typeface="Century Gothic"/>
              <a:cs typeface="Century Gothic"/>
              <a:sym typeface="Century Gothic"/>
            </a:endParaRPr>
          </a:p>
        </p:txBody>
      </p:sp>
      <p:pic>
        <p:nvPicPr>
          <p:cNvPr id="642" name="Google Shape;642;g212af5222cf_0_9" descr="Text&#10;&#10;Description automatically generated"/>
          <p:cNvPicPr preferRelativeResize="0"/>
          <p:nvPr/>
        </p:nvPicPr>
        <p:blipFill rotWithShape="1">
          <a:blip r:embed="rId6">
            <a:alphaModFix/>
          </a:blip>
          <a:srcRect/>
          <a:stretch/>
        </p:blipFill>
        <p:spPr>
          <a:xfrm>
            <a:off x="2703146" y="1298001"/>
            <a:ext cx="3759200" cy="51181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g212af5222cf_0_22" descr="A picture containing clock&#10;&#10;Description automatically generated"/>
          <p:cNvPicPr preferRelativeResize="0"/>
          <p:nvPr/>
        </p:nvPicPr>
        <p:blipFill rotWithShape="1">
          <a:blip r:embed="rId3">
            <a:alphaModFix/>
          </a:blip>
          <a:srcRect r="52260"/>
          <a:stretch/>
        </p:blipFill>
        <p:spPr>
          <a:xfrm>
            <a:off x="10386533" y="6204193"/>
            <a:ext cx="1632723" cy="467031"/>
          </a:xfrm>
          <a:prstGeom prst="rect">
            <a:avLst/>
          </a:prstGeom>
          <a:noFill/>
          <a:ln>
            <a:noFill/>
          </a:ln>
        </p:spPr>
      </p:pic>
      <p:pic>
        <p:nvPicPr>
          <p:cNvPr id="649" name="Google Shape;649;g212af5222cf_0_22" descr="A picture containing drawing, lamp&#10;&#10;Description automatically generated"/>
          <p:cNvPicPr preferRelativeResize="0"/>
          <p:nvPr/>
        </p:nvPicPr>
        <p:blipFill rotWithShape="1">
          <a:blip r:embed="rId4">
            <a:alphaModFix/>
          </a:blip>
          <a:srcRect/>
          <a:stretch/>
        </p:blipFill>
        <p:spPr>
          <a:xfrm rot="9387288">
            <a:off x="9271967" y="5485049"/>
            <a:ext cx="2842710" cy="979582"/>
          </a:xfrm>
          <a:prstGeom prst="rect">
            <a:avLst/>
          </a:prstGeom>
          <a:noFill/>
          <a:ln>
            <a:noFill/>
          </a:ln>
        </p:spPr>
      </p:pic>
      <p:pic>
        <p:nvPicPr>
          <p:cNvPr id="650" name="Google Shape;650;g212af5222cf_0_22" descr="Logo, company name&#10;&#10;Description automatically generated"/>
          <p:cNvPicPr preferRelativeResize="0"/>
          <p:nvPr/>
        </p:nvPicPr>
        <p:blipFill rotWithShape="1">
          <a:blip r:embed="rId5">
            <a:alphaModFix/>
          </a:blip>
          <a:srcRect l="5778" r="5316" b="11559"/>
          <a:stretch/>
        </p:blipFill>
        <p:spPr>
          <a:xfrm>
            <a:off x="298808" y="6364415"/>
            <a:ext cx="1040463" cy="416152"/>
          </a:xfrm>
          <a:prstGeom prst="rect">
            <a:avLst/>
          </a:prstGeom>
          <a:noFill/>
          <a:ln>
            <a:noFill/>
          </a:ln>
        </p:spPr>
      </p:pic>
      <p:cxnSp>
        <p:nvCxnSpPr>
          <p:cNvPr id="651" name="Google Shape;651;g212af5222cf_0_22"/>
          <p:cNvCxnSpPr/>
          <p:nvPr/>
        </p:nvCxnSpPr>
        <p:spPr>
          <a:xfrm>
            <a:off x="212450" y="304023"/>
            <a:ext cx="0" cy="6441000"/>
          </a:xfrm>
          <a:prstGeom prst="straightConnector1">
            <a:avLst/>
          </a:prstGeom>
          <a:noFill/>
          <a:ln w="28575" cap="flat" cmpd="sng">
            <a:solidFill>
              <a:srgbClr val="0070C0"/>
            </a:solidFill>
            <a:prstDash val="solid"/>
            <a:miter lim="800000"/>
            <a:headEnd type="none" w="sm" len="sm"/>
            <a:tailEnd type="none" w="sm" len="sm"/>
          </a:ln>
        </p:spPr>
      </p:cxnSp>
      <p:sp>
        <p:nvSpPr>
          <p:cNvPr id="652" name="Google Shape;652;g212af5222cf_0_22"/>
          <p:cNvSpPr/>
          <p:nvPr/>
        </p:nvSpPr>
        <p:spPr>
          <a:xfrm>
            <a:off x="212449" y="285508"/>
            <a:ext cx="10660200" cy="729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Close Read – </a:t>
            </a:r>
            <a:r>
              <a:rPr lang="en-US" sz="4000">
                <a:solidFill>
                  <a:schemeClr val="lt1"/>
                </a:solidFill>
                <a:latin typeface="Century Gothic"/>
                <a:ea typeface="Century Gothic"/>
                <a:cs typeface="Century Gothic"/>
                <a:sym typeface="Century Gothic"/>
              </a:rPr>
              <a:t>Identify Theme</a:t>
            </a:r>
            <a:endParaRPr sz="1400" b="0" i="0" u="none" strike="noStrike" cap="none">
              <a:solidFill>
                <a:srgbClr val="000000"/>
              </a:solidFill>
              <a:latin typeface="Century Gothic"/>
              <a:ea typeface="Century Gothic"/>
              <a:cs typeface="Century Gothic"/>
              <a:sym typeface="Century Gothic"/>
            </a:endParaRPr>
          </a:p>
        </p:txBody>
      </p:sp>
      <p:sp>
        <p:nvSpPr>
          <p:cNvPr id="653" name="Google Shape;653;g212af5222cf_0_22"/>
          <p:cNvSpPr/>
          <p:nvPr/>
        </p:nvSpPr>
        <p:spPr>
          <a:xfrm>
            <a:off x="9958392" y="140912"/>
            <a:ext cx="2061000" cy="1157100"/>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a:t>
            </a:r>
            <a:r>
              <a:rPr lang="en-US" sz="2400" b="1">
                <a:solidFill>
                  <a:schemeClr val="lt1"/>
                </a:solidFill>
                <a:latin typeface="Century Gothic"/>
                <a:ea typeface="Century Gothic"/>
                <a:cs typeface="Century Gothic"/>
                <a:sym typeface="Century Gothic"/>
              </a:rPr>
              <a:t>37</a:t>
            </a:r>
            <a:endParaRPr sz="1400" b="0" i="0" u="none" strike="noStrike" cap="none">
              <a:solidFill>
                <a:srgbClr val="000000"/>
              </a:solidFill>
              <a:latin typeface="Century Gothic"/>
              <a:ea typeface="Century Gothic"/>
              <a:cs typeface="Century Gothic"/>
              <a:sym typeface="Century Gothic"/>
            </a:endParaRPr>
          </a:p>
        </p:txBody>
      </p:sp>
      <p:sp>
        <p:nvSpPr>
          <p:cNvPr id="654" name="Google Shape;654;g212af5222cf_0_22"/>
          <p:cNvSpPr txBox="1"/>
          <p:nvPr/>
        </p:nvSpPr>
        <p:spPr>
          <a:xfrm>
            <a:off x="7838930" y="2739566"/>
            <a:ext cx="41244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a:t>
            </a:r>
            <a:r>
              <a:rPr lang="en-US" sz="3200">
                <a:solidFill>
                  <a:schemeClr val="dk1"/>
                </a:solidFill>
                <a:latin typeface="Century Gothic"/>
                <a:ea typeface="Century Gothic"/>
                <a:cs typeface="Century Gothic"/>
                <a:sym typeface="Century Gothic"/>
              </a:rPr>
              <a:t>37</a:t>
            </a:r>
            <a:r>
              <a:rPr lang="en-US" sz="3200" b="0" i="0" u="none" strike="noStrike" cap="none">
                <a:solidFill>
                  <a:schemeClr val="dk1"/>
                </a:solidFill>
                <a:latin typeface="Century Gothic"/>
                <a:ea typeface="Century Gothic"/>
                <a:cs typeface="Century Gothic"/>
                <a:sym typeface="Century Gothic"/>
              </a:rPr>
              <a:t> in your Student Interactiv</a:t>
            </a:r>
            <a:r>
              <a:rPr lang="en-US" sz="3200">
                <a:solidFill>
                  <a:schemeClr val="dk1"/>
                </a:solidFill>
                <a:latin typeface="Century Gothic"/>
                <a:ea typeface="Century Gothic"/>
                <a:cs typeface="Century Gothic"/>
                <a:sym typeface="Century Gothic"/>
              </a:rPr>
              <a:t>e</a:t>
            </a:r>
            <a:r>
              <a:rPr lang="en-US" sz="3200" b="0" i="0" u="none" strike="noStrike" cap="none">
                <a:solidFill>
                  <a:schemeClr val="dk1"/>
                </a:solidFill>
                <a:latin typeface="Century Gothic"/>
                <a:ea typeface="Century Gothic"/>
                <a:cs typeface="Century Gothic"/>
                <a:sym typeface="Century Gothic"/>
              </a:rPr>
              <a:t>. </a:t>
            </a:r>
            <a:endParaRPr sz="3200" b="0" i="0" u="none" strike="noStrike" cap="none">
              <a:solidFill>
                <a:schemeClr val="dk1"/>
              </a:solidFill>
              <a:latin typeface="Century Gothic"/>
              <a:ea typeface="Century Gothic"/>
              <a:cs typeface="Century Gothic"/>
              <a:sym typeface="Century Gothic"/>
            </a:endParaRPr>
          </a:p>
        </p:txBody>
      </p:sp>
      <p:pic>
        <p:nvPicPr>
          <p:cNvPr id="655" name="Google Shape;655;g212af5222cf_0_22" descr="Text, letter&#10;&#10;Description automatically generated"/>
          <p:cNvPicPr preferRelativeResize="0"/>
          <p:nvPr/>
        </p:nvPicPr>
        <p:blipFill rotWithShape="1">
          <a:blip r:embed="rId6">
            <a:alphaModFix/>
          </a:blip>
          <a:srcRect/>
          <a:stretch/>
        </p:blipFill>
        <p:spPr>
          <a:xfrm>
            <a:off x="2690446" y="1395234"/>
            <a:ext cx="3784599" cy="51308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45"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662" name="Google Shape;662;p45"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663" name="Google Shape;663;p45"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664" name="Google Shape;664;p45"/>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665" name="Google Shape;665;p45"/>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Identify Theme</a:t>
            </a:r>
            <a:endParaRPr sz="1400" b="0" i="0" u="none" strike="noStrike" cap="none">
              <a:solidFill>
                <a:srgbClr val="000000"/>
              </a:solidFill>
              <a:latin typeface="Century Gothic"/>
              <a:ea typeface="Century Gothic"/>
              <a:cs typeface="Century Gothic"/>
              <a:sym typeface="Century Gothic"/>
            </a:endParaRPr>
          </a:p>
        </p:txBody>
      </p:sp>
      <p:sp>
        <p:nvSpPr>
          <p:cNvPr id="666" name="Google Shape;666;p45"/>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40</a:t>
            </a:r>
            <a:endParaRPr sz="1400" b="0" i="0" u="none" strike="noStrike" cap="none">
              <a:solidFill>
                <a:srgbClr val="000000"/>
              </a:solidFill>
              <a:latin typeface="Century Gothic"/>
              <a:ea typeface="Century Gothic"/>
              <a:cs typeface="Century Gothic"/>
              <a:sym typeface="Century Gothic"/>
            </a:endParaRPr>
          </a:p>
        </p:txBody>
      </p:sp>
      <p:pic>
        <p:nvPicPr>
          <p:cNvPr id="667" name="Google Shape;667;p45"/>
          <p:cNvPicPr preferRelativeResize="0"/>
          <p:nvPr/>
        </p:nvPicPr>
        <p:blipFill rotWithShape="1">
          <a:blip r:embed="rId6">
            <a:alphaModFix/>
          </a:blip>
          <a:srcRect/>
          <a:stretch/>
        </p:blipFill>
        <p:spPr>
          <a:xfrm>
            <a:off x="2252961" y="1216647"/>
            <a:ext cx="3899044" cy="530066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68" name="Google Shape;668;p45"/>
          <p:cNvSpPr txBox="1"/>
          <p:nvPr/>
        </p:nvSpPr>
        <p:spPr>
          <a:xfrm>
            <a:off x="7065680" y="2332041"/>
            <a:ext cx="4124400" cy="255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40 in your Student Interactive and </a:t>
            </a:r>
            <a:r>
              <a:rPr lang="en-US" sz="3200" b="1" i="0" u="none" strike="noStrike" cap="none">
                <a:solidFill>
                  <a:schemeClr val="dk1"/>
                </a:solidFill>
                <a:latin typeface="Century Gothic"/>
                <a:ea typeface="Century Gothic"/>
                <a:cs typeface="Century Gothic"/>
                <a:sym typeface="Century Gothic"/>
              </a:rPr>
              <a:t>complete</a:t>
            </a:r>
            <a:r>
              <a:rPr lang="en-US" sz="3200" b="0" i="0" u="none" strike="noStrike" cap="none">
                <a:solidFill>
                  <a:schemeClr val="dk1"/>
                </a:solidFill>
                <a:latin typeface="Century Gothic"/>
                <a:ea typeface="Century Gothic"/>
                <a:cs typeface="Century Gothic"/>
                <a:sym typeface="Century Gothic"/>
              </a:rPr>
              <a:t> the activity. </a:t>
            </a: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46"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675" name="Google Shape;675;p46"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676" name="Google Shape;676;p46"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677" name="Google Shape;677;p46"/>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678" name="Google Shape;678;p46"/>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entury Gothic"/>
                <a:ea typeface="Century Gothic"/>
                <a:cs typeface="Century Gothic"/>
                <a:sym typeface="Century Gothic"/>
              </a:rPr>
              <a:t>   Read Like a Writer, Write Like a Reader</a:t>
            </a:r>
            <a:endParaRPr sz="3600" b="0" i="0" u="none" strike="noStrike" cap="none">
              <a:solidFill>
                <a:srgbClr val="000000"/>
              </a:solidFill>
              <a:latin typeface="Century Gothic"/>
              <a:ea typeface="Century Gothic"/>
              <a:cs typeface="Century Gothic"/>
              <a:sym typeface="Century Gothic"/>
            </a:endParaRPr>
          </a:p>
        </p:txBody>
      </p:sp>
      <p:sp>
        <p:nvSpPr>
          <p:cNvPr id="679" name="Google Shape;679;p46"/>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44</a:t>
            </a:r>
            <a:endParaRPr sz="1400" b="0" i="0" u="none" strike="noStrike" cap="none">
              <a:solidFill>
                <a:srgbClr val="000000"/>
              </a:solidFill>
              <a:latin typeface="Century Gothic"/>
              <a:ea typeface="Century Gothic"/>
              <a:cs typeface="Century Gothic"/>
              <a:sym typeface="Century Gothic"/>
            </a:endParaRPr>
          </a:p>
        </p:txBody>
      </p:sp>
      <p:sp>
        <p:nvSpPr>
          <p:cNvPr id="680" name="Google Shape;680;p46"/>
          <p:cNvSpPr txBox="1"/>
          <p:nvPr/>
        </p:nvSpPr>
        <p:spPr>
          <a:xfrm>
            <a:off x="8199382" y="2989740"/>
            <a:ext cx="3518019"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44 in your Student Interactive.</a:t>
            </a:r>
            <a:endParaRPr sz="3200" b="0" i="0" u="none" strike="noStrike" cap="none">
              <a:solidFill>
                <a:schemeClr val="dk1"/>
              </a:solidFill>
              <a:latin typeface="Century Gothic"/>
              <a:ea typeface="Century Gothic"/>
              <a:cs typeface="Century Gothic"/>
              <a:sym typeface="Century Gothic"/>
            </a:endParaRPr>
          </a:p>
        </p:txBody>
      </p:sp>
      <p:pic>
        <p:nvPicPr>
          <p:cNvPr id="681" name="Google Shape;681;p46"/>
          <p:cNvPicPr preferRelativeResize="0"/>
          <p:nvPr/>
        </p:nvPicPr>
        <p:blipFill rotWithShape="1">
          <a:blip r:embed="rId6">
            <a:alphaModFix/>
          </a:blip>
          <a:srcRect/>
          <a:stretch/>
        </p:blipFill>
        <p:spPr>
          <a:xfrm>
            <a:off x="344040" y="1170839"/>
            <a:ext cx="3660745" cy="493583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682" name="Google Shape;682;p46"/>
          <p:cNvPicPr preferRelativeResize="0"/>
          <p:nvPr/>
        </p:nvPicPr>
        <p:blipFill rotWithShape="1">
          <a:blip r:embed="rId7">
            <a:alphaModFix/>
          </a:blip>
          <a:srcRect/>
          <a:stretch/>
        </p:blipFill>
        <p:spPr>
          <a:xfrm>
            <a:off x="4257662" y="1159010"/>
            <a:ext cx="3810131" cy="493583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p4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689" name="Google Shape;689;p47"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690" name="Google Shape;690;p47"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691" name="Google Shape;691;p4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692" name="Google Shape;692;p4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4000" b="0" i="0" u="none" strike="noStrike" cap="none">
                <a:solidFill>
                  <a:schemeClr val="lt1"/>
                </a:solidFill>
                <a:latin typeface="Century Gothic"/>
                <a:ea typeface="Century Gothic"/>
                <a:cs typeface="Century Gothic"/>
                <a:sym typeface="Century Gothic"/>
              </a:rPr>
              <a:t>Handwriting</a:t>
            </a:r>
            <a:r>
              <a:rPr lang="en-US" sz="4000" b="0" i="0" u="none" strike="noStrike" cap="none">
                <a:solidFill>
                  <a:schemeClr val="lt1"/>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p:txBody>
      </p:sp>
      <p:pic>
        <p:nvPicPr>
          <p:cNvPr id="693" name="Google Shape;693;p47" descr="Table&#10;&#10;Description automatically generated with low confidence"/>
          <p:cNvPicPr preferRelativeResize="0"/>
          <p:nvPr/>
        </p:nvPicPr>
        <p:blipFill rotWithShape="1">
          <a:blip r:embed="rId6">
            <a:alphaModFix/>
          </a:blip>
          <a:srcRect/>
          <a:stretch/>
        </p:blipFill>
        <p:spPr>
          <a:xfrm>
            <a:off x="4659604" y="1293223"/>
            <a:ext cx="5726923" cy="4910970"/>
          </a:xfrm>
          <a:prstGeom prst="rect">
            <a:avLst/>
          </a:prstGeom>
          <a:noFill/>
          <a:ln>
            <a:noFill/>
          </a:ln>
        </p:spPr>
      </p:pic>
      <p:pic>
        <p:nvPicPr>
          <p:cNvPr id="694" name="Google Shape;694;p47"/>
          <p:cNvPicPr preferRelativeResize="0"/>
          <p:nvPr/>
        </p:nvPicPr>
        <p:blipFill>
          <a:blip r:embed="rId7">
            <a:alphaModFix/>
          </a:blip>
          <a:stretch>
            <a:fillRect/>
          </a:stretch>
        </p:blipFill>
        <p:spPr>
          <a:xfrm>
            <a:off x="2090275" y="4159190"/>
            <a:ext cx="1563887" cy="1861410"/>
          </a:xfrm>
          <a:prstGeom prst="rect">
            <a:avLst/>
          </a:prstGeom>
          <a:noFill/>
          <a:ln>
            <a:noFill/>
          </a:ln>
        </p:spPr>
      </p:pic>
      <p:pic>
        <p:nvPicPr>
          <p:cNvPr id="695" name="Google Shape;695;p47"/>
          <p:cNvPicPr preferRelativeResize="0"/>
          <p:nvPr/>
        </p:nvPicPr>
        <p:blipFill>
          <a:blip r:embed="rId8">
            <a:alphaModFix/>
          </a:blip>
          <a:stretch>
            <a:fillRect/>
          </a:stretch>
        </p:blipFill>
        <p:spPr>
          <a:xfrm>
            <a:off x="2090264" y="1623126"/>
            <a:ext cx="1563887" cy="184615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48"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702" name="Google Shape;702;p48"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703" name="Google Shape;703;p48"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704" name="Google Shape;704;p48"/>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705" name="Google Shape;705;p48"/>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Writing – Poetry</a:t>
            </a:r>
            <a:endParaRPr sz="1400" b="0" i="0" u="none" strike="noStrike" cap="none">
              <a:solidFill>
                <a:srgbClr val="000000"/>
              </a:solidFill>
              <a:latin typeface="Century Gothic"/>
              <a:ea typeface="Century Gothic"/>
              <a:cs typeface="Century Gothic"/>
              <a:sym typeface="Century Gothic"/>
            </a:endParaRPr>
          </a:p>
        </p:txBody>
      </p:sp>
      <p:pic>
        <p:nvPicPr>
          <p:cNvPr id="706" name="Google Shape;706;p48"/>
          <p:cNvPicPr preferRelativeResize="0"/>
          <p:nvPr/>
        </p:nvPicPr>
        <p:blipFill rotWithShape="1">
          <a:blip r:embed="rId6">
            <a:alphaModFix/>
          </a:blip>
          <a:srcRect/>
          <a:stretch/>
        </p:blipFill>
        <p:spPr>
          <a:xfrm>
            <a:off x="1985563" y="1159009"/>
            <a:ext cx="4187928" cy="525694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707" name="Google Shape;707;p48"/>
          <p:cNvSpPr txBox="1"/>
          <p:nvPr/>
        </p:nvSpPr>
        <p:spPr>
          <a:xfrm>
            <a:off x="6925652" y="3067952"/>
            <a:ext cx="3518019"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47 in your Student Interactive.</a:t>
            </a:r>
            <a:endParaRPr sz="3200" b="0" i="0" u="none" strike="noStrike" cap="none">
              <a:solidFill>
                <a:schemeClr val="dk1"/>
              </a:solidFill>
              <a:latin typeface="Century Gothic"/>
              <a:ea typeface="Century Gothic"/>
              <a:cs typeface="Century Gothic"/>
              <a:sym typeface="Century Gothic"/>
            </a:endParaRPr>
          </a:p>
        </p:txBody>
      </p:sp>
      <p:sp>
        <p:nvSpPr>
          <p:cNvPr id="708" name="Google Shape;708;p48"/>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47</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p49"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715" name="Google Shape;715;p49"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716" name="Google Shape;716;p49"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717" name="Google Shape;717;p49"/>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718" name="Google Shape;718;p49"/>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Independent Writing </a:t>
            </a:r>
            <a:endParaRPr sz="1400" b="0" i="0" u="none" strike="noStrike" cap="none">
              <a:solidFill>
                <a:srgbClr val="000000"/>
              </a:solidFill>
              <a:latin typeface="Century Gothic"/>
              <a:ea typeface="Century Gothic"/>
              <a:cs typeface="Century Gothic"/>
              <a:sym typeface="Century Gothic"/>
            </a:endParaRPr>
          </a:p>
        </p:txBody>
      </p:sp>
      <p:sp>
        <p:nvSpPr>
          <p:cNvPr id="719" name="Google Shape;719;p49"/>
          <p:cNvSpPr txBox="1"/>
          <p:nvPr/>
        </p:nvSpPr>
        <p:spPr>
          <a:xfrm>
            <a:off x="995894" y="1899966"/>
            <a:ext cx="9390639"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entury Gothic"/>
                <a:ea typeface="Century Gothic"/>
                <a:cs typeface="Century Gothic"/>
                <a:sym typeface="Century Gothic"/>
              </a:rPr>
              <a:t>Let’s </a:t>
            </a:r>
            <a:r>
              <a:rPr lang="en-US" sz="3200" b="1" i="0" u="none" strike="noStrike" cap="none">
                <a:solidFill>
                  <a:schemeClr val="dk1"/>
                </a:solidFill>
                <a:latin typeface="Century Gothic"/>
                <a:ea typeface="Century Gothic"/>
                <a:cs typeface="Century Gothic"/>
                <a:sym typeface="Century Gothic"/>
              </a:rPr>
              <a:t>look at </a:t>
            </a:r>
            <a:r>
              <a:rPr lang="en-US" sz="3200" b="0" i="0" u="none" strike="noStrike" cap="none">
                <a:solidFill>
                  <a:schemeClr val="dk1"/>
                </a:solidFill>
                <a:latin typeface="Century Gothic"/>
                <a:ea typeface="Century Gothic"/>
                <a:cs typeface="Century Gothic"/>
                <a:sym typeface="Century Gothic"/>
              </a:rPr>
              <a:t>some of the lines from our poems and </a:t>
            </a:r>
            <a:r>
              <a:rPr lang="en-US" sz="3200" b="1" i="0" u="none" strike="noStrike" cap="none">
                <a:solidFill>
                  <a:schemeClr val="dk1"/>
                </a:solidFill>
                <a:latin typeface="Century Gothic"/>
                <a:ea typeface="Century Gothic"/>
                <a:cs typeface="Century Gothic"/>
                <a:sym typeface="Century Gothic"/>
              </a:rPr>
              <a:t>talk </a:t>
            </a:r>
            <a:r>
              <a:rPr lang="en-US" sz="3200" b="0" i="0" u="none" strike="noStrike" cap="none">
                <a:solidFill>
                  <a:schemeClr val="dk1"/>
                </a:solidFill>
                <a:latin typeface="Century Gothic"/>
                <a:ea typeface="Century Gothic"/>
                <a:cs typeface="Century Gothic"/>
                <a:sym typeface="Century Gothic"/>
              </a:rPr>
              <a:t>with our table about what we notice in each line. </a:t>
            </a:r>
            <a:endParaRPr sz="3200" b="0" i="0" u="none" strike="noStrike" cap="none">
              <a:solidFill>
                <a:schemeClr val="dk1"/>
              </a:solidFill>
              <a:latin typeface="Century Gothic"/>
              <a:ea typeface="Century Gothic"/>
              <a:cs typeface="Century Gothic"/>
              <a:sym typeface="Century Gothic"/>
            </a:endParaRPr>
          </a:p>
        </p:txBody>
      </p:sp>
      <p:sp>
        <p:nvSpPr>
          <p:cNvPr id="720" name="Google Shape;720;p49"/>
          <p:cNvSpPr txBox="1"/>
          <p:nvPr/>
        </p:nvSpPr>
        <p:spPr>
          <a:xfrm>
            <a:off x="862863" y="4173224"/>
            <a:ext cx="8548156"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entury Gothic"/>
                <a:ea typeface="Century Gothic"/>
                <a:cs typeface="Century Gothic"/>
                <a:sym typeface="Century Gothic"/>
              </a:rPr>
              <a:t>You</a:t>
            </a:r>
            <a:r>
              <a:rPr lang="en-US" sz="3200" b="1" i="0" u="none" strike="noStrike" cap="none">
                <a:solidFill>
                  <a:schemeClr val="dk1"/>
                </a:solidFill>
                <a:latin typeface="Century Gothic"/>
                <a:ea typeface="Century Gothic"/>
                <a:cs typeface="Century Gothic"/>
                <a:sym typeface="Century Gothic"/>
              </a:rPr>
              <a:t> </a:t>
            </a:r>
            <a:r>
              <a:rPr lang="en-US" sz="3200" b="0" i="0" u="none" strike="noStrike" cap="none">
                <a:solidFill>
                  <a:schemeClr val="dk1"/>
                </a:solidFill>
                <a:latin typeface="Century Gothic"/>
                <a:ea typeface="Century Gothic"/>
                <a:cs typeface="Century Gothic"/>
                <a:sym typeface="Century Gothic"/>
              </a:rPr>
              <a:t>will continue </a:t>
            </a:r>
            <a:r>
              <a:rPr lang="en-US" sz="3200" b="1" i="0" u="none" strike="noStrike" cap="none">
                <a:solidFill>
                  <a:schemeClr val="dk1"/>
                </a:solidFill>
                <a:latin typeface="Century Gothic"/>
                <a:ea typeface="Century Gothic"/>
                <a:cs typeface="Century Gothic"/>
                <a:sym typeface="Century Gothic"/>
              </a:rPr>
              <a:t>to work </a:t>
            </a:r>
            <a:r>
              <a:rPr lang="en-US" sz="3200" b="0" i="0" u="none" strike="noStrike" cap="none">
                <a:solidFill>
                  <a:schemeClr val="dk1"/>
                </a:solidFill>
                <a:latin typeface="Century Gothic"/>
                <a:ea typeface="Century Gothic"/>
                <a:cs typeface="Century Gothic"/>
                <a:sym typeface="Century Gothic"/>
              </a:rPr>
              <a:t>on your poems in your journals. </a:t>
            </a:r>
            <a:r>
              <a:rPr lang="en-US" sz="3200" b="1" i="0" u="none" strike="noStrike" cap="none">
                <a:solidFill>
                  <a:schemeClr val="dk1"/>
                </a:solidFill>
                <a:latin typeface="Century Gothic"/>
                <a:ea typeface="Century Gothic"/>
                <a:cs typeface="Century Gothic"/>
                <a:sym typeface="Century Gothic"/>
              </a:rPr>
              <a:t>Practice</a:t>
            </a:r>
            <a:r>
              <a:rPr lang="en-US" sz="3200" b="0" i="0" u="none" strike="noStrike" cap="none">
                <a:solidFill>
                  <a:schemeClr val="dk1"/>
                </a:solidFill>
                <a:latin typeface="Century Gothic"/>
                <a:ea typeface="Century Gothic"/>
                <a:cs typeface="Century Gothic"/>
                <a:sym typeface="Century Gothic"/>
              </a:rPr>
              <a:t> using different lines lengths. </a:t>
            </a:r>
            <a:endParaRPr sz="3200" b="0" i="0" u="none" strike="noStrike" cap="none">
              <a:solidFill>
                <a:schemeClr val="dk1"/>
              </a:solidFill>
              <a:latin typeface="Century Gothic"/>
              <a:ea typeface="Century Gothic"/>
              <a:cs typeface="Century Gothic"/>
              <a:sym typeface="Century Gothic"/>
            </a:endParaRPr>
          </a:p>
        </p:txBody>
      </p:sp>
      <p:pic>
        <p:nvPicPr>
          <p:cNvPr id="721" name="Google Shape;721;p49" descr="Books outline"/>
          <p:cNvPicPr preferRelativeResize="0"/>
          <p:nvPr/>
        </p:nvPicPr>
        <p:blipFill rotWithShape="1">
          <a:blip r:embed="rId6">
            <a:alphaModFix/>
          </a:blip>
          <a:srcRect/>
          <a:stretch/>
        </p:blipFill>
        <p:spPr>
          <a:xfrm>
            <a:off x="8941152" y="3186758"/>
            <a:ext cx="2429785" cy="24297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5"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32" name="Google Shape;132;p5" descr="Logo, company name&#10;&#10;Description automatically generated"/>
          <p:cNvPicPr preferRelativeResize="0"/>
          <p:nvPr/>
        </p:nvPicPr>
        <p:blipFill rotWithShape="1">
          <a:blip r:embed="rId4">
            <a:alphaModFix/>
          </a:blip>
          <a:srcRect l="5777" r="5316" b="11561"/>
          <a:stretch/>
        </p:blipFill>
        <p:spPr>
          <a:xfrm>
            <a:off x="298808" y="6364415"/>
            <a:ext cx="1040465" cy="416153"/>
          </a:xfrm>
          <a:prstGeom prst="rect">
            <a:avLst/>
          </a:prstGeom>
          <a:noFill/>
          <a:ln>
            <a:noFill/>
          </a:ln>
        </p:spPr>
      </p:pic>
      <p:cxnSp>
        <p:nvCxnSpPr>
          <p:cNvPr id="133" name="Google Shape;133;p5"/>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34" name="Google Shape;134;p5"/>
          <p:cNvSpPr txBox="1"/>
          <p:nvPr/>
        </p:nvSpPr>
        <p:spPr>
          <a:xfrm>
            <a:off x="702602" y="3385925"/>
            <a:ext cx="10786800" cy="107730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chemeClr val="accent1"/>
                </a:solidFill>
                <a:latin typeface="Century Gothic"/>
                <a:ea typeface="Century Gothic"/>
                <a:cs typeface="Century Gothic"/>
                <a:sym typeface="Century Gothic"/>
              </a:rPr>
              <a:t>We use __________________ when we speak to one another.</a:t>
            </a:r>
            <a:endParaRPr/>
          </a:p>
        </p:txBody>
      </p:sp>
      <p:sp>
        <p:nvSpPr>
          <p:cNvPr id="135" name="Google Shape;135;p5"/>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Academic Vocabulary </a:t>
            </a:r>
            <a:endParaRPr sz="1400" b="0" i="0" u="none" strike="noStrike" cap="none">
              <a:solidFill>
                <a:srgbClr val="000000"/>
              </a:solidFill>
              <a:latin typeface="Century Gothic"/>
              <a:ea typeface="Century Gothic"/>
              <a:cs typeface="Century Gothic"/>
              <a:sym typeface="Century Gothic"/>
            </a:endParaRPr>
          </a:p>
        </p:txBody>
      </p:sp>
      <p:sp>
        <p:nvSpPr>
          <p:cNvPr id="136" name="Google Shape;136;p5"/>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15</a:t>
            </a:r>
            <a:endParaRPr sz="1400" b="0" i="0" u="none" strike="noStrike" cap="none">
              <a:solidFill>
                <a:srgbClr val="000000"/>
              </a:solidFill>
              <a:latin typeface="Century Gothic"/>
              <a:ea typeface="Century Gothic"/>
              <a:cs typeface="Century Gothic"/>
              <a:sym typeface="Century Gothic"/>
            </a:endParaRPr>
          </a:p>
        </p:txBody>
      </p:sp>
      <p:pic>
        <p:nvPicPr>
          <p:cNvPr id="137" name="Google Shape;137;p5" descr="A picture containing drawing, lamp&#10;&#10;Description automatically generated"/>
          <p:cNvPicPr preferRelativeResize="0"/>
          <p:nvPr/>
        </p:nvPicPr>
        <p:blipFill rotWithShape="1">
          <a:blip r:embed="rId5">
            <a:alphaModFix/>
          </a:blip>
          <a:srcRect/>
          <a:stretch/>
        </p:blipFill>
        <p:spPr>
          <a:xfrm rot="9387287">
            <a:off x="9271967" y="5485049"/>
            <a:ext cx="2842710" cy="979582"/>
          </a:xfrm>
          <a:prstGeom prst="rect">
            <a:avLst/>
          </a:prstGeom>
          <a:noFill/>
          <a:ln>
            <a:noFill/>
          </a:ln>
        </p:spPr>
      </p:pic>
      <p:sp>
        <p:nvSpPr>
          <p:cNvPr id="138" name="Google Shape;138;p5"/>
          <p:cNvSpPr txBox="1"/>
          <p:nvPr/>
        </p:nvSpPr>
        <p:spPr>
          <a:xfrm>
            <a:off x="702603" y="4828507"/>
            <a:ext cx="10786800" cy="1077300"/>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chemeClr val="accent2"/>
                </a:solidFill>
                <a:latin typeface="Arial"/>
                <a:ea typeface="Arial"/>
                <a:cs typeface="Arial"/>
                <a:sym typeface="Arial"/>
              </a:rPr>
              <a:t>The school will _____________ its practice of school assemblies. </a:t>
            </a:r>
            <a:endParaRPr/>
          </a:p>
        </p:txBody>
      </p:sp>
      <p:sp>
        <p:nvSpPr>
          <p:cNvPr id="139" name="Google Shape;139;p5"/>
          <p:cNvSpPr txBox="1"/>
          <p:nvPr/>
        </p:nvSpPr>
        <p:spPr>
          <a:xfrm>
            <a:off x="1664638" y="2342425"/>
            <a:ext cx="4155000" cy="7080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4000">
                <a:solidFill>
                  <a:schemeClr val="dk1"/>
                </a:solidFill>
                <a:latin typeface="Century Gothic"/>
                <a:ea typeface="Century Gothic"/>
                <a:cs typeface="Century Gothic"/>
                <a:sym typeface="Century Gothic"/>
              </a:rPr>
              <a:t>communication</a:t>
            </a:r>
            <a:endParaRPr sz="4000" b="0" i="0" u="none" strike="noStrike" cap="none">
              <a:solidFill>
                <a:srgbClr val="000000"/>
              </a:solidFill>
              <a:latin typeface="Century Gothic"/>
              <a:ea typeface="Century Gothic"/>
              <a:cs typeface="Century Gothic"/>
              <a:sym typeface="Century Gothic"/>
            </a:endParaRPr>
          </a:p>
        </p:txBody>
      </p:sp>
      <p:sp>
        <p:nvSpPr>
          <p:cNvPr id="140" name="Google Shape;140;p5"/>
          <p:cNvSpPr txBox="1"/>
          <p:nvPr/>
        </p:nvSpPr>
        <p:spPr>
          <a:xfrm>
            <a:off x="6180588" y="2352663"/>
            <a:ext cx="3240000" cy="7080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4000">
                <a:solidFill>
                  <a:schemeClr val="dk1"/>
                </a:solidFill>
                <a:latin typeface="Century Gothic"/>
                <a:ea typeface="Century Gothic"/>
                <a:cs typeface="Century Gothic"/>
                <a:sym typeface="Century Gothic"/>
              </a:rPr>
              <a:t>maintain</a:t>
            </a:r>
            <a:endParaRPr sz="4000" b="0" i="0" u="none" strike="noStrike" cap="none">
              <a:solidFill>
                <a:srgbClr val="000000"/>
              </a:solidFill>
              <a:latin typeface="Century Gothic"/>
              <a:ea typeface="Century Gothic"/>
              <a:cs typeface="Century Gothic"/>
              <a:sym typeface="Century Gothic"/>
            </a:endParaRPr>
          </a:p>
        </p:txBody>
      </p:sp>
      <p:sp>
        <p:nvSpPr>
          <p:cNvPr id="141" name="Google Shape;141;p5"/>
          <p:cNvSpPr txBox="1"/>
          <p:nvPr/>
        </p:nvSpPr>
        <p:spPr>
          <a:xfrm>
            <a:off x="594425" y="1324413"/>
            <a:ext cx="3240000" cy="7080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4000">
                <a:solidFill>
                  <a:schemeClr val="dk1"/>
                </a:solidFill>
                <a:latin typeface="Century Gothic"/>
                <a:ea typeface="Century Gothic"/>
                <a:cs typeface="Century Gothic"/>
                <a:sym typeface="Century Gothic"/>
              </a:rPr>
              <a:t>culture</a:t>
            </a:r>
            <a:endParaRPr sz="4000" b="0" i="0" u="none" strike="noStrike" cap="none">
              <a:solidFill>
                <a:srgbClr val="000000"/>
              </a:solidFill>
              <a:latin typeface="Century Gothic"/>
              <a:ea typeface="Century Gothic"/>
              <a:cs typeface="Century Gothic"/>
              <a:sym typeface="Century Gothic"/>
            </a:endParaRPr>
          </a:p>
        </p:txBody>
      </p:sp>
      <p:sp>
        <p:nvSpPr>
          <p:cNvPr id="142" name="Google Shape;142;p5"/>
          <p:cNvSpPr txBox="1"/>
          <p:nvPr/>
        </p:nvSpPr>
        <p:spPr>
          <a:xfrm>
            <a:off x="4113600" y="1324413"/>
            <a:ext cx="3240000" cy="7080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4000">
                <a:solidFill>
                  <a:schemeClr val="dk1"/>
                </a:solidFill>
                <a:latin typeface="Century Gothic"/>
                <a:ea typeface="Century Gothic"/>
                <a:cs typeface="Century Gothic"/>
                <a:sym typeface="Century Gothic"/>
              </a:rPr>
              <a:t>belief</a:t>
            </a:r>
            <a:endParaRPr sz="4000" b="0" i="0" u="none" strike="noStrike" cap="none">
              <a:solidFill>
                <a:srgbClr val="000000"/>
              </a:solidFill>
              <a:latin typeface="Century Gothic"/>
              <a:ea typeface="Century Gothic"/>
              <a:cs typeface="Century Gothic"/>
              <a:sym typeface="Century Gothic"/>
            </a:endParaRPr>
          </a:p>
        </p:txBody>
      </p:sp>
      <p:sp>
        <p:nvSpPr>
          <p:cNvPr id="143" name="Google Shape;143;p5"/>
          <p:cNvSpPr txBox="1"/>
          <p:nvPr/>
        </p:nvSpPr>
        <p:spPr>
          <a:xfrm>
            <a:off x="7632775" y="1334638"/>
            <a:ext cx="3240000" cy="708000"/>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4000">
                <a:solidFill>
                  <a:schemeClr val="dk1"/>
                </a:solidFill>
                <a:latin typeface="Century Gothic"/>
                <a:ea typeface="Century Gothic"/>
                <a:cs typeface="Century Gothic"/>
                <a:sym typeface="Century Gothic"/>
              </a:rPr>
              <a:t>purpose</a:t>
            </a:r>
            <a:endParaRPr sz="40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Google Shape;727;p50"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728" name="Google Shape;728;p50"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729" name="Google Shape;729;p50"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730" name="Google Shape;730;p50"/>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731" name="Google Shape;731;p50"/>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4000" b="0" i="0" u="none" strike="noStrike" cap="none">
                <a:solidFill>
                  <a:schemeClr val="lt1"/>
                </a:solidFill>
                <a:latin typeface="Century Gothic"/>
                <a:ea typeface="Century Gothic"/>
                <a:cs typeface="Century Gothic"/>
                <a:sym typeface="Century Gothic"/>
              </a:rPr>
              <a:t>Spelling </a:t>
            </a:r>
            <a:endParaRPr sz="1400" b="0" i="0" u="none" strike="noStrike" cap="none">
              <a:solidFill>
                <a:srgbClr val="000000"/>
              </a:solidFill>
              <a:latin typeface="Century Gothic"/>
              <a:ea typeface="Century Gothic"/>
              <a:cs typeface="Century Gothic"/>
              <a:sym typeface="Century Gothic"/>
            </a:endParaRPr>
          </a:p>
        </p:txBody>
      </p:sp>
      <p:pic>
        <p:nvPicPr>
          <p:cNvPr id="732" name="Google Shape;732;p50"/>
          <p:cNvPicPr preferRelativeResize="0"/>
          <p:nvPr/>
        </p:nvPicPr>
        <p:blipFill rotWithShape="1">
          <a:blip r:embed="rId6">
            <a:alphaModFix/>
          </a:blip>
          <a:srcRect/>
          <a:stretch/>
        </p:blipFill>
        <p:spPr>
          <a:xfrm>
            <a:off x="745701" y="1673840"/>
            <a:ext cx="2797636" cy="3730182"/>
          </a:xfrm>
          <a:prstGeom prst="rect">
            <a:avLst/>
          </a:prstGeom>
          <a:noFill/>
          <a:ln>
            <a:noFill/>
          </a:ln>
        </p:spPr>
      </p:pic>
      <p:pic>
        <p:nvPicPr>
          <p:cNvPr id="733" name="Google Shape;733;p50"/>
          <p:cNvPicPr preferRelativeResize="0"/>
          <p:nvPr/>
        </p:nvPicPr>
        <p:blipFill rotWithShape="1">
          <a:blip r:embed="rId7">
            <a:alphaModFix/>
          </a:blip>
          <a:srcRect/>
          <a:stretch/>
        </p:blipFill>
        <p:spPr>
          <a:xfrm>
            <a:off x="3721509" y="2023419"/>
            <a:ext cx="3939746" cy="3155316"/>
          </a:xfrm>
          <a:prstGeom prst="rect">
            <a:avLst/>
          </a:prstGeom>
          <a:noFill/>
          <a:ln>
            <a:noFill/>
          </a:ln>
        </p:spPr>
      </p:pic>
      <p:pic>
        <p:nvPicPr>
          <p:cNvPr id="734" name="Google Shape;734;p50"/>
          <p:cNvPicPr preferRelativeResize="0"/>
          <p:nvPr/>
        </p:nvPicPr>
        <p:blipFill rotWithShape="1">
          <a:blip r:embed="rId8">
            <a:alphaModFix/>
          </a:blip>
          <a:srcRect/>
          <a:stretch/>
        </p:blipFill>
        <p:spPr>
          <a:xfrm>
            <a:off x="8229600" y="2023419"/>
            <a:ext cx="3307099" cy="2934615"/>
          </a:xfrm>
          <a:prstGeom prst="rect">
            <a:avLst/>
          </a:prstGeom>
          <a:solidFill>
            <a:srgbClr val="D8D8D8"/>
          </a:solid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40" name="Google Shape;740;p51"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741" name="Google Shape;741;p51"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742" name="Google Shape;742;p51"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743" name="Google Shape;743;p5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744" name="Google Shape;744;p51"/>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Language and Conventions</a:t>
            </a:r>
            <a:endParaRPr sz="1400" b="0" i="0" u="none" strike="noStrike" cap="none">
              <a:solidFill>
                <a:srgbClr val="000000"/>
              </a:solidFill>
              <a:latin typeface="Century Gothic"/>
              <a:ea typeface="Century Gothic"/>
              <a:cs typeface="Century Gothic"/>
              <a:sym typeface="Century Gothic"/>
            </a:endParaRPr>
          </a:p>
        </p:txBody>
      </p:sp>
      <p:sp>
        <p:nvSpPr>
          <p:cNvPr id="745" name="Google Shape;745;p51"/>
          <p:cNvSpPr txBox="1"/>
          <p:nvPr/>
        </p:nvSpPr>
        <p:spPr>
          <a:xfrm>
            <a:off x="995894" y="2115073"/>
            <a:ext cx="9390639" cy="30469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chemeClr val="dk1"/>
                </a:solidFill>
                <a:latin typeface="Century Gothic"/>
                <a:ea typeface="Century Gothic"/>
                <a:cs typeface="Century Gothic"/>
                <a:sym typeface="Century Gothic"/>
              </a:rPr>
              <a:t>We will </a:t>
            </a:r>
            <a:r>
              <a:rPr lang="en-US" sz="3200" b="1" i="0" u="none" strike="noStrike" cap="none">
                <a:solidFill>
                  <a:schemeClr val="dk1"/>
                </a:solidFill>
                <a:latin typeface="Century Gothic"/>
                <a:ea typeface="Century Gothic"/>
                <a:cs typeface="Century Gothic"/>
                <a:sym typeface="Century Gothic"/>
              </a:rPr>
              <a:t>write</a:t>
            </a:r>
            <a:r>
              <a:rPr lang="en-US" sz="3200" b="0" i="0" u="none" strike="noStrike" cap="none">
                <a:solidFill>
                  <a:schemeClr val="dk1"/>
                </a:solidFill>
                <a:latin typeface="Century Gothic"/>
                <a:ea typeface="Century Gothic"/>
                <a:cs typeface="Century Gothic"/>
                <a:sym typeface="Century Gothic"/>
              </a:rPr>
              <a:t> some simple sentences that include actions and use present-tense verbs with singular and plural nouns. </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3200" b="0" i="0" u="none" strike="noStrike" cap="none">
                <a:solidFill>
                  <a:schemeClr val="dk1"/>
                </a:solidFill>
                <a:latin typeface="Century Gothic"/>
                <a:ea typeface="Century Gothic"/>
                <a:cs typeface="Century Gothic"/>
                <a:sym typeface="Century Gothic"/>
              </a:rPr>
              <a:t>Then we will </a:t>
            </a:r>
            <a:r>
              <a:rPr lang="en-US" sz="3200" b="1" i="0" u="none" strike="noStrike" cap="none">
                <a:solidFill>
                  <a:schemeClr val="dk1"/>
                </a:solidFill>
                <a:latin typeface="Century Gothic"/>
                <a:ea typeface="Century Gothic"/>
                <a:cs typeface="Century Gothic"/>
                <a:sym typeface="Century Gothic"/>
              </a:rPr>
              <a:t>practice creating </a:t>
            </a:r>
            <a:r>
              <a:rPr lang="en-US" sz="3200" b="0" i="0" u="none" strike="noStrike" cap="none">
                <a:solidFill>
                  <a:schemeClr val="dk1"/>
                </a:solidFill>
                <a:latin typeface="Century Gothic"/>
                <a:ea typeface="Century Gothic"/>
                <a:cs typeface="Century Gothic"/>
                <a:sym typeface="Century Gothic"/>
              </a:rPr>
              <a:t> sentences with </a:t>
            </a:r>
            <a:r>
              <a:rPr lang="en-US" sz="3200" b="1" i="0" u="none" strike="noStrike" cap="none">
                <a:solidFill>
                  <a:schemeClr val="dk1"/>
                </a:solidFill>
                <a:latin typeface="Century Gothic"/>
                <a:ea typeface="Century Gothic"/>
                <a:cs typeface="Century Gothic"/>
                <a:sym typeface="Century Gothic"/>
              </a:rPr>
              <a:t> </a:t>
            </a:r>
            <a:r>
              <a:rPr lang="en-US" sz="3200" b="0" i="0" u="none" strike="noStrike" cap="none">
                <a:solidFill>
                  <a:schemeClr val="dk1"/>
                </a:solidFill>
                <a:latin typeface="Century Gothic"/>
                <a:ea typeface="Century Gothic"/>
                <a:cs typeface="Century Gothic"/>
                <a:sym typeface="Century Gothic"/>
              </a:rPr>
              <a:t>present-tense verbs that do not show action. </a:t>
            </a: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751" name="Google Shape;751;p52"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752" name="Google Shape;752;p52"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753" name="Google Shape;753;p52"/>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754" name="Google Shape;754;p52"/>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6000" b="0" i="0" u="none" strike="noStrike" cap="none">
                <a:solidFill>
                  <a:schemeClr val="lt1"/>
                </a:solidFill>
                <a:latin typeface="Century Gothic"/>
                <a:ea typeface="Century Gothic"/>
                <a:cs typeface="Century Gothic"/>
                <a:sym typeface="Century Gothic"/>
              </a:rPr>
              <a:t>Lesson 4</a:t>
            </a:r>
            <a:endParaRPr sz="1400" b="0" i="0" u="none" strike="noStrike" cap="none">
              <a:solidFill>
                <a:srgbClr val="000000"/>
              </a:solidFill>
              <a:latin typeface="Century Gothic"/>
              <a:ea typeface="Century Gothic"/>
              <a:cs typeface="Century Gothic"/>
              <a:sym typeface="Century Gothic"/>
            </a:endParaRPr>
          </a:p>
        </p:txBody>
      </p:sp>
      <p:pic>
        <p:nvPicPr>
          <p:cNvPr id="755" name="Google Shape;755;p52"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756" name="Google Shape;756;p5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5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763" name="Google Shape;763;p5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764" name="Google Shape;764;p5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765" name="Google Shape;765;p5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766" name="Google Shape;766;p5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Decodable Text </a:t>
            </a:r>
            <a:endParaRPr sz="1400" b="0" i="0" u="none" strike="noStrike" cap="none">
              <a:solidFill>
                <a:srgbClr val="000000"/>
              </a:solidFill>
              <a:latin typeface="Century Gothic"/>
              <a:ea typeface="Century Gothic"/>
              <a:cs typeface="Century Gothic"/>
              <a:sym typeface="Century Gothic"/>
            </a:endParaRPr>
          </a:p>
        </p:txBody>
      </p:sp>
      <p:sp>
        <p:nvSpPr>
          <p:cNvPr id="767" name="Google Shape;767;p54"/>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21</a:t>
            </a:r>
            <a:endParaRPr sz="1400" b="0" i="0" u="none" strike="noStrike" cap="none">
              <a:solidFill>
                <a:srgbClr val="000000"/>
              </a:solidFill>
              <a:latin typeface="Century Gothic"/>
              <a:ea typeface="Century Gothic"/>
              <a:cs typeface="Century Gothic"/>
              <a:sym typeface="Century Gothic"/>
            </a:endParaRPr>
          </a:p>
        </p:txBody>
      </p:sp>
      <p:pic>
        <p:nvPicPr>
          <p:cNvPr id="768" name="Google Shape;768;p54"/>
          <p:cNvPicPr preferRelativeResize="0"/>
          <p:nvPr/>
        </p:nvPicPr>
        <p:blipFill rotWithShape="1">
          <a:blip r:embed="rId6">
            <a:alphaModFix/>
          </a:blip>
          <a:srcRect/>
          <a:stretch/>
        </p:blipFill>
        <p:spPr>
          <a:xfrm>
            <a:off x="1741489" y="1203294"/>
            <a:ext cx="4020410" cy="530914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769" name="Google Shape;769;p54"/>
          <p:cNvSpPr txBox="1"/>
          <p:nvPr/>
        </p:nvSpPr>
        <p:spPr>
          <a:xfrm>
            <a:off x="6373670" y="2360584"/>
            <a:ext cx="4499094"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21 in your Student Interactive. </a:t>
            </a:r>
            <a:r>
              <a:rPr lang="en-US" sz="3200" b="1" i="0" u="none" strike="noStrike" cap="none">
                <a:solidFill>
                  <a:schemeClr val="dk1"/>
                </a:solidFill>
                <a:latin typeface="Century Gothic"/>
                <a:ea typeface="Century Gothic"/>
                <a:cs typeface="Century Gothic"/>
                <a:sym typeface="Century Gothic"/>
              </a:rPr>
              <a:t>Read</a:t>
            </a:r>
            <a:r>
              <a:rPr lang="en-US" sz="3200" b="0" i="0" u="none" strike="noStrike" cap="none">
                <a:solidFill>
                  <a:schemeClr val="dk1"/>
                </a:solidFill>
                <a:latin typeface="Century Gothic"/>
                <a:ea typeface="Century Gothic"/>
                <a:cs typeface="Century Gothic"/>
                <a:sym typeface="Century Gothic"/>
              </a:rPr>
              <a:t> “Rabbit’s Kite” with your partner. </a:t>
            </a: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pic>
        <p:nvPicPr>
          <p:cNvPr id="775" name="Google Shape;775;p56"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776" name="Google Shape;776;p56"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777" name="Google Shape;777;p56"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778" name="Google Shape;778;p56"/>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779" name="Google Shape;779;p56"/>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000" b="0" i="0" u="none" strike="noStrike" cap="none">
                <a:solidFill>
                  <a:schemeClr val="lt1"/>
                </a:solidFill>
                <a:latin typeface="Century Gothic"/>
                <a:ea typeface="Century Gothic"/>
                <a:cs typeface="Century Gothic"/>
                <a:sym typeface="Century Gothic"/>
              </a:rPr>
              <a:t>   Determine Key Ideas</a:t>
            </a:r>
            <a:endParaRPr sz="1400" b="0" i="0" u="none" strike="noStrike" cap="none">
              <a:solidFill>
                <a:srgbClr val="000000"/>
              </a:solidFill>
              <a:latin typeface="Century Gothic"/>
              <a:ea typeface="Century Gothic"/>
              <a:cs typeface="Century Gothic"/>
              <a:sym typeface="Century Gothic"/>
            </a:endParaRPr>
          </a:p>
        </p:txBody>
      </p:sp>
      <p:sp>
        <p:nvSpPr>
          <p:cNvPr id="780" name="Google Shape;780;p56"/>
          <p:cNvSpPr/>
          <p:nvPr/>
        </p:nvSpPr>
        <p:spPr>
          <a:xfrm>
            <a:off x="9815518" y="140912"/>
            <a:ext cx="2203740"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a:t>
            </a:r>
            <a:r>
              <a:rPr lang="en-US" sz="2400" b="1">
                <a:solidFill>
                  <a:schemeClr val="lt1"/>
                </a:solidFill>
                <a:latin typeface="Century Gothic"/>
                <a:ea typeface="Century Gothic"/>
                <a:cs typeface="Century Gothic"/>
                <a:sym typeface="Century Gothic"/>
              </a:rPr>
              <a:t>25</a:t>
            </a:r>
            <a:endParaRPr sz="1400" b="0" i="0" u="none" strike="noStrike" cap="none">
              <a:solidFill>
                <a:srgbClr val="000000"/>
              </a:solidFill>
              <a:latin typeface="Century Gothic"/>
              <a:ea typeface="Century Gothic"/>
              <a:cs typeface="Century Gothic"/>
              <a:sym typeface="Century Gothic"/>
            </a:endParaRPr>
          </a:p>
        </p:txBody>
      </p:sp>
      <p:sp>
        <p:nvSpPr>
          <p:cNvPr id="781" name="Google Shape;781;p56"/>
          <p:cNvSpPr txBox="1"/>
          <p:nvPr/>
        </p:nvSpPr>
        <p:spPr>
          <a:xfrm>
            <a:off x="5613133" y="1679121"/>
            <a:ext cx="6234310" cy="3970277"/>
          </a:xfrm>
          <a:prstGeom prst="rect">
            <a:avLst/>
          </a:prstGeom>
          <a:noFill/>
          <a:ln>
            <a:noFill/>
          </a:ln>
        </p:spPr>
        <p:txBody>
          <a:bodyPr spcFirstLastPara="1" wrap="square" lIns="91425" tIns="45700" rIns="91425" bIns="45700" anchor="t" anchorCtr="0">
            <a:spAutoFit/>
          </a:bodyPr>
          <a:lstStyle/>
          <a:p>
            <a:pPr marL="762000" marR="0" lvl="0" indent="-457200" algn="l" rtl="0">
              <a:lnSpc>
                <a:spcPct val="100000"/>
              </a:lnSpc>
              <a:spcBef>
                <a:spcPts val="0"/>
              </a:spcBef>
              <a:spcAft>
                <a:spcPts val="0"/>
              </a:spcAft>
              <a:buClr>
                <a:srgbClr val="000000"/>
              </a:buClr>
              <a:buSzPts val="2400"/>
              <a:buFont typeface="Calibri"/>
              <a:buAutoNum type="arabicPeriod"/>
            </a:pPr>
            <a:r>
              <a:rPr lang="en-US" sz="2800" b="1" i="0" u="none" strike="noStrike" cap="none">
                <a:solidFill>
                  <a:srgbClr val="000000"/>
                </a:solidFill>
                <a:latin typeface="Century Gothic"/>
                <a:ea typeface="Century Gothic"/>
                <a:cs typeface="Century Gothic"/>
                <a:sym typeface="Century Gothic"/>
              </a:rPr>
              <a:t>Think</a:t>
            </a:r>
            <a:r>
              <a:rPr lang="en-US" sz="2800" b="0" i="0" u="none" strike="noStrike" cap="none">
                <a:solidFill>
                  <a:srgbClr val="000000"/>
                </a:solidFill>
                <a:latin typeface="Century Gothic"/>
                <a:ea typeface="Century Gothic"/>
                <a:cs typeface="Century Gothic"/>
                <a:sym typeface="Century Gothic"/>
              </a:rPr>
              <a:t> about descriptions of characters or places.</a:t>
            </a:r>
            <a:endParaRPr/>
          </a:p>
          <a:p>
            <a:pPr marL="762000" marR="0" lvl="0" indent="-457200" algn="l" rtl="0">
              <a:lnSpc>
                <a:spcPct val="100000"/>
              </a:lnSpc>
              <a:spcBef>
                <a:spcPts val="0"/>
              </a:spcBef>
              <a:spcAft>
                <a:spcPts val="0"/>
              </a:spcAft>
              <a:buClr>
                <a:srgbClr val="000000"/>
              </a:buClr>
              <a:buSzPts val="2400"/>
              <a:buFont typeface="Calibri"/>
              <a:buAutoNum type="arabicPeriod"/>
            </a:pPr>
            <a:r>
              <a:rPr lang="en-US" sz="2800" b="1" i="0" u="none" strike="noStrike" cap="none">
                <a:solidFill>
                  <a:srgbClr val="000000"/>
                </a:solidFill>
                <a:latin typeface="Century Gothic"/>
                <a:ea typeface="Century Gothic"/>
                <a:cs typeface="Century Gothic"/>
                <a:sym typeface="Century Gothic"/>
              </a:rPr>
              <a:t>Notice </a:t>
            </a:r>
            <a:r>
              <a:rPr lang="en-US" sz="2800" b="0" i="0" u="none" strike="noStrike" cap="none">
                <a:solidFill>
                  <a:srgbClr val="000000"/>
                </a:solidFill>
                <a:latin typeface="Century Gothic"/>
                <a:ea typeface="Century Gothic"/>
                <a:cs typeface="Century Gothic"/>
                <a:sym typeface="Century Gothic"/>
              </a:rPr>
              <a:t>how the author lets the reader know what the character is thinking and feeling.</a:t>
            </a:r>
            <a:endParaRPr/>
          </a:p>
          <a:p>
            <a:pPr marL="762000" marR="0" lvl="0" indent="-457200" algn="l" rtl="0">
              <a:lnSpc>
                <a:spcPct val="100000"/>
              </a:lnSpc>
              <a:spcBef>
                <a:spcPts val="0"/>
              </a:spcBef>
              <a:spcAft>
                <a:spcPts val="0"/>
              </a:spcAft>
              <a:buClr>
                <a:srgbClr val="000000"/>
              </a:buClr>
              <a:buSzPts val="2400"/>
              <a:buFont typeface="Calibri"/>
              <a:buAutoNum type="arabicPeriod"/>
            </a:pPr>
            <a:r>
              <a:rPr lang="en-US" sz="2800" b="1" i="0" u="none" strike="noStrike" cap="none">
                <a:solidFill>
                  <a:srgbClr val="000000"/>
                </a:solidFill>
                <a:latin typeface="Century Gothic"/>
                <a:ea typeface="Century Gothic"/>
                <a:cs typeface="Century Gothic"/>
                <a:sym typeface="Century Gothic"/>
              </a:rPr>
              <a:t>Think </a:t>
            </a:r>
            <a:r>
              <a:rPr lang="en-US" sz="2800" b="0" i="0" u="none" strike="noStrike" cap="none">
                <a:solidFill>
                  <a:srgbClr val="000000"/>
                </a:solidFill>
                <a:latin typeface="Century Gothic"/>
                <a:ea typeface="Century Gothic"/>
                <a:cs typeface="Century Gothic"/>
                <a:sym typeface="Century Gothic"/>
              </a:rPr>
              <a:t>about the story’s main message to evaluate which details reveal key ideas. </a:t>
            </a:r>
            <a:endParaRPr sz="1600" b="0" i="0" u="none" strike="noStrike" cap="none">
              <a:solidFill>
                <a:srgbClr val="000000"/>
              </a:solidFill>
              <a:latin typeface="Century Gothic"/>
              <a:ea typeface="Century Gothic"/>
              <a:cs typeface="Century Gothic"/>
              <a:sym typeface="Century Gothic"/>
            </a:endParaRPr>
          </a:p>
        </p:txBody>
      </p:sp>
      <p:pic>
        <p:nvPicPr>
          <p:cNvPr id="782" name="Google Shape;782;p56"/>
          <p:cNvPicPr preferRelativeResize="0"/>
          <p:nvPr/>
        </p:nvPicPr>
        <p:blipFill rotWithShape="1">
          <a:blip r:embed="rId6">
            <a:alphaModFix/>
          </a:blip>
          <a:srcRect/>
          <a:stretch/>
        </p:blipFill>
        <p:spPr>
          <a:xfrm>
            <a:off x="1744950" y="1208189"/>
            <a:ext cx="3778813" cy="538411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pic>
        <p:nvPicPr>
          <p:cNvPr id="788" name="Google Shape;788;p57"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789" name="Google Shape;789;p57"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790" name="Google Shape;790;p57"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791" name="Google Shape;791;p57"/>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792" name="Google Shape;792;p57"/>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Close Read – </a:t>
            </a:r>
            <a:r>
              <a:rPr lang="en-US" sz="4000">
                <a:solidFill>
                  <a:schemeClr val="lt1"/>
                </a:solidFill>
                <a:latin typeface="Century Gothic"/>
                <a:ea typeface="Century Gothic"/>
                <a:cs typeface="Century Gothic"/>
                <a:sym typeface="Century Gothic"/>
              </a:rPr>
              <a:t>Determine Key Ideas</a:t>
            </a:r>
            <a:endParaRPr sz="1400" b="0" i="0" u="none" strike="noStrike" cap="none">
              <a:solidFill>
                <a:srgbClr val="000000"/>
              </a:solidFill>
              <a:latin typeface="Century Gothic"/>
              <a:ea typeface="Century Gothic"/>
              <a:cs typeface="Century Gothic"/>
              <a:sym typeface="Century Gothic"/>
            </a:endParaRPr>
          </a:p>
        </p:txBody>
      </p:sp>
      <p:sp>
        <p:nvSpPr>
          <p:cNvPr id="793" name="Google Shape;793;p57"/>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27</a:t>
            </a:r>
            <a:endParaRPr sz="1400" b="0" i="0" u="none" strike="noStrike" cap="none">
              <a:solidFill>
                <a:srgbClr val="000000"/>
              </a:solidFill>
              <a:latin typeface="Century Gothic"/>
              <a:ea typeface="Century Gothic"/>
              <a:cs typeface="Century Gothic"/>
              <a:sym typeface="Century Gothic"/>
            </a:endParaRPr>
          </a:p>
        </p:txBody>
      </p:sp>
      <p:pic>
        <p:nvPicPr>
          <p:cNvPr id="794" name="Google Shape;794;p57" descr="Text&#10;&#10;Description automatically generated"/>
          <p:cNvPicPr preferRelativeResize="0"/>
          <p:nvPr/>
        </p:nvPicPr>
        <p:blipFill rotWithShape="1">
          <a:blip r:embed="rId6">
            <a:alphaModFix/>
          </a:blip>
          <a:srcRect/>
          <a:stretch/>
        </p:blipFill>
        <p:spPr>
          <a:xfrm>
            <a:off x="2639598" y="1297884"/>
            <a:ext cx="3810000" cy="51054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795" name="Google Shape;795;p57"/>
          <p:cNvSpPr txBox="1"/>
          <p:nvPr/>
        </p:nvSpPr>
        <p:spPr>
          <a:xfrm>
            <a:off x="7749905" y="2739554"/>
            <a:ext cx="41244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a:t>
            </a:r>
            <a:r>
              <a:rPr lang="en-US" sz="3200">
                <a:solidFill>
                  <a:schemeClr val="dk1"/>
                </a:solidFill>
                <a:latin typeface="Century Gothic"/>
                <a:ea typeface="Century Gothic"/>
                <a:cs typeface="Century Gothic"/>
                <a:sym typeface="Century Gothic"/>
              </a:rPr>
              <a:t>27</a:t>
            </a:r>
            <a:r>
              <a:rPr lang="en-US" sz="3200" b="0" i="0" u="none" strike="noStrike" cap="none">
                <a:solidFill>
                  <a:schemeClr val="dk1"/>
                </a:solidFill>
                <a:latin typeface="Century Gothic"/>
                <a:ea typeface="Century Gothic"/>
                <a:cs typeface="Century Gothic"/>
                <a:sym typeface="Century Gothic"/>
              </a:rPr>
              <a:t> in your Student Interactiv</a:t>
            </a:r>
            <a:r>
              <a:rPr lang="en-US" sz="3200">
                <a:solidFill>
                  <a:schemeClr val="dk1"/>
                </a:solidFill>
                <a:latin typeface="Century Gothic"/>
                <a:ea typeface="Century Gothic"/>
                <a:cs typeface="Century Gothic"/>
                <a:sym typeface="Century Gothic"/>
              </a:rPr>
              <a:t>e</a:t>
            </a:r>
            <a:r>
              <a:rPr lang="en-US" sz="3200" b="0" i="0" u="none" strike="noStrike" cap="none">
                <a:solidFill>
                  <a:schemeClr val="dk1"/>
                </a:solidFill>
                <a:latin typeface="Century Gothic"/>
                <a:ea typeface="Century Gothic"/>
                <a:cs typeface="Century Gothic"/>
                <a:sym typeface="Century Gothic"/>
              </a:rPr>
              <a:t>. </a:t>
            </a: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801" name="Google Shape;801;g212af5222cf_0_52" descr="A picture containing clock&#10;&#10;Description automatically generated"/>
          <p:cNvPicPr preferRelativeResize="0"/>
          <p:nvPr/>
        </p:nvPicPr>
        <p:blipFill rotWithShape="1">
          <a:blip r:embed="rId3">
            <a:alphaModFix/>
          </a:blip>
          <a:srcRect r="52260"/>
          <a:stretch/>
        </p:blipFill>
        <p:spPr>
          <a:xfrm>
            <a:off x="10386533" y="6204193"/>
            <a:ext cx="1632723" cy="467031"/>
          </a:xfrm>
          <a:prstGeom prst="rect">
            <a:avLst/>
          </a:prstGeom>
          <a:noFill/>
          <a:ln>
            <a:noFill/>
          </a:ln>
        </p:spPr>
      </p:pic>
      <p:pic>
        <p:nvPicPr>
          <p:cNvPr id="802" name="Google Shape;802;g212af5222cf_0_52" descr="A picture containing drawing, lamp&#10;&#10;Description automatically generated"/>
          <p:cNvPicPr preferRelativeResize="0"/>
          <p:nvPr/>
        </p:nvPicPr>
        <p:blipFill rotWithShape="1">
          <a:blip r:embed="rId4">
            <a:alphaModFix/>
          </a:blip>
          <a:srcRect/>
          <a:stretch/>
        </p:blipFill>
        <p:spPr>
          <a:xfrm rot="9387288">
            <a:off x="9271967" y="5485049"/>
            <a:ext cx="2842710" cy="979582"/>
          </a:xfrm>
          <a:prstGeom prst="rect">
            <a:avLst/>
          </a:prstGeom>
          <a:noFill/>
          <a:ln>
            <a:noFill/>
          </a:ln>
        </p:spPr>
      </p:pic>
      <p:pic>
        <p:nvPicPr>
          <p:cNvPr id="803" name="Google Shape;803;g212af5222cf_0_52" descr="Logo, company name&#10;&#10;Description automatically generated"/>
          <p:cNvPicPr preferRelativeResize="0"/>
          <p:nvPr/>
        </p:nvPicPr>
        <p:blipFill rotWithShape="1">
          <a:blip r:embed="rId5">
            <a:alphaModFix/>
          </a:blip>
          <a:srcRect l="5778" r="5316" b="11559"/>
          <a:stretch/>
        </p:blipFill>
        <p:spPr>
          <a:xfrm>
            <a:off x="298808" y="6364415"/>
            <a:ext cx="1040463" cy="416152"/>
          </a:xfrm>
          <a:prstGeom prst="rect">
            <a:avLst/>
          </a:prstGeom>
          <a:noFill/>
          <a:ln>
            <a:noFill/>
          </a:ln>
        </p:spPr>
      </p:pic>
      <p:cxnSp>
        <p:nvCxnSpPr>
          <p:cNvPr id="804" name="Google Shape;804;g212af5222cf_0_52"/>
          <p:cNvCxnSpPr/>
          <p:nvPr/>
        </p:nvCxnSpPr>
        <p:spPr>
          <a:xfrm>
            <a:off x="212450" y="304023"/>
            <a:ext cx="0" cy="6441000"/>
          </a:xfrm>
          <a:prstGeom prst="straightConnector1">
            <a:avLst/>
          </a:prstGeom>
          <a:noFill/>
          <a:ln w="28575" cap="flat" cmpd="sng">
            <a:solidFill>
              <a:srgbClr val="0070C0"/>
            </a:solidFill>
            <a:prstDash val="solid"/>
            <a:miter lim="800000"/>
            <a:headEnd type="none" w="sm" len="sm"/>
            <a:tailEnd type="none" w="sm" len="sm"/>
          </a:ln>
        </p:spPr>
      </p:cxnSp>
      <p:sp>
        <p:nvSpPr>
          <p:cNvPr id="805" name="Google Shape;805;g212af5222cf_0_52"/>
          <p:cNvSpPr/>
          <p:nvPr/>
        </p:nvSpPr>
        <p:spPr>
          <a:xfrm>
            <a:off x="212449" y="285508"/>
            <a:ext cx="10660200" cy="729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Close Read – </a:t>
            </a:r>
            <a:r>
              <a:rPr lang="en-US" sz="4000">
                <a:solidFill>
                  <a:schemeClr val="lt1"/>
                </a:solidFill>
                <a:latin typeface="Century Gothic"/>
                <a:ea typeface="Century Gothic"/>
                <a:cs typeface="Century Gothic"/>
                <a:sym typeface="Century Gothic"/>
              </a:rPr>
              <a:t>Determine Key Ideas</a:t>
            </a:r>
            <a:endParaRPr sz="1400" b="0" i="0" u="none" strike="noStrike" cap="none">
              <a:solidFill>
                <a:srgbClr val="000000"/>
              </a:solidFill>
              <a:latin typeface="Century Gothic"/>
              <a:ea typeface="Century Gothic"/>
              <a:cs typeface="Century Gothic"/>
              <a:sym typeface="Century Gothic"/>
            </a:endParaRPr>
          </a:p>
        </p:txBody>
      </p:sp>
      <p:sp>
        <p:nvSpPr>
          <p:cNvPr id="806" name="Google Shape;806;g212af5222cf_0_52"/>
          <p:cNvSpPr/>
          <p:nvPr/>
        </p:nvSpPr>
        <p:spPr>
          <a:xfrm>
            <a:off x="9958392" y="140912"/>
            <a:ext cx="2061000" cy="1157100"/>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a:t>
            </a:r>
            <a:r>
              <a:rPr lang="en-US" sz="2400" b="1">
                <a:solidFill>
                  <a:schemeClr val="lt1"/>
                </a:solidFill>
                <a:latin typeface="Century Gothic"/>
                <a:ea typeface="Century Gothic"/>
                <a:cs typeface="Century Gothic"/>
                <a:sym typeface="Century Gothic"/>
              </a:rPr>
              <a:t>31</a:t>
            </a:r>
            <a:endParaRPr sz="1400" b="0" i="0" u="none" strike="noStrike" cap="none">
              <a:solidFill>
                <a:srgbClr val="000000"/>
              </a:solidFill>
              <a:latin typeface="Century Gothic"/>
              <a:ea typeface="Century Gothic"/>
              <a:cs typeface="Century Gothic"/>
              <a:sym typeface="Century Gothic"/>
            </a:endParaRPr>
          </a:p>
        </p:txBody>
      </p:sp>
      <p:sp>
        <p:nvSpPr>
          <p:cNvPr id="807" name="Google Shape;807;g212af5222cf_0_52"/>
          <p:cNvSpPr txBox="1"/>
          <p:nvPr/>
        </p:nvSpPr>
        <p:spPr>
          <a:xfrm>
            <a:off x="7749905" y="2739554"/>
            <a:ext cx="41244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a:t>
            </a:r>
            <a:r>
              <a:rPr lang="en-US" sz="3200">
                <a:solidFill>
                  <a:schemeClr val="dk1"/>
                </a:solidFill>
                <a:latin typeface="Century Gothic"/>
                <a:ea typeface="Century Gothic"/>
                <a:cs typeface="Century Gothic"/>
                <a:sym typeface="Century Gothic"/>
              </a:rPr>
              <a:t>31</a:t>
            </a:r>
            <a:r>
              <a:rPr lang="en-US" sz="3200" b="0" i="0" u="none" strike="noStrike" cap="none">
                <a:solidFill>
                  <a:schemeClr val="dk1"/>
                </a:solidFill>
                <a:latin typeface="Century Gothic"/>
                <a:ea typeface="Century Gothic"/>
                <a:cs typeface="Century Gothic"/>
                <a:sym typeface="Century Gothic"/>
              </a:rPr>
              <a:t> in your Student Interactiv</a:t>
            </a:r>
            <a:r>
              <a:rPr lang="en-US" sz="3200">
                <a:solidFill>
                  <a:schemeClr val="dk1"/>
                </a:solidFill>
                <a:latin typeface="Century Gothic"/>
                <a:ea typeface="Century Gothic"/>
                <a:cs typeface="Century Gothic"/>
                <a:sym typeface="Century Gothic"/>
              </a:rPr>
              <a:t>e</a:t>
            </a:r>
            <a:r>
              <a:rPr lang="en-US" sz="3200" b="0" i="0" u="none" strike="noStrike" cap="none">
                <a:solidFill>
                  <a:schemeClr val="dk1"/>
                </a:solidFill>
                <a:latin typeface="Century Gothic"/>
                <a:ea typeface="Century Gothic"/>
                <a:cs typeface="Century Gothic"/>
                <a:sym typeface="Century Gothic"/>
              </a:rPr>
              <a:t>. </a:t>
            </a:r>
            <a:endParaRPr sz="3200" b="0" i="0" u="none" strike="noStrike" cap="none">
              <a:solidFill>
                <a:schemeClr val="dk1"/>
              </a:solidFill>
              <a:latin typeface="Century Gothic"/>
              <a:ea typeface="Century Gothic"/>
              <a:cs typeface="Century Gothic"/>
              <a:sym typeface="Century Gothic"/>
            </a:endParaRPr>
          </a:p>
        </p:txBody>
      </p:sp>
      <p:pic>
        <p:nvPicPr>
          <p:cNvPr id="808" name="Google Shape;808;g212af5222cf_0_52" descr="Text&#10;&#10;Description automatically generated"/>
          <p:cNvPicPr preferRelativeResize="0"/>
          <p:nvPr/>
        </p:nvPicPr>
        <p:blipFill rotWithShape="1">
          <a:blip r:embed="rId6">
            <a:alphaModFix/>
          </a:blip>
          <a:srcRect/>
          <a:stretch/>
        </p:blipFill>
        <p:spPr>
          <a:xfrm>
            <a:off x="2658642" y="1350385"/>
            <a:ext cx="3771900" cy="511810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pic>
        <p:nvPicPr>
          <p:cNvPr id="814" name="Google Shape;814;g212af5222cf_0_66" descr="A picture containing clock&#10;&#10;Description automatically generated"/>
          <p:cNvPicPr preferRelativeResize="0"/>
          <p:nvPr/>
        </p:nvPicPr>
        <p:blipFill rotWithShape="1">
          <a:blip r:embed="rId3">
            <a:alphaModFix/>
          </a:blip>
          <a:srcRect r="52260"/>
          <a:stretch/>
        </p:blipFill>
        <p:spPr>
          <a:xfrm>
            <a:off x="10386533" y="6204193"/>
            <a:ext cx="1632723" cy="467031"/>
          </a:xfrm>
          <a:prstGeom prst="rect">
            <a:avLst/>
          </a:prstGeom>
          <a:noFill/>
          <a:ln>
            <a:noFill/>
          </a:ln>
        </p:spPr>
      </p:pic>
      <p:pic>
        <p:nvPicPr>
          <p:cNvPr id="815" name="Google Shape;815;g212af5222cf_0_66" descr="A picture containing drawing, lamp&#10;&#10;Description automatically generated"/>
          <p:cNvPicPr preferRelativeResize="0"/>
          <p:nvPr/>
        </p:nvPicPr>
        <p:blipFill rotWithShape="1">
          <a:blip r:embed="rId4">
            <a:alphaModFix/>
          </a:blip>
          <a:srcRect/>
          <a:stretch/>
        </p:blipFill>
        <p:spPr>
          <a:xfrm rot="9387288">
            <a:off x="9271967" y="5485049"/>
            <a:ext cx="2842710" cy="979582"/>
          </a:xfrm>
          <a:prstGeom prst="rect">
            <a:avLst/>
          </a:prstGeom>
          <a:noFill/>
          <a:ln>
            <a:noFill/>
          </a:ln>
        </p:spPr>
      </p:pic>
      <p:pic>
        <p:nvPicPr>
          <p:cNvPr id="816" name="Google Shape;816;g212af5222cf_0_66" descr="Logo, company name&#10;&#10;Description automatically generated"/>
          <p:cNvPicPr preferRelativeResize="0"/>
          <p:nvPr/>
        </p:nvPicPr>
        <p:blipFill rotWithShape="1">
          <a:blip r:embed="rId5">
            <a:alphaModFix/>
          </a:blip>
          <a:srcRect l="5778" r="5316" b="11559"/>
          <a:stretch/>
        </p:blipFill>
        <p:spPr>
          <a:xfrm>
            <a:off x="298808" y="6364415"/>
            <a:ext cx="1040463" cy="416152"/>
          </a:xfrm>
          <a:prstGeom prst="rect">
            <a:avLst/>
          </a:prstGeom>
          <a:noFill/>
          <a:ln>
            <a:noFill/>
          </a:ln>
        </p:spPr>
      </p:pic>
      <p:cxnSp>
        <p:nvCxnSpPr>
          <p:cNvPr id="817" name="Google Shape;817;g212af5222cf_0_66"/>
          <p:cNvCxnSpPr/>
          <p:nvPr/>
        </p:nvCxnSpPr>
        <p:spPr>
          <a:xfrm>
            <a:off x="212450" y="304023"/>
            <a:ext cx="0" cy="6441000"/>
          </a:xfrm>
          <a:prstGeom prst="straightConnector1">
            <a:avLst/>
          </a:prstGeom>
          <a:noFill/>
          <a:ln w="28575" cap="flat" cmpd="sng">
            <a:solidFill>
              <a:srgbClr val="0070C0"/>
            </a:solidFill>
            <a:prstDash val="solid"/>
            <a:miter lim="800000"/>
            <a:headEnd type="none" w="sm" len="sm"/>
            <a:tailEnd type="none" w="sm" len="sm"/>
          </a:ln>
        </p:spPr>
      </p:cxnSp>
      <p:sp>
        <p:nvSpPr>
          <p:cNvPr id="818" name="Google Shape;818;g212af5222cf_0_66"/>
          <p:cNvSpPr/>
          <p:nvPr/>
        </p:nvSpPr>
        <p:spPr>
          <a:xfrm>
            <a:off x="212449" y="285508"/>
            <a:ext cx="10660200" cy="7290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Close Read – </a:t>
            </a:r>
            <a:r>
              <a:rPr lang="en-US" sz="4000">
                <a:solidFill>
                  <a:schemeClr val="lt1"/>
                </a:solidFill>
                <a:latin typeface="Century Gothic"/>
                <a:ea typeface="Century Gothic"/>
                <a:cs typeface="Century Gothic"/>
                <a:sym typeface="Century Gothic"/>
              </a:rPr>
              <a:t>Determine Key Ideas</a:t>
            </a:r>
            <a:endParaRPr sz="1400" b="0" i="0" u="none" strike="noStrike" cap="none">
              <a:solidFill>
                <a:srgbClr val="000000"/>
              </a:solidFill>
              <a:latin typeface="Century Gothic"/>
              <a:ea typeface="Century Gothic"/>
              <a:cs typeface="Century Gothic"/>
              <a:sym typeface="Century Gothic"/>
            </a:endParaRPr>
          </a:p>
        </p:txBody>
      </p:sp>
      <p:sp>
        <p:nvSpPr>
          <p:cNvPr id="819" name="Google Shape;819;g212af5222cf_0_66"/>
          <p:cNvSpPr/>
          <p:nvPr/>
        </p:nvSpPr>
        <p:spPr>
          <a:xfrm>
            <a:off x="9958392" y="140912"/>
            <a:ext cx="2061000" cy="1157100"/>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a:t>
            </a:r>
            <a:r>
              <a:rPr lang="en-US" sz="2400" b="1">
                <a:solidFill>
                  <a:schemeClr val="lt1"/>
                </a:solidFill>
                <a:latin typeface="Century Gothic"/>
                <a:ea typeface="Century Gothic"/>
                <a:cs typeface="Century Gothic"/>
                <a:sym typeface="Century Gothic"/>
              </a:rPr>
              <a:t>35</a:t>
            </a:r>
            <a:endParaRPr sz="1400" b="0" i="0" u="none" strike="noStrike" cap="none">
              <a:solidFill>
                <a:srgbClr val="000000"/>
              </a:solidFill>
              <a:latin typeface="Century Gothic"/>
              <a:ea typeface="Century Gothic"/>
              <a:cs typeface="Century Gothic"/>
              <a:sym typeface="Century Gothic"/>
            </a:endParaRPr>
          </a:p>
        </p:txBody>
      </p:sp>
      <p:sp>
        <p:nvSpPr>
          <p:cNvPr id="820" name="Google Shape;820;g212af5222cf_0_66"/>
          <p:cNvSpPr txBox="1"/>
          <p:nvPr/>
        </p:nvSpPr>
        <p:spPr>
          <a:xfrm>
            <a:off x="7749905" y="2739554"/>
            <a:ext cx="41244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a:t>
            </a:r>
            <a:r>
              <a:rPr lang="en-US" sz="3200">
                <a:solidFill>
                  <a:schemeClr val="dk1"/>
                </a:solidFill>
                <a:latin typeface="Century Gothic"/>
                <a:ea typeface="Century Gothic"/>
                <a:cs typeface="Century Gothic"/>
                <a:sym typeface="Century Gothic"/>
              </a:rPr>
              <a:t>35</a:t>
            </a:r>
            <a:r>
              <a:rPr lang="en-US" sz="3200" b="0" i="0" u="none" strike="noStrike" cap="none">
                <a:solidFill>
                  <a:schemeClr val="dk1"/>
                </a:solidFill>
                <a:latin typeface="Century Gothic"/>
                <a:ea typeface="Century Gothic"/>
                <a:cs typeface="Century Gothic"/>
                <a:sym typeface="Century Gothic"/>
              </a:rPr>
              <a:t> in your Student Interactiv</a:t>
            </a:r>
            <a:r>
              <a:rPr lang="en-US" sz="3200">
                <a:solidFill>
                  <a:schemeClr val="dk1"/>
                </a:solidFill>
                <a:latin typeface="Century Gothic"/>
                <a:ea typeface="Century Gothic"/>
                <a:cs typeface="Century Gothic"/>
                <a:sym typeface="Century Gothic"/>
              </a:rPr>
              <a:t>e</a:t>
            </a:r>
            <a:r>
              <a:rPr lang="en-US" sz="3200" b="0" i="0" u="none" strike="noStrike" cap="none">
                <a:solidFill>
                  <a:schemeClr val="dk1"/>
                </a:solidFill>
                <a:latin typeface="Century Gothic"/>
                <a:ea typeface="Century Gothic"/>
                <a:cs typeface="Century Gothic"/>
                <a:sym typeface="Century Gothic"/>
              </a:rPr>
              <a:t>. </a:t>
            </a:r>
            <a:endParaRPr sz="3200" b="0" i="0" u="none" strike="noStrike" cap="none">
              <a:solidFill>
                <a:schemeClr val="dk1"/>
              </a:solidFill>
              <a:latin typeface="Century Gothic"/>
              <a:ea typeface="Century Gothic"/>
              <a:cs typeface="Century Gothic"/>
              <a:sym typeface="Century Gothic"/>
            </a:endParaRPr>
          </a:p>
        </p:txBody>
      </p:sp>
      <p:pic>
        <p:nvPicPr>
          <p:cNvPr id="821" name="Google Shape;821;g212af5222cf_0_66" descr="Graphical user interface, text&#10;&#10;Description automatically generated"/>
          <p:cNvPicPr preferRelativeResize="0"/>
          <p:nvPr/>
        </p:nvPicPr>
        <p:blipFill rotWithShape="1">
          <a:blip r:embed="rId6">
            <a:alphaModFix/>
          </a:blip>
          <a:srcRect/>
          <a:stretch/>
        </p:blipFill>
        <p:spPr>
          <a:xfrm>
            <a:off x="2639599" y="1298010"/>
            <a:ext cx="3810000" cy="51308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p61"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28" name="Google Shape;828;p61"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29" name="Google Shape;829;p61"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30" name="Google Shape;830;p6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31" name="Google Shape;831;p61"/>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Determine Key Ideas</a:t>
            </a:r>
            <a:endParaRPr sz="1400" b="0" i="0" u="none" strike="noStrike" cap="none">
              <a:solidFill>
                <a:srgbClr val="000000"/>
              </a:solidFill>
              <a:latin typeface="Century Gothic"/>
              <a:ea typeface="Century Gothic"/>
              <a:cs typeface="Century Gothic"/>
              <a:sym typeface="Century Gothic"/>
            </a:endParaRPr>
          </a:p>
        </p:txBody>
      </p:sp>
      <p:sp>
        <p:nvSpPr>
          <p:cNvPr id="832" name="Google Shape;832;p61"/>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41</a:t>
            </a:r>
            <a:endParaRPr sz="1400" b="0" i="0" u="none" strike="noStrike" cap="none">
              <a:solidFill>
                <a:srgbClr val="000000"/>
              </a:solidFill>
              <a:latin typeface="Century Gothic"/>
              <a:ea typeface="Century Gothic"/>
              <a:cs typeface="Century Gothic"/>
              <a:sym typeface="Century Gothic"/>
            </a:endParaRPr>
          </a:p>
        </p:txBody>
      </p:sp>
      <p:pic>
        <p:nvPicPr>
          <p:cNvPr id="833" name="Google Shape;833;p61"/>
          <p:cNvPicPr preferRelativeResize="0"/>
          <p:nvPr/>
        </p:nvPicPr>
        <p:blipFill rotWithShape="1">
          <a:blip r:embed="rId6">
            <a:alphaModFix/>
          </a:blip>
          <a:srcRect/>
          <a:stretch/>
        </p:blipFill>
        <p:spPr>
          <a:xfrm>
            <a:off x="1524004" y="1159009"/>
            <a:ext cx="4221720" cy="541449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34" name="Google Shape;834;p61"/>
          <p:cNvSpPr txBox="1"/>
          <p:nvPr/>
        </p:nvSpPr>
        <p:spPr>
          <a:xfrm>
            <a:off x="6373682" y="2412141"/>
            <a:ext cx="4499094"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41 in your Student Interactive and </a:t>
            </a:r>
            <a:r>
              <a:rPr lang="en-US" sz="3200" b="1" i="0" u="none" strike="noStrike" cap="none">
                <a:solidFill>
                  <a:schemeClr val="dk1"/>
                </a:solidFill>
                <a:latin typeface="Century Gothic"/>
                <a:ea typeface="Century Gothic"/>
                <a:cs typeface="Century Gothic"/>
                <a:sym typeface="Century Gothic"/>
              </a:rPr>
              <a:t>complete</a:t>
            </a:r>
            <a:r>
              <a:rPr lang="en-US" sz="3200" b="0" i="0" u="none" strike="noStrike" cap="none">
                <a:solidFill>
                  <a:schemeClr val="dk1"/>
                </a:solidFill>
                <a:latin typeface="Century Gothic"/>
                <a:ea typeface="Century Gothic"/>
                <a:cs typeface="Century Gothic"/>
                <a:sym typeface="Century Gothic"/>
              </a:rPr>
              <a:t> the activity.</a:t>
            </a: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840" name="Google Shape;840;p62"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41" name="Google Shape;841;p62"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42" name="Google Shape;842;p6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43" name="Google Shape;843;p62"/>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44" name="Google Shape;844;p62"/>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4000" b="0" i="0" u="none" strike="noStrike" cap="none">
                <a:solidFill>
                  <a:schemeClr val="lt1"/>
                </a:solidFill>
                <a:latin typeface="Century Gothic"/>
                <a:ea typeface="Century Gothic"/>
                <a:cs typeface="Century Gothic"/>
                <a:sym typeface="Century Gothic"/>
              </a:rPr>
              <a:t>Writing – Poetry</a:t>
            </a:r>
            <a:endParaRPr sz="1400" b="0" i="0" u="none" strike="noStrike" cap="none">
              <a:solidFill>
                <a:srgbClr val="000000"/>
              </a:solidFill>
              <a:latin typeface="Century Gothic"/>
              <a:ea typeface="Century Gothic"/>
              <a:cs typeface="Century Gothic"/>
              <a:sym typeface="Century Gothic"/>
            </a:endParaRPr>
          </a:p>
        </p:txBody>
      </p:sp>
      <p:sp>
        <p:nvSpPr>
          <p:cNvPr id="845" name="Google Shape;845;p62"/>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48</a:t>
            </a:r>
            <a:endParaRPr sz="1400" b="0" i="0" u="none" strike="noStrike" cap="none">
              <a:solidFill>
                <a:srgbClr val="000000"/>
              </a:solidFill>
              <a:latin typeface="Century Gothic"/>
              <a:ea typeface="Century Gothic"/>
              <a:cs typeface="Century Gothic"/>
              <a:sym typeface="Century Gothic"/>
            </a:endParaRPr>
          </a:p>
        </p:txBody>
      </p:sp>
      <p:sp>
        <p:nvSpPr>
          <p:cNvPr id="846" name="Google Shape;846;p62"/>
          <p:cNvSpPr txBox="1"/>
          <p:nvPr/>
        </p:nvSpPr>
        <p:spPr>
          <a:xfrm>
            <a:off x="6337699" y="3094873"/>
            <a:ext cx="4499094"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48 in your Student Interactive.</a:t>
            </a:r>
            <a:endParaRPr sz="3200" b="0" i="0" u="none" strike="noStrike" cap="none">
              <a:solidFill>
                <a:schemeClr val="dk1"/>
              </a:solidFill>
              <a:latin typeface="Century Gothic"/>
              <a:ea typeface="Century Gothic"/>
              <a:cs typeface="Century Gothic"/>
              <a:sym typeface="Century Gothic"/>
            </a:endParaRPr>
          </a:p>
        </p:txBody>
      </p:sp>
      <p:pic>
        <p:nvPicPr>
          <p:cNvPr id="847" name="Google Shape;847;p62"/>
          <p:cNvPicPr preferRelativeResize="0"/>
          <p:nvPr/>
        </p:nvPicPr>
        <p:blipFill rotWithShape="1">
          <a:blip r:embed="rId6">
            <a:alphaModFix/>
          </a:blip>
          <a:srcRect/>
          <a:stretch/>
        </p:blipFill>
        <p:spPr>
          <a:xfrm>
            <a:off x="1749294" y="1159009"/>
            <a:ext cx="3926730" cy="535132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6"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149" name="Google Shape;149;p6"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150" name="Google Shape;150;p6"/>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151" name="Google Shape;151;p6"/>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t>
            </a:r>
            <a:r>
              <a:rPr lang="en-US" sz="6000" b="0" i="0" u="none" strike="noStrike" cap="none">
                <a:solidFill>
                  <a:schemeClr val="lt1"/>
                </a:solidFill>
                <a:latin typeface="Century Gothic"/>
                <a:ea typeface="Century Gothic"/>
                <a:cs typeface="Century Gothic"/>
                <a:sym typeface="Century Gothic"/>
              </a:rPr>
              <a:t>Lesson 1</a:t>
            </a:r>
            <a:endParaRPr sz="1400" b="0" i="0" u="none" strike="noStrike" cap="none">
              <a:solidFill>
                <a:srgbClr val="000000"/>
              </a:solidFill>
              <a:latin typeface="Century Gothic"/>
              <a:ea typeface="Century Gothic"/>
              <a:cs typeface="Century Gothic"/>
              <a:sym typeface="Century Gothic"/>
            </a:endParaRPr>
          </a:p>
        </p:txBody>
      </p:sp>
      <p:pic>
        <p:nvPicPr>
          <p:cNvPr id="152" name="Google Shape;152;p6"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153" name="Google Shape;153;p6"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p63"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54" name="Google Shape;854;p63"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55" name="Google Shape;855;p63"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56" name="Google Shape;856;p6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57" name="Google Shape;857;p63"/>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Independent Writing </a:t>
            </a:r>
            <a:endParaRPr sz="1400" b="0" i="0" u="none" strike="noStrike" cap="none">
              <a:solidFill>
                <a:srgbClr val="000000"/>
              </a:solidFill>
              <a:latin typeface="Century Gothic"/>
              <a:ea typeface="Century Gothic"/>
              <a:cs typeface="Century Gothic"/>
              <a:sym typeface="Century Gothic"/>
            </a:endParaRPr>
          </a:p>
        </p:txBody>
      </p:sp>
      <p:sp>
        <p:nvSpPr>
          <p:cNvPr id="858" name="Google Shape;858;p63"/>
          <p:cNvSpPr txBox="1"/>
          <p:nvPr/>
        </p:nvSpPr>
        <p:spPr>
          <a:xfrm>
            <a:off x="995894" y="1899966"/>
            <a:ext cx="9390639"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chemeClr val="dk1"/>
                </a:solidFill>
                <a:latin typeface="Century Gothic"/>
                <a:ea typeface="Century Gothic"/>
                <a:cs typeface="Century Gothic"/>
                <a:sym typeface="Century Gothic"/>
              </a:rPr>
              <a:t>Now you will </a:t>
            </a:r>
            <a:r>
              <a:rPr lang="en-US" sz="3200" b="1" i="0" u="none" strike="noStrike" cap="none">
                <a:solidFill>
                  <a:schemeClr val="dk1"/>
                </a:solidFill>
                <a:latin typeface="Century Gothic"/>
                <a:ea typeface="Century Gothic"/>
                <a:cs typeface="Century Gothic"/>
                <a:sym typeface="Century Gothic"/>
              </a:rPr>
              <a:t>generate</a:t>
            </a:r>
            <a:r>
              <a:rPr lang="en-US" sz="3200" b="0" i="0" u="none" strike="noStrike" cap="none">
                <a:solidFill>
                  <a:schemeClr val="dk1"/>
                </a:solidFill>
                <a:latin typeface="Century Gothic"/>
                <a:ea typeface="Century Gothic"/>
                <a:cs typeface="Century Gothic"/>
                <a:sym typeface="Century Gothic"/>
              </a:rPr>
              <a:t> ideas for your poems by drawing.</a:t>
            </a:r>
            <a:endParaRPr sz="1400" b="0" i="0" u="none" strike="noStrike" cap="none">
              <a:solidFill>
                <a:srgbClr val="000000"/>
              </a:solidFill>
              <a:latin typeface="Century Gothic"/>
              <a:ea typeface="Century Gothic"/>
              <a:cs typeface="Century Gothic"/>
              <a:sym typeface="Century Gothic"/>
            </a:endParaRPr>
          </a:p>
        </p:txBody>
      </p:sp>
      <p:sp>
        <p:nvSpPr>
          <p:cNvPr id="859" name="Google Shape;859;p63"/>
          <p:cNvSpPr txBox="1"/>
          <p:nvPr/>
        </p:nvSpPr>
        <p:spPr>
          <a:xfrm>
            <a:off x="992880" y="3555878"/>
            <a:ext cx="7127208"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chemeClr val="dk1"/>
                </a:solidFill>
                <a:latin typeface="Century Gothic"/>
                <a:ea typeface="Century Gothic"/>
                <a:cs typeface="Century Gothic"/>
                <a:sym typeface="Century Gothic"/>
              </a:rPr>
              <a:t>List</a:t>
            </a:r>
            <a:r>
              <a:rPr lang="en-US" sz="3200" b="0" i="0" u="none" strike="noStrike" cap="none">
                <a:solidFill>
                  <a:schemeClr val="dk1"/>
                </a:solidFill>
                <a:latin typeface="Century Gothic"/>
                <a:ea typeface="Century Gothic"/>
                <a:cs typeface="Century Gothic"/>
                <a:sym typeface="Century Gothic"/>
              </a:rPr>
              <a:t> ideas and feelings you get from your drawings. </a:t>
            </a:r>
            <a:r>
              <a:rPr lang="en-US" sz="3200" b="1" i="0" u="none" strike="noStrike" cap="none">
                <a:solidFill>
                  <a:schemeClr val="dk1"/>
                </a:solidFill>
                <a:latin typeface="Century Gothic"/>
                <a:ea typeface="Century Gothic"/>
                <a:cs typeface="Century Gothic"/>
                <a:sym typeface="Century Gothic"/>
              </a:rPr>
              <a:t>Share</a:t>
            </a:r>
            <a:r>
              <a:rPr lang="en-US" sz="3200" b="0" i="0" u="none" strike="noStrike" cap="none">
                <a:solidFill>
                  <a:schemeClr val="dk1"/>
                </a:solidFill>
                <a:latin typeface="Century Gothic"/>
                <a:ea typeface="Century Gothic"/>
                <a:cs typeface="Century Gothic"/>
                <a:sym typeface="Century Gothic"/>
              </a:rPr>
              <a:t> your drawings and describe them.</a:t>
            </a:r>
            <a:endParaRPr sz="3200" b="0" i="0" u="none" strike="noStrike" cap="none">
              <a:solidFill>
                <a:schemeClr val="dk1"/>
              </a:solidFill>
              <a:latin typeface="Century Gothic"/>
              <a:ea typeface="Century Gothic"/>
              <a:cs typeface="Century Gothic"/>
              <a:sym typeface="Century Gothic"/>
            </a:endParaRPr>
          </a:p>
        </p:txBody>
      </p:sp>
      <p:pic>
        <p:nvPicPr>
          <p:cNvPr id="860" name="Google Shape;860;p63" descr="Books outline"/>
          <p:cNvPicPr preferRelativeResize="0"/>
          <p:nvPr/>
        </p:nvPicPr>
        <p:blipFill rotWithShape="1">
          <a:blip r:embed="rId6">
            <a:alphaModFix/>
          </a:blip>
          <a:srcRect/>
          <a:stretch/>
        </p:blipFill>
        <p:spPr>
          <a:xfrm>
            <a:off x="8941152" y="3186758"/>
            <a:ext cx="2429785" cy="242978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Google Shape;866;p6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67" name="Google Shape;867;p6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68" name="Google Shape;868;p6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69" name="Google Shape;869;p6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70" name="Google Shape;870;p6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Spelling</a:t>
            </a:r>
            <a:endParaRPr sz="1400" b="0" i="0" u="none" strike="noStrike" cap="none">
              <a:solidFill>
                <a:srgbClr val="000000"/>
              </a:solidFill>
              <a:latin typeface="Century Gothic"/>
              <a:ea typeface="Century Gothic"/>
              <a:cs typeface="Century Gothic"/>
              <a:sym typeface="Century Gothic"/>
            </a:endParaRPr>
          </a:p>
        </p:txBody>
      </p:sp>
      <p:sp>
        <p:nvSpPr>
          <p:cNvPr id="871" name="Google Shape;871;p64"/>
          <p:cNvSpPr txBox="1"/>
          <p:nvPr/>
        </p:nvSpPr>
        <p:spPr>
          <a:xfrm>
            <a:off x="1237445" y="1688886"/>
            <a:ext cx="2870112" cy="4001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chemeClr val="dk1"/>
                </a:solidFill>
                <a:latin typeface="Century Gothic"/>
                <a:ea typeface="Century Gothic"/>
                <a:cs typeface="Century Gothic"/>
                <a:sym typeface="Century Gothic"/>
              </a:rPr>
              <a:t>load</a:t>
            </a:r>
            <a:endParaRPr/>
          </a:p>
          <a:p>
            <a:pPr marL="0" marR="0" lvl="0" indent="0" algn="l" rtl="0">
              <a:lnSpc>
                <a:spcPct val="100000"/>
              </a:lnSpc>
              <a:spcBef>
                <a:spcPts val="0"/>
              </a:spcBef>
              <a:spcAft>
                <a:spcPts val="0"/>
              </a:spcAft>
              <a:buClr>
                <a:srgbClr val="000000"/>
              </a:buClr>
              <a:buSzPts val="6600"/>
              <a:buFont typeface="Arial"/>
              <a:buNone/>
            </a:pPr>
            <a:endParaRPr sz="2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chemeClr val="dk1"/>
                </a:solidFill>
                <a:latin typeface="Century Gothic"/>
                <a:ea typeface="Century Gothic"/>
                <a:cs typeface="Century Gothic"/>
                <a:sym typeface="Century Gothic"/>
              </a:rPr>
              <a:t>bowl</a:t>
            </a:r>
            <a:endParaRPr/>
          </a:p>
          <a:p>
            <a:pPr marL="0" marR="0" lvl="0" indent="0" algn="l" rtl="0">
              <a:lnSpc>
                <a:spcPct val="100000"/>
              </a:lnSpc>
              <a:spcBef>
                <a:spcPts val="0"/>
              </a:spcBef>
              <a:spcAft>
                <a:spcPts val="0"/>
              </a:spcAft>
              <a:buClr>
                <a:srgbClr val="000000"/>
              </a:buClr>
              <a:buSzPts val="6600"/>
              <a:buFont typeface="Arial"/>
              <a:buNone/>
            </a:pPr>
            <a:endParaRPr sz="2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chemeClr val="dk1"/>
                </a:solidFill>
                <a:latin typeface="Century Gothic"/>
                <a:ea typeface="Century Gothic"/>
                <a:cs typeface="Century Gothic"/>
                <a:sym typeface="Century Gothic"/>
              </a:rPr>
              <a:t>only </a:t>
            </a:r>
            <a:endParaRPr sz="6600" b="0" i="0" u="none" strike="noStrike" cap="none">
              <a:solidFill>
                <a:schemeClr val="dk1"/>
              </a:solidFill>
              <a:latin typeface="Century Gothic"/>
              <a:ea typeface="Century Gothic"/>
              <a:cs typeface="Century Gothic"/>
              <a:sym typeface="Century Gothic"/>
            </a:endParaRPr>
          </a:p>
        </p:txBody>
      </p:sp>
      <p:sp>
        <p:nvSpPr>
          <p:cNvPr id="872" name="Google Shape;872;p64"/>
          <p:cNvSpPr txBox="1"/>
          <p:nvPr/>
        </p:nvSpPr>
        <p:spPr>
          <a:xfrm>
            <a:off x="5542612" y="2904584"/>
            <a:ext cx="4499094"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entury Gothic"/>
                <a:ea typeface="Century Gothic"/>
                <a:cs typeface="Century Gothic"/>
                <a:sym typeface="Century Gothic"/>
              </a:rPr>
              <a:t>Let’s </a:t>
            </a:r>
            <a:r>
              <a:rPr lang="en-US" sz="3200" b="1" i="0" u="none" strike="noStrike" cap="none">
                <a:solidFill>
                  <a:schemeClr val="dk1"/>
                </a:solidFill>
                <a:latin typeface="Century Gothic"/>
                <a:ea typeface="Century Gothic"/>
                <a:cs typeface="Century Gothic"/>
                <a:sym typeface="Century Gothic"/>
              </a:rPr>
              <a:t>review</a:t>
            </a:r>
            <a:r>
              <a:rPr lang="en-US" sz="3200" b="0" i="0" u="none" strike="noStrike" cap="none">
                <a:solidFill>
                  <a:schemeClr val="dk1"/>
                </a:solidFill>
                <a:latin typeface="Century Gothic"/>
                <a:ea typeface="Century Gothic"/>
                <a:cs typeface="Century Gothic"/>
                <a:sym typeface="Century Gothic"/>
              </a:rPr>
              <a:t> the spelling words with the long </a:t>
            </a:r>
            <a:r>
              <a:rPr lang="en-US" sz="3200" b="0" i="1" u="none" strike="noStrike" cap="none">
                <a:solidFill>
                  <a:schemeClr val="dk1"/>
                </a:solidFill>
                <a:latin typeface="Century Gothic"/>
                <a:ea typeface="Century Gothic"/>
                <a:cs typeface="Century Gothic"/>
                <a:sym typeface="Century Gothic"/>
              </a:rPr>
              <a:t>o</a:t>
            </a:r>
            <a:r>
              <a:rPr lang="en-US" sz="3200" b="0" i="0" u="none" strike="noStrike" cap="none">
                <a:solidFill>
                  <a:schemeClr val="dk1"/>
                </a:solidFill>
                <a:latin typeface="Century Gothic"/>
                <a:ea typeface="Century Gothic"/>
                <a:cs typeface="Century Gothic"/>
                <a:sym typeface="Century Gothic"/>
              </a:rPr>
              <a:t> sound. </a:t>
            </a: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pic>
        <p:nvPicPr>
          <p:cNvPr id="878" name="Google Shape;878;p65"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879" name="Google Shape;879;p65"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880" name="Google Shape;880;p65"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881" name="Google Shape;881;p65"/>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882" name="Google Shape;882;p65"/>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Language and Conventions</a:t>
            </a:r>
            <a:endParaRPr sz="1400" b="0" i="0" u="none" strike="noStrike" cap="none">
              <a:solidFill>
                <a:srgbClr val="000000"/>
              </a:solidFill>
              <a:latin typeface="Century Gothic"/>
              <a:ea typeface="Century Gothic"/>
              <a:cs typeface="Century Gothic"/>
              <a:sym typeface="Century Gothic"/>
            </a:endParaRPr>
          </a:p>
        </p:txBody>
      </p:sp>
      <p:sp>
        <p:nvSpPr>
          <p:cNvPr id="883" name="Google Shape;883;p65"/>
          <p:cNvSpPr txBox="1"/>
          <p:nvPr/>
        </p:nvSpPr>
        <p:spPr>
          <a:xfrm>
            <a:off x="5887439" y="2448069"/>
            <a:ext cx="4499094"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46 in your Student Interactive and </a:t>
            </a:r>
            <a:r>
              <a:rPr lang="en-US" sz="3200" b="1" i="0" u="none" strike="noStrike" cap="none">
                <a:solidFill>
                  <a:schemeClr val="dk1"/>
                </a:solidFill>
                <a:latin typeface="Century Gothic"/>
                <a:ea typeface="Century Gothic"/>
                <a:cs typeface="Century Gothic"/>
                <a:sym typeface="Century Gothic"/>
              </a:rPr>
              <a:t>complete</a:t>
            </a:r>
            <a:r>
              <a:rPr lang="en-US" sz="3200" b="0" i="0" u="none" strike="noStrike" cap="none">
                <a:solidFill>
                  <a:schemeClr val="dk1"/>
                </a:solidFill>
                <a:latin typeface="Century Gothic"/>
                <a:ea typeface="Century Gothic"/>
                <a:cs typeface="Century Gothic"/>
                <a:sym typeface="Century Gothic"/>
              </a:rPr>
              <a:t> the activity. </a:t>
            </a:r>
            <a:endParaRPr sz="3200" b="0" i="0" u="none" strike="noStrike" cap="none">
              <a:solidFill>
                <a:schemeClr val="dk1"/>
              </a:solidFill>
              <a:latin typeface="Century Gothic"/>
              <a:ea typeface="Century Gothic"/>
              <a:cs typeface="Century Gothic"/>
              <a:sym typeface="Century Gothic"/>
            </a:endParaRPr>
          </a:p>
        </p:txBody>
      </p:sp>
      <p:pic>
        <p:nvPicPr>
          <p:cNvPr id="884" name="Google Shape;884;p65"/>
          <p:cNvPicPr preferRelativeResize="0"/>
          <p:nvPr/>
        </p:nvPicPr>
        <p:blipFill rotWithShape="1">
          <a:blip r:embed="rId6">
            <a:alphaModFix/>
          </a:blip>
          <a:srcRect/>
          <a:stretch/>
        </p:blipFill>
        <p:spPr>
          <a:xfrm>
            <a:off x="1494685" y="1176509"/>
            <a:ext cx="3772273" cy="509766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885" name="Google Shape;885;p65"/>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46</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890" name="Google Shape;890;p66" descr="A picture containing drawing, lamp&#10;&#10;Description automatically generated"/>
          <p:cNvPicPr preferRelativeResize="0"/>
          <p:nvPr/>
        </p:nvPicPr>
        <p:blipFill rotWithShape="1">
          <a:blip r:embed="rId3">
            <a:alphaModFix/>
          </a:blip>
          <a:srcRect/>
          <a:stretch/>
        </p:blipFill>
        <p:spPr>
          <a:xfrm rot="9387287">
            <a:off x="9271967" y="5485049"/>
            <a:ext cx="2842710" cy="979582"/>
          </a:xfrm>
          <a:prstGeom prst="rect">
            <a:avLst/>
          </a:prstGeom>
          <a:noFill/>
          <a:ln>
            <a:noFill/>
          </a:ln>
        </p:spPr>
      </p:pic>
      <p:pic>
        <p:nvPicPr>
          <p:cNvPr id="891" name="Google Shape;891;p66" descr="A picture containing drawing, lamp&#10;&#10;Description automatically generated"/>
          <p:cNvPicPr preferRelativeResize="0"/>
          <p:nvPr/>
        </p:nvPicPr>
        <p:blipFill rotWithShape="1">
          <a:blip r:embed="rId3">
            <a:alphaModFix/>
          </a:blip>
          <a:srcRect/>
          <a:stretch/>
        </p:blipFill>
        <p:spPr>
          <a:xfrm rot="9387287">
            <a:off x="-82083" y="449101"/>
            <a:ext cx="2842710" cy="979582"/>
          </a:xfrm>
          <a:prstGeom prst="rect">
            <a:avLst/>
          </a:prstGeom>
          <a:noFill/>
          <a:ln>
            <a:noFill/>
          </a:ln>
        </p:spPr>
      </p:pic>
      <p:cxnSp>
        <p:nvCxnSpPr>
          <p:cNvPr id="892" name="Google Shape;892;p66"/>
          <p:cNvCxnSpPr/>
          <p:nvPr/>
        </p:nvCxnSpPr>
        <p:spPr>
          <a:xfrm rot="10800000">
            <a:off x="0" y="3143250"/>
            <a:ext cx="12192000" cy="0"/>
          </a:xfrm>
          <a:prstGeom prst="straightConnector1">
            <a:avLst/>
          </a:prstGeom>
          <a:noFill/>
          <a:ln w="28575" cap="flat" cmpd="sng">
            <a:solidFill>
              <a:srgbClr val="0070C0"/>
            </a:solidFill>
            <a:prstDash val="solid"/>
            <a:miter lim="800000"/>
            <a:headEnd type="none" w="sm" len="sm"/>
            <a:tailEnd type="none" w="sm" len="sm"/>
          </a:ln>
        </p:spPr>
      </p:cxnSp>
      <p:sp>
        <p:nvSpPr>
          <p:cNvPr id="893" name="Google Shape;893;p66"/>
          <p:cNvSpPr/>
          <p:nvPr/>
        </p:nvSpPr>
        <p:spPr>
          <a:xfrm>
            <a:off x="2581999" y="2235872"/>
            <a:ext cx="7028001" cy="1814755"/>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6000" b="0" i="0" u="none" strike="noStrike" cap="none">
                <a:solidFill>
                  <a:schemeClr val="lt1"/>
                </a:solidFill>
                <a:latin typeface="Century Gothic"/>
                <a:ea typeface="Century Gothic"/>
                <a:cs typeface="Century Gothic"/>
                <a:sym typeface="Century Gothic"/>
              </a:rPr>
              <a:t>Lesson 5</a:t>
            </a:r>
            <a:endParaRPr sz="1400" b="0" i="0" u="none" strike="noStrike" cap="none">
              <a:solidFill>
                <a:srgbClr val="000000"/>
              </a:solidFill>
              <a:latin typeface="Century Gothic"/>
              <a:ea typeface="Century Gothic"/>
              <a:cs typeface="Century Gothic"/>
              <a:sym typeface="Century Gothic"/>
            </a:endParaRPr>
          </a:p>
        </p:txBody>
      </p:sp>
      <p:pic>
        <p:nvPicPr>
          <p:cNvPr id="894" name="Google Shape;894;p66" descr="A picture containing clock&#10;&#10;Description automatically generated"/>
          <p:cNvPicPr preferRelativeResize="0"/>
          <p:nvPr/>
        </p:nvPicPr>
        <p:blipFill rotWithShape="1">
          <a:blip r:embed="rId4">
            <a:alphaModFix/>
          </a:blip>
          <a:srcRect r="52261"/>
          <a:stretch/>
        </p:blipFill>
        <p:spPr>
          <a:xfrm>
            <a:off x="4771547" y="4649495"/>
            <a:ext cx="3157122" cy="903076"/>
          </a:xfrm>
          <a:prstGeom prst="rect">
            <a:avLst/>
          </a:prstGeom>
          <a:noFill/>
          <a:ln>
            <a:noFill/>
          </a:ln>
        </p:spPr>
      </p:pic>
      <p:pic>
        <p:nvPicPr>
          <p:cNvPr id="895" name="Google Shape;895;p66"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901" name="Google Shape;901;p70"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902" name="Google Shape;902;p70"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903" name="Google Shape;903;p70"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904" name="Google Shape;904;p70"/>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05" name="Google Shape;905;p70"/>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Decodable Text</a:t>
            </a:r>
            <a:endParaRPr sz="1400" b="0" i="0" u="none" strike="noStrike" cap="none">
              <a:solidFill>
                <a:srgbClr val="000000"/>
              </a:solidFill>
              <a:latin typeface="Century Gothic"/>
              <a:ea typeface="Century Gothic"/>
              <a:cs typeface="Century Gothic"/>
              <a:sym typeface="Century Gothic"/>
            </a:endParaRPr>
          </a:p>
        </p:txBody>
      </p:sp>
      <p:sp>
        <p:nvSpPr>
          <p:cNvPr id="906" name="Google Shape;906;p70"/>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21</a:t>
            </a:r>
            <a:endParaRPr sz="1400" b="0" i="0" u="none" strike="noStrike" cap="none">
              <a:solidFill>
                <a:srgbClr val="000000"/>
              </a:solidFill>
              <a:latin typeface="Century Gothic"/>
              <a:ea typeface="Century Gothic"/>
              <a:cs typeface="Century Gothic"/>
              <a:sym typeface="Century Gothic"/>
            </a:endParaRPr>
          </a:p>
        </p:txBody>
      </p:sp>
      <p:sp>
        <p:nvSpPr>
          <p:cNvPr id="907" name="Google Shape;907;p70"/>
          <p:cNvSpPr txBox="1"/>
          <p:nvPr/>
        </p:nvSpPr>
        <p:spPr>
          <a:xfrm>
            <a:off x="6194228" y="2904584"/>
            <a:ext cx="4499094"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21 in your Student Interactive.  </a:t>
            </a:r>
            <a:endParaRPr sz="3200" b="0" i="0" u="none" strike="noStrike" cap="none">
              <a:solidFill>
                <a:schemeClr val="dk1"/>
              </a:solidFill>
              <a:latin typeface="Century Gothic"/>
              <a:ea typeface="Century Gothic"/>
              <a:cs typeface="Century Gothic"/>
              <a:sym typeface="Century Gothic"/>
            </a:endParaRPr>
          </a:p>
        </p:txBody>
      </p:sp>
      <p:pic>
        <p:nvPicPr>
          <p:cNvPr id="908" name="Google Shape;908;p70"/>
          <p:cNvPicPr preferRelativeResize="0"/>
          <p:nvPr/>
        </p:nvPicPr>
        <p:blipFill rotWithShape="1">
          <a:blip r:embed="rId6">
            <a:alphaModFix/>
          </a:blip>
          <a:srcRect/>
          <a:stretch/>
        </p:blipFill>
        <p:spPr>
          <a:xfrm>
            <a:off x="1339273" y="1014413"/>
            <a:ext cx="4322439" cy="560880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Google Shape;914;p71"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915" name="Google Shape;915;p71"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916" name="Google Shape;916;p71"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917" name="Google Shape;917;p71"/>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18" name="Google Shape;918;p71"/>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Reflect and Share</a:t>
            </a:r>
            <a:endParaRPr sz="1400" b="0" i="0" u="none" strike="noStrike" cap="none">
              <a:solidFill>
                <a:srgbClr val="000000"/>
              </a:solidFill>
              <a:latin typeface="Century Gothic"/>
              <a:ea typeface="Century Gothic"/>
              <a:cs typeface="Century Gothic"/>
              <a:sym typeface="Century Gothic"/>
            </a:endParaRPr>
          </a:p>
        </p:txBody>
      </p:sp>
      <p:sp>
        <p:nvSpPr>
          <p:cNvPr id="919" name="Google Shape;919;p71"/>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42</a:t>
            </a:r>
            <a:endParaRPr sz="1400" b="0" i="0" u="none" strike="noStrike" cap="none">
              <a:solidFill>
                <a:srgbClr val="000000"/>
              </a:solidFill>
              <a:latin typeface="Century Gothic"/>
              <a:ea typeface="Century Gothic"/>
              <a:cs typeface="Century Gothic"/>
              <a:sym typeface="Century Gothic"/>
            </a:endParaRPr>
          </a:p>
        </p:txBody>
      </p:sp>
      <p:pic>
        <p:nvPicPr>
          <p:cNvPr id="920" name="Google Shape;920;p71"/>
          <p:cNvPicPr preferRelativeResize="0"/>
          <p:nvPr/>
        </p:nvPicPr>
        <p:blipFill rotWithShape="1">
          <a:blip r:embed="rId6">
            <a:alphaModFix/>
          </a:blip>
          <a:srcRect/>
          <a:stretch/>
        </p:blipFill>
        <p:spPr>
          <a:xfrm>
            <a:off x="1561627" y="1231757"/>
            <a:ext cx="3853944" cy="519203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21" name="Google Shape;921;p71"/>
          <p:cNvSpPr txBox="1"/>
          <p:nvPr/>
        </p:nvSpPr>
        <p:spPr>
          <a:xfrm>
            <a:off x="6194228" y="2904584"/>
            <a:ext cx="4499094"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42 in your Student Interactive.  </a:t>
            </a: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927" name="Google Shape;927;p93"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928" name="Google Shape;928;p93"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929" name="Google Shape;929;p93"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930" name="Google Shape;930;p9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31" name="Google Shape;931;p93"/>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Apply</a:t>
            </a:r>
            <a:endParaRPr sz="1400" b="0" i="0" u="none" strike="noStrike" cap="none">
              <a:solidFill>
                <a:srgbClr val="000000"/>
              </a:solidFill>
              <a:latin typeface="Century Gothic"/>
              <a:ea typeface="Century Gothic"/>
              <a:cs typeface="Century Gothic"/>
              <a:sym typeface="Century Gothic"/>
            </a:endParaRPr>
          </a:p>
        </p:txBody>
      </p:sp>
      <p:sp>
        <p:nvSpPr>
          <p:cNvPr id="932" name="Google Shape;932;p93"/>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42</a:t>
            </a:r>
            <a:endParaRPr sz="1400" b="0" i="0" u="none" strike="noStrike" cap="none">
              <a:solidFill>
                <a:srgbClr val="000000"/>
              </a:solidFill>
              <a:latin typeface="Century Gothic"/>
              <a:ea typeface="Century Gothic"/>
              <a:cs typeface="Century Gothic"/>
              <a:sym typeface="Century Gothic"/>
            </a:endParaRPr>
          </a:p>
        </p:txBody>
      </p:sp>
      <p:pic>
        <p:nvPicPr>
          <p:cNvPr id="933" name="Google Shape;933;p93"/>
          <p:cNvPicPr preferRelativeResize="0"/>
          <p:nvPr/>
        </p:nvPicPr>
        <p:blipFill rotWithShape="1">
          <a:blip r:embed="rId6">
            <a:alphaModFix/>
          </a:blip>
          <a:srcRect/>
          <a:stretch/>
        </p:blipFill>
        <p:spPr>
          <a:xfrm>
            <a:off x="1561627" y="1231757"/>
            <a:ext cx="3853944" cy="519203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34" name="Google Shape;934;p93"/>
          <p:cNvSpPr txBox="1"/>
          <p:nvPr/>
        </p:nvSpPr>
        <p:spPr>
          <a:xfrm>
            <a:off x="5878788" y="3421599"/>
            <a:ext cx="5892487" cy="24621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chemeClr val="dk1"/>
                </a:solidFill>
                <a:latin typeface="Century Gothic"/>
                <a:ea typeface="Century Gothic"/>
                <a:cs typeface="Century Gothic"/>
                <a:sym typeface="Century Gothic"/>
              </a:rPr>
              <a:t>Use</a:t>
            </a:r>
            <a:r>
              <a:rPr lang="en-US" sz="2800" b="0" i="0" u="none" strike="noStrike" cap="none">
                <a:solidFill>
                  <a:schemeClr val="dk1"/>
                </a:solidFill>
                <a:latin typeface="Century Gothic"/>
                <a:ea typeface="Century Gothic"/>
                <a:cs typeface="Century Gothic"/>
                <a:sym typeface="Century Gothic"/>
              </a:rPr>
              <a:t> evidence from the texts they have read this week to respond. </a:t>
            </a:r>
            <a:br>
              <a:rPr lang="en-US" sz="2800" b="0" i="0" u="none" strike="noStrike" cap="none">
                <a:solidFill>
                  <a:schemeClr val="dk1"/>
                </a:solidFill>
                <a:latin typeface="Century Gothic"/>
                <a:ea typeface="Century Gothic"/>
                <a:cs typeface="Century Gothic"/>
                <a:sym typeface="Century Gothic"/>
              </a:rPr>
            </a:br>
            <a:endParaRPr sz="2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2800" b="1" i="0" u="none" strike="noStrike" cap="none">
                <a:solidFill>
                  <a:schemeClr val="dk1"/>
                </a:solidFill>
                <a:latin typeface="Century Gothic"/>
                <a:ea typeface="Century Gothic"/>
                <a:cs typeface="Century Gothic"/>
                <a:sym typeface="Century Gothic"/>
              </a:rPr>
              <a:t>Write</a:t>
            </a:r>
            <a:r>
              <a:rPr lang="en-US" sz="2800" b="0" i="0" u="none" strike="noStrike" cap="none">
                <a:solidFill>
                  <a:schemeClr val="dk1"/>
                </a:solidFill>
                <a:latin typeface="Century Gothic"/>
                <a:ea typeface="Century Gothic"/>
                <a:cs typeface="Century Gothic"/>
                <a:sym typeface="Century Gothic"/>
              </a:rPr>
              <a:t> their response on a separate sheet of paper.</a:t>
            </a:r>
            <a:br>
              <a:rPr lang="en-US" sz="1800" b="0" i="0" u="none" strike="noStrike" cap="none">
                <a:solidFill>
                  <a:schemeClr val="dk1"/>
                </a:solidFill>
                <a:latin typeface="Century Gothic"/>
                <a:ea typeface="Century Gothic"/>
                <a:cs typeface="Century Gothic"/>
                <a:sym typeface="Century Gothic"/>
              </a:rPr>
            </a:br>
            <a:endParaRPr sz="1400" b="0" i="0" u="none" strike="noStrike" cap="none">
              <a:solidFill>
                <a:srgbClr val="000000"/>
              </a:solidFill>
              <a:latin typeface="Century Gothic"/>
              <a:ea typeface="Century Gothic"/>
              <a:cs typeface="Century Gothic"/>
              <a:sym typeface="Century Gothic"/>
            </a:endParaRPr>
          </a:p>
        </p:txBody>
      </p:sp>
      <p:pic>
        <p:nvPicPr>
          <p:cNvPr id="935" name="Google Shape;935;p93"/>
          <p:cNvPicPr preferRelativeResize="0"/>
          <p:nvPr/>
        </p:nvPicPr>
        <p:blipFill rotWithShape="1">
          <a:blip r:embed="rId7">
            <a:alphaModFix/>
          </a:blip>
          <a:srcRect/>
          <a:stretch/>
        </p:blipFill>
        <p:spPr>
          <a:xfrm>
            <a:off x="5878788" y="1831310"/>
            <a:ext cx="5892487" cy="89221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72"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942" name="Google Shape;942;p72"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943" name="Google Shape;943;p72"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944" name="Google Shape;944;p72"/>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45" name="Google Shape;945;p72"/>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Writing – Poetry </a:t>
            </a:r>
            <a:endParaRPr sz="1400" b="0" i="0" u="none" strike="noStrike" cap="none">
              <a:solidFill>
                <a:srgbClr val="000000"/>
              </a:solidFill>
              <a:latin typeface="Century Gothic"/>
              <a:ea typeface="Century Gothic"/>
              <a:cs typeface="Century Gothic"/>
              <a:sym typeface="Century Gothic"/>
            </a:endParaRPr>
          </a:p>
        </p:txBody>
      </p:sp>
      <p:sp>
        <p:nvSpPr>
          <p:cNvPr id="946" name="Google Shape;946;p72"/>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49</a:t>
            </a:r>
            <a:endParaRPr sz="1400" b="0" i="0" u="none" strike="noStrike" cap="none">
              <a:solidFill>
                <a:srgbClr val="000000"/>
              </a:solidFill>
              <a:latin typeface="Century Gothic"/>
              <a:ea typeface="Century Gothic"/>
              <a:cs typeface="Century Gothic"/>
              <a:sym typeface="Century Gothic"/>
            </a:endParaRPr>
          </a:p>
        </p:txBody>
      </p:sp>
      <p:pic>
        <p:nvPicPr>
          <p:cNvPr id="947" name="Google Shape;947;p72"/>
          <p:cNvPicPr preferRelativeResize="0"/>
          <p:nvPr/>
        </p:nvPicPr>
        <p:blipFill rotWithShape="1">
          <a:blip r:embed="rId6">
            <a:alphaModFix/>
          </a:blip>
          <a:srcRect/>
          <a:stretch/>
        </p:blipFill>
        <p:spPr>
          <a:xfrm>
            <a:off x="2088605" y="1159009"/>
            <a:ext cx="4008763" cy="541348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48" name="Google Shape;948;p72"/>
          <p:cNvSpPr txBox="1"/>
          <p:nvPr/>
        </p:nvSpPr>
        <p:spPr>
          <a:xfrm>
            <a:off x="6846700" y="2588209"/>
            <a:ext cx="4499100" cy="255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Turn</a:t>
            </a:r>
            <a:r>
              <a:rPr lang="en-US" sz="3200" b="0" i="0" u="none" strike="noStrike" cap="none">
                <a:solidFill>
                  <a:schemeClr val="dk1"/>
                </a:solidFill>
                <a:latin typeface="Century Gothic"/>
                <a:ea typeface="Century Gothic"/>
                <a:cs typeface="Century Gothic"/>
                <a:sym typeface="Century Gothic"/>
              </a:rPr>
              <a:t> to page 49 in your Student Interactive</a:t>
            </a:r>
            <a:r>
              <a:rPr lang="en-US" sz="3200">
                <a:solidFill>
                  <a:schemeClr val="dk1"/>
                </a:solidFill>
                <a:latin typeface="Century Gothic"/>
                <a:ea typeface="Century Gothic"/>
                <a:cs typeface="Century Gothic"/>
                <a:sym typeface="Century Gothic"/>
              </a:rPr>
              <a:t> and complete the activity.</a:t>
            </a:r>
            <a:r>
              <a:rPr lang="en-US" sz="3200" b="0" i="0" u="none" strike="noStrike" cap="none">
                <a:solidFill>
                  <a:schemeClr val="dk1"/>
                </a:solidFill>
                <a:latin typeface="Century Gothic"/>
                <a:ea typeface="Century Gothic"/>
                <a:cs typeface="Century Gothic"/>
                <a:sym typeface="Century Gothic"/>
              </a:rPr>
              <a:t> </a:t>
            </a:r>
            <a:endParaRPr sz="3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pic>
        <p:nvPicPr>
          <p:cNvPr id="954" name="Google Shape;954;p73"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955" name="Google Shape;955;p73"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956" name="Google Shape;956;p73"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957" name="Google Shape;957;p73"/>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58" name="Google Shape;958;p73"/>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Spelling</a:t>
            </a:r>
            <a:endParaRPr sz="1400" b="0" i="0" u="none" strike="noStrike" cap="none">
              <a:solidFill>
                <a:srgbClr val="000000"/>
              </a:solidFill>
              <a:latin typeface="Century Gothic"/>
              <a:ea typeface="Century Gothic"/>
              <a:cs typeface="Century Gothic"/>
              <a:sym typeface="Century Gothic"/>
            </a:endParaRPr>
          </a:p>
        </p:txBody>
      </p:sp>
      <p:sp>
        <p:nvSpPr>
          <p:cNvPr id="959" name="Google Shape;959;p73"/>
          <p:cNvSpPr txBox="1"/>
          <p:nvPr/>
        </p:nvSpPr>
        <p:spPr>
          <a:xfrm>
            <a:off x="1217965" y="1101476"/>
            <a:ext cx="10151271"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Century Gothic"/>
                <a:ea typeface="Century Gothic"/>
                <a:cs typeface="Century Gothic"/>
                <a:sym typeface="Century Gothic"/>
              </a:rPr>
              <a:t>1</a:t>
            </a:r>
            <a:r>
              <a:rPr lang="en-US" sz="2800" b="0" i="0" u="none" strike="noStrike" cap="none">
                <a:solidFill>
                  <a:srgbClr val="000000"/>
                </a:solidFill>
                <a:latin typeface="Century Gothic"/>
                <a:ea typeface="Century Gothic"/>
                <a:cs typeface="Century Gothic"/>
                <a:sym typeface="Century Gothic"/>
              </a:rPr>
              <a:t>. The </a:t>
            </a:r>
            <a:r>
              <a:rPr lang="en-US" sz="2800" b="1" i="0" u="none" strike="noStrike" cap="none">
                <a:solidFill>
                  <a:srgbClr val="000000"/>
                </a:solidFill>
                <a:latin typeface="Century Gothic"/>
                <a:ea typeface="Century Gothic"/>
                <a:cs typeface="Century Gothic"/>
                <a:sym typeface="Century Gothic"/>
              </a:rPr>
              <a:t>pirate</a:t>
            </a:r>
            <a:r>
              <a:rPr lang="en-US" sz="2800" b="0" i="0" u="none" strike="noStrike" cap="none">
                <a:solidFill>
                  <a:srgbClr val="000000"/>
                </a:solidFill>
                <a:latin typeface="Century Gothic"/>
                <a:ea typeface="Century Gothic"/>
                <a:cs typeface="Century Gothic"/>
                <a:sym typeface="Century Gothic"/>
              </a:rPr>
              <a:t> was searching for treasure.</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2. He wanted to </a:t>
            </a:r>
            <a:r>
              <a:rPr lang="en-US" sz="2800" b="1" i="0" u="none" strike="noStrike" cap="none">
                <a:solidFill>
                  <a:srgbClr val="000000"/>
                </a:solidFill>
                <a:latin typeface="Century Gothic"/>
                <a:ea typeface="Century Gothic"/>
                <a:cs typeface="Century Gothic"/>
                <a:sym typeface="Century Gothic"/>
              </a:rPr>
              <a:t>try</a:t>
            </a:r>
            <a:r>
              <a:rPr lang="en-US" sz="2800" b="0" i="0" u="none" strike="noStrike" cap="none">
                <a:solidFill>
                  <a:srgbClr val="000000"/>
                </a:solidFill>
                <a:latin typeface="Century Gothic"/>
                <a:ea typeface="Century Gothic"/>
                <a:cs typeface="Century Gothic"/>
                <a:sym typeface="Century Gothic"/>
              </a:rPr>
              <a:t> to do the puzzle.</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3. She found two </a:t>
            </a:r>
            <a:r>
              <a:rPr lang="en-US" sz="2800" b="1" i="0" u="none" strike="noStrike" cap="none">
                <a:solidFill>
                  <a:srgbClr val="000000"/>
                </a:solidFill>
                <a:latin typeface="Century Gothic"/>
                <a:ea typeface="Century Gothic"/>
                <a:cs typeface="Century Gothic"/>
                <a:sym typeface="Century Gothic"/>
              </a:rPr>
              <a:t>dimes</a:t>
            </a:r>
            <a:r>
              <a:rPr lang="en-US" sz="2800" b="0" i="0" u="none" strike="noStrike" cap="none">
                <a:solidFill>
                  <a:srgbClr val="000000"/>
                </a:solidFill>
                <a:latin typeface="Century Gothic"/>
                <a:ea typeface="Century Gothic"/>
                <a:cs typeface="Century Gothic"/>
                <a:sym typeface="Century Gothic"/>
              </a:rPr>
              <a:t> on the sidewalk.</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4. He did not want to </a:t>
            </a:r>
            <a:r>
              <a:rPr lang="en-US" sz="2800" b="1" i="0" u="none" strike="noStrike" cap="none">
                <a:solidFill>
                  <a:srgbClr val="000000"/>
                </a:solidFill>
                <a:latin typeface="Century Gothic"/>
                <a:ea typeface="Century Gothic"/>
                <a:cs typeface="Century Gothic"/>
                <a:sym typeface="Century Gothic"/>
              </a:rPr>
              <a:t>strike</a:t>
            </a:r>
            <a:r>
              <a:rPr lang="en-US" sz="2800" b="0" i="0" u="none" strike="noStrike" cap="none">
                <a:solidFill>
                  <a:srgbClr val="000000"/>
                </a:solidFill>
                <a:latin typeface="Century Gothic"/>
                <a:ea typeface="Century Gothic"/>
                <a:cs typeface="Century Gothic"/>
                <a:sym typeface="Century Gothic"/>
              </a:rPr>
              <a:t> out.</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5. We </a:t>
            </a:r>
            <a:r>
              <a:rPr lang="en-US" sz="2800" b="1" i="0" u="none" strike="noStrike" cap="none">
                <a:solidFill>
                  <a:srgbClr val="000000"/>
                </a:solidFill>
                <a:latin typeface="Century Gothic"/>
                <a:ea typeface="Century Gothic"/>
                <a:cs typeface="Century Gothic"/>
                <a:sym typeface="Century Gothic"/>
              </a:rPr>
              <a:t>tried</a:t>
            </a:r>
            <a:r>
              <a:rPr lang="en-US" sz="2800" b="0" i="0" u="none" strike="noStrike" cap="none">
                <a:solidFill>
                  <a:srgbClr val="000000"/>
                </a:solidFill>
                <a:latin typeface="Century Gothic"/>
                <a:ea typeface="Century Gothic"/>
                <a:cs typeface="Century Gothic"/>
                <a:sym typeface="Century Gothic"/>
              </a:rPr>
              <a:t> to bake a cake.</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6. Do you think she is a </a:t>
            </a:r>
            <a:r>
              <a:rPr lang="en-US" sz="2800" b="1" i="0" u="none" strike="noStrike" cap="none">
                <a:solidFill>
                  <a:srgbClr val="000000"/>
                </a:solidFill>
                <a:latin typeface="Century Gothic"/>
                <a:ea typeface="Century Gothic"/>
                <a:cs typeface="Century Gothic"/>
                <a:sym typeface="Century Gothic"/>
              </a:rPr>
              <a:t>spy</a:t>
            </a:r>
            <a:r>
              <a:rPr lang="en-US" sz="2800" b="0" i="0" u="none" strike="noStrike" cap="none">
                <a:solidFill>
                  <a:srgbClr val="000000"/>
                </a:solidFill>
                <a:latin typeface="Arial"/>
                <a:ea typeface="Arial"/>
                <a:cs typeface="Arial"/>
                <a:sym typeface="Arial"/>
              </a:rPr>
              <a:t>?</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7. He was afraid of the </a:t>
            </a:r>
            <a:r>
              <a:rPr lang="en-US" sz="2800" b="1" i="0" u="none" strike="noStrike" cap="none">
                <a:solidFill>
                  <a:srgbClr val="000000"/>
                </a:solidFill>
                <a:latin typeface="Century Gothic"/>
                <a:ea typeface="Century Gothic"/>
                <a:cs typeface="Century Gothic"/>
                <a:sym typeface="Century Gothic"/>
              </a:rPr>
              <a:t>spider</a:t>
            </a:r>
            <a:r>
              <a:rPr lang="en-US" sz="2800" b="0" i="0" u="none" strike="noStrike" cap="none">
                <a:solidFill>
                  <a:srgbClr val="000000"/>
                </a:solidFill>
                <a:latin typeface="Century Gothic"/>
                <a:ea typeface="Century Gothic"/>
                <a:cs typeface="Century Gothic"/>
                <a:sym typeface="Century Gothic"/>
              </a:rPr>
              <a:t>.</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8. I’d like to eat some ice cream </a:t>
            </a:r>
            <a:r>
              <a:rPr lang="en-US" sz="2800" b="1" i="0" u="none" strike="noStrike" cap="none">
                <a:solidFill>
                  <a:srgbClr val="000000"/>
                </a:solidFill>
                <a:latin typeface="Century Gothic"/>
                <a:ea typeface="Century Gothic"/>
                <a:cs typeface="Century Gothic"/>
                <a:sym typeface="Century Gothic"/>
              </a:rPr>
              <a:t>tonight</a:t>
            </a:r>
            <a:r>
              <a:rPr lang="en-US" sz="2800" b="0" i="0" u="none" strike="noStrike" cap="none">
                <a:solidFill>
                  <a:srgbClr val="000000"/>
                </a:solidFill>
                <a:latin typeface="Century Gothic"/>
                <a:ea typeface="Century Gothic"/>
                <a:cs typeface="Century Gothic"/>
                <a:sym typeface="Century Gothic"/>
              </a:rPr>
              <a:t>.</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9. It was such a </a:t>
            </a:r>
            <a:r>
              <a:rPr lang="en-US" sz="2800" b="1" i="0" u="none" strike="noStrike" cap="none">
                <a:solidFill>
                  <a:srgbClr val="000000"/>
                </a:solidFill>
                <a:latin typeface="Century Gothic"/>
                <a:ea typeface="Century Gothic"/>
                <a:cs typeface="Century Gothic"/>
                <a:sym typeface="Century Gothic"/>
              </a:rPr>
              <a:t>delight</a:t>
            </a:r>
            <a:r>
              <a:rPr lang="en-US" sz="2800" b="0" i="0" u="none" strike="noStrike" cap="none">
                <a:solidFill>
                  <a:srgbClr val="000000"/>
                </a:solidFill>
                <a:latin typeface="Century Gothic"/>
                <a:ea typeface="Century Gothic"/>
                <a:cs typeface="Century Gothic"/>
                <a:sym typeface="Century Gothic"/>
              </a:rPr>
              <a:t> to join the team!</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10. They </a:t>
            </a:r>
            <a:r>
              <a:rPr lang="en-US" sz="2800" b="1" i="0" u="none" strike="noStrike" cap="none">
                <a:solidFill>
                  <a:srgbClr val="000000"/>
                </a:solidFill>
                <a:latin typeface="Century Gothic"/>
                <a:ea typeface="Century Gothic"/>
                <a:cs typeface="Century Gothic"/>
                <a:sym typeface="Century Gothic"/>
              </a:rPr>
              <a:t>spied </a:t>
            </a:r>
            <a:r>
              <a:rPr lang="en-US" sz="2800" b="0" i="0" u="none" strike="noStrike" cap="none">
                <a:solidFill>
                  <a:srgbClr val="000000"/>
                </a:solidFill>
                <a:latin typeface="Century Gothic"/>
                <a:ea typeface="Century Gothic"/>
                <a:cs typeface="Century Gothic"/>
                <a:sym typeface="Century Gothic"/>
              </a:rPr>
              <a:t>their friends outside.</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11. We </a:t>
            </a:r>
            <a:r>
              <a:rPr lang="en-US" sz="2800" b="1" i="0" u="none" strike="noStrike" cap="none">
                <a:solidFill>
                  <a:srgbClr val="000000"/>
                </a:solidFill>
                <a:latin typeface="Century Gothic"/>
                <a:ea typeface="Century Gothic"/>
                <a:cs typeface="Century Gothic"/>
                <a:sym typeface="Century Gothic"/>
              </a:rPr>
              <a:t>thought</a:t>
            </a:r>
            <a:r>
              <a:rPr lang="en-US" sz="2800" b="0" i="0" u="none" strike="noStrike" cap="none">
                <a:solidFill>
                  <a:srgbClr val="000000"/>
                </a:solidFill>
                <a:latin typeface="Century Gothic"/>
                <a:ea typeface="Century Gothic"/>
                <a:cs typeface="Century Gothic"/>
                <a:sym typeface="Century Gothic"/>
              </a:rPr>
              <a:t> about going swimming.</a:t>
            </a:r>
            <a:endParaRPr/>
          </a:p>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12. Look at the footprint on the </a:t>
            </a:r>
            <a:r>
              <a:rPr lang="en-US" sz="2800" b="1" i="0" u="none" strike="noStrike" cap="none">
                <a:solidFill>
                  <a:srgbClr val="000000"/>
                </a:solidFill>
                <a:latin typeface="Century Gothic"/>
                <a:ea typeface="Century Gothic"/>
                <a:cs typeface="Century Gothic"/>
                <a:sym typeface="Century Gothic"/>
              </a:rPr>
              <a:t>earth</a:t>
            </a:r>
            <a:r>
              <a:rPr lang="en-US" sz="2800" b="0" i="0" u="none" strike="noStrike" cap="none">
                <a:solidFill>
                  <a:srgbClr val="000000"/>
                </a:solidFill>
                <a:latin typeface="Century Gothic"/>
                <a:ea typeface="Century Gothic"/>
                <a:cs typeface="Century Gothic"/>
                <a:sym typeface="Century Gothic"/>
              </a:rPr>
              <a:t>.</a:t>
            </a:r>
            <a:endParaRPr sz="2800" b="0" i="0" u="none" strike="noStrike" cap="none">
              <a:solidFill>
                <a:schemeClr val="dk1"/>
              </a:solidFill>
              <a:latin typeface="Century Gothic"/>
              <a:ea typeface="Century Gothic"/>
              <a:cs typeface="Century Gothic"/>
              <a:sym typeface="Century Gothic"/>
            </a:endParaRPr>
          </a:p>
        </p:txBody>
      </p:sp>
      <p:sp>
        <p:nvSpPr>
          <p:cNvPr id="960" name="Google Shape;960;p73"/>
          <p:cNvSpPr/>
          <p:nvPr/>
        </p:nvSpPr>
        <p:spPr>
          <a:xfrm>
            <a:off x="2404503" y="1196394"/>
            <a:ext cx="1109715"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1" name="Google Shape;961;p73"/>
          <p:cNvSpPr/>
          <p:nvPr/>
        </p:nvSpPr>
        <p:spPr>
          <a:xfrm>
            <a:off x="4315974" y="2097354"/>
            <a:ext cx="998479" cy="40792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2" name="Google Shape;962;p73"/>
          <p:cNvSpPr/>
          <p:nvPr/>
        </p:nvSpPr>
        <p:spPr>
          <a:xfrm>
            <a:off x="4936001" y="2533033"/>
            <a:ext cx="998479" cy="4241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3" name="Google Shape;963;p73"/>
          <p:cNvSpPr/>
          <p:nvPr/>
        </p:nvSpPr>
        <p:spPr>
          <a:xfrm>
            <a:off x="2349102" y="2950703"/>
            <a:ext cx="884428" cy="38126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4" name="Google Shape;964;p73"/>
          <p:cNvSpPr/>
          <p:nvPr/>
        </p:nvSpPr>
        <p:spPr>
          <a:xfrm>
            <a:off x="5274697" y="3308746"/>
            <a:ext cx="601888" cy="42419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5" name="Google Shape;965;p73"/>
          <p:cNvSpPr/>
          <p:nvPr/>
        </p:nvSpPr>
        <p:spPr>
          <a:xfrm>
            <a:off x="6957153" y="4142156"/>
            <a:ext cx="1187511" cy="42002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6" name="Google Shape;966;p73"/>
          <p:cNvSpPr/>
          <p:nvPr/>
        </p:nvSpPr>
        <p:spPr>
          <a:xfrm>
            <a:off x="5234941" y="3818063"/>
            <a:ext cx="1110681"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7" name="Google Shape;967;p73"/>
          <p:cNvSpPr/>
          <p:nvPr/>
        </p:nvSpPr>
        <p:spPr>
          <a:xfrm>
            <a:off x="4017801" y="4603547"/>
            <a:ext cx="1190304"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8" name="Google Shape;968;p73"/>
          <p:cNvSpPr/>
          <p:nvPr/>
        </p:nvSpPr>
        <p:spPr>
          <a:xfrm>
            <a:off x="2742582" y="5036019"/>
            <a:ext cx="981896" cy="38126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9" name="Google Shape;969;p73"/>
          <p:cNvSpPr/>
          <p:nvPr/>
        </p:nvSpPr>
        <p:spPr>
          <a:xfrm>
            <a:off x="2570469" y="5471148"/>
            <a:ext cx="1326122" cy="38126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0" name="Google Shape;970;p73"/>
          <p:cNvSpPr/>
          <p:nvPr/>
        </p:nvSpPr>
        <p:spPr>
          <a:xfrm>
            <a:off x="4109370" y="1611164"/>
            <a:ext cx="490331"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1" name="Google Shape;971;p73"/>
          <p:cNvSpPr/>
          <p:nvPr/>
        </p:nvSpPr>
        <p:spPr>
          <a:xfrm>
            <a:off x="6661930" y="5887782"/>
            <a:ext cx="946369" cy="42002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74"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978" name="Google Shape;978;p74"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979" name="Google Shape;979;p74"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980" name="Google Shape;980;p74"/>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81" name="Google Shape;981;p74"/>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Language and Conventions</a:t>
            </a:r>
            <a:endParaRPr sz="1400" b="0" i="0" u="none" strike="noStrike" cap="none">
              <a:solidFill>
                <a:srgbClr val="000000"/>
              </a:solidFill>
              <a:latin typeface="Century Gothic"/>
              <a:ea typeface="Century Gothic"/>
              <a:cs typeface="Century Gothic"/>
              <a:sym typeface="Century Gothic"/>
            </a:endParaRPr>
          </a:p>
        </p:txBody>
      </p:sp>
      <p:sp>
        <p:nvSpPr>
          <p:cNvPr id="982" name="Google Shape;982;p74"/>
          <p:cNvSpPr txBox="1"/>
          <p:nvPr/>
        </p:nvSpPr>
        <p:spPr>
          <a:xfrm>
            <a:off x="1547394" y="1398385"/>
            <a:ext cx="9097211" cy="707846"/>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0" i="0" u="none" strike="noStrike" cap="none">
                <a:solidFill>
                  <a:schemeClr val="accent1"/>
                </a:solidFill>
                <a:latin typeface="Century Gothic"/>
                <a:ea typeface="Century Gothic"/>
                <a:cs typeface="Century Gothic"/>
                <a:sym typeface="Century Gothic"/>
              </a:rPr>
              <a:t>The cat runs away from the squirrel. </a:t>
            </a:r>
            <a:endParaRPr/>
          </a:p>
        </p:txBody>
      </p:sp>
      <p:sp>
        <p:nvSpPr>
          <p:cNvPr id="983" name="Google Shape;983;p74"/>
          <p:cNvSpPr txBox="1"/>
          <p:nvPr/>
        </p:nvSpPr>
        <p:spPr>
          <a:xfrm>
            <a:off x="1967059" y="3359547"/>
            <a:ext cx="6100762" cy="2554505"/>
          </a:xfrm>
          <a:prstGeom prst="rect">
            <a:avLst/>
          </a:prstGeom>
          <a:noFill/>
          <a:ln>
            <a:noFill/>
          </a:ln>
        </p:spPr>
        <p:txBody>
          <a:bodyPr spcFirstLastPara="1" wrap="square" lIns="91425" tIns="45700" rIns="91425" bIns="45700" anchor="t" anchorCtr="0">
            <a:spAutoFit/>
          </a:bodyPr>
          <a:lstStyle/>
          <a:p>
            <a:pPr marL="793750" marR="0" lvl="0" indent="-742950" algn="l" rtl="0">
              <a:lnSpc>
                <a:spcPct val="100000"/>
              </a:lnSpc>
              <a:spcBef>
                <a:spcPts val="0"/>
              </a:spcBef>
              <a:spcAft>
                <a:spcPts val="0"/>
              </a:spcAft>
              <a:buClr>
                <a:srgbClr val="000000"/>
              </a:buClr>
              <a:buSzPts val="4000"/>
              <a:buFont typeface="Arial"/>
              <a:buAutoNum type="alphaUcPeriod"/>
            </a:pPr>
            <a:r>
              <a:rPr lang="en-US" sz="4000" b="0" i="0" u="none" strike="noStrike" cap="none">
                <a:solidFill>
                  <a:srgbClr val="000000"/>
                </a:solidFill>
                <a:latin typeface="Century Gothic"/>
                <a:ea typeface="Century Gothic"/>
                <a:cs typeface="Century Gothic"/>
                <a:sym typeface="Century Gothic"/>
              </a:rPr>
              <a:t>cat</a:t>
            </a:r>
            <a:endParaRPr sz="4000" b="0" i="0" u="none" strike="noStrike" cap="none">
              <a:solidFill>
                <a:srgbClr val="000000"/>
              </a:solidFill>
              <a:latin typeface="Century Gothic"/>
              <a:ea typeface="Century Gothic"/>
              <a:cs typeface="Century Gothic"/>
              <a:sym typeface="Century Gothic"/>
            </a:endParaRPr>
          </a:p>
          <a:p>
            <a:pPr marL="393700" marR="0" lvl="0" indent="-342900" algn="l" rtl="0">
              <a:lnSpc>
                <a:spcPct val="100000"/>
              </a:lnSpc>
              <a:spcBef>
                <a:spcPts val="0"/>
              </a:spcBef>
              <a:spcAft>
                <a:spcPts val="0"/>
              </a:spcAft>
              <a:buClr>
                <a:srgbClr val="000000"/>
              </a:buClr>
              <a:buSzPts val="4000"/>
              <a:buFont typeface="Calibri"/>
              <a:buAutoNum type="alphaUcPeriod"/>
            </a:pPr>
            <a:r>
              <a:rPr lang="en-US" sz="4000" b="0" i="0" u="none" strike="noStrike" cap="none">
                <a:solidFill>
                  <a:srgbClr val="000000"/>
                </a:solidFill>
                <a:latin typeface="Century Gothic"/>
                <a:ea typeface="Century Gothic"/>
                <a:cs typeface="Century Gothic"/>
                <a:sym typeface="Century Gothic"/>
              </a:rPr>
              <a:t>  away</a:t>
            </a:r>
            <a:endParaRPr sz="4000" b="0" i="0" u="none" strike="noStrike" cap="none">
              <a:solidFill>
                <a:srgbClr val="000000"/>
              </a:solidFill>
              <a:latin typeface="Century Gothic"/>
              <a:ea typeface="Century Gothic"/>
              <a:cs typeface="Century Gothic"/>
              <a:sym typeface="Century Gothic"/>
            </a:endParaRPr>
          </a:p>
          <a:p>
            <a:pPr marL="393700" marR="0" lvl="0" indent="-342900" algn="l" rtl="0">
              <a:lnSpc>
                <a:spcPct val="100000"/>
              </a:lnSpc>
              <a:spcBef>
                <a:spcPts val="0"/>
              </a:spcBef>
              <a:spcAft>
                <a:spcPts val="0"/>
              </a:spcAft>
              <a:buClr>
                <a:srgbClr val="000000"/>
              </a:buClr>
              <a:buSzPts val="4000"/>
              <a:buFont typeface="Calibri"/>
              <a:buAutoNum type="alphaUcPeriod"/>
            </a:pPr>
            <a:r>
              <a:rPr lang="en-US" sz="4000" b="0" i="0" u="none" strike="noStrike" cap="none">
                <a:solidFill>
                  <a:srgbClr val="000000"/>
                </a:solidFill>
                <a:latin typeface="Century Gothic"/>
                <a:ea typeface="Century Gothic"/>
                <a:cs typeface="Century Gothic"/>
                <a:sym typeface="Century Gothic"/>
              </a:rPr>
              <a:t> squirrel</a:t>
            </a:r>
            <a:endParaRPr sz="4000" b="0" i="0" u="none" strike="noStrike" cap="none">
              <a:solidFill>
                <a:srgbClr val="000000"/>
              </a:solidFill>
              <a:latin typeface="Century Gothic"/>
              <a:ea typeface="Century Gothic"/>
              <a:cs typeface="Century Gothic"/>
              <a:sym typeface="Century Gothic"/>
            </a:endParaRPr>
          </a:p>
          <a:p>
            <a:pPr marL="393700" marR="0" lvl="0" indent="-342900" algn="l" rtl="0">
              <a:lnSpc>
                <a:spcPct val="100000"/>
              </a:lnSpc>
              <a:spcBef>
                <a:spcPts val="0"/>
              </a:spcBef>
              <a:spcAft>
                <a:spcPts val="0"/>
              </a:spcAft>
              <a:buClr>
                <a:srgbClr val="000000"/>
              </a:buClr>
              <a:buSzPts val="4000"/>
              <a:buFont typeface="Calibri"/>
              <a:buAutoNum type="alphaUcPeriod"/>
            </a:pPr>
            <a:r>
              <a:rPr lang="en-US" sz="4000" b="0" i="0" u="none" strike="noStrike" cap="none">
                <a:solidFill>
                  <a:srgbClr val="000000"/>
                </a:solidFill>
                <a:latin typeface="Century Gothic"/>
                <a:ea typeface="Century Gothic"/>
                <a:cs typeface="Century Gothic"/>
                <a:sym typeface="Century Gothic"/>
              </a:rPr>
              <a:t> runs</a:t>
            </a:r>
            <a:endParaRPr sz="4000" b="0" i="0" u="none" strike="noStrike" cap="none">
              <a:solidFill>
                <a:srgbClr val="000000"/>
              </a:solidFill>
              <a:latin typeface="Century Gothic"/>
              <a:ea typeface="Century Gothic"/>
              <a:cs typeface="Century Gothic"/>
              <a:sym typeface="Century Gothic"/>
            </a:endParaRPr>
          </a:p>
        </p:txBody>
      </p:sp>
      <p:sp>
        <p:nvSpPr>
          <p:cNvPr id="984" name="Google Shape;984;p74"/>
          <p:cNvSpPr txBox="1"/>
          <p:nvPr/>
        </p:nvSpPr>
        <p:spPr>
          <a:xfrm>
            <a:off x="1547394" y="2690336"/>
            <a:ext cx="932538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Which word in the sentence is a present-tense verb?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75"/>
          <p:cNvPicPr preferRelativeResize="0"/>
          <p:nvPr/>
        </p:nvPicPr>
        <p:blipFill rotWithShape="1">
          <a:blip r:embed="rId3">
            <a:alphaModFix/>
          </a:blip>
          <a:srcRect/>
          <a:stretch/>
        </p:blipFill>
        <p:spPr>
          <a:xfrm>
            <a:off x="662976" y="1440653"/>
            <a:ext cx="3960397" cy="47373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60" name="Google Shape;160;p75" descr="A picture containing clock&#10;&#10;Description automatically generated"/>
          <p:cNvPicPr preferRelativeResize="0"/>
          <p:nvPr/>
        </p:nvPicPr>
        <p:blipFill rotWithShape="1">
          <a:blip r:embed="rId4">
            <a:alphaModFix/>
          </a:blip>
          <a:srcRect r="52261"/>
          <a:stretch/>
        </p:blipFill>
        <p:spPr>
          <a:xfrm>
            <a:off x="10386533" y="6204193"/>
            <a:ext cx="1632724" cy="467031"/>
          </a:xfrm>
          <a:prstGeom prst="rect">
            <a:avLst/>
          </a:prstGeom>
          <a:noFill/>
          <a:ln>
            <a:noFill/>
          </a:ln>
        </p:spPr>
      </p:pic>
      <p:pic>
        <p:nvPicPr>
          <p:cNvPr id="161" name="Google Shape;161;p75"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62" name="Google Shape;162;p75"/>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63" name="Google Shape;163;p75"/>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rial"/>
                <a:ea typeface="Arial"/>
                <a:cs typeface="Arial"/>
                <a:sym typeface="Arial"/>
              </a:rPr>
              <a:t>   </a:t>
            </a:r>
            <a:r>
              <a:rPr lang="en-US" sz="4000" b="0" i="0" u="none" strike="noStrike" cap="none">
                <a:solidFill>
                  <a:schemeClr val="lt1"/>
                </a:solidFill>
                <a:latin typeface="Century Gothic"/>
                <a:ea typeface="Century Gothic"/>
                <a:cs typeface="Century Gothic"/>
                <a:sym typeface="Century Gothic"/>
              </a:rPr>
              <a:t>Phonics</a:t>
            </a:r>
            <a:endParaRPr sz="1400" b="0" i="0" u="none" strike="noStrike" cap="none">
              <a:solidFill>
                <a:srgbClr val="000000"/>
              </a:solidFill>
              <a:latin typeface="Century Gothic"/>
              <a:ea typeface="Century Gothic"/>
              <a:cs typeface="Century Gothic"/>
              <a:sym typeface="Century Gothic"/>
            </a:endParaRPr>
          </a:p>
        </p:txBody>
      </p:sp>
      <p:sp>
        <p:nvSpPr>
          <p:cNvPr id="164" name="Google Shape;164;p75"/>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18</a:t>
            </a:r>
            <a:endParaRPr sz="1400" b="0" i="0" u="none" strike="noStrike" cap="none">
              <a:solidFill>
                <a:srgbClr val="000000"/>
              </a:solidFill>
              <a:latin typeface="Century Gothic"/>
              <a:ea typeface="Century Gothic"/>
              <a:cs typeface="Century Gothic"/>
              <a:sym typeface="Century Gothic"/>
            </a:endParaRPr>
          </a:p>
        </p:txBody>
      </p:sp>
      <p:pic>
        <p:nvPicPr>
          <p:cNvPr id="165" name="Google Shape;165;p75" descr="A picture containing drawing, lamp&#10;&#10;Description automatically generated"/>
          <p:cNvPicPr preferRelativeResize="0"/>
          <p:nvPr/>
        </p:nvPicPr>
        <p:blipFill rotWithShape="1">
          <a:blip r:embed="rId6">
            <a:alphaModFix/>
          </a:blip>
          <a:srcRect/>
          <a:stretch/>
        </p:blipFill>
        <p:spPr>
          <a:xfrm rot="9387287">
            <a:off x="9271967" y="5485049"/>
            <a:ext cx="2842710" cy="979582"/>
          </a:xfrm>
          <a:prstGeom prst="rect">
            <a:avLst/>
          </a:prstGeom>
          <a:noFill/>
          <a:ln>
            <a:noFill/>
          </a:ln>
        </p:spPr>
      </p:pic>
      <p:pic>
        <p:nvPicPr>
          <p:cNvPr id="166" name="Google Shape;166;p75"/>
          <p:cNvPicPr preferRelativeResize="0"/>
          <p:nvPr/>
        </p:nvPicPr>
        <p:blipFill rotWithShape="1">
          <a:blip r:embed="rId7">
            <a:alphaModFix/>
          </a:blip>
          <a:srcRect/>
          <a:stretch/>
        </p:blipFill>
        <p:spPr>
          <a:xfrm>
            <a:off x="5451751" y="1566487"/>
            <a:ext cx="5229225" cy="847725"/>
          </a:xfrm>
          <a:prstGeom prst="rect">
            <a:avLst/>
          </a:prstGeom>
          <a:noFill/>
          <a:ln>
            <a:noFill/>
          </a:ln>
        </p:spPr>
      </p:pic>
      <p:sp>
        <p:nvSpPr>
          <p:cNvPr id="167" name="Google Shape;167;p75"/>
          <p:cNvSpPr txBox="1"/>
          <p:nvPr/>
        </p:nvSpPr>
        <p:spPr>
          <a:xfrm>
            <a:off x="5542612" y="2519884"/>
            <a:ext cx="5776552" cy="26776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800" b="1" i="0" u="none" strike="noStrike" cap="none">
                <a:solidFill>
                  <a:schemeClr val="dk1"/>
                </a:solidFill>
                <a:latin typeface="Century Gothic"/>
                <a:ea typeface="Century Gothic"/>
                <a:cs typeface="Century Gothic"/>
                <a:sym typeface="Century Gothic"/>
              </a:rPr>
              <a:t>Work </a:t>
            </a:r>
            <a:r>
              <a:rPr lang="en-US" sz="2800" b="0" i="0" u="none" strike="noStrike" cap="none">
                <a:solidFill>
                  <a:schemeClr val="dk1"/>
                </a:solidFill>
                <a:latin typeface="Century Gothic"/>
                <a:ea typeface="Century Gothic"/>
                <a:cs typeface="Century Gothic"/>
                <a:sym typeface="Century Gothic"/>
              </a:rPr>
              <a:t>with a partner to </a:t>
            </a:r>
            <a:r>
              <a:rPr lang="en-US" sz="2800" b="1" i="0" u="none" strike="noStrike" cap="none">
                <a:solidFill>
                  <a:schemeClr val="dk1"/>
                </a:solidFill>
                <a:latin typeface="Century Gothic"/>
                <a:ea typeface="Century Gothic"/>
                <a:cs typeface="Century Gothic"/>
                <a:sym typeface="Century Gothic"/>
              </a:rPr>
              <a:t>read</a:t>
            </a:r>
            <a:r>
              <a:rPr lang="en-US" sz="2800" b="0" i="0" u="none" strike="noStrike" cap="none">
                <a:solidFill>
                  <a:schemeClr val="dk1"/>
                </a:solidFill>
                <a:latin typeface="Century Gothic"/>
                <a:ea typeface="Century Gothic"/>
                <a:cs typeface="Century Gothic"/>
                <a:sym typeface="Century Gothic"/>
              </a:rPr>
              <a:t> the sentences on the bottom of page 18 in your Student Interactive. </a:t>
            </a:r>
            <a:endParaRPr/>
          </a:p>
          <a:p>
            <a:pPr marL="0" marR="0" lvl="0" indent="0" algn="l" rtl="0">
              <a:lnSpc>
                <a:spcPct val="100000"/>
              </a:lnSpc>
              <a:spcBef>
                <a:spcPts val="0"/>
              </a:spcBef>
              <a:spcAft>
                <a:spcPts val="0"/>
              </a:spcAft>
              <a:buClr>
                <a:srgbClr val="000000"/>
              </a:buClr>
              <a:buSzPts val="3200"/>
              <a:buFont typeface="Arial"/>
              <a:buNone/>
            </a:pPr>
            <a:r>
              <a:rPr lang="en-US" sz="2800" b="1" i="0" u="none" strike="noStrike" cap="none">
                <a:solidFill>
                  <a:schemeClr val="dk1"/>
                </a:solidFill>
                <a:latin typeface="Century Gothic"/>
                <a:ea typeface="Century Gothic"/>
                <a:cs typeface="Century Gothic"/>
                <a:sym typeface="Century Gothic"/>
              </a:rPr>
              <a:t>Underline</a:t>
            </a:r>
            <a:r>
              <a:rPr lang="en-US" sz="2800" b="0" i="0" u="none" strike="noStrike" cap="none">
                <a:solidFill>
                  <a:schemeClr val="dk1"/>
                </a:solidFill>
                <a:latin typeface="Century Gothic"/>
                <a:ea typeface="Century Gothic"/>
                <a:cs typeface="Century Gothic"/>
                <a:sym typeface="Century Gothic"/>
              </a:rPr>
              <a:t> the long </a:t>
            </a:r>
            <a:r>
              <a:rPr lang="en-US" sz="2800" b="0" i="1" u="none" strike="noStrike" cap="none">
                <a:solidFill>
                  <a:schemeClr val="dk1"/>
                </a:solidFill>
                <a:latin typeface="Century Gothic"/>
                <a:ea typeface="Century Gothic"/>
                <a:cs typeface="Century Gothic"/>
                <a:sym typeface="Century Gothic"/>
              </a:rPr>
              <a:t>i</a:t>
            </a:r>
            <a:r>
              <a:rPr lang="en-US" sz="2800" b="0" i="0" u="none" strike="noStrike" cap="none">
                <a:solidFill>
                  <a:schemeClr val="dk1"/>
                </a:solidFill>
                <a:latin typeface="Century Gothic"/>
                <a:ea typeface="Century Gothic"/>
                <a:cs typeface="Century Gothic"/>
                <a:sym typeface="Century Gothic"/>
              </a:rPr>
              <a:t> spelling in each word. </a:t>
            </a:r>
            <a:endParaRPr sz="28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89"/>
          <p:cNvSpPr/>
          <p:nvPr/>
        </p:nvSpPr>
        <p:spPr>
          <a:xfrm rot="-5400000">
            <a:off x="1670738" y="-2513949"/>
            <a:ext cx="9523058" cy="12271677"/>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91" name="Google Shape;991;p89"/>
          <p:cNvPicPr preferRelativeResize="0"/>
          <p:nvPr/>
        </p:nvPicPr>
        <p:blipFill rotWithShape="1">
          <a:blip r:embed="rId3">
            <a:alphaModFix/>
          </a:blip>
          <a:srcRect/>
          <a:stretch/>
        </p:blipFill>
        <p:spPr>
          <a:xfrm rot="-293960">
            <a:off x="1443189" y="1534325"/>
            <a:ext cx="2491133" cy="4490098"/>
          </a:xfrm>
          <a:prstGeom prst="rect">
            <a:avLst/>
          </a:prstGeom>
          <a:noFill/>
          <a:ln>
            <a:noFill/>
          </a:ln>
        </p:spPr>
      </p:pic>
      <p:sp>
        <p:nvSpPr>
          <p:cNvPr id="992" name="Google Shape;992;p89"/>
          <p:cNvSpPr txBox="1"/>
          <p:nvPr/>
        </p:nvSpPr>
        <p:spPr>
          <a:xfrm>
            <a:off x="3704392" y="2783291"/>
            <a:ext cx="7231608"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chemeClr val="lt1"/>
                </a:solidFill>
                <a:latin typeface="Century Gothic"/>
                <a:ea typeface="Century Gothic"/>
                <a:cs typeface="Century Gothic"/>
                <a:sym typeface="Century Gothic"/>
              </a:rPr>
              <a:t>Unit 3: </a:t>
            </a:r>
            <a:r>
              <a:rPr lang="en-US" sz="6600" b="1" i="0" u="none" strike="noStrike" cap="none">
                <a:solidFill>
                  <a:schemeClr val="lt1"/>
                </a:solidFill>
                <a:latin typeface="Century Gothic"/>
                <a:ea typeface="Century Gothic"/>
                <a:cs typeface="Century Gothic"/>
                <a:sym typeface="Century Gothic"/>
              </a:rPr>
              <a:t>Week 1</a:t>
            </a:r>
            <a:endParaRPr sz="1400" b="1" i="0" u="none" strike="noStrike" cap="none">
              <a:solidFill>
                <a:srgbClr val="000000"/>
              </a:solidFill>
              <a:latin typeface="Century Gothic"/>
              <a:ea typeface="Century Gothic"/>
              <a:cs typeface="Century Gothic"/>
              <a:sym typeface="Century Gothic"/>
            </a:endParaRPr>
          </a:p>
        </p:txBody>
      </p:sp>
      <p:pic>
        <p:nvPicPr>
          <p:cNvPr id="993" name="Google Shape;993;p89" descr="A picture containing clock&#10;&#10;Description automatically generated"/>
          <p:cNvPicPr preferRelativeResize="0"/>
          <p:nvPr/>
        </p:nvPicPr>
        <p:blipFill rotWithShape="1">
          <a:blip r:embed="rId4">
            <a:alphaModFix/>
          </a:blip>
          <a:srcRect r="52261"/>
          <a:stretch/>
        </p:blipFill>
        <p:spPr>
          <a:xfrm>
            <a:off x="892974" y="435432"/>
            <a:ext cx="2645200" cy="756644"/>
          </a:xfrm>
          <a:prstGeom prst="rect">
            <a:avLst/>
          </a:prstGeom>
          <a:noFill/>
          <a:ln>
            <a:noFill/>
          </a:ln>
        </p:spPr>
      </p:pic>
      <p:pic>
        <p:nvPicPr>
          <p:cNvPr id="994" name="Google Shape;994;p89" descr="Logo, company name&#10;&#10;Description automatically generated"/>
          <p:cNvPicPr preferRelativeResize="0"/>
          <p:nvPr/>
        </p:nvPicPr>
        <p:blipFill rotWithShape="1">
          <a:blip r:embed="rId5">
            <a:alphaModFix/>
          </a:blip>
          <a:srcRect l="5777" r="5316" b="11561"/>
          <a:stretch/>
        </p:blipFill>
        <p:spPr>
          <a:xfrm>
            <a:off x="296429" y="5977397"/>
            <a:ext cx="1919145" cy="767597"/>
          </a:xfrm>
          <a:prstGeom prst="rect">
            <a:avLst/>
          </a:prstGeom>
          <a:noFill/>
          <a:ln>
            <a:noFill/>
          </a:ln>
        </p:spPr>
      </p:pic>
      <p:cxnSp>
        <p:nvCxnSpPr>
          <p:cNvPr id="995" name="Google Shape;995;p89"/>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996" name="Google Shape;996;p89"/>
          <p:cNvSpPr/>
          <p:nvPr/>
        </p:nvSpPr>
        <p:spPr>
          <a:xfrm>
            <a:off x="7153978" y="4921491"/>
            <a:ext cx="4979979" cy="1000717"/>
          </a:xfrm>
          <a:prstGeom prst="ellipse">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accent1"/>
                </a:solidFill>
                <a:latin typeface="Century Gothic"/>
                <a:ea typeface="Century Gothic"/>
                <a:cs typeface="Century Gothic"/>
                <a:sym typeface="Century Gothic"/>
              </a:rPr>
              <a:t>Grade 2</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9"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74" name="Google Shape;174;p9"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75" name="Google Shape;175;p9"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76" name="Google Shape;176;p9"/>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77" name="Google Shape;177;p9"/>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Avenir"/>
                <a:ea typeface="Avenir"/>
                <a:cs typeface="Avenir"/>
                <a:sym typeface="Avenir"/>
              </a:rPr>
              <a:t>   </a:t>
            </a:r>
            <a:r>
              <a:rPr lang="en-US" sz="4000" b="0" i="0" u="none" strike="noStrike" cap="none">
                <a:solidFill>
                  <a:schemeClr val="lt1"/>
                </a:solidFill>
                <a:latin typeface="Century Gothic"/>
                <a:ea typeface="Century Gothic"/>
                <a:cs typeface="Century Gothic"/>
                <a:sym typeface="Century Gothic"/>
              </a:rPr>
              <a:t>High-Frequency Words </a:t>
            </a:r>
            <a:endParaRPr sz="1400" b="0" i="0" u="none" strike="noStrike" cap="none">
              <a:solidFill>
                <a:srgbClr val="000000"/>
              </a:solidFill>
              <a:latin typeface="Century Gothic"/>
              <a:ea typeface="Century Gothic"/>
              <a:cs typeface="Century Gothic"/>
              <a:sym typeface="Century Gothic"/>
            </a:endParaRPr>
          </a:p>
        </p:txBody>
      </p:sp>
      <p:sp>
        <p:nvSpPr>
          <p:cNvPr id="178" name="Google Shape;178;p9"/>
          <p:cNvSpPr txBox="1"/>
          <p:nvPr/>
        </p:nvSpPr>
        <p:spPr>
          <a:xfrm>
            <a:off x="885824" y="2538726"/>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eyes</a:t>
            </a:r>
            <a:endParaRPr sz="1400" b="0" i="0" u="none" strike="noStrike" cap="none">
              <a:solidFill>
                <a:srgbClr val="000000"/>
              </a:solidFill>
              <a:latin typeface="Century Gothic"/>
              <a:ea typeface="Century Gothic"/>
              <a:cs typeface="Century Gothic"/>
              <a:sym typeface="Century Gothic"/>
            </a:endParaRPr>
          </a:p>
        </p:txBody>
      </p:sp>
      <p:sp>
        <p:nvSpPr>
          <p:cNvPr id="179" name="Google Shape;179;p9"/>
          <p:cNvSpPr txBox="1"/>
          <p:nvPr/>
        </p:nvSpPr>
        <p:spPr>
          <a:xfrm>
            <a:off x="4495801" y="2538726"/>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earth</a:t>
            </a:r>
            <a:endParaRPr sz="1400" b="0" i="0" u="none" strike="noStrike" cap="none">
              <a:solidFill>
                <a:srgbClr val="000000"/>
              </a:solidFill>
              <a:latin typeface="Century Gothic"/>
              <a:ea typeface="Century Gothic"/>
              <a:cs typeface="Century Gothic"/>
              <a:sym typeface="Century Gothic"/>
            </a:endParaRPr>
          </a:p>
        </p:txBody>
      </p:sp>
      <p:sp>
        <p:nvSpPr>
          <p:cNvPr id="180" name="Google Shape;180;p9"/>
          <p:cNvSpPr txBox="1"/>
          <p:nvPr/>
        </p:nvSpPr>
        <p:spPr>
          <a:xfrm>
            <a:off x="8002497" y="2524559"/>
            <a:ext cx="3200398" cy="923289"/>
          </a:xfrm>
          <a:prstGeom prst="rect">
            <a:avLst/>
          </a:prstGeom>
          <a:noFill/>
          <a:ln w="1905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entury Gothic"/>
                <a:ea typeface="Century Gothic"/>
                <a:cs typeface="Century Gothic"/>
                <a:sym typeface="Century Gothic"/>
              </a:rPr>
              <a:t>thought</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10" descr="A picture containing clock&#10;&#10;Description automatically generated"/>
          <p:cNvPicPr preferRelativeResize="0"/>
          <p:nvPr/>
        </p:nvPicPr>
        <p:blipFill rotWithShape="1">
          <a:blip r:embed="rId3">
            <a:alphaModFix/>
          </a:blip>
          <a:srcRect r="52261"/>
          <a:stretch/>
        </p:blipFill>
        <p:spPr>
          <a:xfrm>
            <a:off x="10386533" y="6204193"/>
            <a:ext cx="1632724" cy="467031"/>
          </a:xfrm>
          <a:prstGeom prst="rect">
            <a:avLst/>
          </a:prstGeom>
          <a:noFill/>
          <a:ln>
            <a:noFill/>
          </a:ln>
        </p:spPr>
      </p:pic>
      <p:pic>
        <p:nvPicPr>
          <p:cNvPr id="187" name="Google Shape;187;p10" descr="A picture containing drawing, lamp&#10;&#10;Description automatically generated"/>
          <p:cNvPicPr preferRelativeResize="0"/>
          <p:nvPr/>
        </p:nvPicPr>
        <p:blipFill rotWithShape="1">
          <a:blip r:embed="rId4">
            <a:alphaModFix/>
          </a:blip>
          <a:srcRect/>
          <a:stretch/>
        </p:blipFill>
        <p:spPr>
          <a:xfrm rot="9387287">
            <a:off x="9271967" y="5485049"/>
            <a:ext cx="2842710" cy="979582"/>
          </a:xfrm>
          <a:prstGeom prst="rect">
            <a:avLst/>
          </a:prstGeom>
          <a:noFill/>
          <a:ln>
            <a:noFill/>
          </a:ln>
        </p:spPr>
      </p:pic>
      <p:pic>
        <p:nvPicPr>
          <p:cNvPr id="188" name="Google Shape;188;p10" descr="Logo, company name&#10;&#10;Description automatically generated"/>
          <p:cNvPicPr preferRelativeResize="0"/>
          <p:nvPr/>
        </p:nvPicPr>
        <p:blipFill rotWithShape="1">
          <a:blip r:embed="rId5">
            <a:alphaModFix/>
          </a:blip>
          <a:srcRect l="5777" r="5316" b="11561"/>
          <a:stretch/>
        </p:blipFill>
        <p:spPr>
          <a:xfrm>
            <a:off x="298808" y="6364415"/>
            <a:ext cx="1040465" cy="416153"/>
          </a:xfrm>
          <a:prstGeom prst="rect">
            <a:avLst/>
          </a:prstGeom>
          <a:noFill/>
          <a:ln>
            <a:noFill/>
          </a:ln>
        </p:spPr>
      </p:pic>
      <p:cxnSp>
        <p:nvCxnSpPr>
          <p:cNvPr id="189" name="Google Shape;189;p10"/>
          <p:cNvCxnSpPr/>
          <p:nvPr/>
        </p:nvCxnSpPr>
        <p:spPr>
          <a:xfrm>
            <a:off x="212450" y="304023"/>
            <a:ext cx="0" cy="6440971"/>
          </a:xfrm>
          <a:prstGeom prst="straightConnector1">
            <a:avLst/>
          </a:prstGeom>
          <a:noFill/>
          <a:ln w="28575" cap="flat" cmpd="sng">
            <a:solidFill>
              <a:srgbClr val="0070C0"/>
            </a:solidFill>
            <a:prstDash val="solid"/>
            <a:miter lim="800000"/>
            <a:headEnd type="none" w="sm" len="sm"/>
            <a:tailEnd type="none" w="sm" len="sm"/>
          </a:ln>
        </p:spPr>
      </p:cxnSp>
      <p:sp>
        <p:nvSpPr>
          <p:cNvPr id="190" name="Google Shape;190;p10"/>
          <p:cNvSpPr/>
          <p:nvPr/>
        </p:nvSpPr>
        <p:spPr>
          <a:xfrm>
            <a:off x="212449" y="285508"/>
            <a:ext cx="10660327" cy="72890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   Interact with Sources </a:t>
            </a:r>
            <a:endParaRPr sz="1400" b="0" i="0" u="none" strike="noStrike" cap="none">
              <a:solidFill>
                <a:srgbClr val="000000"/>
              </a:solidFill>
              <a:latin typeface="Century Gothic"/>
              <a:ea typeface="Century Gothic"/>
              <a:cs typeface="Century Gothic"/>
              <a:sym typeface="Century Gothic"/>
            </a:endParaRPr>
          </a:p>
        </p:txBody>
      </p:sp>
      <p:pic>
        <p:nvPicPr>
          <p:cNvPr id="191" name="Google Shape;191;p10"/>
          <p:cNvPicPr preferRelativeResize="0"/>
          <p:nvPr/>
        </p:nvPicPr>
        <p:blipFill rotWithShape="1">
          <a:blip r:embed="rId6">
            <a:alphaModFix/>
          </a:blip>
          <a:srcRect/>
          <a:stretch/>
        </p:blipFill>
        <p:spPr>
          <a:xfrm>
            <a:off x="442916" y="1297873"/>
            <a:ext cx="6999041" cy="487599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2" name="Google Shape;192;p10"/>
          <p:cNvSpPr txBox="1"/>
          <p:nvPr/>
        </p:nvSpPr>
        <p:spPr>
          <a:xfrm>
            <a:off x="7866763" y="2095138"/>
            <a:ext cx="3336000" cy="31085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entury Gothic"/>
                <a:ea typeface="Century Gothic"/>
                <a:cs typeface="Century Gothic"/>
                <a:sym typeface="Century Gothic"/>
              </a:rPr>
              <a:t>What lessons can you </a:t>
            </a:r>
            <a:r>
              <a:rPr lang="en-US" sz="2800" b="1" i="0" u="none" strike="noStrike" cap="none">
                <a:solidFill>
                  <a:schemeClr val="dk1"/>
                </a:solidFill>
                <a:latin typeface="Century Gothic"/>
                <a:ea typeface="Century Gothic"/>
                <a:cs typeface="Century Gothic"/>
                <a:sym typeface="Century Gothic"/>
              </a:rPr>
              <a:t>learn</a:t>
            </a:r>
            <a:r>
              <a:rPr lang="en-US" sz="2800" b="0" i="0" u="none" strike="noStrike" cap="none">
                <a:solidFill>
                  <a:schemeClr val="dk1"/>
                </a:solidFill>
                <a:latin typeface="Century Gothic"/>
                <a:ea typeface="Century Gothic"/>
                <a:cs typeface="Century Gothic"/>
                <a:sym typeface="Century Gothic"/>
              </a:rPr>
              <a:t> about the tales</a:t>
            </a:r>
            <a:r>
              <a:rPr lang="en-US" sz="2800" b="0" i="0" u="none" strike="noStrike" cap="none">
                <a:solidFill>
                  <a:schemeClr val="dk1"/>
                </a:solidFill>
                <a:latin typeface="Arial"/>
                <a:ea typeface="Arial"/>
                <a:cs typeface="Arial"/>
                <a:sym typeface="Arial"/>
              </a:rPr>
              <a:t>?</a:t>
            </a:r>
            <a:br>
              <a:rPr lang="en-US" sz="2800" b="0" i="0" u="none" strike="noStrike" cap="none">
                <a:solidFill>
                  <a:schemeClr val="dk1"/>
                </a:solidFill>
                <a:latin typeface="Century Gothic"/>
                <a:ea typeface="Century Gothic"/>
                <a:cs typeface="Century Gothic"/>
                <a:sym typeface="Century Gothic"/>
              </a:rPr>
            </a:br>
            <a:br>
              <a:rPr lang="en-US" sz="2800" b="0" i="0" u="none" strike="noStrike" cap="none">
                <a:solidFill>
                  <a:schemeClr val="dk1"/>
                </a:solidFill>
                <a:latin typeface="Century Gothic"/>
                <a:ea typeface="Century Gothic"/>
                <a:cs typeface="Century Gothic"/>
                <a:sym typeface="Century Gothic"/>
              </a:rPr>
            </a:br>
            <a:r>
              <a:rPr lang="en-US" sz="2800" b="1" i="0" u="none" strike="noStrike" cap="none">
                <a:solidFill>
                  <a:schemeClr val="dk1"/>
                </a:solidFill>
                <a:latin typeface="Century Gothic"/>
                <a:ea typeface="Century Gothic"/>
                <a:cs typeface="Century Gothic"/>
                <a:sym typeface="Century Gothic"/>
              </a:rPr>
              <a:t>Underline</a:t>
            </a:r>
            <a:r>
              <a:rPr lang="en-US" sz="2800" b="0" i="0" u="none" strike="noStrike" cap="none">
                <a:solidFill>
                  <a:schemeClr val="dk1"/>
                </a:solidFill>
                <a:latin typeface="Century Gothic"/>
                <a:ea typeface="Century Gothic"/>
                <a:cs typeface="Century Gothic"/>
                <a:sym typeface="Century Gothic"/>
              </a:rPr>
              <a:t> the names you are familiar with</a:t>
            </a:r>
            <a:r>
              <a:rPr lang="en-US" sz="2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93" name="Google Shape;193;p10"/>
          <p:cNvSpPr/>
          <p:nvPr/>
        </p:nvSpPr>
        <p:spPr>
          <a:xfrm>
            <a:off x="9958392" y="140912"/>
            <a:ext cx="2060865" cy="1156961"/>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Page 16, 17</a:t>
            </a: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10885</Words>
  <Application>Microsoft Macintosh PowerPoint</Application>
  <PresentationFormat>Widescreen</PresentationFormat>
  <Paragraphs>682</Paragraphs>
  <Slides>70</Slides>
  <Notes>70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Poppins</vt:lpstr>
      <vt:lpstr>Arial</vt:lpstr>
      <vt:lpstr>Century Gothic</vt:lpstr>
      <vt:lpstr>Avenir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Karen</dc:creator>
  <cp:lastModifiedBy>Odom, Jamil</cp:lastModifiedBy>
  <cp:revision>1</cp:revision>
  <dcterms:created xsi:type="dcterms:W3CDTF">2023-01-23T22:10:26Z</dcterms:created>
  <dcterms:modified xsi:type="dcterms:W3CDTF">2023-04-07T19:43:22Z</dcterms:modified>
</cp:coreProperties>
</file>