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Lst>
  <p:sldSz cy="6858000" cx="12192000"/>
  <p:notesSz cx="6858000" cy="9144000"/>
  <p:embeddedFontLst>
    <p:embeddedFont>
      <p:font typeface="Poppins"/>
      <p:regular r:id="rId89"/>
      <p:bold r:id="rId90"/>
      <p:italic r:id="rId91"/>
      <p:boldItalic r:id="rId92"/>
    </p:embeddedFont>
    <p:embeddedFont>
      <p:font typeface="Century Gothic"/>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7" roundtripDataSignature="AMtx7mhWQlNSyK3qg5HGVrey4jU/4ax5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2C2540F-35C9-4394-9FF7-F7E743AB3EA7}">
  <a:tblStyle styleId="{42C2540F-35C9-4394-9FF7-F7E743AB3EA7}"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CenturyGothic-italic.fntdata"/><Relationship Id="rId94" Type="http://schemas.openxmlformats.org/officeDocument/2006/relationships/font" Target="fonts/CenturyGothic-bold.fntdata"/><Relationship Id="rId97" Type="http://customschemas.google.com/relationships/presentationmetadata" Target="metadata"/><Relationship Id="rId96" Type="http://schemas.openxmlformats.org/officeDocument/2006/relationships/font" Target="fonts/CenturyGothic-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Poppins-italic.fntdata"/><Relationship Id="rId90" Type="http://schemas.openxmlformats.org/officeDocument/2006/relationships/font" Target="fonts/Poppins-bold.fntdata"/><Relationship Id="rId93" Type="http://schemas.openxmlformats.org/officeDocument/2006/relationships/font" Target="fonts/CenturyGothic-regular.fntdata"/><Relationship Id="rId92" Type="http://schemas.openxmlformats.org/officeDocument/2006/relationships/font" Target="fonts/Poppi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font" Target="fonts/Poppins-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16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Observe student interactions to determine whether they understand the characteristics of a traditional tale. </a:t>
            </a:r>
            <a:r>
              <a:rPr b="0" i="0" lang="en-US"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Editable Anchor Chart Click Path: Table of Contents -&gt; Reading Anchor Charts -&gt; Unit </a:t>
            </a:r>
            <a:r>
              <a:rPr b="1" lang="en-US">
                <a:solidFill>
                  <a:srgbClr val="000000"/>
                </a:solidFill>
              </a:rPr>
              <a:t>1</a:t>
            </a:r>
            <a:r>
              <a:rPr b="1" i="0" lang="en-US" u="none" strike="noStrike">
                <a:solidFill>
                  <a:srgbClr val="000000"/>
                </a:solidFill>
                <a:latin typeface="Calibri"/>
                <a:ea typeface="Calibri"/>
                <a:cs typeface="Calibri"/>
                <a:sym typeface="Calibri"/>
              </a:rPr>
              <a:t> Week 1: </a:t>
            </a:r>
            <a:r>
              <a:rPr b="1" lang="en-US">
                <a:solidFill>
                  <a:srgbClr val="000000"/>
                </a:solidFill>
              </a:rPr>
              <a:t>Traditional Tale</a:t>
            </a:r>
            <a:r>
              <a:rPr b="1" i="0" lang="en-US" u="none" strike="noStrike">
                <a:solidFill>
                  <a:srgbClr val="000000"/>
                </a:solidFill>
                <a:latin typeface="Calibri"/>
                <a:ea typeface="Calibri"/>
                <a:cs typeface="Calibri"/>
                <a:sym typeface="Calibri"/>
              </a:rPr>
              <a:t> Anchor Chart</a:t>
            </a:r>
            <a:endParaRPr b="1" i="0">
              <a:latin typeface="Calibri"/>
              <a:ea typeface="Calibri"/>
              <a:cs typeface="Calibri"/>
              <a:sym typeface="Calibri"/>
            </a:endParaRPr>
          </a:p>
          <a:p>
            <a:pPr indent="-152400" lvl="0" marL="228600" rtl="0" algn="l">
              <a:lnSpc>
                <a:spcPct val="100000"/>
              </a:lnSpc>
              <a:spcBef>
                <a:spcPts val="0"/>
              </a:spcBef>
              <a:spcAft>
                <a:spcPts val="0"/>
              </a:spcAft>
              <a:buClr>
                <a:srgbClr val="000000"/>
              </a:buClr>
              <a:buSzPts val="1200"/>
              <a:buFont typeface="Arial"/>
              <a:buNone/>
            </a:pPr>
            <a:r>
              <a:t/>
            </a:r>
            <a:endParaRPr b="0" i="1" u="none" strike="noStrike">
              <a:solidFill>
                <a:srgbClr val="000000"/>
              </a:solidFill>
              <a:latin typeface="Calibri"/>
              <a:ea typeface="Calibri"/>
              <a:cs typeface="Calibri"/>
              <a:sym typeface="Calibri"/>
            </a:endParaRPr>
          </a:p>
        </p:txBody>
      </p:sp>
      <p:sp>
        <p:nvSpPr>
          <p:cNvPr id="194" name="Google Shape;19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Related words are words that share the same roots or base words. Their meanings are related but may differ based on the part of speech, the affix used, or how the word is used. Knowing related words can help you determine the meaning of unfamiliar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Academic Vocabulary words competed and competition in the chart on p. 47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a:t>
            </a:r>
            <a:r>
              <a:rPr i="1" lang="en-US"/>
              <a:t>:  If I encountered the words competed and competition in a text, I would notice that these two words look similar, which means they are probably related words. I could identify that they have the same base word: compete. I know that compete means “to fight for or try to win something.” I would then recognize that the suffix -ed added to compete would make the word past tense. The suffix -tion would make the word a noun</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apply this strategy to another word from the chart. Then discuss responses and correct misunderstandings.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the same strategy as they complete the chart on p. 47 of the Student Interactive. Remind students that they will use Academic Vocabulary throughout this unit. </a:t>
            </a:r>
            <a:endParaRPr/>
          </a:p>
        </p:txBody>
      </p:sp>
      <p:sp>
        <p:nvSpPr>
          <p:cNvPr id="208" name="Google Shape;20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 a word with a VC/CV syllable pattern, syllables are divided between the consonants. A syllable is closed when it ends in a consonant sound. Knowing this syllable pattern can help students decode, or read, words correctly.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winter and summer on the board. Guide students to identify the VC/CV pattern in each word. Then have students use their knowledge of syllable patterns and closed syllables to read each word. Repeat with the words cactus, costume, and basket.</a:t>
            </a:r>
            <a:endParaRPr b="0" i="0" u="none" strike="noStrike">
              <a:solidFill>
                <a:srgbClr val="000000"/>
              </a:solidFill>
              <a:latin typeface="Calibri"/>
              <a:ea typeface="Calibri"/>
              <a:cs typeface="Calibri"/>
              <a:sym typeface="Calibri"/>
            </a:endParaRPr>
          </a:p>
        </p:txBody>
      </p:sp>
      <p:sp>
        <p:nvSpPr>
          <p:cNvPr id="221" name="Google Shape;22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write personal narratives to share personal experiences or events that were important to them. Like fiction, a personal narrative tells a story. The story is told from the narrator's point of view, includes a setting, and describes a problem. A personal narrative includes</a:t>
            </a:r>
            <a:endParaRPr/>
          </a:p>
          <a:p>
            <a:pPr indent="-228600" lvl="1" marL="685800" rtl="0" algn="l">
              <a:lnSpc>
                <a:spcPct val="100000"/>
              </a:lnSpc>
              <a:spcBef>
                <a:spcPts val="0"/>
              </a:spcBef>
              <a:spcAft>
                <a:spcPts val="0"/>
              </a:spcAft>
              <a:buClr>
                <a:srgbClr val="000000"/>
              </a:buClr>
              <a:buSzPts val="1200"/>
              <a:buFont typeface="Arial"/>
              <a:buChar char="•"/>
            </a:pPr>
            <a:r>
              <a:rPr lang="en-US"/>
              <a:t>The narrator or voice that tells the story.</a:t>
            </a:r>
            <a:endParaRPr/>
          </a:p>
          <a:p>
            <a:pPr indent="-228600" lvl="1" marL="685800" rtl="0" algn="l">
              <a:lnSpc>
                <a:spcPct val="100000"/>
              </a:lnSpc>
              <a:spcBef>
                <a:spcPts val="0"/>
              </a:spcBef>
              <a:spcAft>
                <a:spcPts val="0"/>
              </a:spcAft>
              <a:buClr>
                <a:srgbClr val="000000"/>
              </a:buClr>
              <a:buSzPts val="1200"/>
              <a:buFont typeface="Arial"/>
              <a:buChar char="•"/>
            </a:pPr>
            <a:r>
              <a:rPr lang="en-US"/>
              <a:t>A setting with relevant details.</a:t>
            </a:r>
            <a:endParaRPr/>
          </a:p>
          <a:p>
            <a:pPr indent="-228600" lvl="1" marL="685800" rtl="0" algn="l">
              <a:lnSpc>
                <a:spcPct val="100000"/>
              </a:lnSpc>
              <a:spcBef>
                <a:spcPts val="0"/>
              </a:spcBef>
              <a:spcAft>
                <a:spcPts val="0"/>
              </a:spcAft>
              <a:buClr>
                <a:srgbClr val="000000"/>
              </a:buClr>
              <a:buSzPts val="1200"/>
              <a:buFont typeface="Arial"/>
              <a:buChar char="•"/>
            </a:pPr>
            <a:r>
              <a:rPr lang="en-US"/>
              <a:t>A problem that may lead the narrator to reflection or a lesson.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they will be exploring multiple personal narratives over the next two days to prepare them to write their own. Today, they will focus on techniques authors use to describe themselves, the setting, and a problem. They will also focus on why a particular experience was memorable to the narrator.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two to three personal narratives from the stack. Pause to discuss what makes the settings and events memorable. Discuss the narrator's reaction to the problem. The following may be used to prompt discussion:</a:t>
            </a:r>
            <a:endParaRPr/>
          </a:p>
          <a:p>
            <a:pPr indent="-228600" lvl="1" marL="685800" rtl="0" algn="l">
              <a:lnSpc>
                <a:spcPct val="100000"/>
              </a:lnSpc>
              <a:spcBef>
                <a:spcPts val="0"/>
              </a:spcBef>
              <a:spcAft>
                <a:spcPts val="0"/>
              </a:spcAft>
              <a:buClr>
                <a:srgbClr val="000000"/>
              </a:buClr>
              <a:buSzPts val="1200"/>
              <a:buFont typeface="Arial"/>
              <a:buChar char="•"/>
            </a:pPr>
            <a:r>
              <a:rPr lang="en-US"/>
              <a:t>What words does the author use to help you picture the setting?</a:t>
            </a:r>
            <a:endParaRPr/>
          </a:p>
          <a:p>
            <a:pPr indent="-228600" lvl="1" marL="685800" rtl="0" algn="l">
              <a:lnSpc>
                <a:spcPct val="100000"/>
              </a:lnSpc>
              <a:spcBef>
                <a:spcPts val="0"/>
              </a:spcBef>
              <a:spcAft>
                <a:spcPts val="0"/>
              </a:spcAft>
              <a:buClr>
                <a:srgbClr val="000000"/>
              </a:buClr>
              <a:buSzPts val="1200"/>
              <a:buFont typeface="Arial"/>
              <a:buChar char="•"/>
            </a:pPr>
            <a:r>
              <a:rPr lang="en-US"/>
              <a:t>What problem does the narrator share that is similar to what we might have experienced in our lives?</a:t>
            </a:r>
            <a:endParaRPr/>
          </a:p>
          <a:p>
            <a:pPr indent="-228600" lvl="1" marL="685800" rtl="0" algn="l">
              <a:lnSpc>
                <a:spcPct val="100000"/>
              </a:lnSpc>
              <a:spcBef>
                <a:spcPts val="0"/>
              </a:spcBef>
              <a:spcAft>
                <a:spcPts val="0"/>
              </a:spcAft>
              <a:buClr>
                <a:srgbClr val="000000"/>
              </a:buClr>
              <a:buSzPts val="1200"/>
              <a:buFont typeface="Arial"/>
              <a:buChar char="•"/>
            </a:pPr>
            <a:r>
              <a:rPr lang="en-US"/>
              <a:t>What does the narrator learn from his or her experience?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53 in the Student Interactive. Have them use one of the personal narratives you have just read together to complete the activity.</a:t>
            </a:r>
            <a:endParaRPr/>
          </a:p>
          <a:p>
            <a:pPr indent="-152400" lvl="0" marL="228600" rtl="0" algn="l">
              <a:lnSpc>
                <a:spcPct val="100000"/>
              </a:lnSpc>
              <a:spcBef>
                <a:spcPts val="0"/>
              </a:spcBef>
              <a:spcAft>
                <a:spcPts val="0"/>
              </a:spcAft>
              <a:buClr>
                <a:srgbClr val="000000"/>
              </a:buClr>
              <a:buSzPts val="1200"/>
              <a:buFont typeface="Calibri"/>
              <a:buNone/>
            </a:pPr>
            <a:r>
              <a:t/>
            </a:r>
            <a:endParaRPr b="0" i="1" u="none" strike="noStrike">
              <a:solidFill>
                <a:srgbClr val="000000"/>
              </a:solidFill>
              <a:latin typeface="Calibri"/>
              <a:ea typeface="Calibri"/>
              <a:cs typeface="Calibri"/>
              <a:sym typeface="Calibri"/>
            </a:endParaRPr>
          </a:p>
        </p:txBody>
      </p:sp>
      <p:sp>
        <p:nvSpPr>
          <p:cNvPr id="236" name="Google Shape;23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a:t>
            </a:r>
            <a:r>
              <a:rPr b="0" i="0" lang="en-US" sz="1200" u="none" strike="noStrike">
                <a:solidFill>
                  <a:srgbClr val="000000"/>
                </a:solidFill>
                <a:latin typeface="Calibri"/>
                <a:ea typeface="Calibri"/>
                <a:cs typeface="Calibri"/>
                <a:sym typeface="Calibri"/>
              </a:rPr>
              <a:t>.</a:t>
            </a:r>
            <a:endParaRPr sz="120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additional opportunities to develop their understanding of personal narratives, they should read additional books from the stack.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stack text and do a Think Aloud to model identifying elements of a personal narrative..</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a stack text. Prompt students to identify details about the narrator</a:t>
            </a:r>
            <a:r>
              <a:rPr b="0" i="0" lang="en-US" sz="1200" u="none" strike="noStrike">
                <a:solidFill>
                  <a:srgbClr val="000000"/>
                </a:solidFill>
                <a:latin typeface="Calibri"/>
                <a:ea typeface="Calibri"/>
                <a:cs typeface="Calibri"/>
                <a:sym typeface="Calibri"/>
              </a:rPr>
              <a:t>.</a:t>
            </a:r>
            <a:endParaRPr i="0" sz="1200">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Guided - Use the stack texts to provide explicit instruction on why the narrator chose to write about the experience</a:t>
            </a:r>
            <a:r>
              <a:rPr b="0" i="0" lang="en-US" sz="1200" u="none" strike="noStrike">
                <a:solidFill>
                  <a:srgbClr val="000000"/>
                </a:solidFill>
                <a:latin typeface="Calibri"/>
                <a:ea typeface="Calibri"/>
                <a:cs typeface="Calibri"/>
                <a:sym typeface="Calibri"/>
              </a:rPr>
              <a:t>.</a:t>
            </a:r>
            <a:endParaRPr b="0" i="0" sz="180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they should transition to writing their own personal narratives in their writer’s notebook.</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details about the narrator, setting, and problem that they have written down from the personal narratives.</a:t>
            </a:r>
            <a:endParaRPr i="0" sz="1200">
              <a:latin typeface="Calibri"/>
              <a:ea typeface="Calibri"/>
              <a:cs typeface="Calibri"/>
              <a:sym typeface="Calibri"/>
            </a:endParaRPr>
          </a:p>
        </p:txBody>
      </p:sp>
      <p:sp>
        <p:nvSpPr>
          <p:cNvPr id="249" name="Google Shape;24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put the fruit in the </a:t>
            </a:r>
            <a:r>
              <a:rPr b="1" lang="en-US"/>
              <a:t>basket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Reading is my favorite </a:t>
            </a:r>
            <a:r>
              <a:rPr b="1" lang="en-US"/>
              <a:t>subject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learned my </a:t>
            </a:r>
            <a:r>
              <a:rPr b="1" lang="en-US"/>
              <a:t>lesson</a:t>
            </a:r>
            <a:r>
              <a:rPr lang="en-US"/>
              <a:t> when I locked myself out of my room.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There is a lot of </a:t>
            </a:r>
            <a:r>
              <a:rPr b="1" lang="en-US"/>
              <a:t>traffic</a:t>
            </a:r>
            <a:r>
              <a:rPr lang="en-US"/>
              <a:t> on Main Street.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like to put </a:t>
            </a:r>
            <a:r>
              <a:rPr b="1" lang="en-US"/>
              <a:t>mustard </a:t>
            </a:r>
            <a:r>
              <a:rPr lang="en-US"/>
              <a:t>on my sandwich.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small room is very </a:t>
            </a:r>
            <a:r>
              <a:rPr b="1" lang="en-US"/>
              <a:t>compact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is </a:t>
            </a:r>
            <a:r>
              <a:rPr b="1" lang="en-US"/>
              <a:t>absent </a:t>
            </a:r>
            <a:r>
              <a:rPr lang="en-US"/>
              <a:t>today because she went to the doctor.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cosmic </a:t>
            </a:r>
            <a:r>
              <a:rPr lang="en-US"/>
              <a:t>rays were dangerous.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shook his head in </a:t>
            </a:r>
            <a:r>
              <a:rPr b="1" lang="en-US"/>
              <a:t>disgust</a:t>
            </a:r>
            <a:r>
              <a:rPr lang="en-US"/>
              <a:t> at what he saw.</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salad tasted </a:t>
            </a:r>
            <a:r>
              <a:rPr b="1" lang="en-US"/>
              <a:t>fantastic</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62" name="Google Shape;2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language and conventions topic simple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sentence: The musician plays the piano. Help students to identify the subject (The musician) and the predicate (plays the piano) of the sentence. Then have students identify the nouns and verb used in the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a simple sentence. Have them exchange sentences with a partner. Have the partner read the sentence, circle the subject, and underline the predicate.</a:t>
            </a:r>
            <a:endParaRPr i="0" u="none" strike="noStrike">
              <a:solidFill>
                <a:srgbClr val="000000"/>
              </a:solidFill>
            </a:endParaRPr>
          </a:p>
        </p:txBody>
      </p:sp>
      <p:sp>
        <p:nvSpPr>
          <p:cNvPr id="283" name="Google Shape;28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18 in the Student Interactive. Have students share what they know about the words.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lang="en-US"/>
              <a:t>fierce: wild or dangerous</a:t>
            </a:r>
            <a:endParaRPr/>
          </a:p>
          <a:p>
            <a:pPr indent="-190500" lvl="1" marL="685800" rtl="0" algn="l">
              <a:lnSpc>
                <a:spcPct val="100000"/>
              </a:lnSpc>
              <a:spcBef>
                <a:spcPts val="0"/>
              </a:spcBef>
              <a:spcAft>
                <a:spcPts val="0"/>
              </a:spcAft>
              <a:buClr>
                <a:srgbClr val="000000"/>
              </a:buClr>
              <a:buSzPts val="1200"/>
              <a:buFont typeface="Arial"/>
              <a:buChar char="•"/>
            </a:pPr>
            <a:r>
              <a:rPr lang="en-US"/>
              <a:t>baring: showing </a:t>
            </a:r>
            <a:endParaRPr/>
          </a:p>
          <a:p>
            <a:pPr indent="-190500" lvl="1" marL="685800" rtl="0" algn="l">
              <a:lnSpc>
                <a:spcPct val="100000"/>
              </a:lnSpc>
              <a:spcBef>
                <a:spcPts val="0"/>
              </a:spcBef>
              <a:spcAft>
                <a:spcPts val="0"/>
              </a:spcAft>
              <a:buClr>
                <a:srgbClr val="000000"/>
              </a:buClr>
              <a:buSzPts val="1200"/>
              <a:buFont typeface="Arial"/>
              <a:buChar char="•"/>
            </a:pPr>
            <a:r>
              <a:rPr lang="en-US"/>
              <a:t>flexing: curling</a:t>
            </a:r>
            <a:endParaRPr/>
          </a:p>
          <a:p>
            <a:pPr indent="-190500" lvl="1" marL="685800" rtl="0" algn="l">
              <a:lnSpc>
                <a:spcPct val="100000"/>
              </a:lnSpc>
              <a:spcBef>
                <a:spcPts val="0"/>
              </a:spcBef>
              <a:spcAft>
                <a:spcPts val="0"/>
              </a:spcAft>
              <a:buClr>
                <a:srgbClr val="000000"/>
              </a:buClr>
              <a:buSzPts val="1200"/>
              <a:buFont typeface="Arial"/>
              <a:buChar char="•"/>
            </a:pPr>
            <a:r>
              <a:rPr lang="en-US"/>
              <a:t>crouching: bending down to not be seen</a:t>
            </a:r>
            <a:endParaRPr/>
          </a:p>
          <a:p>
            <a:pPr indent="-190500" lvl="1" marL="685800" rtl="0" algn="l">
              <a:lnSpc>
                <a:spcPct val="100000"/>
              </a:lnSpc>
              <a:spcBef>
                <a:spcPts val="0"/>
              </a:spcBef>
              <a:spcAft>
                <a:spcPts val="0"/>
              </a:spcAft>
              <a:buClr>
                <a:srgbClr val="000000"/>
              </a:buClr>
              <a:buSzPts val="1200"/>
              <a:buFont typeface="Arial"/>
              <a:buChar char="•"/>
            </a:pPr>
            <a:r>
              <a:rPr lang="en-US"/>
              <a:t>swipe: hit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These words will help you understand the setting and action in Grandma and the Great Gourd. Highlight each word in the text. Ask yourself how that word describes where the tale takes place or what is happening</a:t>
            </a:r>
            <a:r>
              <a:rPr lang="en-US"/>
              <a:t>.</a:t>
            </a:r>
            <a:endParaRPr/>
          </a:p>
        </p:txBody>
      </p:sp>
      <p:sp>
        <p:nvSpPr>
          <p:cNvPr id="305" name="Google Shape;30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Before the first read, prompt students to consider what the title and illustrations suggest this traditional tale will be about. Point out that the selection is a folktale.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NOTICE Remind students to look at the illustrations to help them understand the text. </a:t>
            </a:r>
            <a:endParaRPr/>
          </a:p>
          <a:p>
            <a:pPr indent="-228600" lvl="1" marL="685800" rtl="0" algn="l">
              <a:lnSpc>
                <a:spcPct val="100000"/>
              </a:lnSpc>
              <a:spcBef>
                <a:spcPts val="0"/>
              </a:spcBef>
              <a:spcAft>
                <a:spcPts val="0"/>
              </a:spcAft>
              <a:buClr>
                <a:srgbClr val="000000"/>
              </a:buClr>
              <a:buSzPts val="1200"/>
              <a:buFont typeface="Arial"/>
              <a:buChar char="•"/>
            </a:pPr>
            <a:r>
              <a:rPr lang="en-US"/>
              <a:t>GENERATE QUESTIONS Ask students to mark parts of the text containing information that seems different from what they already know. Encourage students to generate, or ask, questions about these differences to deepen their understanding of the tale. </a:t>
            </a:r>
            <a:endParaRPr/>
          </a:p>
          <a:p>
            <a:pPr indent="-228600" lvl="1" marL="685800" rtl="0" algn="l">
              <a:lnSpc>
                <a:spcPct val="100000"/>
              </a:lnSpc>
              <a:spcBef>
                <a:spcPts val="0"/>
              </a:spcBef>
              <a:spcAft>
                <a:spcPts val="0"/>
              </a:spcAft>
              <a:buClr>
                <a:srgbClr val="000000"/>
              </a:buClr>
              <a:buSzPts val="1200"/>
              <a:buFont typeface="Arial"/>
              <a:buChar char="•"/>
            </a:pPr>
            <a:r>
              <a:rPr lang="en-US"/>
              <a:t>CONNECT Ask students to connect the tale to what they know about other places in the world, the lives of people from other cultures, and other folktales they have read. </a:t>
            </a:r>
            <a:endParaRPr/>
          </a:p>
          <a:p>
            <a:pPr indent="-228600" lvl="1" marL="685800" rtl="0" algn="l">
              <a:lnSpc>
                <a:spcPct val="100000"/>
              </a:lnSpc>
              <a:spcBef>
                <a:spcPts val="0"/>
              </a:spcBef>
              <a:spcAft>
                <a:spcPts val="0"/>
              </a:spcAft>
              <a:buClr>
                <a:srgbClr val="000000"/>
              </a:buClr>
              <a:buSzPts val="1200"/>
              <a:buFont typeface="Arial"/>
              <a:buChar char="•"/>
            </a:pPr>
            <a:r>
              <a:rPr lang="en-US"/>
              <a:t>RESPOND Have students talk to a partner about the tale.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First Read notes to help students connect with the text and guide their understanding</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21" name="Google Shape;32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 Use the First Read notes to help students connect with the text and guide their understanding.</a:t>
            </a:r>
            <a:endParaRPr i="0" u="none" strike="noStrike">
              <a:solidFill>
                <a:srgbClr val="000000"/>
              </a:solidFill>
            </a:endParaRPr>
          </a:p>
        </p:txBody>
      </p:sp>
      <p:sp>
        <p:nvSpPr>
          <p:cNvPr id="332" name="Google Shape;33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Before you begin reading, say: </a:t>
            </a:r>
            <a:r>
              <a:rPr i="1" lang="en-US"/>
              <a:t>I am going to look at this first illustration and see if I have any questions about what it shows. Since the title of the story is Grandma and the Great Gourd, I think that this woman with the gray hair is probably Grandma. But where is the great gourd mentioned in the title? Does the illustration show two dogs because they are important to the story? Why is there an elephant behind the house? Where does Grandma live? Now I really want to read the story and discover the answers to these questions.</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story begins by introducing the setting and Grandma. I can look at the illustration again to help me understand these details. I see that Grandma’s hut is a simple building just big enough for one person. The illustration also shows that living at the edge of the village means there are no other huts nearby. In addition to the animals the author mentions, there is also a peacock near her hut. I wonder what other animals live here</a:t>
            </a:r>
            <a:r>
              <a:rPr lang="en-US"/>
              <a:t>!</a:t>
            </a:r>
            <a:endParaRPr i="0">
              <a:latin typeface="Calibri"/>
              <a:ea typeface="Calibri"/>
              <a:cs typeface="Calibri"/>
              <a:sym typeface="Calibri"/>
            </a:endParaRPr>
          </a:p>
        </p:txBody>
      </p:sp>
      <p:sp>
        <p:nvSpPr>
          <p:cNvPr id="344" name="Google Shape;34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other side of the jungle” is far enough away that Grandma and her daughter communicate through letters instead of talking face-to-face. If this story took place in the present, they could talk on the phone instead of writing letters. The part of the letter that says, “I haven’t seen you in so long” makes me think of people who see relatives only on holidays because traveling to their homes is too difficult to do often</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Grandma’s dogs are smarter than I thought they were. In paragraph 3, I learned that they are loyal and helpful, like most dogs. Now I know that they also can talk and think ahead like people do. They remind me of the talking animals in other traditional tales, such as “The Three Little Pigs” and “Little Red Riding Hood”</a:t>
            </a:r>
            <a:r>
              <a:rPr lang="en-US"/>
              <a:t>.</a:t>
            </a:r>
            <a:endParaRPr/>
          </a:p>
        </p:txBody>
      </p:sp>
      <p:sp>
        <p:nvSpPr>
          <p:cNvPr id="357" name="Google Shape;35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Paragraph 9 shows that the fox can talk, like Grandma’s dogs. The illustration shows that the fox also can stand upright, like a person. But I still have questions about the fox’s behavior. For example, is he like real foxes in every other way? Are real foxes dangerous to people? I am going to circle this paragraph and keep reading to see if there are “rules” for how animals act in this tale</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Remind students that the illustrations provide information that helps explain details in the text. Say: </a:t>
            </a:r>
            <a:r>
              <a:rPr i="1" lang="en-US"/>
              <a:t>The illustration shows that Grandma is using a stick to help her walk through the jungle. What detail in the text does this illustration help explain?</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stick helps to explain the khut-khut-khut sound. The stick may go khut every time Grandma puts the end of it down on the ground to steady herself. The fact that Grandma uses a walking stick also tells me that she may have difficulty walking, so khut-khut-khut could be the sound of her shuffling or dragging her feet. </a:t>
            </a:r>
            <a:endParaRPr b="0" i="0" u="none" strike="noStrike">
              <a:solidFill>
                <a:srgbClr val="000000"/>
              </a:solidFill>
              <a:latin typeface="Calibri"/>
              <a:ea typeface="Calibri"/>
              <a:cs typeface="Calibri"/>
              <a:sym typeface="Calibri"/>
            </a:endParaRPr>
          </a:p>
        </p:txBody>
      </p:sp>
      <p:sp>
        <p:nvSpPr>
          <p:cNvPr id="370" name="Google Shape;3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Have students look at the illustration. Say: </a:t>
            </a:r>
            <a:r>
              <a:rPr i="1" lang="en-US"/>
              <a:t>This illustration of Grandma and a bear looks very similar to the one of her with the fox. Based on what I already know, I have several questions about what this illustration may be showing. What questions do you have about the situation shown here? </a:t>
            </a:r>
            <a:endParaRPr/>
          </a:p>
          <a:p>
            <a:pPr indent="-215900" lvl="1" marL="685800" rtl="0" algn="l">
              <a:lnSpc>
                <a:spcPct val="100000"/>
              </a:lnSpc>
              <a:spcBef>
                <a:spcPts val="0"/>
              </a:spcBef>
              <a:spcAft>
                <a:spcPts val="0"/>
              </a:spcAft>
              <a:buSzPts val="1200"/>
              <a:buFont typeface="Arial"/>
              <a:buChar char="•"/>
            </a:pPr>
            <a:r>
              <a:rPr lang="en-US"/>
              <a:t>Possible Response: What is the bear saying to Grandma? Does he want to eat Grandma too? Why does Grandma look unhappy?</a:t>
            </a:r>
            <a:endParaRPr/>
          </a:p>
          <a:p>
            <a:pPr indent="-228600" lvl="0" marL="241300" rtl="0" algn="l">
              <a:lnSpc>
                <a:spcPct val="100000"/>
              </a:lnSpc>
              <a:spcBef>
                <a:spcPts val="0"/>
              </a:spcBef>
              <a:spcAft>
                <a:spcPts val="0"/>
              </a:spcAft>
              <a:buSzPts val="1200"/>
              <a:buFont typeface="Calibri"/>
              <a:buAutoNum type="arabicPeriod"/>
            </a:pPr>
            <a:r>
              <a:rPr lang="en-US"/>
              <a:t>THINK ALOUD </a:t>
            </a:r>
            <a:r>
              <a:rPr i="1" lang="en-US"/>
              <a:t>After reading paragraph 14, I see a pattern forming. This black bear talks, just like the other animals. Like the fox, he calls Grandma “Grandma,” so he knows who she is. He also wants the same thing that the fox wanted! I am going to keep reading to find answers to my other questions about this situation</a:t>
            </a:r>
            <a:r>
              <a:rPr lang="en-US"/>
              <a:t>.</a:t>
            </a:r>
            <a:endParaRPr b="0" i="0" u="none" strike="noStrike">
              <a:solidFill>
                <a:srgbClr val="000000"/>
              </a:solidFill>
              <a:latin typeface="Calibri"/>
              <a:ea typeface="Calibri"/>
              <a:cs typeface="Calibri"/>
              <a:sym typeface="Calibri"/>
            </a:endParaRPr>
          </a:p>
        </p:txBody>
      </p:sp>
      <p:sp>
        <p:nvSpPr>
          <p:cNvPr id="383" name="Google Shape;38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Have students look at the illustration and say: </a:t>
            </a:r>
            <a:r>
              <a:rPr i="1" lang="en-US"/>
              <a:t>The illustration and paragraph 18 show that the next animal Grandma meets is a tiger. From what you have seen or read about tigers, do you think they are as dangerous as foxes and black bears or more dangerous</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tigers at the zoo are big, strong animals that move quickly, so I think they are more dangerous than foxes. They probably are more dangerous than bears, too. Bears eat a variety of things, but tigers are predators who eat only other animals.</a:t>
            </a:r>
            <a:endParaRPr/>
          </a:p>
          <a:p>
            <a:pPr indent="-215900" lvl="0" marL="228600" rtl="0" algn="l">
              <a:lnSpc>
                <a:spcPct val="100000"/>
              </a:lnSpc>
              <a:spcBef>
                <a:spcPts val="0"/>
              </a:spcBef>
              <a:spcAft>
                <a:spcPts val="0"/>
              </a:spcAft>
              <a:buSzPts val="1200"/>
              <a:buFont typeface="Calibri"/>
              <a:buAutoNum type="arabicPeriod"/>
            </a:pPr>
            <a:r>
              <a:rPr lang="en-US"/>
              <a:t>THINK ALOUD After you read paragraph 21, say: </a:t>
            </a:r>
            <a:r>
              <a:rPr i="1" lang="en-US"/>
              <a:t>This is Grandma’s third encounter with an animal. In other traditional tales I have read, like “Goldilocks and the Three Bears” and “The Three Little Pigs,” there are three main events, and the third event ends differently than the other two. I wonder if this tale will follow the same pattern, or if Grandma’s response will work with the tiger</a:t>
            </a:r>
            <a:r>
              <a:rPr lang="en-US"/>
              <a:t>.</a:t>
            </a:r>
            <a:endParaRPr b="0" i="0" u="none" strike="noStrike">
              <a:solidFill>
                <a:srgbClr val="000000"/>
              </a:solidFill>
              <a:latin typeface="Calibri"/>
              <a:ea typeface="Calibri"/>
              <a:cs typeface="Calibri"/>
              <a:sym typeface="Calibri"/>
            </a:endParaRPr>
          </a:p>
        </p:txBody>
      </p:sp>
      <p:sp>
        <p:nvSpPr>
          <p:cNvPr id="396" name="Google Shape;39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In paragraph 23, I learn that Grandma arrives safely at her daughter’s house and has a good time with her grandchildren and the neighbors. The illustration does not show these activities, but it does show Grandma smiling. Other parts of her visit must have been enjoyable too. I will read paragraph 24 to learn what those activities are and then compare the details to the illustration</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first sentence on this page makes me think that Grandma’s wonderful time is about to end. She misses her dogs and worries about her garden, and she seems anxious to go back home. She also has not forgotten about the tiger, bear, and fox. Her trip back through the jungle will not be easy</a:t>
            </a:r>
            <a:r>
              <a:rPr lang="en-US"/>
              <a:t>!</a:t>
            </a:r>
            <a:endParaRPr b="0" i="0" u="none" strike="noStrike">
              <a:solidFill>
                <a:srgbClr val="000000"/>
              </a:solidFill>
              <a:latin typeface="Calibri"/>
              <a:ea typeface="Calibri"/>
              <a:cs typeface="Calibri"/>
              <a:sym typeface="Calibri"/>
            </a:endParaRPr>
          </a:p>
        </p:txBody>
      </p:sp>
      <p:sp>
        <p:nvSpPr>
          <p:cNvPr id="409" name="Google Shape;40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b="0" i="0" lang="en-US"/>
              <a:t>Tell Students</a:t>
            </a:r>
            <a:r>
              <a:rPr b="0" i="1" lang="en-US"/>
              <a:t>:  </a:t>
            </a:r>
            <a:r>
              <a:rPr i="1" lang="en-US"/>
              <a:t>Paragraph 29 is the first time that the text mentions the giant gourd from the title. After reading paragraph 31, I know why it is in the title—it is a key part of Grandma’s solution to her problem. What does the illustration reveal about the size of the biggest gourd</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illustration shows that the gourd is big enough for Grandma to sit in, but not tall enough for her to stand up inside</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am going to circle details that make me think of questions. The tiger’s surprise in paragraph 33 makes me wonder how real tigers react when they see unfamiliar things. It will be interesting to compare that information to the tiger’s response to the large gourd in this story</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422" name="Google Shape;4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If I were Grandma, I am not sure I would be brave enough to ask the tiger for a push down the path. She must worry that he might recognize her voice, because she uses a different voice when she asks for help. But it seems like the gourd disguise has fooled the tiger</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read that the bear also could not smell Grandma “because of the rice glue,” I thought about how careful you need to be with food when camping. My family locks all our food in the car, even food in unopened packages, because bears might smell the food inside sealed wrappers. I have to remind myself that traditional tales are not realistic. This one also follows a pattern. Since the tiger could not smell Grandma, it makes sense that the bear would not either</a:t>
            </a:r>
            <a:r>
              <a:rPr b="0" i="1" lang="en-US" u="none" strike="noStrike">
                <a:solidFill>
                  <a:srgbClr val="000000"/>
                </a:solidFill>
                <a:latin typeface="Calibri"/>
                <a:ea typeface="Calibri"/>
                <a:cs typeface="Calibri"/>
                <a:sym typeface="Calibri"/>
              </a:rPr>
              <a:t>.</a:t>
            </a:r>
            <a:endParaRPr b="0" i="1" u="none" strike="noStrike">
              <a:solidFill>
                <a:srgbClr val="000000"/>
              </a:solidFill>
              <a:latin typeface="Calibri"/>
              <a:ea typeface="Calibri"/>
              <a:cs typeface="Calibri"/>
              <a:sym typeface="Calibri"/>
            </a:endParaRPr>
          </a:p>
        </p:txBody>
      </p:sp>
      <p:sp>
        <p:nvSpPr>
          <p:cNvPr id="435" name="Google Shape;43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bear answers Grandma’s question using the same words as the tiger. He also helps move her gourd along, but instead of ramming it with his head like the tiger did, he does it in a way that is more natural for him. The illustration helps to explain what a swipe is</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In the first sentence, the gourd is described as moving differently than it moved before. It “rolled and bounced and spun,” combining all of the movements since it left Grandma’s daughter’s house. This change makes me think that this next encounter will be different from the earlier ones. The illustration reminds me that the fox is the last animal Grandma must fool, so let’s see if he can be fooled like the other animals</a:t>
            </a:r>
            <a:r>
              <a:rPr lang="en-US"/>
              <a:t>.</a:t>
            </a:r>
            <a:endParaRPr b="0" i="0" u="none" strike="noStrike">
              <a:solidFill>
                <a:srgbClr val="000000"/>
              </a:solidFill>
              <a:latin typeface="Calibri"/>
              <a:ea typeface="Calibri"/>
              <a:cs typeface="Calibri"/>
              <a:sym typeface="Calibri"/>
            </a:endParaRPr>
          </a:p>
        </p:txBody>
      </p:sp>
      <p:sp>
        <p:nvSpPr>
          <p:cNvPr id="448" name="Google Shape;44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Introduce the Unit 1 Essential Question, How does our environment affect us? Tell students they will read several texts to learn about how different cultures adapt to and appreciate their environments. Explain that they will read a variety of genres to see how each author approaches the theme.</a:t>
            </a:r>
            <a:endParaRPr/>
          </a:p>
          <a:p>
            <a:pPr indent="-215900" lvl="0" marL="228600" rtl="0" algn="l">
              <a:lnSpc>
                <a:spcPct val="100000"/>
              </a:lnSpc>
              <a:spcBef>
                <a:spcPts val="0"/>
              </a:spcBef>
              <a:spcAft>
                <a:spcPts val="0"/>
              </a:spcAft>
              <a:buSzPts val="1200"/>
              <a:buFont typeface="Calibri"/>
              <a:buAutoNum type="arabicPeriod"/>
            </a:pPr>
            <a:r>
              <a:rPr lang="en-US"/>
              <a:t>Watch the Unit Video Tell students that a video is a multimodal text because it combines sound and pictures. Have students watch “Where We Live, Who We Are” and take notes about the different environments and their effect on life forms. </a:t>
            </a:r>
            <a:r>
              <a:rPr b="1" i="0" lang="en-US" u="none" strike="noStrike">
                <a:solidFill>
                  <a:srgbClr val="000000"/>
                </a:solidFill>
              </a:rPr>
              <a:t>Click Path: Table of Contents -&gt; Unit 1: Environments-&gt; Unit 1: Introduction</a:t>
            </a:r>
            <a:endParaRPr b="1"/>
          </a:p>
          <a:p>
            <a:pPr indent="-215900" lvl="0" marL="228600" rtl="0" algn="l">
              <a:lnSpc>
                <a:spcPct val="100000"/>
              </a:lnSpc>
              <a:spcBef>
                <a:spcPts val="0"/>
              </a:spcBef>
              <a:spcAft>
                <a:spcPts val="0"/>
              </a:spcAft>
              <a:buSzPts val="1200"/>
              <a:buFont typeface="Calibri"/>
              <a:buAutoNum type="arabicPeriod"/>
            </a:pPr>
            <a:r>
              <a:rPr lang="en-US"/>
              <a:t>Encourage partners to discuss what they learned about different environments by watching the video. Use the following questions to guide their discussions.</a:t>
            </a:r>
            <a:endParaRPr/>
          </a:p>
          <a:p>
            <a:pPr indent="-215900" lvl="1" marL="685800" rtl="0" algn="l">
              <a:lnSpc>
                <a:spcPct val="100000"/>
              </a:lnSpc>
              <a:spcBef>
                <a:spcPts val="0"/>
              </a:spcBef>
              <a:spcAft>
                <a:spcPts val="0"/>
              </a:spcAft>
              <a:buSzPts val="1200"/>
              <a:buFont typeface="Arial"/>
              <a:buChar char="•"/>
            </a:pPr>
            <a:r>
              <a:rPr lang="en-US"/>
              <a:t>What did you learn about the different environments and their effect on different life forms?</a:t>
            </a:r>
            <a:endParaRPr/>
          </a:p>
          <a:p>
            <a:pPr indent="-215900" lvl="1" marL="685800" rtl="0" algn="l">
              <a:lnSpc>
                <a:spcPct val="100000"/>
              </a:lnSpc>
              <a:spcBef>
                <a:spcPts val="0"/>
              </a:spcBef>
              <a:spcAft>
                <a:spcPts val="0"/>
              </a:spcAft>
              <a:buSzPts val="1200"/>
              <a:buFont typeface="Arial"/>
              <a:buChar char="•"/>
            </a:pPr>
            <a:r>
              <a:rPr lang="en-US"/>
              <a:t>What did you learn by looking at the images in the video?</a:t>
            </a:r>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After you read the first paragraph, say: The fox’s small size made me think he was the least dangerous animal. But he is the only animal who recognizes what the gourd is and knows that gourds normally do not sing. Now I know that his cleverness and sharp, pointy teeth are all he needs to be dangerous</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first time Grandma sang, “Kalu, Bhulu,” I was not sure what she was saying. When she sings, “come to me, do!” I remember that the words Kalu and Bhulu are the names of her dogs. The illustration shows Grandma’s dogs back at her hut. They are both listening to her as she calls to them, just like they promised</a:t>
            </a:r>
            <a:r>
              <a:rPr lang="en-US"/>
              <a:t>.</a:t>
            </a:r>
            <a:endParaRPr b="0" i="0" u="none" strike="noStrike">
              <a:solidFill>
                <a:srgbClr val="000000"/>
              </a:solidFill>
              <a:latin typeface="Calibri"/>
              <a:ea typeface="Calibri"/>
              <a:cs typeface="Calibri"/>
              <a:sym typeface="Calibri"/>
            </a:endParaRPr>
          </a:p>
        </p:txBody>
      </p:sp>
      <p:sp>
        <p:nvSpPr>
          <p:cNvPr id="461" name="Google Shape;46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Reading about how Grandma’s dogs rescue her from the fox reminds me of why dogs are called “man’s best friend.” They are loyal pets and protectors. Kalu and Bhulu are also important characters in this story, even though we do not spend much time with them</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After reading paragraph 67, say: </a:t>
            </a:r>
            <a:r>
              <a:rPr i="1" lang="en-US"/>
              <a:t>At her daughter’s house, Grandma was worried about her garden. Now I see that she had no reason to worry, because her dogs could be trusted to do everything they said they would. The illustration shows Grandma cooking the delicious khichuri described in the text. I am going to look at the illustration to help me understand what this vegetable dish is like</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474" name="Google Shape;47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authors use vivid words to describe characters and their actions. The vocabulary words fierce, baring, flexing, crouching, and swipe tell us what the animals in Grandma and the Great Gourd are like and what they do. The words help you “see” the animals in your mind.</a:t>
            </a:r>
            <a:endParaRPr/>
          </a:p>
          <a:p>
            <a:pPr indent="-228600" lvl="1" marL="685800" rtl="0" algn="l">
              <a:lnSpc>
                <a:spcPct val="100000"/>
              </a:lnSpc>
              <a:spcBef>
                <a:spcPts val="0"/>
              </a:spcBef>
              <a:spcAft>
                <a:spcPts val="0"/>
              </a:spcAft>
              <a:buClr>
                <a:srgbClr val="000000"/>
              </a:buClr>
              <a:buSzPts val="1200"/>
              <a:buFont typeface="Calibri"/>
              <a:buChar char="•"/>
            </a:pPr>
            <a:r>
              <a:rPr lang="en-US"/>
              <a:t>Remind yourself of the word’s meaning.</a:t>
            </a:r>
            <a:endParaRPr/>
          </a:p>
          <a:p>
            <a:pPr indent="-228600" lvl="1" marL="685800" rtl="0" algn="l">
              <a:lnSpc>
                <a:spcPct val="100000"/>
              </a:lnSpc>
              <a:spcBef>
                <a:spcPts val="0"/>
              </a:spcBef>
              <a:spcAft>
                <a:spcPts val="0"/>
              </a:spcAft>
              <a:buClr>
                <a:srgbClr val="000000"/>
              </a:buClr>
              <a:buSzPts val="1200"/>
              <a:buFont typeface="Calibri"/>
              <a:buChar char="•"/>
            </a:pPr>
            <a:r>
              <a:rPr lang="en-US"/>
              <a:t>Ask yourself how this word helps you see what the animal is doing or what it is like.</a:t>
            </a:r>
            <a:endParaRPr i="0"/>
          </a:p>
          <a:p>
            <a:pPr indent="-228600" lvl="0" marL="228600" rtl="0" algn="l">
              <a:lnSpc>
                <a:spcPct val="100000"/>
              </a:lnSpc>
              <a:spcBef>
                <a:spcPts val="0"/>
              </a:spcBef>
              <a:spcAft>
                <a:spcPts val="0"/>
              </a:spcAft>
              <a:buClr>
                <a:srgbClr val="000000"/>
              </a:buClr>
              <a:buSzPts val="1200"/>
              <a:buFont typeface="Calibri"/>
              <a:buAutoNum type="arabicPeriod"/>
            </a:pPr>
            <a:r>
              <a:rPr lang="en-US"/>
              <a:t>Model filling out the chart on p. 42 using the word baring.</a:t>
            </a:r>
            <a:endParaRPr/>
          </a:p>
          <a:p>
            <a:pPr indent="-228600" lvl="1" marL="685800" rtl="0" algn="l">
              <a:lnSpc>
                <a:spcPct val="100000"/>
              </a:lnSpc>
              <a:spcBef>
                <a:spcPts val="0"/>
              </a:spcBef>
              <a:spcAft>
                <a:spcPts val="0"/>
              </a:spcAft>
              <a:buClr>
                <a:srgbClr val="000000"/>
              </a:buClr>
              <a:buSzPts val="1200"/>
              <a:buFont typeface="Calibri"/>
              <a:buChar char="•"/>
            </a:pPr>
            <a:r>
              <a:rPr i="1" lang="en-US"/>
              <a:t>In the story, the fox bares his teeth. How do you think he looks when he bares his teeth?</a:t>
            </a:r>
            <a:endParaRPr/>
          </a:p>
          <a:p>
            <a:pPr indent="-228600" lvl="1" marL="685800" rtl="0" algn="l">
              <a:lnSpc>
                <a:spcPct val="100000"/>
              </a:lnSpc>
              <a:spcBef>
                <a:spcPts val="0"/>
              </a:spcBef>
              <a:spcAft>
                <a:spcPts val="0"/>
              </a:spcAft>
              <a:buClr>
                <a:srgbClr val="000000"/>
              </a:buClr>
              <a:buSzPts val="1200"/>
              <a:buFont typeface="Calibri"/>
              <a:buChar char="•"/>
            </a:pPr>
            <a:r>
              <a:rPr i="1" lang="en-US"/>
              <a:t>How do you think the fox baring his teeth affects Grandma? What does Grandma see as she looks at the fox?</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respond using the newly acquired vocabulary as they complete p. 42 of the Student Interactive. They should use text evidence in their answers.</a:t>
            </a:r>
            <a:endParaRPr i="0" u="none" strike="noStrike">
              <a:solidFill>
                <a:srgbClr val="000000"/>
              </a:solidFill>
            </a:endParaRPr>
          </a:p>
        </p:txBody>
      </p:sp>
      <p:sp>
        <p:nvSpPr>
          <p:cNvPr id="487" name="Google Shape;48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43 of the Student Interactive.</a:t>
            </a:r>
            <a:endParaRPr>
              <a:latin typeface="Calibri"/>
              <a:ea typeface="Calibri"/>
              <a:cs typeface="Calibri"/>
              <a:sym typeface="Calibri"/>
            </a:endParaRPr>
          </a:p>
        </p:txBody>
      </p:sp>
      <p:sp>
        <p:nvSpPr>
          <p:cNvPr id="500" name="Google Shape;50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48 of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since high-frequency words are ones that appear often in texts but do not follow regular word study patterns, students need to practice reading them.</a:t>
            </a:r>
            <a:endParaRPr b="0" i="0" u="none" strike="noStrike">
              <a:solidFill>
                <a:srgbClr val="000000"/>
              </a:solidFill>
              <a:latin typeface="Calibri"/>
              <a:ea typeface="Calibri"/>
              <a:cs typeface="Calibri"/>
              <a:sym typeface="Calibri"/>
            </a:endParaRPr>
          </a:p>
        </p:txBody>
      </p:sp>
      <p:sp>
        <p:nvSpPr>
          <p:cNvPr id="513" name="Google Shape;51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The narrator is the main person in a personal narrative. He or she tells a story of a personal experience.</a:t>
            </a:r>
            <a:endParaRPr/>
          </a:p>
          <a:p>
            <a:pPr indent="-228600" lvl="1" marL="698500" rtl="0" algn="l">
              <a:lnSpc>
                <a:spcPct val="100000"/>
              </a:lnSpc>
              <a:spcBef>
                <a:spcPts val="0"/>
              </a:spcBef>
              <a:spcAft>
                <a:spcPts val="0"/>
              </a:spcAft>
              <a:buSzPts val="1200"/>
              <a:buFont typeface="Arial"/>
              <a:buChar char="•"/>
            </a:pPr>
            <a:r>
              <a:rPr lang="en-US"/>
              <a:t>Narrators reveal thoughts they have about the experience.</a:t>
            </a:r>
            <a:endParaRPr/>
          </a:p>
          <a:p>
            <a:pPr indent="-228600" lvl="1" marL="698500" rtl="0" algn="l">
              <a:lnSpc>
                <a:spcPct val="100000"/>
              </a:lnSpc>
              <a:spcBef>
                <a:spcPts val="0"/>
              </a:spcBef>
              <a:spcAft>
                <a:spcPts val="0"/>
              </a:spcAft>
              <a:buSzPts val="1200"/>
              <a:buFont typeface="Arial"/>
              <a:buChar char="•"/>
            </a:pPr>
            <a:r>
              <a:rPr lang="en-US"/>
              <a:t>Narrators share their feelings about the experience</a:t>
            </a:r>
            <a:r>
              <a:rPr i="0" lang="en-US"/>
              <a:t>.</a:t>
            </a:r>
            <a:endParaRPr/>
          </a:p>
          <a:p>
            <a:pPr indent="-228600" lvl="0" marL="241300" rtl="0" algn="l">
              <a:lnSpc>
                <a:spcPct val="100000"/>
              </a:lnSpc>
              <a:spcBef>
                <a:spcPts val="0"/>
              </a:spcBef>
              <a:spcAft>
                <a:spcPts val="0"/>
              </a:spcAft>
              <a:buSzPts val="1200"/>
              <a:buFont typeface="Calibri"/>
              <a:buAutoNum type="arabicPeriod"/>
            </a:pPr>
            <a:r>
              <a:rPr lang="en-US"/>
              <a:t>Remind students that as they explore various personal narratives over the next few days, they can prepare to write their own. Today, they will focus on how narrators include descriptions of their thoughts and feelings related to the event. As you read stories from your stack together, ask students to identify personal feelings. Ask: </a:t>
            </a:r>
            <a:r>
              <a:rPr i="1" lang="en-US"/>
              <a:t>What feelings does this narrator have about the experience?</a:t>
            </a:r>
            <a:endParaRPr/>
          </a:p>
          <a:p>
            <a:pPr indent="-228600" lvl="0" marL="241300" rtl="0" algn="l">
              <a:lnSpc>
                <a:spcPct val="100000"/>
              </a:lnSpc>
              <a:spcBef>
                <a:spcPts val="0"/>
              </a:spcBef>
              <a:spcAft>
                <a:spcPts val="0"/>
              </a:spcAft>
              <a:buSzPts val="1200"/>
              <a:buFont typeface="Calibri"/>
              <a:buAutoNum type="arabicPeriod"/>
            </a:pPr>
            <a:r>
              <a:rPr lang="en-US"/>
              <a:t>Direct students to p. 54 in the Student Interactive. Have them choose a personal narrative the class has just read to complete the activity.</a:t>
            </a:r>
            <a:endParaRPr b="0" i="0" u="none" strike="noStrike">
              <a:solidFill>
                <a:srgbClr val="000000"/>
              </a:solidFill>
              <a:latin typeface="Calibri"/>
              <a:ea typeface="Calibri"/>
              <a:cs typeface="Calibri"/>
              <a:sym typeface="Calibri"/>
            </a:endParaRPr>
          </a:p>
        </p:txBody>
      </p:sp>
      <p:sp>
        <p:nvSpPr>
          <p:cNvPr id="527" name="Google Shape;52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 lesson, students should transition into independent writing. If students need additional opportunities to develop their understanding of personal narratives, they should read additional books from the stack.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stack text and do a Think Aloud to model identifying the narrator's thoughts and feelings in the story.</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a stack text. Prompt students to identify what the narrator thinks and feels from the story.</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the stack texts to provide explicit instruction on how the narrator's thoughts and feelings are directly tied to the experience.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they should transition to writing their personal narratives in their writer's notebook.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a few students to describe some of the narrator's thoughts and feelings they found in the personal narratives they read. Ask them how the descriptions of these feelings helped them to better understand the text</a:t>
            </a:r>
            <a:endParaRPr/>
          </a:p>
        </p:txBody>
      </p:sp>
      <p:sp>
        <p:nvSpPr>
          <p:cNvPr id="540" name="Google Shape;54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students can use their knowledge of syllable patterns to spell multisyllabic words with the VC/CV pattern. If they know how to divide a word with this pattern, and that a syllable that ends in a consonant sound is closed, it can help them learn to spell the word correctly.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words aloud, and guide students to use their knowledge of syllable division of words with the VC/CV pattern to spell them: basket, lesson, mustard, absent.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51 of the Student Interactive.</a:t>
            </a:r>
            <a:endParaRPr b="0" i="0" u="none" strike="noStrike">
              <a:solidFill>
                <a:srgbClr val="000000"/>
              </a:solidFill>
              <a:latin typeface="Calibri"/>
              <a:ea typeface="Calibri"/>
              <a:cs typeface="Calibri"/>
              <a:sym typeface="Calibri"/>
            </a:endParaRPr>
          </a:p>
        </p:txBody>
      </p:sp>
      <p:sp>
        <p:nvSpPr>
          <p:cNvPr id="553" name="Google Shape;55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that simple sentences are sentences that express a complete thought. Simple sentences contain a subject and a predicate. The subject is who or what the sentence is about. The predicate contains a verb and tells what the subject is or is doing. The subject and the verb must agree. Both must be singular, or both must be plural.</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 on the board: The sandwich taste great. Have a volunteer identify the subject and the predicate. Then have the volunteer tell whether the subject and the verb agree. (no) If necessary, have the student edit the sentence. (The sandwich tastes great.)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Have each student write a sentence. Have the partner read the sentence and identify the subject and the predicate. Then have the student confirm whether the subject and the verb agree. Have students edit the sentences as necessary.</a:t>
            </a:r>
            <a:endParaRPr b="0" i="0" u="none" strike="noStrike">
              <a:solidFill>
                <a:srgbClr val="000000"/>
              </a:solidFill>
              <a:latin typeface="Calibri"/>
              <a:ea typeface="Calibri"/>
              <a:cs typeface="Calibri"/>
              <a:sym typeface="Calibri"/>
            </a:endParaRPr>
          </a:p>
        </p:txBody>
      </p:sp>
      <p:sp>
        <p:nvSpPr>
          <p:cNvPr id="567" name="Google Shape;56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66700" rtl="0" algn="l">
              <a:lnSpc>
                <a:spcPct val="100000"/>
              </a:lnSpc>
              <a:spcBef>
                <a:spcPts val="0"/>
              </a:spcBef>
              <a:spcAft>
                <a:spcPts val="0"/>
              </a:spcAft>
              <a:buClr>
                <a:srgbClr val="000000"/>
              </a:buClr>
              <a:buSzPts val="1200"/>
              <a:buFont typeface="Calibri"/>
              <a:buAutoNum type="arabicPeriod"/>
            </a:pPr>
            <a:r>
              <a:rPr lang="en-US"/>
              <a:t>Review the Unit Goals on p. 12 of the Student Interactive.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rate how well they think they already meet the unit goals. Have them adjust their ratings to reflect on how well they are meeting their personal learning goals during the unit.  Students will revisit their ratings in Week 6.</a:t>
            </a:r>
            <a:endParaRPr/>
          </a:p>
        </p:txBody>
      </p:sp>
      <p:sp>
        <p:nvSpPr>
          <p:cNvPr id="121" name="Google Shape;12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learn about the plot of a story (the events that happen), the setting of the story (where and when it takes place), and how the setting affects the plot.</a:t>
            </a:r>
            <a:endParaRPr/>
          </a:p>
          <a:p>
            <a:pPr indent="-215900" lvl="1" marL="685800" rtl="0" algn="l">
              <a:lnSpc>
                <a:spcPct val="100000"/>
              </a:lnSpc>
              <a:spcBef>
                <a:spcPts val="0"/>
              </a:spcBef>
              <a:spcAft>
                <a:spcPts val="0"/>
              </a:spcAft>
              <a:buSzPts val="1200"/>
              <a:buFont typeface="Arial"/>
              <a:buChar char="•"/>
            </a:pPr>
            <a:r>
              <a:rPr lang="en-US"/>
              <a:t>Think about the setting—where and when the story takes place.</a:t>
            </a:r>
            <a:endParaRPr/>
          </a:p>
          <a:p>
            <a:pPr indent="-215900" lvl="1" marL="685800" rtl="0" algn="l">
              <a:lnSpc>
                <a:spcPct val="100000"/>
              </a:lnSpc>
              <a:spcBef>
                <a:spcPts val="0"/>
              </a:spcBef>
              <a:spcAft>
                <a:spcPts val="0"/>
              </a:spcAft>
              <a:buSzPts val="1200"/>
              <a:buFont typeface="Arial"/>
              <a:buChar char="•"/>
            </a:pPr>
            <a:r>
              <a:rPr lang="en-US"/>
              <a:t>Think about the plot—the events that happen in the story.</a:t>
            </a:r>
            <a:endParaRPr/>
          </a:p>
          <a:p>
            <a:pPr indent="-215900" lvl="1" marL="685800" rtl="0" algn="l">
              <a:lnSpc>
                <a:spcPct val="100000"/>
              </a:lnSpc>
              <a:spcBef>
                <a:spcPts val="0"/>
              </a:spcBef>
              <a:spcAft>
                <a:spcPts val="0"/>
              </a:spcAft>
              <a:buSzPts val="1200"/>
              <a:buFont typeface="Arial"/>
              <a:buChar char="•"/>
            </a:pPr>
            <a:r>
              <a:rPr lang="en-US"/>
              <a:t>Ask yourself if the setting is important. Would the story be different if it happened in another place in the world or in a different time period?</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21 of the Student Interactive to model how to determine the setting of a story. Say: </a:t>
            </a:r>
            <a:r>
              <a:rPr i="1" lang="en-US"/>
              <a:t>Setting is where and when the story takes place. In paragraph 1, I learn that this story takes place in a village in India. I’ll underline that detail.</a:t>
            </a:r>
            <a:endParaRPr/>
          </a:p>
          <a:p>
            <a:pPr indent="-215900" lvl="0" marL="228600" rtl="0" algn="l">
              <a:lnSpc>
                <a:spcPct val="100000"/>
              </a:lnSpc>
              <a:spcBef>
                <a:spcPts val="0"/>
              </a:spcBef>
              <a:spcAft>
                <a:spcPts val="0"/>
              </a:spcAft>
              <a:buSzPts val="1200"/>
              <a:buFont typeface="Calibri"/>
              <a:buAutoNum type="arabicPeriod"/>
            </a:pPr>
            <a:r>
              <a:rPr lang="en-US"/>
              <a:t>Have pairs find and underline details in paragraph 2 that give more details about the setting. Then have them discuss what might happen in the story because of where it takes place</a:t>
            </a:r>
            <a:endParaRPr i="0"/>
          </a:p>
        </p:txBody>
      </p:sp>
      <p:sp>
        <p:nvSpPr>
          <p:cNvPr id="590" name="Google Shape;59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1–2 and underline details that help them picture where the story takes place. See student page for possible responses.</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Based on these details, how would you describe the setting? </a:t>
            </a:r>
            <a:endParaRPr/>
          </a:p>
          <a:p>
            <a:pPr indent="-215900" lvl="1" marL="685800" rtl="0" algn="l">
              <a:lnSpc>
                <a:spcPct val="100000"/>
              </a:lnSpc>
              <a:spcBef>
                <a:spcPts val="0"/>
              </a:spcBef>
              <a:spcAft>
                <a:spcPts val="0"/>
              </a:spcAft>
              <a:buSzPts val="1200"/>
              <a:buFont typeface="Arial"/>
              <a:buChar char="•"/>
            </a:pPr>
            <a:r>
              <a:rPr lang="en-US"/>
              <a:t>Possible Response: The setting is the countryside in a tropical area of India a long time ago.</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story’s setting influence, or help to shape, the plot? </a:t>
            </a:r>
            <a:endParaRPr/>
          </a:p>
          <a:p>
            <a:pPr indent="-215900" lvl="1" marL="685800" rtl="0" algn="l">
              <a:lnSpc>
                <a:spcPct val="100000"/>
              </a:lnSpc>
              <a:spcBef>
                <a:spcPts val="0"/>
              </a:spcBef>
              <a:spcAft>
                <a:spcPts val="0"/>
              </a:spcAft>
              <a:buSzPts val="1200"/>
              <a:buFont typeface="Arial"/>
              <a:buChar char="•"/>
            </a:pPr>
            <a:r>
              <a:rPr lang="en-US"/>
              <a:t>Possible Response: Since Grandma lives right next to the jungle, it makes sense that she has to travel through it to visit her daughter. Also, people living a long time ago probably walked most places. The time period makes it more likely that Grandma would walk through the jungle, meet the wild animals living there, and have a hard time protecting herself from them. DOK 2</a:t>
            </a:r>
            <a:endParaRPr/>
          </a:p>
        </p:txBody>
      </p:sp>
      <p:sp>
        <p:nvSpPr>
          <p:cNvPr id="602" name="Google Shape;60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and scan paragraphs 4–5. Prompt them to underline details that explain where the daughter lives as well as how this situation has affected her.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a story’s plot is the sequence of events that happen throughout the story. Ask: </a:t>
            </a:r>
            <a:r>
              <a:rPr i="1" lang="en-US"/>
              <a:t>How does the location of the daughter’s home help to move the plot toward the next event</a:t>
            </a:r>
            <a:r>
              <a:rPr lang="en-US"/>
              <a:t>? </a:t>
            </a:r>
            <a:endParaRPr/>
          </a:p>
          <a:p>
            <a:pPr indent="-215900" lvl="1" marL="685800" rtl="0" algn="l">
              <a:lnSpc>
                <a:spcPct val="100000"/>
              </a:lnSpc>
              <a:spcBef>
                <a:spcPts val="0"/>
              </a:spcBef>
              <a:spcAft>
                <a:spcPts val="0"/>
              </a:spcAft>
              <a:buSzPts val="1200"/>
              <a:buFont typeface="Arial"/>
              <a:buChar char="•"/>
            </a:pPr>
            <a:r>
              <a:rPr lang="en-US"/>
              <a:t>Possible Response: In her letter, the daughter asks Grandma to “Please come and visit me” because they live on opposite sides of the jungle and have not seen each other for a long time. Since they both miss each other, Grandma decides to make the dangerous trip. DOK 2</a:t>
            </a:r>
            <a:endParaRPr/>
          </a:p>
        </p:txBody>
      </p:sp>
      <p:sp>
        <p:nvSpPr>
          <p:cNvPr id="614" name="Google Shape;61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paragraphs 9 and 10 and underline details that make them think that Grandma might be in danger.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Grandma’s encounter, or meeting, with the fox develop the plot of the story? </a:t>
            </a:r>
            <a:endParaRPr/>
          </a:p>
          <a:p>
            <a:pPr indent="-215900" lvl="1" marL="685800" rtl="0" algn="l">
              <a:lnSpc>
                <a:spcPct val="100000"/>
              </a:lnSpc>
              <a:spcBef>
                <a:spcPts val="0"/>
              </a:spcBef>
              <a:spcAft>
                <a:spcPts val="0"/>
              </a:spcAft>
              <a:buSzPts val="1200"/>
              <a:buFont typeface="Arial"/>
              <a:buChar char="•"/>
            </a:pPr>
            <a:r>
              <a:rPr lang="en-US"/>
              <a:t>Possible Response: The fox’s behavior and statement of “I’m so hungry” create a problem for Grandma. The “dhip-dhip” sound shows that she is so scared that the fox will eat her that her heart jumps, but she hides her fear because she knows she must do something to protect herself. The next event in the plot will be what she does to respond to the problem. DOK 2</a:t>
            </a:r>
            <a:endParaRPr/>
          </a:p>
        </p:txBody>
      </p:sp>
      <p:sp>
        <p:nvSpPr>
          <p:cNvPr id="627" name="Google Shape;627;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paragraphs 13–15 and underline details that suggest Grandma could be in danger again.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would you compare Grandma’s encounter with the black bear to the one she had with the fox?</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two events are very similar. The detail about the bear “flexing his claws and sharpening them” shows that he wants to eat Grandma. The fox was doing the same thing when he bared his teeth and smacked his lips. They both tell Grandma that they are happy to see her and say, “I’m so hungry!” DOK 2</a:t>
            </a:r>
            <a:endParaRPr/>
          </a:p>
        </p:txBody>
      </p:sp>
      <p:sp>
        <p:nvSpPr>
          <p:cNvPr id="640" name="Google Shape;64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18–19 and underline details that help them picture the new danger that Grandma faces.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these details help show that the tiger is dangerous? </a:t>
            </a:r>
            <a:endParaRPr/>
          </a:p>
          <a:p>
            <a:pPr indent="-215900" lvl="1" marL="685800" rtl="0" algn="l">
              <a:lnSpc>
                <a:spcPct val="100000"/>
              </a:lnSpc>
              <a:spcBef>
                <a:spcPts val="0"/>
              </a:spcBef>
              <a:spcAft>
                <a:spcPts val="0"/>
              </a:spcAft>
              <a:buSzPts val="1200"/>
              <a:buFont typeface="Arial"/>
              <a:buChar char="•"/>
            </a:pPr>
            <a:r>
              <a:rPr lang="en-US"/>
              <a:t>Possible Response: The tiger “crouching low” suggests that he is ready to pounce.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setting make the tiger’s actions seem extra threatening?</a:t>
            </a:r>
            <a:r>
              <a:rPr lang="en-US"/>
              <a:t> </a:t>
            </a:r>
            <a:endParaRPr/>
          </a:p>
          <a:p>
            <a:pPr indent="-215900" lvl="1" marL="685800" rtl="0" algn="l">
              <a:lnSpc>
                <a:spcPct val="100000"/>
              </a:lnSpc>
              <a:spcBef>
                <a:spcPts val="0"/>
              </a:spcBef>
              <a:spcAft>
                <a:spcPts val="0"/>
              </a:spcAft>
              <a:buSzPts val="1200"/>
              <a:buFont typeface="Arial"/>
              <a:buChar char="•"/>
            </a:pPr>
            <a:r>
              <a:rPr lang="en-US"/>
              <a:t>Possible Response: It will be harder for Grandma to run away from the tiger in "the deepest part of the jungle." DOK 2, 3</a:t>
            </a:r>
            <a:endParaRPr/>
          </a:p>
        </p:txBody>
      </p:sp>
      <p:sp>
        <p:nvSpPr>
          <p:cNvPr id="652" name="Google Shape;652;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27 and underline the detail that describes the problem Grandma faces in this part of the story. Remind students that sometimes specific text evidence can be located by looking for clue words.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would you contrast the problem Grandma has now with her earlier problems?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knows she must outsmart the animals that are hungrily waiting for her. She says, “And this time I won’t be able to trick them with words,” so she also knows that the animals will be more difficult to fool now. DOK 2</a:t>
            </a:r>
            <a:endParaRPr/>
          </a:p>
        </p:txBody>
      </p:sp>
      <p:sp>
        <p:nvSpPr>
          <p:cNvPr id="665" name="Google Shape;665;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36–40 and underline details that help them picture where Grandma is.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the plot of a story is influenced by the setting as well as the characters’ choices and actions. Ask: </a:t>
            </a:r>
            <a:r>
              <a:rPr i="1" lang="en-US"/>
              <a:t>What can you infer about the moment that Grandma chooses to speak in her normal voice again? </a:t>
            </a:r>
            <a:endParaRPr/>
          </a:p>
          <a:p>
            <a:pPr indent="-215900" lvl="1" marL="685800" rtl="0" algn="l">
              <a:lnSpc>
                <a:spcPct val="100000"/>
              </a:lnSpc>
              <a:spcBef>
                <a:spcPts val="0"/>
              </a:spcBef>
              <a:spcAft>
                <a:spcPts val="0"/>
              </a:spcAft>
              <a:buSzPts val="1200"/>
              <a:buFont typeface="Arial"/>
              <a:buChar char="•"/>
            </a:pPr>
            <a:r>
              <a:rPr lang="en-US"/>
              <a:t>Possible Response: Grandma did not speak in her own voice until after the tiger gave her gourd a push and she bounced some distance down the path. I think Grandma waited until she was sure that she was no longer in danger, because one of the first things she said was, “That was close!” If the tiger had heard her real voice coming from the gourd, the encounter may have ended differently. DOK 2</a:t>
            </a:r>
            <a:endParaRPr/>
          </a:p>
        </p:txBody>
      </p:sp>
      <p:sp>
        <p:nvSpPr>
          <p:cNvPr id="678" name="Google Shape;678;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paragraphs 48–50 and underline the details that tell them Grandma is getting close to home.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setting for this part of the story influence the plot? </a:t>
            </a:r>
            <a:endParaRPr/>
          </a:p>
          <a:p>
            <a:pPr indent="-215900" lvl="1" marL="685800" rtl="0" algn="l">
              <a:lnSpc>
                <a:spcPct val="100000"/>
              </a:lnSpc>
              <a:spcBef>
                <a:spcPts val="0"/>
              </a:spcBef>
              <a:spcAft>
                <a:spcPts val="0"/>
              </a:spcAft>
              <a:buSzPts val="1200"/>
              <a:buFont typeface="Arial"/>
              <a:buChar char="•"/>
            </a:pPr>
            <a:r>
              <a:rPr lang="en-US"/>
              <a:t>Possible Response: The detail that the fox says, “What’s this now?” when he sees the gourd, instead of what the bear and tiger said, is a hint that he will not be fooled like they were. The setting is one reason for this change in the pattern of events. Grandma is “almost at the edge of the forest” where she started her journey and back to the place where she left the fox. The fox has been waiting the longest to eat her, because he was the first to be fooled and the last one she sees on her return trip. These two things combined probably make him the hungriest and hardest to fool. DOK 2</a:t>
            </a:r>
            <a:endParaRPr/>
          </a:p>
        </p:txBody>
      </p:sp>
      <p:sp>
        <p:nvSpPr>
          <p:cNvPr id="691" name="Google Shape;691;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Prompt them to scan paragraph 53 and underline the details that tell them what the new problem is.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this problem move the sequence of events forward?</a:t>
            </a:r>
            <a:r>
              <a:rPr lang="en-US"/>
              <a:t> </a:t>
            </a:r>
            <a:endParaRPr/>
          </a:p>
          <a:p>
            <a:pPr indent="-215900" lvl="1" marL="685800" rtl="0" algn="l">
              <a:lnSpc>
                <a:spcPct val="100000"/>
              </a:lnSpc>
              <a:spcBef>
                <a:spcPts val="0"/>
              </a:spcBef>
              <a:spcAft>
                <a:spcPts val="0"/>
              </a:spcAft>
              <a:buSzPts val="1200"/>
              <a:buFont typeface="Arial"/>
              <a:buChar char="•"/>
            </a:pPr>
            <a:r>
              <a:rPr lang="en-US"/>
              <a:t>Possible Response: When the fox breaks the top off the gourd, Grandma falls out and the fox can see her. Now she must quickly think of another way to stop him from eating her. DOK 2</a:t>
            </a:r>
            <a:endParaRPr/>
          </a:p>
        </p:txBody>
      </p:sp>
      <p:sp>
        <p:nvSpPr>
          <p:cNvPr id="704" name="Google Shape;704;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Academic vocabulary is language used to discuss ideas. As students work through the unit, they will use these words to discuss different environments.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each word's definition.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respond to the Expand and Ask questions using the newly acquired academic vocabulary as appropriate</a:t>
            </a:r>
            <a:endParaRPr b="0" i="0" u="none" strike="noStrike">
              <a:solidFill>
                <a:srgbClr val="000000"/>
              </a:solidFill>
              <a:latin typeface="Calibri"/>
              <a:ea typeface="Calibri"/>
              <a:cs typeface="Calibri"/>
              <a:sym typeface="Calibri"/>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 62 and underline the details that describe how Grandma’s problem is solved.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a story’s resolution is the part in which the main character solves the main problem. Have them use their underlined details to analyze the resolution.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resolution of the story relate to the events at the beginning of the story</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solves her problem with the help of her dogs, who “flew into the forest” and “chased the fox away, scaring him so much that he never came back.” This is what the dogs promised Grandma they would do, at the beginning of the story. They made a plan and remembered it. DOK 2</a:t>
            </a:r>
            <a:endParaRPr/>
          </a:p>
        </p:txBody>
      </p:sp>
      <p:sp>
        <p:nvSpPr>
          <p:cNvPr id="717" name="Google Shape;717;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Close Read notes for Analyze Plot and Setting and then use the text evidence from their annotations to complete the chart on p. 44 of the Student Interactive. </a:t>
            </a:r>
            <a:endParaRPr>
              <a:latin typeface="Calibri"/>
              <a:ea typeface="Calibri"/>
              <a:cs typeface="Calibri"/>
              <a:sym typeface="Calibri"/>
            </a:endParaRPr>
          </a:p>
        </p:txBody>
      </p:sp>
      <p:sp>
        <p:nvSpPr>
          <p:cNvPr id="730" name="Google Shape;73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Figurative language includes descriptive words and comparisons that can help readers visualize, or picture in their minds, people, places, or things that an author is describing.</a:t>
            </a:r>
            <a:endParaRPr/>
          </a:p>
          <a:p>
            <a:pPr indent="-190500" lvl="1" marL="685800" rtl="0" algn="l">
              <a:lnSpc>
                <a:spcPct val="100000"/>
              </a:lnSpc>
              <a:spcBef>
                <a:spcPts val="0"/>
              </a:spcBef>
              <a:spcAft>
                <a:spcPts val="0"/>
              </a:spcAft>
              <a:buClr>
                <a:srgbClr val="000000"/>
              </a:buClr>
              <a:buSzPts val="1200"/>
              <a:buFont typeface="Arial"/>
              <a:buChar char="•"/>
            </a:pPr>
            <a:r>
              <a:rPr lang="en-US"/>
              <a:t>Similes are one type of figurative language.</a:t>
            </a:r>
            <a:endParaRPr/>
          </a:p>
          <a:p>
            <a:pPr indent="-190500" lvl="1" marL="685800" rtl="0" algn="l">
              <a:lnSpc>
                <a:spcPct val="100000"/>
              </a:lnSpc>
              <a:spcBef>
                <a:spcPts val="0"/>
              </a:spcBef>
              <a:spcAft>
                <a:spcPts val="0"/>
              </a:spcAft>
              <a:buClr>
                <a:srgbClr val="000000"/>
              </a:buClr>
              <a:buSzPts val="1200"/>
              <a:buFont typeface="Arial"/>
              <a:buChar char="•"/>
            </a:pPr>
            <a:r>
              <a:rPr lang="en-US"/>
              <a:t>A simile compares two unlike things using the word like or as. </a:t>
            </a:r>
            <a:endParaRPr/>
          </a:p>
          <a:p>
            <a:pPr indent="-190500" lvl="1" marL="685800" rtl="0" algn="l">
              <a:lnSpc>
                <a:spcPct val="100000"/>
              </a:lnSpc>
              <a:spcBef>
                <a:spcPts val="0"/>
              </a:spcBef>
              <a:spcAft>
                <a:spcPts val="0"/>
              </a:spcAft>
              <a:buClr>
                <a:srgbClr val="000000"/>
              </a:buClr>
              <a:buSzPts val="1200"/>
              <a:buFont typeface="Arial"/>
              <a:buChar char="•"/>
            </a:pPr>
            <a:r>
              <a:rPr lang="en-US"/>
              <a:t>Similes are one way authors use figurative language to help readers visualize what they are writing about.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analyzing the author’s use of figurative language by directing students to the top of p. 49 of the Student Interactive. Complete the following steps.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Identify that the author uses a simile to describe the gourd.</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Ask students how the simile helps readers create a mental picture of how comfortable the gourd is.</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Guide students to understand that the simile helps the author achieve her purpose of describing the gourd in a way readers can understand by comparing the gourd to something they know.</a:t>
            </a:r>
            <a:endParaRPr/>
          </a:p>
          <a:p>
            <a:pPr indent="-190500" lvl="0" marL="228600" rtl="0" algn="l">
              <a:lnSpc>
                <a:spcPct val="100000"/>
              </a:lnSpc>
              <a:spcBef>
                <a:spcPts val="0"/>
              </a:spcBef>
              <a:spcAft>
                <a:spcPts val="0"/>
              </a:spcAft>
              <a:buClr>
                <a:srgbClr val="000000"/>
              </a:buClr>
              <a:buSzPts val="1200"/>
              <a:buFont typeface="Calibri"/>
              <a:buAutoNum type="arabicPeriod" startAt="3"/>
            </a:pPr>
            <a:r>
              <a:rPr lang="en-US"/>
              <a:t>Direct students to go back to Grandma and the Great Gourd and circle instances where similes appear. Help guide their search by having them look for the words like and as. Then have them focus on specific examples of similes by completing the activities on p. 49 of the Student Interactive.</a:t>
            </a:r>
            <a:endParaRPr/>
          </a:p>
        </p:txBody>
      </p:sp>
      <p:sp>
        <p:nvSpPr>
          <p:cNvPr id="743" name="Google Shape;74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using knowledge of syllable division, such as VC/CV, can help them read words correctly. In words with the VC/CV pattern, the syllables are closed because they end in consonant sounds.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the words napkin and absent. Guide students to identify the syllable break in each word. (nap -kin; ab -sent) Then have them use this knowledge to decode each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1 from the Resource Download Center.</a:t>
            </a:r>
            <a:endParaRPr b="0" i="0" u="none" strike="noStrike">
              <a:solidFill>
                <a:srgbClr val="000000"/>
              </a:solidFill>
              <a:latin typeface="Calibri"/>
              <a:ea typeface="Calibri"/>
              <a:cs typeface="Calibri"/>
              <a:sym typeface="Calibri"/>
            </a:endParaRPr>
          </a:p>
        </p:txBody>
      </p:sp>
      <p:sp>
        <p:nvSpPr>
          <p:cNvPr id="756" name="Google Shape;756;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Like fiction, the details in personal narratives make the story come alive. Narrators provide key details about</a:t>
            </a:r>
            <a:endParaRPr/>
          </a:p>
          <a:p>
            <a:pPr indent="-228600" lvl="1" marL="685800" rtl="0" algn="l">
              <a:lnSpc>
                <a:spcPct val="100000"/>
              </a:lnSpc>
              <a:spcBef>
                <a:spcPts val="0"/>
              </a:spcBef>
              <a:spcAft>
                <a:spcPts val="0"/>
              </a:spcAft>
              <a:buClr>
                <a:srgbClr val="000000"/>
              </a:buClr>
              <a:buSzPts val="1200"/>
              <a:buFont typeface="Arial"/>
              <a:buChar char="•"/>
            </a:pPr>
            <a:r>
              <a:rPr lang="en-US"/>
              <a:t>The setting</a:t>
            </a:r>
            <a:endParaRPr/>
          </a:p>
          <a:p>
            <a:pPr indent="-228600" lvl="1" marL="685800" rtl="0" algn="l">
              <a:lnSpc>
                <a:spcPct val="100000"/>
              </a:lnSpc>
              <a:spcBef>
                <a:spcPts val="0"/>
              </a:spcBef>
              <a:spcAft>
                <a:spcPts val="0"/>
              </a:spcAft>
              <a:buClr>
                <a:srgbClr val="000000"/>
              </a:buClr>
              <a:buSzPts val="1200"/>
              <a:buFont typeface="Arial"/>
              <a:buChar char="•"/>
            </a:pPr>
            <a:r>
              <a:rPr lang="en-US"/>
              <a:t>The sequence of events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the personal narratives that you have read from the stack. Have students think about an experience a narrator described. Use the following questions to prompt discussion:</a:t>
            </a:r>
            <a:endParaRPr/>
          </a:p>
          <a:p>
            <a:pPr indent="-228600" lvl="1" marL="685800" rtl="0" algn="l">
              <a:lnSpc>
                <a:spcPct val="100000"/>
              </a:lnSpc>
              <a:spcBef>
                <a:spcPts val="0"/>
              </a:spcBef>
              <a:spcAft>
                <a:spcPts val="0"/>
              </a:spcAft>
              <a:buClr>
                <a:srgbClr val="000000"/>
              </a:buClr>
              <a:buSzPts val="1200"/>
              <a:buFont typeface="Arial"/>
              <a:buChar char="•"/>
            </a:pPr>
            <a:r>
              <a:rPr lang="en-US"/>
              <a:t>Where and when does the story take place? What details about the setting does the narrator include? How do these details help you picture the setting?</a:t>
            </a:r>
            <a:endParaRPr/>
          </a:p>
          <a:p>
            <a:pPr indent="-228600" lvl="1" marL="685800" rtl="0" algn="l">
              <a:lnSpc>
                <a:spcPct val="100000"/>
              </a:lnSpc>
              <a:spcBef>
                <a:spcPts val="0"/>
              </a:spcBef>
              <a:spcAft>
                <a:spcPts val="0"/>
              </a:spcAft>
              <a:buClr>
                <a:srgbClr val="000000"/>
              </a:buClr>
              <a:buSzPts val="1200"/>
              <a:buFont typeface="Arial"/>
              <a:buChar char="•"/>
            </a:pPr>
            <a:r>
              <a:rPr lang="en-US"/>
              <a:t>What problem does the narrator have? What events lead to the narrator's problem?</a:t>
            </a:r>
            <a:endParaRPr/>
          </a:p>
          <a:p>
            <a:pPr indent="-228600" lvl="1" marL="685800" rtl="0" algn="l">
              <a:lnSpc>
                <a:spcPct val="100000"/>
              </a:lnSpc>
              <a:spcBef>
                <a:spcPts val="0"/>
              </a:spcBef>
              <a:spcAft>
                <a:spcPts val="0"/>
              </a:spcAft>
              <a:buClr>
                <a:srgbClr val="000000"/>
              </a:buClr>
              <a:buSzPts val="1200"/>
              <a:buFont typeface="Arial"/>
              <a:buChar char="•"/>
            </a:pPr>
            <a:r>
              <a:rPr lang="en-US"/>
              <a:t>What happens as a result of the problem? What lesson does the narrator learn, or how does the narrator view the problem now?</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55 in the Student Interactive. Have them work with a partner to find a personal narrative from the classroom library that they have both read. Have them use the personal narrative to complete the activity</a:t>
            </a:r>
            <a:endParaRPr i="1"/>
          </a:p>
        </p:txBody>
      </p:sp>
      <p:sp>
        <p:nvSpPr>
          <p:cNvPr id="768" name="Google Shape;76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direct students to begin writing their ideas for their personal narratives. They should be thinking about an experience they would like to share. Students should begin making lists of ideas and include notes about the setting: when and where the event takes place. Students may also write phrases or sentences about the sequence of events. Later, they can come back and put them in time order</a:t>
            </a:r>
            <a:r>
              <a:rPr b="0" i="0" lang="en-US" u="none" strike="noStrike">
                <a:solidFill>
                  <a:srgbClr val="000000"/>
                </a:solidFill>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stack text and do a Think Aloud to model identifying the setting and the sequence of events from a personal narrative.</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a stack text. Prompt students to identify the setting and the sequence of events from a personal narrative. Write responses on the Student Interactive.</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a stack text to provide explicit instruction on setting. Discuss how the setting is an important part of the plot and frames the sequence of event</a:t>
            </a:r>
            <a:r>
              <a:rPr b="0" i="0" lang="en-US" u="none" strike="noStrike">
                <a:solidFill>
                  <a:srgbClr val="000000"/>
                </a:solidFill>
                <a:latin typeface="Calibri"/>
                <a:ea typeface="Calibri"/>
                <a:cs typeface="Calibri"/>
                <a:sym typeface="Calibri"/>
              </a:rPr>
              <a: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know what they want to write about and are ready to begin, they may write in their writer's notebooks.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for volunteers to share text evidence of details relating to the setting found in the personal narratives they reviewed. Call on a few students to identify important events from a personal narrative they have read.</a:t>
            </a:r>
            <a:endParaRPr/>
          </a:p>
        </p:txBody>
      </p:sp>
      <p:sp>
        <p:nvSpPr>
          <p:cNvPr id="781" name="Google Shape;78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knowing how to divide words into syllables can help them spell words correctly. Review the syllable pattern VC/CV with the words disgust (dis -gust) and compact (com -pact)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words aloud: cosmic, traffic. Have students spell the words and use a slash (/) to divide each word into syllables using knowledge of syllable pattern VC/CV.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6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793" name="Google Shape;793;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200"/>
              <a:buFont typeface="Calibri"/>
              <a:buAutoNum type="arabicPeriod"/>
            </a:pPr>
            <a:r>
              <a:rPr lang="en-US"/>
              <a:t>Say that a simple sentence contains a subject and a predicate. A simple sentence expresses a complete thought. The subject and the verb of the sentence must agree for the sentence to be correct. </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Display the following sentences: The player kicks the ball. Goes in the goal. The parents claps their hands. Have volunteers help you edit the sentences so that they all have a subject and a predicate and all subjects agree with the verbs. (The player kicks the ball. It goes in the goal. The parents clap their hands.)</a:t>
            </a:r>
            <a:endParaRPr b="0" i="0" u="none" strike="noStrike">
              <a:solidFill>
                <a:srgbClr val="000000"/>
              </a:solidFill>
              <a:latin typeface="Calibri"/>
              <a:ea typeface="Calibri"/>
              <a:cs typeface="Calibri"/>
              <a:sym typeface="Calibri"/>
            </a:endParaRPr>
          </a:p>
        </p:txBody>
      </p:sp>
      <p:sp>
        <p:nvSpPr>
          <p:cNvPr id="805" name="Google Shape;80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7" name="Google Shape;81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Readers use what they read in a text to help them understand the characters and what may happen later in the plot. What readers learn and the inferences they make must be supported by the text.</a:t>
            </a:r>
            <a:endParaRPr/>
          </a:p>
          <a:p>
            <a:pPr indent="-228600" lvl="1" marL="685800" rtl="0" algn="l">
              <a:lnSpc>
                <a:spcPct val="100000"/>
              </a:lnSpc>
              <a:spcBef>
                <a:spcPts val="0"/>
              </a:spcBef>
              <a:spcAft>
                <a:spcPts val="0"/>
              </a:spcAft>
              <a:buClr>
                <a:srgbClr val="000000"/>
              </a:buClr>
              <a:buSzPts val="1200"/>
              <a:buFont typeface="Arial"/>
              <a:buChar char="•"/>
            </a:pPr>
            <a:r>
              <a:rPr lang="en-US"/>
              <a:t>Look for details that are given in the text.</a:t>
            </a:r>
            <a:endParaRPr/>
          </a:p>
          <a:p>
            <a:pPr indent="-228600" lvl="1" marL="685800" rtl="0" algn="l">
              <a:lnSpc>
                <a:spcPct val="100000"/>
              </a:lnSpc>
              <a:spcBef>
                <a:spcPts val="0"/>
              </a:spcBef>
              <a:spcAft>
                <a:spcPts val="0"/>
              </a:spcAft>
              <a:buClr>
                <a:srgbClr val="000000"/>
              </a:buClr>
              <a:buSzPts val="1200"/>
              <a:buFont typeface="Arial"/>
              <a:buChar char="•"/>
            </a:pPr>
            <a:r>
              <a:rPr lang="en-US"/>
              <a:t>Focus on what characters say and do for clues about how the characters will act or what they will do later in the story.</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what those details suggest about what may happen later.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Student Interactive p. 23 of Grandma and the Great Gourd to model how to use text evidence to support understanding of characters and the plot.</a:t>
            </a:r>
            <a:endParaRPr/>
          </a:p>
          <a:p>
            <a:pPr indent="-228600" lvl="1" marL="685800" rtl="0" algn="l">
              <a:lnSpc>
                <a:spcPct val="100000"/>
              </a:lnSpc>
              <a:spcBef>
                <a:spcPts val="0"/>
              </a:spcBef>
              <a:spcAft>
                <a:spcPts val="0"/>
              </a:spcAft>
              <a:buClr>
                <a:srgbClr val="000000"/>
              </a:buClr>
              <a:buSzPts val="1200"/>
              <a:buFont typeface="Arial"/>
              <a:buChar char="•"/>
            </a:pPr>
            <a:r>
              <a:rPr i="1" lang="en-US"/>
              <a:t>How do I know that the dogs plan to protect Grandma from danger? I can tell they think she might run into trouble, because they say they will listen, and if she gets into trouble, she should just call them. That is text evidence showing they are ready to help her if she gets into trouble. I think they will come to rescue her if she calls.</a:t>
            </a:r>
            <a:endParaRPr i="1"/>
          </a:p>
        </p:txBody>
      </p:sp>
      <p:sp>
        <p:nvSpPr>
          <p:cNvPr id="828" name="Google Shape;82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1913257428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21913257428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pointing to specific details can help them explain observations and opinions about a text. Tell students that these pieces of text evidence explain why they believe a certain idea is true.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7 and highlight a detail that suggests that Grandma’s dogs plan to protect her from danger.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Why do Grandma’s dogs tell her how they will protect her? Use your highlighted text evidence to support your answer</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dogs need Grandma to let them know that she needs help. They explain, “If you get in trouble, just call for us.” DOK 2</a:t>
            </a:r>
            <a:endParaRPr/>
          </a:p>
        </p:txBody>
      </p:sp>
      <p:sp>
        <p:nvSpPr>
          <p:cNvPr id="840" name="Google Shape;840;g21913257428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second Close Read note on p. 24. Prompt them to scan paragraph 11 and highlight details that describe how Grandma stops the fox from eating her.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Is Grandma’s solution to her problem with the fox a good one? Use text evidence to support your opinion</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Telling the fox “I’ll be a lot plumper on my way back,” and “You can eat me then,” tells him to look for her when she returns home. I think she will face the same problem with the fox later, so her solution is not the best.  DOK 2</a:t>
            </a:r>
            <a:endParaRPr/>
          </a:p>
        </p:txBody>
      </p:sp>
      <p:sp>
        <p:nvSpPr>
          <p:cNvPr id="853" name="Google Shape;853;p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 17 and highlight evidence that helps them identify how Grandma solved the problem of the bear planning to have her for lunch.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does this detail tell you about both the bear and Grandma? </a:t>
            </a:r>
            <a:endParaRPr/>
          </a:p>
          <a:p>
            <a:pPr indent="-215900" lvl="1" marL="685800" rtl="0" algn="l">
              <a:lnSpc>
                <a:spcPct val="100000"/>
              </a:lnSpc>
              <a:spcBef>
                <a:spcPts val="0"/>
              </a:spcBef>
              <a:spcAft>
                <a:spcPts val="0"/>
              </a:spcAft>
              <a:buSzPts val="1200"/>
              <a:buFont typeface="Arial"/>
              <a:buChar char="•"/>
            </a:pPr>
            <a:r>
              <a:rPr lang="en-US"/>
              <a:t>Possible Response: The detail shows that the bear is easily fooled and that Grandma is very clever. DOK 2</a:t>
            </a:r>
            <a:endParaRPr/>
          </a:p>
        </p:txBody>
      </p:sp>
      <p:sp>
        <p:nvSpPr>
          <p:cNvPr id="865" name="Google Shape;865;p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22 and highlight text evidence that shows that the tiger believes Grandma when she says that he can eat her on her way back home. See student page for possible response.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text evidence supports the idea that Grandma has solved her problem with the tiger? </a:t>
            </a:r>
            <a:endParaRPr/>
          </a:p>
          <a:p>
            <a:pPr indent="-215900" lvl="1" marL="685800" rtl="0" algn="l">
              <a:lnSpc>
                <a:spcPct val="100000"/>
              </a:lnSpc>
              <a:spcBef>
                <a:spcPts val="0"/>
              </a:spcBef>
              <a:spcAft>
                <a:spcPts val="0"/>
              </a:spcAft>
              <a:buSzPts val="1200"/>
              <a:buFont typeface="Arial"/>
              <a:buChar char="•"/>
            </a:pPr>
            <a:r>
              <a:rPr lang="en-US"/>
              <a:t>Possible Response: The tiger says, “That sounds good!” and then he “let her go” without trying to eat her.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text evidence supports the prediction that the tiger is the last animal Grandma will meet today? </a:t>
            </a:r>
            <a:endParaRPr/>
          </a:p>
          <a:p>
            <a:pPr indent="-215900" lvl="1" marL="685800" rtl="0" algn="l">
              <a:lnSpc>
                <a:spcPct val="100000"/>
              </a:lnSpc>
              <a:spcBef>
                <a:spcPts val="0"/>
              </a:spcBef>
              <a:spcAft>
                <a:spcPts val="0"/>
              </a:spcAft>
              <a:buSzPts val="1200"/>
              <a:buFont typeface="Arial"/>
              <a:buChar char="•"/>
            </a:pPr>
            <a:r>
              <a:rPr lang="en-US"/>
              <a:t>Possible Response: The tiger is the third animal she meets and folktales often use a pattern of three. DOK 2, 3</a:t>
            </a:r>
            <a:endParaRPr/>
          </a:p>
        </p:txBody>
      </p:sp>
      <p:sp>
        <p:nvSpPr>
          <p:cNvPr id="877" name="Google Shape;877;p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Prompt students to scan and highlight any details in paragraphs 23–24 that provide evidence of Grandma’s enjoyable experiences at her daughter’s house.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Did Grandma enjoy her visit?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detail that “She had a wonderful time there” tells me that Grandma did enjoy her visit. The text also says that “she ate the delicious dishes her daughter cooked” and “grew quite plump,” so she enjoyed her daughter’s cooking. DOK 2</a:t>
            </a:r>
            <a:endParaRPr/>
          </a:p>
        </p:txBody>
      </p:sp>
      <p:sp>
        <p:nvSpPr>
          <p:cNvPr id="890" name="Google Shape;890;p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29–31 and highlight details that describe the solution to Grandma’s problem.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can you summarize Grandma’s solution?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Grandma’s solution is to disguise or hide herself, since she “climbed in” the gourd and her daughter says, “Now no one will know it’s you.”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detail could you use to support the idea that this plan might not work in real life? </a:t>
            </a:r>
            <a:endParaRPr/>
          </a:p>
          <a:p>
            <a:pPr indent="-215900" lvl="1" marL="685800" rtl="0" algn="l">
              <a:lnSpc>
                <a:spcPct val="100000"/>
              </a:lnSpc>
              <a:spcBef>
                <a:spcPts val="0"/>
              </a:spcBef>
              <a:spcAft>
                <a:spcPts val="0"/>
              </a:spcAft>
              <a:buSzPts val="1200"/>
              <a:buFont typeface="Arial"/>
              <a:buChar char="•"/>
            </a:pPr>
            <a:r>
              <a:rPr lang="en-US"/>
              <a:t>Possible Response: The detail that the daughter “stitched the top of the gourd back on tightly and sealed it with rice glue” suggests that there is no way for air to get into the gourd. In real life, Grandma would need an air hole so she could breathe. DOK 2, 3</a:t>
            </a:r>
            <a:endParaRPr/>
          </a:p>
          <a:p>
            <a:pPr indent="-228600" lvl="0" marL="241300" rtl="0" algn="l">
              <a:lnSpc>
                <a:spcPct val="100000"/>
              </a:lnSpc>
              <a:spcBef>
                <a:spcPts val="0"/>
              </a:spcBef>
              <a:spcAft>
                <a:spcPts val="0"/>
              </a:spcAft>
              <a:buSzPts val="1200"/>
              <a:buFont typeface="Calibri"/>
              <a:buAutoNum type="arabicPeriod"/>
            </a:pPr>
            <a:r>
              <a:rPr lang="en-US"/>
              <a:t>Ask students to scan paragraphs 33–35 and highlight clues that show that the solution to Grandma’s problem is working.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Ask: </a:t>
            </a:r>
            <a:r>
              <a:rPr i="1" lang="en-US"/>
              <a:t>What conclusion can you draw about the way the tiger inspects the large gourd? Use text evidence to support your response</a:t>
            </a:r>
            <a:r>
              <a:rPr lang="en-US"/>
              <a:t>. </a:t>
            </a:r>
            <a:endParaRPr/>
          </a:p>
          <a:p>
            <a:pPr indent="-228600" lvl="1" marL="698500" rtl="0" algn="l">
              <a:lnSpc>
                <a:spcPct val="100000"/>
              </a:lnSpc>
              <a:spcBef>
                <a:spcPts val="0"/>
              </a:spcBef>
              <a:spcAft>
                <a:spcPts val="0"/>
              </a:spcAft>
              <a:buSzPts val="1200"/>
              <a:buFont typeface="Arial"/>
              <a:buChar char="•"/>
            </a:pPr>
            <a:r>
              <a:rPr lang="en-US"/>
              <a:t>Possible Response: The tiger is using his animal senses to try to figure out what the gourd is. The detail that “he had never seen such a large gourd, the tiger didn’t know what it was” proves that the tiger tries using his eyesight first. Then the details that “He sniffed around the gourd” and “the tiger couldn’t smell Grandma” shows that he uses his sense of smell, too. DOK 2</a:t>
            </a:r>
            <a:endParaRPr/>
          </a:p>
        </p:txBody>
      </p:sp>
      <p:sp>
        <p:nvSpPr>
          <p:cNvPr id="903" name="Google Shape;903;p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volunteers identify the main plot events of the story up to this point. Then ask students to scan paragraph 41 and highlight a detail that describes Grandma’s progress on her journey.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setting show that the plot has moved on? Use text evidence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phrase “In a while” shows the story is jumping ahead in time. The detail that “the gourd reached the part of the forest where the bear was waiting,” reminds readers that Grandma will meet each animal again.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Explain how Grandma changes her gourd song for each animal that she meets. Use text evidence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changes how she describes herself to match how her gourd is moving when the animal sees it. DOK 2</a:t>
            </a:r>
            <a:endParaRPr/>
          </a:p>
        </p:txBody>
      </p:sp>
      <p:sp>
        <p:nvSpPr>
          <p:cNvPr id="915" name="Google Shape;915;p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 56 and highlight details that tell them that Grandma has a new idea for solving her problem.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this information tell you that Grandma has thought of a new solution? Use your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tells the fox that she has a request “before you start chewing on me.” This detail tells me that she will ask the fox something that she hopes will stop him from eating her. Since her request is that he let her “sing one last song,” I know that the song is part of her solution. DOK 2</a:t>
            </a:r>
            <a:endParaRPr/>
          </a:p>
        </p:txBody>
      </p:sp>
      <p:sp>
        <p:nvSpPr>
          <p:cNvPr id="928" name="Google Shape;928;p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annotate the text using other Close Read notes for Use Text Evidence and then their annotations to complete p. 45 of the Student Interactive</a:t>
            </a:r>
            <a:endParaRPr/>
          </a:p>
        </p:txBody>
      </p:sp>
      <p:sp>
        <p:nvSpPr>
          <p:cNvPr id="941" name="Google Shape;94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Writers use figurative language to describe settings, characters, and events and make their writing more interesting.</a:t>
            </a:r>
            <a:endParaRPr/>
          </a:p>
          <a:p>
            <a:pPr indent="-228600" lvl="1" marL="685800" rtl="0" algn="l">
              <a:lnSpc>
                <a:spcPct val="100000"/>
              </a:lnSpc>
              <a:spcBef>
                <a:spcPts val="0"/>
              </a:spcBef>
              <a:spcAft>
                <a:spcPts val="0"/>
              </a:spcAft>
              <a:buClr>
                <a:srgbClr val="000000"/>
              </a:buClr>
              <a:buSzPts val="1200"/>
              <a:buFont typeface="Arial"/>
              <a:buChar char="•"/>
            </a:pPr>
            <a:r>
              <a:rPr lang="en-US"/>
              <a:t>Figurative language helps readers visualize ordinary things in new and interesting ways to capture the readers’ interest.</a:t>
            </a:r>
            <a:endParaRPr/>
          </a:p>
          <a:p>
            <a:pPr indent="-228600" lvl="1" marL="685800" rtl="0" algn="l">
              <a:lnSpc>
                <a:spcPct val="100000"/>
              </a:lnSpc>
              <a:spcBef>
                <a:spcPts val="0"/>
              </a:spcBef>
              <a:spcAft>
                <a:spcPts val="0"/>
              </a:spcAft>
              <a:buClr>
                <a:srgbClr val="000000"/>
              </a:buClr>
              <a:buSzPts val="1200"/>
              <a:buFont typeface="Arial"/>
              <a:buChar char="•"/>
            </a:pPr>
            <a:r>
              <a:rPr lang="en-US"/>
              <a:t>Figurative language includes similes, which compare two unlike things using the words like and as.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how students might use a similar technique in their own writing using p. 50 of the Student Interactive. Model creating a simile by comparing two things. </a:t>
            </a:r>
            <a:r>
              <a:rPr i="1" lang="en-US"/>
              <a:t>I have a messy desk. I want readers to understand just how messy it is. I will do this by comparing it to a more interesting object. I will compare it to a garbage dump. My desk is as messy as a garbage dump</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brainstorm objects that can be compared to the desk’s size, color, or shape.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refer to Chitra Banerjee Divakaruni's use of figurative language as an example for their own writing. Then guide students to complete the activity on p. 50 of the Student Interactive.</a:t>
            </a:r>
            <a:endParaRPr i="1" u="none" strike="noStrike">
              <a:solidFill>
                <a:srgbClr val="000000"/>
              </a:solidFill>
            </a:endParaRPr>
          </a:p>
        </p:txBody>
      </p:sp>
      <p:sp>
        <p:nvSpPr>
          <p:cNvPr id="954" name="Google Shape;95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How does our environment affect us? Point out the Week 1 Question: How do people travel in different environments?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map on pp. 14–15 in the Student Interactive. Explain that the map illustrates four different environments in India, including mountains, plains, forests, and deserts. Point out that each environment has different physical characteristics that require different travel solutions.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when they discuss a topic, it is important for them to make eye contact with classmates and speak at a rate, or speed, that allows them to communicate their ideas effectively. They should speak loudly and clearly enough for others to hear what they say. Tell students they should use correct conventions of language.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a:t>
            </a:r>
            <a:endParaRPr/>
          </a:p>
          <a:p>
            <a:pPr indent="-190500" lvl="1" marL="685800" rtl="0" algn="l">
              <a:lnSpc>
                <a:spcPct val="100000"/>
              </a:lnSpc>
              <a:spcBef>
                <a:spcPts val="0"/>
              </a:spcBef>
              <a:spcAft>
                <a:spcPts val="0"/>
              </a:spcAft>
              <a:buClr>
                <a:srgbClr val="000000"/>
              </a:buClr>
              <a:buSzPts val="1200"/>
              <a:buFont typeface="Arial"/>
              <a:buChar char="•"/>
            </a:pPr>
            <a:r>
              <a:rPr lang="en-US"/>
              <a:t>What surprised you about the ways people travel in India?</a:t>
            </a:r>
            <a:endParaRPr/>
          </a:p>
          <a:p>
            <a:pPr indent="-190500" lvl="1" marL="685800" rtl="0" algn="l">
              <a:lnSpc>
                <a:spcPct val="100000"/>
              </a:lnSpc>
              <a:spcBef>
                <a:spcPts val="0"/>
              </a:spcBef>
              <a:spcAft>
                <a:spcPts val="0"/>
              </a:spcAft>
              <a:buClr>
                <a:srgbClr val="000000"/>
              </a:buClr>
              <a:buSzPts val="1200"/>
              <a:buFont typeface="Arial"/>
              <a:buChar char="•"/>
            </a:pPr>
            <a:r>
              <a:rPr lang="en-US"/>
              <a:t>Which physical environment do you think is the most difficult to travel through and why?</a:t>
            </a:r>
            <a:endParaRPr/>
          </a:p>
          <a:p>
            <a:pPr indent="-190500" lvl="1" marL="685800" rtl="0" algn="l">
              <a:lnSpc>
                <a:spcPct val="100000"/>
              </a:lnSpc>
              <a:spcBef>
                <a:spcPts val="0"/>
              </a:spcBef>
              <a:spcAft>
                <a:spcPts val="0"/>
              </a:spcAft>
              <a:buClr>
                <a:srgbClr val="000000"/>
              </a:buClr>
              <a:buSzPts val="1200"/>
              <a:buFont typeface="Arial"/>
              <a:buChar char="•"/>
            </a:pPr>
            <a:r>
              <a:rPr lang="en-US"/>
              <a:t>What do these travel solutions tell you about what it is like to live in each environment?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Week 1 Question: How do people travel in different environments? Tell students they just learned about some of the ways people travel in different environments. Explain that this week they will read more about how different environments affect the ways people live and move.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choose which method of travel they use most often and then share their answer with the class.</a:t>
            </a:r>
            <a:endParaRPr/>
          </a:p>
        </p:txBody>
      </p:sp>
      <p:sp>
        <p:nvSpPr>
          <p:cNvPr id="156" name="Google Shape;1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strategies about using the syllable pattern VC/CV to decode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on the board: subject, zigzag, cannon, and object. Have volunteers identify the VC/CV syllable pattern in each word and show how to use it to divide the word into syllables.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independently to find VC/CV words in a story they recently read. Have students write the words and divide them into syllables using the VC/CV syllable pattern.</a:t>
            </a:r>
            <a:endParaRPr b="0" i="0" u="none" strike="noStrike">
              <a:solidFill>
                <a:srgbClr val="000000"/>
              </a:solidFill>
              <a:latin typeface="Calibri"/>
              <a:ea typeface="Calibri"/>
              <a:cs typeface="Calibri"/>
              <a:sym typeface="Calibri"/>
            </a:endParaRPr>
          </a:p>
        </p:txBody>
      </p:sp>
      <p:sp>
        <p:nvSpPr>
          <p:cNvPr id="967" name="Google Shape;967;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Brainstorming is a strategy writers use to generate ideas and help them decide which ideas are the best. When brainstorming ideas for a personal narrative, have students</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experiences or events that are memorable to them.</a:t>
            </a:r>
            <a:endParaRPr/>
          </a:p>
          <a:p>
            <a:pPr indent="-228600" lvl="1" marL="685800" rtl="0" algn="l">
              <a:lnSpc>
                <a:spcPct val="100000"/>
              </a:lnSpc>
              <a:spcBef>
                <a:spcPts val="0"/>
              </a:spcBef>
              <a:spcAft>
                <a:spcPts val="0"/>
              </a:spcAft>
              <a:buClr>
                <a:srgbClr val="000000"/>
              </a:buClr>
              <a:buSzPts val="1200"/>
              <a:buFont typeface="Arial"/>
              <a:buChar char="•"/>
            </a:pPr>
            <a:r>
              <a:rPr lang="en-US"/>
              <a:t>Limit the experience to one specific event.</a:t>
            </a:r>
            <a:endParaRPr/>
          </a:p>
          <a:p>
            <a:pPr indent="-228600" lvl="1" marL="685800" rtl="0" algn="l">
              <a:lnSpc>
                <a:spcPct val="100000"/>
              </a:lnSpc>
              <a:spcBef>
                <a:spcPts val="0"/>
              </a:spcBef>
              <a:spcAft>
                <a:spcPts val="0"/>
              </a:spcAft>
              <a:buClr>
                <a:srgbClr val="000000"/>
              </a:buClr>
              <a:buSzPts val="1200"/>
              <a:buFont typeface="Arial"/>
              <a:buChar char="•"/>
            </a:pPr>
            <a:r>
              <a:rPr lang="en-US"/>
              <a:t>Focus on one special moment of the experience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students will begin brainstorming topics for their personal narratives. Read one or two personal narratives from the stack to show the types of experiences people share. Ask: </a:t>
            </a:r>
            <a:r>
              <a:rPr i="1" lang="en-US"/>
              <a:t>What are some of the experiences shared in these texts? What is it about the experiences that make them interesting? What experiences would you like to write about?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knowing the purpose and audience of their narratives will help them decide on what details to include as they develop their narratives. Say: </a:t>
            </a:r>
            <a:r>
              <a:rPr i="1" lang="en-US"/>
              <a:t>Once you choose a topic, think about the purpose. What do you want your audience to know? Do you want them to know how it made you feel? Do you want to share a lesson you learned? Thinking about your purpose will help you write your draft</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56 in the Student Interactive. Tell them to use the examples and prompts to help them brainstorm a particular topic, purpose, and audience for their personal narratives. If they come up with ideas, have them write them in their notebooks.</a:t>
            </a:r>
            <a:endParaRPr b="0" i="1" u="none" strike="noStrike">
              <a:solidFill>
                <a:srgbClr val="000000"/>
              </a:solidFill>
              <a:latin typeface="Calibri"/>
              <a:ea typeface="Calibri"/>
              <a:cs typeface="Calibri"/>
              <a:sym typeface="Calibri"/>
            </a:endParaRPr>
          </a:p>
        </p:txBody>
      </p:sp>
      <p:sp>
        <p:nvSpPr>
          <p:cNvPr id="981" name="Google Shape;981;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Ask students who need to choose a topic to focus on a single memorable moment. If they need more support, help them understand how a stack text is about a specific topic.</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Do a Think Aloud to model focusing on a topic and choosing a specific moment.</a:t>
            </a:r>
            <a:endParaRPr/>
          </a:p>
          <a:p>
            <a:pPr indent="-228600" lvl="1" marL="685800" rtl="0" algn="l">
              <a:lnSpc>
                <a:spcPct val="100000"/>
              </a:lnSpc>
              <a:spcBef>
                <a:spcPts val="0"/>
              </a:spcBef>
              <a:spcAft>
                <a:spcPts val="0"/>
              </a:spcAft>
              <a:buClr>
                <a:srgbClr val="000000"/>
              </a:buClr>
              <a:buSzPts val="1200"/>
              <a:buFont typeface="Arial"/>
              <a:buChar char="•"/>
            </a:pPr>
            <a:r>
              <a:rPr lang="en-US"/>
              <a:t>Shared Have students choose a topic idea from the Student Interactive. Prompt students to identify what the purpose would be and the most likely audience.</a:t>
            </a:r>
            <a:endParaRPr/>
          </a:p>
          <a:p>
            <a:pPr indent="-228600" lvl="1" marL="685800" rtl="0" algn="l">
              <a:lnSpc>
                <a:spcPct val="100000"/>
              </a:lnSpc>
              <a:spcBef>
                <a:spcPts val="0"/>
              </a:spcBef>
              <a:spcAft>
                <a:spcPts val="0"/>
              </a:spcAft>
              <a:buClr>
                <a:srgbClr val="000000"/>
              </a:buClr>
              <a:buSzPts val="1200"/>
              <a:buFont typeface="Arial"/>
              <a:buChar char="•"/>
            </a:pPr>
            <a:r>
              <a:rPr lang="en-US"/>
              <a:t>Guided Use a web organizer to brainstorm a list of memorable firsts, such as a carnival ride, a first pet, or a first trip.</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started their personal narratives, have them make any changes based on today’s minilesson. Point out that a personal narrative focuses on one moment.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for volunteers to share the ideas they are considering writing about. Have the class suggest which experiences they would find the most interesting.</a:t>
            </a:r>
            <a:endParaRPr/>
          </a:p>
        </p:txBody>
      </p:sp>
      <p:sp>
        <p:nvSpPr>
          <p:cNvPr id="994" name="Google Shape;99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spelling rule about splitting words with the VC/CV spelling pattern between the consonants.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words: hidden, yellow, bandit, and picnic. Have volunteers divide the words into syllables using the VC/CV pattern. Have them sound out the syllables and use the pattern to help them spell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create flash cards of the spelling words from this week. Have students quiz each other on how to spell the words. As they spell the words, have them say the words aloud, emphasizing the syllables, before spelling the word</a:t>
            </a:r>
            <a:endParaRPr/>
          </a:p>
        </p:txBody>
      </p:sp>
      <p:sp>
        <p:nvSpPr>
          <p:cNvPr id="1006" name="Google Shape;100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the draft paragraph on Student Interactive p. 52</a:t>
            </a:r>
            <a:endParaRPr>
              <a:latin typeface="Calibri"/>
              <a:ea typeface="Calibri"/>
              <a:cs typeface="Calibri"/>
              <a:sym typeface="Calibri"/>
            </a:endParaRPr>
          </a:p>
        </p:txBody>
      </p:sp>
      <p:sp>
        <p:nvSpPr>
          <p:cNvPr id="1020" name="Google Shape;1020;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2" name="Google Shape;103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if they don’t understand something that has been said in a discussion, it is important to ask questions to find out what the other person means. They can also ask questions to find out more about what the other person thinks. Their questions must be related to the topic being discussed.</a:t>
            </a:r>
            <a:endParaRPr/>
          </a:p>
          <a:p>
            <a:pPr indent="-215900" lvl="1" marL="685800" rtl="0" algn="l">
              <a:lnSpc>
                <a:spcPct val="100000"/>
              </a:lnSpc>
              <a:spcBef>
                <a:spcPts val="0"/>
              </a:spcBef>
              <a:spcAft>
                <a:spcPts val="0"/>
              </a:spcAft>
              <a:buSzPts val="1200"/>
              <a:buFont typeface="Arial"/>
              <a:buChar char="•"/>
            </a:pPr>
            <a:r>
              <a:rPr lang="en-US"/>
              <a:t>Listen and try to understand what others say.</a:t>
            </a:r>
            <a:endParaRPr/>
          </a:p>
          <a:p>
            <a:pPr indent="-215900" lvl="1" marL="685800" rtl="0" algn="l">
              <a:lnSpc>
                <a:spcPct val="100000"/>
              </a:lnSpc>
              <a:spcBef>
                <a:spcPts val="0"/>
              </a:spcBef>
              <a:spcAft>
                <a:spcPts val="0"/>
              </a:spcAft>
              <a:buSzPts val="1200"/>
              <a:buFont typeface="Arial"/>
              <a:buChar char="•"/>
            </a:pPr>
            <a:r>
              <a:rPr lang="en-US"/>
              <a:t>Ask questions to learn more about someone else’s ideas.</a:t>
            </a:r>
            <a:endParaRPr/>
          </a:p>
          <a:p>
            <a:pPr indent="-215900" lvl="1" marL="685800" rtl="0" algn="l">
              <a:lnSpc>
                <a:spcPct val="100000"/>
              </a:lnSpc>
              <a:spcBef>
                <a:spcPts val="0"/>
              </a:spcBef>
              <a:spcAft>
                <a:spcPts val="0"/>
              </a:spcAft>
              <a:buSzPts val="1200"/>
              <a:buFont typeface="Arial"/>
              <a:buChar char="•"/>
            </a:pPr>
            <a:r>
              <a:rPr lang="en-US"/>
              <a:t>Make sure that your questions are about the topic being discussed.</a:t>
            </a:r>
            <a:endParaRPr/>
          </a:p>
          <a:p>
            <a:pPr indent="-215900" lvl="0" marL="228600" rtl="0" algn="l">
              <a:lnSpc>
                <a:spcPct val="100000"/>
              </a:lnSpc>
              <a:spcBef>
                <a:spcPts val="0"/>
              </a:spcBef>
              <a:spcAft>
                <a:spcPts val="0"/>
              </a:spcAft>
              <a:buSzPts val="1200"/>
              <a:buFont typeface="Calibri"/>
              <a:buAutoNum type="arabicPeriod"/>
            </a:pPr>
            <a:r>
              <a:rPr lang="en-US"/>
              <a:t>Model asking relevant questions while discussing the Talk About It prompt on Student Interactive p. 46.</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If I didn’t understand why my discussion partner gave an idea about a form of travel that Grandma could use, I would ask, “What do you mean by that? Why did you say that?” I would not start talking about travel in the latest movie I have seen, because that is not relevant to what we are discussing</a:t>
            </a:r>
            <a:r>
              <a:rPr lang="en-US"/>
              <a:t>.</a:t>
            </a:r>
            <a:endParaRPr i="1"/>
          </a:p>
        </p:txBody>
      </p:sp>
      <p:sp>
        <p:nvSpPr>
          <p:cNvPr id="1043" name="Google Shape;1043;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on a separate sheet of paper or discuss in small groups. </a:t>
            </a:r>
            <a:endParaRPr b="1"/>
          </a:p>
        </p:txBody>
      </p:sp>
      <p:sp>
        <p:nvSpPr>
          <p:cNvPr id="1056" name="Google Shape;1056;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assess students’ understanding of the syllable pattern VC/CV, provide them with the following words:</a:t>
            </a:r>
            <a:endParaRPr/>
          </a:p>
          <a:p>
            <a:pPr indent="-190500" lvl="1" marL="685800" rtl="0" algn="l">
              <a:lnSpc>
                <a:spcPct val="100000"/>
              </a:lnSpc>
              <a:spcBef>
                <a:spcPts val="0"/>
              </a:spcBef>
              <a:spcAft>
                <a:spcPts val="0"/>
              </a:spcAft>
              <a:buClr>
                <a:srgbClr val="000000"/>
              </a:buClr>
              <a:buSzPts val="1200"/>
              <a:buFont typeface="Arial"/>
              <a:buChar char="•"/>
            </a:pPr>
            <a:r>
              <a:rPr lang="en-US"/>
              <a:t>Campus</a:t>
            </a:r>
            <a:endParaRPr/>
          </a:p>
          <a:p>
            <a:pPr indent="-190500" lvl="1" marL="685800" rtl="0" algn="l">
              <a:lnSpc>
                <a:spcPct val="100000"/>
              </a:lnSpc>
              <a:spcBef>
                <a:spcPts val="0"/>
              </a:spcBef>
              <a:spcAft>
                <a:spcPts val="0"/>
              </a:spcAft>
              <a:buClr>
                <a:srgbClr val="000000"/>
              </a:buClr>
              <a:buSzPts val="1200"/>
              <a:buFont typeface="Arial"/>
              <a:buChar char="•"/>
            </a:pPr>
            <a:r>
              <a:rPr lang="en-US"/>
              <a:t>Matter</a:t>
            </a:r>
            <a:endParaRPr/>
          </a:p>
          <a:p>
            <a:pPr indent="-190500" lvl="1" marL="685800" rtl="0" algn="l">
              <a:lnSpc>
                <a:spcPct val="100000"/>
              </a:lnSpc>
              <a:spcBef>
                <a:spcPts val="0"/>
              </a:spcBef>
              <a:spcAft>
                <a:spcPts val="0"/>
              </a:spcAft>
              <a:buClr>
                <a:srgbClr val="000000"/>
              </a:buClr>
              <a:buSzPts val="1200"/>
              <a:buFont typeface="Arial"/>
              <a:buChar char="•"/>
            </a:pPr>
            <a:r>
              <a:rPr lang="en-US"/>
              <a:t>Mishap</a:t>
            </a:r>
            <a:endParaRPr/>
          </a:p>
          <a:p>
            <a:pPr indent="-190500" lvl="1" marL="685800" rtl="0" algn="l">
              <a:lnSpc>
                <a:spcPct val="100000"/>
              </a:lnSpc>
              <a:spcBef>
                <a:spcPts val="0"/>
              </a:spcBef>
              <a:spcAft>
                <a:spcPts val="0"/>
              </a:spcAft>
              <a:buClr>
                <a:srgbClr val="000000"/>
              </a:buClr>
              <a:buSzPts val="1200"/>
              <a:buFont typeface="Arial"/>
              <a:buChar char="•"/>
            </a:pPr>
            <a:r>
              <a:rPr lang="en-US"/>
              <a:t>capture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their knowledge of the spelling of the syllable pattern VC/CV to divide each word in syllables and then decode the words</a:t>
            </a:r>
            <a:endParaRPr b="0" i="0" u="none" strike="noStrike">
              <a:solidFill>
                <a:srgbClr val="000000"/>
              </a:solidFill>
              <a:latin typeface="Calibri"/>
              <a:ea typeface="Calibri"/>
              <a:cs typeface="Calibri"/>
              <a:sym typeface="Calibri"/>
            </a:endParaRPr>
          </a:p>
        </p:txBody>
      </p:sp>
      <p:sp>
        <p:nvSpPr>
          <p:cNvPr id="1070" name="Google Shape;1070;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Freewriting before drafting allows writers to get all their ideas down without worrying about organization, grammar, and spelling. As students use the strategy of freewriting, have them include ideas about</a:t>
            </a:r>
            <a:endParaRPr/>
          </a:p>
          <a:p>
            <a:pPr indent="-228600" lvl="1" marL="685800" rtl="0" algn="l">
              <a:lnSpc>
                <a:spcPct val="100000"/>
              </a:lnSpc>
              <a:spcBef>
                <a:spcPts val="0"/>
              </a:spcBef>
              <a:spcAft>
                <a:spcPts val="0"/>
              </a:spcAft>
              <a:buClr>
                <a:srgbClr val="000000"/>
              </a:buClr>
              <a:buSzPts val="1200"/>
              <a:buFont typeface="Arial"/>
              <a:buChar char="•"/>
            </a:pPr>
            <a:r>
              <a:rPr lang="en-US"/>
              <a:t>Thoughts and feelings: How did they feel? What thoughts do they want to share? How can they tell about their thoughts and feelings?</a:t>
            </a:r>
            <a:endParaRPr/>
          </a:p>
          <a:p>
            <a:pPr indent="-228600" lvl="1" marL="685800" rtl="0" algn="l">
              <a:lnSpc>
                <a:spcPct val="100000"/>
              </a:lnSpc>
              <a:spcBef>
                <a:spcPts val="0"/>
              </a:spcBef>
              <a:spcAft>
                <a:spcPts val="0"/>
              </a:spcAft>
              <a:buClr>
                <a:srgbClr val="000000"/>
              </a:buClr>
              <a:buSzPts val="1200"/>
              <a:buFont typeface="Arial"/>
              <a:buChar char="•"/>
            </a:pPr>
            <a:r>
              <a:rPr lang="en-US"/>
              <a:t>Setting: Where and when did the experience occur?</a:t>
            </a:r>
            <a:endParaRPr/>
          </a:p>
          <a:p>
            <a:pPr indent="-228600" lvl="1" marL="685800" rtl="0" algn="l">
              <a:lnSpc>
                <a:spcPct val="100000"/>
              </a:lnSpc>
              <a:spcBef>
                <a:spcPts val="0"/>
              </a:spcBef>
              <a:spcAft>
                <a:spcPts val="0"/>
              </a:spcAft>
              <a:buClr>
                <a:srgbClr val="000000"/>
              </a:buClr>
              <a:buSzPts val="1200"/>
              <a:buFont typeface="Arial"/>
              <a:buChar char="•"/>
            </a:pPr>
            <a:r>
              <a:rPr lang="en-US"/>
              <a:t>Plot: What happened? How did this experience affect them?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choose a personal narrative from the personal narrative stack. </a:t>
            </a:r>
            <a:r>
              <a:rPr i="1" lang="en-US"/>
              <a:t>Ask: What ideas do you think the writer first remembered? What do you think the writer first wrote about the setting? What thoughts and feelings do you think the writer included in freewriting</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today they will use freewriting to plan a first draft for their personal narratives. Direct them to p. 57 in the Student Interactive. Tell students that before writing they should recount an experience to a partner. Remind them to include all appropriate facts and relevant, descriptive details. Tell students to speak clearly at an understandable pace. Have students then use the chart to help guide them in planning their personal narratives. As students freewrite, remind them to let their ideas flow freely and not to worry about spelling or grammar at this time.</a:t>
            </a:r>
            <a:endParaRPr/>
          </a:p>
          <a:p>
            <a:pPr indent="0" lvl="0" marL="0" rtl="0" algn="l">
              <a:lnSpc>
                <a:spcPct val="100000"/>
              </a:lnSpc>
              <a:spcBef>
                <a:spcPts val="0"/>
              </a:spcBef>
              <a:spcAft>
                <a:spcPts val="0"/>
              </a:spcAft>
              <a:buClr>
                <a:srgbClr val="000000"/>
              </a:buClr>
              <a:buSzPts val="1200"/>
              <a:buFont typeface="Calibri"/>
              <a:buNone/>
            </a:pPr>
            <a:r>
              <a:t/>
            </a:r>
            <a:endParaRPr i="0"/>
          </a:p>
        </p:txBody>
      </p:sp>
      <p:sp>
        <p:nvSpPr>
          <p:cNvPr id="1084" name="Google Shape;108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you are going to read a traditional tale. Ask students to listen as you read “The Boy’s Advice” aloud. Encourage students to listen actively by paying attention to the setting and plot elements in the story as you read. After listening, have students report on the topic or text using appropriate facts and relevant details. Remind them to include the main idea and descriptive language. If students have trouble summarizing, encourage them to ask relevant questions to clarify information and follow up with pertinent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actively for elements of traditional tales.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the genre.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Analyze Plot: Use the “Cause and Effect” chart to help students understand the consequences of the man’s actions.</a:t>
            </a:r>
            <a:endParaRPr/>
          </a:p>
        </p:txBody>
      </p:sp>
      <p:sp>
        <p:nvSpPr>
          <p:cNvPr id="169" name="Google Shape;16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 this week’s Writing Club, students will share their ideas and freewriting notes for their personal narratives. As students are in new Writing Club groups, they should spend the first 5–10 minutes in their groups discussing the following:</a:t>
            </a:r>
            <a:endParaRPr/>
          </a:p>
          <a:p>
            <a:pPr indent="-228600" lvl="1" marL="685800" rtl="0" algn="l">
              <a:lnSpc>
                <a:spcPct val="100000"/>
              </a:lnSpc>
              <a:spcBef>
                <a:spcPts val="0"/>
              </a:spcBef>
              <a:spcAft>
                <a:spcPts val="0"/>
              </a:spcAft>
              <a:buClr>
                <a:srgbClr val="000000"/>
              </a:buClr>
              <a:buSzPts val="1200"/>
              <a:buFont typeface="Arial"/>
              <a:buChar char="•"/>
            </a:pPr>
            <a:r>
              <a:rPr lang="en-US"/>
              <a:t>Role of audience when someone is reading aloud a draft</a:t>
            </a:r>
            <a:endParaRPr/>
          </a:p>
          <a:p>
            <a:pPr indent="-228600" lvl="1" marL="685800" rtl="0" algn="l">
              <a:lnSpc>
                <a:spcPct val="100000"/>
              </a:lnSpc>
              <a:spcBef>
                <a:spcPts val="0"/>
              </a:spcBef>
              <a:spcAft>
                <a:spcPts val="0"/>
              </a:spcAft>
              <a:buClr>
                <a:srgbClr val="000000"/>
              </a:buClr>
              <a:buSzPts val="1200"/>
              <a:buFont typeface="Arial"/>
              <a:buChar char="•"/>
            </a:pPr>
            <a:r>
              <a:rPr lang="en-US"/>
              <a:t>Polite ways to ask questions</a:t>
            </a:r>
            <a:endParaRPr/>
          </a:p>
          <a:p>
            <a:pPr indent="-228600" lvl="1" marL="685800" rtl="0" algn="l">
              <a:lnSpc>
                <a:spcPct val="100000"/>
              </a:lnSpc>
              <a:spcBef>
                <a:spcPts val="0"/>
              </a:spcBef>
              <a:spcAft>
                <a:spcPts val="0"/>
              </a:spcAft>
              <a:buClr>
                <a:srgbClr val="000000"/>
              </a:buClr>
              <a:buSzPts val="1200"/>
              <a:buFont typeface="Arial"/>
              <a:buChar char="•"/>
            </a:pPr>
            <a:r>
              <a:rPr lang="en-US"/>
              <a:t>Respecting others’ ideas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Prior to sharing their personal narrative ideas, students should determine what element of their personal narrative they would like feedback on in today’s Writing Club. Students should inform their Writing Club of the element before they begin reading their narratives. This will help direct the group’s focus as students are sharing their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partners share their freewriting notes. Have them converse politely as they help each other think about which ideas to include or exclude. Invite volunteers to share their freewriting as others listen actively. Allow time for students to ask questions to clarify information and to make pertinent comments</a:t>
            </a:r>
            <a:endParaRPr/>
          </a:p>
        </p:txBody>
      </p:sp>
      <p:sp>
        <p:nvSpPr>
          <p:cNvPr id="1097" name="Google Shape;1097;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put the fruit in the </a:t>
            </a:r>
            <a:r>
              <a:rPr b="1" lang="en-US"/>
              <a:t>basket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Reading is my favorite </a:t>
            </a:r>
            <a:r>
              <a:rPr b="1" lang="en-US"/>
              <a:t>subject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learned my </a:t>
            </a:r>
            <a:r>
              <a:rPr b="1" lang="en-US"/>
              <a:t>lesson</a:t>
            </a:r>
            <a:r>
              <a:rPr lang="en-US"/>
              <a:t> when I locked myself out of my room.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There is a lot of </a:t>
            </a:r>
            <a:r>
              <a:rPr b="1" lang="en-US"/>
              <a:t>traffic</a:t>
            </a:r>
            <a:r>
              <a:rPr lang="en-US"/>
              <a:t> on Main Street.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like to put </a:t>
            </a:r>
            <a:r>
              <a:rPr b="1" lang="en-US"/>
              <a:t>mustard </a:t>
            </a:r>
            <a:r>
              <a:rPr lang="en-US"/>
              <a:t>on my sandwich.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small room is very </a:t>
            </a:r>
            <a:r>
              <a:rPr b="1" lang="en-US"/>
              <a:t>compact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is </a:t>
            </a:r>
            <a:r>
              <a:rPr b="1" lang="en-US"/>
              <a:t>absent </a:t>
            </a:r>
            <a:r>
              <a:rPr lang="en-US"/>
              <a:t>today because she went to the doctor.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cosmic </a:t>
            </a:r>
            <a:r>
              <a:rPr lang="en-US"/>
              <a:t>rays were dangerous.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shook his head in </a:t>
            </a:r>
            <a:r>
              <a:rPr b="1" lang="en-US"/>
              <a:t>disgust</a:t>
            </a:r>
            <a:r>
              <a:rPr lang="en-US"/>
              <a:t> at what he saw.</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salad tasted </a:t>
            </a:r>
            <a:r>
              <a:rPr b="1" lang="en-US"/>
              <a:t>fantastic</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109" name="Google Shape;1109;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9" name="Google Shape;1129;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lang="en-US"/>
              <a:t>Flexible Option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sentence and have students respond independently. </a:t>
            </a:r>
            <a:endParaRPr/>
          </a:p>
          <a:p>
            <a:pPr indent="-228600" lvl="1" marL="685800" rtl="0" algn="l">
              <a:lnSpc>
                <a:spcPct val="100000"/>
              </a:lnSpc>
              <a:spcBef>
                <a:spcPts val="0"/>
              </a:spcBef>
              <a:spcAft>
                <a:spcPts val="0"/>
              </a:spcAft>
              <a:buClr>
                <a:srgbClr val="000000"/>
              </a:buClr>
              <a:buSzPts val="1200"/>
              <a:buFont typeface="Arial"/>
              <a:buChar char="•"/>
            </a:pPr>
            <a:r>
              <a:rPr b="1" lang="en-US"/>
              <a:t>The sun shine brightly in the morning</a:t>
            </a:r>
            <a:r>
              <a:rPr lang="en-US"/>
              <a:t>. </a:t>
            </a:r>
            <a:endParaRPr/>
          </a:p>
          <a:p>
            <a:pPr indent="-228600" lvl="1" marL="685800" rtl="0" algn="l">
              <a:lnSpc>
                <a:spcPct val="100000"/>
              </a:lnSpc>
              <a:spcBef>
                <a:spcPts val="0"/>
              </a:spcBef>
              <a:spcAft>
                <a:spcPts val="0"/>
              </a:spcAft>
              <a:buClr>
                <a:srgbClr val="000000"/>
              </a:buClr>
              <a:buSzPts val="1200"/>
              <a:buFont typeface="Arial"/>
              <a:buChar char="•"/>
            </a:pPr>
            <a:r>
              <a:rPr lang="en-US"/>
              <a:t>Which revision makes the subject and verb agree? </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The to A.</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shine to shines.</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brightly to brightest.</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morning to evening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11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U3 W1</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130" name="Google Shape;1130;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142" name="Google Shape;1142;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traditional tales include folktales, fables, fairy tales, legends, and myths. These fictional stories were told and retold in oral form by many people many times. Some characteristics are consistent for these tales:</a:t>
            </a:r>
            <a:endParaRPr/>
          </a:p>
          <a:p>
            <a:pPr indent="-228600" lvl="1" marL="685800" rtl="0" algn="l">
              <a:lnSpc>
                <a:spcPct val="100000"/>
              </a:lnSpc>
              <a:spcBef>
                <a:spcPts val="0"/>
              </a:spcBef>
              <a:spcAft>
                <a:spcPts val="0"/>
              </a:spcAft>
              <a:buClr>
                <a:srgbClr val="000000"/>
              </a:buClr>
              <a:buSzPts val="1200"/>
              <a:buFont typeface="Arial"/>
              <a:buChar char="•"/>
            </a:pPr>
            <a:r>
              <a:rPr lang="en-US"/>
              <a:t>Characters usually have strong and sometimes unique traits. Sometimes the characters are people, but often animals are used.</a:t>
            </a:r>
            <a:endParaRPr/>
          </a:p>
          <a:p>
            <a:pPr indent="-228600" lvl="1" marL="685800" rtl="0" algn="l">
              <a:lnSpc>
                <a:spcPct val="100000"/>
              </a:lnSpc>
              <a:spcBef>
                <a:spcPts val="0"/>
              </a:spcBef>
              <a:spcAft>
                <a:spcPts val="0"/>
              </a:spcAft>
              <a:buClr>
                <a:srgbClr val="000000"/>
              </a:buClr>
              <a:buSzPts val="1200"/>
              <a:buFont typeface="Arial"/>
              <a:buChar char="•"/>
            </a:pPr>
            <a:r>
              <a:rPr lang="en-US"/>
              <a:t>Plots have simple conflicts. There may be a happy ending, or a character may learn a particular lesson.</a:t>
            </a:r>
            <a:endParaRPr/>
          </a:p>
          <a:p>
            <a:pPr indent="-228600" lvl="1" marL="685800" rtl="0" algn="l">
              <a:lnSpc>
                <a:spcPct val="100000"/>
              </a:lnSpc>
              <a:spcBef>
                <a:spcPts val="0"/>
              </a:spcBef>
              <a:spcAft>
                <a:spcPts val="0"/>
              </a:spcAft>
              <a:buClr>
                <a:srgbClr val="000000"/>
              </a:buClr>
              <a:buSzPts val="1200"/>
              <a:buFont typeface="Arial"/>
              <a:buChar char="•"/>
            </a:pPr>
            <a:r>
              <a:rPr lang="en-US"/>
              <a:t>Plots use repetition to move the action forward. Often there is a pattern of three.</a:t>
            </a:r>
            <a:endParaRPr/>
          </a:p>
          <a:p>
            <a:pPr indent="-228600" lvl="1" marL="685800" rtl="0" algn="l">
              <a:lnSpc>
                <a:spcPct val="100000"/>
              </a:lnSpc>
              <a:spcBef>
                <a:spcPts val="0"/>
              </a:spcBef>
              <a:spcAft>
                <a:spcPts val="0"/>
              </a:spcAft>
              <a:buClr>
                <a:srgbClr val="000000"/>
              </a:buClr>
              <a:buSzPts val="1200"/>
              <a:buFont typeface="Arial"/>
              <a:buChar char="•"/>
            </a:pPr>
            <a:r>
              <a:rPr lang="en-US"/>
              <a:t>The setting is usually a familiar scene on which the plot is constructed.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whether a story is a traditional tale: </a:t>
            </a:r>
            <a:r>
              <a:rPr i="1" lang="en-US"/>
              <a:t>In “The Boy’s Advice,” the man gathering coconuts does not use a modern device to tell time, and this tells me that the setting could be long ago. Now I notice that the plot also uses repetition. The story describes the man piling coconuts in his cart three times, and they even fall out of his cart with a “clunk clunk clunk.” The story also teaches a lesson. This type of traditional tale is a fable</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Lead a class discussion on familiar traditional tales. Remind students to express their ideas clearly, stay on topic, and build on the remarks of others. Challenge students to identify the common characteristics of at least one familiar traditional tale.</a:t>
            </a:r>
            <a:endParaRPr i="1"/>
          </a:p>
        </p:txBody>
      </p:sp>
      <p:sp>
        <p:nvSpPr>
          <p:cNvPr id="181" name="Google Shape;1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4.png"/><Relationship Id="rId7" Type="http://schemas.openxmlformats.org/officeDocument/2006/relationships/image" Target="../media/image5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3"/>
          <p:cNvSpPr/>
          <p:nvPr/>
        </p:nvSpPr>
        <p:spPr>
          <a:xfrm>
            <a:off x="9805020" y="140912"/>
            <a:ext cx="221423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2" name="Google Shape;202;p13"/>
          <p:cNvPicPr preferRelativeResize="0"/>
          <p:nvPr/>
        </p:nvPicPr>
        <p:blipFill rotWithShape="1">
          <a:blip r:embed="rId6">
            <a:alphaModFix/>
          </a:blip>
          <a:srcRect b="0" l="0" r="0" t="0"/>
          <a:stretch/>
        </p:blipFill>
        <p:spPr>
          <a:xfrm>
            <a:off x="5607874" y="1446138"/>
            <a:ext cx="4948236" cy="713781"/>
          </a:xfrm>
          <a:prstGeom prst="rect">
            <a:avLst/>
          </a:prstGeom>
          <a:noFill/>
          <a:ln>
            <a:noFill/>
          </a:ln>
        </p:spPr>
      </p:pic>
      <p:sp>
        <p:nvSpPr>
          <p:cNvPr id="203" name="Google Shape;203;p13"/>
          <p:cNvSpPr txBox="1"/>
          <p:nvPr/>
        </p:nvSpPr>
        <p:spPr>
          <a:xfrm>
            <a:off x="5547929" y="2308192"/>
            <a:ext cx="4932300"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Discuss</a:t>
            </a:r>
            <a:r>
              <a:rPr b="0" i="0" lang="en-US" sz="2800" u="none" cap="none" strike="noStrike">
                <a:solidFill>
                  <a:srgbClr val="000000"/>
                </a:solidFill>
                <a:latin typeface="Century Gothic"/>
                <a:ea typeface="Century Gothic"/>
                <a:cs typeface="Century Gothic"/>
                <a:sym typeface="Century Gothic"/>
              </a:rPr>
              <a:t> your favorite traditional tale.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Use</a:t>
            </a:r>
            <a:r>
              <a:rPr b="0" i="0" lang="en-US" sz="2800" u="none" cap="none" strike="noStrike">
                <a:solidFill>
                  <a:srgbClr val="000000"/>
                </a:solidFill>
                <a:latin typeface="Century Gothic"/>
                <a:ea typeface="Century Gothic"/>
                <a:cs typeface="Century Gothic"/>
                <a:sym typeface="Century Gothic"/>
              </a:rPr>
              <a:t> the Traditional Tales Anchor Chart to explain your tale.</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Take </a:t>
            </a:r>
            <a:r>
              <a:rPr b="0" i="0" lang="en-US" sz="2800" u="none" cap="none" strike="noStrike">
                <a:solidFill>
                  <a:srgbClr val="000000"/>
                </a:solidFill>
                <a:latin typeface="Century Gothic"/>
                <a:ea typeface="Century Gothic"/>
                <a:cs typeface="Century Gothic"/>
                <a:sym typeface="Century Gothic"/>
              </a:rPr>
              <a:t>notes on your discussion.</a:t>
            </a:r>
            <a:endParaRPr b="0" i="0" sz="2800" u="none" cap="none" strike="noStrike">
              <a:solidFill>
                <a:schemeClr val="dk1"/>
              </a:solidFill>
              <a:latin typeface="Century Gothic"/>
              <a:ea typeface="Century Gothic"/>
              <a:cs typeface="Century Gothic"/>
              <a:sym typeface="Century Gothic"/>
            </a:endParaRPr>
          </a:p>
        </p:txBody>
      </p:sp>
      <p:pic>
        <p:nvPicPr>
          <p:cNvPr id="204" name="Google Shape;204;p13"/>
          <p:cNvPicPr preferRelativeResize="0"/>
          <p:nvPr/>
        </p:nvPicPr>
        <p:blipFill rotWithShape="1">
          <a:blip r:embed="rId7">
            <a:alphaModFix/>
          </a:blip>
          <a:srcRect b="0" l="0" r="0" t="0"/>
          <a:stretch/>
        </p:blipFill>
        <p:spPr>
          <a:xfrm>
            <a:off x="1024276" y="1125566"/>
            <a:ext cx="3961707" cy="53343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A picture containing clock&#10;&#10;Description automatically generated" id="210" name="Google Shape;21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1" name="Google Shape;21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2" name="Google Shape;21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3" name="Google Shape;21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4" name="Google Shape;21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14"/>
          <p:cNvSpPr/>
          <p:nvPr/>
        </p:nvSpPr>
        <p:spPr>
          <a:xfrm>
            <a:off x="9705874" y="140912"/>
            <a:ext cx="2313384"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sp>
        <p:nvSpPr>
          <p:cNvPr id="216" name="Google Shape;216;p14"/>
          <p:cNvSpPr/>
          <p:nvPr/>
        </p:nvSpPr>
        <p:spPr>
          <a:xfrm>
            <a:off x="6554046" y="2739687"/>
            <a:ext cx="4176000" cy="15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47 in your Student Interactive.</a:t>
            </a:r>
            <a:endParaRPr b="0" i="0" sz="1400" u="none" cap="none" strike="noStrike">
              <a:solidFill>
                <a:srgbClr val="000000"/>
              </a:solidFill>
              <a:latin typeface="Arial"/>
              <a:ea typeface="Arial"/>
              <a:cs typeface="Arial"/>
              <a:sym typeface="Arial"/>
            </a:endParaRPr>
          </a:p>
        </p:txBody>
      </p:sp>
      <p:pic>
        <p:nvPicPr>
          <p:cNvPr id="217" name="Google Shape;217;p14"/>
          <p:cNvPicPr preferRelativeResize="0"/>
          <p:nvPr/>
        </p:nvPicPr>
        <p:blipFill rotWithShape="1">
          <a:blip r:embed="rId6">
            <a:alphaModFix/>
          </a:blip>
          <a:srcRect b="0" l="0" r="0" t="0"/>
          <a:stretch/>
        </p:blipFill>
        <p:spPr>
          <a:xfrm>
            <a:off x="1804088" y="1159009"/>
            <a:ext cx="3938298" cy="53734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23"/>
          <p:cNvSpPr txBox="1"/>
          <p:nvPr/>
        </p:nvSpPr>
        <p:spPr>
          <a:xfrm>
            <a:off x="1668840" y="247017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winter</a:t>
            </a:r>
            <a:endParaRPr b="0" i="0" sz="1400" u="none" cap="none" strike="noStrike">
              <a:solidFill>
                <a:srgbClr val="000000"/>
              </a:solidFill>
              <a:latin typeface="Century Gothic"/>
              <a:ea typeface="Century Gothic"/>
              <a:cs typeface="Century Gothic"/>
              <a:sym typeface="Century Gothic"/>
            </a:endParaRPr>
          </a:p>
        </p:txBody>
      </p:sp>
      <p:sp>
        <p:nvSpPr>
          <p:cNvPr id="229" name="Google Shape;229;p23"/>
          <p:cNvSpPr txBox="1"/>
          <p:nvPr/>
        </p:nvSpPr>
        <p:spPr>
          <a:xfrm>
            <a:off x="6339591" y="24947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summer</a:t>
            </a:r>
            <a:endParaRPr b="0" i="0" sz="1400" u="none" cap="none" strike="noStrike">
              <a:solidFill>
                <a:srgbClr val="000000"/>
              </a:solidFill>
              <a:latin typeface="Century Gothic"/>
              <a:ea typeface="Century Gothic"/>
              <a:cs typeface="Century Gothic"/>
              <a:sym typeface="Century Gothic"/>
            </a:endParaRPr>
          </a:p>
        </p:txBody>
      </p:sp>
      <p:sp>
        <p:nvSpPr>
          <p:cNvPr id="230" name="Google Shape;230;p23"/>
          <p:cNvSpPr txBox="1"/>
          <p:nvPr/>
        </p:nvSpPr>
        <p:spPr>
          <a:xfrm>
            <a:off x="1675822"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cactus</a:t>
            </a:r>
            <a:endParaRPr b="0" i="0" sz="1400" u="none" cap="none" strike="noStrike">
              <a:solidFill>
                <a:srgbClr val="000000"/>
              </a:solidFill>
              <a:latin typeface="Century Gothic"/>
              <a:ea typeface="Century Gothic"/>
              <a:cs typeface="Century Gothic"/>
              <a:sym typeface="Century Gothic"/>
            </a:endParaRPr>
          </a:p>
        </p:txBody>
      </p:sp>
      <p:sp>
        <p:nvSpPr>
          <p:cNvPr id="231" name="Google Shape;231;p23"/>
          <p:cNvSpPr txBox="1"/>
          <p:nvPr/>
        </p:nvSpPr>
        <p:spPr>
          <a:xfrm>
            <a:off x="6339591" y="397512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costume</a:t>
            </a:r>
            <a:endParaRPr b="0" i="0" sz="1400" u="none" cap="none" strike="noStrike">
              <a:solidFill>
                <a:srgbClr val="000000"/>
              </a:solidFill>
              <a:latin typeface="Century Gothic"/>
              <a:ea typeface="Century Gothic"/>
              <a:cs typeface="Century Gothic"/>
              <a:sym typeface="Century Gothic"/>
            </a:endParaRPr>
          </a:p>
        </p:txBody>
      </p:sp>
      <p:sp>
        <p:nvSpPr>
          <p:cNvPr id="232" name="Google Shape;232;p23"/>
          <p:cNvSpPr txBox="1"/>
          <p:nvPr/>
        </p:nvSpPr>
        <p:spPr>
          <a:xfrm>
            <a:off x="4065980" y="528090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basket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picture containing clock&#10;&#10;Description automatically generated" id="238" name="Google Shape;238;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9" name="Google Shape;239;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0" name="Google Shape;240;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1" name="Google Shape;241;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2" name="Google Shape;242;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43" name="Google Shape;243;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244" name="Google Shape;244;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5" name="Google Shape;245;p16"/>
          <p:cNvPicPr preferRelativeResize="0"/>
          <p:nvPr/>
        </p:nvPicPr>
        <p:blipFill rotWithShape="1">
          <a:blip r:embed="rId6">
            <a:alphaModFix/>
          </a:blip>
          <a:srcRect b="0" l="0" r="0" t="0"/>
          <a:stretch/>
        </p:blipFill>
        <p:spPr>
          <a:xfrm>
            <a:off x="2082799" y="1090277"/>
            <a:ext cx="4038051" cy="54822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picture containing clock&#10;&#10;Description automatically generated" id="251" name="Google Shape;251;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2" name="Google Shape;252;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3" name="Google Shape;253;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4" name="Google Shape;254;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5" name="Google Shape;255;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6" name="Google Shape;256;p17"/>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Write </a:t>
            </a:r>
            <a:r>
              <a:rPr b="0" i="0" lang="en-US" sz="3200" u="none" cap="none" strike="noStrike">
                <a:solidFill>
                  <a:srgbClr val="000000"/>
                </a:solidFill>
                <a:latin typeface="Century Gothic"/>
                <a:ea typeface="Century Gothic"/>
                <a:cs typeface="Century Gothic"/>
                <a:sym typeface="Century Gothic"/>
              </a:rPr>
              <a:t>your personal narrative in your writer’s notebook.</a:t>
            </a:r>
            <a:endParaRPr b="0" i="0" sz="1400" u="none" cap="none" strike="noStrike">
              <a:solidFill>
                <a:srgbClr val="000000"/>
              </a:solidFill>
              <a:latin typeface="Century Gothic"/>
              <a:ea typeface="Century Gothic"/>
              <a:cs typeface="Century Gothic"/>
              <a:sym typeface="Century Gothic"/>
            </a:endParaRPr>
          </a:p>
        </p:txBody>
      </p:sp>
      <p:sp>
        <p:nvSpPr>
          <p:cNvPr id="257" name="Google Shape;257;p17"/>
          <p:cNvSpPr txBox="1"/>
          <p:nvPr/>
        </p:nvSpPr>
        <p:spPr>
          <a:xfrm>
            <a:off x="995895" y="3429000"/>
            <a:ext cx="8548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details about the narrator, setting, and problem you have written down from your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58" name="Google Shape;258;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icture containing clock&#10;&#10;Description automatically generated" id="264" name="Google Shape;264;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5" name="Google Shape;265;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6" name="Google Shape;266;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7" name="Google Shape;267;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8" name="Google Shape;268;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18"/>
          <p:cNvSpPr txBox="1"/>
          <p:nvPr/>
        </p:nvSpPr>
        <p:spPr>
          <a:xfrm>
            <a:off x="298808" y="1494510"/>
            <a:ext cx="10151271"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a:t>
            </a:r>
            <a:r>
              <a:rPr b="0" i="0" lang="en-US" sz="2600" u="none" cap="none" strike="noStrike">
                <a:solidFill>
                  <a:srgbClr val="000000"/>
                </a:solidFill>
                <a:latin typeface="Century Gothic"/>
                <a:ea typeface="Century Gothic"/>
                <a:cs typeface="Century Gothic"/>
                <a:sym typeface="Century Gothic"/>
              </a:rPr>
              <a:t>We put the fruit in the </a:t>
            </a:r>
            <a:r>
              <a:rPr b="1" i="0" lang="en-US" sz="2600" u="none" cap="none" strike="noStrike">
                <a:solidFill>
                  <a:srgbClr val="000000"/>
                </a:solidFill>
                <a:latin typeface="Century Gothic"/>
                <a:ea typeface="Century Gothic"/>
                <a:cs typeface="Century Gothic"/>
                <a:sym typeface="Century Gothic"/>
              </a:rPr>
              <a:t>basket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2.   Reading is my favorite </a:t>
            </a:r>
            <a:r>
              <a:rPr b="1" i="0" lang="en-US" sz="2600" u="none" cap="none" strike="noStrike">
                <a:solidFill>
                  <a:srgbClr val="000000"/>
                </a:solidFill>
                <a:latin typeface="Century Gothic"/>
                <a:ea typeface="Century Gothic"/>
                <a:cs typeface="Century Gothic"/>
                <a:sym typeface="Century Gothic"/>
              </a:rPr>
              <a:t>subject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3.   I learned my </a:t>
            </a:r>
            <a:r>
              <a:rPr b="1" i="0" lang="en-US" sz="2600" u="none" cap="none" strike="noStrike">
                <a:solidFill>
                  <a:srgbClr val="000000"/>
                </a:solidFill>
                <a:latin typeface="Century Gothic"/>
                <a:ea typeface="Century Gothic"/>
                <a:cs typeface="Century Gothic"/>
                <a:sym typeface="Century Gothic"/>
              </a:rPr>
              <a:t>lesson</a:t>
            </a:r>
            <a:r>
              <a:rPr b="0" i="0" lang="en-US" sz="2600" u="none" cap="none" strike="noStrike">
                <a:solidFill>
                  <a:srgbClr val="000000"/>
                </a:solidFill>
                <a:latin typeface="Century Gothic"/>
                <a:ea typeface="Century Gothic"/>
                <a:cs typeface="Century Gothic"/>
                <a:sym typeface="Century Gothic"/>
              </a:rPr>
              <a:t> when I locked myself out of my room.</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4.   There is a lot of </a:t>
            </a:r>
            <a:r>
              <a:rPr b="1" i="0" lang="en-US" sz="2600" u="none" cap="none" strike="noStrike">
                <a:solidFill>
                  <a:srgbClr val="000000"/>
                </a:solidFill>
                <a:latin typeface="Century Gothic"/>
                <a:ea typeface="Century Gothic"/>
                <a:cs typeface="Century Gothic"/>
                <a:sym typeface="Century Gothic"/>
              </a:rPr>
              <a:t>traffic</a:t>
            </a:r>
            <a:r>
              <a:rPr b="0" i="0" lang="en-US" sz="2600" u="none" cap="none" strike="noStrike">
                <a:solidFill>
                  <a:srgbClr val="000000"/>
                </a:solidFill>
                <a:latin typeface="Century Gothic"/>
                <a:ea typeface="Century Gothic"/>
                <a:cs typeface="Century Gothic"/>
                <a:sym typeface="Century Gothic"/>
              </a:rPr>
              <a:t> on Main Street.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5.   I like to put </a:t>
            </a:r>
            <a:r>
              <a:rPr b="1" i="0" lang="en-US" sz="2600" u="none" cap="none" strike="noStrike">
                <a:solidFill>
                  <a:srgbClr val="000000"/>
                </a:solidFill>
                <a:latin typeface="Century Gothic"/>
                <a:ea typeface="Century Gothic"/>
                <a:cs typeface="Century Gothic"/>
                <a:sym typeface="Century Gothic"/>
              </a:rPr>
              <a:t>mustard</a:t>
            </a:r>
            <a:r>
              <a:rPr b="0" i="0" lang="en-US" sz="2600" u="none" cap="none" strike="noStrike">
                <a:solidFill>
                  <a:srgbClr val="000000"/>
                </a:solidFill>
                <a:latin typeface="Century Gothic"/>
                <a:ea typeface="Century Gothic"/>
                <a:cs typeface="Century Gothic"/>
                <a:sym typeface="Century Gothic"/>
              </a:rPr>
              <a:t> on my sandwich.</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6.   The small room is very </a:t>
            </a:r>
            <a:r>
              <a:rPr b="1" i="0" lang="en-US" sz="2600" u="none" cap="none" strike="noStrike">
                <a:solidFill>
                  <a:srgbClr val="000000"/>
                </a:solidFill>
                <a:latin typeface="Century Gothic"/>
                <a:ea typeface="Century Gothic"/>
                <a:cs typeface="Century Gothic"/>
                <a:sym typeface="Century Gothic"/>
              </a:rPr>
              <a:t>compact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7.   She is </a:t>
            </a:r>
            <a:r>
              <a:rPr b="1" i="0" lang="en-US" sz="2600" u="none" cap="none" strike="noStrike">
                <a:solidFill>
                  <a:srgbClr val="000000"/>
                </a:solidFill>
                <a:latin typeface="Century Gothic"/>
                <a:ea typeface="Century Gothic"/>
                <a:cs typeface="Century Gothic"/>
                <a:sym typeface="Century Gothic"/>
              </a:rPr>
              <a:t>absent</a:t>
            </a:r>
            <a:r>
              <a:rPr b="0" i="0" lang="en-US" sz="2600" u="none" cap="none" strike="noStrike">
                <a:solidFill>
                  <a:srgbClr val="000000"/>
                </a:solidFill>
                <a:latin typeface="Century Gothic"/>
                <a:ea typeface="Century Gothic"/>
                <a:cs typeface="Century Gothic"/>
                <a:sym typeface="Century Gothic"/>
              </a:rPr>
              <a:t> today because she went to the doctor.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8.   The </a:t>
            </a:r>
            <a:r>
              <a:rPr b="1" i="0" lang="en-US" sz="2600" u="none" cap="none" strike="noStrike">
                <a:solidFill>
                  <a:srgbClr val="000000"/>
                </a:solidFill>
                <a:latin typeface="Century Gothic"/>
                <a:ea typeface="Century Gothic"/>
                <a:cs typeface="Century Gothic"/>
                <a:sym typeface="Century Gothic"/>
              </a:rPr>
              <a:t>cosmic</a:t>
            </a:r>
            <a:r>
              <a:rPr b="0" i="0" lang="en-US" sz="2600" u="none" cap="none" strike="noStrike">
                <a:solidFill>
                  <a:srgbClr val="000000"/>
                </a:solidFill>
                <a:latin typeface="Century Gothic"/>
                <a:ea typeface="Century Gothic"/>
                <a:cs typeface="Century Gothic"/>
                <a:sym typeface="Century Gothic"/>
              </a:rPr>
              <a:t> rays were dangerous.</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9.   He shook his head in </a:t>
            </a:r>
            <a:r>
              <a:rPr b="1" i="0" lang="en-US" sz="2600" u="none" cap="none" strike="noStrike">
                <a:solidFill>
                  <a:srgbClr val="000000"/>
                </a:solidFill>
                <a:latin typeface="Century Gothic"/>
                <a:ea typeface="Century Gothic"/>
                <a:cs typeface="Century Gothic"/>
                <a:sym typeface="Century Gothic"/>
              </a:rPr>
              <a:t>disgust</a:t>
            </a:r>
            <a:r>
              <a:rPr b="0" i="0" lang="en-US" sz="2600" u="none" cap="none" strike="noStrike">
                <a:solidFill>
                  <a:srgbClr val="000000"/>
                </a:solidFill>
                <a:latin typeface="Century Gothic"/>
                <a:ea typeface="Century Gothic"/>
                <a:cs typeface="Century Gothic"/>
                <a:sym typeface="Century Gothic"/>
              </a:rPr>
              <a:t> at what he saw.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10. The salad tasted </a:t>
            </a:r>
            <a:r>
              <a:rPr b="1" i="0" lang="en-US" sz="2600" u="none" cap="none" strike="noStrike">
                <a:solidFill>
                  <a:srgbClr val="000000"/>
                </a:solidFill>
                <a:latin typeface="Century Gothic"/>
                <a:ea typeface="Century Gothic"/>
                <a:cs typeface="Century Gothic"/>
                <a:sym typeface="Century Gothic"/>
              </a:rPr>
              <a:t>fantastic</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p:txBody>
      </p:sp>
      <p:sp>
        <p:nvSpPr>
          <p:cNvPr id="270" name="Google Shape;270;p18"/>
          <p:cNvSpPr/>
          <p:nvPr/>
        </p:nvSpPr>
        <p:spPr>
          <a:xfrm>
            <a:off x="6128072" y="1951576"/>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8"/>
          <p:cNvSpPr/>
          <p:nvPr/>
        </p:nvSpPr>
        <p:spPr>
          <a:xfrm>
            <a:off x="5751734" y="1514736"/>
            <a:ext cx="1472457"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18"/>
          <p:cNvSpPr/>
          <p:nvPr/>
        </p:nvSpPr>
        <p:spPr>
          <a:xfrm>
            <a:off x="10165829" y="2316708"/>
            <a:ext cx="1054985" cy="370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7423190" y="3130645"/>
            <a:ext cx="1315608"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8"/>
          <p:cNvSpPr/>
          <p:nvPr/>
        </p:nvSpPr>
        <p:spPr>
          <a:xfrm>
            <a:off x="7033495" y="2707396"/>
            <a:ext cx="1035735"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8"/>
          <p:cNvSpPr/>
          <p:nvPr/>
        </p:nvSpPr>
        <p:spPr>
          <a:xfrm>
            <a:off x="6237858" y="3499266"/>
            <a:ext cx="153631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9526677" y="3992044"/>
            <a:ext cx="1166644"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6396776" y="4295580"/>
            <a:ext cx="1273438"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8144235" y="4736381"/>
            <a:ext cx="118912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5270048" y="5153477"/>
            <a:ext cx="1651904" cy="4580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A picture containing clock&#10;&#10;Description automatically generated" id="285" name="Google Shape;285;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6" name="Google Shape;286;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7" name="Google Shape;287;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8" name="Google Shape;288;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9" name="Google Shape;289;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0" name="Google Shape;290;p19"/>
          <p:cNvSpPr txBox="1"/>
          <p:nvPr/>
        </p:nvSpPr>
        <p:spPr>
          <a:xfrm>
            <a:off x="748395" y="1677160"/>
            <a:ext cx="105051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musician plays the piano.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Identify the nouns and verb used in the sentence.</a:t>
            </a:r>
            <a:endParaRPr b="0" i="0" sz="4000" u="none" cap="none" strike="noStrike">
              <a:solidFill>
                <a:schemeClr val="accent2"/>
              </a:solidFill>
              <a:latin typeface="Century Gothic"/>
              <a:ea typeface="Century Gothic"/>
              <a:cs typeface="Century Gothic"/>
              <a:sym typeface="Century Gothic"/>
            </a:endParaRPr>
          </a:p>
        </p:txBody>
      </p:sp>
      <p:sp>
        <p:nvSpPr>
          <p:cNvPr id="291" name="Google Shape;291;p19"/>
          <p:cNvSpPr txBox="1"/>
          <p:nvPr/>
        </p:nvSpPr>
        <p:spPr>
          <a:xfrm>
            <a:off x="3675589" y="4560311"/>
            <a:ext cx="6538200"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a simple sentence.</a:t>
            </a: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Have your partner </a:t>
            </a: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the subject and </a:t>
            </a:r>
            <a:r>
              <a:rPr b="1" i="0" lang="en-US" sz="2800" u="none" cap="none" strike="noStrike">
                <a:solidFill>
                  <a:schemeClr val="dk1"/>
                </a:solidFill>
                <a:latin typeface="Century Gothic"/>
                <a:ea typeface="Century Gothic"/>
                <a:cs typeface="Century Gothic"/>
                <a:sym typeface="Century Gothic"/>
              </a:rPr>
              <a:t>underline</a:t>
            </a:r>
            <a:r>
              <a:rPr b="0" i="0" lang="en-US" sz="2800" u="none" cap="none" strike="noStrike">
                <a:solidFill>
                  <a:schemeClr val="dk1"/>
                </a:solidFill>
                <a:latin typeface="Century Gothic"/>
                <a:ea typeface="Century Gothic"/>
                <a:cs typeface="Century Gothic"/>
                <a:sym typeface="Century Gothic"/>
              </a:rPr>
              <a:t> the predicate.</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drawing, lamp&#10;&#10;Description automatically generated" id="296" name="Google Shape;296;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7" name="Google Shape;297;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8" name="Google Shape;298;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0" name="Google Shape;300;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1" name="Google Shape;301;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A picture containing clock&#10;&#10;Description automatically generated" id="307" name="Google Shape;307;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8" name="Google Shape;308;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9" name="Google Shape;309;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0" name="Google Shape;310;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1" name="Google Shape;311;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12" name="Google Shape;312;p24"/>
          <p:cNvSpPr txBox="1"/>
          <p:nvPr/>
        </p:nvSpPr>
        <p:spPr>
          <a:xfrm>
            <a:off x="1132763" y="2140174"/>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fierce</a:t>
            </a:r>
            <a:endParaRPr b="0" i="0" sz="1400" u="none" cap="none" strike="noStrike">
              <a:solidFill>
                <a:srgbClr val="000000"/>
              </a:solidFill>
              <a:latin typeface="Century Gothic"/>
              <a:ea typeface="Century Gothic"/>
              <a:cs typeface="Century Gothic"/>
              <a:sym typeface="Century Gothic"/>
            </a:endParaRPr>
          </a:p>
        </p:txBody>
      </p:sp>
      <p:sp>
        <p:nvSpPr>
          <p:cNvPr id="313" name="Google Shape;313;p24"/>
          <p:cNvSpPr txBox="1"/>
          <p:nvPr/>
        </p:nvSpPr>
        <p:spPr>
          <a:xfrm>
            <a:off x="1132763" y="3367767"/>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flexing</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24"/>
          <p:cNvSpPr txBox="1"/>
          <p:nvPr/>
        </p:nvSpPr>
        <p:spPr>
          <a:xfrm>
            <a:off x="5981000" y="2179040"/>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baring</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4"/>
          <p:cNvSpPr txBox="1"/>
          <p:nvPr/>
        </p:nvSpPr>
        <p:spPr>
          <a:xfrm>
            <a:off x="5981000" y="3393150"/>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crouching</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24"/>
          <p:cNvSpPr/>
          <p:nvPr/>
        </p:nvSpPr>
        <p:spPr>
          <a:xfrm>
            <a:off x="9806956" y="140912"/>
            <a:ext cx="221230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24"/>
          <p:cNvSpPr txBox="1"/>
          <p:nvPr/>
        </p:nvSpPr>
        <p:spPr>
          <a:xfrm>
            <a:off x="3541938" y="456565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swipe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28" name="Google Shape;328;p26"/>
          <p:cNvPicPr preferRelativeResize="0"/>
          <p:nvPr/>
        </p:nvPicPr>
        <p:blipFill rotWithShape="1">
          <a:blip r:embed="rId6">
            <a:alphaModFix/>
          </a:blip>
          <a:srcRect b="0" l="0" r="0" t="0"/>
          <a:stretch/>
        </p:blipFill>
        <p:spPr>
          <a:xfrm>
            <a:off x="2010756" y="1292290"/>
            <a:ext cx="7318594" cy="49672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picture containing clock&#10;&#10;Description automatically generated" id="334" name="Google Shape;334;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5" name="Google Shape;335;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6" name="Google Shape;336;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7" name="Google Shape;337;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8" name="Google Shape;338;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39" name="Google Shape;339;p27"/>
          <p:cNvSpPr/>
          <p:nvPr/>
        </p:nvSpPr>
        <p:spPr>
          <a:xfrm>
            <a:off x="10218056" y="140912"/>
            <a:ext cx="1801201"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id="340" name="Google Shape;340;p27"/>
          <p:cNvPicPr preferRelativeResize="0"/>
          <p:nvPr/>
        </p:nvPicPr>
        <p:blipFill rotWithShape="1">
          <a:blip r:embed="rId6">
            <a:alphaModFix/>
          </a:blip>
          <a:srcRect b="0" l="0" r="0" t="0"/>
          <a:stretch/>
        </p:blipFill>
        <p:spPr>
          <a:xfrm>
            <a:off x="3657605" y="1152221"/>
            <a:ext cx="4061817" cy="55190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7" name="Google Shape;347;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8" name="Google Shape;348;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9" name="Google Shape;349;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0" name="Google Shape;350;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51" name="Google Shape;351;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 21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2" name="Google Shape;352;p28"/>
          <p:cNvPicPr preferRelativeResize="0"/>
          <p:nvPr/>
        </p:nvPicPr>
        <p:blipFill rotWithShape="1">
          <a:blip r:embed="rId6">
            <a:alphaModFix/>
          </a:blip>
          <a:srcRect b="0" l="0" r="0" t="0"/>
          <a:stretch/>
        </p:blipFill>
        <p:spPr>
          <a:xfrm>
            <a:off x="-208465" y="1297873"/>
            <a:ext cx="2686478" cy="2033613"/>
          </a:xfrm>
          <a:prstGeom prst="rect">
            <a:avLst/>
          </a:prstGeom>
          <a:noFill/>
          <a:ln>
            <a:noFill/>
          </a:ln>
        </p:spPr>
      </p:pic>
      <p:pic>
        <p:nvPicPr>
          <p:cNvPr id="353" name="Google Shape;353;p28"/>
          <p:cNvPicPr preferRelativeResize="0"/>
          <p:nvPr/>
        </p:nvPicPr>
        <p:blipFill rotWithShape="1">
          <a:blip r:embed="rId7">
            <a:alphaModFix/>
          </a:blip>
          <a:srcRect b="0" l="0" r="0" t="0"/>
          <a:stretch/>
        </p:blipFill>
        <p:spPr>
          <a:xfrm>
            <a:off x="2389099" y="1202534"/>
            <a:ext cx="7396549" cy="50016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clock&#10;&#10;Description automatically generated" id="359" name="Google Shape;359;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0" name="Google Shape;360;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1" name="Google Shape;361;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2" name="Google Shape;362;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3" name="Google Shape;363;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64" name="Google Shape;364;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 23</a:t>
            </a:r>
            <a:endParaRPr b="0" i="0" sz="1400" u="none" cap="none" strike="noStrike">
              <a:solidFill>
                <a:srgbClr val="000000"/>
              </a:solidFill>
              <a:latin typeface="Century Gothic"/>
              <a:ea typeface="Century Gothic"/>
              <a:cs typeface="Century Gothic"/>
              <a:sym typeface="Century Gothic"/>
            </a:endParaRPr>
          </a:p>
        </p:txBody>
      </p:sp>
      <p:pic>
        <p:nvPicPr>
          <p:cNvPr id="365" name="Google Shape;365;p7"/>
          <p:cNvPicPr preferRelativeResize="0"/>
          <p:nvPr/>
        </p:nvPicPr>
        <p:blipFill rotWithShape="1">
          <a:blip r:embed="rId6">
            <a:alphaModFix/>
          </a:blip>
          <a:srcRect b="0" l="0" r="0" t="0"/>
          <a:stretch/>
        </p:blipFill>
        <p:spPr>
          <a:xfrm>
            <a:off x="1463846" y="1158380"/>
            <a:ext cx="8157532" cy="54901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66" name="Google Shape;366;p7"/>
          <p:cNvPicPr preferRelativeResize="0"/>
          <p:nvPr/>
        </p:nvPicPr>
        <p:blipFill rotWithShape="1">
          <a:blip r:embed="rId7">
            <a:alphaModFix/>
          </a:blip>
          <a:srcRect b="0" l="0" r="0" t="0"/>
          <a:stretch/>
        </p:blipFill>
        <p:spPr>
          <a:xfrm flipH="1">
            <a:off x="9665673" y="2260572"/>
            <a:ext cx="2482032" cy="2033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77" name="Google Shape;377;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 25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8" name="Google Shape;378;p8"/>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79" name="Google Shape;379;p8"/>
          <p:cNvPicPr preferRelativeResize="0"/>
          <p:nvPr/>
        </p:nvPicPr>
        <p:blipFill rotWithShape="1">
          <a:blip r:embed="rId7">
            <a:alphaModFix/>
          </a:blip>
          <a:srcRect b="0" l="0" r="0" t="0"/>
          <a:stretch/>
        </p:blipFill>
        <p:spPr>
          <a:xfrm>
            <a:off x="1511918" y="1187770"/>
            <a:ext cx="7872599" cy="53847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A picture containing clock&#10;&#10;Description automatically generated" id="385" name="Google Shape;38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6" name="Google Shape;38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7" name="Google Shape;38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8" name="Google Shape;38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90" name="Google Shape;390;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 27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1" name="Google Shape;391;p9"/>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92" name="Google Shape;392;p9"/>
          <p:cNvPicPr preferRelativeResize="0"/>
          <p:nvPr/>
        </p:nvPicPr>
        <p:blipFill rotWithShape="1">
          <a:blip r:embed="rId7">
            <a:alphaModFix/>
          </a:blip>
          <a:srcRect b="0" l="0" r="0" t="0"/>
          <a:stretch/>
        </p:blipFill>
        <p:spPr>
          <a:xfrm>
            <a:off x="1404341" y="1139740"/>
            <a:ext cx="8041306" cy="5432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9" name="Google Shape;39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0" name="Google Shape;40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1" name="Google Shape;40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2" name="Google Shape;40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03" name="Google Shape;403;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 29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4" name="Google Shape;404;p15"/>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05" name="Google Shape;405;p15"/>
          <p:cNvPicPr preferRelativeResize="0"/>
          <p:nvPr/>
        </p:nvPicPr>
        <p:blipFill rotWithShape="1">
          <a:blip r:embed="rId7">
            <a:alphaModFix/>
          </a:blip>
          <a:srcRect b="0" l="0" r="0" t="0"/>
          <a:stretch/>
        </p:blipFill>
        <p:spPr>
          <a:xfrm>
            <a:off x="1428914" y="1172921"/>
            <a:ext cx="7765729" cy="52647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picture containing clock&#10;&#10;Description automatically generated" id="411" name="Google Shape;411;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2" name="Google Shape;412;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3" name="Google Shape;413;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4" name="Google Shape;414;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5" name="Google Shape;415;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16" name="Google Shape;416;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 31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7" name="Google Shape;417;p21"/>
          <p:cNvPicPr preferRelativeResize="0"/>
          <p:nvPr/>
        </p:nvPicPr>
        <p:blipFill rotWithShape="1">
          <a:blip r:embed="rId6">
            <a:alphaModFix/>
          </a:blip>
          <a:srcRect b="0" l="0" r="0" t="0"/>
          <a:stretch/>
        </p:blipFill>
        <p:spPr>
          <a:xfrm>
            <a:off x="-208465" y="1297873"/>
            <a:ext cx="2686478" cy="2033613"/>
          </a:xfrm>
          <a:prstGeom prst="rect">
            <a:avLst/>
          </a:prstGeom>
          <a:noFill/>
          <a:ln>
            <a:noFill/>
          </a:ln>
        </p:spPr>
      </p:pic>
      <p:pic>
        <p:nvPicPr>
          <p:cNvPr id="418" name="Google Shape;418;p21"/>
          <p:cNvPicPr preferRelativeResize="0"/>
          <p:nvPr/>
        </p:nvPicPr>
        <p:blipFill rotWithShape="1">
          <a:blip r:embed="rId7">
            <a:alphaModFix/>
          </a:blip>
          <a:srcRect b="0" l="0" r="0" t="0"/>
          <a:stretch/>
        </p:blipFill>
        <p:spPr>
          <a:xfrm>
            <a:off x="2337317" y="1273987"/>
            <a:ext cx="7507892" cy="50784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A picture containing clock&#10;&#10;Description automatically generated" id="424" name="Google Shape;424;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5" name="Google Shape;425;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6" name="Google Shape;426;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7" name="Google Shape;427;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8" name="Google Shape;428;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29" name="Google Shape;42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0" name="Google Shape;430;p22"/>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31" name="Google Shape;431;p22"/>
          <p:cNvPicPr preferRelativeResize="0"/>
          <p:nvPr/>
        </p:nvPicPr>
        <p:blipFill rotWithShape="1">
          <a:blip r:embed="rId7">
            <a:alphaModFix/>
          </a:blip>
          <a:srcRect b="0" l="0" r="0" t="0"/>
          <a:stretch/>
        </p:blipFill>
        <p:spPr>
          <a:xfrm>
            <a:off x="1655731" y="1126014"/>
            <a:ext cx="7773761" cy="52384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8" name="Google Shape;438;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9" name="Google Shape;439;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0" name="Google Shape;440;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42" name="Google Shape;442;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 35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3" name="Google Shape;443;p25"/>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44" name="Google Shape;444;p25"/>
          <p:cNvPicPr preferRelativeResize="0"/>
          <p:nvPr/>
        </p:nvPicPr>
        <p:blipFill rotWithShape="1">
          <a:blip r:embed="rId7">
            <a:alphaModFix/>
          </a:blip>
          <a:srcRect b="0" l="0" r="0" t="0"/>
          <a:stretch/>
        </p:blipFill>
        <p:spPr>
          <a:xfrm>
            <a:off x="1735564" y="1185251"/>
            <a:ext cx="7614095" cy="51791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clock&#10;&#10;Description automatically generated" id="450" name="Google Shape;450;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1" name="Google Shape;451;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2" name="Google Shape;452;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3" name="Google Shape;453;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4" name="Google Shape;454;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55" name="Google Shape;455;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 37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56" name="Google Shape;456;p40"/>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57" name="Google Shape;457;p40"/>
          <p:cNvPicPr preferRelativeResize="0"/>
          <p:nvPr/>
        </p:nvPicPr>
        <p:blipFill rotWithShape="1">
          <a:blip r:embed="rId7">
            <a:alphaModFix/>
          </a:blip>
          <a:srcRect b="0" l="0" r="0" t="0"/>
          <a:stretch/>
        </p:blipFill>
        <p:spPr>
          <a:xfrm>
            <a:off x="1425630" y="1159009"/>
            <a:ext cx="7810493" cy="52746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9" name="Google Shape;109;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10" name="Google Shape;110;p3"/>
          <p:cNvSpPr/>
          <p:nvPr/>
        </p:nvSpPr>
        <p:spPr>
          <a:xfrm>
            <a:off x="361288" y="3841026"/>
            <a:ext cx="9429300" cy="2785378"/>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600" u="none" cap="none" strike="noStrike">
                <a:solidFill>
                  <a:srgbClr val="000000"/>
                </a:solidFill>
                <a:latin typeface="Century Gothic"/>
                <a:ea typeface="Century Gothic"/>
                <a:cs typeface="Century Gothic"/>
                <a:sym typeface="Century Gothic"/>
              </a:rPr>
              <a:t>What did you learn about the different environments and their effect on different life forms</a:t>
            </a:r>
            <a:r>
              <a:rPr b="0" i="0" lang="en-US" sz="2600" u="none" cap="none" strike="noStrike">
                <a:solidFill>
                  <a:srgbClr val="000000"/>
                </a:solidFill>
                <a:latin typeface="Arial"/>
                <a:ea typeface="Arial"/>
                <a:cs typeface="Arial"/>
                <a:sym typeface="Arial"/>
              </a:rPr>
              <a:t>?</a:t>
            </a:r>
            <a:endParaRPr/>
          </a:p>
          <a:p>
            <a:pPr indent="-457200" lvl="0" marL="457200" marR="0" rtl="0" algn="l">
              <a:lnSpc>
                <a:spcPct val="100000"/>
              </a:lnSpc>
              <a:spcBef>
                <a:spcPts val="0"/>
              </a:spcBef>
              <a:spcAft>
                <a:spcPts val="0"/>
              </a:spcAft>
              <a:buClr>
                <a:schemeClr val="dk1"/>
              </a:buClr>
              <a:buSzPts val="2800"/>
              <a:buFont typeface="Arial"/>
              <a:buChar char="•"/>
            </a:pPr>
            <a:r>
              <a:rPr b="0" i="0" lang="en-US" sz="2600" u="none" cap="none" strike="noStrike">
                <a:solidFill>
                  <a:srgbClr val="000000"/>
                </a:solidFill>
                <a:latin typeface="Century Gothic"/>
                <a:ea typeface="Century Gothic"/>
                <a:cs typeface="Century Gothic"/>
                <a:sym typeface="Century Gothic"/>
              </a:rPr>
              <a:t>What did you learn by looking at the images in the video</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11" name="Google Shape;111;p3"/>
          <p:cNvPicPr preferRelativeResize="0"/>
          <p:nvPr/>
        </p:nvPicPr>
        <p:blipFill rotWithShape="1">
          <a:blip r:embed="rId4">
            <a:alphaModFix/>
          </a:blip>
          <a:srcRect b="0" l="0" r="0" t="0"/>
          <a:stretch/>
        </p:blipFill>
        <p:spPr>
          <a:xfrm>
            <a:off x="457593" y="3763383"/>
            <a:ext cx="4877486" cy="703575"/>
          </a:xfrm>
          <a:prstGeom prst="rect">
            <a:avLst/>
          </a:prstGeom>
          <a:noFill/>
          <a:ln>
            <a:noFill/>
          </a:ln>
        </p:spPr>
      </p:pic>
      <p:sp>
        <p:nvSpPr>
          <p:cNvPr id="112" name="Google Shape;112;p3"/>
          <p:cNvSpPr txBox="1"/>
          <p:nvPr/>
        </p:nvSpPr>
        <p:spPr>
          <a:xfrm>
            <a:off x="931529" y="1565796"/>
            <a:ext cx="474131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How does our environment affect us</a:t>
            </a:r>
            <a:r>
              <a:rPr b="0" i="0" lang="en-US" sz="3200" u="none" cap="none" strike="noStrike">
                <a:solidFill>
                  <a:srgbClr val="000000"/>
                </a:solidFill>
                <a:latin typeface="Arial"/>
                <a:ea typeface="Arial"/>
                <a:cs typeface="Arial"/>
                <a:sym typeface="Arial"/>
              </a:rPr>
              <a:t>?</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13" name="Google Shape;113;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 name="Google Shape;114;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pic>
        <p:nvPicPr>
          <p:cNvPr descr="A picture containing drawing, lamp&#10;&#10;Description automatically generated" id="115" name="Google Shape;115;p3"/>
          <p:cNvPicPr preferRelativeResize="0"/>
          <p:nvPr/>
        </p:nvPicPr>
        <p:blipFill rotWithShape="1">
          <a:blip r:embed="rId6">
            <a:alphaModFix/>
          </a:blip>
          <a:srcRect b="0" l="0" r="0" t="0"/>
          <a:stretch/>
        </p:blipFill>
        <p:spPr>
          <a:xfrm rot="9387287">
            <a:off x="9271966" y="5586894"/>
            <a:ext cx="2842710" cy="979582"/>
          </a:xfrm>
          <a:prstGeom prst="rect">
            <a:avLst/>
          </a:prstGeom>
          <a:noFill/>
          <a:ln>
            <a:noFill/>
          </a:ln>
        </p:spPr>
      </p:pic>
      <p:pic>
        <p:nvPicPr>
          <p:cNvPr id="116" name="Google Shape;116;p3"/>
          <p:cNvPicPr preferRelativeResize="0"/>
          <p:nvPr/>
        </p:nvPicPr>
        <p:blipFill rotWithShape="1">
          <a:blip r:embed="rId7">
            <a:alphaModFix/>
          </a:blip>
          <a:srcRect b="0" l="0" r="0" t="0"/>
          <a:stretch/>
        </p:blipFill>
        <p:spPr>
          <a:xfrm>
            <a:off x="6209351" y="1515350"/>
            <a:ext cx="3892675" cy="2904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17" name="Google Shape;117;p3"/>
          <p:cNvSpPr/>
          <p:nvPr/>
        </p:nvSpPr>
        <p:spPr>
          <a:xfrm>
            <a:off x="9585795" y="140912"/>
            <a:ext cx="24336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picture containing clock&#10;&#10;Description automatically generated" id="463" name="Google Shape;463;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4" name="Google Shape;464;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5" name="Google Shape;465;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6" name="Google Shape;466;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7" name="Google Shape;467;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68" name="Google Shape;468;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 39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69" name="Google Shape;469;p41"/>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70" name="Google Shape;470;p41"/>
          <p:cNvPicPr preferRelativeResize="0"/>
          <p:nvPr/>
        </p:nvPicPr>
        <p:blipFill rotWithShape="1">
          <a:blip r:embed="rId7">
            <a:alphaModFix/>
          </a:blip>
          <a:srcRect b="0" l="0" r="0" t="0"/>
          <a:stretch/>
        </p:blipFill>
        <p:spPr>
          <a:xfrm>
            <a:off x="1554472" y="1159009"/>
            <a:ext cx="7845553" cy="53486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81" name="Google Shape;481;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 41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82" name="Google Shape;482;p42"/>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483" name="Google Shape;483;p42"/>
          <p:cNvPicPr preferRelativeResize="0"/>
          <p:nvPr/>
        </p:nvPicPr>
        <p:blipFill rotWithShape="1">
          <a:blip r:embed="rId7">
            <a:alphaModFix/>
          </a:blip>
          <a:srcRect b="0" l="0" r="0" t="0"/>
          <a:stretch/>
        </p:blipFill>
        <p:spPr>
          <a:xfrm>
            <a:off x="1567961" y="1159009"/>
            <a:ext cx="7798671" cy="53666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A picture containing clock&#10;&#10;Description automatically generated" id="489" name="Google Shape;489;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0" name="Google Shape;490;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1" name="Google Shape;491;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2" name="Google Shape;492;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3" name="Google Shape;493;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94" name="Google Shape;494;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495" name="Google Shape;495;p33"/>
          <p:cNvSpPr txBox="1"/>
          <p:nvPr/>
        </p:nvSpPr>
        <p:spPr>
          <a:xfrm>
            <a:off x="6056548" y="2904604"/>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6" name="Google Shape;496;p33"/>
          <p:cNvPicPr preferRelativeResize="0"/>
          <p:nvPr/>
        </p:nvPicPr>
        <p:blipFill rotWithShape="1">
          <a:blip r:embed="rId6">
            <a:alphaModFix/>
          </a:blip>
          <a:srcRect b="0" l="0" r="0" t="0"/>
          <a:stretch/>
        </p:blipFill>
        <p:spPr>
          <a:xfrm>
            <a:off x="1637715" y="1212035"/>
            <a:ext cx="3904897" cy="53353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A picture containing clock&#10;&#10;Description automatically generated" id="502" name="Google Shape;502;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3" name="Google Shape;503;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4" name="Google Shape;504;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5" name="Google Shape;505;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6" name="Google Shape;506;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43</a:t>
            </a:r>
            <a:endParaRPr b="0" i="0" sz="1400" u="none" cap="none" strike="noStrike">
              <a:solidFill>
                <a:srgbClr val="000000"/>
              </a:solidFill>
              <a:latin typeface="Arial"/>
              <a:ea typeface="Arial"/>
              <a:cs typeface="Arial"/>
              <a:sym typeface="Arial"/>
            </a:endParaRPr>
          </a:p>
        </p:txBody>
      </p:sp>
      <p:sp>
        <p:nvSpPr>
          <p:cNvPr id="508" name="Google Shape;508;p34"/>
          <p:cNvSpPr/>
          <p:nvPr/>
        </p:nvSpPr>
        <p:spPr>
          <a:xfrm>
            <a:off x="6489600" y="2473788"/>
            <a:ext cx="46116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509" name="Google Shape;509;p34"/>
          <p:cNvPicPr preferRelativeResize="0"/>
          <p:nvPr/>
        </p:nvPicPr>
        <p:blipFill rotWithShape="1">
          <a:blip r:embed="rId6">
            <a:alphaModFix/>
          </a:blip>
          <a:srcRect b="0" l="0" r="0" t="0"/>
          <a:stretch/>
        </p:blipFill>
        <p:spPr>
          <a:xfrm>
            <a:off x="1815288" y="1079903"/>
            <a:ext cx="4078367" cy="5560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520" name="Google Shape;520;p47"/>
          <p:cNvSpPr txBox="1"/>
          <p:nvPr/>
        </p:nvSpPr>
        <p:spPr>
          <a:xfrm>
            <a:off x="1668840" y="247017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lumber</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47"/>
          <p:cNvSpPr txBox="1"/>
          <p:nvPr/>
        </p:nvSpPr>
        <p:spPr>
          <a:xfrm>
            <a:off x="6339591" y="24947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garden</a:t>
            </a:r>
            <a:endParaRPr b="0" i="0" sz="1400" u="none" cap="none" strike="noStrike">
              <a:solidFill>
                <a:srgbClr val="000000"/>
              </a:solidFill>
              <a:latin typeface="Century Gothic"/>
              <a:ea typeface="Century Gothic"/>
              <a:cs typeface="Century Gothic"/>
              <a:sym typeface="Century Gothic"/>
            </a:endParaRPr>
          </a:p>
        </p:txBody>
      </p:sp>
      <p:sp>
        <p:nvSpPr>
          <p:cNvPr id="522" name="Google Shape;522;p47"/>
          <p:cNvSpPr txBox="1"/>
          <p:nvPr/>
        </p:nvSpPr>
        <p:spPr>
          <a:xfrm>
            <a:off x="1675822"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forget</a:t>
            </a:r>
            <a:endParaRPr b="0" i="0" sz="1400" u="none" cap="none" strike="noStrike">
              <a:solidFill>
                <a:srgbClr val="000000"/>
              </a:solidFill>
              <a:latin typeface="Century Gothic"/>
              <a:ea typeface="Century Gothic"/>
              <a:cs typeface="Century Gothic"/>
              <a:sym typeface="Century Gothic"/>
            </a:endParaRPr>
          </a:p>
        </p:txBody>
      </p:sp>
      <p:sp>
        <p:nvSpPr>
          <p:cNvPr id="523" name="Google Shape;523;p47"/>
          <p:cNvSpPr txBox="1"/>
          <p:nvPr/>
        </p:nvSpPr>
        <p:spPr>
          <a:xfrm>
            <a:off x="6339591" y="397512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comfort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35"/>
          <p:cNvSpPr txBox="1"/>
          <p:nvPr/>
        </p:nvSpPr>
        <p:spPr>
          <a:xfrm>
            <a:off x="6486503" y="2151741"/>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54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Fill </a:t>
            </a:r>
            <a:r>
              <a:rPr b="0" i="0" lang="en-US" sz="3200" u="none" cap="none" strike="noStrike">
                <a:solidFill>
                  <a:srgbClr val="000000"/>
                </a:solidFill>
                <a:latin typeface="Century Gothic"/>
                <a:ea typeface="Century Gothic"/>
                <a:cs typeface="Century Gothic"/>
                <a:sym typeface="Century Gothic"/>
              </a:rPr>
              <a:t>in the chart. </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536" name="Google Shape;536;p35"/>
          <p:cNvPicPr preferRelativeResize="0"/>
          <p:nvPr/>
        </p:nvPicPr>
        <p:blipFill rotWithShape="1">
          <a:blip r:embed="rId6">
            <a:alphaModFix/>
          </a:blip>
          <a:srcRect b="0" l="0" r="0" t="0"/>
          <a:stretch/>
        </p:blipFill>
        <p:spPr>
          <a:xfrm>
            <a:off x="1919982" y="1183675"/>
            <a:ext cx="3970576" cy="53920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6"/>
          <p:cNvSpPr txBox="1"/>
          <p:nvPr/>
        </p:nvSpPr>
        <p:spPr>
          <a:xfrm>
            <a:off x="847294" y="1675841"/>
            <a:ext cx="9390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Write </a:t>
            </a:r>
            <a:r>
              <a:rPr b="0" i="0" lang="en-US" sz="3200" u="none" cap="none" strike="noStrike">
                <a:solidFill>
                  <a:srgbClr val="000000"/>
                </a:solidFill>
                <a:latin typeface="Century Gothic"/>
                <a:ea typeface="Century Gothic"/>
                <a:cs typeface="Century Gothic"/>
                <a:sym typeface="Century Gothic"/>
              </a:rPr>
              <a:t>your personal narrative in your writer’s notebook.</a:t>
            </a:r>
            <a:endParaRPr b="0" i="0" sz="3200" u="none" cap="none" strike="noStrike">
              <a:solidFill>
                <a:schemeClr val="dk1"/>
              </a:solidFill>
              <a:latin typeface="Century Gothic"/>
              <a:ea typeface="Century Gothic"/>
              <a:cs typeface="Century Gothic"/>
              <a:sym typeface="Century Gothic"/>
            </a:endParaRPr>
          </a:p>
        </p:txBody>
      </p:sp>
      <p:sp>
        <p:nvSpPr>
          <p:cNvPr id="548" name="Google Shape;548;p36"/>
          <p:cNvSpPr txBox="1"/>
          <p:nvPr/>
        </p:nvSpPr>
        <p:spPr>
          <a:xfrm>
            <a:off x="866153" y="3178346"/>
            <a:ext cx="8548200"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Describe </a:t>
            </a:r>
            <a:r>
              <a:rPr b="0" i="0" lang="en-US" sz="3200" u="none" cap="none" strike="noStrike">
                <a:solidFill>
                  <a:srgbClr val="000000"/>
                </a:solidFill>
                <a:latin typeface="Century Gothic"/>
                <a:ea typeface="Century Gothic"/>
                <a:cs typeface="Century Gothic"/>
                <a:sym typeface="Century Gothic"/>
              </a:rPr>
              <a:t>the personal thoughts and feelings of the narrator in the personal narratives you read.</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a:t>
            </a:r>
            <a:r>
              <a:rPr b="0" i="0" lang="en-US" sz="3200" u="none" cap="none" strike="noStrike">
                <a:solidFill>
                  <a:srgbClr val="000000"/>
                </a:solidFill>
                <a:latin typeface="Century Gothic"/>
                <a:ea typeface="Century Gothic"/>
                <a:cs typeface="Century Gothic"/>
                <a:sym typeface="Century Gothic"/>
              </a:rPr>
              <a:t> did this help you better understand the text</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549" name="Google Shape;549;p36"/>
          <p:cNvPicPr preferRelativeResize="0"/>
          <p:nvPr/>
        </p:nvPicPr>
        <p:blipFill rotWithShape="1">
          <a:blip r:embed="rId6">
            <a:alphaModFix/>
          </a:blip>
          <a:srcRect b="0" l="0" r="0" t="0"/>
          <a:stretch/>
        </p:blipFill>
        <p:spPr>
          <a:xfrm>
            <a:off x="8896062" y="3186758"/>
            <a:ext cx="2429785" cy="24297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icture containing clock&#10;&#10;Description automatically generated" id="555" name="Google Shape;55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6" name="Google Shape;55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7" name="Google Shape;55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8" name="Google Shape;55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9" name="Google Shape;55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60" name="Google Shape;560;p37"/>
          <p:cNvSpPr/>
          <p:nvPr/>
        </p:nvSpPr>
        <p:spPr>
          <a:xfrm>
            <a:off x="9914030" y="140912"/>
            <a:ext cx="210522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561" name="Google Shape;561;p37"/>
          <p:cNvSpPr txBox="1"/>
          <p:nvPr/>
        </p:nvSpPr>
        <p:spPr>
          <a:xfrm>
            <a:off x="503040" y="2050868"/>
            <a:ext cx="2997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basket</a:t>
            </a:r>
            <a:endParaRPr sz="800"/>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lesson</a:t>
            </a:r>
            <a:endParaRPr sz="800"/>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mustard</a:t>
            </a:r>
            <a:endParaRPr sz="800"/>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absent</a:t>
            </a:r>
            <a:endParaRPr b="0" i="0" sz="800" u="none" cap="none" strike="noStrike">
              <a:solidFill>
                <a:srgbClr val="000000"/>
              </a:solidFill>
              <a:latin typeface="Century Gothic"/>
              <a:ea typeface="Century Gothic"/>
              <a:cs typeface="Century Gothic"/>
              <a:sym typeface="Century Gothic"/>
            </a:endParaRPr>
          </a:p>
        </p:txBody>
      </p:sp>
      <p:sp>
        <p:nvSpPr>
          <p:cNvPr id="562" name="Google Shape;562;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63" name="Google Shape;563;p37"/>
          <p:cNvPicPr preferRelativeResize="0"/>
          <p:nvPr/>
        </p:nvPicPr>
        <p:blipFill rotWithShape="1">
          <a:blip r:embed="rId6">
            <a:alphaModFix/>
          </a:blip>
          <a:srcRect b="0" l="0" r="0" t="0"/>
          <a:stretch/>
        </p:blipFill>
        <p:spPr>
          <a:xfrm>
            <a:off x="3597325" y="1104539"/>
            <a:ext cx="4059534" cy="54335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 picture containing clock&#10;&#10;Description automatically generated" id="569" name="Google Shape;56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0" name="Google Shape;570;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1" name="Google Shape;57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2" name="Google Shape;57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3" name="Google Shape;57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74" name="Google Shape;574;p38"/>
          <p:cNvSpPr txBox="1"/>
          <p:nvPr/>
        </p:nvSpPr>
        <p:spPr>
          <a:xfrm>
            <a:off x="715616" y="1703638"/>
            <a:ext cx="9477000" cy="7080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sandwich taste great.</a:t>
            </a:r>
            <a:endParaRPr b="0" i="0" sz="4000" u="none" cap="none" strike="noStrike">
              <a:solidFill>
                <a:srgbClr val="000000"/>
              </a:solidFill>
              <a:latin typeface="Century Gothic"/>
              <a:ea typeface="Century Gothic"/>
              <a:cs typeface="Century Gothic"/>
              <a:sym typeface="Century Gothic"/>
            </a:endParaRPr>
          </a:p>
        </p:txBody>
      </p:sp>
      <p:sp>
        <p:nvSpPr>
          <p:cNvPr id="575" name="Google Shape;575;p38"/>
          <p:cNvSpPr txBox="1"/>
          <p:nvPr/>
        </p:nvSpPr>
        <p:spPr>
          <a:xfrm>
            <a:off x="676175" y="2995325"/>
            <a:ext cx="9555900" cy="708000"/>
          </a:xfrm>
          <a:prstGeom prst="rect">
            <a:avLst/>
          </a:prstGeom>
          <a:noFill/>
          <a:ln cap="flat" cmpd="sng" w="28575">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2"/>
                </a:solidFill>
                <a:latin typeface="Century Gothic"/>
                <a:ea typeface="Century Gothic"/>
                <a:cs typeface="Century Gothic"/>
                <a:sym typeface="Century Gothic"/>
              </a:rPr>
              <a:t>Do the subject and verb agree</a:t>
            </a:r>
            <a:r>
              <a:rPr b="0" i="0" lang="en-US" sz="4000" u="none" cap="none" strike="noStrike">
                <a:solidFill>
                  <a:schemeClr val="dk2"/>
                </a:solidFill>
                <a:latin typeface="Arial"/>
                <a:ea typeface="Arial"/>
                <a:cs typeface="Arial"/>
                <a:sym typeface="Arial"/>
              </a:rPr>
              <a:t>?</a:t>
            </a:r>
            <a:endParaRPr b="0" i="0" sz="4000" u="none" cap="none" strike="noStrike">
              <a:solidFill>
                <a:schemeClr val="dk2"/>
              </a:solidFill>
              <a:latin typeface="Arial"/>
              <a:ea typeface="Arial"/>
              <a:cs typeface="Arial"/>
              <a:sym typeface="Arial"/>
            </a:endParaRPr>
          </a:p>
        </p:txBody>
      </p:sp>
      <p:sp>
        <p:nvSpPr>
          <p:cNvPr id="576" name="Google Shape;576;p38"/>
          <p:cNvSpPr txBox="1"/>
          <p:nvPr/>
        </p:nvSpPr>
        <p:spPr>
          <a:xfrm>
            <a:off x="2927315" y="4958034"/>
            <a:ext cx="8275580"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One partner forms a sentence and the other identifies the subject and the predicate.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A picture containing drawing, lamp&#10;&#10;Description automatically generated" id="581" name="Google Shape;581;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82" name="Google Shape;582;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83" name="Google Shape;583;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84" name="Google Shape;584;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85" name="Google Shape;585;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86" name="Google Shape;586;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picture containing clock&#10;&#10;Description automatically generated" id="123" name="Google Shape;123;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4" name="Google Shape;124;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5" name="Google Shape;125;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6" name="Google Shape;126;p4"/>
          <p:cNvSpPr txBox="1"/>
          <p:nvPr/>
        </p:nvSpPr>
        <p:spPr>
          <a:xfrm>
            <a:off x="674751" y="2183125"/>
            <a:ext cx="6042300" cy="317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Shade</a:t>
            </a:r>
            <a:r>
              <a:rPr b="0" i="0" lang="en-US" sz="3200" u="none" cap="none" strike="noStrike">
                <a:solidFill>
                  <a:schemeClr val="dk1"/>
                </a:solidFill>
                <a:latin typeface="Century Gothic"/>
                <a:ea typeface="Century Gothic"/>
                <a:cs typeface="Century Gothic"/>
                <a:sym typeface="Century Gothic"/>
              </a:rPr>
              <a:t> in the circle to rate how well you meet each goal now. </a:t>
            </a:r>
            <a:endParaRPr b="0" i="0" sz="1400" u="none" cap="none" strike="noStrike">
              <a:solidFill>
                <a:srgbClr val="000000"/>
              </a:solidFill>
              <a:latin typeface="Century Gothic"/>
              <a:ea typeface="Century Gothic"/>
              <a:cs typeface="Century Gothic"/>
              <a:sym typeface="Century Gothic"/>
            </a:endParaRPr>
          </a:p>
        </p:txBody>
      </p:sp>
      <p:sp>
        <p:nvSpPr>
          <p:cNvPr id="127" name="Google Shape;127;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8" name="Google Shape;128;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9" name="Google Shape;129;p4"/>
          <p:cNvPicPr preferRelativeResize="0"/>
          <p:nvPr/>
        </p:nvPicPr>
        <p:blipFill rotWithShape="1">
          <a:blip r:embed="rId6">
            <a:alphaModFix/>
          </a:blip>
          <a:srcRect b="0" l="0" r="0" t="0"/>
          <a:stretch/>
        </p:blipFill>
        <p:spPr>
          <a:xfrm>
            <a:off x="6096000" y="1219481"/>
            <a:ext cx="3929567" cy="53204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0" name="Google Shape;130;p4"/>
          <p:cNvSpPr/>
          <p:nvPr/>
        </p:nvSpPr>
        <p:spPr>
          <a:xfrm>
            <a:off x="9585795" y="140912"/>
            <a:ext cx="2433463"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icture containing clock&#10;&#10;Description automatically generated" id="592" name="Google Shape;592;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3" name="Google Shape;593;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4" name="Google Shape;594;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5" name="Google Shape;595;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6" name="Google Shape;596;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Analyze Plot and Setting</a:t>
            </a:r>
            <a:endParaRPr b="0" i="0" sz="1400" u="none" cap="none" strike="noStrike">
              <a:solidFill>
                <a:srgbClr val="000000"/>
              </a:solidFill>
              <a:latin typeface="Century Gothic"/>
              <a:ea typeface="Century Gothic"/>
              <a:cs typeface="Century Gothic"/>
              <a:sym typeface="Century Gothic"/>
            </a:endParaRPr>
          </a:p>
        </p:txBody>
      </p:sp>
      <p:sp>
        <p:nvSpPr>
          <p:cNvPr id="597" name="Google Shape;597;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id="598" name="Google Shape;598;p43"/>
          <p:cNvPicPr preferRelativeResize="0"/>
          <p:nvPr/>
        </p:nvPicPr>
        <p:blipFill rotWithShape="1">
          <a:blip r:embed="rId6">
            <a:alphaModFix/>
          </a:blip>
          <a:srcRect b="0" l="0" r="0" t="0"/>
          <a:stretch/>
        </p:blipFill>
        <p:spPr>
          <a:xfrm>
            <a:off x="3657605" y="1152221"/>
            <a:ext cx="4061817" cy="55190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icture containing clock&#10;&#10;Description automatically generated" id="604" name="Google Shape;604;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5" name="Google Shape;605;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6" name="Google Shape;606;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7" name="Google Shape;607;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8" name="Google Shape;608;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09" name="Google Shape;609;p4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pic>
        <p:nvPicPr>
          <p:cNvPr id="610" name="Google Shape;610;p44"/>
          <p:cNvPicPr preferRelativeResize="0"/>
          <p:nvPr/>
        </p:nvPicPr>
        <p:blipFill rotWithShape="1">
          <a:blip r:embed="rId6">
            <a:alphaModFix/>
          </a:blip>
          <a:srcRect b="0" l="0" r="0" t="0"/>
          <a:stretch/>
        </p:blipFill>
        <p:spPr>
          <a:xfrm>
            <a:off x="1699924" y="1141022"/>
            <a:ext cx="7685375" cy="52233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picture containing clock&#10;&#10;Description automatically generated" id="616" name="Google Shape;616;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7" name="Google Shape;617;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8" name="Google Shape;618;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9" name="Google Shape;619;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21" name="Google Shape;621;p53"/>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id="622" name="Google Shape;622;p53"/>
          <p:cNvPicPr preferRelativeResize="0"/>
          <p:nvPr/>
        </p:nvPicPr>
        <p:blipFill rotWithShape="1">
          <a:blip r:embed="rId6">
            <a:alphaModFix/>
          </a:blip>
          <a:srcRect b="0" l="0" r="0" t="0"/>
          <a:stretch/>
        </p:blipFill>
        <p:spPr>
          <a:xfrm>
            <a:off x="2073823" y="1104845"/>
            <a:ext cx="4022177" cy="546764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3" name="Google Shape;623;p53"/>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22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descr="A picture containing clock&#10;&#10;Description automatically generated" id="629" name="Google Shape;629;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0" name="Google Shape;630;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1" name="Google Shape;631;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2" name="Google Shape;632;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3" name="Google Shape;633;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34" name="Google Shape;634;p5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sp>
        <p:nvSpPr>
          <p:cNvPr id="635" name="Google Shape;635;p54"/>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24 in your Student Interactive.</a:t>
            </a:r>
            <a:endParaRPr b="0" i="0" sz="3200" u="none" cap="none" strike="noStrike">
              <a:solidFill>
                <a:srgbClr val="000000"/>
              </a:solidFill>
              <a:latin typeface="Arial"/>
              <a:ea typeface="Arial"/>
              <a:cs typeface="Arial"/>
              <a:sym typeface="Arial"/>
            </a:endParaRPr>
          </a:p>
        </p:txBody>
      </p:sp>
      <p:pic>
        <p:nvPicPr>
          <p:cNvPr id="636" name="Google Shape;636;p54"/>
          <p:cNvPicPr preferRelativeResize="0"/>
          <p:nvPr/>
        </p:nvPicPr>
        <p:blipFill rotWithShape="1">
          <a:blip r:embed="rId6">
            <a:alphaModFix/>
          </a:blip>
          <a:srcRect b="0" l="0" r="0" t="0"/>
          <a:stretch/>
        </p:blipFill>
        <p:spPr>
          <a:xfrm>
            <a:off x="1963753" y="1124759"/>
            <a:ext cx="4021194" cy="54494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clock&#10;&#10;Description automatically generated" id="642" name="Google Shape;642;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3" name="Google Shape;643;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4" name="Google Shape;644;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5" name="Google Shape;645;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6" name="Google Shape;646;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47" name="Google Shape;647;p5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 27</a:t>
            </a:r>
            <a:endParaRPr b="0" i="0" sz="1400" u="none" cap="none" strike="noStrike">
              <a:solidFill>
                <a:srgbClr val="000000"/>
              </a:solidFill>
              <a:latin typeface="Century Gothic"/>
              <a:ea typeface="Century Gothic"/>
              <a:cs typeface="Century Gothic"/>
              <a:sym typeface="Century Gothic"/>
            </a:endParaRPr>
          </a:p>
        </p:txBody>
      </p:sp>
      <p:pic>
        <p:nvPicPr>
          <p:cNvPr id="648" name="Google Shape;648;p55"/>
          <p:cNvPicPr preferRelativeResize="0"/>
          <p:nvPr/>
        </p:nvPicPr>
        <p:blipFill rotWithShape="1">
          <a:blip r:embed="rId6">
            <a:alphaModFix/>
          </a:blip>
          <a:srcRect b="0" l="0" r="0" t="0"/>
          <a:stretch/>
        </p:blipFill>
        <p:spPr>
          <a:xfrm>
            <a:off x="1646269" y="1189268"/>
            <a:ext cx="8144319" cy="55429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A picture containing clock&#10;&#10;Description automatically generated" id="654" name="Google Shape;654;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5" name="Google Shape;655;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6" name="Google Shape;656;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7" name="Google Shape;657;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8" name="Google Shape;658;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59" name="Google Shape;659;p5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pic>
        <p:nvPicPr>
          <p:cNvPr id="660" name="Google Shape;660;p58"/>
          <p:cNvPicPr preferRelativeResize="0"/>
          <p:nvPr/>
        </p:nvPicPr>
        <p:blipFill rotWithShape="1">
          <a:blip r:embed="rId6">
            <a:alphaModFix/>
          </a:blip>
          <a:srcRect b="0" l="0" r="0" t="0"/>
          <a:stretch/>
        </p:blipFill>
        <p:spPr>
          <a:xfrm>
            <a:off x="2054403" y="1154234"/>
            <a:ext cx="4041597" cy="55169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1" name="Google Shape;661;p58"/>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28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A picture containing clock&#10;&#10;Description automatically generated" id="667" name="Google Shape;667;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8" name="Google Shape;668;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9" name="Google Shape;669;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0" name="Google Shape;670;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1" name="Google Shape;671;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72" name="Google Shape;672;p5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59"/>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31 in your Student Interactive.</a:t>
            </a:r>
            <a:endParaRPr b="0" i="0" sz="3200" u="none" cap="none" strike="noStrike">
              <a:solidFill>
                <a:srgbClr val="000000"/>
              </a:solidFill>
              <a:latin typeface="Arial"/>
              <a:ea typeface="Arial"/>
              <a:cs typeface="Arial"/>
              <a:sym typeface="Arial"/>
            </a:endParaRPr>
          </a:p>
        </p:txBody>
      </p:sp>
      <p:pic>
        <p:nvPicPr>
          <p:cNvPr id="674" name="Google Shape;674;p59"/>
          <p:cNvPicPr preferRelativeResize="0"/>
          <p:nvPr/>
        </p:nvPicPr>
        <p:blipFill rotWithShape="1">
          <a:blip r:embed="rId6">
            <a:alphaModFix/>
          </a:blip>
          <a:srcRect b="0" l="0" r="0" t="0"/>
          <a:stretch/>
        </p:blipFill>
        <p:spPr>
          <a:xfrm>
            <a:off x="1712686" y="1222342"/>
            <a:ext cx="3998489" cy="54215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descr="A picture containing clock&#10;&#10;Description automatically generated" id="680" name="Google Shape;680;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1" name="Google Shape;681;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2" name="Google Shape;682;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3" name="Google Shape;683;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4" name="Google Shape;684;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85" name="Google Shape;685;p6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a:t>
            </a:r>
            <a:endParaRPr b="0" i="0" sz="1400" u="none" cap="none" strike="noStrike">
              <a:solidFill>
                <a:srgbClr val="000000"/>
              </a:solidFill>
              <a:latin typeface="Century Gothic"/>
              <a:ea typeface="Century Gothic"/>
              <a:cs typeface="Century Gothic"/>
              <a:sym typeface="Century Gothic"/>
            </a:endParaRPr>
          </a:p>
        </p:txBody>
      </p:sp>
      <p:sp>
        <p:nvSpPr>
          <p:cNvPr id="686" name="Google Shape;686;p60"/>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34 in your Student Interactive.</a:t>
            </a:r>
            <a:endParaRPr b="0" i="0" sz="3200" u="none" cap="none" strike="noStrike">
              <a:solidFill>
                <a:srgbClr val="000000"/>
              </a:solidFill>
              <a:latin typeface="Arial"/>
              <a:ea typeface="Arial"/>
              <a:cs typeface="Arial"/>
              <a:sym typeface="Arial"/>
            </a:endParaRPr>
          </a:p>
        </p:txBody>
      </p:sp>
      <p:pic>
        <p:nvPicPr>
          <p:cNvPr id="687" name="Google Shape;687;p60"/>
          <p:cNvPicPr preferRelativeResize="0"/>
          <p:nvPr/>
        </p:nvPicPr>
        <p:blipFill rotWithShape="1">
          <a:blip r:embed="rId6">
            <a:alphaModFix/>
          </a:blip>
          <a:srcRect b="0" l="0" r="0" t="0"/>
          <a:stretch/>
        </p:blipFill>
        <p:spPr>
          <a:xfrm>
            <a:off x="1855229" y="1228508"/>
            <a:ext cx="4029651" cy="54210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A picture containing clock&#10;&#10;Description automatically generated" id="693" name="Google Shape;693;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4" name="Google Shape;694;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5" name="Google Shape;695;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6" name="Google Shape;696;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7" name="Google Shape;697;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98" name="Google Shape;698;p6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37</a:t>
            </a:r>
            <a:endParaRPr b="0" i="0" sz="1400" u="none" cap="none" strike="noStrike">
              <a:solidFill>
                <a:srgbClr val="000000"/>
              </a:solidFill>
              <a:latin typeface="Century Gothic"/>
              <a:ea typeface="Century Gothic"/>
              <a:cs typeface="Century Gothic"/>
              <a:sym typeface="Century Gothic"/>
            </a:endParaRPr>
          </a:p>
        </p:txBody>
      </p:sp>
      <p:sp>
        <p:nvSpPr>
          <p:cNvPr id="699" name="Google Shape;699;p61"/>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37 in your Student Interactive.</a:t>
            </a:r>
            <a:endParaRPr b="0" i="0" sz="3200" u="none" cap="none" strike="noStrike">
              <a:solidFill>
                <a:srgbClr val="000000"/>
              </a:solidFill>
              <a:latin typeface="Arial"/>
              <a:ea typeface="Arial"/>
              <a:cs typeface="Arial"/>
              <a:sym typeface="Arial"/>
            </a:endParaRPr>
          </a:p>
        </p:txBody>
      </p:sp>
      <p:pic>
        <p:nvPicPr>
          <p:cNvPr id="700" name="Google Shape;700;p61"/>
          <p:cNvPicPr preferRelativeResize="0"/>
          <p:nvPr/>
        </p:nvPicPr>
        <p:blipFill rotWithShape="1">
          <a:blip r:embed="rId6">
            <a:alphaModFix/>
          </a:blip>
          <a:srcRect b="0" l="0" r="0" t="0"/>
          <a:stretch/>
        </p:blipFill>
        <p:spPr>
          <a:xfrm>
            <a:off x="1737271" y="1202907"/>
            <a:ext cx="3973905" cy="53695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picture containing clock&#10;&#10;Description automatically generated" id="706" name="Google Shape;706;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7" name="Google Shape;707;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8" name="Google Shape;708;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9" name="Google Shape;709;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0" name="Google Shape;710;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711" name="Google Shape;711;p6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sp>
        <p:nvSpPr>
          <p:cNvPr id="712" name="Google Shape;712;p67"/>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38 in your Student Interactive.</a:t>
            </a:r>
            <a:endParaRPr b="0" i="0" sz="3200" u="none" cap="none" strike="noStrike">
              <a:solidFill>
                <a:srgbClr val="000000"/>
              </a:solidFill>
              <a:latin typeface="Arial"/>
              <a:ea typeface="Arial"/>
              <a:cs typeface="Arial"/>
              <a:sym typeface="Arial"/>
            </a:endParaRPr>
          </a:p>
        </p:txBody>
      </p:sp>
      <p:pic>
        <p:nvPicPr>
          <p:cNvPr id="713" name="Google Shape;713;p67"/>
          <p:cNvPicPr preferRelativeResize="0"/>
          <p:nvPr/>
        </p:nvPicPr>
        <p:blipFill rotWithShape="1">
          <a:blip r:embed="rId6">
            <a:alphaModFix/>
          </a:blip>
          <a:srcRect b="0" l="0" r="0" t="0"/>
          <a:stretch/>
        </p:blipFill>
        <p:spPr>
          <a:xfrm>
            <a:off x="1960912" y="1228508"/>
            <a:ext cx="3923968" cy="53775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picture containing clock&#10;&#10;Description automatically generated" id="136" name="Google Shape;136;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7" name="Google Shape;137;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8" name="Google Shape;138;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9" name="Google Shape;139;p5"/>
          <p:cNvSpPr txBox="1"/>
          <p:nvPr/>
        </p:nvSpPr>
        <p:spPr>
          <a:xfrm>
            <a:off x="857849" y="1208725"/>
            <a:ext cx="10107000" cy="496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I entered the </a:t>
            </a:r>
            <a:r>
              <a:rPr b="1" i="0" lang="en-US" sz="1800" u="none" cap="none" strike="noStrike">
                <a:solidFill>
                  <a:srgbClr val="000000"/>
                </a:solidFill>
                <a:latin typeface="Century Gothic"/>
                <a:ea typeface="Century Gothic"/>
                <a:cs typeface="Century Gothic"/>
                <a:sym typeface="Century Gothic"/>
              </a:rPr>
              <a:t>competition</a:t>
            </a:r>
            <a:r>
              <a:rPr b="0" i="0" lang="en-US" sz="1800" u="none" cap="none" strike="noStrike">
                <a:solidFill>
                  <a:srgbClr val="000000"/>
                </a:solidFill>
                <a:latin typeface="Century Gothic"/>
                <a:ea typeface="Century Gothic"/>
                <a:cs typeface="Century Gothic"/>
                <a:sym typeface="Century Gothic"/>
              </a:rPr>
              <a:t> to win the race.</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kind of </a:t>
            </a:r>
            <a:r>
              <a:rPr b="1" i="0" lang="en-US" sz="1800" u="none" cap="none" strike="noStrike">
                <a:solidFill>
                  <a:srgbClr val="000000"/>
                </a:solidFill>
                <a:latin typeface="Century Gothic"/>
                <a:ea typeface="Century Gothic"/>
                <a:cs typeface="Century Gothic"/>
                <a:sym typeface="Century Gothic"/>
              </a:rPr>
              <a:t>competitions</a:t>
            </a:r>
            <a:r>
              <a:rPr b="0" i="0" lang="en-US" sz="1800" u="none" cap="none" strike="noStrike">
                <a:solidFill>
                  <a:srgbClr val="000000"/>
                </a:solidFill>
                <a:latin typeface="Century Gothic"/>
                <a:ea typeface="Century Gothic"/>
                <a:cs typeface="Century Gothic"/>
                <a:sym typeface="Century Gothic"/>
              </a:rPr>
              <a:t> do we have at school</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1"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A detective uses clues to </a:t>
            </a:r>
            <a:r>
              <a:rPr b="1" i="0" lang="en-US" sz="1800" u="none" cap="none" strike="noStrike">
                <a:solidFill>
                  <a:srgbClr val="000000"/>
                </a:solidFill>
                <a:latin typeface="Century Gothic"/>
                <a:ea typeface="Century Gothic"/>
                <a:cs typeface="Century Gothic"/>
                <a:sym typeface="Century Gothic"/>
              </a:rPr>
              <a:t>solve</a:t>
            </a:r>
            <a:r>
              <a:rPr b="0" i="0" lang="en-US" sz="1800" u="none" cap="none" strike="noStrike">
                <a:solidFill>
                  <a:srgbClr val="000000"/>
                </a:solidFill>
                <a:latin typeface="Century Gothic"/>
                <a:ea typeface="Century Gothic"/>
                <a:cs typeface="Century Gothic"/>
                <a:sym typeface="Century Gothic"/>
              </a:rPr>
              <a:t> a mystery. </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do you to do when you cannot </a:t>
            </a:r>
            <a:r>
              <a:rPr b="1" i="0" lang="en-US" sz="1800" u="none" cap="none" strike="noStrike">
                <a:solidFill>
                  <a:srgbClr val="000000"/>
                </a:solidFill>
                <a:latin typeface="Century Gothic"/>
                <a:ea typeface="Century Gothic"/>
                <a:cs typeface="Century Gothic"/>
                <a:sym typeface="Century Gothic"/>
              </a:rPr>
              <a:t>solve</a:t>
            </a:r>
            <a:r>
              <a:rPr b="0" i="0" lang="en-US" sz="1800" u="none" cap="none" strike="noStrike">
                <a:solidFill>
                  <a:srgbClr val="000000"/>
                </a:solidFill>
                <a:latin typeface="Century Gothic"/>
                <a:ea typeface="Century Gothic"/>
                <a:cs typeface="Century Gothic"/>
                <a:sym typeface="Century Gothic"/>
              </a:rPr>
              <a:t> a problem in math class</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br>
              <a:rPr b="0" i="0" lang="en-US" sz="1800" u="none" cap="none" strike="noStrike">
                <a:solidFill>
                  <a:schemeClr val="dk1"/>
                </a:solidFill>
                <a:latin typeface="Century Gothic"/>
                <a:ea typeface="Century Gothic"/>
                <a:cs typeface="Century Gothic"/>
                <a:sym typeface="Century Gothic"/>
              </a:rPr>
            </a:b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In some countries it is a </a:t>
            </a:r>
            <a:r>
              <a:rPr b="1" i="0" lang="en-US" sz="1800" u="none" cap="none" strike="noStrike">
                <a:solidFill>
                  <a:srgbClr val="000000"/>
                </a:solidFill>
                <a:latin typeface="Century Gothic"/>
                <a:ea typeface="Century Gothic"/>
                <a:cs typeface="Century Gothic"/>
                <a:sym typeface="Century Gothic"/>
              </a:rPr>
              <a:t>custom</a:t>
            </a:r>
            <a:r>
              <a:rPr b="0" i="0" lang="en-US" sz="1800" u="none" cap="none" strike="noStrike">
                <a:solidFill>
                  <a:srgbClr val="000000"/>
                </a:solidFill>
                <a:latin typeface="Century Gothic"/>
                <a:ea typeface="Century Gothic"/>
                <a:cs typeface="Century Gothic"/>
                <a:sym typeface="Century Gothic"/>
              </a:rPr>
              <a:t> to remove your shoes before you enter a house.</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is a </a:t>
            </a:r>
            <a:r>
              <a:rPr b="1" i="0" lang="en-US" sz="1800" u="none" cap="none" strike="noStrike">
                <a:solidFill>
                  <a:srgbClr val="000000"/>
                </a:solidFill>
                <a:latin typeface="Century Gothic"/>
                <a:ea typeface="Century Gothic"/>
                <a:cs typeface="Century Gothic"/>
                <a:sym typeface="Century Gothic"/>
              </a:rPr>
              <a:t>custom</a:t>
            </a:r>
            <a:r>
              <a:rPr b="0" i="0" lang="en-US" sz="1800" u="none" cap="none" strike="noStrike">
                <a:solidFill>
                  <a:srgbClr val="000000"/>
                </a:solidFill>
                <a:latin typeface="Century Gothic"/>
                <a:ea typeface="Century Gothic"/>
                <a:cs typeface="Century Gothic"/>
                <a:sym typeface="Century Gothic"/>
              </a:rPr>
              <a:t> you do at home that you would like to share</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br>
              <a:rPr b="0" i="0" lang="en-US" sz="1800" u="none" cap="none" strike="noStrike">
                <a:solidFill>
                  <a:schemeClr val="dk1"/>
                </a:solidFill>
                <a:latin typeface="Century Gothic"/>
                <a:ea typeface="Century Gothic"/>
                <a:cs typeface="Century Gothic"/>
                <a:sym typeface="Century Gothic"/>
              </a:rPr>
            </a:b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We sometimes dress up to celebrate a special </a:t>
            </a:r>
            <a:r>
              <a:rPr b="1" i="0" lang="en-US" sz="1800" u="none" cap="none" strike="noStrike">
                <a:solidFill>
                  <a:srgbClr val="000000"/>
                </a:solidFill>
                <a:latin typeface="Century Gothic"/>
                <a:ea typeface="Century Gothic"/>
                <a:cs typeface="Century Gothic"/>
                <a:sym typeface="Century Gothic"/>
              </a:rPr>
              <a:t>occasion</a:t>
            </a:r>
            <a:r>
              <a:rPr b="0" i="0" lang="en-US" sz="1800" u="none" cap="none" strike="noStrike">
                <a:solidFill>
                  <a:srgbClr val="000000"/>
                </a:solidFill>
                <a:latin typeface="Century Gothic"/>
                <a:ea typeface="Century Gothic"/>
                <a:cs typeface="Century Gothic"/>
                <a:sym typeface="Century Gothic"/>
              </a:rPr>
              <a:t>. </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kind of foods do you eat on a special </a:t>
            </a:r>
            <a:r>
              <a:rPr b="1" i="0" lang="en-US" sz="1800" u="none" cap="none" strike="noStrike">
                <a:solidFill>
                  <a:srgbClr val="000000"/>
                </a:solidFill>
                <a:latin typeface="Century Gothic"/>
                <a:ea typeface="Century Gothic"/>
                <a:cs typeface="Century Gothic"/>
                <a:sym typeface="Century Gothic"/>
              </a:rPr>
              <a:t>occasion</a:t>
            </a:r>
            <a:r>
              <a:rPr b="0" i="0" lang="en-US" sz="1800" u="none" cap="none" strike="noStrike">
                <a:solidFill>
                  <a:srgbClr val="000000"/>
                </a:solidFill>
                <a:latin typeface="Arial"/>
                <a:ea typeface="Arial"/>
                <a:cs typeface="Arial"/>
                <a:sym typeface="Arial"/>
              </a:rPr>
              <a:t>?</a:t>
            </a:r>
            <a:endParaRPr sz="1800"/>
          </a:p>
          <a:p>
            <a:pPr indent="0" lvl="0" marL="0" marR="0" rtl="0" algn="l">
              <a:lnSpc>
                <a:spcPct val="100000"/>
              </a:lnSpc>
              <a:spcBef>
                <a:spcPts val="0"/>
              </a:spcBef>
              <a:spcAft>
                <a:spcPts val="0"/>
              </a:spcAft>
              <a:buClr>
                <a:srgbClr val="000000"/>
              </a:buClr>
              <a:buSzPts val="1800"/>
              <a:buFont typeface="Arial"/>
              <a:buNone/>
            </a:pPr>
            <a:r>
              <a:t/>
            </a:r>
            <a:endParaRPr sz="1800"/>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The </a:t>
            </a:r>
            <a:r>
              <a:rPr b="1" i="0" lang="en-US" sz="1800" u="none" cap="none" strike="noStrike">
                <a:solidFill>
                  <a:srgbClr val="000000"/>
                </a:solidFill>
                <a:latin typeface="Century Gothic"/>
                <a:ea typeface="Century Gothic"/>
                <a:cs typeface="Century Gothic"/>
                <a:sym typeface="Century Gothic"/>
              </a:rPr>
              <a:t>organization</a:t>
            </a:r>
            <a:r>
              <a:rPr b="0" i="0" lang="en-US" sz="1800" u="none" cap="none" strike="noStrike">
                <a:solidFill>
                  <a:srgbClr val="000000"/>
                </a:solidFill>
                <a:latin typeface="Century Gothic"/>
                <a:ea typeface="Century Gothic"/>
                <a:cs typeface="Century Gothic"/>
                <a:sym typeface="Century Gothic"/>
              </a:rPr>
              <a:t> of products at grocery stores makes shopping easy. </a:t>
            </a:r>
            <a:endParaRPr b="0" i="0"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How can you use </a:t>
            </a:r>
            <a:r>
              <a:rPr b="1" i="0" lang="en-US" sz="1800" u="none" cap="none" strike="noStrike">
                <a:solidFill>
                  <a:srgbClr val="000000"/>
                </a:solidFill>
                <a:latin typeface="Century Gothic"/>
                <a:ea typeface="Century Gothic"/>
                <a:cs typeface="Century Gothic"/>
                <a:sym typeface="Century Gothic"/>
              </a:rPr>
              <a:t>organization</a:t>
            </a:r>
            <a:r>
              <a:rPr b="0" i="0" lang="en-US" sz="1800" u="none" cap="none" strike="noStrike">
                <a:solidFill>
                  <a:srgbClr val="000000"/>
                </a:solidFill>
                <a:latin typeface="Century Gothic"/>
                <a:ea typeface="Century Gothic"/>
                <a:cs typeface="Century Gothic"/>
                <a:sym typeface="Century Gothic"/>
              </a:rPr>
              <a:t> when you write a composition</a:t>
            </a:r>
            <a:r>
              <a:rPr b="0" i="0" lang="en-US"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140" name="Google Shape;140;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41" name="Google Shape;141;p5"/>
          <p:cNvSpPr/>
          <p:nvPr/>
        </p:nvSpPr>
        <p:spPr>
          <a:xfrm>
            <a:off x="9781006" y="140912"/>
            <a:ext cx="223825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2" name="Google Shape;142;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A picture containing clock&#10;&#10;Description automatically generated" id="719" name="Google Shape;719;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0" name="Google Shape;720;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1" name="Google Shape;721;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2" name="Google Shape;722;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3" name="Google Shape;723;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724" name="Google Shape;724;p6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sp>
        <p:nvSpPr>
          <p:cNvPr id="725" name="Google Shape;725;p68"/>
          <p:cNvSpPr txBox="1"/>
          <p:nvPr/>
        </p:nvSpPr>
        <p:spPr>
          <a:xfrm>
            <a:off x="6480825" y="2985858"/>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40 in your Student Interactive.</a:t>
            </a:r>
            <a:endParaRPr b="0" i="0" sz="3200" u="none" cap="none" strike="noStrike">
              <a:solidFill>
                <a:srgbClr val="000000"/>
              </a:solidFill>
              <a:latin typeface="Arial"/>
              <a:ea typeface="Arial"/>
              <a:cs typeface="Arial"/>
              <a:sym typeface="Arial"/>
            </a:endParaRPr>
          </a:p>
        </p:txBody>
      </p:sp>
      <p:pic>
        <p:nvPicPr>
          <p:cNvPr id="726" name="Google Shape;726;p68"/>
          <p:cNvPicPr preferRelativeResize="0"/>
          <p:nvPr/>
        </p:nvPicPr>
        <p:blipFill rotWithShape="1">
          <a:blip r:embed="rId6">
            <a:alphaModFix/>
          </a:blip>
          <a:srcRect b="0" l="0" r="0" t="0"/>
          <a:stretch/>
        </p:blipFill>
        <p:spPr>
          <a:xfrm>
            <a:off x="1881443" y="1209909"/>
            <a:ext cx="4003437" cy="5439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Plot and Setting</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738" name="Google Shape;738;p45"/>
          <p:cNvSpPr txBox="1"/>
          <p:nvPr/>
        </p:nvSpPr>
        <p:spPr>
          <a:xfrm>
            <a:off x="6289555" y="2412141"/>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39" name="Google Shape;739;p45"/>
          <p:cNvPicPr preferRelativeResize="0"/>
          <p:nvPr/>
        </p:nvPicPr>
        <p:blipFill rotWithShape="1">
          <a:blip r:embed="rId6">
            <a:alphaModFix/>
          </a:blip>
          <a:srcRect b="0" l="0" r="0" t="0"/>
          <a:stretch/>
        </p:blipFill>
        <p:spPr>
          <a:xfrm>
            <a:off x="1776644" y="1109690"/>
            <a:ext cx="4124441" cy="56353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descr="A picture containing clock&#10;&#10;Description automatically generated" id="745" name="Google Shape;745;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6" name="Google Shape;746;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7" name="Google Shape;747;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8" name="Google Shape;748;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9" name="Google Shape;749;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750" name="Google Shape;750;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46"/>
          <p:cNvSpPr txBox="1"/>
          <p:nvPr/>
        </p:nvSpPr>
        <p:spPr>
          <a:xfrm>
            <a:off x="7095317" y="2593503"/>
            <a:ext cx="35180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52" name="Google Shape;752;p46"/>
          <p:cNvPicPr preferRelativeResize="0"/>
          <p:nvPr/>
        </p:nvPicPr>
        <p:blipFill rotWithShape="1">
          <a:blip r:embed="rId6">
            <a:alphaModFix/>
          </a:blip>
          <a:srcRect b="0" l="0" r="0" t="0"/>
          <a:stretch/>
        </p:blipFill>
        <p:spPr>
          <a:xfrm>
            <a:off x="2531163" y="1100605"/>
            <a:ext cx="4041100" cy="54718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descr="A picture containing clock&#10;&#10;Description automatically generated" id="758" name="Google Shape;758;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9" name="Google Shape;759;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0" name="Google Shape;760;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1" name="Google Shape;761;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2" name="Google Shape;762;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763" name="Google Shape;763;p69"/>
          <p:cNvSpPr txBox="1"/>
          <p:nvPr/>
        </p:nvSpPr>
        <p:spPr>
          <a:xfrm>
            <a:off x="1675822" y="3062863"/>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napkin</a:t>
            </a:r>
            <a:endParaRPr b="0" i="0" sz="6600" u="none" cap="none" strike="noStrike">
              <a:solidFill>
                <a:srgbClr val="000000"/>
              </a:solidFill>
              <a:latin typeface="Century Gothic"/>
              <a:ea typeface="Century Gothic"/>
              <a:cs typeface="Century Gothic"/>
              <a:sym typeface="Century Gothic"/>
            </a:endParaRPr>
          </a:p>
        </p:txBody>
      </p:sp>
      <p:sp>
        <p:nvSpPr>
          <p:cNvPr id="764" name="Google Shape;764;p69"/>
          <p:cNvSpPr txBox="1"/>
          <p:nvPr/>
        </p:nvSpPr>
        <p:spPr>
          <a:xfrm>
            <a:off x="6339591" y="3062862"/>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absent</a:t>
            </a:r>
            <a:endParaRPr b="0" i="0" sz="6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descr="A picture containing clock&#10;&#10;Description automatically generated" id="770" name="Google Shape;770;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1" name="Google Shape;771;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2" name="Google Shape;772;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3" name="Google Shape;773;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4" name="Google Shape;774;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75" name="Google Shape;775;p48"/>
          <p:cNvSpPr txBox="1"/>
          <p:nvPr/>
        </p:nvSpPr>
        <p:spPr>
          <a:xfrm>
            <a:off x="6925652" y="3067952"/>
            <a:ext cx="35180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55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76" name="Google Shape;776;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0" i="0" sz="1400" u="none" cap="none" strike="noStrike">
              <a:solidFill>
                <a:srgbClr val="000000"/>
              </a:solidFill>
              <a:latin typeface="Century Gothic"/>
              <a:ea typeface="Century Gothic"/>
              <a:cs typeface="Century Gothic"/>
              <a:sym typeface="Century Gothic"/>
            </a:endParaRPr>
          </a:p>
        </p:txBody>
      </p:sp>
      <p:pic>
        <p:nvPicPr>
          <p:cNvPr id="777" name="Google Shape;777;p48"/>
          <p:cNvPicPr preferRelativeResize="0"/>
          <p:nvPr/>
        </p:nvPicPr>
        <p:blipFill rotWithShape="1">
          <a:blip r:embed="rId6">
            <a:alphaModFix/>
          </a:blip>
          <a:srcRect b="0" l="0" r="0" t="0"/>
          <a:stretch/>
        </p:blipFill>
        <p:spPr>
          <a:xfrm>
            <a:off x="2146247" y="1168564"/>
            <a:ext cx="3987777" cy="54222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descr="A picture containing clock&#10;&#10;Description automatically generated" id="783" name="Google Shape;78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4" name="Google Shape;78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5" name="Google Shape;78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6" name="Google Shape;78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7" name="Google Shape;78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88" name="Google Shape;788;p49"/>
          <p:cNvSpPr txBox="1"/>
          <p:nvPr/>
        </p:nvSpPr>
        <p:spPr>
          <a:xfrm>
            <a:off x="633037" y="1909505"/>
            <a:ext cx="939063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ideas for your personal narrative.</a:t>
            </a:r>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Make a list </a:t>
            </a:r>
            <a:r>
              <a:rPr b="0" i="0" lang="en-US" sz="3200" u="none" cap="none" strike="noStrike">
                <a:solidFill>
                  <a:schemeClr val="dk1"/>
                </a:solidFill>
                <a:latin typeface="Century Gothic"/>
                <a:ea typeface="Century Gothic"/>
                <a:cs typeface="Century Gothic"/>
                <a:sym typeface="Century Gothic"/>
              </a:rPr>
              <a:t>of ideas and include notes about where and when the event takes place.</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89" name="Google Shape;789;p49"/>
          <p:cNvPicPr preferRelativeResize="0"/>
          <p:nvPr/>
        </p:nvPicPr>
        <p:blipFill rotWithShape="1">
          <a:blip r:embed="rId6">
            <a:alphaModFix/>
          </a:blip>
          <a:srcRect b="0" l="0" r="0" t="0"/>
          <a:stretch/>
        </p:blipFill>
        <p:spPr>
          <a:xfrm>
            <a:off x="8912123" y="3545055"/>
            <a:ext cx="2429785" cy="24297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descr="A picture containing clock&#10;&#10;Description automatically generated" id="795" name="Google Shape;795;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6" name="Google Shape;796;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7" name="Google Shape;797;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8" name="Google Shape;798;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9" name="Google Shape;799;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800" name="Google Shape;800;p50"/>
          <p:cNvSpPr txBox="1"/>
          <p:nvPr/>
        </p:nvSpPr>
        <p:spPr>
          <a:xfrm>
            <a:off x="6559438" y="3225440"/>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traffic</a:t>
            </a:r>
            <a:endParaRPr b="0" i="0" sz="6600" u="none" cap="none" strike="noStrike">
              <a:solidFill>
                <a:srgbClr val="000000"/>
              </a:solidFill>
              <a:latin typeface="Century Gothic"/>
              <a:ea typeface="Century Gothic"/>
              <a:cs typeface="Century Gothic"/>
              <a:sym typeface="Century Gothic"/>
            </a:endParaRPr>
          </a:p>
        </p:txBody>
      </p:sp>
      <p:sp>
        <p:nvSpPr>
          <p:cNvPr id="801" name="Google Shape;801;p50"/>
          <p:cNvSpPr txBox="1"/>
          <p:nvPr/>
        </p:nvSpPr>
        <p:spPr>
          <a:xfrm>
            <a:off x="1667023" y="3225439"/>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cosmic</a:t>
            </a:r>
            <a:endParaRPr b="0" i="0" sz="6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descr="A picture containing clock&#10;&#10;Description automatically generated" id="807" name="Google Shape;80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8" name="Google Shape;80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9" name="Google Shape;80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0" name="Google Shape;81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1" name="Google Shape;81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12" name="Google Shape;812;p51"/>
          <p:cNvSpPr txBox="1"/>
          <p:nvPr/>
        </p:nvSpPr>
        <p:spPr>
          <a:xfrm>
            <a:off x="1216247" y="1790751"/>
            <a:ext cx="9477075"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player kicks the ball.  Goes in the goal. </a:t>
            </a:r>
            <a:endParaRPr b="0" i="0" sz="4000" u="none" cap="none" strike="noStrike">
              <a:solidFill>
                <a:srgbClr val="000000"/>
              </a:solidFill>
              <a:latin typeface="Century Gothic"/>
              <a:ea typeface="Century Gothic"/>
              <a:cs typeface="Century Gothic"/>
              <a:sym typeface="Century Gothic"/>
            </a:endParaRPr>
          </a:p>
        </p:txBody>
      </p:sp>
      <p:sp>
        <p:nvSpPr>
          <p:cNvPr id="813" name="Google Shape;813;p51"/>
          <p:cNvSpPr txBox="1"/>
          <p:nvPr/>
        </p:nvSpPr>
        <p:spPr>
          <a:xfrm>
            <a:off x="1216247" y="3890489"/>
            <a:ext cx="9477075"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The parents claps their hands.</a:t>
            </a:r>
            <a:endParaRPr b="0" i="0" sz="40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A picture containing drawing, lamp&#10;&#10;Description automatically generated" id="819" name="Google Shape;819;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20" name="Google Shape;820;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21" name="Google Shape;821;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22" name="Google Shape;822;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23" name="Google Shape;823;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24" name="Google Shape;824;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descr="A picture containing clock&#10;&#10;Description automatically generated" id="830" name="Google Shape;830;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1" name="Google Shape;831;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2" name="Google Shape;832;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3" name="Google Shape;833;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4" name="Google Shape;834;p56"/>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Introduce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35" name="Google Shape;835;p56"/>
          <p:cNvSpPr/>
          <p:nvPr/>
        </p:nvSpPr>
        <p:spPr>
          <a:xfrm>
            <a:off x="10386533" y="160094"/>
            <a:ext cx="175106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id="836" name="Google Shape;836;p56"/>
          <p:cNvPicPr preferRelativeResize="0"/>
          <p:nvPr/>
        </p:nvPicPr>
        <p:blipFill rotWithShape="1">
          <a:blip r:embed="rId6">
            <a:alphaModFix/>
          </a:blip>
          <a:srcRect b="0" l="0" r="0" t="0"/>
          <a:stretch/>
        </p:blipFill>
        <p:spPr>
          <a:xfrm>
            <a:off x="3657605" y="1152221"/>
            <a:ext cx="4061817" cy="55190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A picture containing drawing, lamp&#10;&#10;Description automatically generated" id="147" name="Google Shape;14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8" name="Google Shape;14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9" name="Google Shape;14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50" name="Google Shape;15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51" name="Google Shape;15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52" name="Google Shape;15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descr="A picture containing clock&#10;&#10;Description automatically generated" id="842" name="Google Shape;842;g21913257428_1_8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43" name="Google Shape;843;g21913257428_1_8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44" name="Google Shape;844;g21913257428_1_81"/>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45" name="Google Shape;845;g21913257428_1_8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46" name="Google Shape;846;g21913257428_1_8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47" name="Google Shape;847;g21913257428_1_8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 </a:t>
            </a:r>
            <a:endParaRPr b="0" i="0" sz="1400" u="none" cap="none" strike="noStrike">
              <a:solidFill>
                <a:srgbClr val="000000"/>
              </a:solidFill>
              <a:latin typeface="Century Gothic"/>
              <a:ea typeface="Century Gothic"/>
              <a:cs typeface="Century Gothic"/>
              <a:sym typeface="Century Gothic"/>
            </a:endParaRPr>
          </a:p>
        </p:txBody>
      </p:sp>
      <p:sp>
        <p:nvSpPr>
          <p:cNvPr id="848" name="Google Shape;848;g21913257428_1_81"/>
          <p:cNvSpPr txBox="1"/>
          <p:nvPr/>
        </p:nvSpPr>
        <p:spPr>
          <a:xfrm>
            <a:off x="6335682" y="2890350"/>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23 in your Student Interactive.</a:t>
            </a:r>
            <a:endParaRPr b="0" i="0" sz="3200" u="none" cap="none" strike="noStrike">
              <a:solidFill>
                <a:srgbClr val="000000"/>
              </a:solidFill>
              <a:latin typeface="Arial"/>
              <a:ea typeface="Arial"/>
              <a:cs typeface="Arial"/>
              <a:sym typeface="Arial"/>
            </a:endParaRPr>
          </a:p>
        </p:txBody>
      </p:sp>
      <p:pic>
        <p:nvPicPr>
          <p:cNvPr id="849" name="Google Shape;849;g21913257428_1_81"/>
          <p:cNvPicPr preferRelativeResize="0"/>
          <p:nvPr/>
        </p:nvPicPr>
        <p:blipFill rotWithShape="1">
          <a:blip r:embed="rId6">
            <a:alphaModFix/>
          </a:blip>
          <a:srcRect b="0" l="0" r="0" t="0"/>
          <a:stretch/>
        </p:blipFill>
        <p:spPr>
          <a:xfrm>
            <a:off x="1822936" y="1115120"/>
            <a:ext cx="4047897" cy="54573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descr="A picture containing clock&#10;&#10;Description automatically generated" id="855" name="Google Shape;855;p8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56" name="Google Shape;856;p8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57" name="Google Shape;857;p8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58" name="Google Shape;858;p8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59" name="Google Shape;859;p8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60" name="Google Shape;860;p8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pic>
        <p:nvPicPr>
          <p:cNvPr id="861" name="Google Shape;861;p88"/>
          <p:cNvPicPr preferRelativeResize="0"/>
          <p:nvPr/>
        </p:nvPicPr>
        <p:blipFill rotWithShape="1">
          <a:blip r:embed="rId6">
            <a:alphaModFix/>
          </a:blip>
          <a:srcRect b="0" l="0" r="0" t="0"/>
          <a:stretch/>
        </p:blipFill>
        <p:spPr>
          <a:xfrm>
            <a:off x="1635328" y="1153850"/>
            <a:ext cx="7814441" cy="52838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descr="A picture containing clock&#10;&#10;Description automatically generated" id="867" name="Google Shape;867;p9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68" name="Google Shape;868;p9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69" name="Google Shape;869;p94"/>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70" name="Google Shape;870;p9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71" name="Google Shape;871;p9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72" name="Google Shape;872;p9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 </a:t>
            </a:r>
            <a:endParaRPr b="0" i="0" sz="1400" u="none" cap="none" strike="noStrike">
              <a:solidFill>
                <a:srgbClr val="000000"/>
              </a:solidFill>
              <a:latin typeface="Century Gothic"/>
              <a:ea typeface="Century Gothic"/>
              <a:cs typeface="Century Gothic"/>
              <a:sym typeface="Century Gothic"/>
            </a:endParaRPr>
          </a:p>
        </p:txBody>
      </p:sp>
      <p:pic>
        <p:nvPicPr>
          <p:cNvPr id="873" name="Google Shape;873;p94"/>
          <p:cNvPicPr preferRelativeResize="0"/>
          <p:nvPr/>
        </p:nvPicPr>
        <p:blipFill rotWithShape="1">
          <a:blip r:embed="rId6">
            <a:alphaModFix/>
          </a:blip>
          <a:srcRect b="0" l="0" r="0" t="0"/>
          <a:stretch/>
        </p:blipFill>
        <p:spPr>
          <a:xfrm>
            <a:off x="1477388" y="1105695"/>
            <a:ext cx="7717255" cy="5258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descr="A picture containing clock&#10;&#10;Description automatically generated" id="879" name="Google Shape;879;p9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80" name="Google Shape;880;p9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81" name="Google Shape;881;p95"/>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82" name="Google Shape;882;p9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83" name="Google Shape;883;p9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84" name="Google Shape;884;p9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 </a:t>
            </a:r>
            <a:endParaRPr b="0" i="0" sz="1400" u="none" cap="none" strike="noStrike">
              <a:solidFill>
                <a:srgbClr val="000000"/>
              </a:solidFill>
              <a:latin typeface="Century Gothic"/>
              <a:ea typeface="Century Gothic"/>
              <a:cs typeface="Century Gothic"/>
              <a:sym typeface="Century Gothic"/>
            </a:endParaRPr>
          </a:p>
        </p:txBody>
      </p:sp>
      <p:pic>
        <p:nvPicPr>
          <p:cNvPr id="885" name="Google Shape;885;p95"/>
          <p:cNvPicPr preferRelativeResize="0"/>
          <p:nvPr/>
        </p:nvPicPr>
        <p:blipFill rotWithShape="1">
          <a:blip r:embed="rId6">
            <a:alphaModFix/>
          </a:blip>
          <a:srcRect b="0" l="0" r="0" t="0"/>
          <a:stretch/>
        </p:blipFill>
        <p:spPr>
          <a:xfrm>
            <a:off x="2020837" y="1228513"/>
            <a:ext cx="3960024" cy="53439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6" name="Google Shape;886;p95"/>
          <p:cNvSpPr txBox="1"/>
          <p:nvPr/>
        </p:nvSpPr>
        <p:spPr>
          <a:xfrm>
            <a:off x="6335682" y="2890350"/>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29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A picture containing clock&#10;&#10;Description automatically generated" id="892" name="Google Shape;892;p96"/>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93" name="Google Shape;893;p96"/>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94" name="Google Shape;894;p96"/>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95" name="Google Shape;895;p96"/>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96" name="Google Shape;896;p96"/>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97" name="Google Shape;897;p96"/>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 </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96"/>
          <p:cNvSpPr txBox="1"/>
          <p:nvPr/>
        </p:nvSpPr>
        <p:spPr>
          <a:xfrm>
            <a:off x="6335682" y="2890350"/>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30 in your Student Interactive.</a:t>
            </a:r>
            <a:endParaRPr b="0" i="0" sz="3200" u="none" cap="none" strike="noStrike">
              <a:solidFill>
                <a:srgbClr val="000000"/>
              </a:solidFill>
              <a:latin typeface="Arial"/>
              <a:ea typeface="Arial"/>
              <a:cs typeface="Arial"/>
              <a:sym typeface="Arial"/>
            </a:endParaRPr>
          </a:p>
        </p:txBody>
      </p:sp>
      <p:pic>
        <p:nvPicPr>
          <p:cNvPr id="899" name="Google Shape;899;p96"/>
          <p:cNvPicPr preferRelativeResize="0"/>
          <p:nvPr/>
        </p:nvPicPr>
        <p:blipFill rotWithShape="1">
          <a:blip r:embed="rId6">
            <a:alphaModFix/>
          </a:blip>
          <a:srcRect b="0" l="0" r="0" t="0"/>
          <a:stretch/>
        </p:blipFill>
        <p:spPr>
          <a:xfrm>
            <a:off x="1913404" y="1235314"/>
            <a:ext cx="3933371" cy="53371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descr="A picture containing clock&#10;&#10;Description automatically generated" id="905" name="Google Shape;905;p9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06" name="Google Shape;906;p9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07" name="Google Shape;907;p97"/>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908" name="Google Shape;908;p9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09" name="Google Shape;909;p9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10" name="Google Shape;910;p9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 </a:t>
            </a:r>
            <a:endParaRPr b="0" i="0" sz="1400" u="none" cap="none" strike="noStrike">
              <a:solidFill>
                <a:srgbClr val="000000"/>
              </a:solidFill>
              <a:latin typeface="Century Gothic"/>
              <a:ea typeface="Century Gothic"/>
              <a:cs typeface="Century Gothic"/>
              <a:sym typeface="Century Gothic"/>
            </a:endParaRPr>
          </a:p>
        </p:txBody>
      </p:sp>
      <p:pic>
        <p:nvPicPr>
          <p:cNvPr id="911" name="Google Shape;911;p97"/>
          <p:cNvPicPr preferRelativeResize="0"/>
          <p:nvPr/>
        </p:nvPicPr>
        <p:blipFill rotWithShape="1">
          <a:blip r:embed="rId6">
            <a:alphaModFix/>
          </a:blip>
          <a:srcRect b="0" l="0" r="0" t="0"/>
          <a:stretch/>
        </p:blipFill>
        <p:spPr>
          <a:xfrm>
            <a:off x="1450572" y="1106972"/>
            <a:ext cx="7913883" cy="53307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descr="A picture containing clock&#10;&#10;Description automatically generated" id="917" name="Google Shape;917;p9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18" name="Google Shape;918;p9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19" name="Google Shape;919;p9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920" name="Google Shape;920;p9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21" name="Google Shape;921;p9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22" name="Google Shape;922;p9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 </a:t>
            </a:r>
            <a:endParaRPr b="0" i="0" sz="1400" u="none" cap="none" strike="noStrike">
              <a:solidFill>
                <a:srgbClr val="000000"/>
              </a:solidFill>
              <a:latin typeface="Century Gothic"/>
              <a:ea typeface="Century Gothic"/>
              <a:cs typeface="Century Gothic"/>
              <a:sym typeface="Century Gothic"/>
            </a:endParaRPr>
          </a:p>
        </p:txBody>
      </p:sp>
      <p:pic>
        <p:nvPicPr>
          <p:cNvPr id="923" name="Google Shape;923;p98"/>
          <p:cNvPicPr preferRelativeResize="0"/>
          <p:nvPr/>
        </p:nvPicPr>
        <p:blipFill rotWithShape="1">
          <a:blip r:embed="rId6">
            <a:alphaModFix/>
          </a:blip>
          <a:srcRect b="0" l="0" r="0" t="0"/>
          <a:stretch/>
        </p:blipFill>
        <p:spPr>
          <a:xfrm>
            <a:off x="2229945" y="1149024"/>
            <a:ext cx="4027672" cy="54234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24" name="Google Shape;924;p98"/>
          <p:cNvSpPr txBox="1"/>
          <p:nvPr/>
        </p:nvSpPr>
        <p:spPr>
          <a:xfrm>
            <a:off x="6622293" y="2890350"/>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35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A picture containing clock&#10;&#10;Description automatically generated" id="930" name="Google Shape;930;p9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31" name="Google Shape;931;p9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32" name="Google Shape;932;p99"/>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933" name="Google Shape;933;p9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9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35" name="Google Shape;935;p9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39 </a:t>
            </a:r>
            <a:endParaRPr b="0" i="0" sz="1400" u="none" cap="none" strike="noStrike">
              <a:solidFill>
                <a:srgbClr val="000000"/>
              </a:solidFill>
              <a:latin typeface="Century Gothic"/>
              <a:ea typeface="Century Gothic"/>
              <a:cs typeface="Century Gothic"/>
              <a:sym typeface="Century Gothic"/>
            </a:endParaRPr>
          </a:p>
        </p:txBody>
      </p:sp>
      <p:sp>
        <p:nvSpPr>
          <p:cNvPr id="936" name="Google Shape;936;p99"/>
          <p:cNvSpPr txBox="1"/>
          <p:nvPr/>
        </p:nvSpPr>
        <p:spPr>
          <a:xfrm>
            <a:off x="6622293" y="2890350"/>
            <a:ext cx="5144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39 in your Student Interactive.</a:t>
            </a:r>
            <a:endParaRPr b="0" i="0" sz="3200" u="none" cap="none" strike="noStrike">
              <a:solidFill>
                <a:srgbClr val="000000"/>
              </a:solidFill>
              <a:latin typeface="Arial"/>
              <a:ea typeface="Arial"/>
              <a:cs typeface="Arial"/>
              <a:sym typeface="Arial"/>
            </a:endParaRPr>
          </a:p>
        </p:txBody>
      </p:sp>
      <p:pic>
        <p:nvPicPr>
          <p:cNvPr id="937" name="Google Shape;937;p99"/>
          <p:cNvPicPr preferRelativeResize="0"/>
          <p:nvPr/>
        </p:nvPicPr>
        <p:blipFill rotWithShape="1">
          <a:blip r:embed="rId6">
            <a:alphaModFix/>
          </a:blip>
          <a:srcRect b="0" l="0" r="0" t="0"/>
          <a:stretch/>
        </p:blipFill>
        <p:spPr>
          <a:xfrm>
            <a:off x="1991725" y="1084452"/>
            <a:ext cx="4104275" cy="56605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descr="A picture containing clock&#10;&#10;Description automatically generated" id="943" name="Google Shape;943;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4" name="Google Shape;944;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5" name="Google Shape;945;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6" name="Google Shape;946;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7" name="Google Shape;947;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948" name="Google Shape;948;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949" name="Google Shape;949;p57"/>
          <p:cNvSpPr/>
          <p:nvPr/>
        </p:nvSpPr>
        <p:spPr>
          <a:xfrm>
            <a:off x="6530599" y="2518201"/>
            <a:ext cx="4342177" cy="1815841"/>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 </a:t>
            </a:r>
            <a:r>
              <a:rPr b="0" i="0" lang="en-US" sz="2800" u="none" cap="none" strike="noStrike">
                <a:solidFill>
                  <a:srgbClr val="000000"/>
                </a:solidFill>
                <a:latin typeface="Century Gothic"/>
                <a:ea typeface="Century Gothic"/>
                <a:cs typeface="Century Gothic"/>
                <a:sym typeface="Century Gothic"/>
              </a:rPr>
              <a:t>to page 45 in your Student Interactive and complete the activity.</a:t>
            </a:r>
            <a:endParaRPr b="0" i="0" sz="1400" u="none" cap="none" strike="noStrike">
              <a:solidFill>
                <a:srgbClr val="000000"/>
              </a:solidFill>
              <a:latin typeface="Arial"/>
              <a:ea typeface="Arial"/>
              <a:cs typeface="Arial"/>
              <a:sym typeface="Arial"/>
            </a:endParaRPr>
          </a:p>
        </p:txBody>
      </p:sp>
      <p:pic>
        <p:nvPicPr>
          <p:cNvPr id="950" name="Google Shape;950;p57"/>
          <p:cNvPicPr preferRelativeResize="0"/>
          <p:nvPr/>
        </p:nvPicPr>
        <p:blipFill rotWithShape="1">
          <a:blip r:embed="rId6">
            <a:alphaModFix/>
          </a:blip>
          <a:srcRect b="0" l="0" r="0" t="0"/>
          <a:stretch/>
        </p:blipFill>
        <p:spPr>
          <a:xfrm>
            <a:off x="1989408" y="1099640"/>
            <a:ext cx="4106592" cy="5560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descr="A picture containing clock&#10;&#10;Description automatically generated" id="956" name="Google Shape;956;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7" name="Google Shape;957;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8" name="Google Shape;958;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9" name="Google Shape;959;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0" name="Google Shape;960;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961" name="Google Shape;961;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
        <p:nvSpPr>
          <p:cNvPr id="962" name="Google Shape;962;p62"/>
          <p:cNvSpPr txBox="1"/>
          <p:nvPr/>
        </p:nvSpPr>
        <p:spPr>
          <a:xfrm>
            <a:off x="6337699" y="309487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63" name="Google Shape;963;p62"/>
          <p:cNvPicPr preferRelativeResize="0"/>
          <p:nvPr/>
        </p:nvPicPr>
        <p:blipFill rotWithShape="1">
          <a:blip r:embed="rId6">
            <a:alphaModFix/>
          </a:blip>
          <a:srcRect b="0" l="0" r="0" t="0"/>
          <a:stretch/>
        </p:blipFill>
        <p:spPr>
          <a:xfrm>
            <a:off x="1691636" y="1134888"/>
            <a:ext cx="4050118" cy="55363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9" name="Google Shape;15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0" name="Google Shape;16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1" name="Google Shape;16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2" name="Google Shape;16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10"/>
          <p:cNvSpPr txBox="1"/>
          <p:nvPr/>
        </p:nvSpPr>
        <p:spPr>
          <a:xfrm>
            <a:off x="7526643" y="1692839"/>
            <a:ext cx="3336000"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Read</a:t>
            </a:r>
            <a:r>
              <a:rPr b="0" i="0" lang="en-US" sz="2800" u="none" cap="none" strike="noStrike">
                <a:solidFill>
                  <a:schemeClr val="dk1"/>
                </a:solidFill>
                <a:latin typeface="Century Gothic"/>
                <a:ea typeface="Century Gothic"/>
                <a:cs typeface="Century Gothic"/>
                <a:sym typeface="Century Gothic"/>
              </a:rPr>
              <a:t> the text.  </a:t>
            </a:r>
            <a:r>
              <a:rPr b="1" i="0" lang="en-US" sz="2800" u="none" cap="none" strike="noStrike">
                <a:solidFill>
                  <a:schemeClr val="dk1"/>
                </a:solidFill>
                <a:latin typeface="Century Gothic"/>
                <a:ea typeface="Century Gothic"/>
                <a:cs typeface="Century Gothic"/>
                <a:sym typeface="Century Gothic"/>
              </a:rPr>
              <a:t>Discuss</a:t>
            </a:r>
            <a:r>
              <a:rPr b="0" i="0" lang="en-US" sz="2800" u="none" cap="none" strike="noStrike">
                <a:solidFill>
                  <a:schemeClr val="dk1"/>
                </a:solidFill>
                <a:latin typeface="Century Gothic"/>
                <a:ea typeface="Century Gothic"/>
                <a:cs typeface="Century Gothic"/>
                <a:sym typeface="Century Gothic"/>
              </a:rPr>
              <a:t> which method of travel you use most often.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Answer </a:t>
            </a:r>
            <a:r>
              <a:rPr b="0" i="0" lang="en-US" sz="2800" u="none" cap="none" strike="noStrike">
                <a:solidFill>
                  <a:schemeClr val="dk1"/>
                </a:solidFill>
                <a:latin typeface="Century Gothic"/>
                <a:ea typeface="Century Gothic"/>
                <a:cs typeface="Century Gothic"/>
                <a:sym typeface="Century Gothic"/>
              </a:rPr>
              <a:t>the Talk and Turn question with a partner.</a:t>
            </a:r>
            <a:endParaRPr b="0" i="0" sz="1400" u="none" cap="none" strike="noStrike">
              <a:solidFill>
                <a:srgbClr val="000000"/>
              </a:solidFill>
              <a:latin typeface="Arial"/>
              <a:ea typeface="Arial"/>
              <a:cs typeface="Arial"/>
              <a:sym typeface="Arial"/>
            </a:endParaRPr>
          </a:p>
        </p:txBody>
      </p:sp>
      <p:sp>
        <p:nvSpPr>
          <p:cNvPr id="164" name="Google Shape;16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165" name="Google Shape;165;p10"/>
          <p:cNvPicPr preferRelativeResize="0"/>
          <p:nvPr/>
        </p:nvPicPr>
        <p:blipFill rotWithShape="1">
          <a:blip r:embed="rId6">
            <a:alphaModFix/>
          </a:blip>
          <a:srcRect b="0" l="0" r="0" t="0"/>
          <a:stretch/>
        </p:blipFill>
        <p:spPr>
          <a:xfrm>
            <a:off x="498675" y="1381116"/>
            <a:ext cx="6741743" cy="4593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descr="A picture containing clock&#10;&#10;Description automatically generated" id="969" name="Google Shape;969;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0" name="Google Shape;970;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1" name="Google Shape;971;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2" name="Google Shape;972;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3" name="Google Shape;973;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974" name="Google Shape;974;p100"/>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subject</a:t>
            </a:r>
            <a:endParaRPr b="0" i="0" sz="5400" u="none" cap="none" strike="noStrike">
              <a:solidFill>
                <a:srgbClr val="000000"/>
              </a:solidFill>
              <a:latin typeface="Century Gothic"/>
              <a:ea typeface="Century Gothic"/>
              <a:cs typeface="Century Gothic"/>
              <a:sym typeface="Century Gothic"/>
            </a:endParaRPr>
          </a:p>
        </p:txBody>
      </p:sp>
      <p:sp>
        <p:nvSpPr>
          <p:cNvPr id="975" name="Google Shape;975;p100"/>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zigzag</a:t>
            </a:r>
            <a:endParaRPr b="0" i="0" sz="5400" u="none" cap="none" strike="noStrike">
              <a:solidFill>
                <a:srgbClr val="000000"/>
              </a:solidFill>
              <a:latin typeface="Century Gothic"/>
              <a:ea typeface="Century Gothic"/>
              <a:cs typeface="Century Gothic"/>
              <a:sym typeface="Century Gothic"/>
            </a:endParaRPr>
          </a:p>
        </p:txBody>
      </p:sp>
      <p:sp>
        <p:nvSpPr>
          <p:cNvPr id="976" name="Google Shape;976;p100"/>
          <p:cNvSpPr txBox="1"/>
          <p:nvPr/>
        </p:nvSpPr>
        <p:spPr>
          <a:xfrm>
            <a:off x="1675822" y="40568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cannon</a:t>
            </a:r>
            <a:endParaRPr b="0" i="0" sz="5400" u="none" cap="none" strike="noStrike">
              <a:solidFill>
                <a:srgbClr val="000000"/>
              </a:solidFill>
              <a:latin typeface="Century Gothic"/>
              <a:ea typeface="Century Gothic"/>
              <a:cs typeface="Century Gothic"/>
              <a:sym typeface="Century Gothic"/>
            </a:endParaRPr>
          </a:p>
        </p:txBody>
      </p:sp>
      <p:sp>
        <p:nvSpPr>
          <p:cNvPr id="977" name="Google Shape;977;p100"/>
          <p:cNvSpPr txBox="1"/>
          <p:nvPr/>
        </p:nvSpPr>
        <p:spPr>
          <a:xfrm>
            <a:off x="6339591"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object</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descr="A picture containing clock&#10;&#10;Description automatically generated" id="983" name="Google Shape;983;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4" name="Google Shape;984;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5" name="Google Shape;985;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6" name="Google Shape;986;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7" name="Google Shape;987;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88" name="Google Shape;988;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sp>
        <p:nvSpPr>
          <p:cNvPr id="989" name="Google Shape;989;p93"/>
          <p:cNvSpPr txBox="1"/>
          <p:nvPr/>
        </p:nvSpPr>
        <p:spPr>
          <a:xfrm>
            <a:off x="6337699" y="309487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90" name="Google Shape;990;p93"/>
          <p:cNvPicPr preferRelativeResize="0"/>
          <p:nvPr/>
        </p:nvPicPr>
        <p:blipFill rotWithShape="1">
          <a:blip r:embed="rId6">
            <a:alphaModFix/>
          </a:blip>
          <a:srcRect b="0" l="0" r="0" t="0"/>
          <a:stretch/>
        </p:blipFill>
        <p:spPr>
          <a:xfrm>
            <a:off x="1936503" y="1137768"/>
            <a:ext cx="4053484" cy="54347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descr="A picture containing clock&#10;&#10;Description automatically generated" id="996" name="Google Shape;996;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7" name="Google Shape;997;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8" name="Google Shape;998;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9" name="Google Shape;999;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0" name="Google Shape;1000;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1001" name="Google Shape;1001;p63"/>
          <p:cNvSpPr txBox="1"/>
          <p:nvPr/>
        </p:nvSpPr>
        <p:spPr>
          <a:xfrm>
            <a:off x="995892" y="1405843"/>
            <a:ext cx="939063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take</a:t>
            </a:r>
            <a:r>
              <a:rPr b="0" i="0" lang="en-US" sz="3200" u="none" cap="none" strike="noStrike">
                <a:solidFill>
                  <a:schemeClr val="dk1"/>
                </a:solidFill>
                <a:latin typeface="Century Gothic"/>
                <a:ea typeface="Century Gothic"/>
                <a:cs typeface="Century Gothic"/>
                <a:sym typeface="Century Gothic"/>
              </a:rPr>
              <a:t> the memorable moment that you have chosen and </a:t>
            </a:r>
            <a:r>
              <a:rPr b="1" i="0" lang="en-US" sz="3200" u="none" cap="none" strike="noStrike">
                <a:solidFill>
                  <a:schemeClr val="dk1"/>
                </a:solidFill>
                <a:latin typeface="Century Gothic"/>
                <a:ea typeface="Century Gothic"/>
                <a:cs typeface="Century Gothic"/>
                <a:sym typeface="Century Gothic"/>
              </a:rPr>
              <a:t>work</a:t>
            </a:r>
            <a:r>
              <a:rPr b="0" i="0" lang="en-US" sz="3200" u="none" cap="none" strike="noStrike">
                <a:solidFill>
                  <a:schemeClr val="dk1"/>
                </a:solidFill>
                <a:latin typeface="Century Gothic"/>
                <a:ea typeface="Century Gothic"/>
                <a:cs typeface="Century Gothic"/>
                <a:sym typeface="Century Gothic"/>
              </a:rPr>
              <a:t> in your writer’s notebook.</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ideas and have your classmates suggest which experience is most interesting.</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1002" name="Google Shape;1002;p63"/>
          <p:cNvPicPr preferRelativeResize="0"/>
          <p:nvPr/>
        </p:nvPicPr>
        <p:blipFill rotWithShape="1">
          <a:blip r:embed="rId6">
            <a:alphaModFix/>
          </a:blip>
          <a:srcRect b="0" l="0" r="0" t="0"/>
          <a:stretch/>
        </p:blipFill>
        <p:spPr>
          <a:xfrm>
            <a:off x="6826381" y="4428215"/>
            <a:ext cx="2429785" cy="242978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descr="A picture containing clock&#10;&#10;Description automatically generated" id="1008" name="Google Shape;1008;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9" name="Google Shape;1009;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0" name="Google Shape;1010;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1" name="Google Shape;1011;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2" name="Google Shape;1012;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13" name="Google Shape;1013;p64"/>
          <p:cNvSpPr txBox="1"/>
          <p:nvPr/>
        </p:nvSpPr>
        <p:spPr>
          <a:xfrm>
            <a:off x="1955719"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hidden</a:t>
            </a:r>
            <a:endParaRPr b="0" i="0" sz="1400" u="none" cap="none" strike="noStrike">
              <a:solidFill>
                <a:srgbClr val="000000"/>
              </a:solidFill>
              <a:latin typeface="Century Gothic"/>
              <a:ea typeface="Century Gothic"/>
              <a:cs typeface="Century Gothic"/>
              <a:sym typeface="Century Gothic"/>
            </a:endParaRPr>
          </a:p>
        </p:txBody>
      </p:sp>
      <p:sp>
        <p:nvSpPr>
          <p:cNvPr id="1014" name="Google Shape;1014;p64"/>
          <p:cNvSpPr txBox="1"/>
          <p:nvPr/>
        </p:nvSpPr>
        <p:spPr>
          <a:xfrm>
            <a:off x="6513205" y="21647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yellow</a:t>
            </a:r>
            <a:endParaRPr b="0" i="0" sz="1400" u="none" cap="none" strike="noStrike">
              <a:solidFill>
                <a:srgbClr val="000000"/>
              </a:solidFill>
              <a:latin typeface="Century Gothic"/>
              <a:ea typeface="Century Gothic"/>
              <a:cs typeface="Century Gothic"/>
              <a:sym typeface="Century Gothic"/>
            </a:endParaRPr>
          </a:p>
        </p:txBody>
      </p:sp>
      <p:sp>
        <p:nvSpPr>
          <p:cNvPr id="1015" name="Google Shape;1015;p64"/>
          <p:cNvSpPr txBox="1"/>
          <p:nvPr/>
        </p:nvSpPr>
        <p:spPr>
          <a:xfrm>
            <a:off x="6513205" y="401052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picnic</a:t>
            </a:r>
            <a:endParaRPr b="0" i="0" sz="1400" u="none" cap="none" strike="noStrike">
              <a:solidFill>
                <a:srgbClr val="000000"/>
              </a:solidFill>
              <a:latin typeface="Century Gothic"/>
              <a:ea typeface="Century Gothic"/>
              <a:cs typeface="Century Gothic"/>
              <a:sym typeface="Century Gothic"/>
            </a:endParaRPr>
          </a:p>
        </p:txBody>
      </p:sp>
      <p:sp>
        <p:nvSpPr>
          <p:cNvPr id="1016" name="Google Shape;1016;p64"/>
          <p:cNvSpPr txBox="1"/>
          <p:nvPr/>
        </p:nvSpPr>
        <p:spPr>
          <a:xfrm>
            <a:off x="1955719" y="40105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bandit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descr="A picture containing clock&#10;&#10;Description automatically generated" id="1022" name="Google Shape;1022;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3" name="Google Shape;1023;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4" name="Google Shape;1024;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5" name="Google Shape;1025;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6" name="Google Shape;1026;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27" name="Google Shape;1027;p65"/>
          <p:cNvSpPr txBox="1"/>
          <p:nvPr/>
        </p:nvSpPr>
        <p:spPr>
          <a:xfrm>
            <a:off x="5887439" y="244806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1028" name="Google Shape;1028;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pic>
        <p:nvPicPr>
          <p:cNvPr id="1029" name="Google Shape;1029;p65"/>
          <p:cNvPicPr preferRelativeResize="0"/>
          <p:nvPr/>
        </p:nvPicPr>
        <p:blipFill rotWithShape="1">
          <a:blip r:embed="rId6">
            <a:alphaModFix/>
          </a:blip>
          <a:srcRect b="0" l="0" r="0" t="0"/>
          <a:stretch/>
        </p:blipFill>
        <p:spPr>
          <a:xfrm>
            <a:off x="1669959" y="1228574"/>
            <a:ext cx="3914055" cy="53022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descr="A picture containing drawing, lamp&#10;&#10;Description automatically generated" id="1034" name="Google Shape;1034;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5" name="Google Shape;1035;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36" name="Google Shape;1036;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37" name="Google Shape;1037;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38" name="Google Shape;1038;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39" name="Google Shape;103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descr="A picture containing clock&#10;&#10;Description automatically generated" id="1045" name="Google Shape;1045;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6" name="Google Shape;1046;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7" name="Google Shape;1047;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8" name="Google Shape;1048;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9" name="Google Shape;1049;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1050" name="Google Shape;1050;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1051" name="Google Shape;1051;p70"/>
          <p:cNvSpPr txBox="1"/>
          <p:nvPr/>
        </p:nvSpPr>
        <p:spPr>
          <a:xfrm>
            <a:off x="6194228" y="29045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52" name="Google Shape;1052;p70"/>
          <p:cNvPicPr preferRelativeResize="0"/>
          <p:nvPr/>
        </p:nvPicPr>
        <p:blipFill rotWithShape="1">
          <a:blip r:embed="rId6">
            <a:alphaModFix/>
          </a:blip>
          <a:srcRect b="0" l="0" r="0" t="0"/>
          <a:stretch/>
        </p:blipFill>
        <p:spPr>
          <a:xfrm>
            <a:off x="1542221" y="1159009"/>
            <a:ext cx="4072233" cy="55111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descr="A picture containing clock&#10;&#10;Description automatically generated" id="1058" name="Google Shape;1058;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59" name="Google Shape;1059;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60" name="Google Shape;1060;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61" name="Google Shape;1061;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2" name="Google Shape;1062;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63" name="Google Shape;1063;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1064" name="Google Shape;1064;p71"/>
          <p:cNvSpPr txBox="1"/>
          <p:nvPr/>
        </p:nvSpPr>
        <p:spPr>
          <a:xfrm>
            <a:off x="5878788" y="3064872"/>
            <a:ext cx="6100762"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2800" u="none" cap="none" strike="noStrike">
                <a:solidFill>
                  <a:schemeClr val="dk1"/>
                </a:solidFill>
                <a:latin typeface="Century Gothic"/>
                <a:ea typeface="Century Gothic"/>
                <a:cs typeface="Century Gothic"/>
                <a:sym typeface="Century Gothic"/>
              </a:rPr>
              <a:t>Use</a:t>
            </a:r>
            <a:r>
              <a:rPr b="0" i="0" lang="en-US" sz="2800" u="none" cap="none" strike="noStrike">
                <a:solidFill>
                  <a:schemeClr val="dk1"/>
                </a:solidFill>
                <a:latin typeface="Century Gothic"/>
                <a:ea typeface="Century Gothic"/>
                <a:cs typeface="Century Gothic"/>
                <a:sym typeface="Century Gothic"/>
              </a:rPr>
              <a:t> evidence from the text you have read this week to answer the question.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2800" u="none" cap="none" strike="noStrike">
                <a:solidFill>
                  <a:schemeClr val="dk1"/>
                </a:solidFill>
                <a:latin typeface="Century Gothic"/>
                <a:ea typeface="Century Gothic"/>
                <a:cs typeface="Century Gothic"/>
                <a:sym typeface="Century Gothic"/>
              </a:rPr>
              <a:t>Write</a:t>
            </a:r>
            <a:r>
              <a:rPr b="0" i="0" lang="en-US" sz="2800" u="none" cap="none" strike="noStrike">
                <a:solidFill>
                  <a:schemeClr val="dk1"/>
                </a:solidFill>
                <a:latin typeface="Century Gothic"/>
                <a:ea typeface="Century Gothic"/>
                <a:cs typeface="Century Gothic"/>
                <a:sym typeface="Century Gothic"/>
              </a:rPr>
              <a:t> your answers on a separate sheet of paper.</a:t>
            </a:r>
            <a:endParaRPr b="0" i="0" sz="2800" u="none" cap="none" strike="noStrike">
              <a:solidFill>
                <a:srgbClr val="000000"/>
              </a:solidFill>
              <a:latin typeface="Century Gothic"/>
              <a:ea typeface="Century Gothic"/>
              <a:cs typeface="Century Gothic"/>
              <a:sym typeface="Century Gothic"/>
            </a:endParaRPr>
          </a:p>
        </p:txBody>
      </p:sp>
      <p:pic>
        <p:nvPicPr>
          <p:cNvPr id="1065" name="Google Shape;1065;p71"/>
          <p:cNvPicPr preferRelativeResize="0"/>
          <p:nvPr/>
        </p:nvPicPr>
        <p:blipFill rotWithShape="1">
          <a:blip r:embed="rId6">
            <a:alphaModFix/>
          </a:blip>
          <a:srcRect b="0" l="0" r="0" t="0"/>
          <a:stretch/>
        </p:blipFill>
        <p:spPr>
          <a:xfrm>
            <a:off x="1644227" y="1159009"/>
            <a:ext cx="4061817" cy="55190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066" name="Google Shape;1066;p71"/>
          <p:cNvPicPr preferRelativeResize="0"/>
          <p:nvPr/>
        </p:nvPicPr>
        <p:blipFill>
          <a:blip r:embed="rId7">
            <a:alphaModFix/>
          </a:blip>
          <a:stretch>
            <a:fillRect/>
          </a:stretch>
        </p:blipFill>
        <p:spPr>
          <a:xfrm>
            <a:off x="5858444" y="1450273"/>
            <a:ext cx="5495925" cy="13239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pic>
        <p:nvPicPr>
          <p:cNvPr descr="A picture containing clock&#10;&#10;Description automatically generated" id="1072" name="Google Shape;1072;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73" name="Google Shape;1073;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74" name="Google Shape;1074;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75" name="Google Shape;1075;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76" name="Google Shape;1076;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1077" name="Google Shape;1077;p101"/>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campus</a:t>
            </a:r>
            <a:endParaRPr b="0" i="0" sz="5400" u="none" cap="none" strike="noStrike">
              <a:solidFill>
                <a:srgbClr val="000000"/>
              </a:solidFill>
              <a:latin typeface="Century Gothic"/>
              <a:ea typeface="Century Gothic"/>
              <a:cs typeface="Century Gothic"/>
              <a:sym typeface="Century Gothic"/>
            </a:endParaRPr>
          </a:p>
        </p:txBody>
      </p:sp>
      <p:sp>
        <p:nvSpPr>
          <p:cNvPr id="1078" name="Google Shape;1078;p101"/>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matter</a:t>
            </a:r>
            <a:endParaRPr b="0" i="0" sz="5400" u="none" cap="none" strike="noStrike">
              <a:solidFill>
                <a:srgbClr val="000000"/>
              </a:solidFill>
              <a:latin typeface="Century Gothic"/>
              <a:ea typeface="Century Gothic"/>
              <a:cs typeface="Century Gothic"/>
              <a:sym typeface="Century Gothic"/>
            </a:endParaRPr>
          </a:p>
        </p:txBody>
      </p:sp>
      <p:sp>
        <p:nvSpPr>
          <p:cNvPr id="1079" name="Google Shape;1079;p101"/>
          <p:cNvSpPr txBox="1"/>
          <p:nvPr/>
        </p:nvSpPr>
        <p:spPr>
          <a:xfrm>
            <a:off x="1675822" y="40568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mishap</a:t>
            </a:r>
            <a:endParaRPr b="0" i="0" sz="5400" u="none" cap="none" strike="noStrike">
              <a:solidFill>
                <a:srgbClr val="000000"/>
              </a:solidFill>
              <a:latin typeface="Century Gothic"/>
              <a:ea typeface="Century Gothic"/>
              <a:cs typeface="Century Gothic"/>
              <a:sym typeface="Century Gothic"/>
            </a:endParaRPr>
          </a:p>
        </p:txBody>
      </p:sp>
      <p:sp>
        <p:nvSpPr>
          <p:cNvPr id="1080" name="Google Shape;1080;p101"/>
          <p:cNvSpPr txBox="1"/>
          <p:nvPr/>
        </p:nvSpPr>
        <p:spPr>
          <a:xfrm>
            <a:off x="6339591"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capture</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pic>
        <p:nvPicPr>
          <p:cNvPr descr="A picture containing clock&#10;&#10;Description automatically generated" id="1086" name="Google Shape;108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87" name="Google Shape;108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88" name="Google Shape;108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89" name="Google Shape;108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90" name="Google Shape;109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1091" name="Google Shape;1091;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sp>
        <p:nvSpPr>
          <p:cNvPr id="1092" name="Google Shape;1092;p72"/>
          <p:cNvSpPr txBox="1"/>
          <p:nvPr/>
        </p:nvSpPr>
        <p:spPr>
          <a:xfrm>
            <a:off x="6096000" y="29045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93" name="Google Shape;1093;p72"/>
          <p:cNvPicPr preferRelativeResize="0"/>
          <p:nvPr/>
        </p:nvPicPr>
        <p:blipFill rotWithShape="1">
          <a:blip r:embed="rId6">
            <a:alphaModFix/>
          </a:blip>
          <a:srcRect b="0" l="0" r="0" t="0"/>
          <a:stretch/>
        </p:blipFill>
        <p:spPr>
          <a:xfrm>
            <a:off x="1671199" y="1160823"/>
            <a:ext cx="4000554" cy="54471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11"/>
          <p:cNvSpPr txBox="1"/>
          <p:nvPr/>
        </p:nvSpPr>
        <p:spPr>
          <a:xfrm>
            <a:off x="4956538" y="3291100"/>
            <a:ext cx="14838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Century Gothic"/>
                <a:ea typeface="Century Gothic"/>
                <a:cs typeface="Century Gothic"/>
                <a:sym typeface="Century Gothic"/>
              </a:rPr>
              <a:t>Ruby Bridges</a:t>
            </a:r>
            <a:endParaRPr b="1" i="0" sz="2800" u="none" cap="none" strike="noStrike">
              <a:solidFill>
                <a:schemeClr val="lt1"/>
              </a:solidFill>
              <a:latin typeface="Century Gothic"/>
              <a:ea typeface="Century Gothic"/>
              <a:cs typeface="Century Gothic"/>
              <a:sym typeface="Century Gothic"/>
            </a:endParaRPr>
          </a:p>
        </p:txBody>
      </p:sp>
      <p:graphicFrame>
        <p:nvGraphicFramePr>
          <p:cNvPr id="177" name="Google Shape;177;p11"/>
          <p:cNvGraphicFramePr/>
          <p:nvPr/>
        </p:nvGraphicFramePr>
        <p:xfrm>
          <a:off x="1797221" y="1401340"/>
          <a:ext cx="3000000" cy="3000000"/>
        </p:xfrm>
        <a:graphic>
          <a:graphicData uri="http://schemas.openxmlformats.org/drawingml/2006/table">
            <a:tbl>
              <a:tblPr bandRow="1" firstRow="1">
                <a:noFill/>
                <a:tableStyleId>{42C2540F-35C9-4394-9FF7-F7E743AB3EA7}</a:tableStyleId>
              </a:tblPr>
              <a:tblGrid>
                <a:gridCol w="4064000"/>
                <a:gridCol w="4064000"/>
              </a:tblGrid>
              <a:tr h="370850">
                <a:tc gridSpan="2">
                  <a:txBody>
                    <a:bodyPr/>
                    <a:lstStyle/>
                    <a:p>
                      <a:pPr indent="0" lvl="0" marL="0" marR="0" rtl="0" algn="ctr">
                        <a:lnSpc>
                          <a:spcPct val="100000"/>
                        </a:lnSpc>
                        <a:spcBef>
                          <a:spcPts val="0"/>
                        </a:spcBef>
                        <a:spcAft>
                          <a:spcPts val="0"/>
                        </a:spcAft>
                        <a:buNone/>
                      </a:pPr>
                      <a:r>
                        <a:rPr lang="en-US" sz="4000" u="none" cap="none" strike="noStrike">
                          <a:latin typeface="Century Gothic"/>
                          <a:ea typeface="Century Gothic"/>
                          <a:cs typeface="Century Gothic"/>
                          <a:sym typeface="Century Gothic"/>
                        </a:rPr>
                        <a:t>Environment</a:t>
                      </a:r>
                      <a:endParaRPr/>
                    </a:p>
                  </a:txBody>
                  <a:tcPr marT="45725" marB="45725" marR="91450" marL="91450"/>
                </a:tc>
                <a:tc hMerge="1"/>
              </a:tr>
              <a:tr h="370850">
                <a:tc>
                  <a:txBody>
                    <a:bodyPr/>
                    <a:lstStyle/>
                    <a:p>
                      <a:pPr indent="0" lvl="0" marL="0" marR="0" rtl="0" algn="ctr">
                        <a:lnSpc>
                          <a:spcPct val="100000"/>
                        </a:lnSpc>
                        <a:spcBef>
                          <a:spcPts val="0"/>
                        </a:spcBef>
                        <a:spcAft>
                          <a:spcPts val="0"/>
                        </a:spcAft>
                        <a:buNone/>
                      </a:pPr>
                      <a:r>
                        <a:rPr lang="en-US" sz="3600" u="none" cap="none" strike="noStrike">
                          <a:latin typeface="Century Gothic"/>
                          <a:ea typeface="Century Gothic"/>
                          <a:cs typeface="Century Gothic"/>
                          <a:sym typeface="Century Gothic"/>
                        </a:rPr>
                        <a:t>Cause</a:t>
                      </a:r>
                      <a:endParaRPr/>
                    </a:p>
                  </a:txBody>
                  <a:tcPr marT="45725" marB="45725" marR="91450" marL="91450"/>
                </a:tc>
                <a:tc>
                  <a:txBody>
                    <a:bodyPr/>
                    <a:lstStyle/>
                    <a:p>
                      <a:pPr indent="0" lvl="0" marL="0" marR="0" rtl="0" algn="ctr">
                        <a:lnSpc>
                          <a:spcPct val="100000"/>
                        </a:lnSpc>
                        <a:spcBef>
                          <a:spcPts val="0"/>
                        </a:spcBef>
                        <a:spcAft>
                          <a:spcPts val="0"/>
                        </a:spcAft>
                        <a:buNone/>
                      </a:pPr>
                      <a:r>
                        <a:rPr lang="en-US" sz="3600" u="none" cap="none" strike="noStrike">
                          <a:latin typeface="Century Gothic"/>
                          <a:ea typeface="Century Gothic"/>
                          <a:cs typeface="Century Gothic"/>
                          <a:sym typeface="Century Gothic"/>
                        </a:rPr>
                        <a:t>Effect</a:t>
                      </a:r>
                      <a:endParaRPr/>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pic>
        <p:nvPicPr>
          <p:cNvPr descr="A picture containing clock&#10;&#10;Description automatically generated" id="1099" name="Google Shape;1099;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00" name="Google Shape;1100;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01" name="Google Shape;1101;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02" name="Google Shape;1102;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3" name="Google Shape;1103;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1104" name="Google Shape;1104;p102"/>
          <p:cNvSpPr txBox="1"/>
          <p:nvPr/>
        </p:nvSpPr>
        <p:spPr>
          <a:xfrm>
            <a:off x="634425" y="2290247"/>
            <a:ext cx="9390639" cy="22775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Determine </a:t>
            </a:r>
            <a:r>
              <a:rPr b="0" i="0" lang="en-US" sz="3200" u="none" cap="none" strike="noStrike">
                <a:solidFill>
                  <a:schemeClr val="dk1"/>
                </a:solidFill>
                <a:latin typeface="Century Gothic"/>
                <a:ea typeface="Century Gothic"/>
                <a:cs typeface="Century Gothic"/>
                <a:sym typeface="Century Gothic"/>
              </a:rPr>
              <a:t>what element you would like feedback on from your writing group.</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ideas and freewriting notes.</a:t>
            </a:r>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1105" name="Google Shape;1105;p102"/>
          <p:cNvPicPr preferRelativeResize="0"/>
          <p:nvPr/>
        </p:nvPicPr>
        <p:blipFill rotWithShape="1">
          <a:blip r:embed="rId6">
            <a:alphaModFix/>
          </a:blip>
          <a:srcRect b="0" l="0" r="0" t="0"/>
          <a:stretch/>
        </p:blipFill>
        <p:spPr>
          <a:xfrm>
            <a:off x="8740187" y="3151328"/>
            <a:ext cx="2429785" cy="242978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descr="A picture containing clock&#10;&#10;Description automatically generated" id="1111" name="Google Shape;1111;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12" name="Google Shape;1112;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13" name="Google Shape;1113;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14" name="Google Shape;1114;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15" name="Google Shape;1115;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116" name="Google Shape;1116;p103"/>
          <p:cNvSpPr txBox="1"/>
          <p:nvPr/>
        </p:nvSpPr>
        <p:spPr>
          <a:xfrm>
            <a:off x="298808" y="1494510"/>
            <a:ext cx="10151271"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a:t>
            </a:r>
            <a:r>
              <a:rPr b="0" i="0" lang="en-US" sz="2600" u="none" cap="none" strike="noStrike">
                <a:solidFill>
                  <a:srgbClr val="000000"/>
                </a:solidFill>
                <a:latin typeface="Century Gothic"/>
                <a:ea typeface="Century Gothic"/>
                <a:cs typeface="Century Gothic"/>
                <a:sym typeface="Century Gothic"/>
              </a:rPr>
              <a:t>We put the fruit in the </a:t>
            </a:r>
            <a:r>
              <a:rPr b="1" i="0" lang="en-US" sz="2600" u="none" cap="none" strike="noStrike">
                <a:solidFill>
                  <a:srgbClr val="000000"/>
                </a:solidFill>
                <a:latin typeface="Century Gothic"/>
                <a:ea typeface="Century Gothic"/>
                <a:cs typeface="Century Gothic"/>
                <a:sym typeface="Century Gothic"/>
              </a:rPr>
              <a:t>basket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2.   Reading is my favorite </a:t>
            </a:r>
            <a:r>
              <a:rPr b="1" i="0" lang="en-US" sz="2600" u="none" cap="none" strike="noStrike">
                <a:solidFill>
                  <a:srgbClr val="000000"/>
                </a:solidFill>
                <a:latin typeface="Century Gothic"/>
                <a:ea typeface="Century Gothic"/>
                <a:cs typeface="Century Gothic"/>
                <a:sym typeface="Century Gothic"/>
              </a:rPr>
              <a:t>subject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3.   I learned my </a:t>
            </a:r>
            <a:r>
              <a:rPr b="1" i="0" lang="en-US" sz="2600" u="none" cap="none" strike="noStrike">
                <a:solidFill>
                  <a:srgbClr val="000000"/>
                </a:solidFill>
                <a:latin typeface="Century Gothic"/>
                <a:ea typeface="Century Gothic"/>
                <a:cs typeface="Century Gothic"/>
                <a:sym typeface="Century Gothic"/>
              </a:rPr>
              <a:t>lesson</a:t>
            </a:r>
            <a:r>
              <a:rPr b="0" i="0" lang="en-US" sz="2600" u="none" cap="none" strike="noStrike">
                <a:solidFill>
                  <a:srgbClr val="000000"/>
                </a:solidFill>
                <a:latin typeface="Century Gothic"/>
                <a:ea typeface="Century Gothic"/>
                <a:cs typeface="Century Gothic"/>
                <a:sym typeface="Century Gothic"/>
              </a:rPr>
              <a:t> when I locked myself out of my room.</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4.   There is a lot of </a:t>
            </a:r>
            <a:r>
              <a:rPr b="1" i="0" lang="en-US" sz="2600" u="none" cap="none" strike="noStrike">
                <a:solidFill>
                  <a:srgbClr val="000000"/>
                </a:solidFill>
                <a:latin typeface="Century Gothic"/>
                <a:ea typeface="Century Gothic"/>
                <a:cs typeface="Century Gothic"/>
                <a:sym typeface="Century Gothic"/>
              </a:rPr>
              <a:t>traffic</a:t>
            </a:r>
            <a:r>
              <a:rPr b="0" i="0" lang="en-US" sz="2600" u="none" cap="none" strike="noStrike">
                <a:solidFill>
                  <a:srgbClr val="000000"/>
                </a:solidFill>
                <a:latin typeface="Century Gothic"/>
                <a:ea typeface="Century Gothic"/>
                <a:cs typeface="Century Gothic"/>
                <a:sym typeface="Century Gothic"/>
              </a:rPr>
              <a:t> on Main Street.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5.   I like to put </a:t>
            </a:r>
            <a:r>
              <a:rPr b="1" i="0" lang="en-US" sz="2600" u="none" cap="none" strike="noStrike">
                <a:solidFill>
                  <a:srgbClr val="000000"/>
                </a:solidFill>
                <a:latin typeface="Century Gothic"/>
                <a:ea typeface="Century Gothic"/>
                <a:cs typeface="Century Gothic"/>
                <a:sym typeface="Century Gothic"/>
              </a:rPr>
              <a:t>mustard</a:t>
            </a:r>
            <a:r>
              <a:rPr b="0" i="0" lang="en-US" sz="2600" u="none" cap="none" strike="noStrike">
                <a:solidFill>
                  <a:srgbClr val="000000"/>
                </a:solidFill>
                <a:latin typeface="Century Gothic"/>
                <a:ea typeface="Century Gothic"/>
                <a:cs typeface="Century Gothic"/>
                <a:sym typeface="Century Gothic"/>
              </a:rPr>
              <a:t> on my sandwich.</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6.   The small room is very </a:t>
            </a:r>
            <a:r>
              <a:rPr b="1" i="0" lang="en-US" sz="2600" u="none" cap="none" strike="noStrike">
                <a:solidFill>
                  <a:srgbClr val="000000"/>
                </a:solidFill>
                <a:latin typeface="Century Gothic"/>
                <a:ea typeface="Century Gothic"/>
                <a:cs typeface="Century Gothic"/>
                <a:sym typeface="Century Gothic"/>
              </a:rPr>
              <a:t>compact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7.   She is </a:t>
            </a:r>
            <a:r>
              <a:rPr b="1" i="0" lang="en-US" sz="2600" u="none" cap="none" strike="noStrike">
                <a:solidFill>
                  <a:srgbClr val="000000"/>
                </a:solidFill>
                <a:latin typeface="Century Gothic"/>
                <a:ea typeface="Century Gothic"/>
                <a:cs typeface="Century Gothic"/>
                <a:sym typeface="Century Gothic"/>
              </a:rPr>
              <a:t>absent</a:t>
            </a:r>
            <a:r>
              <a:rPr b="0" i="0" lang="en-US" sz="2600" u="none" cap="none" strike="noStrike">
                <a:solidFill>
                  <a:srgbClr val="000000"/>
                </a:solidFill>
                <a:latin typeface="Century Gothic"/>
                <a:ea typeface="Century Gothic"/>
                <a:cs typeface="Century Gothic"/>
                <a:sym typeface="Century Gothic"/>
              </a:rPr>
              <a:t> today because she went to the doctor.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8.   The </a:t>
            </a:r>
            <a:r>
              <a:rPr b="1" i="0" lang="en-US" sz="2600" u="none" cap="none" strike="noStrike">
                <a:solidFill>
                  <a:srgbClr val="000000"/>
                </a:solidFill>
                <a:latin typeface="Century Gothic"/>
                <a:ea typeface="Century Gothic"/>
                <a:cs typeface="Century Gothic"/>
                <a:sym typeface="Century Gothic"/>
              </a:rPr>
              <a:t>cosmic</a:t>
            </a:r>
            <a:r>
              <a:rPr b="0" i="0" lang="en-US" sz="2600" u="none" cap="none" strike="noStrike">
                <a:solidFill>
                  <a:srgbClr val="000000"/>
                </a:solidFill>
                <a:latin typeface="Century Gothic"/>
                <a:ea typeface="Century Gothic"/>
                <a:cs typeface="Century Gothic"/>
                <a:sym typeface="Century Gothic"/>
              </a:rPr>
              <a:t> rays were dangerous.</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9.   He shook his head in </a:t>
            </a:r>
            <a:r>
              <a:rPr b="1" i="0" lang="en-US" sz="2600" u="none" cap="none" strike="noStrike">
                <a:solidFill>
                  <a:srgbClr val="000000"/>
                </a:solidFill>
                <a:latin typeface="Century Gothic"/>
                <a:ea typeface="Century Gothic"/>
                <a:cs typeface="Century Gothic"/>
                <a:sym typeface="Century Gothic"/>
              </a:rPr>
              <a:t>disgust</a:t>
            </a:r>
            <a:r>
              <a:rPr b="0" i="0" lang="en-US" sz="2600" u="none" cap="none" strike="noStrike">
                <a:solidFill>
                  <a:srgbClr val="000000"/>
                </a:solidFill>
                <a:latin typeface="Century Gothic"/>
                <a:ea typeface="Century Gothic"/>
                <a:cs typeface="Century Gothic"/>
                <a:sym typeface="Century Gothic"/>
              </a:rPr>
              <a:t> at what he saw.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10. The salad tasted </a:t>
            </a:r>
            <a:r>
              <a:rPr b="1" i="0" lang="en-US" sz="2600" u="none" cap="none" strike="noStrike">
                <a:solidFill>
                  <a:srgbClr val="000000"/>
                </a:solidFill>
                <a:latin typeface="Century Gothic"/>
                <a:ea typeface="Century Gothic"/>
                <a:cs typeface="Century Gothic"/>
                <a:sym typeface="Century Gothic"/>
              </a:rPr>
              <a:t>fantastic</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p:txBody>
      </p:sp>
      <p:sp>
        <p:nvSpPr>
          <p:cNvPr id="1117" name="Google Shape;1117;p103"/>
          <p:cNvSpPr/>
          <p:nvPr/>
        </p:nvSpPr>
        <p:spPr>
          <a:xfrm>
            <a:off x="6128072" y="1951576"/>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8" name="Google Shape;1118;p103"/>
          <p:cNvSpPr/>
          <p:nvPr/>
        </p:nvSpPr>
        <p:spPr>
          <a:xfrm>
            <a:off x="5751734" y="1514736"/>
            <a:ext cx="1472457"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9" name="Google Shape;1119;p103"/>
          <p:cNvSpPr/>
          <p:nvPr/>
        </p:nvSpPr>
        <p:spPr>
          <a:xfrm>
            <a:off x="10165829" y="2316708"/>
            <a:ext cx="1054985" cy="370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0" name="Google Shape;1120;p103"/>
          <p:cNvSpPr/>
          <p:nvPr/>
        </p:nvSpPr>
        <p:spPr>
          <a:xfrm>
            <a:off x="7423190" y="3130645"/>
            <a:ext cx="1315608"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1" name="Google Shape;1121;p103"/>
          <p:cNvSpPr/>
          <p:nvPr/>
        </p:nvSpPr>
        <p:spPr>
          <a:xfrm>
            <a:off x="7033495" y="2707396"/>
            <a:ext cx="1035735"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2" name="Google Shape;1122;p103"/>
          <p:cNvSpPr/>
          <p:nvPr/>
        </p:nvSpPr>
        <p:spPr>
          <a:xfrm>
            <a:off x="6237858" y="3499266"/>
            <a:ext cx="153631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3" name="Google Shape;1123;p103"/>
          <p:cNvSpPr/>
          <p:nvPr/>
        </p:nvSpPr>
        <p:spPr>
          <a:xfrm>
            <a:off x="9526677" y="3992044"/>
            <a:ext cx="1166644"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4" name="Google Shape;1124;p103"/>
          <p:cNvSpPr/>
          <p:nvPr/>
        </p:nvSpPr>
        <p:spPr>
          <a:xfrm>
            <a:off x="6396776" y="4295580"/>
            <a:ext cx="1273438"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5" name="Google Shape;1125;p103"/>
          <p:cNvSpPr/>
          <p:nvPr/>
        </p:nvSpPr>
        <p:spPr>
          <a:xfrm>
            <a:off x="8144235" y="4736381"/>
            <a:ext cx="118912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6" name="Google Shape;1126;p103"/>
          <p:cNvSpPr/>
          <p:nvPr/>
        </p:nvSpPr>
        <p:spPr>
          <a:xfrm>
            <a:off x="5270048" y="5153477"/>
            <a:ext cx="1651904" cy="4580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pic>
        <p:nvPicPr>
          <p:cNvPr descr="A picture containing clock&#10;&#10;Description automatically generated" id="1132" name="Google Shape;1132;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33" name="Google Shape;1133;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34" name="Google Shape;1134;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35" name="Google Shape;1135;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36" name="Google Shape;1136;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137" name="Google Shape;1137;p74"/>
          <p:cNvSpPr txBox="1"/>
          <p:nvPr/>
        </p:nvSpPr>
        <p:spPr>
          <a:xfrm>
            <a:off x="529143" y="1674853"/>
            <a:ext cx="11053254"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sun shine brightly in the morning.</a:t>
            </a:r>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Which revision makes the subject and verb agree</a:t>
            </a:r>
            <a:r>
              <a:rPr b="0" i="0" lang="en-US" sz="4000" u="none" cap="none" strike="noStrike">
                <a:solidFill>
                  <a:schemeClr val="accent2"/>
                </a:solidFill>
                <a:latin typeface="Arial"/>
                <a:ea typeface="Arial"/>
                <a:cs typeface="Arial"/>
                <a:sym typeface="Arial"/>
              </a:rPr>
              <a:t>?</a:t>
            </a:r>
            <a:endParaRPr b="0" i="0" sz="4000" u="none" cap="none" strike="noStrike">
              <a:solidFill>
                <a:schemeClr val="accent2"/>
              </a:solidFill>
              <a:latin typeface="Arial"/>
              <a:ea typeface="Arial"/>
              <a:cs typeface="Arial"/>
              <a:sym typeface="Arial"/>
            </a:endParaRPr>
          </a:p>
        </p:txBody>
      </p:sp>
      <p:sp>
        <p:nvSpPr>
          <p:cNvPr id="1138" name="Google Shape;1138;p74"/>
          <p:cNvSpPr txBox="1"/>
          <p:nvPr/>
        </p:nvSpPr>
        <p:spPr>
          <a:xfrm>
            <a:off x="1339273" y="3680781"/>
            <a:ext cx="8109600" cy="2124000"/>
          </a:xfrm>
          <a:prstGeom prst="rect">
            <a:avLst/>
          </a:prstGeom>
          <a:noFill/>
          <a:ln>
            <a:noFill/>
          </a:ln>
        </p:spPr>
        <p:txBody>
          <a:bodyPr anchorCtr="0" anchor="t" bIns="45700" lIns="91425" spcFirstLastPara="1" rIns="91425" wrap="square" tIns="45700">
            <a:spAutoFit/>
          </a:bodyPr>
          <a:lstStyle/>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The to A</a:t>
            </a:r>
            <a:endParaRPr b="0" i="0" sz="3300" u="none" cap="none" strike="noStrike">
              <a:solidFill>
                <a:srgbClr val="000000"/>
              </a:solidFill>
              <a:latin typeface="Century Gothic"/>
              <a:ea typeface="Century Gothic"/>
              <a:cs typeface="Century Gothic"/>
              <a:sym typeface="Century Gothic"/>
            </a:endParaRPr>
          </a:p>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shine to shines</a:t>
            </a:r>
            <a:endParaRPr b="0" i="0" sz="3300" u="none" cap="none" strike="noStrike">
              <a:solidFill>
                <a:srgbClr val="000000"/>
              </a:solidFill>
              <a:latin typeface="Century Gothic"/>
              <a:ea typeface="Century Gothic"/>
              <a:cs typeface="Century Gothic"/>
              <a:sym typeface="Century Gothic"/>
            </a:endParaRPr>
          </a:p>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brightly to brightest</a:t>
            </a:r>
            <a:endParaRPr b="0" i="0" sz="3300" u="none" cap="none" strike="noStrike">
              <a:solidFill>
                <a:srgbClr val="000000"/>
              </a:solidFill>
              <a:latin typeface="Century Gothic"/>
              <a:ea typeface="Century Gothic"/>
              <a:cs typeface="Century Gothic"/>
              <a:sym typeface="Century Gothic"/>
            </a:endParaRPr>
          </a:p>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morning to evening</a:t>
            </a:r>
            <a:endParaRPr b="0" i="0" sz="33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45" name="Google Shape;1145;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146" name="Google Shape;1146;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47" name="Google Shape;1147;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148" name="Google Shape;1148;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149" name="Google Shape;114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50" name="Google Shape;1150;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Traditional Tales</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16,17</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0" name="Google Shape;190;p12"/>
          <p:cNvPicPr preferRelativeResize="0"/>
          <p:nvPr/>
        </p:nvPicPr>
        <p:blipFill rotWithShape="1">
          <a:blip r:embed="rId6">
            <a:alphaModFix/>
          </a:blip>
          <a:srcRect b="0" l="0" r="0" t="0"/>
          <a:stretch/>
        </p:blipFill>
        <p:spPr>
          <a:xfrm>
            <a:off x="732707" y="1211677"/>
            <a:ext cx="7335114" cy="4955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