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Lst>
  <p:sldSz cy="6858000" cx="12192000"/>
  <p:notesSz cx="6858000" cy="9144000"/>
  <p:embeddedFontLst>
    <p:embeddedFont>
      <p:font typeface="Poppins"/>
      <p:regular r:id="rId92"/>
      <p:bold r:id="rId93"/>
      <p:italic r:id="rId94"/>
      <p:boldItalic r:id="rId95"/>
    </p:embeddedFont>
    <p:embeddedFont>
      <p:font typeface="Helvetica Neue"/>
      <p:regular r:id="rId96"/>
      <p:bold r:id="rId97"/>
      <p:italic r:id="rId98"/>
      <p:boldItalic r:id="rId99"/>
    </p:embeddedFont>
    <p:embeddedFont>
      <p:font typeface="Century Gothic"/>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04" roundtripDataSignature="AMtx7mjqJHxcZY5juo0dOMgrKjnqyuYT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4" Type="http://customschemas.google.com/relationships/presentationmetadata" Target="metadata"/><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font" Target="fonts/CenturyGothic-boldItalic.fntdata"/><Relationship Id="rId102" Type="http://schemas.openxmlformats.org/officeDocument/2006/relationships/font" Target="fonts/CenturyGothic-italic.fntdata"/><Relationship Id="rId101" Type="http://schemas.openxmlformats.org/officeDocument/2006/relationships/font" Target="fonts/CenturyGothic-bold.fntdata"/><Relationship Id="rId100" Type="http://schemas.openxmlformats.org/officeDocument/2006/relationships/font" Target="fonts/CenturyGothic-regular.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font" Target="fonts/Poppins-boldItalic.fntdata"/><Relationship Id="rId94" Type="http://schemas.openxmlformats.org/officeDocument/2006/relationships/font" Target="fonts/Poppins-italic.fntdata"/><Relationship Id="rId97" Type="http://schemas.openxmlformats.org/officeDocument/2006/relationships/font" Target="fonts/HelveticaNeue-bold.fntdata"/><Relationship Id="rId96" Type="http://schemas.openxmlformats.org/officeDocument/2006/relationships/font" Target="fonts/HelveticaNeue-regular.fntdata"/><Relationship Id="rId11" Type="http://schemas.openxmlformats.org/officeDocument/2006/relationships/slide" Target="slides/slide7.xml"/><Relationship Id="rId99" Type="http://schemas.openxmlformats.org/officeDocument/2006/relationships/font" Target="fonts/HelveticaNeue-boldItalic.fntdata"/><Relationship Id="rId10" Type="http://schemas.openxmlformats.org/officeDocument/2006/relationships/slide" Target="slides/slide6.xml"/><Relationship Id="rId98" Type="http://schemas.openxmlformats.org/officeDocument/2006/relationships/font" Target="fonts/HelveticaNeue-italic.fntdata"/><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font" Target="fonts/Poppins-bold.fntdata"/><Relationship Id="rId92" Type="http://schemas.openxmlformats.org/officeDocument/2006/relationships/font" Target="fonts/Poppins-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b="0" i="0" lang="en-US" sz="1200" u="none" strike="noStrike">
                <a:solidFill>
                  <a:schemeClr val="dk1"/>
                </a:solidFill>
                <a:latin typeface="Calibri"/>
                <a:ea typeface="Calibri"/>
                <a:cs typeface="Calibri"/>
                <a:sym typeface="Calibri"/>
              </a:rPr>
              <a:t>Informational texts </a:t>
            </a:r>
            <a:r>
              <a:rPr i="0" lang="en-US" sz="1200">
                <a:solidFill>
                  <a:schemeClr val="dk1"/>
                </a:solidFill>
                <a:latin typeface="Calibri"/>
                <a:ea typeface="Calibri"/>
                <a:cs typeface="Calibri"/>
                <a:sym typeface="Calibri"/>
              </a:rPr>
              <a:t>contain facts, details, and domain-specific language that inform readers about a topic. Authors use headings and subheadings to organize and clarify information. Bold or italic print help readers quickly identify important terms and details. Text features, such as insets and sidebars, point out additional information and enhance the text. Graphics, such as diagrams, graphs, maps, and photos, help to make information clearer. </a:t>
            </a:r>
            <a:endParaRPr b="0" i="0" sz="1200" u="none" strike="noStrike">
              <a:solidFill>
                <a:schemeClr val="dk1"/>
              </a:solidFill>
              <a:latin typeface="Calibri"/>
              <a:ea typeface="Calibri"/>
              <a:cs typeface="Calibri"/>
              <a:sym typeface="Calibri"/>
            </a:endParaRPr>
          </a:p>
          <a:p>
            <a:pPr indent="-228600" lvl="1" marL="685800" marR="0" rtl="0" algn="l">
              <a:lnSpc>
                <a:spcPct val="100000"/>
              </a:lnSpc>
              <a:spcBef>
                <a:spcPts val="0"/>
              </a:spcBef>
              <a:spcAft>
                <a:spcPts val="0"/>
              </a:spcAft>
              <a:buClr>
                <a:srgbClr val="000000"/>
              </a:buClr>
              <a:buSzPts val="1200"/>
              <a:buFont typeface="Arial"/>
              <a:buChar char="•"/>
            </a:pPr>
            <a:r>
              <a:rPr i="1" lang="en-US" sz="1200">
                <a:solidFill>
                  <a:schemeClr val="dk1"/>
                </a:solidFill>
                <a:latin typeface="Calibri"/>
                <a:ea typeface="Calibri"/>
                <a:cs typeface="Calibri"/>
                <a:sym typeface="Calibri"/>
              </a:rPr>
              <a:t>Think about how the information is structured. What text features and formatting are used to organize and clarify details? </a:t>
            </a:r>
            <a:endParaRPr/>
          </a:p>
          <a:p>
            <a:pPr indent="-228600" lvl="1" marL="685800" marR="0" rtl="0" algn="l">
              <a:lnSpc>
                <a:spcPct val="100000"/>
              </a:lnSpc>
              <a:spcBef>
                <a:spcPts val="0"/>
              </a:spcBef>
              <a:spcAft>
                <a:spcPts val="0"/>
              </a:spcAft>
              <a:buClr>
                <a:srgbClr val="000000"/>
              </a:buClr>
              <a:buSzPts val="1200"/>
              <a:buFont typeface="Arial"/>
              <a:buChar char="•"/>
            </a:pPr>
            <a:r>
              <a:rPr i="1" lang="en-US" sz="1200">
                <a:solidFill>
                  <a:schemeClr val="dk1"/>
                </a:solidFill>
                <a:latin typeface="Calibri"/>
                <a:ea typeface="Calibri"/>
                <a:cs typeface="Calibri"/>
                <a:sym typeface="Calibri"/>
              </a:rPr>
              <a:t>Ask yourself how these characteristics and structures help you understand information in the text.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Model analyzing informational text. Say: </a:t>
            </a:r>
            <a:r>
              <a:rPr i="1" lang="en-US" sz="1200">
                <a:solidFill>
                  <a:schemeClr val="dk1"/>
                </a:solidFill>
                <a:latin typeface="Calibri"/>
                <a:ea typeface="Calibri"/>
                <a:cs typeface="Calibri"/>
                <a:sym typeface="Calibri"/>
              </a:rPr>
              <a:t>In “Geologists at Work,” I notice that the author structures the text with headings. Each heading lists what the section is about. I ask myself, “How do these features help me understand the text?” They help me identify the main ideas, which tell what geologists study and why their work is important.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Discuss other examples of informational text that students have read.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Have students use the strategies to identify informational text. </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sz="1200" u="none" strike="noStrike">
                <a:solidFill>
                  <a:schemeClr val="dk1"/>
                </a:solidFill>
                <a:latin typeface="Calibri"/>
                <a:ea typeface="Calibri"/>
                <a:cs typeface="Calibri"/>
                <a:sym typeface="Calibri"/>
              </a:rPr>
              <a:t>Read the Anchor Chart on page. 429 in the Student Interactive together. </a:t>
            </a:r>
            <a:r>
              <a:rPr b="1" i="0" lang="en-US" sz="1200" u="none" strike="noStrike">
                <a:solidFill>
                  <a:schemeClr val="dk1"/>
                </a:solidFill>
                <a:latin typeface="Calibri"/>
                <a:ea typeface="Calibri"/>
                <a:cs typeface="Calibri"/>
                <a:sym typeface="Calibri"/>
              </a:rPr>
              <a:t>Editable Anchor Chart Click Path: Table of Contents -&gt; Reading Anchor Charts -&gt; Unit 5 Week 1: Informational Text Editable Reading Anchor Chart</a:t>
            </a:r>
            <a:endParaRPr b="1"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97" name="Google Shape;19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use the strategies to identify informational text.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work with a partner to complete the Turn and Talk on p. 428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Circulate to discover whether students can recognize features of informational text. </a:t>
            </a:r>
            <a:endParaRPr/>
          </a:p>
          <a:p>
            <a:pPr indent="-139700" lvl="0" marL="228600" marR="0" rtl="0" algn="l">
              <a:lnSpc>
                <a:spcPct val="100000"/>
              </a:lnSpc>
              <a:spcBef>
                <a:spcPts val="0"/>
              </a:spcBef>
              <a:spcAft>
                <a:spcPts val="0"/>
              </a:spcAft>
              <a:buClr>
                <a:srgbClr val="000000"/>
              </a:buClr>
              <a:buSzPts val="1200"/>
              <a:buFont typeface="Arial"/>
              <a:buNone/>
            </a:pPr>
            <a:r>
              <a:t/>
            </a:r>
            <a:endParaRPr sz="1200">
              <a:latin typeface="Calibri"/>
              <a:ea typeface="Calibri"/>
              <a:cs typeface="Calibri"/>
              <a:sym typeface="Calibri"/>
            </a:endParaRPr>
          </a:p>
        </p:txBody>
      </p:sp>
      <p:sp>
        <p:nvSpPr>
          <p:cNvPr id="210" name="Google Shape;21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Explain that related words share the same root or base word. Their meanings are related but differ based on their affixes (prefixes and suffixes). Adding an affix often also changes the part of speech. Tell students: </a:t>
            </a:r>
            <a:endParaRPr sz="1200">
              <a:solidFill>
                <a:schemeClr val="dk1"/>
              </a:solidFill>
              <a:latin typeface="Calibri"/>
              <a:ea typeface="Calibri"/>
              <a:cs typeface="Calibri"/>
              <a:sym typeface="Calibri"/>
            </a:endParaRPr>
          </a:p>
          <a:p>
            <a:pPr indent="-190500" lvl="1" marL="685800" rtl="0" algn="l">
              <a:lnSpc>
                <a:spcPct val="100000"/>
              </a:lnSpc>
              <a:spcBef>
                <a:spcPts val="0"/>
              </a:spcBef>
              <a:spcAft>
                <a:spcPts val="0"/>
              </a:spcAft>
              <a:buClr>
                <a:srgbClr val="000000"/>
              </a:buClr>
              <a:buSzPts val="1200"/>
              <a:buFont typeface="Arial"/>
              <a:buChar char="•"/>
            </a:pPr>
            <a:r>
              <a:rPr b="0" i="1" lang="en-US" sz="1200" u="none" strike="noStrike">
                <a:solidFill>
                  <a:schemeClr val="dk1"/>
                </a:solidFill>
                <a:latin typeface="Calibri"/>
                <a:ea typeface="Calibri"/>
                <a:cs typeface="Calibri"/>
                <a:sym typeface="Calibri"/>
              </a:rPr>
              <a:t>Look for a word that has the same word part or is spelled similarly.</a:t>
            </a:r>
            <a:endParaRPr/>
          </a:p>
          <a:p>
            <a:pPr indent="-190500" lvl="1" marL="685800" marR="0" rtl="0" algn="l">
              <a:lnSpc>
                <a:spcPct val="100000"/>
              </a:lnSpc>
              <a:spcBef>
                <a:spcPts val="0"/>
              </a:spcBef>
              <a:spcAft>
                <a:spcPts val="0"/>
              </a:spcAft>
              <a:buClr>
                <a:srgbClr val="000000"/>
              </a:buClr>
              <a:buSzPts val="1200"/>
              <a:buFont typeface="Arial"/>
              <a:buChar char="•"/>
            </a:pPr>
            <a:r>
              <a:rPr i="1" lang="en-US" sz="1200">
                <a:solidFill>
                  <a:schemeClr val="dk1"/>
                </a:solidFill>
                <a:latin typeface="Calibri"/>
                <a:ea typeface="Calibri"/>
                <a:cs typeface="Calibri"/>
                <a:sym typeface="Calibri"/>
              </a:rPr>
              <a:t>When you come across an unfamiliar word, study its context for clues to its meaning. </a:t>
            </a:r>
            <a:endParaRPr/>
          </a:p>
          <a:p>
            <a:pPr indent="-190500" lvl="1" marL="685800" marR="0" rtl="0" algn="l">
              <a:lnSpc>
                <a:spcPct val="100000"/>
              </a:lnSpc>
              <a:spcBef>
                <a:spcPts val="0"/>
              </a:spcBef>
              <a:spcAft>
                <a:spcPts val="0"/>
              </a:spcAft>
              <a:buClr>
                <a:srgbClr val="000000"/>
              </a:buClr>
              <a:buSzPts val="1200"/>
              <a:buFont typeface="Arial"/>
              <a:buChar char="•"/>
            </a:pPr>
            <a:r>
              <a:rPr i="1" lang="en-US" sz="1200">
                <a:solidFill>
                  <a:schemeClr val="dk1"/>
                </a:solidFill>
                <a:latin typeface="Calibri"/>
                <a:ea typeface="Calibri"/>
                <a:cs typeface="Calibri"/>
                <a:sym typeface="Calibri"/>
              </a:rPr>
              <a:t>Add affixes to create related words with the same root or base word. </a:t>
            </a:r>
            <a:endParaRPr/>
          </a:p>
          <a:p>
            <a:pPr indent="-190500" lvl="1" marL="685800" marR="0" rtl="0" algn="l">
              <a:lnSpc>
                <a:spcPct val="100000"/>
              </a:lnSpc>
              <a:spcBef>
                <a:spcPts val="0"/>
              </a:spcBef>
              <a:spcAft>
                <a:spcPts val="0"/>
              </a:spcAft>
              <a:buClr>
                <a:srgbClr val="000000"/>
              </a:buClr>
              <a:buSzPts val="1200"/>
              <a:buFont typeface="Arial"/>
              <a:buChar char="•"/>
            </a:pPr>
            <a:r>
              <a:rPr i="1" lang="en-US" sz="1200">
                <a:solidFill>
                  <a:schemeClr val="dk1"/>
                </a:solidFill>
                <a:latin typeface="Calibri"/>
                <a:ea typeface="Calibri"/>
                <a:cs typeface="Calibri"/>
                <a:sym typeface="Calibri"/>
              </a:rPr>
              <a:t>Make a guess about the meanings and parts of speech of the related words, and check your guesses in a print or digital dictionary.</a:t>
            </a:r>
            <a:endParaRPr sz="1200">
              <a:solidFill>
                <a:schemeClr val="dk1"/>
              </a:solidFill>
              <a:latin typeface="Calibri"/>
              <a:ea typeface="Calibri"/>
              <a:cs typeface="Calibri"/>
              <a:sym typeface="Calibri"/>
            </a:endParaRPr>
          </a:p>
          <a:p>
            <a:pPr indent="-190500" lvl="0" marL="228600" marR="0" rtl="0" algn="l">
              <a:lnSpc>
                <a:spcPct val="100000"/>
              </a:lnSpc>
              <a:spcBef>
                <a:spcPts val="0"/>
              </a:spcBef>
              <a:spcAft>
                <a:spcPts val="0"/>
              </a:spcAft>
              <a:buClr>
                <a:srgbClr val="000000"/>
              </a:buClr>
              <a:buSzPts val="1200"/>
              <a:buFont typeface="Calibri"/>
              <a:buAutoNum type="arabicPeriod"/>
            </a:pPr>
            <a:r>
              <a:rPr b="0" i="0" lang="en-US" sz="1200" u="none" strike="noStrike">
                <a:solidFill>
                  <a:schemeClr val="dk1"/>
                </a:solidFill>
                <a:latin typeface="Calibri"/>
                <a:ea typeface="Calibri"/>
                <a:cs typeface="Calibri"/>
                <a:sym typeface="Calibri"/>
              </a:rPr>
              <a:t>Model this strategy using the Academic Vocabulary word disturb. </a:t>
            </a:r>
            <a:r>
              <a:rPr lang="en-US" sz="1200">
                <a:solidFill>
                  <a:schemeClr val="dk1"/>
                </a:solidFill>
                <a:latin typeface="Calibri"/>
                <a:ea typeface="Calibri"/>
                <a:cs typeface="Calibri"/>
                <a:sym typeface="Calibri"/>
              </a:rPr>
              <a:t>Say: </a:t>
            </a:r>
            <a:r>
              <a:rPr i="1" lang="en-US" sz="1200">
                <a:solidFill>
                  <a:schemeClr val="dk1"/>
                </a:solidFill>
                <a:latin typeface="Calibri"/>
                <a:ea typeface="Calibri"/>
                <a:cs typeface="Calibri"/>
                <a:sym typeface="Calibri"/>
              </a:rPr>
              <a:t>From the sentence “Moving water might disturb the sediments,” I might guess that disturb means “interfere with.” That would give me an idea of the meaning of the related words undisturbed and disturbance, because I know that the prefix un- means “not” and the suffix -ance usually forms nouns. So I would guess that undisturbed means “not interfered with” and a disturbance is “something that interferes with.” </a:t>
            </a:r>
            <a:endParaRPr b="0" i="0" sz="1200" u="none" strike="noStrike">
              <a:solidFill>
                <a:schemeClr val="dk1"/>
              </a:solidFill>
              <a:latin typeface="Calibri"/>
              <a:ea typeface="Calibri"/>
              <a:cs typeface="Calibri"/>
              <a:sym typeface="Calibri"/>
            </a:endParaRPr>
          </a:p>
          <a:p>
            <a:pPr indent="-190500" lvl="0" marL="228600" marR="0" rtl="0" algn="l">
              <a:lnSpc>
                <a:spcPct val="100000"/>
              </a:lnSpc>
              <a:spcBef>
                <a:spcPts val="0"/>
              </a:spcBef>
              <a:spcAft>
                <a:spcPts val="0"/>
              </a:spcAft>
              <a:buClr>
                <a:srgbClr val="000000"/>
              </a:buClr>
              <a:buSzPts val="1200"/>
              <a:buFont typeface="Calibri"/>
              <a:buAutoNum type="arabicPeriod"/>
            </a:pPr>
            <a:r>
              <a:rPr b="0" i="0" lang="en-US" sz="1200" u="none" strike="noStrike">
                <a:solidFill>
                  <a:schemeClr val="dk1"/>
                </a:solidFill>
                <a:latin typeface="Calibri"/>
                <a:ea typeface="Calibri"/>
                <a:cs typeface="Calibri"/>
                <a:sym typeface="Calibri"/>
              </a:rPr>
              <a:t>Have students </a:t>
            </a:r>
            <a:r>
              <a:rPr lang="en-US" sz="1200">
                <a:solidFill>
                  <a:schemeClr val="dk1"/>
                </a:solidFill>
                <a:latin typeface="Calibri"/>
                <a:ea typeface="Calibri"/>
                <a:cs typeface="Calibri"/>
                <a:sym typeface="Calibri"/>
              </a:rPr>
              <a:t>work on their own to apply the strategy to another word from the chart.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Discuss responses and correct misunderstandings.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follow the same strategy as they complete the chart on p. 457. Remind students that they will use these academic words throughout this unit. </a:t>
            </a:r>
            <a:endParaRPr/>
          </a:p>
          <a:p>
            <a:pPr indent="-114300" lvl="0" marL="228600" marR="0" rtl="0" algn="l">
              <a:lnSpc>
                <a:spcPct val="100000"/>
              </a:lnSpc>
              <a:spcBef>
                <a:spcPts val="0"/>
              </a:spcBef>
              <a:spcAft>
                <a:spcPts val="0"/>
              </a:spcAft>
              <a:buClr>
                <a:srgbClr val="000000"/>
              </a:buClr>
              <a:buSzPts val="1200"/>
              <a:buFont typeface="Arial"/>
              <a:buNone/>
            </a:pPr>
            <a:r>
              <a:t/>
            </a:r>
            <a:endParaRPr sz="1200">
              <a:solidFill>
                <a:srgbClr val="919396"/>
              </a:solidFill>
              <a:latin typeface="Calibri"/>
              <a:ea typeface="Calibri"/>
              <a:cs typeface="Calibri"/>
              <a:sym typeface="Calibri"/>
            </a:endParaRPr>
          </a:p>
          <a:p>
            <a:pPr indent="-114300" lvl="0" marL="228600" rtl="0" algn="l">
              <a:lnSpc>
                <a:spcPct val="100000"/>
              </a:lnSpc>
              <a:spcBef>
                <a:spcPts val="0"/>
              </a:spcBef>
              <a:spcAft>
                <a:spcPts val="0"/>
              </a:spcAft>
              <a:buClr>
                <a:srgbClr val="000000"/>
              </a:buClr>
              <a:buSzPts val="1200"/>
              <a:buFont typeface="Arial"/>
              <a:buNone/>
            </a:pPr>
            <a:r>
              <a:t/>
            </a:r>
            <a:endParaRPr i="0">
              <a:latin typeface="Calibri"/>
              <a:ea typeface="Calibri"/>
              <a:cs typeface="Calibri"/>
              <a:sym typeface="Calibri"/>
            </a:endParaRPr>
          </a:p>
        </p:txBody>
      </p:sp>
      <p:sp>
        <p:nvSpPr>
          <p:cNvPr id="224" name="Google Shape;22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Explain that consonant sounds sometimes change when suffixes are added, even when the spelling still uses the same consonant. </a:t>
            </a:r>
            <a:endParaRPr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Point to the word </a:t>
            </a:r>
            <a:r>
              <a:rPr i="1" lang="en-US" sz="1200">
                <a:solidFill>
                  <a:schemeClr val="dk1"/>
                </a:solidFill>
                <a:latin typeface="Calibri"/>
                <a:ea typeface="Calibri"/>
                <a:cs typeface="Calibri"/>
                <a:sym typeface="Calibri"/>
              </a:rPr>
              <a:t>select </a:t>
            </a:r>
            <a:r>
              <a:rPr lang="en-US" sz="1200">
                <a:solidFill>
                  <a:schemeClr val="dk1"/>
                </a:solidFill>
                <a:latin typeface="Calibri"/>
                <a:ea typeface="Calibri"/>
                <a:cs typeface="Calibri"/>
                <a:sym typeface="Calibri"/>
              </a:rPr>
              <a:t>and have students say it, pronouncing the final /t/ sound. Then point to </a:t>
            </a:r>
            <a:r>
              <a:rPr i="1" lang="en-US" sz="1200">
                <a:solidFill>
                  <a:schemeClr val="dk1"/>
                </a:solidFill>
                <a:latin typeface="Calibri"/>
                <a:ea typeface="Calibri"/>
                <a:cs typeface="Calibri"/>
                <a:sym typeface="Calibri"/>
              </a:rPr>
              <a:t>selection </a:t>
            </a:r>
            <a:r>
              <a:rPr lang="en-US" sz="1200">
                <a:solidFill>
                  <a:schemeClr val="dk1"/>
                </a:solidFill>
                <a:latin typeface="Calibri"/>
                <a:ea typeface="Calibri"/>
                <a:cs typeface="Calibri"/>
                <a:sym typeface="Calibri"/>
              </a:rPr>
              <a:t>and have students say that. Point out that the /t/ sound has changed to the /sh/ sound even though </a:t>
            </a:r>
            <a:r>
              <a:rPr i="1" lang="en-US" sz="1200">
                <a:solidFill>
                  <a:schemeClr val="dk1"/>
                </a:solidFill>
                <a:latin typeface="Calibri"/>
                <a:ea typeface="Calibri"/>
                <a:cs typeface="Calibri"/>
                <a:sym typeface="Calibri"/>
              </a:rPr>
              <a:t>selection </a:t>
            </a:r>
            <a:r>
              <a:rPr lang="en-US" sz="1200">
                <a:solidFill>
                  <a:schemeClr val="dk1"/>
                </a:solidFill>
                <a:latin typeface="Calibri"/>
                <a:ea typeface="Calibri"/>
                <a:cs typeface="Calibri"/>
                <a:sym typeface="Calibri"/>
              </a:rPr>
              <a:t>is still spelled with a </a:t>
            </a:r>
            <a:r>
              <a:rPr i="1" lang="en-US" sz="1200">
                <a:solidFill>
                  <a:schemeClr val="dk1"/>
                </a:solidFill>
                <a:latin typeface="Calibri"/>
                <a:ea typeface="Calibri"/>
                <a:cs typeface="Calibri"/>
                <a:sym typeface="Calibri"/>
              </a:rPr>
              <a:t>t</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Repeat the process with the words </a:t>
            </a:r>
            <a:r>
              <a:rPr i="1" lang="en-US" sz="1200">
                <a:solidFill>
                  <a:schemeClr val="dk1"/>
                </a:solidFill>
                <a:latin typeface="Calibri"/>
                <a:ea typeface="Calibri"/>
                <a:cs typeface="Calibri"/>
                <a:sym typeface="Calibri"/>
              </a:rPr>
              <a:t>rotate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rotation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instruct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instruction, </a:t>
            </a:r>
            <a:r>
              <a:rPr lang="en-US" sz="1200">
                <a:solidFill>
                  <a:schemeClr val="dk1"/>
                </a:solidFill>
                <a:latin typeface="Calibri"/>
                <a:ea typeface="Calibri"/>
                <a:cs typeface="Calibri"/>
                <a:sym typeface="Calibri"/>
              </a:rPr>
              <a:t>noting that </a:t>
            </a:r>
            <a:r>
              <a:rPr i="1" lang="en-US" sz="1200">
                <a:solidFill>
                  <a:schemeClr val="dk1"/>
                </a:solidFill>
                <a:latin typeface="Calibri"/>
                <a:ea typeface="Calibri"/>
                <a:cs typeface="Calibri"/>
                <a:sym typeface="Calibri"/>
              </a:rPr>
              <a:t>rotate </a:t>
            </a:r>
            <a:r>
              <a:rPr lang="en-US" sz="1200">
                <a:solidFill>
                  <a:schemeClr val="dk1"/>
                </a:solidFill>
                <a:latin typeface="Calibri"/>
                <a:ea typeface="Calibri"/>
                <a:cs typeface="Calibri"/>
                <a:sym typeface="Calibri"/>
              </a:rPr>
              <a:t>ends with a </a:t>
            </a:r>
            <a:r>
              <a:rPr i="1" lang="en-US" sz="1200">
                <a:solidFill>
                  <a:schemeClr val="dk1"/>
                </a:solidFill>
                <a:latin typeface="Calibri"/>
                <a:ea typeface="Calibri"/>
                <a:cs typeface="Calibri"/>
                <a:sym typeface="Calibri"/>
              </a:rPr>
              <a:t>t </a:t>
            </a:r>
            <a:r>
              <a:rPr lang="en-US" sz="1200">
                <a:solidFill>
                  <a:schemeClr val="dk1"/>
                </a:solidFill>
                <a:latin typeface="Calibri"/>
                <a:ea typeface="Calibri"/>
                <a:cs typeface="Calibri"/>
                <a:sym typeface="Calibri"/>
              </a:rPr>
              <a:t>in this case followed by a silent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that </a:t>
            </a:r>
            <a:r>
              <a:rPr i="1" lang="en-US" sz="1200">
                <a:solidFill>
                  <a:schemeClr val="dk1"/>
                </a:solidFill>
                <a:latin typeface="Calibri"/>
                <a:ea typeface="Calibri"/>
                <a:cs typeface="Calibri"/>
                <a:sym typeface="Calibri"/>
              </a:rPr>
              <a:t>instruct </a:t>
            </a:r>
            <a:r>
              <a:rPr lang="en-US" sz="1200">
                <a:solidFill>
                  <a:schemeClr val="dk1"/>
                </a:solidFill>
                <a:latin typeface="Calibri"/>
                <a:ea typeface="Calibri"/>
                <a:cs typeface="Calibri"/>
                <a:sym typeface="Calibri"/>
              </a:rPr>
              <a:t>ends with a final /t/ sound, and that in both cases the sound becomes /sh/ when the suffix is added.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Guide students to think of related words with similar consonant changes. Encourage them to check pronunciations in print or digital dictionaries, if needed. </a:t>
            </a:r>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38" name="Google Shape;23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Poets use language to paint a picture or create a feeling. They usually arrange carefully chosen words in lines. Poets </a:t>
            </a:r>
            <a:endParaRPr b="0" i="0" sz="1200" u="none" strike="noStrike">
              <a:solidFill>
                <a:schemeClr val="dk1"/>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Choose the type of poem to best achieve their purpose. </a:t>
            </a:r>
            <a:endParaRPr/>
          </a:p>
          <a:p>
            <a:pPr indent="-285750" lvl="1" marL="74295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Use language in unique, memorable ways to provoke certain feelings or  images in the reader. </a:t>
            </a:r>
            <a:endParaRPr/>
          </a:p>
          <a:p>
            <a:pPr indent="-285750" lvl="1" marL="74295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Use rhythm and rhyme to create a musical quality. </a:t>
            </a:r>
            <a:r>
              <a:rPr lang="en-US"/>
              <a:t>\</a:t>
            </a:r>
            <a:endParaRPr/>
          </a:p>
          <a:p>
            <a:pPr indent="-285750" lvl="1" marL="74295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Tell students that they will be exploring many different kinds of poems over the next few days in preparation for writing their own poems.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Read aloud a poem’s title from the stack and ask students what they think the poem will be about. Then read aloud and discuss. </a:t>
            </a:r>
            <a:endParaRPr/>
          </a:p>
          <a:p>
            <a:pPr indent="-342900" lvl="1" marL="8001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Have students identify the poet’s intention or purpose. Is the poet telling a story, expressing emotions, giving a description, or recounting in elevated style a long narrative of a heroic adventure? </a:t>
            </a:r>
            <a:endParaRPr/>
          </a:p>
          <a:p>
            <a:pPr indent="-342900" lvl="1" marL="8001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Have students name memorable descriptive language or images from the poem. </a:t>
            </a:r>
            <a:endParaRPr/>
          </a:p>
          <a:p>
            <a:pPr indent="-342900" lvl="1" marL="8001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Invite students to name other features of the poem, such as use of stanzas, rhythm, or rhyme.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Direct students to p. 463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Have them use other poems from the stack to complete the activity. </a:t>
            </a:r>
            <a:endParaRPr/>
          </a:p>
          <a:p>
            <a:pPr indent="-381000" lvl="1" marL="914400" marR="0" rtl="0" algn="l">
              <a:lnSpc>
                <a:spcPct val="100000"/>
              </a:lnSpc>
              <a:spcBef>
                <a:spcPts val="0"/>
              </a:spcBef>
              <a:spcAft>
                <a:spcPts val="0"/>
              </a:spcAft>
              <a:buClr>
                <a:srgbClr val="000000"/>
              </a:buClr>
              <a:buSzPts val="1200"/>
              <a:buFont typeface="Arial"/>
              <a:buNone/>
            </a:pPr>
            <a:r>
              <a:t/>
            </a:r>
            <a:endParaRPr sz="2800"/>
          </a:p>
        </p:txBody>
      </p:sp>
      <p:sp>
        <p:nvSpPr>
          <p:cNvPr id="252" name="Google Shape;252;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After the minilesson, students should transition into independent writing.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If students need additional opportunities to develop their understanding of poetry, they should read more poems from the stack. </a:t>
            </a:r>
            <a:endParaRPr/>
          </a:p>
          <a:p>
            <a:pPr indent="-228600" lvl="2"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Modeled</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Choose a poem from the stack and do a Think Aloud to model identifying the poet’s purpose. Note memorable or descriptive language and comment on the form. </a:t>
            </a:r>
            <a:endParaRPr/>
          </a:p>
          <a:p>
            <a:pPr indent="-228600" lvl="2"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Shared</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Have students choose a poem from the stack. Prompt them to identify the type of poem and the poetic features. </a:t>
            </a:r>
            <a:endParaRPr/>
          </a:p>
          <a:p>
            <a:pPr indent="-228600" lvl="2"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Guided </a:t>
            </a:r>
            <a:r>
              <a:rPr lang="en-US" sz="1200">
                <a:solidFill>
                  <a:schemeClr val="dk1"/>
                </a:solidFill>
                <a:latin typeface="Calibri"/>
                <a:ea typeface="Calibri"/>
                <a:cs typeface="Calibri"/>
                <a:sym typeface="Calibri"/>
              </a:rPr>
              <a:t>Use poems from the stack to provide explicit instruction on the poem’s defining qualities (purpose, language, and form).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If students demonstrate understanding, they should transition to identifying in their writing notebooks the type of poem they would like to write and the features to include in it.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T332.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Call on students to share how poetry is different from other genres. Invite them to name qualities poems have in terms of purpose, language, content, and form. </a:t>
            </a:r>
            <a:endParaRPr/>
          </a:p>
          <a:p>
            <a:pPr indent="-139700" lvl="0" marL="457200" rtl="0" algn="l">
              <a:lnSpc>
                <a:spcPct val="100000"/>
              </a:lnSpc>
              <a:spcBef>
                <a:spcPts val="0"/>
              </a:spcBef>
              <a:spcAft>
                <a:spcPts val="0"/>
              </a:spcAft>
              <a:buSzPts val="1400"/>
              <a:buFont typeface="Arial"/>
              <a:buNone/>
            </a:pPr>
            <a:r>
              <a:t/>
            </a:r>
            <a:endParaRPr sz="1200">
              <a:latin typeface="Calibri"/>
              <a:ea typeface="Calibri"/>
              <a:cs typeface="Calibri"/>
              <a:sym typeface="Calibri"/>
            </a:endParaRPr>
          </a:p>
          <a:p>
            <a:pPr indent="-196850" lvl="0" marL="514350" rtl="0" algn="l">
              <a:lnSpc>
                <a:spcPct val="100000"/>
              </a:lnSpc>
              <a:spcBef>
                <a:spcPts val="0"/>
              </a:spcBef>
              <a:spcAft>
                <a:spcPts val="0"/>
              </a:spcAft>
              <a:buSzPts val="1400"/>
              <a:buFont typeface="Arial"/>
              <a:buNone/>
            </a:pPr>
            <a:r>
              <a:t/>
            </a:r>
            <a:endParaRPr/>
          </a:p>
          <a:p>
            <a:pPr indent="-139700" lvl="1" marL="914400" rtl="0" algn="l">
              <a:lnSpc>
                <a:spcPct val="100000"/>
              </a:lnSpc>
              <a:spcBef>
                <a:spcPts val="0"/>
              </a:spcBef>
              <a:spcAft>
                <a:spcPts val="0"/>
              </a:spcAft>
              <a:buSzPts val="1400"/>
              <a:buFont typeface="Arial"/>
              <a:buNone/>
            </a:pPr>
            <a:r>
              <a:t/>
            </a:r>
            <a:endParaRPr sz="1200">
              <a:solidFill>
                <a:srgbClr val="919396"/>
              </a:solidFill>
              <a:latin typeface="Calibri"/>
              <a:ea typeface="Calibri"/>
              <a:cs typeface="Calibri"/>
              <a:sym typeface="Calibri"/>
            </a:endParaRPr>
          </a:p>
          <a:p>
            <a:pPr indent="-266700" lvl="0" marL="342900" marR="0" rtl="0" algn="l">
              <a:lnSpc>
                <a:spcPct val="100000"/>
              </a:lnSpc>
              <a:spcBef>
                <a:spcPts val="0"/>
              </a:spcBef>
              <a:spcAft>
                <a:spcPts val="0"/>
              </a:spcAft>
              <a:buClr>
                <a:schemeClr val="dk1"/>
              </a:buClr>
              <a:buSzPts val="1200"/>
              <a:buFont typeface="Arial"/>
              <a:buNone/>
            </a:pPr>
            <a:r>
              <a:t/>
            </a:r>
            <a:endParaRPr sz="1800">
              <a:solidFill>
                <a:srgbClr val="919396"/>
              </a:solidFill>
              <a:latin typeface="Helvetica Neue"/>
              <a:ea typeface="Helvetica Neue"/>
              <a:cs typeface="Helvetica Neue"/>
              <a:sym typeface="Helvetica Neue"/>
            </a:endParaRPr>
          </a:p>
          <a:p>
            <a:pPr indent="-266700" lvl="0" marL="342900" marR="0" rtl="0" algn="l">
              <a:lnSpc>
                <a:spcPct val="100000"/>
              </a:lnSpc>
              <a:spcBef>
                <a:spcPts val="0"/>
              </a:spcBef>
              <a:spcAft>
                <a:spcPts val="0"/>
              </a:spcAft>
              <a:buClr>
                <a:schemeClr val="dk1"/>
              </a:buClr>
              <a:buSzPts val="1200"/>
              <a:buFont typeface="Arial"/>
              <a:buNone/>
            </a:pPr>
            <a:r>
              <a:t/>
            </a:r>
            <a:endParaRPr sz="2800"/>
          </a:p>
          <a:p>
            <a:pPr indent="-266700" lvl="0" marL="342900" marR="0" rtl="0" algn="l">
              <a:lnSpc>
                <a:spcPct val="100000"/>
              </a:lnSpc>
              <a:spcBef>
                <a:spcPts val="0"/>
              </a:spcBef>
              <a:spcAft>
                <a:spcPts val="0"/>
              </a:spcAft>
              <a:buClr>
                <a:schemeClr val="dk1"/>
              </a:buClr>
              <a:buSzPts val="1200"/>
              <a:buFont typeface="Arial"/>
              <a:buNone/>
            </a:pPr>
            <a:r>
              <a:t/>
            </a:r>
            <a:endParaRPr sz="1800">
              <a:solidFill>
                <a:srgbClr val="919396"/>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65" name="Google Shape;26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sz="1200"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0" lvl="0" marL="0" rtl="0" algn="l">
              <a:lnSpc>
                <a:spcPct val="100000"/>
              </a:lnSpc>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Use the sentences from Lesson 5 Spelling, p. T352 to assess students’ prior knowledge of consonant changes. </a:t>
            </a:r>
            <a:endParaRPr/>
          </a:p>
          <a:p>
            <a:pPr indent="0" lvl="0" marL="0" rtl="0" algn="l">
              <a:lnSpc>
                <a:spcPct val="100000"/>
              </a:lnSpc>
              <a:spcBef>
                <a:spcPts val="0"/>
              </a:spcBef>
              <a:spcAft>
                <a:spcPts val="0"/>
              </a:spcAft>
              <a:buClr>
                <a:srgbClr val="000000"/>
              </a:buClr>
              <a:buSzPts val="1200"/>
              <a:buFont typeface="Calibri"/>
              <a:buNone/>
            </a:pPr>
            <a:r>
              <a:t/>
            </a:r>
            <a:endParaRPr b="0" i="0"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I would not want to live in complete </a:t>
            </a:r>
            <a:r>
              <a:rPr b="1" lang="en-US" sz="1200">
                <a:latin typeface="Calibri"/>
                <a:ea typeface="Calibri"/>
                <a:cs typeface="Calibri"/>
                <a:sym typeface="Calibri"/>
              </a:rPr>
              <a:t>isolation.</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Will you </a:t>
            </a:r>
            <a:r>
              <a:rPr b="1" lang="en-US" sz="1200">
                <a:latin typeface="Calibri"/>
                <a:ea typeface="Calibri"/>
                <a:cs typeface="Calibri"/>
                <a:sym typeface="Calibri"/>
              </a:rPr>
              <a:t>select </a:t>
            </a:r>
            <a:r>
              <a:rPr lang="en-US" sz="1200">
                <a:latin typeface="Calibri"/>
                <a:ea typeface="Calibri"/>
                <a:cs typeface="Calibri"/>
                <a:sym typeface="Calibri"/>
              </a:rPr>
              <a:t>a song to play?</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He is a fine </a:t>
            </a:r>
            <a:r>
              <a:rPr b="1" lang="en-US" sz="1200">
                <a:latin typeface="Calibri"/>
                <a:ea typeface="Calibri"/>
                <a:cs typeface="Calibri"/>
                <a:sym typeface="Calibri"/>
              </a:rPr>
              <a:t>musician</a:t>
            </a:r>
            <a:r>
              <a:rPr b="0" lang="en-US" sz="1200">
                <a:latin typeface="Calibri"/>
                <a:ea typeface="Calibri"/>
                <a:cs typeface="Calibri"/>
                <a:sym typeface="Calibri"/>
              </a:rPr>
              <a:t>.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f you </a:t>
            </a:r>
            <a:r>
              <a:rPr b="1" lang="en-US" sz="1200">
                <a:latin typeface="Calibri"/>
                <a:ea typeface="Calibri"/>
                <a:cs typeface="Calibri"/>
                <a:sym typeface="Calibri"/>
              </a:rPr>
              <a:t>hesitate </a:t>
            </a:r>
            <a:r>
              <a:rPr lang="en-US" sz="1200">
                <a:latin typeface="Calibri"/>
                <a:ea typeface="Calibri"/>
                <a:cs typeface="Calibri"/>
                <a:sym typeface="Calibri"/>
              </a:rPr>
              <a:t>to swing the bat, you may miss the ball.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I could see a look of </a:t>
            </a:r>
            <a:r>
              <a:rPr b="1" lang="en-US" sz="1200">
                <a:latin typeface="Calibri"/>
                <a:ea typeface="Calibri"/>
                <a:cs typeface="Calibri"/>
                <a:sym typeface="Calibri"/>
              </a:rPr>
              <a:t>frustration </a:t>
            </a:r>
            <a:r>
              <a:rPr lang="en-US" sz="1200">
                <a:latin typeface="Calibri"/>
                <a:ea typeface="Calibri"/>
                <a:cs typeface="Calibri"/>
                <a:sym typeface="Calibri"/>
              </a:rPr>
              <a:t>on his face.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We will </a:t>
            </a:r>
            <a:r>
              <a:rPr b="1" lang="en-US" sz="1200">
                <a:latin typeface="Calibri"/>
                <a:ea typeface="Calibri"/>
                <a:cs typeface="Calibri"/>
                <a:sym typeface="Calibri"/>
              </a:rPr>
              <a:t>elect </a:t>
            </a:r>
            <a:r>
              <a:rPr lang="en-US" sz="1200">
                <a:latin typeface="Calibri"/>
                <a:ea typeface="Calibri"/>
                <a:cs typeface="Calibri"/>
                <a:sym typeface="Calibri"/>
              </a:rPr>
              <a:t>a new class president.</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s she a scientist or a </a:t>
            </a:r>
            <a:r>
              <a:rPr b="1" lang="en-US" sz="1200">
                <a:latin typeface="Calibri"/>
                <a:ea typeface="Calibri"/>
                <a:cs typeface="Calibri"/>
                <a:sym typeface="Calibri"/>
              </a:rPr>
              <a:t>mathematician?</a:t>
            </a:r>
            <a:endParaRPr sz="1200">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I did not get a shot at the </a:t>
            </a:r>
            <a:r>
              <a:rPr b="1" lang="en-US" sz="1200">
                <a:latin typeface="Calibri"/>
                <a:ea typeface="Calibri"/>
                <a:cs typeface="Calibri"/>
                <a:sym typeface="Calibri"/>
              </a:rPr>
              <a:t>clinic. </a:t>
            </a:r>
            <a:endParaRPr sz="1200">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A </a:t>
            </a:r>
            <a:r>
              <a:rPr b="1" lang="en-US" sz="1200">
                <a:latin typeface="Calibri"/>
                <a:ea typeface="Calibri"/>
                <a:cs typeface="Calibri"/>
                <a:sym typeface="Calibri"/>
              </a:rPr>
              <a:t>politician </a:t>
            </a:r>
            <a:r>
              <a:rPr lang="en-US" sz="1200">
                <a:latin typeface="Calibri"/>
                <a:ea typeface="Calibri"/>
                <a:cs typeface="Calibri"/>
                <a:sym typeface="Calibri"/>
              </a:rPr>
              <a:t>might run for governor or mayor.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Having good </a:t>
            </a:r>
            <a:r>
              <a:rPr b="1" lang="en-US" sz="1200">
                <a:latin typeface="Calibri"/>
                <a:ea typeface="Calibri"/>
                <a:cs typeface="Calibri"/>
                <a:sym typeface="Calibri"/>
              </a:rPr>
              <a:t>coordination </a:t>
            </a:r>
            <a:r>
              <a:rPr lang="en-US" sz="1200">
                <a:latin typeface="Calibri"/>
                <a:ea typeface="Calibri"/>
                <a:cs typeface="Calibri"/>
                <a:sym typeface="Calibri"/>
              </a:rPr>
              <a:t>helps you dance. </a:t>
            </a:r>
            <a:endParaRPr/>
          </a:p>
          <a:p>
            <a:pPr indent="0" lvl="0" marL="0" marR="0" rtl="0" algn="l">
              <a:lnSpc>
                <a:spcPct val="100000"/>
              </a:lnSpc>
              <a:spcBef>
                <a:spcPts val="0"/>
              </a:spcBef>
              <a:spcAft>
                <a:spcPts val="0"/>
              </a:spcAft>
              <a:buClr>
                <a:srgbClr val="000000"/>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lang="en-US" sz="1200">
                <a:latin typeface="Calibri"/>
                <a:ea typeface="Calibri"/>
                <a:cs typeface="Calibri"/>
                <a:sym typeface="Calibri"/>
              </a:rPr>
              <a:t>For students who understand rules for consonant changes, include the following Challenge Words with the spelling list. </a:t>
            </a:r>
            <a:endParaRPr/>
          </a:p>
          <a:p>
            <a:pPr indent="0" lvl="0" marL="0" marR="0" rtl="0" algn="l">
              <a:lnSpc>
                <a:spcPct val="100000"/>
              </a:lnSpc>
              <a:spcBef>
                <a:spcPts val="0"/>
              </a:spcBef>
              <a:spcAft>
                <a:spcPts val="0"/>
              </a:spcAft>
              <a:buClr>
                <a:srgbClr val="000000"/>
              </a:buClr>
              <a:buSzPts val="1400"/>
              <a:buFont typeface="Arial"/>
              <a:buNone/>
            </a:pPr>
            <a:r>
              <a:rPr b="0" lang="en-US" sz="1200">
                <a:latin typeface="Calibri"/>
                <a:ea typeface="Calibri"/>
                <a:cs typeface="Calibri"/>
                <a:sym typeface="Calibri"/>
              </a:rPr>
              <a:t>Challenge Words:  esthetics,  esthetician,  diagnostician </a:t>
            </a:r>
            <a:endParaRPr/>
          </a:p>
          <a:p>
            <a:pPr indent="0" lvl="0" marL="0" marR="0" rtl="0" algn="l">
              <a:lnSpc>
                <a:spcPct val="100000"/>
              </a:lnSpc>
              <a:spcBef>
                <a:spcPts val="0"/>
              </a:spcBef>
              <a:spcAft>
                <a:spcPts val="0"/>
              </a:spcAft>
              <a:buClr>
                <a:srgbClr val="000000"/>
              </a:buClr>
              <a:buSzPts val="1200"/>
              <a:buFont typeface="Calibri"/>
              <a:buNone/>
            </a:pPr>
            <a:r>
              <a:t/>
            </a:r>
            <a:endParaRPr/>
          </a:p>
          <a:p>
            <a:pPr indent="-152400" lvl="0" marL="228600" marR="0" rtl="0" algn="l">
              <a:lnSpc>
                <a:spcPct val="100000"/>
              </a:lnSpc>
              <a:spcBef>
                <a:spcPts val="0"/>
              </a:spcBef>
              <a:spcAft>
                <a:spcPts val="0"/>
              </a:spcAft>
              <a:buClr>
                <a:srgbClr val="000000"/>
              </a:buClr>
              <a:buSzPts val="1200"/>
              <a:buFont typeface="Arial"/>
              <a:buNone/>
            </a:pPr>
            <a:r>
              <a:t/>
            </a:r>
            <a:endParaRPr/>
          </a:p>
          <a:p>
            <a:pPr indent="-152400" lvl="0" marL="228600" marR="0" rtl="0" algn="l">
              <a:lnSpc>
                <a:spcPct val="100000"/>
              </a:lnSpc>
              <a:spcBef>
                <a:spcPts val="0"/>
              </a:spcBef>
              <a:spcAft>
                <a:spcPts val="0"/>
              </a:spcAft>
              <a:buClr>
                <a:srgbClr val="000000"/>
              </a:buClr>
              <a:buSzPts val="1200"/>
              <a:buFont typeface="Arial"/>
              <a:buNone/>
            </a:pPr>
            <a:r>
              <a:t/>
            </a:r>
            <a:endParaRPr b="0"/>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78" name="Google Shape;27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66700" rtl="0" algn="l">
              <a:lnSpc>
                <a:spcPct val="100000"/>
              </a:lnSpc>
              <a:spcBef>
                <a:spcPts val="0"/>
              </a:spcBef>
              <a:spcAft>
                <a:spcPts val="0"/>
              </a:spcAft>
              <a:buClr>
                <a:srgbClr val="000000"/>
              </a:buClr>
              <a:buSzPts val="1200"/>
              <a:buFont typeface="Calibri"/>
              <a:buAutoNum type="arabicPeriod"/>
            </a:pPr>
            <a:r>
              <a:rPr b="0" i="0" lang="en-US" sz="1200" u="none" strike="noStrike">
                <a:solidFill>
                  <a:schemeClr val="dk1"/>
                </a:solidFill>
                <a:latin typeface="Calibri"/>
                <a:ea typeface="Calibri"/>
                <a:cs typeface="Calibri"/>
                <a:sym typeface="Calibri"/>
              </a:rPr>
              <a:t>Review rules and strategies for capitalization.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Tell students to look closely at this sentence for capitalization mistakes: </a:t>
            </a:r>
            <a:r>
              <a:rPr i="1" lang="en-US" sz="1200">
                <a:solidFill>
                  <a:schemeClr val="dk1"/>
                </a:solidFill>
                <a:latin typeface="Calibri"/>
                <a:ea typeface="Calibri"/>
                <a:cs typeface="Calibri"/>
                <a:sym typeface="Calibri"/>
              </a:rPr>
              <a:t>Since last year, dr. h. Sharp has worked at the clinic inside the vfw building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Capitalize </a:t>
            </a:r>
            <a:r>
              <a:rPr i="1" lang="en-US" sz="1200">
                <a:solidFill>
                  <a:schemeClr val="dk1"/>
                </a:solidFill>
                <a:latin typeface="Calibri"/>
                <a:ea typeface="Calibri"/>
                <a:cs typeface="Calibri"/>
                <a:sym typeface="Calibri"/>
              </a:rPr>
              <a:t>VFW </a:t>
            </a:r>
            <a:r>
              <a:rPr lang="en-US" sz="1200">
                <a:solidFill>
                  <a:schemeClr val="dk1"/>
                </a:solidFill>
                <a:latin typeface="Calibri"/>
                <a:ea typeface="Calibri"/>
                <a:cs typeface="Calibri"/>
                <a:sym typeface="Calibri"/>
              </a:rPr>
              <a:t>as you explain that it is an abbreviation that stands for Veterans of Foreign Wars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Guide students to specify other abbreviations and initials that need to be capitalized, such as </a:t>
            </a:r>
            <a:r>
              <a:rPr i="1" lang="en-US" sz="1200">
                <a:solidFill>
                  <a:schemeClr val="dk1"/>
                </a:solidFill>
                <a:latin typeface="Calibri"/>
                <a:ea typeface="Calibri"/>
                <a:cs typeface="Calibri"/>
                <a:sym typeface="Calibri"/>
              </a:rPr>
              <a:t>Dr.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H.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As a class, brainstorm a list of abbreviations, initials, acronyms, and organizations that need capitalization.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create sentences of their own, using correct capitalization of abbreviations, initials, acronyms, and organizations. </a:t>
            </a:r>
            <a:endParaRPr/>
          </a:p>
          <a:p>
            <a:pPr indent="-266700" lvl="0" marL="381000" marR="0" rtl="0" algn="l">
              <a:lnSpc>
                <a:spcPct val="100000"/>
              </a:lnSpc>
              <a:spcBef>
                <a:spcPts val="0"/>
              </a:spcBef>
              <a:spcAft>
                <a:spcPts val="0"/>
              </a:spcAft>
              <a:buClr>
                <a:srgbClr val="000000"/>
              </a:buClr>
              <a:buSzPts val="1200"/>
              <a:buFont typeface="Arial"/>
              <a:buNone/>
            </a:pPr>
            <a:r>
              <a:t/>
            </a:r>
            <a:endParaRPr sz="2800"/>
          </a:p>
          <a:p>
            <a:pPr indent="0" lvl="0" marL="228600" rtl="0" algn="l">
              <a:lnSpc>
                <a:spcPct val="100000"/>
              </a:lnSpc>
              <a:spcBef>
                <a:spcPts val="0"/>
              </a:spcBef>
              <a:spcAft>
                <a:spcPts val="0"/>
              </a:spcAft>
              <a:buSzPts val="1400"/>
              <a:buFont typeface="Calibri"/>
              <a:buNone/>
            </a:pPr>
            <a:r>
              <a:t/>
            </a:r>
            <a:endParaRPr i="1" sz="1800">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114300" lvl="0" marL="228600" rtl="0" algn="l">
              <a:lnSpc>
                <a:spcPct val="100000"/>
              </a:lnSpc>
              <a:spcBef>
                <a:spcPts val="0"/>
              </a:spcBef>
              <a:spcAft>
                <a:spcPts val="0"/>
              </a:spcAft>
              <a:buClr>
                <a:srgbClr val="000000"/>
              </a:buClr>
              <a:buSzPts val="12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99" name="Google Shape;29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Introduce the vocabulary words on p. 430 in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and define them as needed. </a:t>
            </a:r>
            <a:endParaRPr/>
          </a:p>
          <a:p>
            <a:pPr indent="-190500" lvl="1" marL="685800" marR="0" rtl="0" algn="l">
              <a:lnSpc>
                <a:spcPct val="100000"/>
              </a:lnSpc>
              <a:spcBef>
                <a:spcPts val="0"/>
              </a:spcBef>
              <a:spcAft>
                <a:spcPts val="0"/>
              </a:spcAft>
              <a:buClr>
                <a:srgbClr val="000000"/>
              </a:buClr>
              <a:buSzPts val="1200"/>
              <a:buFont typeface="Arial"/>
              <a:buChar char="•"/>
            </a:pPr>
            <a:r>
              <a:rPr b="1" lang="en-US" sz="1200">
                <a:solidFill>
                  <a:schemeClr val="dk1"/>
                </a:solidFill>
                <a:latin typeface="Calibri"/>
                <a:ea typeface="Calibri"/>
                <a:cs typeface="Calibri"/>
                <a:sym typeface="Calibri"/>
              </a:rPr>
              <a:t>minerals: </a:t>
            </a:r>
            <a:r>
              <a:rPr lang="en-US" sz="1200">
                <a:solidFill>
                  <a:schemeClr val="dk1"/>
                </a:solidFill>
                <a:latin typeface="Calibri"/>
                <a:ea typeface="Calibri"/>
                <a:cs typeface="Calibri"/>
                <a:sym typeface="Calibri"/>
              </a:rPr>
              <a:t>solid substances made of one or more simple chemicals </a:t>
            </a:r>
            <a:endParaRPr/>
          </a:p>
          <a:p>
            <a:pPr indent="-190500" lvl="1" marL="685800" marR="0" rtl="0" algn="l">
              <a:lnSpc>
                <a:spcPct val="100000"/>
              </a:lnSpc>
              <a:spcBef>
                <a:spcPts val="0"/>
              </a:spcBef>
              <a:spcAft>
                <a:spcPts val="0"/>
              </a:spcAft>
              <a:buClr>
                <a:srgbClr val="000000"/>
              </a:buClr>
              <a:buSzPts val="1200"/>
              <a:buFont typeface="Arial"/>
              <a:buChar char="•"/>
            </a:pPr>
            <a:r>
              <a:rPr b="1" lang="en-US" sz="1200">
                <a:solidFill>
                  <a:schemeClr val="dk1"/>
                </a:solidFill>
                <a:latin typeface="Calibri"/>
                <a:ea typeface="Calibri"/>
                <a:cs typeface="Calibri"/>
                <a:sym typeface="Calibri"/>
              </a:rPr>
              <a:t>particles: </a:t>
            </a:r>
            <a:r>
              <a:rPr lang="en-US" sz="1200">
                <a:solidFill>
                  <a:schemeClr val="dk1"/>
                </a:solidFill>
                <a:latin typeface="Calibri"/>
                <a:ea typeface="Calibri"/>
                <a:cs typeface="Calibri"/>
                <a:sym typeface="Calibri"/>
              </a:rPr>
              <a:t>very small pieces of matter</a:t>
            </a:r>
            <a:endParaRPr/>
          </a:p>
          <a:p>
            <a:pPr indent="-190500" lvl="1" marL="685800" marR="0" rtl="0" algn="l">
              <a:lnSpc>
                <a:spcPct val="100000"/>
              </a:lnSpc>
              <a:spcBef>
                <a:spcPts val="0"/>
              </a:spcBef>
              <a:spcAft>
                <a:spcPts val="0"/>
              </a:spcAft>
              <a:buClr>
                <a:srgbClr val="000000"/>
              </a:buClr>
              <a:buSzPts val="1200"/>
              <a:buFont typeface="Arial"/>
              <a:buChar char="•"/>
            </a:pPr>
            <a:r>
              <a:rPr b="1" lang="en-US" sz="1200">
                <a:solidFill>
                  <a:schemeClr val="dk1"/>
                </a:solidFill>
                <a:latin typeface="Calibri"/>
                <a:ea typeface="Calibri"/>
                <a:cs typeface="Calibri"/>
                <a:sym typeface="Calibri"/>
              </a:rPr>
              <a:t>deposits</a:t>
            </a:r>
            <a:r>
              <a:rPr lang="en-US" sz="1200">
                <a:solidFill>
                  <a:schemeClr val="dk1"/>
                </a:solidFill>
                <a:latin typeface="Calibri"/>
                <a:ea typeface="Calibri"/>
                <a:cs typeface="Calibri"/>
                <a:sym typeface="Calibri"/>
              </a:rPr>
              <a:t>: amounts of something left in one place by a natural process </a:t>
            </a:r>
            <a:endParaRPr/>
          </a:p>
          <a:p>
            <a:pPr indent="-190500" lvl="1" marL="685800" marR="0" rtl="0" algn="l">
              <a:lnSpc>
                <a:spcPct val="100000"/>
              </a:lnSpc>
              <a:spcBef>
                <a:spcPts val="0"/>
              </a:spcBef>
              <a:spcAft>
                <a:spcPts val="0"/>
              </a:spcAft>
              <a:buClr>
                <a:srgbClr val="000000"/>
              </a:buClr>
              <a:buSzPts val="1200"/>
              <a:buFont typeface="Arial"/>
              <a:buChar char="•"/>
            </a:pPr>
            <a:r>
              <a:rPr b="1" lang="en-US" sz="1200">
                <a:solidFill>
                  <a:schemeClr val="dk1"/>
                </a:solidFill>
                <a:latin typeface="Calibri"/>
                <a:ea typeface="Calibri"/>
                <a:cs typeface="Calibri"/>
                <a:sym typeface="Calibri"/>
              </a:rPr>
              <a:t>erosion: </a:t>
            </a:r>
            <a:r>
              <a:rPr lang="en-US" sz="1200">
                <a:solidFill>
                  <a:schemeClr val="dk1"/>
                </a:solidFill>
                <a:latin typeface="Calibri"/>
                <a:ea typeface="Calibri"/>
                <a:cs typeface="Calibri"/>
                <a:sym typeface="Calibri"/>
              </a:rPr>
              <a:t>a slow process of being worn away </a:t>
            </a:r>
            <a:endParaRPr/>
          </a:p>
          <a:p>
            <a:pPr indent="-190500" lvl="1" marL="685800" marR="0" rtl="0" algn="l">
              <a:lnSpc>
                <a:spcPct val="100000"/>
              </a:lnSpc>
              <a:spcBef>
                <a:spcPts val="0"/>
              </a:spcBef>
              <a:spcAft>
                <a:spcPts val="0"/>
              </a:spcAft>
              <a:buClr>
                <a:srgbClr val="000000"/>
              </a:buClr>
              <a:buSzPts val="1200"/>
              <a:buFont typeface="Arial"/>
              <a:buChar char="•"/>
            </a:pPr>
            <a:r>
              <a:rPr b="1" lang="en-US" sz="1200">
                <a:solidFill>
                  <a:schemeClr val="dk1"/>
                </a:solidFill>
                <a:latin typeface="Calibri"/>
                <a:ea typeface="Calibri"/>
                <a:cs typeface="Calibri"/>
                <a:sym typeface="Calibri"/>
              </a:rPr>
              <a:t>principles: </a:t>
            </a:r>
            <a:r>
              <a:rPr lang="en-US" sz="1200">
                <a:solidFill>
                  <a:schemeClr val="dk1"/>
                </a:solidFill>
                <a:latin typeface="Calibri"/>
                <a:ea typeface="Calibri"/>
                <a:cs typeface="Calibri"/>
                <a:sym typeface="Calibri"/>
              </a:rPr>
              <a:t>general theories or facts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Say: </a:t>
            </a:r>
            <a:r>
              <a:rPr i="1" lang="en-US" sz="1200">
                <a:solidFill>
                  <a:schemeClr val="dk1"/>
                </a:solidFill>
                <a:latin typeface="Calibri"/>
                <a:ea typeface="Calibri"/>
                <a:cs typeface="Calibri"/>
                <a:sym typeface="Calibri"/>
              </a:rPr>
              <a:t>These words will help you understand what you read and see in Rocks and Fossils. What do you already know about them? What can you predict about the text based on what you know about them? As you read, highlight the words and ask yourself how they connect to main ideas and details. </a:t>
            </a:r>
            <a:endParaRPr/>
          </a:p>
        </p:txBody>
      </p:sp>
      <p:sp>
        <p:nvSpPr>
          <p:cNvPr id="321" name="Google Shape;32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chemeClr val="dk1"/>
                </a:solidFill>
                <a:latin typeface="Calibri"/>
                <a:ea typeface="Calibri"/>
                <a:cs typeface="Calibri"/>
                <a:sym typeface="Calibri"/>
              </a:rPr>
              <a:t>Discuss the First Read Strategies with students.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solidFill>
                  <a:schemeClr val="dk1"/>
                </a:solidFill>
                <a:latin typeface="Calibri"/>
                <a:ea typeface="Calibri"/>
                <a:cs typeface="Calibri"/>
                <a:sym typeface="Calibri"/>
              </a:rPr>
              <a:t>Prompt students to establish that the purpose for reading this text is to learn and understand information. </a:t>
            </a:r>
            <a:endParaRPr>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chemeClr val="dk1"/>
                </a:solidFill>
                <a:latin typeface="Calibri"/>
                <a:ea typeface="Calibri"/>
                <a:cs typeface="Calibri"/>
                <a:sym typeface="Calibri"/>
              </a:rPr>
              <a:t>Explain the four steps of the first read. </a:t>
            </a:r>
            <a:endParaRPr/>
          </a:p>
          <a:p>
            <a:pPr indent="-158750" lvl="1" marL="857250" rtl="0" algn="l">
              <a:lnSpc>
                <a:spcPct val="100000"/>
              </a:lnSpc>
              <a:spcBef>
                <a:spcPts val="0"/>
              </a:spcBef>
              <a:spcAft>
                <a:spcPts val="0"/>
              </a:spcAft>
              <a:buSzPts val="1200"/>
              <a:buFont typeface="Arial"/>
              <a:buChar char="•"/>
            </a:pPr>
            <a:r>
              <a:rPr b="0" i="1" lang="en-US">
                <a:solidFill>
                  <a:schemeClr val="dk1"/>
                </a:solidFill>
                <a:latin typeface="Calibri"/>
                <a:ea typeface="Calibri"/>
                <a:cs typeface="Calibri"/>
                <a:sym typeface="Calibri"/>
              </a:rPr>
              <a:t>NOTICE Tell </a:t>
            </a:r>
            <a:r>
              <a:rPr i="1" lang="en-US">
                <a:solidFill>
                  <a:schemeClr val="dk1"/>
                </a:solidFill>
                <a:latin typeface="Calibri"/>
                <a:ea typeface="Calibri"/>
                <a:cs typeface="Calibri"/>
                <a:sym typeface="Calibri"/>
              </a:rPr>
              <a:t>students to focus on words the author emphasizes through the use of bold print, italics, or highlighting. </a:t>
            </a:r>
            <a:endParaRPr/>
          </a:p>
          <a:p>
            <a:pPr indent="-158750" lvl="1" marL="857250" marR="0" rtl="0" algn="l">
              <a:lnSpc>
                <a:spcPct val="100000"/>
              </a:lnSpc>
              <a:spcBef>
                <a:spcPts val="0"/>
              </a:spcBef>
              <a:spcAft>
                <a:spcPts val="0"/>
              </a:spcAft>
              <a:buClr>
                <a:srgbClr val="000000"/>
              </a:buClr>
              <a:buSzPts val="1200"/>
              <a:buFont typeface="Arial"/>
              <a:buChar char="•"/>
            </a:pPr>
            <a:r>
              <a:rPr b="0" i="1" lang="en-US">
                <a:solidFill>
                  <a:schemeClr val="dk1"/>
                </a:solidFill>
                <a:latin typeface="Calibri"/>
                <a:ea typeface="Calibri"/>
                <a:cs typeface="Calibri"/>
                <a:sym typeface="Calibri"/>
              </a:rPr>
              <a:t>GENERATE QUESTIONS </a:t>
            </a:r>
            <a:r>
              <a:rPr i="1" lang="en-US">
                <a:solidFill>
                  <a:schemeClr val="dk1"/>
                </a:solidFill>
                <a:latin typeface="Calibri"/>
                <a:ea typeface="Calibri"/>
                <a:cs typeface="Calibri"/>
                <a:sym typeface="Calibri"/>
              </a:rPr>
              <a:t>Encourage students to ask questions about words, sentences, and features they find confusing. </a:t>
            </a:r>
            <a:endParaRPr i="1">
              <a:solidFill>
                <a:schemeClr val="dk1"/>
              </a:solidFill>
              <a:latin typeface="Calibri"/>
              <a:ea typeface="Calibri"/>
              <a:cs typeface="Calibri"/>
              <a:sym typeface="Calibri"/>
            </a:endParaRPr>
          </a:p>
          <a:p>
            <a:pPr indent="-158750" lvl="1" marL="857250" marR="0" rtl="0" algn="l">
              <a:lnSpc>
                <a:spcPct val="100000"/>
              </a:lnSpc>
              <a:spcBef>
                <a:spcPts val="0"/>
              </a:spcBef>
              <a:spcAft>
                <a:spcPts val="0"/>
              </a:spcAft>
              <a:buClr>
                <a:srgbClr val="000000"/>
              </a:buClr>
              <a:buSzPts val="1200"/>
              <a:buFont typeface="Arial"/>
              <a:buChar char="•"/>
            </a:pPr>
            <a:r>
              <a:rPr b="0" i="1" lang="en-US">
                <a:solidFill>
                  <a:schemeClr val="dk1"/>
                </a:solidFill>
                <a:latin typeface="Calibri"/>
                <a:ea typeface="Calibri"/>
                <a:cs typeface="Calibri"/>
                <a:sym typeface="Calibri"/>
              </a:rPr>
              <a:t>CONNECT </a:t>
            </a:r>
            <a:r>
              <a:rPr i="1" lang="en-US">
                <a:solidFill>
                  <a:schemeClr val="dk1"/>
                </a:solidFill>
                <a:latin typeface="Calibri"/>
                <a:ea typeface="Calibri"/>
                <a:cs typeface="Calibri"/>
                <a:sym typeface="Calibri"/>
              </a:rPr>
              <a:t>Have students connect this text to other informational texts they have read. </a:t>
            </a:r>
            <a:endParaRPr i="1">
              <a:solidFill>
                <a:schemeClr val="dk1"/>
              </a:solidFill>
              <a:latin typeface="Calibri"/>
              <a:ea typeface="Calibri"/>
              <a:cs typeface="Calibri"/>
              <a:sym typeface="Calibri"/>
            </a:endParaRPr>
          </a:p>
          <a:p>
            <a:pPr indent="-158750" lvl="1" marL="857250" marR="0" rtl="0" algn="l">
              <a:lnSpc>
                <a:spcPct val="100000"/>
              </a:lnSpc>
              <a:spcBef>
                <a:spcPts val="0"/>
              </a:spcBef>
              <a:spcAft>
                <a:spcPts val="0"/>
              </a:spcAft>
              <a:buClr>
                <a:srgbClr val="000000"/>
              </a:buClr>
              <a:buSzPts val="1200"/>
              <a:buFont typeface="Arial"/>
              <a:buChar char="•"/>
            </a:pPr>
            <a:r>
              <a:rPr b="0" i="1" lang="en-US">
                <a:solidFill>
                  <a:schemeClr val="dk1"/>
                </a:solidFill>
                <a:latin typeface="Calibri"/>
                <a:ea typeface="Calibri"/>
                <a:cs typeface="Calibri"/>
                <a:sym typeface="Calibri"/>
              </a:rPr>
              <a:t>RESPOND </a:t>
            </a:r>
            <a:r>
              <a:rPr i="1" lang="en-US">
                <a:solidFill>
                  <a:schemeClr val="dk1"/>
                </a:solidFill>
                <a:latin typeface="Calibri"/>
                <a:ea typeface="Calibri"/>
                <a:cs typeface="Calibri"/>
                <a:sym typeface="Calibri"/>
              </a:rPr>
              <a:t>Have students respond to the text by sharing their thoughts about the text with a partner. </a:t>
            </a:r>
            <a:endParaRPr b="0" i="1"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latin typeface="Calibri"/>
                <a:ea typeface="Calibri"/>
                <a:cs typeface="Calibri"/>
                <a:sym typeface="Calibri"/>
              </a:rPr>
              <a:t>Students may read independently, in pairs, or as a class. Use the First Read notes to help them connect with the text and guide their understanding.</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Calibri"/>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337" name="Google Shape;33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Students may read independently, in pairs, or as a class. Use the First Read notes to help them connect with the text and guide their understanding.   </a:t>
            </a:r>
            <a:endParaRPr/>
          </a:p>
          <a:p>
            <a:pPr indent="0" lvl="0" marL="457200" rtl="0" algn="l">
              <a:lnSpc>
                <a:spcPct val="100000"/>
              </a:lnSpc>
              <a:spcBef>
                <a:spcPts val="0"/>
              </a:spcBef>
              <a:spcAft>
                <a:spcPts val="0"/>
              </a:spcAft>
              <a:buNone/>
            </a:pPr>
            <a:r>
              <a:t/>
            </a:r>
            <a:endParaRPr i="0" u="none" strike="noStrike">
              <a:solidFill>
                <a:schemeClr val="dk1"/>
              </a:solidFill>
            </a:endParaRPr>
          </a:p>
        </p:txBody>
      </p:sp>
      <p:sp>
        <p:nvSpPr>
          <p:cNvPr id="349" name="Google Shape;34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chemeClr val="dk1"/>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notice that the word mineral in paragraph 2 is in italics. This tells me that the author is explaining what the word means and how it is used. Italics usually signal a key term that tells about an important idea in the text.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Most of this information is new to me, so I have a lot of questions. For example, I wonder how many minerals are in Earth’s crust. How many of Earth’s 4,000 minerals can be found in Earth's crust? </a:t>
            </a:r>
            <a:endParaRPr/>
          </a:p>
          <a:p>
            <a:pPr indent="-139700" lvl="0" marL="228600" marR="0" rtl="0" algn="l">
              <a:lnSpc>
                <a:spcPct val="100000"/>
              </a:lnSpc>
              <a:spcBef>
                <a:spcPts val="0"/>
              </a:spcBef>
              <a:spcAft>
                <a:spcPts val="0"/>
              </a:spcAft>
              <a:buClr>
                <a:srgbClr val="000000"/>
              </a:buClr>
              <a:buSzPts val="1200"/>
              <a:buFont typeface="Arial"/>
              <a:buNone/>
            </a:pPr>
            <a:r>
              <a:t/>
            </a:r>
            <a:endParaRPr i="1">
              <a:latin typeface="Calibri"/>
              <a:ea typeface="Calibri"/>
              <a:cs typeface="Calibri"/>
              <a:sym typeface="Calibri"/>
            </a:endParaRPr>
          </a:p>
        </p:txBody>
      </p:sp>
      <p:sp>
        <p:nvSpPr>
          <p:cNvPr id="362" name="Google Shape;36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sz="1200" u="none" strike="noStrike">
                <a:solidFill>
                  <a:schemeClr val="dk1"/>
                </a:solidFill>
                <a:latin typeface="Calibri"/>
                <a:ea typeface="Calibri"/>
                <a:cs typeface="Calibri"/>
                <a:sym typeface="Calibri"/>
              </a:rPr>
              <a:t>Read Together.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i="0" lang="en-US" sz="1200">
                <a:solidFill>
                  <a:schemeClr val="dk1"/>
                </a:solidFill>
                <a:latin typeface="Calibri"/>
                <a:ea typeface="Calibri"/>
                <a:cs typeface="Calibri"/>
                <a:sym typeface="Calibri"/>
              </a:rPr>
              <a:t>RESPOND: Have pairs discuss paragraphs 6 and 7. </a:t>
            </a:r>
            <a:endParaRPr i="0" sz="1200">
              <a:solidFill>
                <a:schemeClr val="dk1"/>
              </a:solidFill>
              <a:latin typeface="Calibri"/>
              <a:ea typeface="Calibri"/>
              <a:cs typeface="Calibri"/>
              <a:sym typeface="Calibri"/>
            </a:endParaRPr>
          </a:p>
          <a:p>
            <a:pPr indent="-215900" lvl="0" marL="228600" marR="0" rtl="0" algn="l">
              <a:lnSpc>
                <a:spcPct val="100000"/>
              </a:lnSpc>
              <a:spcBef>
                <a:spcPts val="0"/>
              </a:spcBef>
              <a:spcAft>
                <a:spcPts val="0"/>
              </a:spcAft>
              <a:buClr>
                <a:srgbClr val="000000"/>
              </a:buClr>
              <a:buSzPts val="1200"/>
              <a:buFont typeface="Calibri"/>
              <a:buAutoNum type="arabicPeriod"/>
            </a:pPr>
            <a:r>
              <a:rPr i="0"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What did you already know about gems? What did you learn about them from the text? </a:t>
            </a:r>
            <a:endParaRPr i="1" sz="1200">
              <a:solidFill>
                <a:schemeClr val="dk1"/>
              </a:solidFill>
              <a:latin typeface="Calibri"/>
              <a:ea typeface="Calibri"/>
              <a:cs typeface="Calibri"/>
              <a:sym typeface="Calibri"/>
            </a:endParaRPr>
          </a:p>
          <a:p>
            <a:pPr indent="-215900" lvl="0" marL="228600" marR="0" rtl="0" algn="l">
              <a:lnSpc>
                <a:spcPct val="100000"/>
              </a:lnSpc>
              <a:spcBef>
                <a:spcPts val="0"/>
              </a:spcBef>
              <a:spcAft>
                <a:spcPts val="0"/>
              </a:spcAft>
              <a:buClr>
                <a:srgbClr val="000000"/>
              </a:buClr>
              <a:buSzPts val="1200"/>
              <a:buFont typeface="Calibri"/>
              <a:buAutoNum type="arabicPeriod"/>
            </a:pPr>
            <a:r>
              <a:rPr b="0" lang="en-US" sz="1200">
                <a:solidFill>
                  <a:schemeClr val="dk1"/>
                </a:solidFill>
                <a:latin typeface="Calibri"/>
                <a:ea typeface="Calibri"/>
                <a:cs typeface="Calibri"/>
                <a:sym typeface="Calibri"/>
              </a:rPr>
              <a:t>Possible Response: </a:t>
            </a:r>
            <a:r>
              <a:rPr lang="en-US" sz="1200">
                <a:solidFill>
                  <a:schemeClr val="dk1"/>
                </a:solidFill>
                <a:latin typeface="Calibri"/>
                <a:ea typeface="Calibri"/>
                <a:cs typeface="Calibri"/>
                <a:sym typeface="Calibri"/>
              </a:rPr>
              <a:t>I already knew that diamonds are valuable gems. I learned from the text that gems are called </a:t>
            </a:r>
            <a:r>
              <a:rPr i="1" lang="en-US" sz="1200">
                <a:solidFill>
                  <a:schemeClr val="dk1"/>
                </a:solidFill>
                <a:latin typeface="Calibri"/>
                <a:ea typeface="Calibri"/>
                <a:cs typeface="Calibri"/>
                <a:sym typeface="Calibri"/>
              </a:rPr>
              <a:t>gems </a:t>
            </a:r>
            <a:r>
              <a:rPr lang="en-US" sz="1200">
                <a:solidFill>
                  <a:schemeClr val="dk1"/>
                </a:solidFill>
                <a:latin typeface="Calibri"/>
                <a:ea typeface="Calibri"/>
                <a:cs typeface="Calibri"/>
                <a:sym typeface="Calibri"/>
              </a:rPr>
              <a:t>only after they are cut and polished. Before that, they are called gemstones.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notice that the term igneous in paragraph 10 is in italics, which tells me I should pay attention to the term because it is important to the main ideas of the text. </a:t>
            </a:r>
            <a:br>
              <a:rPr i="0" lang="en-US"/>
            </a:br>
            <a:endParaRPr i="0" u="none" strike="noStrike">
              <a:solidFill>
                <a:srgbClr val="000000"/>
              </a:solidFill>
            </a:endParaRPr>
          </a:p>
        </p:txBody>
      </p:sp>
      <p:sp>
        <p:nvSpPr>
          <p:cNvPr id="376" name="Google Shape;37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sz="1200" u="none" strike="noStrike">
                <a:solidFill>
                  <a:schemeClr val="dk1"/>
                </a:solidFill>
                <a:latin typeface="Calibri"/>
                <a:ea typeface="Calibri"/>
                <a:cs typeface="Calibri"/>
                <a:sym typeface="Calibri"/>
              </a:rPr>
              <a:t>Read Together.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THINK ALOUD</a:t>
            </a:r>
            <a:r>
              <a:rPr i="1" lang="en-US" sz="1200">
                <a:solidFill>
                  <a:schemeClr val="dk1"/>
                </a:solidFill>
                <a:latin typeface="Calibri"/>
                <a:ea typeface="Calibri"/>
                <a:cs typeface="Calibri"/>
                <a:sym typeface="Calibri"/>
              </a:rPr>
              <a:t>: I wonder what determines whether magma cools slowly or quickly. Also, if intrusive rocks form underground, how do they end up on the surface? I’ll keep reading to see whether my questions are answered.</a:t>
            </a:r>
            <a:r>
              <a:rPr lang="en-US" sz="1200">
                <a:solidFill>
                  <a:schemeClr val="dk1"/>
                </a:solidFill>
                <a:latin typeface="Calibri"/>
                <a:ea typeface="Calibri"/>
                <a:cs typeface="Calibri"/>
                <a:sym typeface="Calibri"/>
              </a:rPr>
              <a:t>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notice that paragraph 15 talks about a kind of rock called basalt. It indicates that basalt is the most common extrusive igneous rock. The infographic on pages 426 and 427 also talks about basalt. It says that basalt is the most common volcanic rock. That connects with the information here, since volcanic rocks are igneous rocks. </a:t>
            </a:r>
            <a:br>
              <a:rPr lang="en-US">
                <a:solidFill>
                  <a:schemeClr val="dk1"/>
                </a:solidFill>
              </a:rPr>
            </a:br>
            <a:endParaRPr i="0" u="none" strike="noStrike">
              <a:solidFill>
                <a:schemeClr val="dk1"/>
              </a:solidFill>
            </a:endParaRPr>
          </a:p>
        </p:txBody>
      </p:sp>
      <p:sp>
        <p:nvSpPr>
          <p:cNvPr id="390" name="Google Shape;39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Read Together. </a:t>
            </a:r>
            <a:endParaRPr i="0" sz="1200">
              <a:solidFill>
                <a:schemeClr val="dk1"/>
              </a:solidFill>
              <a:latin typeface="Calibri"/>
              <a:ea typeface="Calibri"/>
              <a:cs typeface="Calibri"/>
              <a:sym typeface="Calibri"/>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RESPOND: Have partners discuss the use of text features and graphics on p. 438. Ask: </a:t>
            </a:r>
            <a:r>
              <a:rPr i="1" lang="en-US" sz="1200">
                <a:solidFill>
                  <a:schemeClr val="dk1"/>
                </a:solidFill>
                <a:latin typeface="Calibri"/>
                <a:ea typeface="Calibri"/>
                <a:cs typeface="Calibri"/>
                <a:sym typeface="Calibri"/>
              </a:rPr>
              <a:t>What is one detail in the text that is supported by the inset at the bottom of the page? What is one thing you learn from the inset that the text does not tell you? </a:t>
            </a:r>
            <a:endParaRPr i="1" sz="1200">
              <a:solidFill>
                <a:schemeClr val="dk1"/>
              </a:solidFill>
              <a:latin typeface="Calibri"/>
              <a:ea typeface="Calibri"/>
              <a:cs typeface="Calibri"/>
              <a:sym typeface="Calibri"/>
            </a:endParaRPr>
          </a:p>
          <a:p>
            <a:pPr indent="-190500" lvl="0" marL="228600" marR="0" rtl="0" algn="l">
              <a:lnSpc>
                <a:spcPct val="100000"/>
              </a:lnSpc>
              <a:spcBef>
                <a:spcPts val="0"/>
              </a:spcBef>
              <a:spcAft>
                <a:spcPts val="0"/>
              </a:spcAft>
              <a:buClr>
                <a:srgbClr val="000000"/>
              </a:buClr>
              <a:buSzPts val="1200"/>
              <a:buFont typeface="Calibri"/>
              <a:buAutoNum type="arabicPeriod"/>
            </a:pPr>
            <a:r>
              <a:rPr b="0" lang="en-US" sz="1200">
                <a:solidFill>
                  <a:schemeClr val="dk1"/>
                </a:solidFill>
                <a:latin typeface="Calibri"/>
                <a:ea typeface="Calibri"/>
                <a:cs typeface="Calibri"/>
                <a:sym typeface="Calibri"/>
              </a:rPr>
              <a:t>Possible Responses: </a:t>
            </a:r>
            <a:r>
              <a:rPr lang="en-US" sz="1200">
                <a:solidFill>
                  <a:schemeClr val="dk1"/>
                </a:solidFill>
                <a:latin typeface="Calibri"/>
                <a:ea typeface="Calibri"/>
                <a:cs typeface="Calibri"/>
                <a:sym typeface="Calibri"/>
              </a:rPr>
              <a:t>The detail that pumice is “full of spongelike holes” is supported by the inset. One new detail in the inset is how people use granite, obsidian, and pumice.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was surprised to see in paragraph 22 that fossils often form some of the materials found in sedimentary rock. This confuses me because I thought fossils were rocks. I wonder how rocks are different from fossils?</a:t>
            </a:r>
            <a:endParaRPr sz="1200">
              <a:solidFill>
                <a:schemeClr val="dk1"/>
              </a:solidFill>
              <a:latin typeface="Calibri"/>
              <a:ea typeface="Calibri"/>
              <a:cs typeface="Calibri"/>
              <a:sym typeface="Calibri"/>
            </a:endParaRPr>
          </a:p>
          <a:p>
            <a:pPr indent="-114300" lvl="0" marL="228600" marR="0" rtl="0" algn="l">
              <a:lnSpc>
                <a:spcPct val="100000"/>
              </a:lnSpc>
              <a:spcBef>
                <a:spcPts val="0"/>
              </a:spcBef>
              <a:spcAft>
                <a:spcPts val="0"/>
              </a:spcAft>
              <a:buClr>
                <a:srgbClr val="000000"/>
              </a:buClr>
              <a:buSzPts val="1200"/>
              <a:buFont typeface="Calibri"/>
              <a:buNone/>
            </a:pPr>
            <a:r>
              <a:t/>
            </a:r>
            <a:endParaRPr sz="1200">
              <a:latin typeface="Calibri"/>
              <a:ea typeface="Calibri"/>
              <a:cs typeface="Calibri"/>
              <a:sym typeface="Calibri"/>
            </a:endParaRPr>
          </a:p>
          <a:p>
            <a:pPr indent="-114300" lvl="0" marL="228600" marR="0" rtl="0" algn="l">
              <a:lnSpc>
                <a:spcPct val="100000"/>
              </a:lnSpc>
              <a:spcBef>
                <a:spcPts val="0"/>
              </a:spcBef>
              <a:spcAft>
                <a:spcPts val="0"/>
              </a:spcAft>
              <a:buClr>
                <a:srgbClr val="000000"/>
              </a:buClr>
              <a:buSzPts val="1200"/>
              <a:buFont typeface="Calibri"/>
              <a:buNone/>
            </a:pPr>
            <a:r>
              <a:t/>
            </a:r>
            <a:endParaRPr i="1"/>
          </a:p>
          <a:p>
            <a:pPr indent="-114300" lvl="0" marL="228600" marR="0" rtl="0" algn="l">
              <a:lnSpc>
                <a:spcPct val="100000"/>
              </a:lnSpc>
              <a:spcBef>
                <a:spcPts val="0"/>
              </a:spcBef>
              <a:spcAft>
                <a:spcPts val="0"/>
              </a:spcAft>
              <a:buClr>
                <a:srgbClr val="000000"/>
              </a:buClr>
              <a:buSzPts val="1200"/>
              <a:buFont typeface="Calibri"/>
              <a:buNone/>
            </a:pPr>
            <a:r>
              <a:t/>
            </a:r>
            <a:endParaRPr i="1"/>
          </a:p>
          <a:p>
            <a:pPr indent="-114300" lvl="0" marL="228600" rtl="0" algn="l">
              <a:lnSpc>
                <a:spcPct val="100000"/>
              </a:lnSpc>
              <a:spcBef>
                <a:spcPts val="0"/>
              </a:spcBef>
              <a:spcAft>
                <a:spcPts val="0"/>
              </a:spcAft>
              <a:buClr>
                <a:srgbClr val="000000"/>
              </a:buClr>
              <a:buSzPts val="1200"/>
              <a:buFont typeface="Calibri"/>
              <a:buNone/>
            </a:pPr>
            <a:r>
              <a:t/>
            </a:r>
            <a:endParaRPr i="1" u="none" strike="noStrike">
              <a:solidFill>
                <a:srgbClr val="000000"/>
              </a:solidFill>
            </a:endParaRPr>
          </a:p>
        </p:txBody>
      </p:sp>
      <p:sp>
        <p:nvSpPr>
          <p:cNvPr id="404" name="Google Shape;40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Read Together.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THINK ALOUD</a:t>
            </a:r>
            <a:r>
              <a:rPr i="1" lang="en-US" sz="1200">
                <a:solidFill>
                  <a:schemeClr val="dk1"/>
                </a:solidFill>
                <a:latin typeface="Calibri"/>
                <a:ea typeface="Calibri"/>
                <a:cs typeface="Calibri"/>
                <a:sym typeface="Calibri"/>
              </a:rPr>
              <a:t>: In paragraph 24, I see two more italicized words, clastic and klastos. Klastos is the Greek origin of clastic, so klastos is in italics simply because it is a foreign word. But the italics for clastic show me that the term is important. </a:t>
            </a:r>
            <a:endParaRPr i="1" sz="1200">
              <a:solidFill>
                <a:schemeClr val="dk1"/>
              </a:solidFill>
              <a:latin typeface="Calibri"/>
              <a:ea typeface="Calibri"/>
              <a:cs typeface="Calibri"/>
              <a:sym typeface="Calibri"/>
            </a:endParaRPr>
          </a:p>
          <a:p>
            <a:pPr indent="-190500" lvl="0" marL="228600" marR="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RESPOND: </a:t>
            </a:r>
            <a:r>
              <a:rPr lang="en-US" sz="1200">
                <a:solidFill>
                  <a:schemeClr val="dk1"/>
                </a:solidFill>
                <a:latin typeface="Calibri"/>
                <a:ea typeface="Calibri"/>
                <a:cs typeface="Calibri"/>
                <a:sym typeface="Calibri"/>
              </a:rPr>
              <a:t>Have pairs compare and contrast igneous and sedimentary rocks. Ask: </a:t>
            </a:r>
            <a:r>
              <a:rPr i="1" lang="en-US" sz="1200">
                <a:solidFill>
                  <a:schemeClr val="dk1"/>
                </a:solidFill>
                <a:latin typeface="Calibri"/>
                <a:ea typeface="Calibri"/>
                <a:cs typeface="Calibri"/>
                <a:sym typeface="Calibri"/>
              </a:rPr>
              <a:t>How are igneous rocks different from sedimentary rocks? What do the two types of rocks have in common? </a:t>
            </a:r>
            <a:endParaRPr i="1">
              <a:solidFill>
                <a:schemeClr val="dk1"/>
              </a:solidFill>
            </a:endParaRPr>
          </a:p>
          <a:p>
            <a:pPr indent="-114300" lvl="0" marL="228600" marR="0" rtl="0" algn="l">
              <a:lnSpc>
                <a:spcPct val="100000"/>
              </a:lnSpc>
              <a:spcBef>
                <a:spcPts val="0"/>
              </a:spcBef>
              <a:spcAft>
                <a:spcPts val="0"/>
              </a:spcAft>
              <a:buClr>
                <a:srgbClr val="000000"/>
              </a:buClr>
              <a:buSzPts val="1200"/>
              <a:buFont typeface="Calibri"/>
              <a:buNone/>
            </a:pPr>
            <a:r>
              <a:t/>
            </a:r>
            <a:endParaRPr i="1"/>
          </a:p>
          <a:p>
            <a:pPr indent="-114300" lvl="0" marL="228600" rtl="0" algn="l">
              <a:lnSpc>
                <a:spcPct val="100000"/>
              </a:lnSpc>
              <a:spcBef>
                <a:spcPts val="0"/>
              </a:spcBef>
              <a:spcAft>
                <a:spcPts val="0"/>
              </a:spcAft>
              <a:buClr>
                <a:srgbClr val="000000"/>
              </a:buClr>
              <a:buSzPts val="1200"/>
              <a:buFont typeface="Calibri"/>
              <a:buNone/>
            </a:pPr>
            <a:r>
              <a:t/>
            </a:r>
            <a:endParaRPr i="1" u="none" strike="noStrike">
              <a:solidFill>
                <a:srgbClr val="000000"/>
              </a:solidFill>
            </a:endParaRPr>
          </a:p>
        </p:txBody>
      </p:sp>
      <p:sp>
        <p:nvSpPr>
          <p:cNvPr id="418" name="Google Shape;418;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Read Together.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THINK ALOUD</a:t>
            </a:r>
            <a:r>
              <a:rPr i="0" lang="en-US" sz="1200">
                <a:solidFill>
                  <a:schemeClr val="dk1"/>
                </a:solidFill>
                <a:latin typeface="Calibri"/>
                <a:ea typeface="Calibri"/>
                <a:cs typeface="Calibri"/>
                <a:sym typeface="Calibri"/>
              </a:rPr>
              <a:t>: I see that paragraph 29 says heat can cause rocks to melt. This connects with the information I read in the infographic on pages 426 and 427. The infographic told me at what temperatures rocks melt.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i="1" lang="en-US" sz="1200">
                <a:solidFill>
                  <a:schemeClr val="dk1"/>
                </a:solidFill>
                <a:latin typeface="Calibri"/>
                <a:ea typeface="Calibri"/>
                <a:cs typeface="Calibri"/>
                <a:sym typeface="Calibri"/>
              </a:rPr>
              <a:t>THINK ALOUD:</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I’m a little confused about metamorphic rocks. When is a rock still in its original form, and when is it considered a metamorphic rock? How can scientists tell when metamorphism is complete? How can a metamorphic rock change into a new metamorphic rock? </a:t>
            </a:r>
            <a:endParaRPr i="0" sz="1200">
              <a:solidFill>
                <a:schemeClr val="dk1"/>
              </a:solidFill>
              <a:latin typeface="Calibri"/>
              <a:ea typeface="Calibri"/>
              <a:cs typeface="Calibri"/>
              <a:sym typeface="Calibri"/>
            </a:endParaRPr>
          </a:p>
          <a:p>
            <a:pPr indent="-114300" lvl="0" marL="228600" marR="0" rtl="0" algn="l">
              <a:lnSpc>
                <a:spcPct val="100000"/>
              </a:lnSpc>
              <a:spcBef>
                <a:spcPts val="0"/>
              </a:spcBef>
              <a:spcAft>
                <a:spcPts val="0"/>
              </a:spcAft>
              <a:buClr>
                <a:srgbClr val="000000"/>
              </a:buClr>
              <a:buSzPts val="1200"/>
              <a:buFont typeface="Calibri"/>
              <a:buNone/>
            </a:pPr>
            <a:r>
              <a:t/>
            </a:r>
            <a:endParaRPr i="1"/>
          </a:p>
          <a:p>
            <a:pPr indent="-114300" lvl="0" marL="228600" rtl="0" algn="l">
              <a:lnSpc>
                <a:spcPct val="100000"/>
              </a:lnSpc>
              <a:spcBef>
                <a:spcPts val="0"/>
              </a:spcBef>
              <a:spcAft>
                <a:spcPts val="0"/>
              </a:spcAft>
              <a:buClr>
                <a:srgbClr val="000000"/>
              </a:buClr>
              <a:buSzPts val="1200"/>
              <a:buFont typeface="Calibri"/>
              <a:buNone/>
            </a:pPr>
            <a:r>
              <a:t/>
            </a:r>
            <a:endParaRPr i="1"/>
          </a:p>
          <a:p>
            <a:pPr indent="-114300" lvl="0" marL="228600" marR="0" rtl="0" algn="l">
              <a:lnSpc>
                <a:spcPct val="100000"/>
              </a:lnSpc>
              <a:spcBef>
                <a:spcPts val="0"/>
              </a:spcBef>
              <a:spcAft>
                <a:spcPts val="0"/>
              </a:spcAft>
              <a:buClr>
                <a:srgbClr val="000000"/>
              </a:buClr>
              <a:buSzPts val="1200"/>
              <a:buFont typeface="Calibri"/>
              <a:buNone/>
            </a:pPr>
            <a:r>
              <a:t/>
            </a:r>
            <a:endParaRPr i="1"/>
          </a:p>
          <a:p>
            <a:pPr indent="-114300" lvl="0" marL="228600" rtl="0" algn="l">
              <a:lnSpc>
                <a:spcPct val="100000"/>
              </a:lnSpc>
              <a:spcBef>
                <a:spcPts val="0"/>
              </a:spcBef>
              <a:spcAft>
                <a:spcPts val="0"/>
              </a:spcAft>
              <a:buClr>
                <a:srgbClr val="000000"/>
              </a:buClr>
              <a:buSzPts val="1200"/>
              <a:buFont typeface="Calibri"/>
              <a:buNone/>
            </a:pPr>
            <a:r>
              <a:t/>
            </a:r>
            <a:endParaRPr i="1" u="none" strike="noStrike">
              <a:solidFill>
                <a:srgbClr val="000000"/>
              </a:solidFill>
            </a:endParaRPr>
          </a:p>
        </p:txBody>
      </p:sp>
      <p:sp>
        <p:nvSpPr>
          <p:cNvPr id="432" name="Google Shape;432;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Read Together. </a:t>
            </a:r>
            <a:endParaRPr i="0" sz="1200" u="none" strike="noStrike">
              <a:solidFill>
                <a:schemeClr val="dk1"/>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i="0" lang="en-US" sz="1200">
                <a:solidFill>
                  <a:schemeClr val="dk1"/>
                </a:solidFill>
                <a:latin typeface="Calibri"/>
                <a:ea typeface="Calibri"/>
                <a:cs typeface="Calibri"/>
                <a:sym typeface="Calibri"/>
              </a:rPr>
              <a:t>RESPOND: </a:t>
            </a:r>
            <a:r>
              <a:rPr lang="en-US" sz="1200">
                <a:solidFill>
                  <a:schemeClr val="dk1"/>
                </a:solidFill>
                <a:latin typeface="Calibri"/>
                <a:ea typeface="Calibri"/>
                <a:cs typeface="Calibri"/>
                <a:sym typeface="Calibri"/>
              </a:rPr>
              <a:t>Have partners discuss these questions: </a:t>
            </a:r>
            <a:endParaRPr/>
          </a:p>
          <a:p>
            <a:pPr indent="-190500" lvl="1" marL="68580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What have you learned about rocks so far?</a:t>
            </a:r>
            <a:endParaRPr/>
          </a:p>
          <a:p>
            <a:pPr indent="-190500" lvl="1" marL="68580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What facts do you find the most surprising or interesting, and why? </a:t>
            </a:r>
            <a:endParaRPr/>
          </a:p>
          <a:p>
            <a:pPr indent="-285750" lvl="1" marL="781050" rtl="0" algn="l">
              <a:lnSpc>
                <a:spcPct val="100000"/>
              </a:lnSpc>
              <a:spcBef>
                <a:spcPts val="0"/>
              </a:spcBef>
              <a:spcAft>
                <a:spcPts val="0"/>
              </a:spcAft>
              <a:buClr>
                <a:srgbClr val="000000"/>
              </a:buClr>
              <a:buSzPts val="1200"/>
              <a:buFont typeface="Arial"/>
              <a:buChar char="•"/>
            </a:pPr>
            <a:r>
              <a:rPr b="0" lang="en-US" sz="1200">
                <a:solidFill>
                  <a:schemeClr val="dk1"/>
                </a:solidFill>
                <a:latin typeface="Calibri"/>
                <a:ea typeface="Calibri"/>
                <a:cs typeface="Calibri"/>
                <a:sym typeface="Calibri"/>
              </a:rPr>
              <a:t>Possible Response: </a:t>
            </a:r>
            <a:r>
              <a:rPr lang="en-US" sz="1200">
                <a:solidFill>
                  <a:schemeClr val="dk1"/>
                </a:solidFill>
                <a:latin typeface="Calibri"/>
                <a:ea typeface="Calibri"/>
                <a:cs typeface="Calibri"/>
                <a:sym typeface="Calibri"/>
              </a:rPr>
              <a:t>I’ve learned that</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there are three kinds of rocks, and they are identified based on how they form. The fact that rocks can change from one form to another surprised me because I didn’t know that rocks could change that much.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THINK ALOUD</a:t>
            </a:r>
            <a:r>
              <a:rPr i="1" lang="en-US" sz="1200">
                <a:solidFill>
                  <a:schemeClr val="dk1"/>
                </a:solidFill>
                <a:latin typeface="Calibri"/>
                <a:ea typeface="Calibri"/>
                <a:cs typeface="Calibri"/>
                <a:sym typeface="Calibri"/>
              </a:rPr>
              <a:t>: I see that paragraph 36 on page 445 explains why scientists value metamorphic rocks. I remember that “Geologists at Work” also discussed why geologists value rocks and other materials found underground. I think it said that studying these materials can reveal a lot about Earth’s past, such as how it formed and how it has changed over time. </a:t>
            </a:r>
            <a:endParaRPr i="1" sz="1200">
              <a:solidFill>
                <a:schemeClr val="dk1"/>
              </a:solidFill>
              <a:latin typeface="Calibri"/>
              <a:ea typeface="Calibri"/>
              <a:cs typeface="Calibri"/>
              <a:sym typeface="Calibri"/>
            </a:endParaRPr>
          </a:p>
          <a:p>
            <a:pPr indent="-114300" lvl="0" marL="228600" rtl="0" algn="l">
              <a:lnSpc>
                <a:spcPct val="100000"/>
              </a:lnSpc>
              <a:spcBef>
                <a:spcPts val="0"/>
              </a:spcBef>
              <a:spcAft>
                <a:spcPts val="0"/>
              </a:spcAft>
              <a:buClr>
                <a:srgbClr val="000000"/>
              </a:buClr>
              <a:buSzPts val="1200"/>
              <a:buFont typeface="Calibri"/>
              <a:buNone/>
            </a:pPr>
            <a:r>
              <a:t/>
            </a:r>
            <a:endParaRPr i="1" sz="1200">
              <a:latin typeface="Calibri"/>
              <a:ea typeface="Calibri"/>
              <a:cs typeface="Calibri"/>
              <a:sym typeface="Calibri"/>
            </a:endParaRPr>
          </a:p>
          <a:p>
            <a:pPr indent="-196850" lvl="0" marL="514350" marR="0" rtl="0" algn="l">
              <a:lnSpc>
                <a:spcPct val="100000"/>
              </a:lnSpc>
              <a:spcBef>
                <a:spcPts val="0"/>
              </a:spcBef>
              <a:spcAft>
                <a:spcPts val="0"/>
              </a:spcAft>
              <a:buClr>
                <a:srgbClr val="000000"/>
              </a:buClr>
              <a:buSzPts val="1400"/>
              <a:buFont typeface="Arial"/>
              <a:buNone/>
            </a:pPr>
            <a:r>
              <a:t/>
            </a:r>
            <a:endParaRPr sz="1200">
              <a:latin typeface="Calibri"/>
              <a:ea typeface="Calibri"/>
              <a:cs typeface="Calibri"/>
              <a:sym typeface="Calibri"/>
            </a:endParaRPr>
          </a:p>
          <a:p>
            <a:pPr indent="-114300" lvl="0" marL="228600" marR="0" rtl="0" algn="l">
              <a:lnSpc>
                <a:spcPct val="100000"/>
              </a:lnSpc>
              <a:spcBef>
                <a:spcPts val="0"/>
              </a:spcBef>
              <a:spcAft>
                <a:spcPts val="0"/>
              </a:spcAft>
              <a:buClr>
                <a:srgbClr val="000000"/>
              </a:buClr>
              <a:buSzPts val="1200"/>
              <a:buFont typeface="Calibri"/>
              <a:buNone/>
            </a:pPr>
            <a:r>
              <a:t/>
            </a:r>
            <a:endParaRPr i="1"/>
          </a:p>
          <a:p>
            <a:pPr indent="-114300" lvl="0" marL="228600" rtl="0" algn="l">
              <a:lnSpc>
                <a:spcPct val="100000"/>
              </a:lnSpc>
              <a:spcBef>
                <a:spcPts val="0"/>
              </a:spcBef>
              <a:spcAft>
                <a:spcPts val="0"/>
              </a:spcAft>
              <a:buClr>
                <a:srgbClr val="000000"/>
              </a:buClr>
              <a:buSzPts val="1200"/>
              <a:buFont typeface="Calibri"/>
              <a:buNone/>
            </a:pPr>
            <a:r>
              <a:t/>
            </a:r>
            <a:endParaRPr i="1"/>
          </a:p>
          <a:p>
            <a:pPr indent="-114300" lvl="0" marL="228600" marR="0" rtl="0" algn="l">
              <a:lnSpc>
                <a:spcPct val="100000"/>
              </a:lnSpc>
              <a:spcBef>
                <a:spcPts val="0"/>
              </a:spcBef>
              <a:spcAft>
                <a:spcPts val="0"/>
              </a:spcAft>
              <a:buClr>
                <a:srgbClr val="000000"/>
              </a:buClr>
              <a:buSzPts val="1200"/>
              <a:buFont typeface="Calibri"/>
              <a:buNone/>
            </a:pPr>
            <a:r>
              <a:t/>
            </a:r>
            <a:endParaRPr i="1"/>
          </a:p>
          <a:p>
            <a:pPr indent="-114300" lvl="0" marL="228600" rtl="0" algn="l">
              <a:lnSpc>
                <a:spcPct val="100000"/>
              </a:lnSpc>
              <a:spcBef>
                <a:spcPts val="0"/>
              </a:spcBef>
              <a:spcAft>
                <a:spcPts val="0"/>
              </a:spcAft>
              <a:buClr>
                <a:srgbClr val="000000"/>
              </a:buClr>
              <a:buSzPts val="1200"/>
              <a:buFont typeface="Calibri"/>
              <a:buNone/>
            </a:pPr>
            <a:r>
              <a:t/>
            </a:r>
            <a:endParaRPr i="1" u="none" strike="noStrike">
              <a:solidFill>
                <a:srgbClr val="000000"/>
              </a:solidFill>
            </a:endParaRPr>
          </a:p>
        </p:txBody>
      </p:sp>
      <p:sp>
        <p:nvSpPr>
          <p:cNvPr id="446" name="Google Shape;446;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Read Together. </a:t>
            </a:r>
            <a:endParaRPr i="0" sz="1200" u="none" strike="noStrike">
              <a:solidFill>
                <a:schemeClr val="dk1"/>
              </a:solidFill>
              <a:latin typeface="Calibri"/>
              <a:ea typeface="Calibri"/>
              <a:cs typeface="Calibri"/>
              <a:sym typeface="Calibri"/>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RESPOND:</a:t>
            </a:r>
            <a:r>
              <a:rPr i="1" lang="en-US" sz="1200">
                <a:solidFill>
                  <a:schemeClr val="dk1"/>
                </a:solidFill>
                <a:latin typeface="Calibri"/>
                <a:ea typeface="Calibri"/>
                <a:cs typeface="Calibri"/>
                <a:sym typeface="Calibri"/>
              </a:rPr>
              <a:t>  How do the heading and subheadings help you understand the information on these pages? </a:t>
            </a:r>
            <a:endParaRPr/>
          </a:p>
          <a:p>
            <a:pPr indent="-285750" lvl="1" marL="781050" marR="0" rtl="0" algn="l">
              <a:lnSpc>
                <a:spcPct val="100000"/>
              </a:lnSpc>
              <a:spcBef>
                <a:spcPts val="0"/>
              </a:spcBef>
              <a:spcAft>
                <a:spcPts val="0"/>
              </a:spcAft>
              <a:buClr>
                <a:srgbClr val="000000"/>
              </a:buClr>
              <a:buSzPts val="1200"/>
              <a:buFont typeface="Arial"/>
              <a:buChar char="•"/>
            </a:pPr>
            <a:r>
              <a:rPr b="0" lang="en-US" sz="1200">
                <a:solidFill>
                  <a:schemeClr val="dk1"/>
                </a:solidFill>
                <a:latin typeface="Calibri"/>
                <a:ea typeface="Calibri"/>
                <a:cs typeface="Calibri"/>
                <a:sym typeface="Calibri"/>
              </a:rPr>
              <a:t>Possible Response: The </a:t>
            </a:r>
            <a:r>
              <a:rPr lang="en-US" sz="1200">
                <a:solidFill>
                  <a:schemeClr val="dk1"/>
                </a:solidFill>
                <a:latin typeface="Calibri"/>
                <a:ea typeface="Calibri"/>
                <a:cs typeface="Calibri"/>
                <a:sym typeface="Calibri"/>
              </a:rPr>
              <a:t>headings help organize the information into a main topic, “Rock Changes,” and two subtopics</a:t>
            </a:r>
            <a:r>
              <a:rPr lang="en-US"/>
              <a:t>.</a:t>
            </a:r>
            <a:endParaRPr/>
          </a:p>
          <a:p>
            <a:pPr indent="-285750" lvl="1" marL="78105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The subheadings also help me identif</a:t>
            </a:r>
            <a:r>
              <a:rPr lang="en-US"/>
              <a:t>y </a:t>
            </a:r>
            <a:r>
              <a:rPr lang="en-US" sz="1200">
                <a:solidFill>
                  <a:schemeClr val="dk1"/>
                </a:solidFill>
                <a:latin typeface="Calibri"/>
                <a:ea typeface="Calibri"/>
                <a:cs typeface="Calibri"/>
                <a:sym typeface="Calibri"/>
              </a:rPr>
              <a:t>the section’s main idea. For example, the subheading “Constant Activity” helps me recognize that the main idea of the first section is that rocks are constantly changing. </a:t>
            </a:r>
            <a:endParaRPr i="1" sz="1200">
              <a:solidFill>
                <a:schemeClr val="dk1"/>
              </a:solidFill>
              <a:latin typeface="Calibri"/>
              <a:ea typeface="Calibri"/>
              <a:cs typeface="Calibri"/>
              <a:sym typeface="Calibri"/>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THINK ALOUD</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“Geologists at Work” also talked about earthquakes as one of Earth’s processes. It said it’s important for geologists to study earthquakes because the more geologists learn, the more they can help people prepare for earthquakes.</a:t>
            </a:r>
            <a:r>
              <a:rPr i="1" lang="en-US"/>
              <a:t>”</a:t>
            </a:r>
            <a:r>
              <a:rPr i="1" lang="en-US" sz="1200">
                <a:solidFill>
                  <a:schemeClr val="dk1"/>
                </a:solidFill>
                <a:latin typeface="Calibri"/>
                <a:ea typeface="Calibri"/>
                <a:cs typeface="Calibri"/>
                <a:sym typeface="Calibri"/>
              </a:rPr>
              <a:t> </a:t>
            </a:r>
            <a:endParaRPr i="1" sz="1200">
              <a:solidFill>
                <a:schemeClr val="dk1"/>
              </a:solidFill>
              <a:latin typeface="Calibri"/>
              <a:ea typeface="Calibri"/>
              <a:cs typeface="Calibri"/>
              <a:sym typeface="Calibri"/>
            </a:endParaRPr>
          </a:p>
          <a:p>
            <a:pPr indent="-114300" lvl="0" marL="228600" rtl="0" algn="l">
              <a:lnSpc>
                <a:spcPct val="100000"/>
              </a:lnSpc>
              <a:spcBef>
                <a:spcPts val="0"/>
              </a:spcBef>
              <a:spcAft>
                <a:spcPts val="0"/>
              </a:spcAft>
              <a:buClr>
                <a:srgbClr val="000000"/>
              </a:buClr>
              <a:buSzPts val="1200"/>
              <a:buFont typeface="Calibri"/>
              <a:buNone/>
            </a:pPr>
            <a:r>
              <a:t/>
            </a:r>
            <a:endParaRPr i="0" sz="4000"/>
          </a:p>
          <a:p>
            <a:pPr indent="-114300" lvl="0" marL="228600" rtl="0" algn="l">
              <a:lnSpc>
                <a:spcPct val="100000"/>
              </a:lnSpc>
              <a:spcBef>
                <a:spcPts val="0"/>
              </a:spcBef>
              <a:spcAft>
                <a:spcPts val="0"/>
              </a:spcAft>
              <a:buClr>
                <a:srgbClr val="000000"/>
              </a:buClr>
              <a:buSzPts val="1200"/>
              <a:buFont typeface="Calibri"/>
              <a:buNone/>
            </a:pPr>
            <a:r>
              <a:t/>
            </a:r>
            <a:endParaRPr i="1" sz="2800"/>
          </a:p>
          <a:p>
            <a:pPr indent="-114300" lvl="0" marL="228600" rtl="0" algn="l">
              <a:lnSpc>
                <a:spcPct val="100000"/>
              </a:lnSpc>
              <a:spcBef>
                <a:spcPts val="0"/>
              </a:spcBef>
              <a:spcAft>
                <a:spcPts val="0"/>
              </a:spcAft>
              <a:buClr>
                <a:srgbClr val="000000"/>
              </a:buClr>
              <a:buSzPts val="1200"/>
              <a:buFont typeface="Calibri"/>
              <a:buNone/>
            </a:pPr>
            <a:r>
              <a:t/>
            </a:r>
            <a:endParaRPr i="1"/>
          </a:p>
          <a:p>
            <a:pPr indent="-114300" lvl="0" marL="228600" marR="0" rtl="0" algn="l">
              <a:lnSpc>
                <a:spcPct val="100000"/>
              </a:lnSpc>
              <a:spcBef>
                <a:spcPts val="0"/>
              </a:spcBef>
              <a:spcAft>
                <a:spcPts val="0"/>
              </a:spcAft>
              <a:buClr>
                <a:srgbClr val="000000"/>
              </a:buClr>
              <a:buSzPts val="1200"/>
              <a:buFont typeface="Calibri"/>
              <a:buNone/>
            </a:pPr>
            <a:r>
              <a:t/>
            </a:r>
            <a:endParaRPr i="1"/>
          </a:p>
          <a:p>
            <a:pPr indent="-114300" lvl="0" marL="228600" rtl="0" algn="l">
              <a:lnSpc>
                <a:spcPct val="100000"/>
              </a:lnSpc>
              <a:spcBef>
                <a:spcPts val="0"/>
              </a:spcBef>
              <a:spcAft>
                <a:spcPts val="0"/>
              </a:spcAft>
              <a:buClr>
                <a:srgbClr val="000000"/>
              </a:buClr>
              <a:buSzPts val="1200"/>
              <a:buFont typeface="Calibri"/>
              <a:buNone/>
            </a:pPr>
            <a:r>
              <a:t/>
            </a:r>
            <a:endParaRPr i="1" u="none" strike="noStrike">
              <a:solidFill>
                <a:srgbClr val="000000"/>
              </a:solidFill>
            </a:endParaRPr>
          </a:p>
        </p:txBody>
      </p:sp>
      <p:sp>
        <p:nvSpPr>
          <p:cNvPr id="460" name="Google Shape;460;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sz="1200" u="none" strike="noStrike">
                <a:solidFill>
                  <a:srgbClr val="000000"/>
                </a:solidFill>
                <a:latin typeface="Calibri"/>
                <a:ea typeface="Calibri"/>
                <a:cs typeface="Calibri"/>
                <a:sym typeface="Calibri"/>
              </a:rPr>
              <a:t>Introduce the Essential Question for Unit 5: </a:t>
            </a:r>
            <a:r>
              <a:rPr i="1" lang="en-US" sz="1200">
                <a:latin typeface="Calibri"/>
                <a:ea typeface="Calibri"/>
                <a:cs typeface="Calibri"/>
                <a:sym typeface="Calibri"/>
              </a:rPr>
              <a:t>How do elements of systems change? </a:t>
            </a:r>
            <a:r>
              <a:rPr lang="en-US" sz="1200">
                <a:latin typeface="Calibri"/>
                <a:ea typeface="Calibri"/>
                <a:cs typeface="Calibri"/>
                <a:sym typeface="Calibri"/>
              </a:rPr>
              <a:t>Tell students they will read many texts to explore how natural systems change. </a:t>
            </a:r>
            <a:endParaRPr/>
          </a:p>
          <a:p>
            <a:pPr indent="-215900" lvl="0" marL="228600" rtl="0" algn="l">
              <a:lnSpc>
                <a:spcPct val="100000"/>
              </a:lnSpc>
              <a:spcBef>
                <a:spcPts val="0"/>
              </a:spcBef>
              <a:spcAft>
                <a:spcPts val="0"/>
              </a:spcAft>
              <a:buSzPts val="1200"/>
              <a:buFont typeface="Calibri"/>
              <a:buAutoNum type="arabicPeriod"/>
            </a:pPr>
            <a:r>
              <a:rPr lang="en-US" sz="1200">
                <a:latin typeface="Calibri"/>
                <a:ea typeface="Calibri"/>
                <a:cs typeface="Calibri"/>
                <a:sym typeface="Calibri"/>
              </a:rPr>
              <a:t>Explain that reading a variety of genres about a similar topic provides students with different perspectives from authors and helps to broaden students’ understanding of the topic. </a:t>
            </a:r>
            <a:endParaRPr i="0" sz="1200" u="none" strike="noStrike">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i="0" lang="en-US" sz="1200" u="none" strike="noStrike">
                <a:solidFill>
                  <a:srgbClr val="000000"/>
                </a:solidFill>
                <a:latin typeface="Calibri"/>
                <a:ea typeface="Calibri"/>
                <a:cs typeface="Calibri"/>
                <a:sym typeface="Calibri"/>
              </a:rPr>
              <a:t>Watch the Unit Video – </a:t>
            </a:r>
            <a:r>
              <a:rPr lang="en-US" sz="1200">
                <a:latin typeface="Calibri"/>
                <a:ea typeface="Calibri"/>
                <a:cs typeface="Calibri"/>
                <a:sym typeface="Calibri"/>
              </a:rPr>
              <a:t>Have students watch the Unit 5 video, "The Changing Earth," and take notes on the types of systems shown in the video. </a:t>
            </a:r>
            <a:r>
              <a:rPr b="1" i="0" lang="en-US" sz="1200" u="none" strike="noStrike">
                <a:solidFill>
                  <a:srgbClr val="000000"/>
                </a:solidFill>
                <a:latin typeface="Calibri"/>
                <a:ea typeface="Calibri"/>
                <a:cs typeface="Calibri"/>
                <a:sym typeface="Calibri"/>
              </a:rPr>
              <a:t>Click Path: Table of Contents -&gt; Unit 5: Systems&gt; Unit 5: Introduction</a:t>
            </a:r>
            <a:endParaRPr b="1" i="0" sz="120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latin typeface="Calibri"/>
                <a:ea typeface="Calibri"/>
                <a:cs typeface="Calibri"/>
                <a:sym typeface="Calibri"/>
              </a:rPr>
              <a:t>Encourage partners to discuss what changes they see on Earth. Use the following questions to guide their discussions. </a:t>
            </a:r>
            <a:endParaRPr/>
          </a:p>
          <a:p>
            <a:pPr indent="-228600" lvl="2" marL="685800" rtl="0" algn="l">
              <a:lnSpc>
                <a:spcPct val="100000"/>
              </a:lnSpc>
              <a:spcBef>
                <a:spcPts val="0"/>
              </a:spcBef>
              <a:spcAft>
                <a:spcPts val="0"/>
              </a:spcAft>
              <a:buSzPts val="1400"/>
              <a:buFont typeface="Arial"/>
              <a:buChar char="•"/>
            </a:pPr>
            <a:r>
              <a:rPr lang="en-US" sz="1200">
                <a:latin typeface="Calibri"/>
                <a:ea typeface="Calibri"/>
                <a:cs typeface="Calibri"/>
                <a:sym typeface="Calibri"/>
              </a:rPr>
              <a:t>What images in the video did you find most memorable?</a:t>
            </a:r>
            <a:endParaRPr/>
          </a:p>
          <a:p>
            <a:pPr indent="-228600" lvl="2" marL="685800" rtl="0" algn="l">
              <a:lnSpc>
                <a:spcPct val="100000"/>
              </a:lnSpc>
              <a:spcBef>
                <a:spcPts val="0"/>
              </a:spcBef>
              <a:spcAft>
                <a:spcPts val="0"/>
              </a:spcAft>
              <a:buSzPts val="1400"/>
              <a:buFont typeface="Arial"/>
              <a:buChar char="•"/>
            </a:pPr>
            <a:r>
              <a:rPr lang="en-US" sz="1200">
                <a:latin typeface="Calibri"/>
                <a:ea typeface="Calibri"/>
                <a:cs typeface="Calibri"/>
                <a:sym typeface="Calibri"/>
              </a:rPr>
              <a:t>What did you learn from the audio that you did not learn from the images? </a:t>
            </a:r>
            <a:br>
              <a:rPr lang="en-US"/>
            </a:br>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Read Together.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RESPOND:</a:t>
            </a:r>
            <a:r>
              <a:rPr i="1" lang="en-US" sz="1200">
                <a:solidFill>
                  <a:schemeClr val="dk1"/>
                </a:solidFill>
                <a:latin typeface="Calibri"/>
                <a:ea typeface="Calibri"/>
                <a:cs typeface="Calibri"/>
                <a:sym typeface="Calibri"/>
              </a:rPr>
              <a:t> </a:t>
            </a:r>
            <a:r>
              <a:rPr i="0" lang="en-US" sz="1200">
                <a:solidFill>
                  <a:schemeClr val="dk1"/>
                </a:solidFill>
                <a:latin typeface="Calibri"/>
                <a:ea typeface="Calibri"/>
                <a:cs typeface="Calibri"/>
                <a:sym typeface="Calibri"/>
              </a:rPr>
              <a:t>Have pairs discuss the rock cycle. </a:t>
            </a:r>
            <a:endParaRPr i="0" sz="1200">
              <a:solidFill>
                <a:schemeClr val="dk1"/>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Ask</a:t>
            </a:r>
            <a:r>
              <a:rPr i="1" lang="en-US" sz="1200">
                <a:solidFill>
                  <a:schemeClr val="dk1"/>
                </a:solidFill>
                <a:latin typeface="Calibri"/>
                <a:ea typeface="Calibri"/>
                <a:cs typeface="Calibri"/>
                <a:sym typeface="Calibri"/>
              </a:rPr>
              <a:t>: What did you learn about the rock cycle? What text features did the author use to help you understand it? Did you connect the rock cycle with any other cycles you know about</a:t>
            </a:r>
            <a:r>
              <a:rPr b="0" i="1" lang="en-US" sz="1200">
                <a:solidFill>
                  <a:schemeClr val="dk1"/>
                </a:solidFill>
                <a:latin typeface="Calibri"/>
                <a:ea typeface="Calibri"/>
                <a:cs typeface="Calibri"/>
                <a:sym typeface="Calibri"/>
              </a:rPr>
              <a:t>?  </a:t>
            </a:r>
            <a:endParaRPr b="0" i="1" sz="1200">
              <a:solidFill>
                <a:schemeClr val="dk1"/>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b="0" lang="en-US" sz="1200">
                <a:solidFill>
                  <a:schemeClr val="dk1"/>
                </a:solidFill>
                <a:latin typeface="Calibri"/>
                <a:ea typeface="Calibri"/>
                <a:cs typeface="Calibri"/>
                <a:sym typeface="Calibri"/>
              </a:rPr>
              <a:t>Possible Response: </a:t>
            </a:r>
            <a:r>
              <a:rPr lang="en-US" sz="1200">
                <a:solidFill>
                  <a:schemeClr val="dk1"/>
                </a:solidFill>
                <a:latin typeface="Calibri"/>
                <a:ea typeface="Calibri"/>
                <a:cs typeface="Calibri"/>
                <a:sym typeface="Calibri"/>
              </a:rPr>
              <a:t>I learned that one type of rock can turn into another. The diagram helped me see how that happens. It reminds me of other cycles in nature, like the water cycle, in which water changes its state from liquid to gas when it evaporates.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THINK ALOUD</a:t>
            </a:r>
            <a:r>
              <a:rPr i="1" lang="en-US" sz="1200">
                <a:solidFill>
                  <a:schemeClr val="dk1"/>
                </a:solidFill>
                <a:latin typeface="Calibri"/>
                <a:ea typeface="Calibri"/>
                <a:cs typeface="Calibri"/>
                <a:sym typeface="Calibri"/>
              </a:rPr>
              <a:t>: I see that the author repeats the phrase “under the right conditions” a few times. I wonder why he does that. What are the “right conditions”? Are they the same for each of the changes the author describes? </a:t>
            </a:r>
            <a:endParaRPr i="1" sz="1200">
              <a:solidFill>
                <a:schemeClr val="dk1"/>
              </a:solidFill>
              <a:latin typeface="Calibri"/>
              <a:ea typeface="Calibri"/>
              <a:cs typeface="Calibri"/>
              <a:sym typeface="Calibri"/>
            </a:endParaRPr>
          </a:p>
          <a:p>
            <a:pPr indent="-114300" lvl="0" marL="228600" rtl="0" algn="l">
              <a:lnSpc>
                <a:spcPct val="100000"/>
              </a:lnSpc>
              <a:spcBef>
                <a:spcPts val="0"/>
              </a:spcBef>
              <a:spcAft>
                <a:spcPts val="0"/>
              </a:spcAft>
              <a:buClr>
                <a:srgbClr val="000000"/>
              </a:buClr>
              <a:buSzPts val="1200"/>
              <a:buFont typeface="Calibri"/>
              <a:buNone/>
            </a:pPr>
            <a:r>
              <a:t/>
            </a:r>
            <a:endParaRPr sz="1200">
              <a:latin typeface="Calibri"/>
              <a:ea typeface="Calibri"/>
              <a:cs typeface="Calibri"/>
              <a:sym typeface="Calibri"/>
            </a:endParaRPr>
          </a:p>
          <a:p>
            <a:pPr indent="-114300" lvl="0" marL="228600" rtl="0" algn="l">
              <a:lnSpc>
                <a:spcPct val="100000"/>
              </a:lnSpc>
              <a:spcBef>
                <a:spcPts val="0"/>
              </a:spcBef>
              <a:spcAft>
                <a:spcPts val="0"/>
              </a:spcAft>
              <a:buClr>
                <a:srgbClr val="000000"/>
              </a:buClr>
              <a:buSzPts val="1200"/>
              <a:buFont typeface="Calibri"/>
              <a:buNone/>
            </a:pPr>
            <a:r>
              <a:t/>
            </a:r>
            <a:endParaRPr sz="1200">
              <a:latin typeface="Calibri"/>
              <a:ea typeface="Calibri"/>
              <a:cs typeface="Calibri"/>
              <a:sym typeface="Calibri"/>
            </a:endParaRPr>
          </a:p>
          <a:p>
            <a:pPr indent="-114300" lvl="0" marL="228600" rtl="0" algn="l">
              <a:lnSpc>
                <a:spcPct val="100000"/>
              </a:lnSpc>
              <a:spcBef>
                <a:spcPts val="0"/>
              </a:spcBef>
              <a:spcAft>
                <a:spcPts val="0"/>
              </a:spcAft>
              <a:buClr>
                <a:srgbClr val="000000"/>
              </a:buClr>
              <a:buSzPts val="1200"/>
              <a:buFont typeface="Calibri"/>
              <a:buNone/>
            </a:pPr>
            <a:r>
              <a:t/>
            </a:r>
            <a:endParaRPr sz="1200">
              <a:latin typeface="Calibri"/>
              <a:ea typeface="Calibri"/>
              <a:cs typeface="Calibri"/>
              <a:sym typeface="Calibri"/>
            </a:endParaRPr>
          </a:p>
          <a:p>
            <a:pPr indent="-114300" lvl="0" marL="228600" marR="0" rtl="0" algn="l">
              <a:lnSpc>
                <a:spcPct val="100000"/>
              </a:lnSpc>
              <a:spcBef>
                <a:spcPts val="0"/>
              </a:spcBef>
              <a:spcAft>
                <a:spcPts val="0"/>
              </a:spcAft>
              <a:buClr>
                <a:srgbClr val="000000"/>
              </a:buClr>
              <a:buSzPts val="1200"/>
              <a:buFont typeface="Calibri"/>
              <a:buNone/>
            </a:pPr>
            <a:r>
              <a:t/>
            </a:r>
            <a:endParaRPr i="1" sz="4000"/>
          </a:p>
          <a:p>
            <a:pPr indent="-114300" lvl="0" marL="228600" rtl="0" algn="l">
              <a:lnSpc>
                <a:spcPct val="100000"/>
              </a:lnSpc>
              <a:spcBef>
                <a:spcPts val="0"/>
              </a:spcBef>
              <a:spcAft>
                <a:spcPts val="0"/>
              </a:spcAft>
              <a:buClr>
                <a:srgbClr val="000000"/>
              </a:buClr>
              <a:buSzPts val="1200"/>
              <a:buFont typeface="Calibri"/>
              <a:buNone/>
            </a:pPr>
            <a:r>
              <a:t/>
            </a:r>
            <a:endParaRPr i="1" sz="2800"/>
          </a:p>
          <a:p>
            <a:pPr indent="-114300" lvl="0" marL="228600" rtl="0" algn="l">
              <a:lnSpc>
                <a:spcPct val="100000"/>
              </a:lnSpc>
              <a:spcBef>
                <a:spcPts val="0"/>
              </a:spcBef>
              <a:spcAft>
                <a:spcPts val="0"/>
              </a:spcAft>
              <a:buClr>
                <a:srgbClr val="000000"/>
              </a:buClr>
              <a:buSzPts val="1200"/>
              <a:buFont typeface="Calibri"/>
              <a:buNone/>
            </a:pPr>
            <a:r>
              <a:t/>
            </a:r>
            <a:endParaRPr i="1"/>
          </a:p>
          <a:p>
            <a:pPr indent="-114300" lvl="0" marL="228600" marR="0" rtl="0" algn="l">
              <a:lnSpc>
                <a:spcPct val="100000"/>
              </a:lnSpc>
              <a:spcBef>
                <a:spcPts val="0"/>
              </a:spcBef>
              <a:spcAft>
                <a:spcPts val="0"/>
              </a:spcAft>
              <a:buClr>
                <a:srgbClr val="000000"/>
              </a:buClr>
              <a:buSzPts val="1200"/>
              <a:buFont typeface="Calibri"/>
              <a:buNone/>
            </a:pPr>
            <a:r>
              <a:t/>
            </a:r>
            <a:endParaRPr i="1"/>
          </a:p>
          <a:p>
            <a:pPr indent="-114300" lvl="0" marL="228600" rtl="0" algn="l">
              <a:lnSpc>
                <a:spcPct val="100000"/>
              </a:lnSpc>
              <a:spcBef>
                <a:spcPts val="0"/>
              </a:spcBef>
              <a:spcAft>
                <a:spcPts val="0"/>
              </a:spcAft>
              <a:buClr>
                <a:srgbClr val="000000"/>
              </a:buClr>
              <a:buSzPts val="1200"/>
              <a:buFont typeface="Calibri"/>
              <a:buNone/>
            </a:pPr>
            <a:r>
              <a:t/>
            </a:r>
            <a:endParaRPr i="1" u="none" strike="noStrike">
              <a:solidFill>
                <a:srgbClr val="000000"/>
              </a:solidFill>
            </a:endParaRPr>
          </a:p>
        </p:txBody>
      </p:sp>
      <p:sp>
        <p:nvSpPr>
          <p:cNvPr id="474" name="Google Shape;474;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Read Together. </a:t>
            </a:r>
            <a:endParaRPr i="0" sz="1200" u="none" strike="noStrike">
              <a:solidFill>
                <a:schemeClr val="dk1"/>
              </a:solidFill>
              <a:latin typeface="Calibri"/>
              <a:ea typeface="Calibri"/>
              <a:cs typeface="Calibri"/>
              <a:sym typeface="Calibri"/>
            </a:endParaRPr>
          </a:p>
          <a:p>
            <a:pPr indent="-190500" lvl="0" marL="228600" marR="0" rtl="0" algn="l">
              <a:lnSpc>
                <a:spcPct val="100000"/>
              </a:lnSpc>
              <a:spcBef>
                <a:spcPts val="0"/>
              </a:spcBef>
              <a:spcAft>
                <a:spcPts val="0"/>
              </a:spcAft>
              <a:buClr>
                <a:srgbClr val="000000"/>
              </a:buClr>
              <a:buSzPts val="1200"/>
              <a:buFont typeface="Calibri"/>
              <a:buAutoNum type="arabicPeriod"/>
            </a:pPr>
            <a:r>
              <a:rPr i="1" lang="en-US" sz="1200">
                <a:solidFill>
                  <a:schemeClr val="dk1"/>
                </a:solidFill>
                <a:latin typeface="Calibri"/>
                <a:ea typeface="Calibri"/>
                <a:cs typeface="Calibri"/>
                <a:sym typeface="Calibri"/>
              </a:rPr>
              <a:t>THINK ALOUD: </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 think I understand how studying strata can give scientists clues about land shifts and other big events in</a:t>
            </a:r>
            <a:br>
              <a:rPr i="1" lang="en-US" sz="1200">
                <a:solidFill>
                  <a:schemeClr val="dk1"/>
                </a:solidFill>
                <a:latin typeface="Calibri"/>
                <a:ea typeface="Calibri"/>
                <a:cs typeface="Calibri"/>
                <a:sym typeface="Calibri"/>
              </a:rPr>
            </a:br>
            <a:r>
              <a:rPr i="1" lang="en-US" sz="1200">
                <a:solidFill>
                  <a:schemeClr val="dk1"/>
                </a:solidFill>
                <a:latin typeface="Calibri"/>
                <a:ea typeface="Calibri"/>
                <a:cs typeface="Calibri"/>
                <a:sym typeface="Calibri"/>
              </a:rPr>
              <a:t>the past. But what about fossils? Do fossils show something about what happened to the creatures who left them?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i="0" lang="en-US" sz="1200">
                <a:solidFill>
                  <a:schemeClr val="dk1"/>
                </a:solidFill>
                <a:latin typeface="Calibri"/>
                <a:ea typeface="Calibri"/>
                <a:cs typeface="Calibri"/>
                <a:sym typeface="Calibri"/>
              </a:rPr>
              <a:t>RESPOND:  </a:t>
            </a:r>
            <a:r>
              <a:rPr lang="en-US" sz="1200">
                <a:solidFill>
                  <a:schemeClr val="dk1"/>
                </a:solidFill>
                <a:latin typeface="Calibri"/>
                <a:ea typeface="Calibri"/>
                <a:cs typeface="Calibri"/>
                <a:sym typeface="Calibri"/>
              </a:rPr>
              <a:t>Have pairs discuss these questions: </a:t>
            </a:r>
            <a:r>
              <a:rPr i="1" lang="en-US" sz="1200">
                <a:solidFill>
                  <a:schemeClr val="dk1"/>
                </a:solidFill>
                <a:latin typeface="Calibri"/>
                <a:ea typeface="Calibri"/>
                <a:cs typeface="Calibri"/>
                <a:sym typeface="Calibri"/>
              </a:rPr>
              <a:t>What parts did you like? What parts confused you? What facts did you learn? </a:t>
            </a:r>
            <a:endParaRPr i="1" sz="1200">
              <a:solidFill>
                <a:schemeClr val="dk1"/>
              </a:solidFill>
              <a:latin typeface="Calibri"/>
              <a:ea typeface="Calibri"/>
              <a:cs typeface="Calibri"/>
              <a:sym typeface="Calibri"/>
            </a:endParaRPr>
          </a:p>
          <a:p>
            <a:pPr indent="0" lvl="0" marL="0" rtl="0" algn="l">
              <a:spcBef>
                <a:spcPts val="0"/>
              </a:spcBef>
              <a:spcAft>
                <a:spcPts val="0"/>
              </a:spcAft>
              <a:buNone/>
            </a:pPr>
            <a:r>
              <a:rPr lang="en-US"/>
              <a:t>4.  </a:t>
            </a:r>
            <a:r>
              <a:rPr lang="en-US"/>
              <a:t>Possible Response</a:t>
            </a:r>
            <a:r>
              <a:rPr b="1" lang="en-US"/>
              <a:t>: </a:t>
            </a:r>
            <a:r>
              <a:rPr lang="en-US"/>
              <a:t>I liked the part about gemstones and gems because those are my favorite kinds of rocks. I was a little confused by the parts about fossils. I learned how  the rock cycle works and that rocks are constantly changing. </a:t>
            </a:r>
            <a:endParaRPr i="1"/>
          </a:p>
          <a:p>
            <a:pPr indent="0" lvl="0" marL="0" marR="0" rtl="0" algn="l">
              <a:lnSpc>
                <a:spcPct val="100000"/>
              </a:lnSpc>
              <a:spcBef>
                <a:spcPts val="0"/>
              </a:spcBef>
              <a:spcAft>
                <a:spcPts val="0"/>
              </a:spcAft>
              <a:buNone/>
            </a:pPr>
            <a:r>
              <a:rPr lang="en-US"/>
              <a:t>5.   T</a:t>
            </a:r>
            <a:r>
              <a:rPr i="0" lang="en-US" sz="1200">
                <a:solidFill>
                  <a:schemeClr val="dk1"/>
                </a:solidFill>
                <a:latin typeface="Calibri"/>
                <a:ea typeface="Calibri"/>
                <a:cs typeface="Calibri"/>
                <a:sym typeface="Calibri"/>
              </a:rPr>
              <a:t>hen have </a:t>
            </a:r>
            <a:r>
              <a:rPr lang="en-US"/>
              <a:t>students</a:t>
            </a:r>
            <a:r>
              <a:rPr i="0" lang="en-US" sz="1200">
                <a:solidFill>
                  <a:schemeClr val="dk1"/>
                </a:solidFill>
                <a:latin typeface="Calibri"/>
                <a:ea typeface="Calibri"/>
                <a:cs typeface="Calibri"/>
                <a:sym typeface="Calibri"/>
              </a:rPr>
              <a:t> compare this text to another text they read this week. </a:t>
            </a:r>
            <a:endParaRPr/>
          </a:p>
          <a:p>
            <a:pPr indent="-114300" lvl="0" marL="228600" marR="0" rtl="0" algn="l">
              <a:lnSpc>
                <a:spcPct val="100000"/>
              </a:lnSpc>
              <a:spcBef>
                <a:spcPts val="0"/>
              </a:spcBef>
              <a:spcAft>
                <a:spcPts val="0"/>
              </a:spcAft>
              <a:buClr>
                <a:srgbClr val="000000"/>
              </a:buClr>
              <a:buSzPts val="1200"/>
              <a:buFont typeface="Calibri"/>
              <a:buNone/>
            </a:pPr>
            <a:r>
              <a:t/>
            </a:r>
            <a:endParaRPr i="0"/>
          </a:p>
          <a:p>
            <a:pPr indent="-114300" lvl="0" marL="228600" rtl="0" algn="l">
              <a:lnSpc>
                <a:spcPct val="100000"/>
              </a:lnSpc>
              <a:spcBef>
                <a:spcPts val="0"/>
              </a:spcBef>
              <a:spcAft>
                <a:spcPts val="0"/>
              </a:spcAft>
              <a:buClr>
                <a:srgbClr val="000000"/>
              </a:buClr>
              <a:buSzPts val="1200"/>
              <a:buFont typeface="Calibri"/>
              <a:buNone/>
            </a:pPr>
            <a:r>
              <a:t/>
            </a:r>
            <a:endParaRPr i="0" sz="1200">
              <a:latin typeface="Calibri"/>
              <a:ea typeface="Calibri"/>
              <a:cs typeface="Calibri"/>
              <a:sym typeface="Calibri"/>
            </a:endParaRPr>
          </a:p>
          <a:p>
            <a:pPr indent="-114300" lvl="0" marL="228600" rtl="0" algn="l">
              <a:lnSpc>
                <a:spcPct val="100000"/>
              </a:lnSpc>
              <a:spcBef>
                <a:spcPts val="0"/>
              </a:spcBef>
              <a:spcAft>
                <a:spcPts val="0"/>
              </a:spcAft>
              <a:buClr>
                <a:srgbClr val="000000"/>
              </a:buClr>
              <a:buSzPts val="1200"/>
              <a:buFont typeface="Calibri"/>
              <a:buNone/>
            </a:pPr>
            <a:r>
              <a:t/>
            </a:r>
            <a:endParaRPr i="1" sz="2800"/>
          </a:p>
          <a:p>
            <a:pPr indent="-114300" lvl="0" marL="228600" rtl="0" algn="l">
              <a:lnSpc>
                <a:spcPct val="100000"/>
              </a:lnSpc>
              <a:spcBef>
                <a:spcPts val="0"/>
              </a:spcBef>
              <a:spcAft>
                <a:spcPts val="0"/>
              </a:spcAft>
              <a:buClr>
                <a:srgbClr val="000000"/>
              </a:buClr>
              <a:buSzPts val="1200"/>
              <a:buFont typeface="Calibri"/>
              <a:buNone/>
            </a:pPr>
            <a:r>
              <a:t/>
            </a:r>
            <a:endParaRPr i="1"/>
          </a:p>
          <a:p>
            <a:pPr indent="-114300" lvl="0" marL="228600" marR="0" rtl="0" algn="l">
              <a:lnSpc>
                <a:spcPct val="100000"/>
              </a:lnSpc>
              <a:spcBef>
                <a:spcPts val="0"/>
              </a:spcBef>
              <a:spcAft>
                <a:spcPts val="0"/>
              </a:spcAft>
              <a:buClr>
                <a:srgbClr val="000000"/>
              </a:buClr>
              <a:buSzPts val="1200"/>
              <a:buFont typeface="Calibri"/>
              <a:buNone/>
            </a:pPr>
            <a:r>
              <a:t/>
            </a:r>
            <a:endParaRPr i="1"/>
          </a:p>
          <a:p>
            <a:pPr indent="-114300" lvl="0" marL="228600" rtl="0" algn="l">
              <a:lnSpc>
                <a:spcPct val="100000"/>
              </a:lnSpc>
              <a:spcBef>
                <a:spcPts val="0"/>
              </a:spcBef>
              <a:spcAft>
                <a:spcPts val="0"/>
              </a:spcAft>
              <a:buClr>
                <a:srgbClr val="000000"/>
              </a:buClr>
              <a:buSzPts val="1200"/>
              <a:buFont typeface="Calibri"/>
              <a:buNone/>
            </a:pPr>
            <a:r>
              <a:t/>
            </a:r>
            <a:endParaRPr i="1" u="none" strike="noStrike">
              <a:solidFill>
                <a:srgbClr val="000000"/>
              </a:solidFill>
            </a:endParaRPr>
          </a:p>
        </p:txBody>
      </p:sp>
      <p:sp>
        <p:nvSpPr>
          <p:cNvPr id="488" name="Google Shape;488;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Use these questions to prompt students’ initial response to reading </a:t>
            </a:r>
            <a:r>
              <a:rPr i="1" lang="en-US" sz="1200">
                <a:solidFill>
                  <a:schemeClr val="dk1"/>
                </a:solidFill>
                <a:latin typeface="Calibri"/>
                <a:ea typeface="Calibri"/>
                <a:cs typeface="Calibri"/>
                <a:sym typeface="Calibri"/>
              </a:rPr>
              <a:t>Rocks and Fossils</a:t>
            </a:r>
            <a:r>
              <a:rPr lang="en-US" sz="1200">
                <a:solidFill>
                  <a:schemeClr val="dk1"/>
                </a:solidFill>
                <a:latin typeface="Calibri"/>
                <a:ea typeface="Calibri"/>
                <a:cs typeface="Calibri"/>
                <a:sym typeface="Calibri"/>
              </a:rPr>
              <a:t>. </a:t>
            </a:r>
            <a:endParaRPr b="0" sz="1200">
              <a:solidFill>
                <a:schemeClr val="dk1"/>
              </a:solidFill>
              <a:latin typeface="Calibri"/>
              <a:ea typeface="Calibri"/>
              <a:cs typeface="Calibri"/>
              <a:sym typeface="Calibri"/>
            </a:endParaRPr>
          </a:p>
          <a:p>
            <a:pPr indent="-285750" lvl="1" marL="781050" rtl="0" algn="l">
              <a:lnSpc>
                <a:spcPct val="100000"/>
              </a:lnSpc>
              <a:spcBef>
                <a:spcPts val="0"/>
              </a:spcBef>
              <a:spcAft>
                <a:spcPts val="0"/>
              </a:spcAft>
              <a:buClr>
                <a:srgbClr val="000000"/>
              </a:buClr>
              <a:buSzPts val="1200"/>
              <a:buFont typeface="Arial"/>
              <a:buChar char="•"/>
            </a:pPr>
            <a:r>
              <a:rPr b="1" lang="en-US" sz="1200">
                <a:solidFill>
                  <a:schemeClr val="dk1"/>
                </a:solidFill>
                <a:latin typeface="Calibri"/>
                <a:ea typeface="Calibri"/>
                <a:cs typeface="Calibri"/>
                <a:sym typeface="Calibri"/>
              </a:rPr>
              <a:t>Brainstorm: </a:t>
            </a:r>
            <a:r>
              <a:rPr lang="en-US" sz="1200">
                <a:solidFill>
                  <a:schemeClr val="dk1"/>
                </a:solidFill>
                <a:latin typeface="Calibri"/>
                <a:ea typeface="Calibri"/>
                <a:cs typeface="Calibri"/>
                <a:sym typeface="Calibri"/>
              </a:rPr>
              <a:t>What are some facts you learned about how rocks form and change over time?</a:t>
            </a:r>
            <a:endParaRPr/>
          </a:p>
          <a:p>
            <a:pPr indent="-285750" lvl="1" marL="78105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 </a:t>
            </a:r>
            <a:r>
              <a:rPr b="1" lang="en-US" sz="1200">
                <a:solidFill>
                  <a:schemeClr val="dk1"/>
                </a:solidFill>
                <a:latin typeface="Calibri"/>
                <a:ea typeface="Calibri"/>
                <a:cs typeface="Calibri"/>
                <a:sym typeface="Calibri"/>
              </a:rPr>
              <a:t>Discuss: </a:t>
            </a:r>
            <a:r>
              <a:rPr lang="en-US" sz="1200">
                <a:solidFill>
                  <a:schemeClr val="dk1"/>
                </a:solidFill>
                <a:latin typeface="Calibri"/>
                <a:ea typeface="Calibri"/>
                <a:cs typeface="Calibri"/>
                <a:sym typeface="Calibri"/>
              </a:rPr>
              <a:t>How did reading </a:t>
            </a:r>
            <a:r>
              <a:rPr i="1" lang="en-US" sz="1200">
                <a:solidFill>
                  <a:schemeClr val="dk1"/>
                </a:solidFill>
                <a:latin typeface="Calibri"/>
                <a:ea typeface="Calibri"/>
                <a:cs typeface="Calibri"/>
                <a:sym typeface="Calibri"/>
              </a:rPr>
              <a:t>Rocks and Fossils </a:t>
            </a:r>
            <a:r>
              <a:rPr lang="en-US" sz="1200">
                <a:solidFill>
                  <a:schemeClr val="dk1"/>
                </a:solidFill>
                <a:latin typeface="Calibri"/>
                <a:ea typeface="Calibri"/>
                <a:cs typeface="Calibri"/>
                <a:sym typeface="Calibri"/>
              </a:rPr>
              <a:t>interest you in geology? </a:t>
            </a:r>
            <a:endParaRPr i="0" sz="1800">
              <a:solidFill>
                <a:schemeClr val="dk1"/>
              </a:solidFill>
              <a:latin typeface="Helvetica Neue"/>
              <a:ea typeface="Helvetica Neue"/>
              <a:cs typeface="Helvetica Neue"/>
              <a:sym typeface="Helvetica Neue"/>
            </a:endParaRPr>
          </a:p>
          <a:p>
            <a:pPr indent="-114300" lvl="0" marL="228600" marR="0" rtl="0" algn="l">
              <a:lnSpc>
                <a:spcPct val="100000"/>
              </a:lnSpc>
              <a:spcBef>
                <a:spcPts val="0"/>
              </a:spcBef>
              <a:spcAft>
                <a:spcPts val="0"/>
              </a:spcAft>
              <a:buClr>
                <a:srgbClr val="000000"/>
              </a:buClr>
              <a:buSzPts val="1200"/>
              <a:buFont typeface="Calibri"/>
              <a:buNone/>
            </a:pPr>
            <a:r>
              <a:t/>
            </a:r>
            <a:endParaRPr i="0"/>
          </a:p>
          <a:p>
            <a:pPr indent="-114300" lvl="0" marL="228600" marR="0" rtl="0" algn="l">
              <a:lnSpc>
                <a:spcPct val="100000"/>
              </a:lnSpc>
              <a:spcBef>
                <a:spcPts val="0"/>
              </a:spcBef>
              <a:spcAft>
                <a:spcPts val="0"/>
              </a:spcAft>
              <a:buClr>
                <a:srgbClr val="000000"/>
              </a:buClr>
              <a:buSzPts val="1200"/>
              <a:buFont typeface="Calibri"/>
              <a:buNone/>
            </a:pPr>
            <a:r>
              <a:t/>
            </a:r>
            <a:endParaRPr i="0"/>
          </a:p>
          <a:p>
            <a:pPr indent="-114300" lvl="0" marL="228600" rtl="0" algn="l">
              <a:lnSpc>
                <a:spcPct val="100000"/>
              </a:lnSpc>
              <a:spcBef>
                <a:spcPts val="0"/>
              </a:spcBef>
              <a:spcAft>
                <a:spcPts val="0"/>
              </a:spcAft>
              <a:buClr>
                <a:srgbClr val="000000"/>
              </a:buClr>
              <a:buSzPts val="1200"/>
              <a:buFont typeface="Calibri"/>
              <a:buNone/>
            </a:pPr>
            <a:r>
              <a:t/>
            </a:r>
            <a:endParaRPr i="0" sz="1200">
              <a:latin typeface="Calibri"/>
              <a:ea typeface="Calibri"/>
              <a:cs typeface="Calibri"/>
              <a:sym typeface="Calibri"/>
            </a:endParaRPr>
          </a:p>
          <a:p>
            <a:pPr indent="-114300" lvl="0" marL="228600" rtl="0" algn="l">
              <a:lnSpc>
                <a:spcPct val="100000"/>
              </a:lnSpc>
              <a:spcBef>
                <a:spcPts val="0"/>
              </a:spcBef>
              <a:spcAft>
                <a:spcPts val="0"/>
              </a:spcAft>
              <a:buClr>
                <a:srgbClr val="000000"/>
              </a:buClr>
              <a:buSzPts val="1200"/>
              <a:buFont typeface="Calibri"/>
              <a:buNone/>
            </a:pPr>
            <a:r>
              <a:t/>
            </a:r>
            <a:endParaRPr i="1" sz="2800"/>
          </a:p>
          <a:p>
            <a:pPr indent="-114300" lvl="0" marL="228600" rtl="0" algn="l">
              <a:lnSpc>
                <a:spcPct val="100000"/>
              </a:lnSpc>
              <a:spcBef>
                <a:spcPts val="0"/>
              </a:spcBef>
              <a:spcAft>
                <a:spcPts val="0"/>
              </a:spcAft>
              <a:buClr>
                <a:srgbClr val="000000"/>
              </a:buClr>
              <a:buSzPts val="1200"/>
              <a:buFont typeface="Calibri"/>
              <a:buNone/>
            </a:pPr>
            <a:r>
              <a:t/>
            </a:r>
            <a:endParaRPr i="1"/>
          </a:p>
          <a:p>
            <a:pPr indent="-114300" lvl="0" marL="228600" marR="0" rtl="0" algn="l">
              <a:lnSpc>
                <a:spcPct val="100000"/>
              </a:lnSpc>
              <a:spcBef>
                <a:spcPts val="0"/>
              </a:spcBef>
              <a:spcAft>
                <a:spcPts val="0"/>
              </a:spcAft>
              <a:buClr>
                <a:srgbClr val="000000"/>
              </a:buClr>
              <a:buSzPts val="1200"/>
              <a:buFont typeface="Calibri"/>
              <a:buNone/>
            </a:pPr>
            <a:r>
              <a:t/>
            </a:r>
            <a:endParaRPr i="1"/>
          </a:p>
          <a:p>
            <a:pPr indent="-114300" lvl="0" marL="228600" rtl="0" algn="l">
              <a:lnSpc>
                <a:spcPct val="100000"/>
              </a:lnSpc>
              <a:spcBef>
                <a:spcPts val="0"/>
              </a:spcBef>
              <a:spcAft>
                <a:spcPts val="0"/>
              </a:spcAft>
              <a:buClr>
                <a:srgbClr val="000000"/>
              </a:buClr>
              <a:buSzPts val="1200"/>
              <a:buFont typeface="Calibri"/>
              <a:buNone/>
            </a:pPr>
            <a:r>
              <a:t/>
            </a:r>
            <a:endParaRPr i="1" u="none" strike="noStrike">
              <a:solidFill>
                <a:srgbClr val="000000"/>
              </a:solidFill>
            </a:endParaRPr>
          </a:p>
        </p:txBody>
      </p:sp>
      <p:sp>
        <p:nvSpPr>
          <p:cNvPr id="502" name="Google Shape;502;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SzPts val="1200"/>
              <a:buFont typeface="Calibri"/>
              <a:buAutoNum type="arabicPeriod"/>
            </a:pPr>
            <a:r>
              <a:rPr lang="en-US"/>
              <a:t>Tell students that authors of informational texts often use domain-specific words to inform readers about their topics. The vocabulary words </a:t>
            </a:r>
            <a:r>
              <a:rPr i="1" lang="en-US"/>
              <a:t>minerals, particles, deposits, erosion, </a:t>
            </a:r>
            <a:r>
              <a:rPr lang="en-US"/>
              <a:t>and </a:t>
            </a:r>
            <a:r>
              <a:rPr i="1" lang="en-US"/>
              <a:t>principles </a:t>
            </a:r>
            <a:r>
              <a:rPr lang="en-US"/>
              <a:t>are all used in the domain, or field, of geology. </a:t>
            </a:r>
            <a:r>
              <a:rPr lang="en-US"/>
              <a:t> </a:t>
            </a:r>
            <a:endParaRPr/>
          </a:p>
          <a:p>
            <a:pPr indent="-292100" lvl="0" marL="914400" marR="0" rtl="0" algn="l">
              <a:lnSpc>
                <a:spcPct val="100000"/>
              </a:lnSpc>
              <a:spcBef>
                <a:spcPts val="0"/>
              </a:spcBef>
              <a:spcAft>
                <a:spcPts val="0"/>
              </a:spcAft>
              <a:buSzPts val="1000"/>
              <a:buFont typeface="Calibri"/>
              <a:buChar char="●"/>
            </a:pPr>
            <a:r>
              <a:rPr lang="en-US"/>
              <a:t>Remind yourself of each word’s meaning</a:t>
            </a:r>
            <a:r>
              <a:rPr lang="en-US">
                <a:solidFill>
                  <a:srgbClr val="007CBC"/>
                </a:solidFill>
              </a:rPr>
              <a:t>.</a:t>
            </a:r>
            <a:endParaRPr>
              <a:solidFill>
                <a:srgbClr val="007CBC"/>
              </a:solidFill>
            </a:endParaRPr>
          </a:p>
          <a:p>
            <a:pPr indent="-292100" lvl="0" marL="914400" marR="0" rtl="0" algn="l">
              <a:lnSpc>
                <a:spcPct val="100000"/>
              </a:lnSpc>
              <a:spcBef>
                <a:spcPts val="0"/>
              </a:spcBef>
              <a:spcAft>
                <a:spcPts val="0"/>
              </a:spcAft>
              <a:buSzPts val="1000"/>
              <a:buFont typeface="Calibri"/>
              <a:buChar char="●"/>
            </a:pPr>
            <a:r>
              <a:rPr lang="en-US"/>
              <a:t>Ask yourself what the author is trying to tell you about geology. </a:t>
            </a:r>
            <a:endParaRPr/>
          </a:p>
          <a:p>
            <a:pPr indent="-304800" lvl="0" marL="457200" marR="0" rtl="0" algn="l">
              <a:lnSpc>
                <a:spcPct val="100000"/>
              </a:lnSpc>
              <a:spcBef>
                <a:spcPts val="0"/>
              </a:spcBef>
              <a:spcAft>
                <a:spcPts val="0"/>
              </a:spcAft>
              <a:buSzPts val="1200"/>
              <a:buFont typeface="Calibri"/>
              <a:buAutoNum type="arabicPeriod"/>
            </a:pPr>
            <a:r>
              <a:rPr lang="en-US"/>
              <a:t>Model making connections between domain- specific words: </a:t>
            </a:r>
            <a:r>
              <a:rPr i="1" lang="en-US"/>
              <a:t>The text explains that mineral can have different meanings in different contexts. In this text it will refer to “a solid substance made of one or more... elements.” Later in the text, I find that a deposit is an amount of something left somewhere by a natural process. This is important because the amount of a mineral in one place, or the size of the mineral deposit, determines whether it is an ore that can be mined.</a:t>
            </a:r>
            <a:endParaRPr/>
          </a:p>
          <a:p>
            <a:pPr indent="-304800" lvl="0" marL="457200" marR="0" rtl="0" algn="l">
              <a:lnSpc>
                <a:spcPct val="100000"/>
              </a:lnSpc>
              <a:spcBef>
                <a:spcPts val="0"/>
              </a:spcBef>
              <a:spcAft>
                <a:spcPts val="0"/>
              </a:spcAft>
              <a:buSzPts val="1200"/>
              <a:buFont typeface="Calibri"/>
              <a:buAutoNum type="arabicPeriod"/>
            </a:pPr>
            <a:r>
              <a:rPr lang="en-US"/>
              <a:t>Have students use the strategies for developing vocabulary. </a:t>
            </a:r>
            <a:endParaRPr/>
          </a:p>
          <a:p>
            <a:pPr indent="-304800" lvl="0" marL="457200" marR="0" rtl="0" algn="l">
              <a:lnSpc>
                <a:spcPct val="100000"/>
              </a:lnSpc>
              <a:spcBef>
                <a:spcPts val="0"/>
              </a:spcBef>
              <a:spcAft>
                <a:spcPts val="0"/>
              </a:spcAft>
              <a:buSzPts val="1200"/>
              <a:buFont typeface="Calibri"/>
              <a:buAutoNum type="arabicPeriod"/>
            </a:pPr>
            <a:r>
              <a:rPr lang="en-US"/>
              <a:t>Have students respond using newly acquired vocabulary as they complete p. 452 of the </a:t>
            </a:r>
            <a:r>
              <a:rPr i="1" lang="en-US"/>
              <a:t>Student Interactive</a:t>
            </a:r>
            <a:r>
              <a:rPr lang="en-US"/>
              <a:t>. </a:t>
            </a:r>
            <a:br>
              <a:rPr lang="en-US">
                <a:solidFill>
                  <a:srgbClr val="007CBC"/>
                </a:solidFill>
              </a:rPr>
            </a:br>
            <a:endParaRPr/>
          </a:p>
          <a:p>
            <a:pPr indent="-266700" lvl="1" marL="838200" marR="0" rtl="0" algn="l">
              <a:lnSpc>
                <a:spcPct val="100000"/>
              </a:lnSpc>
              <a:spcBef>
                <a:spcPts val="0"/>
              </a:spcBef>
              <a:spcAft>
                <a:spcPts val="0"/>
              </a:spcAft>
              <a:buClr>
                <a:srgbClr val="000000"/>
              </a:buClr>
              <a:buSzPts val="1200"/>
              <a:buFont typeface="Arial"/>
              <a:buNone/>
            </a:pPr>
            <a:r>
              <a:t/>
            </a:r>
            <a:endParaRPr sz="1800">
              <a:latin typeface="Helvetica Neue"/>
              <a:ea typeface="Helvetica Neue"/>
              <a:cs typeface="Helvetica Neue"/>
              <a:sym typeface="Helvetica Neue"/>
            </a:endParaRPr>
          </a:p>
          <a:p>
            <a:pPr indent="-266700" lvl="1" marL="838200" marR="0" rtl="0" algn="l">
              <a:lnSpc>
                <a:spcPct val="100000"/>
              </a:lnSpc>
              <a:spcBef>
                <a:spcPts val="0"/>
              </a:spcBef>
              <a:spcAft>
                <a:spcPts val="0"/>
              </a:spcAft>
              <a:buClr>
                <a:srgbClr val="000000"/>
              </a:buClr>
              <a:buSzPts val="1200"/>
              <a:buFont typeface="Arial"/>
              <a:buNone/>
            </a:pPr>
            <a:r>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514" name="Google Shape;51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b="0" i="0" lang="en-US" sz="1200" u="none" strike="noStrike">
                <a:solidFill>
                  <a:schemeClr val="dk1"/>
                </a:solidFill>
                <a:latin typeface="Calibri"/>
                <a:ea typeface="Calibri"/>
                <a:cs typeface="Calibri"/>
                <a:sym typeface="Calibri"/>
              </a:rPr>
              <a:t>Have</a:t>
            </a:r>
            <a:r>
              <a:rPr lang="en-US" sz="1200">
                <a:solidFill>
                  <a:schemeClr val="dk1"/>
                </a:solidFill>
                <a:latin typeface="Calibri"/>
                <a:ea typeface="Calibri"/>
                <a:cs typeface="Calibri"/>
                <a:sym typeface="Calibri"/>
              </a:rPr>
              <a:t> students complete p. 453 of the </a:t>
            </a:r>
            <a:r>
              <a:rPr i="1" lang="en-US" sz="1200">
                <a:solidFill>
                  <a:schemeClr val="dk1"/>
                </a:solidFill>
                <a:latin typeface="Calibri"/>
                <a:ea typeface="Calibri"/>
                <a:cs typeface="Calibri"/>
                <a:sym typeface="Calibri"/>
              </a:rPr>
              <a:t>Student Interactive. </a:t>
            </a:r>
            <a:endParaRPr sz="1200">
              <a:solidFill>
                <a:schemeClr val="dk1"/>
              </a:solidFill>
              <a:latin typeface="Calibri"/>
              <a:ea typeface="Calibri"/>
              <a:cs typeface="Calibri"/>
              <a:sym typeface="Calibri"/>
            </a:endParaRPr>
          </a:p>
        </p:txBody>
      </p:sp>
      <p:sp>
        <p:nvSpPr>
          <p:cNvPr id="528" name="Google Shape;52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Discuss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p. 458 with students. </a:t>
            </a:r>
            <a:endParaRPr/>
          </a:p>
          <a:p>
            <a:pPr indent="-304800" lvl="0" marL="4572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Model consonant changes by displaying the words </a:t>
            </a:r>
            <a:r>
              <a:rPr i="1" lang="en-US" sz="1200">
                <a:solidFill>
                  <a:schemeClr val="dk1"/>
                </a:solidFill>
                <a:latin typeface="Calibri"/>
                <a:ea typeface="Calibri"/>
                <a:cs typeface="Calibri"/>
                <a:sym typeface="Calibri"/>
              </a:rPr>
              <a:t>music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erupt</a:t>
            </a:r>
            <a:r>
              <a:rPr lang="en-US" sz="1200">
                <a:solidFill>
                  <a:schemeClr val="dk1"/>
                </a:solidFill>
                <a:latin typeface="Calibri"/>
                <a:ea typeface="Calibri"/>
                <a:cs typeface="Calibri"/>
                <a:sym typeface="Calibri"/>
              </a:rPr>
              <a:t>. Have students decode and say the words, pronouncing the final /k/ and /t/ sounds. </a:t>
            </a:r>
            <a:endParaRPr/>
          </a:p>
          <a:p>
            <a:pPr indent="-304800" lvl="0" marL="4572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Then write </a:t>
            </a:r>
            <a:r>
              <a:rPr i="1" lang="en-US" sz="1200">
                <a:solidFill>
                  <a:schemeClr val="dk1"/>
                </a:solidFill>
                <a:latin typeface="Calibri"/>
                <a:ea typeface="Calibri"/>
                <a:cs typeface="Calibri"/>
                <a:sym typeface="Calibri"/>
              </a:rPr>
              <a:t>musician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eruption, </a:t>
            </a:r>
            <a:r>
              <a:rPr lang="en-US" sz="1200">
                <a:solidFill>
                  <a:schemeClr val="dk1"/>
                </a:solidFill>
                <a:latin typeface="Calibri"/>
                <a:ea typeface="Calibri"/>
                <a:cs typeface="Calibri"/>
                <a:sym typeface="Calibri"/>
              </a:rPr>
              <a:t>and have students decode and say the words. Point out that both the /k/ and /t/ sounds changed to the /sh/ sound even though </a:t>
            </a:r>
            <a:r>
              <a:rPr i="1" lang="en-US" sz="1200">
                <a:solidFill>
                  <a:schemeClr val="dk1"/>
                </a:solidFill>
                <a:latin typeface="Calibri"/>
                <a:ea typeface="Calibri"/>
                <a:cs typeface="Calibri"/>
                <a:sym typeface="Calibri"/>
              </a:rPr>
              <a:t>music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erupt </a:t>
            </a:r>
            <a:r>
              <a:rPr lang="en-US" sz="1200">
                <a:solidFill>
                  <a:schemeClr val="dk1"/>
                </a:solidFill>
                <a:latin typeface="Calibri"/>
                <a:ea typeface="Calibri"/>
                <a:cs typeface="Calibri"/>
                <a:sym typeface="Calibri"/>
              </a:rPr>
              <a:t>are still spelled with a </a:t>
            </a:r>
            <a:r>
              <a:rPr i="1" lang="en-US" sz="1200">
                <a:solidFill>
                  <a:schemeClr val="dk1"/>
                </a:solidFill>
                <a:latin typeface="Calibri"/>
                <a:ea typeface="Calibri"/>
                <a:cs typeface="Calibri"/>
                <a:sym typeface="Calibri"/>
              </a:rPr>
              <a:t>c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t </a:t>
            </a:r>
            <a:r>
              <a:rPr lang="en-US" sz="1200">
                <a:solidFill>
                  <a:schemeClr val="dk1"/>
                </a:solidFill>
                <a:latin typeface="Calibri"/>
                <a:ea typeface="Calibri"/>
                <a:cs typeface="Calibri"/>
                <a:sym typeface="Calibri"/>
              </a:rPr>
              <a:t>respectively.</a:t>
            </a:r>
            <a:endParaRPr/>
          </a:p>
          <a:p>
            <a:pPr indent="-304800" lvl="0" marL="4572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Direct students to complete the chart on p. 458.</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Then have students use a print or digital resource to confirm their answers. </a:t>
            </a:r>
            <a:endParaRPr/>
          </a:p>
        </p:txBody>
      </p:sp>
      <p:sp>
        <p:nvSpPr>
          <p:cNvPr id="542" name="Google Shape;542;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Poets choose their words not only for their meaning but also for their sound. To make a poem sound musical, poets use rhythm and rhyme. Rhythm and rhyme also contribute to the mood, or overall feeling, of a poem. Poets focus on sound by</a:t>
            </a:r>
            <a:r>
              <a:rPr lang="en-US"/>
              <a:t>:</a:t>
            </a:r>
            <a:endParaRPr/>
          </a:p>
          <a:p>
            <a:pPr indent="-285750" lvl="0" marL="914400" marR="0" rtl="0" algn="l">
              <a:lnSpc>
                <a:spcPct val="100000"/>
              </a:lnSpc>
              <a:spcBef>
                <a:spcPts val="0"/>
              </a:spcBef>
              <a:spcAft>
                <a:spcPts val="0"/>
              </a:spcAft>
              <a:buClr>
                <a:schemeClr val="dk1"/>
              </a:buClr>
              <a:buSzPts val="900"/>
              <a:buFont typeface="Calibri"/>
              <a:buChar char="●"/>
            </a:pPr>
            <a:r>
              <a:rPr lang="en-US">
                <a:solidFill>
                  <a:schemeClr val="dk1"/>
                </a:solidFill>
                <a:latin typeface="Calibri"/>
                <a:ea typeface="Calibri"/>
                <a:cs typeface="Calibri"/>
                <a:sym typeface="Calibri"/>
              </a:rPr>
              <a:t>creating a rhythm with stressed and unstressed syllables that may follow a regular pattern or no pattern. </a:t>
            </a:r>
            <a:endParaRPr/>
          </a:p>
          <a:p>
            <a:pPr indent="-285750" lvl="0" marL="914400" marR="0" rtl="0" algn="l">
              <a:lnSpc>
                <a:spcPct val="100000"/>
              </a:lnSpc>
              <a:spcBef>
                <a:spcPts val="0"/>
              </a:spcBef>
              <a:spcAft>
                <a:spcPts val="0"/>
              </a:spcAft>
              <a:buClr>
                <a:schemeClr val="dk1"/>
              </a:buClr>
              <a:buSzPts val="900"/>
              <a:buFont typeface="Calibri"/>
              <a:buChar char="●"/>
            </a:pPr>
            <a:r>
              <a:rPr lang="en-US">
                <a:solidFill>
                  <a:schemeClr val="dk1"/>
                </a:solidFill>
                <a:latin typeface="Calibri"/>
                <a:ea typeface="Calibri"/>
                <a:cs typeface="Calibri"/>
                <a:sym typeface="Calibri"/>
              </a:rPr>
              <a:t>using rhyming words, or words with the same ending sound, such as </a:t>
            </a:r>
            <a:r>
              <a:rPr i="1" lang="en-US">
                <a:solidFill>
                  <a:schemeClr val="dk1"/>
                </a:solidFill>
                <a:latin typeface="Calibri"/>
                <a:ea typeface="Calibri"/>
                <a:cs typeface="Calibri"/>
                <a:sym typeface="Calibri"/>
              </a:rPr>
              <a:t>bite </a:t>
            </a:r>
            <a:r>
              <a:rPr lang="en-US">
                <a:solidFill>
                  <a:schemeClr val="dk1"/>
                </a:solidFill>
                <a:latin typeface="Calibri"/>
                <a:ea typeface="Calibri"/>
                <a:cs typeface="Calibri"/>
                <a:sym typeface="Calibri"/>
              </a:rPr>
              <a:t>and </a:t>
            </a:r>
            <a:r>
              <a:rPr i="1" lang="en-US">
                <a:solidFill>
                  <a:schemeClr val="dk1"/>
                </a:solidFill>
                <a:latin typeface="Calibri"/>
                <a:ea typeface="Calibri"/>
                <a:cs typeface="Calibri"/>
                <a:sym typeface="Calibri"/>
              </a:rPr>
              <a:t>bright</a:t>
            </a:r>
            <a:r>
              <a:rPr lang="en-US">
                <a:solidFill>
                  <a:schemeClr val="dk1"/>
                </a:solidFill>
                <a:latin typeface="Calibri"/>
                <a:ea typeface="Calibri"/>
                <a:cs typeface="Calibri"/>
                <a:sym typeface="Calibri"/>
              </a:rPr>
              <a:t>. </a:t>
            </a:r>
            <a:endParaRPr/>
          </a:p>
          <a:p>
            <a:pPr indent="-304800" lvl="0" marL="457200" marR="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Read</a:t>
            </a:r>
            <a:r>
              <a:rPr lang="en-US" sz="1200">
                <a:solidFill>
                  <a:schemeClr val="dk1"/>
                </a:solidFill>
                <a:latin typeface="Calibri"/>
                <a:ea typeface="Calibri"/>
                <a:cs typeface="Calibri"/>
                <a:sym typeface="Calibri"/>
              </a:rPr>
              <a:t> aloud the two lines of poetry near the top of p. 464, emphasizing the rhyming words and the rhythm.</a:t>
            </a:r>
            <a:endParaRPr/>
          </a:p>
          <a:p>
            <a:pPr indent="-292100" lvl="0" marL="457200" marR="0" rtl="0" algn="l">
              <a:lnSpc>
                <a:spcPct val="100000"/>
              </a:lnSpc>
              <a:spcBef>
                <a:spcPts val="0"/>
              </a:spcBef>
              <a:spcAft>
                <a:spcPts val="0"/>
              </a:spcAft>
              <a:buClr>
                <a:schemeClr val="dk1"/>
              </a:buClr>
              <a:buSzPts val="1000"/>
              <a:buFont typeface="Calibri"/>
              <a:buAutoNum type="arabicPeriod"/>
            </a:pPr>
            <a:r>
              <a:rPr lang="en-US" sz="1200">
                <a:solidFill>
                  <a:schemeClr val="dk1"/>
                </a:solidFill>
                <a:latin typeface="Calibri"/>
                <a:ea typeface="Calibri"/>
                <a:cs typeface="Calibri"/>
                <a:sym typeface="Calibri"/>
              </a:rPr>
              <a:t>Read them again, inviting students to clap or tap on the stressed syllables to demonstrate the rhythm. </a:t>
            </a:r>
            <a:endParaRPr/>
          </a:p>
          <a:p>
            <a:pPr indent="-292100" lvl="0" marL="457200" marR="0" rtl="0" algn="l">
              <a:lnSpc>
                <a:spcPct val="100000"/>
              </a:lnSpc>
              <a:spcBef>
                <a:spcPts val="0"/>
              </a:spcBef>
              <a:spcAft>
                <a:spcPts val="0"/>
              </a:spcAft>
              <a:buClr>
                <a:schemeClr val="dk1"/>
              </a:buClr>
              <a:buSzPts val="1000"/>
              <a:buFont typeface="Calibri"/>
              <a:buAutoNum type="arabicPeriod"/>
            </a:pPr>
            <a:r>
              <a:rPr lang="en-US" sz="1200">
                <a:solidFill>
                  <a:schemeClr val="dk1"/>
                </a:solidFill>
                <a:latin typeface="Calibri"/>
                <a:ea typeface="Calibri"/>
                <a:cs typeface="Calibri"/>
                <a:sym typeface="Calibri"/>
              </a:rPr>
              <a:t>Point out the symbols used to mark stressed and unstressed syllables. Say: </a:t>
            </a:r>
            <a:r>
              <a:rPr i="1" lang="en-US" sz="1200">
                <a:solidFill>
                  <a:schemeClr val="dk1"/>
                </a:solidFill>
                <a:latin typeface="Calibri"/>
                <a:ea typeface="Calibri"/>
                <a:cs typeface="Calibri"/>
                <a:sym typeface="Calibri"/>
              </a:rPr>
              <a:t>Poetry is often meant to be read aloud so that the rhythm and rhyme can be enjoyed. The sound can also evoke a mood or feeling. What mood is created by the rhythm and rhyme in this poem? </a:t>
            </a:r>
            <a:endParaRPr/>
          </a:p>
          <a:p>
            <a:pPr indent="-285750" lvl="0" marL="914400" marR="0" rtl="0" algn="l">
              <a:lnSpc>
                <a:spcPct val="100000"/>
              </a:lnSpc>
              <a:spcBef>
                <a:spcPts val="0"/>
              </a:spcBef>
              <a:spcAft>
                <a:spcPts val="0"/>
              </a:spcAft>
              <a:buClr>
                <a:schemeClr val="dk1"/>
              </a:buClr>
              <a:buSzPts val="900"/>
              <a:buFont typeface="Calibri"/>
              <a:buChar char="●"/>
            </a:pPr>
            <a:r>
              <a:rPr lang="en-US" sz="1200">
                <a:solidFill>
                  <a:schemeClr val="dk1"/>
                </a:solidFill>
                <a:latin typeface="Calibri"/>
                <a:ea typeface="Calibri"/>
                <a:cs typeface="Calibri"/>
                <a:sym typeface="Calibri"/>
              </a:rPr>
              <a:t>Use this process as needed with other poems from the stack until students demonstrate understanding of the contribution of rhythm and rhyme to a poem’s mood and music. </a:t>
            </a:r>
            <a:endParaRPr/>
          </a:p>
          <a:p>
            <a:pPr indent="-285750" lvl="0" marL="914400" marR="0" rtl="0" algn="l">
              <a:lnSpc>
                <a:spcPct val="100000"/>
              </a:lnSpc>
              <a:spcBef>
                <a:spcPts val="0"/>
              </a:spcBef>
              <a:spcAft>
                <a:spcPts val="0"/>
              </a:spcAft>
              <a:buClr>
                <a:schemeClr val="dk1"/>
              </a:buClr>
              <a:buSzPts val="900"/>
              <a:buFont typeface="Calibri"/>
              <a:buChar char="●"/>
            </a:pPr>
            <a:r>
              <a:rPr lang="en-US" sz="1200">
                <a:solidFill>
                  <a:schemeClr val="dk1"/>
                </a:solidFill>
                <a:latin typeface="Calibri"/>
                <a:ea typeface="Calibri"/>
                <a:cs typeface="Calibri"/>
                <a:sym typeface="Calibri"/>
              </a:rPr>
              <a:t>Direct students to the activity on p. 464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Have them annotate the poem by marking the stressed and unstressed syllables and underlining the rhyming words at the ends of lines. </a:t>
            </a:r>
            <a:br>
              <a:rPr lang="en-US" sz="1800">
                <a:latin typeface="Helvetica Neue"/>
                <a:ea typeface="Helvetica Neue"/>
                <a:cs typeface="Helvetica Neue"/>
                <a:sym typeface="Helvetica Neue"/>
              </a:rPr>
            </a:br>
            <a:endParaRPr sz="4000"/>
          </a:p>
          <a:p>
            <a:pPr indent="-368300" lvl="1" marL="914400" marR="0" rtl="0" algn="l">
              <a:lnSpc>
                <a:spcPct val="100000"/>
              </a:lnSpc>
              <a:spcBef>
                <a:spcPts val="0"/>
              </a:spcBef>
              <a:spcAft>
                <a:spcPts val="0"/>
              </a:spcAft>
              <a:buClr>
                <a:srgbClr val="000000"/>
              </a:buClr>
              <a:buSzPts val="1400"/>
              <a:buFont typeface="Arial"/>
              <a:buNone/>
            </a:pPr>
            <a:r>
              <a:t/>
            </a:r>
            <a:endParaRPr sz="2800"/>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559" name="Google Shape;55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After the minilesson, students should transition into independent writing.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If students need additional opportunities, they should read other poems from the stack, identify any rhymes at the ends of lines, and tap out the rhythms with partners. </a:t>
            </a:r>
            <a:endParaRPr/>
          </a:p>
          <a:p>
            <a:pPr indent="-256032" lvl="2"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Modeled Choose </a:t>
            </a:r>
            <a:r>
              <a:rPr lang="en-US" sz="1200">
                <a:solidFill>
                  <a:schemeClr val="dk1"/>
                </a:solidFill>
                <a:latin typeface="Calibri"/>
                <a:ea typeface="Calibri"/>
                <a:cs typeface="Calibri"/>
                <a:sym typeface="Calibri"/>
              </a:rPr>
              <a:t>a poem from the stack to read aloud and tap or clap to the stressed syllables to demonstrate rhythm. </a:t>
            </a:r>
            <a:endParaRPr/>
          </a:p>
          <a:p>
            <a:pPr indent="-256032" lvl="2"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Shared </a:t>
            </a:r>
            <a:r>
              <a:rPr lang="en-US" sz="1200">
                <a:solidFill>
                  <a:schemeClr val="dk1"/>
                </a:solidFill>
                <a:latin typeface="Calibri"/>
                <a:ea typeface="Calibri"/>
                <a:cs typeface="Calibri"/>
                <a:sym typeface="Calibri"/>
              </a:rPr>
              <a:t>Have students choose a poem from the stack. Ask them to read the poem aloud and clap or tap to emphasize the rhythm. </a:t>
            </a:r>
            <a:endParaRPr/>
          </a:p>
          <a:p>
            <a:pPr indent="-256032" lvl="2"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Guided</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Use a poem from the stack to provide explicit instruction on identifying rhythm, rhyme, and the mood the sound evokes.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If students demonstrate understanding, they should transition to drafting in their notebooks lines of poetry using rhythm and rhyme.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T332.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Invite a volunteer to demonstrate the rhythm of the poem on p. 464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by reading it aloud and tapping out the stressed syllables. </a:t>
            </a:r>
            <a:endParaRPr/>
          </a:p>
          <a:p>
            <a:pPr indent="-254000" lvl="0" marL="571500" rtl="0" algn="l">
              <a:lnSpc>
                <a:spcPct val="100000"/>
              </a:lnSpc>
              <a:spcBef>
                <a:spcPts val="0"/>
              </a:spcBef>
              <a:spcAft>
                <a:spcPts val="0"/>
              </a:spcAft>
              <a:buSzPts val="1400"/>
              <a:buFont typeface="Arial"/>
              <a:buNone/>
            </a:pPr>
            <a:r>
              <a:t/>
            </a:r>
            <a:endParaRPr sz="1200">
              <a:latin typeface="Calibri"/>
              <a:ea typeface="Calibri"/>
              <a:cs typeface="Calibri"/>
              <a:sym typeface="Calibri"/>
            </a:endParaRPr>
          </a:p>
          <a:p>
            <a:pPr indent="-254000" lvl="0" marL="342900" rtl="0" algn="l">
              <a:lnSpc>
                <a:spcPct val="100000"/>
              </a:lnSpc>
              <a:spcBef>
                <a:spcPts val="0"/>
              </a:spcBef>
              <a:spcAft>
                <a:spcPts val="0"/>
              </a:spcAft>
              <a:buSzPts val="1400"/>
              <a:buFont typeface="Arial"/>
              <a:buNone/>
            </a:pPr>
            <a:r>
              <a:t/>
            </a:r>
            <a:endParaRPr b="0" i="0" sz="1800" u="none" strike="noStrike">
              <a:solidFill>
                <a:srgbClr val="000000"/>
              </a:solidFill>
              <a:latin typeface="Calibri"/>
              <a:ea typeface="Calibri"/>
              <a:cs typeface="Calibri"/>
              <a:sym typeface="Calibri"/>
            </a:endParaRPr>
          </a:p>
        </p:txBody>
      </p:sp>
      <p:sp>
        <p:nvSpPr>
          <p:cNvPr id="573" name="Google Shape;57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Explain that adding suffixes can change the way some consonants are pronounced.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Display the words </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frustrate, frustration; elect, election.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Say each word aloud and point out the pronunciation changes.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Explain that </a:t>
            </a:r>
            <a:r>
              <a:rPr i="1" lang="en-US" sz="1200">
                <a:solidFill>
                  <a:schemeClr val="dk1"/>
                </a:solidFill>
                <a:latin typeface="Calibri"/>
                <a:ea typeface="Calibri"/>
                <a:cs typeface="Calibri"/>
                <a:sym typeface="Calibri"/>
              </a:rPr>
              <a:t>frustration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election </a:t>
            </a:r>
            <a:r>
              <a:rPr lang="en-US" sz="1200">
                <a:solidFill>
                  <a:schemeClr val="dk1"/>
                </a:solidFill>
                <a:latin typeface="Calibri"/>
                <a:ea typeface="Calibri"/>
                <a:cs typeface="Calibri"/>
                <a:sym typeface="Calibri"/>
              </a:rPr>
              <a:t>are still spelled with the consonant </a:t>
            </a:r>
            <a:r>
              <a:rPr i="1" lang="en-US" sz="1200">
                <a:solidFill>
                  <a:schemeClr val="dk1"/>
                </a:solidFill>
                <a:latin typeface="Calibri"/>
                <a:ea typeface="Calibri"/>
                <a:cs typeface="Calibri"/>
                <a:sym typeface="Calibri"/>
              </a:rPr>
              <a:t>t </a:t>
            </a:r>
            <a:r>
              <a:rPr lang="en-US" sz="1200">
                <a:solidFill>
                  <a:schemeClr val="dk1"/>
                </a:solidFill>
                <a:latin typeface="Calibri"/>
                <a:ea typeface="Calibri"/>
                <a:cs typeface="Calibri"/>
                <a:sym typeface="Calibri"/>
              </a:rPr>
              <a:t>even though their sounds changed from /t/ to /sh/ when the endings were added.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complete the activity on p. 461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independently.</a:t>
            </a:r>
            <a:endParaRPr/>
          </a:p>
        </p:txBody>
      </p:sp>
      <p:sp>
        <p:nvSpPr>
          <p:cNvPr id="586" name="Google Shape;58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that a list of three or more items usually uses commas to separate each item. However, when one or more of the items already contains a comma, semicolons need to be used between the items instead.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Model commas and semicolons in a series with this sentence on the board: </a:t>
            </a:r>
            <a:r>
              <a:rPr i="1" lang="en-US" sz="1200">
                <a:solidFill>
                  <a:schemeClr val="dk1"/>
                </a:solidFill>
                <a:latin typeface="Calibri"/>
                <a:ea typeface="Calibri"/>
                <a:cs typeface="Calibri"/>
                <a:sym typeface="Calibri"/>
              </a:rPr>
              <a:t>The contestants included Elena, a doctor; Manny, a teacher; and the champion. </a:t>
            </a:r>
            <a:endParaRPr sz="1200">
              <a:solidFill>
                <a:schemeClr val="dk1"/>
              </a:solidFill>
              <a:latin typeface="Calibri"/>
              <a:ea typeface="Calibri"/>
              <a:cs typeface="Calibri"/>
              <a:sym typeface="Calibri"/>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Ask what happens if commas are used instead of semicolons between the three items (in this case, people) in this series.  Elicit that the series becomes very confusing—you can no longer tell that there are just three contestants.  Lead students to understand that to avoid confusion, semicolons should be used between items that already have commas. </a:t>
            </a:r>
            <a:endParaRPr sz="1200">
              <a:solidFill>
                <a:schemeClr val="dk1"/>
              </a:solidFill>
              <a:latin typeface="Calibri"/>
              <a:ea typeface="Calibri"/>
              <a:cs typeface="Calibri"/>
              <a:sym typeface="Calibri"/>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correctly punctuate this sentence: </a:t>
            </a:r>
            <a:r>
              <a:rPr i="1" lang="en-US" sz="1200">
                <a:solidFill>
                  <a:schemeClr val="dk1"/>
                </a:solidFill>
                <a:latin typeface="Calibri"/>
                <a:ea typeface="Calibri"/>
                <a:cs typeface="Calibri"/>
                <a:sym typeface="Calibri"/>
              </a:rPr>
              <a:t>The box of supplies contains pencils, both gray and red, crayons, some of them worn, and several markers. (The box of supplies contains pencils, both gray and red; crayons, some of them worn; and several markers.) </a:t>
            </a:r>
            <a:endParaRPr sz="1200">
              <a:solidFill>
                <a:schemeClr val="dk1"/>
              </a:solidFill>
              <a:latin typeface="Calibri"/>
              <a:ea typeface="Calibri"/>
              <a:cs typeface="Calibri"/>
              <a:sym typeface="Calibri"/>
            </a:endParaRPr>
          </a:p>
          <a:p>
            <a:pPr indent="-254000" lvl="0" marL="571500" marR="0" rtl="0" algn="l">
              <a:lnSpc>
                <a:spcPct val="100000"/>
              </a:lnSpc>
              <a:spcBef>
                <a:spcPts val="0"/>
              </a:spcBef>
              <a:spcAft>
                <a:spcPts val="0"/>
              </a:spcAft>
              <a:buClr>
                <a:srgbClr val="000000"/>
              </a:buClr>
              <a:buSzPts val="1400"/>
              <a:buFont typeface="Arial"/>
              <a:buNone/>
            </a:pPr>
            <a:r>
              <a:t/>
            </a:r>
            <a:endParaRPr/>
          </a:p>
          <a:p>
            <a:pPr indent="-254000" lvl="0" marL="571500" rtl="0" algn="l">
              <a:lnSpc>
                <a:spcPct val="100000"/>
              </a:lnSpc>
              <a:spcBef>
                <a:spcPts val="0"/>
              </a:spcBef>
              <a:spcAft>
                <a:spcPts val="0"/>
              </a:spcAft>
              <a:buSzPts val="1400"/>
              <a:buFont typeface="Arial"/>
              <a:buNone/>
            </a:pPr>
            <a:r>
              <a:t/>
            </a:r>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601" name="Google Shape;60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lang="en-US" sz="1200">
                <a:latin typeface="Calibri"/>
                <a:ea typeface="Calibri"/>
                <a:cs typeface="Calibri"/>
                <a:sym typeface="Calibri"/>
              </a:rPr>
              <a:t>1. Review the Unit Goals on p. 424 of the </a:t>
            </a:r>
            <a:r>
              <a:rPr i="1" lang="en-US" sz="1200">
                <a:latin typeface="Calibri"/>
                <a:ea typeface="Calibri"/>
                <a:cs typeface="Calibri"/>
                <a:sym typeface="Calibri"/>
              </a:rPr>
              <a:t>Student Interactive.</a:t>
            </a:r>
            <a:endParaRPr/>
          </a:p>
          <a:p>
            <a:pPr indent="-171450" lvl="0" marL="400050" marR="0" rtl="0" algn="l">
              <a:lnSpc>
                <a:spcPct val="100000"/>
              </a:lnSpc>
              <a:spcBef>
                <a:spcPts val="0"/>
              </a:spcBef>
              <a:spcAft>
                <a:spcPts val="0"/>
              </a:spcAft>
              <a:buClr>
                <a:srgbClr val="000000"/>
              </a:buClr>
              <a:buSzPts val="1400"/>
              <a:buFont typeface="Arial"/>
              <a:buChar char="•"/>
            </a:pPr>
            <a:r>
              <a:rPr lang="en-US" sz="1200">
                <a:latin typeface="Calibri"/>
                <a:ea typeface="Calibri"/>
                <a:cs typeface="Calibri"/>
                <a:sym typeface="Calibri"/>
              </a:rPr>
              <a:t>Have students rate how well they think they already meet the unit goals. </a:t>
            </a:r>
            <a:endParaRPr/>
          </a:p>
          <a:p>
            <a:pPr indent="-171450" lvl="0" marL="400050" marR="0" rtl="0" algn="l">
              <a:lnSpc>
                <a:spcPct val="100000"/>
              </a:lnSpc>
              <a:spcBef>
                <a:spcPts val="0"/>
              </a:spcBef>
              <a:spcAft>
                <a:spcPts val="0"/>
              </a:spcAft>
              <a:buClr>
                <a:srgbClr val="000000"/>
              </a:buClr>
              <a:buSzPts val="1400"/>
              <a:buFont typeface="Arial"/>
              <a:buChar char="•"/>
            </a:pPr>
            <a:r>
              <a:rPr lang="en-US" sz="1200">
                <a:latin typeface="Calibri"/>
                <a:ea typeface="Calibri"/>
                <a:cs typeface="Calibri"/>
                <a:sym typeface="Calibri"/>
              </a:rPr>
              <a:t>Have them use their ratings to reflect on how well they are meeting their personal learning goals during the unit. </a:t>
            </a:r>
            <a:endParaRPr i="1"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lang="en-US" sz="1200">
                <a:latin typeface="Calibri"/>
                <a:ea typeface="Calibri"/>
                <a:cs typeface="Calibri"/>
                <a:sym typeface="Calibri"/>
              </a:rPr>
              <a:t>2. Students will revisit their ratings in Week 6. </a:t>
            </a:r>
            <a:endParaRPr i="1" sz="1200">
              <a:latin typeface="Calibri"/>
              <a:ea typeface="Calibri"/>
              <a:cs typeface="Calibri"/>
              <a:sym typeface="Calibri"/>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2" name="Google Shape;61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The main idea is the author’s most important idea about the topic of a text. Longer works may have more than one main idea. Authors may state a main idea directly and support it with details. Other times readers must use the supporting details to infer, or determine, a main idea. Have students follow these steps.</a:t>
            </a:r>
            <a:endParaRPr/>
          </a:p>
          <a:p>
            <a:pPr indent="-228600" lvl="2" marL="6858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First, identify the topic of the text. </a:t>
            </a:r>
            <a:endParaRPr/>
          </a:p>
          <a:p>
            <a:pPr indent="-228600" lvl="2" marL="6858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Pay attention to the details. Ask yourself, “What do the details say  about the topic?” </a:t>
            </a:r>
            <a:endParaRPr/>
          </a:p>
          <a:p>
            <a:pPr indent="-228600" lvl="2" marL="6858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Ask yourself, “What big idea is revealed by the details?” Synthesize, or pull together, supporting details to infer a main idea. </a:t>
            </a:r>
            <a:endParaRPr/>
          </a:p>
          <a:p>
            <a:pPr indent="-228600" lvl="2" marL="6858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Look for more supporting details as you continue reading. </a:t>
            </a:r>
            <a:endParaRPr/>
          </a:p>
          <a:p>
            <a:pPr indent="-228600" lvl="2" marL="6858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Use supporting details to determine whether there is more than one  main idea in the text.</a:t>
            </a:r>
            <a:endParaRPr/>
          </a:p>
          <a:p>
            <a:pPr indent="0" lvl="0" marL="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Use the Close Read note on p. 432 of the </a:t>
            </a:r>
            <a:r>
              <a:rPr i="1" lang="en-US" sz="1200">
                <a:solidFill>
                  <a:schemeClr val="dk1"/>
                </a:solidFill>
                <a:latin typeface="Calibri"/>
                <a:ea typeface="Calibri"/>
                <a:cs typeface="Calibri"/>
                <a:sym typeface="Calibri"/>
              </a:rPr>
              <a:t>Student </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Interactive </a:t>
            </a:r>
            <a:r>
              <a:rPr lang="en-US" sz="1200">
                <a:solidFill>
                  <a:schemeClr val="dk1"/>
                </a:solidFill>
                <a:latin typeface="Calibri"/>
                <a:ea typeface="Calibri"/>
                <a:cs typeface="Calibri"/>
                <a:sym typeface="Calibri"/>
              </a:rPr>
              <a:t>to model identifying a topic and main idea. Say:  </a:t>
            </a:r>
            <a:endParaRPr/>
          </a:p>
          <a:p>
            <a:pPr indent="-228600" lvl="2"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The Background Note and the heading on p. 432 tell me that the topic is rocks and how they form and change. </a:t>
            </a:r>
            <a:endParaRPr/>
          </a:p>
          <a:p>
            <a:pPr indent="-228600" lvl="2"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Next, I look at the introduction to see if the author states a main idea directly. I’m also going to look for facts and other details about rocks for clues about a main idea. </a:t>
            </a:r>
            <a:endParaRPr/>
          </a:p>
          <a:p>
            <a:pPr indent="-228600" lvl="2"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In the very first sentence, the author explains that a variety of rocks exist. Then the author provides details about what different rocks are made from. This sentence seems like an important idea in the text, so I will underline it. </a:t>
            </a:r>
            <a:endParaRPr/>
          </a:p>
          <a:p>
            <a:pPr indent="0" lvl="0" marL="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Have students continue finding facts and details related to the topic. Then help them use those facts and details to determine a main idea in the text. </a:t>
            </a:r>
            <a:br>
              <a:rPr lang="en-US" sz="1200">
                <a:solidFill>
                  <a:srgbClr val="919396"/>
                </a:solidFill>
                <a:latin typeface="Calibri"/>
                <a:ea typeface="Calibri"/>
                <a:cs typeface="Calibri"/>
                <a:sym typeface="Calibri"/>
              </a:rPr>
            </a:br>
            <a:endParaRPr sz="1200">
              <a:solidFill>
                <a:srgbClr val="919396"/>
              </a:solidFill>
              <a:latin typeface="Calibri"/>
              <a:ea typeface="Calibri"/>
              <a:cs typeface="Calibri"/>
              <a:sym typeface="Calibri"/>
            </a:endParaRPr>
          </a:p>
          <a:p>
            <a:pPr indent="-254000" lvl="1" marL="1028700" marR="0" rtl="0" algn="l">
              <a:lnSpc>
                <a:spcPct val="100000"/>
              </a:lnSpc>
              <a:spcBef>
                <a:spcPts val="0"/>
              </a:spcBef>
              <a:spcAft>
                <a:spcPts val="0"/>
              </a:spcAft>
              <a:buClr>
                <a:srgbClr val="000000"/>
              </a:buClr>
              <a:buSzPts val="1400"/>
              <a:buFont typeface="Arial"/>
              <a:buNone/>
            </a:pPr>
            <a:r>
              <a:t/>
            </a:r>
            <a:endParaRPr sz="1200">
              <a:solidFill>
                <a:srgbClr val="919396"/>
              </a:solidFill>
              <a:latin typeface="Calibri"/>
              <a:ea typeface="Calibri"/>
              <a:cs typeface="Calibri"/>
              <a:sym typeface="Calibri"/>
            </a:endParaRPr>
          </a:p>
          <a:p>
            <a:pPr indent="-254000" lvl="1" marL="1028700" rtl="0" algn="l">
              <a:lnSpc>
                <a:spcPct val="100000"/>
              </a:lnSpc>
              <a:spcBef>
                <a:spcPts val="0"/>
              </a:spcBef>
              <a:spcAft>
                <a:spcPts val="0"/>
              </a:spcAft>
              <a:buSzPts val="1400"/>
              <a:buFont typeface="Arial"/>
              <a:buNone/>
            </a:pPr>
            <a:r>
              <a:t/>
            </a:r>
            <a:endParaRPr/>
          </a:p>
        </p:txBody>
      </p:sp>
      <p:sp>
        <p:nvSpPr>
          <p:cNvPr id="623" name="Google Shape;623;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scan paragraphs 1–2 and underline a sentence that helps them determine a main idea of the text. See student page for possible responses.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Ask students to use the sentence to tell the main idea in their own words.  Possible Response: There are many different kinds of rocks.  </a:t>
            </a:r>
            <a:endParaRPr b="0" sz="1200">
              <a:solidFill>
                <a:schemeClr val="dk1"/>
              </a:solidFill>
              <a:latin typeface="Calibri"/>
              <a:ea typeface="Calibri"/>
              <a:cs typeface="Calibri"/>
              <a:sym typeface="Calibri"/>
            </a:endParaRPr>
          </a:p>
          <a:p>
            <a:pPr indent="0" lvl="0" marL="228600" marR="0" rtl="0" algn="l">
              <a:lnSpc>
                <a:spcPct val="100000"/>
              </a:lnSpc>
              <a:spcBef>
                <a:spcPts val="0"/>
              </a:spcBef>
              <a:spcAft>
                <a:spcPts val="0"/>
              </a:spcAft>
              <a:buClr>
                <a:srgbClr val="000000"/>
              </a:buClr>
              <a:buSzPts val="1400"/>
              <a:buFont typeface="Calibri"/>
              <a:buNone/>
            </a:pPr>
            <a:r>
              <a:t/>
            </a:r>
            <a:endParaRPr sz="1800">
              <a:solidFill>
                <a:srgbClr val="919396"/>
              </a:solidFill>
              <a:latin typeface="Helvetica Neue"/>
              <a:ea typeface="Helvetica Neue"/>
              <a:cs typeface="Helvetica Neue"/>
              <a:sym typeface="Helvetica Neue"/>
            </a:endParaRPr>
          </a:p>
          <a:p>
            <a:pPr indent="0" lvl="1" marL="685800" marR="0" rtl="0" algn="l">
              <a:lnSpc>
                <a:spcPct val="100000"/>
              </a:lnSpc>
              <a:spcBef>
                <a:spcPts val="0"/>
              </a:spcBef>
              <a:spcAft>
                <a:spcPts val="0"/>
              </a:spcAft>
              <a:buClr>
                <a:srgbClr val="000000"/>
              </a:buClr>
              <a:buSzPts val="1400"/>
              <a:buFont typeface="Calibri"/>
              <a:buNone/>
            </a:pPr>
            <a:r>
              <a:t/>
            </a:r>
            <a:endParaRPr sz="1800">
              <a:solidFill>
                <a:srgbClr val="919396"/>
              </a:solidFill>
              <a:latin typeface="Helvetica Neue"/>
              <a:ea typeface="Helvetica Neue"/>
              <a:cs typeface="Helvetica Neue"/>
              <a:sym typeface="Helvetica Neue"/>
            </a:endParaRPr>
          </a:p>
          <a:p>
            <a:pPr indent="0" lvl="1" marL="685800" rtl="0" algn="l">
              <a:lnSpc>
                <a:spcPct val="100000"/>
              </a:lnSpc>
              <a:spcBef>
                <a:spcPts val="0"/>
              </a:spcBef>
              <a:spcAft>
                <a:spcPts val="0"/>
              </a:spcAft>
              <a:buSzPts val="1400"/>
              <a:buFont typeface="Calibri"/>
              <a:buNone/>
            </a:pPr>
            <a:r>
              <a:t/>
            </a:r>
            <a:endParaRPr/>
          </a:p>
        </p:txBody>
      </p:sp>
      <p:sp>
        <p:nvSpPr>
          <p:cNvPr id="636" name="Google Shape;636;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underline a supporting detail in paragraphs 6–7 that helps explain the value of gemstones. See student page for possible responses.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Ask students to explain the difference between precious and semiprecious gemstones and to include examples.  </a:t>
            </a:r>
            <a:endParaRPr b="0" sz="1200">
              <a:solidFill>
                <a:schemeClr val="dk1"/>
              </a:solidFill>
              <a:latin typeface="Calibri"/>
              <a:ea typeface="Calibri"/>
              <a:cs typeface="Calibri"/>
              <a:sym typeface="Calibri"/>
            </a:endParaRPr>
          </a:p>
          <a:p>
            <a:pPr indent="0" lvl="1" marL="685800" marR="0" rtl="0" algn="l">
              <a:lnSpc>
                <a:spcPct val="100000"/>
              </a:lnSpc>
              <a:spcBef>
                <a:spcPts val="0"/>
              </a:spcBef>
              <a:spcAft>
                <a:spcPts val="0"/>
              </a:spcAft>
              <a:buClr>
                <a:srgbClr val="000000"/>
              </a:buClr>
              <a:buSzPts val="1400"/>
              <a:buFont typeface="Calibri"/>
              <a:buNone/>
            </a:pPr>
            <a:r>
              <a:t/>
            </a:r>
            <a:endParaRPr sz="1800">
              <a:solidFill>
                <a:srgbClr val="919396"/>
              </a:solidFill>
              <a:latin typeface="Helvetica Neue"/>
              <a:ea typeface="Helvetica Neue"/>
              <a:cs typeface="Helvetica Neue"/>
              <a:sym typeface="Helvetica Neue"/>
            </a:endParaRPr>
          </a:p>
          <a:p>
            <a:pPr indent="0" lvl="1" marL="685800" rtl="0" algn="l">
              <a:lnSpc>
                <a:spcPct val="100000"/>
              </a:lnSpc>
              <a:spcBef>
                <a:spcPts val="0"/>
              </a:spcBef>
              <a:spcAft>
                <a:spcPts val="0"/>
              </a:spcAft>
              <a:buSzPts val="1400"/>
              <a:buFont typeface="Calibri"/>
              <a:buNone/>
            </a:pPr>
            <a:r>
              <a:t/>
            </a:r>
            <a:endParaRPr/>
          </a:p>
        </p:txBody>
      </p:sp>
      <p:sp>
        <p:nvSpPr>
          <p:cNvPr id="649" name="Google Shape;649;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scan paragraphs 8–11 and underline text that helps them identify an important detail that supports the main idea. See student page for possible responses.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Have students explain how the text they marked supports the main idea.  Possible Response: It supports the main idea by explaining how igneous rocks, one of the three basic types of rocks, form. </a:t>
            </a:r>
            <a:endParaRPr sz="1200">
              <a:solidFill>
                <a:schemeClr val="dk1"/>
              </a:solidFill>
              <a:latin typeface="Calibri"/>
              <a:ea typeface="Calibri"/>
              <a:cs typeface="Calibri"/>
              <a:sym typeface="Calibri"/>
            </a:endParaRPr>
          </a:p>
          <a:p>
            <a:pPr indent="0" lvl="1" marL="685800" rtl="0" algn="l">
              <a:lnSpc>
                <a:spcPct val="100000"/>
              </a:lnSpc>
              <a:spcBef>
                <a:spcPts val="0"/>
              </a:spcBef>
              <a:spcAft>
                <a:spcPts val="0"/>
              </a:spcAft>
              <a:buSzPts val="1400"/>
              <a:buFont typeface="Calibri"/>
              <a:buNone/>
            </a:pPr>
            <a:r>
              <a:t/>
            </a:r>
            <a:endParaRPr/>
          </a:p>
        </p:txBody>
      </p:sp>
      <p:sp>
        <p:nvSpPr>
          <p:cNvPr id="662" name="Google Shape;662;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does the subheading at the top of page 436 help point to the main idea on the page?  </a:t>
            </a:r>
            <a:r>
              <a:rPr b="0" lang="en-US" sz="1200">
                <a:solidFill>
                  <a:schemeClr val="dk1"/>
                </a:solidFill>
                <a:latin typeface="Calibri"/>
                <a:ea typeface="Calibri"/>
                <a:cs typeface="Calibri"/>
                <a:sym typeface="Calibri"/>
              </a:rPr>
              <a:t>Possible Response: The subheading shows that the main idea will be about one type of igneous rock—intrusive igneous rocks.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Have students scan the caption and underline phrases that support a main idea of the section “Intrusive Igneous Rocks.” See student page for possible responses. </a:t>
            </a:r>
            <a:endParaRPr/>
          </a:p>
          <a:p>
            <a:pPr indent="0" lvl="0" marL="0" rtl="0" algn="l">
              <a:lnSpc>
                <a:spcPct val="100000"/>
              </a:lnSpc>
              <a:spcBef>
                <a:spcPts val="0"/>
              </a:spcBef>
              <a:spcAft>
                <a:spcPts val="0"/>
              </a:spcAft>
              <a:buNone/>
            </a:pPr>
            <a:r>
              <a:rPr lang="en-US"/>
              <a:t>3.  </a:t>
            </a:r>
            <a:r>
              <a:rPr b="0" lang="en-US" sz="1200">
                <a:solidFill>
                  <a:schemeClr val="dk1"/>
                </a:solidFill>
                <a:latin typeface="Calibri"/>
                <a:ea typeface="Calibri"/>
                <a:cs typeface="Calibri"/>
                <a:sym typeface="Calibri"/>
              </a:rPr>
              <a:t>Ask students what idea is supported by the phrases they underlined.  Possible Response: The phrases support the idea of what intrusive igneous rocks are and how they form. </a:t>
            </a:r>
            <a:endParaRPr b="0" sz="1200">
              <a:solidFill>
                <a:schemeClr val="dk1"/>
              </a:solidFill>
              <a:latin typeface="Calibri"/>
              <a:ea typeface="Calibri"/>
              <a:cs typeface="Calibri"/>
              <a:sym typeface="Calibri"/>
            </a:endParaRPr>
          </a:p>
          <a:p>
            <a:pPr indent="0" lvl="1" marL="685800" rtl="0" algn="l">
              <a:lnSpc>
                <a:spcPct val="100000"/>
              </a:lnSpc>
              <a:spcBef>
                <a:spcPts val="0"/>
              </a:spcBef>
              <a:spcAft>
                <a:spcPts val="0"/>
              </a:spcAft>
              <a:buSzPts val="1400"/>
              <a:buFont typeface="Calibri"/>
              <a:buNone/>
            </a:pPr>
            <a:r>
              <a:t/>
            </a:r>
            <a:endParaRPr/>
          </a:p>
        </p:txBody>
      </p:sp>
      <p:sp>
        <p:nvSpPr>
          <p:cNvPr id="675" name="Google Shape;675;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scan paragraphs 19–22 and underline details about sedimentary rocks that help explain a main idea of the text. See student page for possible responses.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Have students explain how the details they marked support a main idea of the text.  Possible Response: They explain what sedimentary rocks are and how they form. </a:t>
            </a:r>
            <a:endParaRPr b="0" sz="1200">
              <a:solidFill>
                <a:schemeClr val="dk1"/>
              </a:solidFill>
              <a:latin typeface="Calibri"/>
              <a:ea typeface="Calibri"/>
              <a:cs typeface="Calibri"/>
              <a:sym typeface="Calibri"/>
            </a:endParaRPr>
          </a:p>
          <a:p>
            <a:pPr indent="0" lvl="0" marL="228600" marR="0" rtl="0" algn="l">
              <a:lnSpc>
                <a:spcPct val="100000"/>
              </a:lnSpc>
              <a:spcBef>
                <a:spcPts val="0"/>
              </a:spcBef>
              <a:spcAft>
                <a:spcPts val="0"/>
              </a:spcAft>
              <a:buClr>
                <a:srgbClr val="000000"/>
              </a:buClr>
              <a:buSzPts val="1400"/>
              <a:buFont typeface="Calibri"/>
              <a:buNone/>
            </a:pPr>
            <a:r>
              <a:t/>
            </a:r>
            <a:endParaRPr sz="1800">
              <a:solidFill>
                <a:srgbClr val="919396"/>
              </a:solidFill>
              <a:latin typeface="Helvetica Neue"/>
              <a:ea typeface="Helvetica Neue"/>
              <a:cs typeface="Helvetica Neue"/>
              <a:sym typeface="Helvetica Neue"/>
            </a:endParaRPr>
          </a:p>
        </p:txBody>
      </p:sp>
      <p:sp>
        <p:nvSpPr>
          <p:cNvPr id="688" name="Google Shape;688;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scan paragraph 27 and underline a sentence about chemical rocks that summarizes the paragraph. See student page for possible responses.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Ask students to state the main idea of paragraph 27. Possible Response: The main idea of paragraph 27 is what chemical rocks are made of and how they form. DOK 2 </a:t>
            </a:r>
            <a:endParaRPr b="0" sz="1200">
              <a:solidFill>
                <a:schemeClr val="dk1"/>
              </a:solidFill>
              <a:latin typeface="Calibri"/>
              <a:ea typeface="Calibri"/>
              <a:cs typeface="Calibri"/>
              <a:sym typeface="Calibri"/>
            </a:endParaRPr>
          </a:p>
          <a:p>
            <a:pPr indent="0" lvl="0" marL="228600" marR="0" rtl="0" algn="l">
              <a:lnSpc>
                <a:spcPct val="100000"/>
              </a:lnSpc>
              <a:spcBef>
                <a:spcPts val="0"/>
              </a:spcBef>
              <a:spcAft>
                <a:spcPts val="0"/>
              </a:spcAft>
              <a:buClr>
                <a:srgbClr val="000000"/>
              </a:buClr>
              <a:buSzPts val="1400"/>
              <a:buFont typeface="Calibri"/>
              <a:buNone/>
            </a:pPr>
            <a:r>
              <a:t/>
            </a:r>
            <a:endParaRPr sz="1800">
              <a:solidFill>
                <a:srgbClr val="919396"/>
              </a:solidFill>
              <a:latin typeface="Helvetica Neue"/>
              <a:ea typeface="Helvetica Neue"/>
              <a:cs typeface="Helvetica Neue"/>
              <a:sym typeface="Helvetica Neue"/>
            </a:endParaRPr>
          </a:p>
          <a:p>
            <a:pPr indent="0" lvl="1" marL="685800" rtl="0" algn="l">
              <a:lnSpc>
                <a:spcPct val="100000"/>
              </a:lnSpc>
              <a:spcBef>
                <a:spcPts val="0"/>
              </a:spcBef>
              <a:spcAft>
                <a:spcPts val="0"/>
              </a:spcAft>
              <a:buSzPts val="1400"/>
              <a:buFont typeface="Calibri"/>
              <a:buNone/>
            </a:pPr>
            <a:r>
              <a:t/>
            </a:r>
            <a:endParaRPr/>
          </a:p>
        </p:txBody>
      </p:sp>
      <p:sp>
        <p:nvSpPr>
          <p:cNvPr id="701" name="Google Shape;701;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Have students scan paragraph 29 and underline the main idea about how metamorphic rocks form. See student page for possible responses. </a:t>
            </a:r>
            <a:endParaRPr/>
          </a:p>
          <a:p>
            <a:pPr indent="0" lvl="0" marL="0" rtl="0" algn="l">
              <a:lnSpc>
                <a:spcPct val="100000"/>
              </a:lnSpc>
              <a:spcBef>
                <a:spcPts val="0"/>
              </a:spcBef>
              <a:spcAft>
                <a:spcPts val="0"/>
              </a:spcAft>
              <a:buNone/>
            </a:pPr>
            <a:r>
              <a:rPr lang="en-US"/>
              <a:t>2.  H</a:t>
            </a:r>
            <a:r>
              <a:rPr b="0" lang="en-US" sz="1200">
                <a:solidFill>
                  <a:schemeClr val="dk1"/>
                </a:solidFill>
                <a:latin typeface="Calibri"/>
                <a:ea typeface="Calibri"/>
                <a:cs typeface="Calibri"/>
                <a:sym typeface="Calibri"/>
              </a:rPr>
              <a:t>ave students state the main idea about metamorphic rocks. Possible Response: Metamorphic rocks are rocks that have changed form because of new conditions.</a:t>
            </a:r>
            <a:endParaRPr b="0" sz="1200">
              <a:solidFill>
                <a:schemeClr val="dk1"/>
              </a:solidFill>
              <a:latin typeface="Calibri"/>
              <a:ea typeface="Calibri"/>
              <a:cs typeface="Calibri"/>
              <a:sym typeface="Calibri"/>
            </a:endParaRPr>
          </a:p>
          <a:p>
            <a:pPr indent="0" lvl="0" marL="228600" marR="0" rtl="0" algn="l">
              <a:lnSpc>
                <a:spcPct val="100000"/>
              </a:lnSpc>
              <a:spcBef>
                <a:spcPts val="0"/>
              </a:spcBef>
              <a:spcAft>
                <a:spcPts val="0"/>
              </a:spcAft>
              <a:buClr>
                <a:srgbClr val="000000"/>
              </a:buClr>
              <a:buSzPts val="1400"/>
              <a:buFont typeface="Calibri"/>
              <a:buNone/>
            </a:pPr>
            <a:r>
              <a:t/>
            </a:r>
            <a:endParaRPr sz="1800">
              <a:solidFill>
                <a:srgbClr val="919396"/>
              </a:solidFill>
              <a:latin typeface="Helvetica Neue"/>
              <a:ea typeface="Helvetica Neue"/>
              <a:cs typeface="Helvetica Neue"/>
              <a:sym typeface="Helvetica Neue"/>
            </a:endParaRPr>
          </a:p>
        </p:txBody>
      </p:sp>
      <p:sp>
        <p:nvSpPr>
          <p:cNvPr id="714" name="Google Shape;714;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Continue helping students find details that support main ideas in the text.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Have students scan paragraphs 31–32 and underline clues about the main idea of “Contact and Regional Metamorphism.” See student page for possible responses. </a:t>
            </a:r>
            <a:endParaRPr/>
          </a:p>
          <a:p>
            <a:pPr indent="0" lvl="0" marL="0" rtl="0" algn="l">
              <a:lnSpc>
                <a:spcPct val="100000"/>
              </a:lnSpc>
              <a:spcBef>
                <a:spcPts val="0"/>
              </a:spcBef>
              <a:spcAft>
                <a:spcPts val="0"/>
              </a:spcAft>
              <a:buNone/>
            </a:pPr>
            <a:r>
              <a:rPr lang="en-US"/>
              <a:t>3.  </a:t>
            </a:r>
            <a:r>
              <a:rPr b="0" lang="en-US" sz="1200">
                <a:solidFill>
                  <a:schemeClr val="dk1"/>
                </a:solidFill>
                <a:latin typeface="Calibri"/>
                <a:ea typeface="Calibri"/>
                <a:cs typeface="Calibri"/>
                <a:sym typeface="Calibri"/>
              </a:rPr>
              <a:t>Ask students what the supporting details they underlined tell them about the main idea of this section.  Possible Response: The details tell me what contact metamorphism is, which is this section’s main idea.  DOK 2 </a:t>
            </a:r>
            <a:endParaRPr b="0" sz="1200">
              <a:solidFill>
                <a:schemeClr val="dk1"/>
              </a:solidFill>
              <a:latin typeface="Calibri"/>
              <a:ea typeface="Calibri"/>
              <a:cs typeface="Calibri"/>
              <a:sym typeface="Calibri"/>
            </a:endParaRPr>
          </a:p>
          <a:p>
            <a:pPr indent="0" lvl="0" marL="228600" marR="0" rtl="0" algn="l">
              <a:lnSpc>
                <a:spcPct val="100000"/>
              </a:lnSpc>
              <a:spcBef>
                <a:spcPts val="0"/>
              </a:spcBef>
              <a:spcAft>
                <a:spcPts val="0"/>
              </a:spcAft>
              <a:buClr>
                <a:srgbClr val="000000"/>
              </a:buClr>
              <a:buSzPts val="1400"/>
              <a:buFont typeface="Calibri"/>
              <a:buNone/>
            </a:pPr>
            <a:r>
              <a:t/>
            </a:r>
            <a:endParaRPr sz="1800">
              <a:solidFill>
                <a:srgbClr val="919396"/>
              </a:solidFill>
              <a:latin typeface="Helvetica Neue"/>
              <a:ea typeface="Helvetica Neue"/>
              <a:cs typeface="Helvetica Neue"/>
              <a:sym typeface="Helvetica Neue"/>
            </a:endParaRPr>
          </a:p>
        </p:txBody>
      </p:sp>
      <p:sp>
        <p:nvSpPr>
          <p:cNvPr id="727" name="Google Shape;727;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Academic vocabulary is language used to discuss ideas. As students work through the unit, they will use these words to discuss systems.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Read each word's definition.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Have students respond to the </a:t>
            </a:r>
            <a:r>
              <a:rPr b="1" lang="en-US" sz="1200">
                <a:latin typeface="Calibri"/>
                <a:ea typeface="Calibri"/>
                <a:cs typeface="Calibri"/>
                <a:sym typeface="Calibri"/>
              </a:rPr>
              <a:t>Expand </a:t>
            </a:r>
            <a:r>
              <a:rPr lang="en-US" sz="1200">
                <a:latin typeface="Calibri"/>
                <a:ea typeface="Calibri"/>
                <a:cs typeface="Calibri"/>
                <a:sym typeface="Calibri"/>
              </a:rPr>
              <a:t>and </a:t>
            </a:r>
            <a:r>
              <a:rPr b="1" lang="en-US" sz="1200">
                <a:latin typeface="Calibri"/>
                <a:ea typeface="Calibri"/>
                <a:cs typeface="Calibri"/>
                <a:sym typeface="Calibri"/>
              </a:rPr>
              <a:t>Ask </a:t>
            </a:r>
            <a:r>
              <a:rPr lang="en-US" sz="1200">
                <a:latin typeface="Calibri"/>
                <a:ea typeface="Calibri"/>
                <a:cs typeface="Calibri"/>
                <a:sym typeface="Calibri"/>
              </a:rPr>
              <a:t>questions using the newly acquired academic vocabulary as appropriate. </a:t>
            </a:r>
            <a:endParaRPr sz="1200">
              <a:latin typeface="Calibri"/>
              <a:ea typeface="Calibri"/>
              <a:cs typeface="Calibri"/>
              <a:sym typeface="Calibri"/>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scan the text feature at the bottom of p. 445 and underline its main idea and details that support it. See student page for possible responses.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Ask students how the details they underlined support the main idea they marked.  Possible Response: The detail “it has been used for centuries to make statues and impressive buildings” supports the main idea of “putting metamorphic rocks to work” by explaining how people use marble,</a:t>
            </a:r>
            <a:r>
              <a:rPr lang="en-US"/>
              <a:t> </a:t>
            </a:r>
            <a:r>
              <a:rPr b="0" lang="en-US" sz="1200">
                <a:solidFill>
                  <a:schemeClr val="dk1"/>
                </a:solidFill>
                <a:latin typeface="Calibri"/>
                <a:ea typeface="Calibri"/>
                <a:cs typeface="Calibri"/>
                <a:sym typeface="Calibri"/>
              </a:rPr>
              <a:t>which is a kind of metamorphic rock. DOK 1 </a:t>
            </a:r>
            <a:endParaRPr b="0" sz="1200">
              <a:solidFill>
                <a:schemeClr val="dk1"/>
              </a:solidFill>
              <a:latin typeface="Calibri"/>
              <a:ea typeface="Calibri"/>
              <a:cs typeface="Calibri"/>
              <a:sym typeface="Calibri"/>
            </a:endParaRPr>
          </a:p>
          <a:p>
            <a:pPr indent="0" lvl="0" marL="228600" marR="0" rtl="0" algn="l">
              <a:lnSpc>
                <a:spcPct val="100000"/>
              </a:lnSpc>
              <a:spcBef>
                <a:spcPts val="0"/>
              </a:spcBef>
              <a:spcAft>
                <a:spcPts val="0"/>
              </a:spcAft>
              <a:buClr>
                <a:srgbClr val="000000"/>
              </a:buClr>
              <a:buSzPts val="1400"/>
              <a:buFont typeface="Calibri"/>
              <a:buNone/>
            </a:pPr>
            <a:r>
              <a:t/>
            </a:r>
            <a:endParaRPr b="0" sz="1800">
              <a:solidFill>
                <a:srgbClr val="919396"/>
              </a:solidFill>
              <a:latin typeface="Helvetica Neue"/>
              <a:ea typeface="Helvetica Neue"/>
              <a:cs typeface="Helvetica Neue"/>
              <a:sym typeface="Helvetica Neue"/>
            </a:endParaRPr>
          </a:p>
          <a:p>
            <a:pPr indent="0" lvl="1" marL="685800" rtl="0" algn="l">
              <a:lnSpc>
                <a:spcPct val="100000"/>
              </a:lnSpc>
              <a:spcBef>
                <a:spcPts val="0"/>
              </a:spcBef>
              <a:spcAft>
                <a:spcPts val="0"/>
              </a:spcAft>
              <a:buSzPts val="1400"/>
              <a:buFont typeface="Calibri"/>
              <a:buNone/>
            </a:pPr>
            <a:r>
              <a:t/>
            </a:r>
            <a:endParaRPr/>
          </a:p>
        </p:txBody>
      </p:sp>
      <p:sp>
        <p:nvSpPr>
          <p:cNvPr id="740" name="Google Shape;740;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scan the text feature and paragraphs 37–39 and underline details that help them determine the main idea of this section. See student page for possible responses.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Ask students what the details they underlined tell them about the main idea of “Constant Activity.” Possible Response: The details tell me that the main idea is that old and new rocks are always changing. DOK 2 </a:t>
            </a:r>
            <a:endParaRPr b="0" sz="1200">
              <a:solidFill>
                <a:schemeClr val="dk1"/>
              </a:solidFill>
              <a:latin typeface="Calibri"/>
              <a:ea typeface="Calibri"/>
              <a:cs typeface="Calibri"/>
              <a:sym typeface="Calibri"/>
            </a:endParaRPr>
          </a:p>
          <a:p>
            <a:pPr indent="0" lvl="0" marL="228600" marR="0" rtl="0" algn="l">
              <a:lnSpc>
                <a:spcPct val="100000"/>
              </a:lnSpc>
              <a:spcBef>
                <a:spcPts val="0"/>
              </a:spcBef>
              <a:spcAft>
                <a:spcPts val="0"/>
              </a:spcAft>
              <a:buClr>
                <a:srgbClr val="000000"/>
              </a:buClr>
              <a:buSzPts val="1400"/>
              <a:buFont typeface="Calibri"/>
              <a:buNone/>
            </a:pPr>
            <a:r>
              <a:t/>
            </a:r>
            <a:endParaRPr sz="1800">
              <a:solidFill>
                <a:srgbClr val="919396"/>
              </a:solidFill>
              <a:latin typeface="Helvetica Neue"/>
              <a:ea typeface="Helvetica Neue"/>
              <a:cs typeface="Helvetica Neue"/>
              <a:sym typeface="Helvetica Neue"/>
            </a:endParaRPr>
          </a:p>
        </p:txBody>
      </p:sp>
      <p:sp>
        <p:nvSpPr>
          <p:cNvPr id="753" name="Google Shape;753;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Tell students that authors sometimes emphasize important ideas and details through repetition. Remind students to ask themselves, “What do these repeated words and phrases tell me about the main idea?”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Have students scan paragraph 42 and underline words and phrases the author repeats that help support the main idea. See student page for possible responses. </a:t>
            </a:r>
            <a:endParaRPr/>
          </a:p>
          <a:p>
            <a:pPr indent="0" lvl="0" marL="0" rtl="0" algn="l">
              <a:lnSpc>
                <a:spcPct val="100000"/>
              </a:lnSpc>
              <a:spcBef>
                <a:spcPts val="0"/>
              </a:spcBef>
              <a:spcAft>
                <a:spcPts val="0"/>
              </a:spcAft>
              <a:buNone/>
            </a:pPr>
            <a:r>
              <a:rPr lang="en-US"/>
              <a:t>3.  </a:t>
            </a:r>
            <a:r>
              <a:rPr b="0" lang="en-US" sz="1200">
                <a:solidFill>
                  <a:schemeClr val="dk1"/>
                </a:solidFill>
                <a:latin typeface="Calibri"/>
                <a:ea typeface="Calibri"/>
                <a:cs typeface="Calibri"/>
                <a:sym typeface="Calibri"/>
              </a:rPr>
              <a:t>Ask students to explain how the words and phrases they marked support the main idea of this section.  Possible Response: The details support the main idea of “Rock Changes” by explaining that one type of rock can change into another as long as the conditions are right for that kind of change.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0" lang="en-US" sz="1200">
                <a:solidFill>
                  <a:schemeClr val="dk1"/>
                </a:solidFill>
                <a:latin typeface="Calibri"/>
                <a:ea typeface="Calibri"/>
                <a:cs typeface="Calibri"/>
                <a:sym typeface="Calibri"/>
              </a:rPr>
              <a:t>DOK 2 </a:t>
            </a:r>
            <a:endParaRPr b="0" sz="1200">
              <a:solidFill>
                <a:schemeClr val="dk1"/>
              </a:solidFill>
              <a:latin typeface="Calibri"/>
              <a:ea typeface="Calibri"/>
              <a:cs typeface="Calibri"/>
              <a:sym typeface="Calibri"/>
            </a:endParaRPr>
          </a:p>
          <a:p>
            <a:pPr indent="0" lvl="0" marL="228600" marR="0" rtl="0" algn="l">
              <a:lnSpc>
                <a:spcPct val="100000"/>
              </a:lnSpc>
              <a:spcBef>
                <a:spcPts val="0"/>
              </a:spcBef>
              <a:spcAft>
                <a:spcPts val="0"/>
              </a:spcAft>
              <a:buClr>
                <a:srgbClr val="000000"/>
              </a:buClr>
              <a:buSzPts val="1400"/>
              <a:buFont typeface="Calibri"/>
              <a:buNone/>
            </a:pPr>
            <a:r>
              <a:t/>
            </a:r>
            <a:endParaRPr sz="1800">
              <a:solidFill>
                <a:srgbClr val="919396"/>
              </a:solidFill>
              <a:latin typeface="Helvetica Neue"/>
              <a:ea typeface="Helvetica Neue"/>
              <a:cs typeface="Helvetica Neue"/>
              <a:sym typeface="Helvetica Neue"/>
            </a:endParaRPr>
          </a:p>
        </p:txBody>
      </p:sp>
      <p:sp>
        <p:nvSpPr>
          <p:cNvPr id="766" name="Google Shape;766;p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scan paragraphs 45–48 and underline two supporting details that reveal relationships among rock strata. See student page for possible responses.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Ask students to explain what the details they marked reveal about how geologists interpret strata in their work. Possible Response: The detail “so as you go lower, you go farther back in time” tells me that lower strata of rock are older than higher strata. DOK 2 </a:t>
            </a:r>
            <a:endParaRPr b="0" sz="1200">
              <a:solidFill>
                <a:schemeClr val="dk1"/>
              </a:solidFill>
              <a:latin typeface="Calibri"/>
              <a:ea typeface="Calibri"/>
              <a:cs typeface="Calibri"/>
              <a:sym typeface="Calibri"/>
            </a:endParaRPr>
          </a:p>
          <a:p>
            <a:pPr indent="0" lvl="0" marL="228600" marR="0" rtl="0" algn="l">
              <a:lnSpc>
                <a:spcPct val="100000"/>
              </a:lnSpc>
              <a:spcBef>
                <a:spcPts val="0"/>
              </a:spcBef>
              <a:spcAft>
                <a:spcPts val="0"/>
              </a:spcAft>
              <a:buClr>
                <a:srgbClr val="000000"/>
              </a:buClr>
              <a:buSzPts val="1400"/>
              <a:buFont typeface="Calibri"/>
              <a:buNone/>
            </a:pPr>
            <a:r>
              <a:t/>
            </a:r>
            <a:endParaRPr sz="1800">
              <a:solidFill>
                <a:srgbClr val="919396"/>
              </a:solidFill>
              <a:latin typeface="Helvetica Neue"/>
              <a:ea typeface="Helvetica Neue"/>
              <a:cs typeface="Helvetica Neue"/>
              <a:sym typeface="Helvetica Neue"/>
            </a:endParaRPr>
          </a:p>
        </p:txBody>
      </p:sp>
      <p:sp>
        <p:nvSpPr>
          <p:cNvPr id="779" name="Google Shape;779;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scan paragraph 50 and underline supporting details that help clarify important ideas in this section. See student page for possible responses. </a:t>
            </a:r>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Ask students how the supporting evidence they marked helps them understand geologists’ need for caution. Possible Response: The detail “complicate the job of ‘reading’ history from a series of layers” helps me understand that geologists have a tough job in studying rock layers because there are many factors that can cause the layers to shift or disappear.   DOK 2 </a:t>
            </a:r>
            <a:endParaRPr b="0" sz="1200">
              <a:solidFill>
                <a:schemeClr val="dk1"/>
              </a:solidFill>
              <a:latin typeface="Calibri"/>
              <a:ea typeface="Calibri"/>
              <a:cs typeface="Calibri"/>
              <a:sym typeface="Calibri"/>
            </a:endParaRPr>
          </a:p>
          <a:p>
            <a:pPr indent="0" lvl="0" marL="228600" marR="0" rtl="0" algn="l">
              <a:lnSpc>
                <a:spcPct val="100000"/>
              </a:lnSpc>
              <a:spcBef>
                <a:spcPts val="0"/>
              </a:spcBef>
              <a:spcAft>
                <a:spcPts val="0"/>
              </a:spcAft>
              <a:buClr>
                <a:srgbClr val="000000"/>
              </a:buClr>
              <a:buSzPts val="1400"/>
              <a:buFont typeface="Calibri"/>
              <a:buNone/>
            </a:pPr>
            <a:r>
              <a:t/>
            </a:r>
            <a:endParaRPr sz="1800">
              <a:solidFill>
                <a:srgbClr val="919396"/>
              </a:solidFill>
              <a:latin typeface="Helvetica Neue"/>
              <a:ea typeface="Helvetica Neue"/>
              <a:cs typeface="Helvetica Neue"/>
              <a:sym typeface="Helvetica Neue"/>
            </a:endParaRPr>
          </a:p>
          <a:p>
            <a:pPr indent="0" lvl="1" marL="685800" rtl="0" algn="l">
              <a:lnSpc>
                <a:spcPct val="100000"/>
              </a:lnSpc>
              <a:spcBef>
                <a:spcPts val="0"/>
              </a:spcBef>
              <a:spcAft>
                <a:spcPts val="0"/>
              </a:spcAft>
              <a:buSzPts val="1400"/>
              <a:buFont typeface="Calibri"/>
              <a:buNone/>
            </a:pPr>
            <a:r>
              <a:t/>
            </a:r>
            <a:endParaRPr/>
          </a:p>
        </p:txBody>
      </p:sp>
      <p:sp>
        <p:nvSpPr>
          <p:cNvPr id="792" name="Google Shape;792;p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Have students use the strategies for identifying main ideas and details.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Have students annotate the text using the Close Read notes for Identify Main Idea and Details and then use their annotations to complete the chart on p. 454.  </a:t>
            </a:r>
            <a:endParaRPr/>
          </a:p>
        </p:txBody>
      </p:sp>
      <p:sp>
        <p:nvSpPr>
          <p:cNvPr id="805" name="Google Shape;805;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Explain that most authors of informational text include text features, such as headings, subheadings, captions, insets, and graphics. Text features help clarify and organize the information. Offer these strategies for using text features: </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Notice any headings and visual elements in the text. These are all text features. </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Ask yourself how each text feature helps you understand what you read.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Model analyzing an author’s use of text features by directing students to the top of p. 459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Have students follow along as you complete the steps. </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Identify that author Richard Hantula uses the heading ROCK TYPES at the top of the text. </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Ask students what this text feature tells the reader. </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Guide students to draw a conclusion about the reason the author used this text feature. Elicit that the heading helps organize the text, shows the topic of the section, and indicates that the information about rock types is important.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Direct students to go back to </a:t>
            </a:r>
            <a:r>
              <a:rPr i="1" lang="en-US" sz="1200">
                <a:solidFill>
                  <a:schemeClr val="dk1"/>
                </a:solidFill>
                <a:latin typeface="Calibri"/>
                <a:ea typeface="Calibri"/>
                <a:cs typeface="Calibri"/>
                <a:sym typeface="Calibri"/>
              </a:rPr>
              <a:t>Rocks and Fossils </a:t>
            </a:r>
            <a:r>
              <a:rPr lang="en-US" sz="1200">
                <a:solidFill>
                  <a:schemeClr val="dk1"/>
                </a:solidFill>
                <a:latin typeface="Calibri"/>
                <a:ea typeface="Calibri"/>
                <a:cs typeface="Calibri"/>
                <a:sym typeface="Calibri"/>
              </a:rPr>
              <a:t>and flag some of the text features. Then have them focus on specific text features by answering the questions on p. 459. </a:t>
            </a:r>
            <a:endParaRPr/>
          </a:p>
          <a:p>
            <a:pPr indent="-254000" lvl="1" marL="800100" marR="0" rtl="0" algn="l">
              <a:lnSpc>
                <a:spcPct val="100000"/>
              </a:lnSpc>
              <a:spcBef>
                <a:spcPts val="0"/>
              </a:spcBef>
              <a:spcAft>
                <a:spcPts val="0"/>
              </a:spcAft>
              <a:buClr>
                <a:srgbClr val="000000"/>
              </a:buClr>
              <a:buSzPts val="1400"/>
              <a:buFont typeface="Arial"/>
              <a:buNone/>
            </a:pPr>
            <a:r>
              <a:t/>
            </a:r>
            <a:endParaRPr/>
          </a:p>
          <a:p>
            <a:pPr indent="-254000" lvl="0" marL="34290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819" name="Google Shape;81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Remind students that words can change their consonant sounds when suffixes are added.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Write and say the word </a:t>
            </a:r>
            <a:r>
              <a:rPr i="1" lang="en-US" sz="1200">
                <a:solidFill>
                  <a:schemeClr val="dk1"/>
                </a:solidFill>
                <a:latin typeface="Calibri"/>
                <a:ea typeface="Calibri"/>
                <a:cs typeface="Calibri"/>
                <a:sym typeface="Calibri"/>
              </a:rPr>
              <a:t>electric</a:t>
            </a:r>
            <a:r>
              <a:rPr lang="en-US" sz="1200">
                <a:solidFill>
                  <a:schemeClr val="dk1"/>
                </a:solidFill>
                <a:latin typeface="Calibri"/>
                <a:ea typeface="Calibri"/>
                <a:cs typeface="Calibri"/>
                <a:sym typeface="Calibri"/>
              </a:rPr>
              <a:t>. Point out that its final consonant sound is /k/, spelled with a </a:t>
            </a:r>
            <a:r>
              <a:rPr i="1" lang="en-US" sz="1200">
                <a:solidFill>
                  <a:schemeClr val="dk1"/>
                </a:solidFill>
                <a:latin typeface="Calibri"/>
                <a:ea typeface="Calibri"/>
                <a:cs typeface="Calibri"/>
                <a:sym typeface="Calibri"/>
              </a:rPr>
              <a:t>c</a:t>
            </a:r>
            <a:r>
              <a:rPr lang="en-US"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Write and say: </a:t>
            </a:r>
            <a:r>
              <a:rPr i="1" lang="en-US" sz="1200">
                <a:solidFill>
                  <a:schemeClr val="dk1"/>
                </a:solidFill>
                <a:latin typeface="Calibri"/>
                <a:ea typeface="Calibri"/>
                <a:cs typeface="Calibri"/>
                <a:sym typeface="Calibri"/>
              </a:rPr>
              <a:t>An electrician is someone who works with electricity. </a:t>
            </a:r>
            <a:r>
              <a:rPr lang="en-US" sz="1200">
                <a:solidFill>
                  <a:schemeClr val="dk1"/>
                </a:solidFill>
                <a:latin typeface="Calibri"/>
                <a:ea typeface="Calibri"/>
                <a:cs typeface="Calibri"/>
                <a:sym typeface="Calibri"/>
              </a:rPr>
              <a:t>Elicit or explain that in </a:t>
            </a:r>
            <a:r>
              <a:rPr i="1" lang="en-US" sz="1200">
                <a:solidFill>
                  <a:schemeClr val="dk1"/>
                </a:solidFill>
                <a:latin typeface="Calibri"/>
                <a:ea typeface="Calibri"/>
                <a:cs typeface="Calibri"/>
                <a:sym typeface="Calibri"/>
              </a:rPr>
              <a:t>electrician, </a:t>
            </a:r>
            <a:r>
              <a:rPr lang="en-US" sz="1200">
                <a:solidFill>
                  <a:schemeClr val="dk1"/>
                </a:solidFill>
                <a:latin typeface="Calibri"/>
                <a:ea typeface="Calibri"/>
                <a:cs typeface="Calibri"/>
                <a:sym typeface="Calibri"/>
              </a:rPr>
              <a:t>the /k/ sound in </a:t>
            </a:r>
            <a:r>
              <a:rPr i="1" lang="en-US" sz="1200">
                <a:solidFill>
                  <a:schemeClr val="dk1"/>
                </a:solidFill>
                <a:latin typeface="Calibri"/>
                <a:ea typeface="Calibri"/>
                <a:cs typeface="Calibri"/>
                <a:sym typeface="Calibri"/>
              </a:rPr>
              <a:t>electric </a:t>
            </a:r>
            <a:r>
              <a:rPr lang="en-US" sz="1200">
                <a:solidFill>
                  <a:schemeClr val="dk1"/>
                </a:solidFill>
                <a:latin typeface="Calibri"/>
                <a:ea typeface="Calibri"/>
                <a:cs typeface="Calibri"/>
                <a:sym typeface="Calibri"/>
              </a:rPr>
              <a:t>has changed to a /sh/ sound, even though </a:t>
            </a:r>
            <a:r>
              <a:rPr i="1" lang="en-US" sz="1200">
                <a:solidFill>
                  <a:schemeClr val="dk1"/>
                </a:solidFill>
                <a:latin typeface="Calibri"/>
                <a:ea typeface="Calibri"/>
                <a:cs typeface="Calibri"/>
                <a:sym typeface="Calibri"/>
              </a:rPr>
              <a:t>electrician </a:t>
            </a:r>
            <a:r>
              <a:rPr lang="en-US" sz="1200">
                <a:solidFill>
                  <a:schemeClr val="dk1"/>
                </a:solidFill>
                <a:latin typeface="Calibri"/>
                <a:ea typeface="Calibri"/>
                <a:cs typeface="Calibri"/>
                <a:sym typeface="Calibri"/>
              </a:rPr>
              <a:t>is still spelled with a </a:t>
            </a:r>
            <a:r>
              <a:rPr i="1" lang="en-US" sz="1200">
                <a:solidFill>
                  <a:schemeClr val="dk1"/>
                </a:solidFill>
                <a:latin typeface="Calibri"/>
                <a:ea typeface="Calibri"/>
                <a:cs typeface="Calibri"/>
                <a:sym typeface="Calibri"/>
              </a:rPr>
              <a:t>c.</a:t>
            </a:r>
            <a:endParaRPr/>
          </a:p>
          <a:p>
            <a:pPr indent="0" lvl="0" marL="0" marR="0" rtl="0" algn="l">
              <a:lnSpc>
                <a:spcPct val="100000"/>
              </a:lnSpc>
              <a:spcBef>
                <a:spcPts val="0"/>
              </a:spcBef>
              <a:spcAft>
                <a:spcPts val="0"/>
              </a:spcAft>
              <a:buNone/>
            </a:pPr>
            <a:r>
              <a:rPr lang="en-US"/>
              <a:t>4.  </a:t>
            </a:r>
            <a:r>
              <a:rPr lang="en-US" sz="1200">
                <a:solidFill>
                  <a:schemeClr val="dk1"/>
                </a:solidFill>
                <a:latin typeface="Calibri"/>
                <a:ea typeface="Calibri"/>
                <a:cs typeface="Calibri"/>
                <a:sym typeface="Calibri"/>
              </a:rPr>
              <a:t>Point out that in </a:t>
            </a:r>
            <a:r>
              <a:rPr i="1" lang="en-US" sz="1200">
                <a:solidFill>
                  <a:schemeClr val="dk1"/>
                </a:solidFill>
                <a:latin typeface="Calibri"/>
                <a:ea typeface="Calibri"/>
                <a:cs typeface="Calibri"/>
                <a:sym typeface="Calibri"/>
              </a:rPr>
              <a:t>electricity, </a:t>
            </a:r>
            <a:r>
              <a:rPr lang="en-US" sz="1200">
                <a:solidFill>
                  <a:schemeClr val="dk1"/>
                </a:solidFill>
                <a:latin typeface="Calibri"/>
                <a:ea typeface="Calibri"/>
                <a:cs typeface="Calibri"/>
                <a:sym typeface="Calibri"/>
              </a:rPr>
              <a:t>the /k/ sound changes to an /s/ sound. </a:t>
            </a:r>
            <a:endParaRPr/>
          </a:p>
          <a:p>
            <a:pPr indent="0" lvl="0" marL="0" marR="0" rtl="0" algn="l">
              <a:lnSpc>
                <a:spcPct val="100000"/>
              </a:lnSpc>
              <a:spcBef>
                <a:spcPts val="0"/>
              </a:spcBef>
              <a:spcAft>
                <a:spcPts val="0"/>
              </a:spcAft>
              <a:buNone/>
            </a:pPr>
            <a:r>
              <a:rPr lang="en-US"/>
              <a:t>5.  </a:t>
            </a:r>
            <a:r>
              <a:rPr lang="en-US" sz="1200">
                <a:solidFill>
                  <a:schemeClr val="dk1"/>
                </a:solidFill>
                <a:latin typeface="Calibri"/>
                <a:ea typeface="Calibri"/>
                <a:cs typeface="Calibri"/>
                <a:sym typeface="Calibri"/>
              </a:rPr>
              <a:t>Have students complete </a:t>
            </a:r>
            <a:r>
              <a:rPr i="1" lang="en-US" sz="1200">
                <a:solidFill>
                  <a:schemeClr val="dk1"/>
                </a:solidFill>
                <a:latin typeface="Calibri"/>
                <a:ea typeface="Calibri"/>
                <a:cs typeface="Calibri"/>
                <a:sym typeface="Calibri"/>
              </a:rPr>
              <a:t>Word Study </a:t>
            </a:r>
            <a:r>
              <a:rPr lang="en-US" sz="1200">
                <a:solidFill>
                  <a:schemeClr val="dk1"/>
                </a:solidFill>
                <a:latin typeface="Calibri"/>
                <a:ea typeface="Calibri"/>
                <a:cs typeface="Calibri"/>
                <a:sym typeface="Calibri"/>
              </a:rPr>
              <a:t>p. 177 from the </a:t>
            </a:r>
            <a:r>
              <a:rPr i="1" lang="en-US" sz="1200">
                <a:solidFill>
                  <a:schemeClr val="dk1"/>
                </a:solidFill>
                <a:latin typeface="Calibri"/>
                <a:ea typeface="Calibri"/>
                <a:cs typeface="Calibri"/>
                <a:sym typeface="Calibri"/>
              </a:rPr>
              <a:t>Resource Download Center</a:t>
            </a:r>
            <a:r>
              <a:rPr lang="en-US" sz="1200">
                <a:solidFill>
                  <a:schemeClr val="dk1"/>
                </a:solidFill>
                <a:latin typeface="Calibri"/>
                <a:ea typeface="Calibri"/>
                <a:cs typeface="Calibri"/>
                <a:sym typeface="Calibri"/>
              </a:rPr>
              <a:t>. </a:t>
            </a:r>
            <a:r>
              <a:rPr b="1" i="0" lang="en-US" sz="1200" u="none" strike="noStrike">
                <a:solidFill>
                  <a:schemeClr val="dk1"/>
                </a:solidFill>
                <a:latin typeface="Calibri"/>
                <a:ea typeface="Calibri"/>
                <a:cs typeface="Calibri"/>
                <a:sym typeface="Calibri"/>
              </a:rPr>
              <a:t>Click path: Table of Contents -&gt; Resource Download Center -&gt; Word Study-&gt; U5 W1</a:t>
            </a:r>
            <a:endParaRPr sz="1200">
              <a:solidFill>
                <a:schemeClr val="dk1"/>
              </a:solidFill>
              <a:latin typeface="Calibri"/>
              <a:ea typeface="Calibri"/>
              <a:cs typeface="Calibri"/>
              <a:sym typeface="Calibri"/>
            </a:endParaRPr>
          </a:p>
          <a:p>
            <a:pPr indent="-254000" lvl="0" marL="571500" rtl="0" algn="l">
              <a:lnSpc>
                <a:spcPct val="100000"/>
              </a:lnSpc>
              <a:spcBef>
                <a:spcPts val="0"/>
              </a:spcBef>
              <a:spcAft>
                <a:spcPts val="0"/>
              </a:spcAft>
              <a:buSzPts val="1400"/>
              <a:buFont typeface="Arial"/>
              <a:buNone/>
            </a:pPr>
            <a:r>
              <a:t/>
            </a:r>
            <a:endParaRPr/>
          </a:p>
        </p:txBody>
      </p:sp>
      <p:sp>
        <p:nvSpPr>
          <p:cNvPr id="833" name="Google Shape;833;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Narrative, lyric, and epic poetry may use one of these forms: </a:t>
            </a:r>
            <a:endParaRPr/>
          </a:p>
          <a:p>
            <a:pPr indent="-228600" lvl="1" marL="6858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quatrain: four lines that follow a similar pattern of rhythm and sometimes rhyme; a poem may be one quatrain long or may be organized into many quatrains</a:t>
            </a:r>
            <a:r>
              <a:rPr lang="en-US"/>
              <a:t>.</a:t>
            </a:r>
            <a:endParaRPr/>
          </a:p>
          <a:p>
            <a:pPr indent="-228600" lvl="1" marL="6858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haiku: three unrhymed lines of five, seven, and five syllables</a:t>
            </a:r>
            <a:r>
              <a:rPr lang="en-US"/>
              <a:t>.</a:t>
            </a:r>
            <a:endParaRPr/>
          </a:p>
          <a:p>
            <a:pPr indent="-228600" lvl="1" marL="6858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blank verse: unrhymed lines of ten syllables in which a stressed syllable follows an unstressed syllable (da-DUM da-DUM da-DUM da-DUM da-DUM).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Ask students: </a:t>
            </a:r>
            <a:r>
              <a:rPr i="1" lang="en-US" sz="1200">
                <a:solidFill>
                  <a:schemeClr val="dk1"/>
                </a:solidFill>
                <a:latin typeface="Calibri"/>
                <a:ea typeface="Calibri"/>
                <a:cs typeface="Calibri"/>
                <a:sym typeface="Calibri"/>
              </a:rPr>
              <a:t>From the poems we have read, how would you describe what poetry looks like?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Have students look through the stack to help them answer the question. Invite them to share their observations.</a:t>
            </a:r>
            <a:endParaRPr/>
          </a:p>
          <a:p>
            <a:pPr indent="0" lvl="0" marL="0" marR="0" rtl="0" algn="l">
              <a:lnSpc>
                <a:spcPct val="100000"/>
              </a:lnSpc>
              <a:spcBef>
                <a:spcPts val="0"/>
              </a:spcBef>
              <a:spcAft>
                <a:spcPts val="0"/>
              </a:spcAft>
              <a:buNone/>
            </a:pPr>
            <a:r>
              <a:rPr lang="en-US"/>
              <a:t>4.  </a:t>
            </a:r>
            <a:r>
              <a:rPr lang="en-US" sz="1200">
                <a:solidFill>
                  <a:schemeClr val="dk1"/>
                </a:solidFill>
                <a:latin typeface="Calibri"/>
                <a:ea typeface="Calibri"/>
                <a:cs typeface="Calibri"/>
                <a:sym typeface="Calibri"/>
              </a:rPr>
              <a:t>Direct students’ attention to the chart on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p. 465. For each listing, read the form, the description of its appearance and sound, and the example. </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For the quatrain, point out the use of rhyme and have students mark the stressed and unstressed syllables that establish the rhythm.</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For the haiku, have students count the syllables in each line. </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For the blank verse, note the absence of rhyme and have students mark the stressed and unstressed syllables. </a:t>
            </a:r>
            <a:endParaRPr/>
          </a:p>
          <a:p>
            <a:pPr indent="-482600" lvl="1" marL="1028700" marR="0" rtl="0" algn="l">
              <a:lnSpc>
                <a:spcPct val="100000"/>
              </a:lnSpc>
              <a:spcBef>
                <a:spcPts val="0"/>
              </a:spcBef>
              <a:spcAft>
                <a:spcPts val="0"/>
              </a:spcAft>
              <a:buClr>
                <a:srgbClr val="000000"/>
              </a:buClr>
              <a:buSzPts val="1400"/>
              <a:buFont typeface="Arial"/>
              <a:buNone/>
            </a:pPr>
            <a:r>
              <a:t/>
            </a:r>
            <a:endParaRPr sz="4000"/>
          </a:p>
          <a:p>
            <a:pPr indent="-254000" lvl="0" marL="342900" marR="0" rtl="0" algn="l">
              <a:lnSpc>
                <a:spcPct val="100000"/>
              </a:lnSpc>
              <a:spcBef>
                <a:spcPts val="0"/>
              </a:spcBef>
              <a:spcAft>
                <a:spcPts val="0"/>
              </a:spcAft>
              <a:buClr>
                <a:srgbClr val="000000"/>
              </a:buClr>
              <a:buSzPts val="1400"/>
              <a:buFont typeface="Arial"/>
              <a:buNone/>
            </a:pPr>
            <a:r>
              <a:t/>
            </a:r>
            <a:endParaRPr i="1" sz="2800"/>
          </a:p>
          <a:p>
            <a:pPr indent="-254000" lvl="0" marL="342900" marR="0" rtl="0" algn="l">
              <a:lnSpc>
                <a:spcPct val="100000"/>
              </a:lnSpc>
              <a:spcBef>
                <a:spcPts val="0"/>
              </a:spcBef>
              <a:spcAft>
                <a:spcPts val="0"/>
              </a:spcAft>
              <a:buClr>
                <a:srgbClr val="000000"/>
              </a:buClr>
              <a:buSzPts val="1400"/>
              <a:buFont typeface="Arial"/>
              <a:buNone/>
            </a:pPr>
            <a:r>
              <a:t/>
            </a:r>
            <a:endParaRPr sz="1800">
              <a:solidFill>
                <a:srgbClr val="919396"/>
              </a:solidFill>
              <a:latin typeface="Helvetica Neue"/>
              <a:ea typeface="Helvetica Neue"/>
              <a:cs typeface="Helvetica Neue"/>
              <a:sym typeface="Helvetica Neue"/>
            </a:endParaRPr>
          </a:p>
        </p:txBody>
      </p:sp>
      <p:sp>
        <p:nvSpPr>
          <p:cNvPr id="846" name="Google Shape;846;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Direct students to begin writing their ideas for a poem. Students should refer to the stack to help generate ideas and to identify the type of poem they want to write (narrative, lyric, or epic).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Choose a poem from the stack to read aloud and identify its form by noting what it looks and sounds like.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choose a poem from the stack, read it aloud, and identify which form on p. 465 they think the poem is.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Using a poem from the stack, provide explicit instruction on using rhyme, rhythm, and syllables.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Using a poem from the stack, provide explicit instruction on using rhyme, rhythm, and syllables.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If students have chosen a type of poem, they may want to work on what it sounds and looks like by exploring rhythm, rhyme, and different forms in their writing notebooks. See conference Prompts on p. T332.</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As partners to read the stack poem they chose and share its form.  Have them explain how they knew what form it was. </a:t>
            </a:r>
            <a:endParaRPr/>
          </a:p>
          <a:p>
            <a:pPr indent="-139700" lvl="0" marL="228600" marR="0" rtl="0" algn="l">
              <a:lnSpc>
                <a:spcPct val="100000"/>
              </a:lnSpc>
              <a:spcBef>
                <a:spcPts val="0"/>
              </a:spcBef>
              <a:spcAft>
                <a:spcPts val="0"/>
              </a:spcAft>
              <a:buClr>
                <a:srgbClr val="000000"/>
              </a:buClr>
              <a:buSzPts val="1400"/>
              <a:buFont typeface="Arial"/>
              <a:buNone/>
            </a:pPr>
            <a:r>
              <a:t/>
            </a:r>
            <a:endParaRPr/>
          </a:p>
          <a:p>
            <a:pPr indent="-139700" lvl="0" marL="228600" rtl="0" algn="l">
              <a:lnSpc>
                <a:spcPct val="100000"/>
              </a:lnSpc>
              <a:spcBef>
                <a:spcPts val="0"/>
              </a:spcBef>
              <a:spcAft>
                <a:spcPts val="0"/>
              </a:spcAft>
              <a:buSzPts val="1400"/>
              <a:buFont typeface="Arial"/>
              <a:buNone/>
            </a:pPr>
            <a:r>
              <a:t/>
            </a:r>
            <a:endParaRPr/>
          </a:p>
        </p:txBody>
      </p:sp>
      <p:sp>
        <p:nvSpPr>
          <p:cNvPr id="860" name="Google Shape;86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Have students use the Academic Vocabulary to complete the sentences on p. 425.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Have partners share their answers. </a:t>
            </a:r>
            <a:endParaRPr/>
          </a:p>
          <a:p>
            <a:pPr indent="-114300" lvl="0" marL="228600" rtl="0" algn="l">
              <a:lnSpc>
                <a:spcPct val="100000"/>
              </a:lnSpc>
              <a:spcBef>
                <a:spcPts val="0"/>
              </a:spcBef>
              <a:spcAft>
                <a:spcPts val="0"/>
              </a:spcAft>
              <a:buClr>
                <a:srgbClr val="000000"/>
              </a:buClr>
              <a:buSzPts val="1200"/>
              <a:buFont typeface="Arial"/>
              <a:buNone/>
            </a:pPr>
            <a:r>
              <a:t/>
            </a:r>
            <a:endParaRPr sz="1200">
              <a:latin typeface="Calibri"/>
              <a:ea typeface="Calibri"/>
              <a:cs typeface="Calibri"/>
              <a:sym typeface="Calibri"/>
            </a:endParaRPr>
          </a:p>
        </p:txBody>
      </p:sp>
      <p:sp>
        <p:nvSpPr>
          <p:cNvPr id="140" name="Google Shape;140;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Calibri"/>
              <a:buNone/>
            </a:pPr>
            <a:r>
              <a:rPr b="1" lang="en-US" sz="1200">
                <a:solidFill>
                  <a:schemeClr val="dk1"/>
                </a:solidFill>
                <a:latin typeface="Calibri"/>
                <a:ea typeface="Calibri"/>
                <a:cs typeface="Calibri"/>
                <a:sym typeface="Calibri"/>
              </a:rPr>
              <a:t>The word boxes at the bottom can be moved into the correct blank in the sentences above. </a:t>
            </a:r>
            <a:endParaRPr/>
          </a:p>
          <a:p>
            <a:pPr indent="-292100" lvl="0" marL="457200" marR="0" rtl="0" algn="l">
              <a:lnSpc>
                <a:spcPct val="100000"/>
              </a:lnSpc>
              <a:spcBef>
                <a:spcPts val="0"/>
              </a:spcBef>
              <a:spcAft>
                <a:spcPts val="0"/>
              </a:spcAft>
              <a:buClr>
                <a:schemeClr val="dk1"/>
              </a:buClr>
              <a:buSzPts val="1000"/>
              <a:buFont typeface="Calibri"/>
              <a:buAutoNum type="arabicPeriod"/>
            </a:pPr>
            <a:r>
              <a:rPr lang="en-US"/>
              <a:t> </a:t>
            </a:r>
            <a:r>
              <a:rPr lang="en-US" sz="1200">
                <a:solidFill>
                  <a:schemeClr val="dk1"/>
                </a:solidFill>
                <a:latin typeface="Calibri"/>
                <a:ea typeface="Calibri"/>
                <a:cs typeface="Calibri"/>
                <a:sym typeface="Calibri"/>
              </a:rPr>
              <a:t>When a suffix is added to a base word, the pronunciation of some consonants may change. </a:t>
            </a:r>
            <a:endParaRPr/>
          </a:p>
          <a:p>
            <a:pPr indent="-292100" lvl="0" marL="457200" marR="0" rtl="0" algn="l">
              <a:lnSpc>
                <a:spcPct val="100000"/>
              </a:lnSpc>
              <a:spcBef>
                <a:spcPts val="0"/>
              </a:spcBef>
              <a:spcAft>
                <a:spcPts val="0"/>
              </a:spcAft>
              <a:buClr>
                <a:schemeClr val="dk1"/>
              </a:buClr>
              <a:buSzPts val="1000"/>
              <a:buFont typeface="Calibri"/>
              <a:buAutoNum type="arabicPeriod"/>
            </a:pPr>
            <a:r>
              <a:rPr lang="en-US" sz="1200">
                <a:solidFill>
                  <a:schemeClr val="dk1"/>
                </a:solidFill>
                <a:latin typeface="Calibri"/>
                <a:ea typeface="Calibri"/>
                <a:cs typeface="Calibri"/>
                <a:sym typeface="Calibri"/>
              </a:rPr>
              <a:t>Model spelling words with consonant sound changes. </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Anika likes to _______ things with wood. (construct) </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She might like a career in _______. (construction) </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In _______ class, we learned about geometry. (mathematics) </a:t>
            </a:r>
            <a:endParaRPr/>
          </a:p>
          <a:p>
            <a:pPr indent="-342900" lvl="1" marL="8001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A famous _______ discovered the laws of geometry. (mathematician)</a:t>
            </a:r>
            <a:endParaRPr/>
          </a:p>
          <a:p>
            <a:pPr indent="-304800" lvl="0" marL="4572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complete </a:t>
            </a:r>
            <a:r>
              <a:rPr i="1" lang="en-US" sz="1200">
                <a:solidFill>
                  <a:schemeClr val="dk1"/>
                </a:solidFill>
                <a:latin typeface="Calibri"/>
                <a:ea typeface="Calibri"/>
                <a:cs typeface="Calibri"/>
                <a:sym typeface="Calibri"/>
              </a:rPr>
              <a:t>Spelling </a:t>
            </a:r>
            <a:r>
              <a:rPr lang="en-US" sz="1200">
                <a:solidFill>
                  <a:schemeClr val="dk1"/>
                </a:solidFill>
                <a:latin typeface="Calibri"/>
                <a:ea typeface="Calibri"/>
                <a:cs typeface="Calibri"/>
                <a:sym typeface="Calibri"/>
              </a:rPr>
              <a:t>p. 182 from the </a:t>
            </a:r>
            <a:r>
              <a:rPr i="1" lang="en-US" sz="1200">
                <a:solidFill>
                  <a:schemeClr val="dk1"/>
                </a:solidFill>
                <a:latin typeface="Calibri"/>
                <a:ea typeface="Calibri"/>
                <a:cs typeface="Calibri"/>
                <a:sym typeface="Calibri"/>
              </a:rPr>
              <a:t>Resource Download Center</a:t>
            </a:r>
            <a:r>
              <a:rPr lang="en-US" sz="1200">
                <a:solidFill>
                  <a:schemeClr val="dk1"/>
                </a:solidFill>
                <a:latin typeface="Calibri"/>
                <a:ea typeface="Calibri"/>
                <a:cs typeface="Calibri"/>
                <a:sym typeface="Calibri"/>
              </a:rPr>
              <a:t>. </a:t>
            </a:r>
            <a:r>
              <a:rPr b="1" i="0" lang="en-US" u="none" strike="noStrike">
                <a:solidFill>
                  <a:schemeClr val="dk1"/>
                </a:solidFill>
              </a:rPr>
              <a:t>Click path: Table of Contents -&gt; Resource Download Center -&gt; Spelling -&gt; U5W1</a:t>
            </a:r>
            <a:endParaRPr b="1">
              <a:solidFill>
                <a:schemeClr val="dk1"/>
              </a:solidFill>
            </a:endParaRPr>
          </a:p>
          <a:p>
            <a:pPr indent="-254000" lvl="0" marL="342900" marR="0" rtl="0" algn="l">
              <a:lnSpc>
                <a:spcPct val="100000"/>
              </a:lnSpc>
              <a:spcBef>
                <a:spcPts val="0"/>
              </a:spcBef>
              <a:spcAft>
                <a:spcPts val="0"/>
              </a:spcAft>
              <a:buClr>
                <a:srgbClr val="000000"/>
              </a:buClr>
              <a:buSzPts val="1400"/>
              <a:buFont typeface="Arial"/>
              <a:buNone/>
            </a:pPr>
            <a:r>
              <a:t/>
            </a:r>
            <a:endParaRPr sz="1200">
              <a:latin typeface="Calibri"/>
              <a:ea typeface="Calibri"/>
              <a:cs typeface="Calibri"/>
              <a:sym typeface="Calibri"/>
            </a:endParaRPr>
          </a:p>
        </p:txBody>
      </p:sp>
      <p:sp>
        <p:nvSpPr>
          <p:cNvPr id="873" name="Google Shape;873;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Tell students to separate items in a series with commas. If the items already contain commas, then use semicolons to separate the items.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To reinforce the instruction, show students examples of comma and semicolon usage in books in the classroom library. Have a few examples ready to write on the board.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Ask students to read those sentences with appropriate phrasing.  Guide them to practice fluency as they read by pausing naturally as they see commas or semicolons. </a:t>
            </a:r>
            <a:endParaRPr/>
          </a:p>
          <a:p>
            <a:pPr indent="0" lvl="0" marL="0" marR="0" rtl="0" algn="l">
              <a:lnSpc>
                <a:spcPct val="100000"/>
              </a:lnSpc>
              <a:spcBef>
                <a:spcPts val="0"/>
              </a:spcBef>
              <a:spcAft>
                <a:spcPts val="0"/>
              </a:spcAft>
              <a:buNone/>
            </a:pPr>
            <a:r>
              <a:rPr lang="en-US"/>
              <a:t>4.  </a:t>
            </a:r>
            <a:r>
              <a:rPr lang="en-US" sz="1200">
                <a:solidFill>
                  <a:schemeClr val="dk1"/>
                </a:solidFill>
                <a:latin typeface="Calibri"/>
                <a:ea typeface="Calibri"/>
                <a:cs typeface="Calibri"/>
                <a:sym typeface="Calibri"/>
              </a:rPr>
              <a:t>As a group, work together to write sentences modeled after the examples on the board. </a:t>
            </a:r>
            <a:endParaRPr/>
          </a:p>
          <a:p>
            <a:pPr indent="-254000" lvl="0" marL="571500" marR="0" rtl="0" algn="l">
              <a:lnSpc>
                <a:spcPct val="100000"/>
              </a:lnSpc>
              <a:spcBef>
                <a:spcPts val="0"/>
              </a:spcBef>
              <a:spcAft>
                <a:spcPts val="0"/>
              </a:spcAft>
              <a:buClr>
                <a:srgbClr val="000000"/>
              </a:buClr>
              <a:buSzPts val="1400"/>
              <a:buFont typeface="Arial"/>
              <a:buNone/>
            </a:pPr>
            <a:r>
              <a:t/>
            </a:r>
            <a:endParaRPr/>
          </a:p>
          <a:p>
            <a:pPr indent="-254000" lvl="0" marL="571500" marR="0" rtl="0" algn="l">
              <a:lnSpc>
                <a:spcPct val="100000"/>
              </a:lnSpc>
              <a:spcBef>
                <a:spcPts val="0"/>
              </a:spcBef>
              <a:spcAft>
                <a:spcPts val="0"/>
              </a:spcAft>
              <a:buClr>
                <a:srgbClr val="000000"/>
              </a:buClr>
              <a:buSzPts val="1400"/>
              <a:buFont typeface="Arial"/>
              <a:buNone/>
            </a:pPr>
            <a:r>
              <a:t/>
            </a:r>
            <a:endParaRPr/>
          </a:p>
          <a:p>
            <a:pPr indent="0" lvl="0" marL="228600" rtl="0" algn="l">
              <a:lnSpc>
                <a:spcPct val="100000"/>
              </a:lnSpc>
              <a:spcBef>
                <a:spcPts val="0"/>
              </a:spcBef>
              <a:spcAft>
                <a:spcPts val="0"/>
              </a:spcAft>
              <a:buSzPts val="1400"/>
              <a:buFont typeface="Calibri"/>
              <a:buNone/>
            </a:pPr>
            <a:r>
              <a:t/>
            </a:r>
            <a:endParaRPr sz="1200">
              <a:latin typeface="Calibri"/>
              <a:ea typeface="Calibri"/>
              <a:cs typeface="Calibri"/>
              <a:sym typeface="Calibri"/>
            </a:endParaRPr>
          </a:p>
        </p:txBody>
      </p:sp>
      <p:sp>
        <p:nvSpPr>
          <p:cNvPr id="884" name="Google Shape;884;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7" name="Google Shape;897;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Good readers connect the texts they read to their own experiences, other texts they have read, and society at large. Making connections helps readers enhance and deepen their understanding of both the text and the world. </a:t>
            </a:r>
            <a:endParaRPr b="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MODEL AND PRACTICE: </a:t>
            </a:r>
            <a:r>
              <a:rPr lang="en-US" sz="1200">
                <a:solidFill>
                  <a:schemeClr val="dk1"/>
                </a:solidFill>
                <a:latin typeface="Calibri"/>
                <a:ea typeface="Calibri"/>
                <a:cs typeface="Calibri"/>
                <a:sym typeface="Calibri"/>
              </a:rPr>
              <a:t>Use the Close Read note on p. 440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to model how to annotate the text to make a connection to a personal experience: </a:t>
            </a:r>
            <a:endParaRPr/>
          </a:p>
          <a:p>
            <a:pPr indent="-228600" lvl="0" marL="457200" marR="0" rtl="0" algn="l">
              <a:lnSpc>
                <a:spcPct val="100000"/>
              </a:lnSpc>
              <a:spcBef>
                <a:spcPts val="0"/>
              </a:spcBef>
              <a:spcAft>
                <a:spcPts val="0"/>
              </a:spcAft>
              <a:buClr>
                <a:srgbClr val="000000"/>
              </a:buClr>
              <a:buSzPts val="1400"/>
              <a:buFont typeface="Arial"/>
              <a:buNone/>
            </a:pPr>
            <a:r>
              <a:rPr lang="en-US" sz="1200">
                <a:solidFill>
                  <a:schemeClr val="dk1"/>
                </a:solidFill>
                <a:latin typeface="Calibri"/>
                <a:ea typeface="Calibri"/>
                <a:cs typeface="Calibri"/>
                <a:sym typeface="Calibri"/>
              </a:rPr>
              <a:t>•    Say: </a:t>
            </a:r>
            <a:r>
              <a:rPr i="1" lang="en-US" sz="1200">
                <a:solidFill>
                  <a:schemeClr val="dk1"/>
                </a:solidFill>
                <a:latin typeface="Calibri"/>
                <a:ea typeface="Calibri"/>
                <a:cs typeface="Calibri"/>
                <a:sym typeface="Calibri"/>
              </a:rPr>
              <a:t>In the insert on page 440, one detail says, “Rock salt is a primary source of salt, which is an essential component of our diet and is also used for many purposes.” I can connect this detail to my own experience, so I’m going to write it in the chart under “Text Evidence.” </a:t>
            </a:r>
            <a:endParaRPr/>
          </a:p>
          <a:p>
            <a:pPr indent="-228600" lvl="0" marL="4572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Next, I’m going to explain how this detail connects to my personal experience. Before I read Rocks and Fossils, I already knew that we eat salt on our food. I’m going to write that connection in the chart. </a:t>
            </a:r>
            <a:endParaRPr/>
          </a:p>
          <a:p>
            <a:pPr indent="-228600" lvl="0" marL="4572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Have students continue filling out the chart by making text-to-text connections and text-to-world connections. </a:t>
            </a:r>
            <a:endParaRPr/>
          </a:p>
          <a:p>
            <a:pPr indent="-152400" lvl="0" marL="228600" marR="0" rtl="0" algn="l">
              <a:lnSpc>
                <a:spcPct val="100000"/>
              </a:lnSpc>
              <a:spcBef>
                <a:spcPts val="0"/>
              </a:spcBef>
              <a:spcAft>
                <a:spcPts val="0"/>
              </a:spcAft>
              <a:buClr>
                <a:srgbClr val="000000"/>
              </a:buClr>
              <a:buSzPts val="1200"/>
              <a:buFont typeface="Arial"/>
              <a:buNone/>
            </a:pPr>
            <a:r>
              <a:t/>
            </a:r>
            <a:endParaRPr i="1" sz="1200">
              <a:latin typeface="Calibri"/>
              <a:ea typeface="Calibri"/>
              <a:cs typeface="Calibri"/>
              <a:sym typeface="Calibri"/>
            </a:endParaRPr>
          </a:p>
          <a:p>
            <a:pPr indent="-209550" lvl="1" marL="742950" marR="0" rtl="0" algn="l">
              <a:lnSpc>
                <a:spcPct val="100000"/>
              </a:lnSpc>
              <a:spcBef>
                <a:spcPts val="0"/>
              </a:spcBef>
              <a:spcAft>
                <a:spcPts val="0"/>
              </a:spcAft>
              <a:buClr>
                <a:srgbClr val="000000"/>
              </a:buClr>
              <a:buSzPts val="1200"/>
              <a:buFont typeface="Arial"/>
              <a:buNone/>
            </a:pPr>
            <a:r>
              <a:t/>
            </a:r>
            <a:endParaRPr i="1" sz="1800">
              <a:latin typeface="Helvetica Neue"/>
              <a:ea typeface="Helvetica Neue"/>
              <a:cs typeface="Helvetica Neue"/>
              <a:sym typeface="Helvetica Neue"/>
            </a:endParaRPr>
          </a:p>
          <a:p>
            <a:pPr indent="-152400" lvl="0" marL="228600" marR="0" rtl="0" algn="l">
              <a:lnSpc>
                <a:spcPct val="100000"/>
              </a:lnSpc>
              <a:spcBef>
                <a:spcPts val="0"/>
              </a:spcBef>
              <a:spcAft>
                <a:spcPts val="0"/>
              </a:spcAft>
              <a:buClr>
                <a:srgbClr val="000000"/>
              </a:buClr>
              <a:buSzPts val="1200"/>
              <a:buFont typeface="Arial"/>
              <a:buNone/>
            </a:pPr>
            <a:r>
              <a:t/>
            </a:r>
            <a:endParaRPr sz="1800">
              <a:latin typeface="Helvetica Neue"/>
              <a:ea typeface="Helvetica Neue"/>
              <a:cs typeface="Helvetica Neue"/>
              <a:sym typeface="Helvetica Neue"/>
            </a:endParaRPr>
          </a:p>
          <a:p>
            <a:pPr indent="-152400" lvl="0" marL="228600" marR="0" rtl="0" algn="l">
              <a:lnSpc>
                <a:spcPct val="100000"/>
              </a:lnSpc>
              <a:spcBef>
                <a:spcPts val="0"/>
              </a:spcBef>
              <a:spcAft>
                <a:spcPts val="0"/>
              </a:spcAft>
              <a:buClr>
                <a:srgbClr val="000000"/>
              </a:buClr>
              <a:buSzPts val="1200"/>
              <a:buFont typeface="Arial"/>
              <a:buNone/>
            </a:pPr>
            <a:r>
              <a:t/>
            </a:r>
            <a:endParaRPr/>
          </a:p>
          <a:p>
            <a:pPr indent="-152400" lvl="0" marL="228600" rtl="0" algn="l">
              <a:lnSpc>
                <a:spcPct val="100000"/>
              </a:lnSpc>
              <a:spcBef>
                <a:spcPts val="0"/>
              </a:spcBef>
              <a:spcAft>
                <a:spcPts val="0"/>
              </a:spcAft>
              <a:buClr>
                <a:srgbClr val="000000"/>
              </a:buClr>
              <a:buSzPts val="1200"/>
              <a:buFont typeface="Arial"/>
              <a:buNone/>
            </a:pPr>
            <a:r>
              <a:t/>
            </a:r>
            <a:endParaRPr i="0"/>
          </a:p>
        </p:txBody>
      </p:sp>
      <p:sp>
        <p:nvSpPr>
          <p:cNvPr id="908" name="Google Shape;908;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read the inset “Putting Sedimentary Rocks to Work” and highlight a detail that helps them make a connection to their own experience. See student page for possible responses.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Be sure to tell students that the rock salt discussed in the text is sodium chloride, or halite, which is edible. It is not calcium chloride, often called rock salt and used to melt ice and snow, which is not edible.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US"/>
              <a:t>3.  </a:t>
            </a:r>
            <a:r>
              <a:rPr b="0" lang="en-US" sz="1200">
                <a:solidFill>
                  <a:schemeClr val="dk1"/>
                </a:solidFill>
                <a:latin typeface="Calibri"/>
                <a:ea typeface="Calibri"/>
                <a:cs typeface="Calibri"/>
                <a:sym typeface="Calibri"/>
              </a:rPr>
              <a:t>Ask students to explain the connection between the detail they marked and their own experience.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US"/>
              <a:t>4.  </a:t>
            </a:r>
            <a:r>
              <a:rPr b="0" lang="en-US" sz="1200">
                <a:solidFill>
                  <a:schemeClr val="dk1"/>
                </a:solidFill>
                <a:latin typeface="Calibri"/>
                <a:ea typeface="Calibri"/>
                <a:cs typeface="Calibri"/>
                <a:sym typeface="Calibri"/>
              </a:rPr>
              <a:t>Possible Response: The detail connects to my previous knowledge about salt. I knew</a:t>
            </a:r>
            <a:r>
              <a:rPr lang="en-US"/>
              <a:t> </a:t>
            </a:r>
            <a:r>
              <a:rPr b="0" lang="en-US" sz="1200">
                <a:solidFill>
                  <a:schemeClr val="dk1"/>
                </a:solidFill>
                <a:latin typeface="Calibri"/>
                <a:ea typeface="Calibri"/>
                <a:cs typeface="Calibri"/>
                <a:sym typeface="Calibri"/>
              </a:rPr>
              <a:t>it is a necessary part of our diet and also has other purposes. I did not realize it could come from rock, though. </a:t>
            </a:r>
            <a:endParaRPr b="0" sz="1200">
              <a:solidFill>
                <a:schemeClr val="dk1"/>
              </a:solidFill>
              <a:latin typeface="Calibri"/>
              <a:ea typeface="Calibri"/>
              <a:cs typeface="Calibri"/>
              <a:sym typeface="Calibri"/>
            </a:endParaRPr>
          </a:p>
          <a:p>
            <a:pPr indent="-152400" lvl="0" marL="228600" rtl="0" algn="l">
              <a:lnSpc>
                <a:spcPct val="100000"/>
              </a:lnSpc>
              <a:spcBef>
                <a:spcPts val="0"/>
              </a:spcBef>
              <a:spcAft>
                <a:spcPts val="0"/>
              </a:spcAft>
              <a:buClr>
                <a:srgbClr val="000000"/>
              </a:buClr>
              <a:buSzPts val="1200"/>
              <a:buFont typeface="Arial"/>
              <a:buNone/>
            </a:pPr>
            <a:r>
              <a:t/>
            </a:r>
            <a:endParaRPr i="0"/>
          </a:p>
        </p:txBody>
      </p:sp>
      <p:sp>
        <p:nvSpPr>
          <p:cNvPr id="921" name="Google Shape;921;p1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scan paragraph 4 and highlight details that help them make a connection to what they read earlier about how minerals form. </a:t>
            </a:r>
            <a:endParaRPr/>
          </a:p>
          <a:p>
            <a:pPr indent="0" lvl="0" marL="0" marR="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Have students explain how the evidence they highlighted helps them understand the ways minerals form. </a:t>
            </a:r>
            <a:endParaRPr b="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a:t>3.  </a:t>
            </a:r>
            <a:r>
              <a:rPr b="0" lang="en-US" sz="1200">
                <a:solidFill>
                  <a:schemeClr val="dk1"/>
                </a:solidFill>
                <a:latin typeface="Calibri"/>
                <a:ea typeface="Calibri"/>
                <a:cs typeface="Calibri"/>
                <a:sym typeface="Calibri"/>
              </a:rPr>
              <a:t>Possible Response: The detail connects with the earlier facts that minerals are made of different elements and elements are made of atoms arranged in different ways. Together, these details help me understand that the same element can form different minerals when its atoms are arranged in different ways. </a:t>
            </a:r>
            <a:endParaRPr/>
          </a:p>
          <a:p>
            <a:pPr indent="0" lvl="0" marL="0" marR="0" rtl="0" algn="l">
              <a:lnSpc>
                <a:spcPct val="100000"/>
              </a:lnSpc>
              <a:spcBef>
                <a:spcPts val="0"/>
              </a:spcBef>
              <a:spcAft>
                <a:spcPts val="0"/>
              </a:spcAft>
              <a:buNone/>
            </a:pPr>
            <a:r>
              <a:rPr lang="en-US"/>
              <a:t>4.  </a:t>
            </a:r>
            <a:r>
              <a:rPr b="0" lang="en-US" sz="1200">
                <a:solidFill>
                  <a:schemeClr val="dk1"/>
                </a:solidFill>
                <a:latin typeface="Calibri"/>
                <a:ea typeface="Calibri"/>
                <a:cs typeface="Calibri"/>
                <a:sym typeface="Calibri"/>
              </a:rPr>
              <a:t>Have students study the photos and caption in the inset on p. 433. </a:t>
            </a:r>
            <a:endParaRPr b="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a:t>5.  </a:t>
            </a: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does the inset help clarify how minerals form? </a:t>
            </a:r>
            <a:endParaRPr b="0" i="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a:t>6.  </a:t>
            </a:r>
            <a:r>
              <a:rPr b="0" lang="en-US" sz="1200">
                <a:solidFill>
                  <a:schemeClr val="dk1"/>
                </a:solidFill>
                <a:latin typeface="Calibri"/>
                <a:ea typeface="Calibri"/>
                <a:cs typeface="Calibri"/>
                <a:sym typeface="Calibri"/>
              </a:rPr>
              <a:t>Possible Response: The inset illustrates the general idea by showing two minerals, graphite and diamonds, formed from the same element, carbon, with its atoms arranged in two different ways. </a:t>
            </a:r>
            <a:endParaRPr b="0" i="1" sz="1200">
              <a:solidFill>
                <a:schemeClr val="dk1"/>
              </a:solidFill>
              <a:latin typeface="Calibri"/>
              <a:ea typeface="Calibri"/>
              <a:cs typeface="Calibri"/>
              <a:sym typeface="Calibri"/>
            </a:endParaRPr>
          </a:p>
          <a:p>
            <a:pPr indent="-254000" lvl="0" marL="571500" marR="0" rtl="0" algn="l">
              <a:lnSpc>
                <a:spcPct val="100000"/>
              </a:lnSpc>
              <a:spcBef>
                <a:spcPts val="0"/>
              </a:spcBef>
              <a:spcAft>
                <a:spcPts val="0"/>
              </a:spcAft>
              <a:buClr>
                <a:srgbClr val="000000"/>
              </a:buClr>
              <a:buSzPts val="1400"/>
              <a:buFont typeface="Arial"/>
              <a:buNone/>
            </a:pPr>
            <a:r>
              <a:t/>
            </a:r>
            <a:endParaRPr sz="2800"/>
          </a:p>
          <a:p>
            <a:pPr indent="-254000" lvl="0" marL="571500" marR="0" rtl="0" algn="l">
              <a:lnSpc>
                <a:spcPct val="100000"/>
              </a:lnSpc>
              <a:spcBef>
                <a:spcPts val="0"/>
              </a:spcBef>
              <a:spcAft>
                <a:spcPts val="0"/>
              </a:spcAft>
              <a:buClr>
                <a:srgbClr val="000000"/>
              </a:buClr>
              <a:buSzPts val="1400"/>
              <a:buFont typeface="Arial"/>
              <a:buNone/>
            </a:pPr>
            <a:r>
              <a:t/>
            </a:r>
            <a:endParaRPr/>
          </a:p>
          <a:p>
            <a:pPr indent="-254000" lvl="0" marL="571500" rtl="0" algn="l">
              <a:lnSpc>
                <a:spcPct val="100000"/>
              </a:lnSpc>
              <a:spcBef>
                <a:spcPts val="0"/>
              </a:spcBef>
              <a:spcAft>
                <a:spcPts val="0"/>
              </a:spcAft>
              <a:buSzPts val="1400"/>
              <a:buFont typeface="Arial"/>
              <a:buNone/>
            </a:pPr>
            <a:r>
              <a:t/>
            </a:r>
            <a:endParaRPr/>
          </a:p>
          <a:p>
            <a:pPr indent="-139700" lvl="0" marL="228600" rtl="0" algn="l">
              <a:lnSpc>
                <a:spcPct val="100000"/>
              </a:lnSpc>
              <a:spcBef>
                <a:spcPts val="0"/>
              </a:spcBef>
              <a:spcAft>
                <a:spcPts val="0"/>
              </a:spcAft>
              <a:buSzPts val="1200"/>
              <a:buFont typeface="Arial"/>
              <a:buNone/>
            </a:pPr>
            <a:r>
              <a:t/>
            </a:r>
            <a:endParaRPr>
              <a:latin typeface="Calibri"/>
              <a:ea typeface="Calibri"/>
              <a:cs typeface="Calibri"/>
              <a:sym typeface="Calibri"/>
            </a:endParaRPr>
          </a:p>
        </p:txBody>
      </p:sp>
      <p:sp>
        <p:nvSpPr>
          <p:cNvPr id="934" name="Google Shape;934;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p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scan paragraphs 6–7 and highlight details that help them make connections to what they already know about gemstones. See student page for possible responses.</a:t>
            </a:r>
            <a:endParaRPr sz="1200">
              <a:latin typeface="Calibri"/>
              <a:ea typeface="Calibri"/>
              <a:cs typeface="Calibri"/>
              <a:sym typeface="Calibri"/>
            </a:endParaRPr>
          </a:p>
          <a:p>
            <a:pPr indent="-254000" lvl="0" marL="571500" marR="0" rtl="0" algn="l">
              <a:lnSpc>
                <a:spcPct val="100000"/>
              </a:lnSpc>
              <a:spcBef>
                <a:spcPts val="0"/>
              </a:spcBef>
              <a:spcAft>
                <a:spcPts val="0"/>
              </a:spcAft>
              <a:buClr>
                <a:srgbClr val="000000"/>
              </a:buClr>
              <a:buSzPts val="1400"/>
              <a:buFont typeface="Arial"/>
              <a:buNone/>
            </a:pPr>
            <a:r>
              <a:t/>
            </a:r>
            <a:endParaRPr/>
          </a:p>
          <a:p>
            <a:pPr indent="-254000" lvl="0" marL="571500" rtl="0" algn="l">
              <a:lnSpc>
                <a:spcPct val="100000"/>
              </a:lnSpc>
              <a:spcBef>
                <a:spcPts val="0"/>
              </a:spcBef>
              <a:spcAft>
                <a:spcPts val="0"/>
              </a:spcAft>
              <a:buSzPts val="1400"/>
              <a:buFont typeface="Arial"/>
              <a:buNone/>
            </a:pPr>
            <a:r>
              <a:t/>
            </a:r>
            <a:endParaRPr/>
          </a:p>
          <a:p>
            <a:pPr indent="-139700" lvl="0" marL="228600" rtl="0" algn="l">
              <a:lnSpc>
                <a:spcPct val="100000"/>
              </a:lnSpc>
              <a:spcBef>
                <a:spcPts val="0"/>
              </a:spcBef>
              <a:spcAft>
                <a:spcPts val="0"/>
              </a:spcAft>
              <a:buSzPts val="1200"/>
              <a:buFont typeface="Arial"/>
              <a:buNone/>
            </a:pPr>
            <a:r>
              <a:t/>
            </a:r>
            <a:endParaRPr>
              <a:latin typeface="Calibri"/>
              <a:ea typeface="Calibri"/>
              <a:cs typeface="Calibri"/>
              <a:sym typeface="Calibri"/>
            </a:endParaRPr>
          </a:p>
        </p:txBody>
      </p:sp>
      <p:sp>
        <p:nvSpPr>
          <p:cNvPr id="947" name="Google Shape;947;p1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Have students highlight details that help them make connections to other information they have read about rocks. </a:t>
            </a:r>
            <a:r>
              <a:rPr b="0" lang="en-US" sz="1200">
                <a:solidFill>
                  <a:schemeClr val="dk1"/>
                </a:solidFill>
                <a:latin typeface="Calibri"/>
                <a:ea typeface="Calibri"/>
                <a:cs typeface="Calibri"/>
                <a:sym typeface="Calibri"/>
              </a:rPr>
              <a:t>See student page for possible responses.</a:t>
            </a:r>
            <a:endParaRPr sz="1200">
              <a:latin typeface="Calibri"/>
              <a:ea typeface="Calibri"/>
              <a:cs typeface="Calibri"/>
              <a:sym typeface="Calibri"/>
            </a:endParaRPr>
          </a:p>
        </p:txBody>
      </p:sp>
      <p:sp>
        <p:nvSpPr>
          <p:cNvPr id="960" name="Google Shape;960;p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p1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Remind students that text features are an important source of details that can help them make connections. </a:t>
            </a:r>
            <a:endParaRPr/>
          </a:p>
          <a:p>
            <a:pPr indent="0" lvl="0" marL="0" marR="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Explain that the word </a:t>
            </a:r>
            <a:r>
              <a:rPr b="0" i="1" lang="en-US" sz="1200">
                <a:solidFill>
                  <a:schemeClr val="dk1"/>
                </a:solidFill>
                <a:latin typeface="Calibri"/>
                <a:ea typeface="Calibri"/>
                <a:cs typeface="Calibri"/>
                <a:sym typeface="Calibri"/>
              </a:rPr>
              <a:t>abrasive, </a:t>
            </a:r>
            <a:r>
              <a:rPr b="0" lang="en-US" sz="1200">
                <a:solidFill>
                  <a:schemeClr val="dk1"/>
                </a:solidFill>
                <a:latin typeface="Calibri"/>
                <a:ea typeface="Calibri"/>
                <a:cs typeface="Calibri"/>
                <a:sym typeface="Calibri"/>
              </a:rPr>
              <a:t>used in the inset at the bottom of p. 438, </a:t>
            </a:r>
            <a:r>
              <a:rPr b="0" i="1" lang="en-US" sz="1200">
                <a:solidFill>
                  <a:schemeClr val="dk1"/>
                </a:solidFill>
                <a:latin typeface="Calibri"/>
                <a:ea typeface="Calibri"/>
                <a:cs typeface="Calibri"/>
                <a:sym typeface="Calibri"/>
              </a:rPr>
              <a:t>means “something rough or scratchy that can be used to polish or rub objects clean.” </a:t>
            </a:r>
            <a:endParaRPr b="0" i="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a:t>3.  </a:t>
            </a:r>
            <a:r>
              <a:rPr b="0" lang="en-US" sz="1200">
                <a:solidFill>
                  <a:schemeClr val="dk1"/>
                </a:solidFill>
                <a:latin typeface="Calibri"/>
                <a:ea typeface="Calibri"/>
                <a:cs typeface="Calibri"/>
                <a:sym typeface="Calibri"/>
              </a:rPr>
              <a:t>Have students scan paragraphs 17–18 and the inset and highlight details that show a connection between pumice’s form and pumice’s use in the world.</a:t>
            </a:r>
            <a:endParaRPr/>
          </a:p>
          <a:p>
            <a:pPr indent="0" lvl="0" marL="0" marR="0" rtl="0" algn="l">
              <a:lnSpc>
                <a:spcPct val="100000"/>
              </a:lnSpc>
              <a:spcBef>
                <a:spcPts val="0"/>
              </a:spcBef>
              <a:spcAft>
                <a:spcPts val="0"/>
              </a:spcAft>
              <a:buNone/>
            </a:pPr>
            <a:r>
              <a:rPr lang="en-US"/>
              <a:t>4.  </a:t>
            </a:r>
            <a:r>
              <a:rPr b="0" lang="en-US" sz="1200">
                <a:solidFill>
                  <a:schemeClr val="dk1"/>
                </a:solidFill>
                <a:latin typeface="Calibri"/>
                <a:ea typeface="Calibri"/>
                <a:cs typeface="Calibri"/>
                <a:sym typeface="Calibri"/>
              </a:rPr>
              <a:t>Have students explain the connection between pumice’s form and use. Possible Response: Since pumice has spongelike holes, is lightweight, and is an abrasive, it can be used “for grinding, cleaning, or polishing surfaces.” </a:t>
            </a:r>
            <a:endParaRPr b="0" sz="1200">
              <a:solidFill>
                <a:schemeClr val="dk1"/>
              </a:solidFill>
              <a:latin typeface="Calibri"/>
              <a:ea typeface="Calibri"/>
              <a:cs typeface="Calibri"/>
              <a:sym typeface="Calibri"/>
            </a:endParaRPr>
          </a:p>
          <a:p>
            <a:pPr indent="-254000" lvl="0" marL="571500" marR="0" rtl="0" algn="l">
              <a:lnSpc>
                <a:spcPct val="100000"/>
              </a:lnSpc>
              <a:spcBef>
                <a:spcPts val="0"/>
              </a:spcBef>
              <a:spcAft>
                <a:spcPts val="0"/>
              </a:spcAft>
              <a:buClr>
                <a:srgbClr val="000000"/>
              </a:buClr>
              <a:buSzPts val="1400"/>
              <a:buFont typeface="Arial"/>
              <a:buNone/>
            </a:pPr>
            <a:r>
              <a:t/>
            </a:r>
            <a:endParaRPr sz="4000"/>
          </a:p>
          <a:p>
            <a:pPr indent="0" lvl="0" marL="228600" rtl="0" algn="l">
              <a:lnSpc>
                <a:spcPct val="100000"/>
              </a:lnSpc>
              <a:spcBef>
                <a:spcPts val="0"/>
              </a:spcBef>
              <a:spcAft>
                <a:spcPts val="0"/>
              </a:spcAft>
              <a:buSzPts val="1400"/>
              <a:buFont typeface="Calibri"/>
              <a:buNone/>
            </a:pPr>
            <a:r>
              <a:t/>
            </a:r>
            <a:endParaRPr sz="2800"/>
          </a:p>
        </p:txBody>
      </p:sp>
      <p:sp>
        <p:nvSpPr>
          <p:cNvPr id="973" name="Google Shape;973;p1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Have students read the inset “Putting Sedimentary Rocks to Work” and highlight a detail that helps them make a connection to their own experience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Be sure to tell students that </a:t>
            </a:r>
            <a:r>
              <a:rPr i="1" lang="en-US" sz="1200">
                <a:solidFill>
                  <a:schemeClr val="dk1"/>
                </a:solidFill>
                <a:latin typeface="Calibri"/>
                <a:ea typeface="Calibri"/>
                <a:cs typeface="Calibri"/>
                <a:sym typeface="Calibri"/>
              </a:rPr>
              <a:t>the rock salt discussed in the text is sodium chloride, or halite, which is edible. It is not calcium chloride, often called rock salt and used to melt ice and snow, which is not edible.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Ask students to explain the connection between the detail they marked and their own experience. </a:t>
            </a:r>
            <a:r>
              <a:rPr lang="en-US" sz="1200">
                <a:solidFill>
                  <a:schemeClr val="dk1"/>
                </a:solidFill>
              </a:rPr>
              <a:t>Possible Response: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The detail connects to my previous knowledge about salt. I knew it is a necessary part of our diet and also has other purposes. I did not realize it could come from rock, though. </a:t>
            </a:r>
            <a:endParaRPr/>
          </a:p>
          <a:p>
            <a:pPr indent="-266700" lvl="1" marL="800100" marR="0" rtl="0" algn="l">
              <a:lnSpc>
                <a:spcPct val="100000"/>
              </a:lnSpc>
              <a:spcBef>
                <a:spcPts val="0"/>
              </a:spcBef>
              <a:spcAft>
                <a:spcPts val="0"/>
              </a:spcAft>
              <a:buClr>
                <a:srgbClr val="000000"/>
              </a:buClr>
              <a:buSzPts val="1200"/>
              <a:buFont typeface="Arial"/>
              <a:buNone/>
            </a:pPr>
            <a:r>
              <a:t/>
            </a:r>
            <a:endParaRPr sz="4000"/>
          </a:p>
          <a:p>
            <a:pPr indent="0" lvl="1" marL="457200" marR="0" rtl="0" algn="l">
              <a:lnSpc>
                <a:spcPct val="100000"/>
              </a:lnSpc>
              <a:spcBef>
                <a:spcPts val="0"/>
              </a:spcBef>
              <a:spcAft>
                <a:spcPts val="0"/>
              </a:spcAft>
              <a:buClr>
                <a:srgbClr val="000000"/>
              </a:buClr>
              <a:buSzPts val="1200"/>
              <a:buFont typeface="Calibri"/>
              <a:buNone/>
            </a:pPr>
            <a:r>
              <a:t/>
            </a:r>
            <a:endParaRPr i="1" sz="2800"/>
          </a:p>
          <a:p>
            <a:pPr indent="-209550" lvl="1" marL="742950" marR="0" rtl="0" algn="l">
              <a:lnSpc>
                <a:spcPct val="100000"/>
              </a:lnSpc>
              <a:spcBef>
                <a:spcPts val="0"/>
              </a:spcBef>
              <a:spcAft>
                <a:spcPts val="0"/>
              </a:spcAft>
              <a:buClr>
                <a:srgbClr val="000000"/>
              </a:buClr>
              <a:buSzPts val="1200"/>
              <a:buFont typeface="Arial"/>
              <a:buNone/>
            </a:pPr>
            <a:r>
              <a:t/>
            </a:r>
            <a:endParaRPr i="1" sz="1800">
              <a:latin typeface="Helvetica Neue"/>
              <a:ea typeface="Helvetica Neue"/>
              <a:cs typeface="Helvetica Neue"/>
              <a:sym typeface="Helvetica Neue"/>
            </a:endParaRPr>
          </a:p>
          <a:p>
            <a:pPr indent="-152400" lvl="0" marL="228600" marR="0" rtl="0" algn="l">
              <a:lnSpc>
                <a:spcPct val="100000"/>
              </a:lnSpc>
              <a:spcBef>
                <a:spcPts val="0"/>
              </a:spcBef>
              <a:spcAft>
                <a:spcPts val="0"/>
              </a:spcAft>
              <a:buClr>
                <a:srgbClr val="000000"/>
              </a:buClr>
              <a:buSzPts val="1200"/>
              <a:buFont typeface="Arial"/>
              <a:buNone/>
            </a:pPr>
            <a:r>
              <a:t/>
            </a:r>
            <a:endParaRPr sz="1800">
              <a:latin typeface="Helvetica Neue"/>
              <a:ea typeface="Helvetica Neue"/>
              <a:cs typeface="Helvetica Neue"/>
              <a:sym typeface="Helvetica Neue"/>
            </a:endParaRPr>
          </a:p>
          <a:p>
            <a:pPr indent="-152400" lvl="0" marL="228600" marR="0" rtl="0" algn="l">
              <a:lnSpc>
                <a:spcPct val="100000"/>
              </a:lnSpc>
              <a:spcBef>
                <a:spcPts val="0"/>
              </a:spcBef>
              <a:spcAft>
                <a:spcPts val="0"/>
              </a:spcAft>
              <a:buClr>
                <a:srgbClr val="000000"/>
              </a:buClr>
              <a:buSzPts val="1200"/>
              <a:buFont typeface="Arial"/>
              <a:buNone/>
            </a:pPr>
            <a:r>
              <a:t/>
            </a:r>
            <a:endParaRPr/>
          </a:p>
          <a:p>
            <a:pPr indent="-152400" lvl="0" marL="228600" rtl="0" algn="l">
              <a:lnSpc>
                <a:spcPct val="100000"/>
              </a:lnSpc>
              <a:spcBef>
                <a:spcPts val="0"/>
              </a:spcBef>
              <a:spcAft>
                <a:spcPts val="0"/>
              </a:spcAft>
              <a:buClr>
                <a:srgbClr val="000000"/>
              </a:buClr>
              <a:buSzPts val="1200"/>
              <a:buFont typeface="Arial"/>
              <a:buNone/>
            </a:pPr>
            <a:r>
              <a:t/>
            </a:r>
            <a:endParaRPr i="0"/>
          </a:p>
        </p:txBody>
      </p:sp>
      <p:sp>
        <p:nvSpPr>
          <p:cNvPr id="986" name="Google Shape;986;p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53" name="Google Shape;15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Have students scan </a:t>
            </a:r>
            <a:r>
              <a:rPr b="0" lang="en-US" sz="1200">
                <a:solidFill>
                  <a:schemeClr val="dk1"/>
                </a:solidFill>
                <a:latin typeface="Calibri"/>
                <a:ea typeface="Calibri"/>
                <a:cs typeface="Calibri"/>
                <a:sym typeface="Calibri"/>
              </a:rPr>
              <a:t>pp. 444–445 </a:t>
            </a:r>
            <a:r>
              <a:rPr lang="en-US" sz="1200">
                <a:solidFill>
                  <a:schemeClr val="dk1"/>
                </a:solidFill>
                <a:latin typeface="Calibri"/>
                <a:ea typeface="Calibri"/>
                <a:cs typeface="Calibri"/>
                <a:sym typeface="Calibri"/>
              </a:rPr>
              <a:t>and highlight details that indicate where they personally might find metamorphic rocks in their everyday life.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Discuss places where students might have seen marble, such as a statue or public building in your area or an important building or monument students may know.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Explain that </a:t>
            </a:r>
            <a:r>
              <a:rPr i="1" lang="en-US" sz="1200">
                <a:solidFill>
                  <a:schemeClr val="dk1"/>
                </a:solidFill>
                <a:latin typeface="Calibri"/>
                <a:ea typeface="Calibri"/>
                <a:cs typeface="Calibri"/>
                <a:sym typeface="Calibri"/>
              </a:rPr>
              <a:t>the use of slate as a writing surface (usually with chalk) is the origin of terms such as “a clean slate.” </a:t>
            </a:r>
            <a:endParaRPr sz="5400"/>
          </a:p>
          <a:p>
            <a:pPr indent="0" lvl="0" marL="0" marR="0" rtl="0" algn="l">
              <a:lnSpc>
                <a:spcPct val="100000"/>
              </a:lnSpc>
              <a:spcBef>
                <a:spcPts val="0"/>
              </a:spcBef>
              <a:spcAft>
                <a:spcPts val="0"/>
              </a:spcAft>
              <a:buClr>
                <a:srgbClr val="000000"/>
              </a:buClr>
              <a:buSzPts val="1200"/>
              <a:buFont typeface="Arial"/>
              <a:buNone/>
            </a:pPr>
            <a:r>
              <a:t/>
            </a:r>
            <a:endParaRPr sz="4000"/>
          </a:p>
          <a:p>
            <a:pPr indent="0" lvl="1" marL="457200" marR="0" rtl="0" algn="l">
              <a:lnSpc>
                <a:spcPct val="100000"/>
              </a:lnSpc>
              <a:spcBef>
                <a:spcPts val="0"/>
              </a:spcBef>
              <a:spcAft>
                <a:spcPts val="0"/>
              </a:spcAft>
              <a:buClr>
                <a:srgbClr val="000000"/>
              </a:buClr>
              <a:buSzPts val="1200"/>
              <a:buFont typeface="Calibri"/>
              <a:buNone/>
            </a:pPr>
            <a:r>
              <a:t/>
            </a:r>
            <a:endParaRPr i="1" sz="2800"/>
          </a:p>
          <a:p>
            <a:pPr indent="-209550" lvl="1" marL="742950" marR="0" rtl="0" algn="l">
              <a:lnSpc>
                <a:spcPct val="100000"/>
              </a:lnSpc>
              <a:spcBef>
                <a:spcPts val="0"/>
              </a:spcBef>
              <a:spcAft>
                <a:spcPts val="0"/>
              </a:spcAft>
              <a:buClr>
                <a:srgbClr val="000000"/>
              </a:buClr>
              <a:buSzPts val="1200"/>
              <a:buFont typeface="Arial"/>
              <a:buNone/>
            </a:pPr>
            <a:r>
              <a:t/>
            </a:r>
            <a:endParaRPr i="1" sz="1800">
              <a:latin typeface="Helvetica Neue"/>
              <a:ea typeface="Helvetica Neue"/>
              <a:cs typeface="Helvetica Neue"/>
              <a:sym typeface="Helvetica Neue"/>
            </a:endParaRPr>
          </a:p>
          <a:p>
            <a:pPr indent="-152400" lvl="0" marL="228600" marR="0" rtl="0" algn="l">
              <a:lnSpc>
                <a:spcPct val="100000"/>
              </a:lnSpc>
              <a:spcBef>
                <a:spcPts val="0"/>
              </a:spcBef>
              <a:spcAft>
                <a:spcPts val="0"/>
              </a:spcAft>
              <a:buClr>
                <a:srgbClr val="000000"/>
              </a:buClr>
              <a:buSzPts val="1200"/>
              <a:buFont typeface="Arial"/>
              <a:buNone/>
            </a:pPr>
            <a:r>
              <a:t/>
            </a:r>
            <a:endParaRPr sz="1800">
              <a:latin typeface="Helvetica Neue"/>
              <a:ea typeface="Helvetica Neue"/>
              <a:cs typeface="Helvetica Neue"/>
              <a:sym typeface="Helvetica Neue"/>
            </a:endParaRPr>
          </a:p>
          <a:p>
            <a:pPr indent="-152400" lvl="0" marL="228600" marR="0" rtl="0" algn="l">
              <a:lnSpc>
                <a:spcPct val="100000"/>
              </a:lnSpc>
              <a:spcBef>
                <a:spcPts val="0"/>
              </a:spcBef>
              <a:spcAft>
                <a:spcPts val="0"/>
              </a:spcAft>
              <a:buClr>
                <a:srgbClr val="000000"/>
              </a:buClr>
              <a:buSzPts val="1200"/>
              <a:buFont typeface="Arial"/>
              <a:buNone/>
            </a:pPr>
            <a:r>
              <a:t/>
            </a:r>
            <a:endParaRPr/>
          </a:p>
          <a:p>
            <a:pPr indent="-152400" lvl="0" marL="228600" rtl="0" algn="l">
              <a:lnSpc>
                <a:spcPct val="100000"/>
              </a:lnSpc>
              <a:spcBef>
                <a:spcPts val="0"/>
              </a:spcBef>
              <a:spcAft>
                <a:spcPts val="0"/>
              </a:spcAft>
              <a:buClr>
                <a:srgbClr val="000000"/>
              </a:buClr>
              <a:buSzPts val="1200"/>
              <a:buFont typeface="Arial"/>
              <a:buNone/>
            </a:pPr>
            <a:r>
              <a:t/>
            </a:r>
            <a:endParaRPr i="0"/>
          </a:p>
        </p:txBody>
      </p:sp>
      <p:sp>
        <p:nvSpPr>
          <p:cNvPr id="999" name="Google Shape;999;p1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p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b="0" lang="en-US" sz="1200">
                <a:latin typeface="Calibri"/>
                <a:ea typeface="Calibri"/>
                <a:cs typeface="Calibri"/>
                <a:sym typeface="Calibri"/>
              </a:rPr>
              <a:t>Point out that one way to connect with a text is to connect two or more different ideas in it. </a:t>
            </a:r>
            <a:endParaRPr/>
          </a:p>
          <a:p>
            <a:pPr indent="0" lvl="0" marL="0" marR="0" rtl="0" algn="l">
              <a:lnSpc>
                <a:spcPct val="100000"/>
              </a:lnSpc>
              <a:spcBef>
                <a:spcPts val="0"/>
              </a:spcBef>
              <a:spcAft>
                <a:spcPts val="0"/>
              </a:spcAft>
              <a:buNone/>
            </a:pPr>
            <a:r>
              <a:rPr lang="en-US"/>
              <a:t>2.  </a:t>
            </a:r>
            <a:r>
              <a:rPr b="0" lang="en-US" sz="1200">
                <a:latin typeface="Calibri"/>
                <a:ea typeface="Calibri"/>
                <a:cs typeface="Calibri"/>
                <a:sym typeface="Calibri"/>
              </a:rPr>
              <a:t>Have students scan paragraph 40 and highlight an idea that connects to an earlier idea in the text. </a:t>
            </a:r>
            <a:endParaRPr/>
          </a:p>
          <a:p>
            <a:pPr indent="0" lvl="0" marL="0" marR="0" rtl="0" algn="l">
              <a:lnSpc>
                <a:spcPct val="100000"/>
              </a:lnSpc>
              <a:spcBef>
                <a:spcPts val="0"/>
              </a:spcBef>
              <a:spcAft>
                <a:spcPts val="0"/>
              </a:spcAft>
              <a:buNone/>
            </a:pPr>
            <a:r>
              <a:rPr lang="en-US"/>
              <a:t>3.  </a:t>
            </a:r>
            <a:r>
              <a:rPr b="0" lang="en-US" sz="1200">
                <a:latin typeface="Calibri"/>
                <a:ea typeface="Calibri"/>
                <a:cs typeface="Calibri"/>
                <a:sym typeface="Calibri"/>
              </a:rPr>
              <a:t>Ask students to explain the connection between the idea they marked and the earlier idea. Possible Response: The sentence “As we have seen, rocks are constantly undergoing change” connects to an earlier idea in the section “Constant Activity” by reminding us that rocks are always changing. </a:t>
            </a:r>
            <a:endParaRPr b="0" sz="1200">
              <a:latin typeface="Calibri"/>
              <a:ea typeface="Calibri"/>
              <a:cs typeface="Calibri"/>
              <a:sym typeface="Calibri"/>
            </a:endParaRPr>
          </a:p>
          <a:p>
            <a:pPr indent="-266700" lvl="0" marL="342900" marR="0" rtl="0" algn="l">
              <a:lnSpc>
                <a:spcPct val="100000"/>
              </a:lnSpc>
              <a:spcBef>
                <a:spcPts val="0"/>
              </a:spcBef>
              <a:spcAft>
                <a:spcPts val="0"/>
              </a:spcAft>
              <a:buClr>
                <a:srgbClr val="000000"/>
              </a:buClr>
              <a:buSzPts val="1200"/>
              <a:buFont typeface="Arial"/>
              <a:buNone/>
            </a:pPr>
            <a:r>
              <a:t/>
            </a:r>
            <a:endParaRPr sz="1200">
              <a:latin typeface="Calibri"/>
              <a:ea typeface="Calibri"/>
              <a:cs typeface="Calibri"/>
              <a:sym typeface="Calibri"/>
            </a:endParaRPr>
          </a:p>
          <a:p>
            <a:pPr indent="-266700" lvl="0" marL="342900" marR="0" rtl="0" algn="l">
              <a:lnSpc>
                <a:spcPct val="100000"/>
              </a:lnSpc>
              <a:spcBef>
                <a:spcPts val="0"/>
              </a:spcBef>
              <a:spcAft>
                <a:spcPts val="0"/>
              </a:spcAft>
              <a:buClr>
                <a:srgbClr val="000000"/>
              </a:buClr>
              <a:buSzPts val="1200"/>
              <a:buFont typeface="Arial"/>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1200"/>
              <a:buFont typeface="Calibri"/>
              <a:buNone/>
            </a:pPr>
            <a:r>
              <a:t/>
            </a:r>
            <a:endParaRPr i="1" sz="2800"/>
          </a:p>
          <a:p>
            <a:pPr indent="-209550" lvl="1" marL="742950" marR="0" rtl="0" algn="l">
              <a:lnSpc>
                <a:spcPct val="100000"/>
              </a:lnSpc>
              <a:spcBef>
                <a:spcPts val="0"/>
              </a:spcBef>
              <a:spcAft>
                <a:spcPts val="0"/>
              </a:spcAft>
              <a:buClr>
                <a:srgbClr val="000000"/>
              </a:buClr>
              <a:buSzPts val="1200"/>
              <a:buFont typeface="Arial"/>
              <a:buNone/>
            </a:pPr>
            <a:r>
              <a:t/>
            </a:r>
            <a:endParaRPr i="1" sz="1800">
              <a:latin typeface="Helvetica Neue"/>
              <a:ea typeface="Helvetica Neue"/>
              <a:cs typeface="Helvetica Neue"/>
              <a:sym typeface="Helvetica Neue"/>
            </a:endParaRPr>
          </a:p>
          <a:p>
            <a:pPr indent="-152400" lvl="0" marL="228600" marR="0" rtl="0" algn="l">
              <a:lnSpc>
                <a:spcPct val="100000"/>
              </a:lnSpc>
              <a:spcBef>
                <a:spcPts val="0"/>
              </a:spcBef>
              <a:spcAft>
                <a:spcPts val="0"/>
              </a:spcAft>
              <a:buClr>
                <a:srgbClr val="000000"/>
              </a:buClr>
              <a:buSzPts val="1200"/>
              <a:buFont typeface="Arial"/>
              <a:buNone/>
            </a:pPr>
            <a:r>
              <a:t/>
            </a:r>
            <a:endParaRPr sz="1800">
              <a:latin typeface="Helvetica Neue"/>
              <a:ea typeface="Helvetica Neue"/>
              <a:cs typeface="Helvetica Neue"/>
              <a:sym typeface="Helvetica Neue"/>
            </a:endParaRPr>
          </a:p>
          <a:p>
            <a:pPr indent="-152400" lvl="0" marL="228600" marR="0" rtl="0" algn="l">
              <a:lnSpc>
                <a:spcPct val="100000"/>
              </a:lnSpc>
              <a:spcBef>
                <a:spcPts val="0"/>
              </a:spcBef>
              <a:spcAft>
                <a:spcPts val="0"/>
              </a:spcAft>
              <a:buClr>
                <a:srgbClr val="000000"/>
              </a:buClr>
              <a:buSzPts val="1200"/>
              <a:buFont typeface="Arial"/>
              <a:buNone/>
            </a:pPr>
            <a:r>
              <a:t/>
            </a:r>
            <a:endParaRPr/>
          </a:p>
          <a:p>
            <a:pPr indent="-152400" lvl="0" marL="228600" rtl="0" algn="l">
              <a:lnSpc>
                <a:spcPct val="100000"/>
              </a:lnSpc>
              <a:spcBef>
                <a:spcPts val="0"/>
              </a:spcBef>
              <a:spcAft>
                <a:spcPts val="0"/>
              </a:spcAft>
              <a:buClr>
                <a:srgbClr val="000000"/>
              </a:buClr>
              <a:buSzPts val="1200"/>
              <a:buFont typeface="Arial"/>
              <a:buNone/>
            </a:pPr>
            <a:r>
              <a:t/>
            </a:r>
            <a:endParaRPr i="0"/>
          </a:p>
        </p:txBody>
      </p:sp>
      <p:sp>
        <p:nvSpPr>
          <p:cNvPr id="1012" name="Google Shape;1012;p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p1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Have students scan paragraph 41 and highlight words and phrases that connect to information in the diagram. </a:t>
            </a:r>
            <a:endParaRPr/>
          </a:p>
          <a:p>
            <a:pPr indent="0" lvl="0" marL="0" marR="0" rtl="0" algn="l">
              <a:lnSpc>
                <a:spcPct val="100000"/>
              </a:lnSpc>
              <a:spcBef>
                <a:spcPts val="0"/>
              </a:spcBef>
              <a:spcAft>
                <a:spcPts val="0"/>
              </a:spcAft>
              <a:buNone/>
            </a:pPr>
            <a:r>
              <a:rPr lang="en-US"/>
              <a:t>2.  </a:t>
            </a:r>
            <a:r>
              <a:rPr b="0" lang="en-US" sz="1200">
                <a:solidFill>
                  <a:schemeClr val="dk1"/>
                </a:solidFill>
                <a:latin typeface="Calibri"/>
                <a:ea typeface="Calibri"/>
                <a:cs typeface="Calibri"/>
                <a:sym typeface="Calibri"/>
              </a:rPr>
              <a:t>Ask students to explain the connections between the details they marked and the diagram. Possible Response: The detail “high heat and pressure underground” connects to the part of the diagram that shows how sedimentary rock becomes metamorphic rock through temperature and pressure. The detail “events could make the metamorphic rock melt and become magma” connects  to the part of the diagram that shows how metamorphic rock melts and becomes igneous rock. DOK 3</a:t>
            </a:r>
            <a:endParaRPr b="0" sz="1200">
              <a:solidFill>
                <a:schemeClr val="dk1"/>
              </a:solidFill>
              <a:latin typeface="Calibri"/>
              <a:ea typeface="Calibri"/>
              <a:cs typeface="Calibri"/>
              <a:sym typeface="Calibri"/>
            </a:endParaRPr>
          </a:p>
          <a:p>
            <a:pPr indent="-266700" lvl="0" marL="342900" marR="0" rtl="0" algn="l">
              <a:lnSpc>
                <a:spcPct val="100000"/>
              </a:lnSpc>
              <a:spcBef>
                <a:spcPts val="0"/>
              </a:spcBef>
              <a:spcAft>
                <a:spcPts val="0"/>
              </a:spcAft>
              <a:buClr>
                <a:srgbClr val="000000"/>
              </a:buClr>
              <a:buSzPts val="1200"/>
              <a:buFont typeface="Arial"/>
              <a:buNone/>
            </a:pPr>
            <a:r>
              <a:t/>
            </a:r>
            <a:endParaRPr sz="9600">
              <a:solidFill>
                <a:schemeClr val="dk1"/>
              </a:solidFill>
            </a:endParaRPr>
          </a:p>
          <a:p>
            <a:pPr indent="-266700" lvl="0" marL="342900" marR="0" rtl="0" algn="l">
              <a:lnSpc>
                <a:spcPct val="100000"/>
              </a:lnSpc>
              <a:spcBef>
                <a:spcPts val="0"/>
              </a:spcBef>
              <a:spcAft>
                <a:spcPts val="0"/>
              </a:spcAft>
              <a:buClr>
                <a:srgbClr val="000000"/>
              </a:buClr>
              <a:buSzPts val="1200"/>
              <a:buFont typeface="Arial"/>
              <a:buNone/>
            </a:pPr>
            <a:r>
              <a:t/>
            </a:r>
            <a:endParaRPr sz="9600"/>
          </a:p>
          <a:p>
            <a:pPr indent="0" lvl="0" marL="0" marR="0" rtl="0" algn="l">
              <a:lnSpc>
                <a:spcPct val="100000"/>
              </a:lnSpc>
              <a:spcBef>
                <a:spcPts val="0"/>
              </a:spcBef>
              <a:spcAft>
                <a:spcPts val="0"/>
              </a:spcAft>
              <a:buClr>
                <a:srgbClr val="000000"/>
              </a:buClr>
              <a:buSzPts val="1200"/>
              <a:buFont typeface="Calibri"/>
              <a:buNone/>
            </a:pPr>
            <a:r>
              <a:t/>
            </a:r>
            <a:endParaRPr sz="7200"/>
          </a:p>
          <a:p>
            <a:pPr indent="-266700" lvl="0" marL="342900" marR="0" rtl="0" algn="l">
              <a:lnSpc>
                <a:spcPct val="100000"/>
              </a:lnSpc>
              <a:spcBef>
                <a:spcPts val="0"/>
              </a:spcBef>
              <a:spcAft>
                <a:spcPts val="0"/>
              </a:spcAft>
              <a:buClr>
                <a:srgbClr val="000000"/>
              </a:buClr>
              <a:buSzPts val="1200"/>
              <a:buFont typeface="Arial"/>
              <a:buNone/>
            </a:pPr>
            <a:r>
              <a:t/>
            </a:r>
            <a:endParaRPr sz="5400"/>
          </a:p>
          <a:p>
            <a:pPr indent="0" lvl="0" marL="0" marR="0" rtl="0" algn="l">
              <a:lnSpc>
                <a:spcPct val="100000"/>
              </a:lnSpc>
              <a:spcBef>
                <a:spcPts val="0"/>
              </a:spcBef>
              <a:spcAft>
                <a:spcPts val="0"/>
              </a:spcAft>
              <a:buClr>
                <a:srgbClr val="000000"/>
              </a:buClr>
              <a:buSzPts val="1200"/>
              <a:buFont typeface="Arial"/>
              <a:buNone/>
            </a:pPr>
            <a:r>
              <a:t/>
            </a:r>
            <a:endParaRPr sz="4000"/>
          </a:p>
          <a:p>
            <a:pPr indent="0" lvl="1" marL="457200" marR="0" rtl="0" algn="l">
              <a:lnSpc>
                <a:spcPct val="100000"/>
              </a:lnSpc>
              <a:spcBef>
                <a:spcPts val="0"/>
              </a:spcBef>
              <a:spcAft>
                <a:spcPts val="0"/>
              </a:spcAft>
              <a:buClr>
                <a:srgbClr val="000000"/>
              </a:buClr>
              <a:buSzPts val="1200"/>
              <a:buFont typeface="Calibri"/>
              <a:buNone/>
            </a:pPr>
            <a:r>
              <a:t/>
            </a:r>
            <a:endParaRPr i="1" sz="2800"/>
          </a:p>
          <a:p>
            <a:pPr indent="-209550" lvl="1" marL="742950" marR="0" rtl="0" algn="l">
              <a:lnSpc>
                <a:spcPct val="100000"/>
              </a:lnSpc>
              <a:spcBef>
                <a:spcPts val="0"/>
              </a:spcBef>
              <a:spcAft>
                <a:spcPts val="0"/>
              </a:spcAft>
              <a:buClr>
                <a:srgbClr val="000000"/>
              </a:buClr>
              <a:buSzPts val="1200"/>
              <a:buFont typeface="Arial"/>
              <a:buNone/>
            </a:pPr>
            <a:r>
              <a:t/>
            </a:r>
            <a:endParaRPr i="1" sz="1800">
              <a:latin typeface="Helvetica Neue"/>
              <a:ea typeface="Helvetica Neue"/>
              <a:cs typeface="Helvetica Neue"/>
              <a:sym typeface="Helvetica Neue"/>
            </a:endParaRPr>
          </a:p>
          <a:p>
            <a:pPr indent="-152400" lvl="0" marL="228600" marR="0" rtl="0" algn="l">
              <a:lnSpc>
                <a:spcPct val="100000"/>
              </a:lnSpc>
              <a:spcBef>
                <a:spcPts val="0"/>
              </a:spcBef>
              <a:spcAft>
                <a:spcPts val="0"/>
              </a:spcAft>
              <a:buClr>
                <a:srgbClr val="000000"/>
              </a:buClr>
              <a:buSzPts val="1200"/>
              <a:buFont typeface="Arial"/>
              <a:buNone/>
            </a:pPr>
            <a:r>
              <a:t/>
            </a:r>
            <a:endParaRPr sz="1800">
              <a:latin typeface="Helvetica Neue"/>
              <a:ea typeface="Helvetica Neue"/>
              <a:cs typeface="Helvetica Neue"/>
              <a:sym typeface="Helvetica Neue"/>
            </a:endParaRPr>
          </a:p>
          <a:p>
            <a:pPr indent="-152400" lvl="0" marL="228600" marR="0" rtl="0" algn="l">
              <a:lnSpc>
                <a:spcPct val="100000"/>
              </a:lnSpc>
              <a:spcBef>
                <a:spcPts val="0"/>
              </a:spcBef>
              <a:spcAft>
                <a:spcPts val="0"/>
              </a:spcAft>
              <a:buClr>
                <a:srgbClr val="000000"/>
              </a:buClr>
              <a:buSzPts val="1200"/>
              <a:buFont typeface="Arial"/>
              <a:buNone/>
            </a:pPr>
            <a:r>
              <a:t/>
            </a:r>
            <a:endParaRPr/>
          </a:p>
          <a:p>
            <a:pPr indent="-152400" lvl="0" marL="228600" rtl="0" algn="l">
              <a:lnSpc>
                <a:spcPct val="100000"/>
              </a:lnSpc>
              <a:spcBef>
                <a:spcPts val="0"/>
              </a:spcBef>
              <a:spcAft>
                <a:spcPts val="0"/>
              </a:spcAft>
              <a:buClr>
                <a:srgbClr val="000000"/>
              </a:buClr>
              <a:buSzPts val="1200"/>
              <a:buFont typeface="Arial"/>
              <a:buNone/>
            </a:pPr>
            <a:r>
              <a:t/>
            </a:r>
            <a:endParaRPr i="0"/>
          </a:p>
        </p:txBody>
      </p:sp>
      <p:sp>
        <p:nvSpPr>
          <p:cNvPr id="1025" name="Google Shape;1025;p1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7" name="Google Shape;1037;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Have students use the strategies for making connections.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Have students annotate the text using the other Close Read notes for Make Connections. Then have them use the text evidence from their annotations to complete p. 455. </a:t>
            </a:r>
            <a:endParaRPr/>
          </a:p>
          <a:p>
            <a:pPr indent="0" lvl="0" marL="0" rtl="0" algn="l">
              <a:lnSpc>
                <a:spcPct val="100000"/>
              </a:lnSpc>
              <a:spcBef>
                <a:spcPts val="0"/>
              </a:spcBef>
              <a:spcAft>
                <a:spcPts val="0"/>
              </a:spcAft>
              <a:buSzPts val="1400"/>
              <a:buNone/>
            </a:pPr>
            <a:br>
              <a:rPr lang="en-US"/>
            </a:br>
            <a:br>
              <a:rPr lang="en-US"/>
            </a:br>
            <a:endParaRPr/>
          </a:p>
        </p:txBody>
      </p:sp>
      <p:sp>
        <p:nvSpPr>
          <p:cNvPr id="1038" name="Google Shape;1038;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p1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Remind students that in </a:t>
            </a:r>
            <a:r>
              <a:rPr i="1" lang="en-US" sz="1200">
                <a:solidFill>
                  <a:schemeClr val="dk1"/>
                </a:solidFill>
                <a:latin typeface="Calibri"/>
                <a:ea typeface="Calibri"/>
                <a:cs typeface="Calibri"/>
                <a:sym typeface="Calibri"/>
              </a:rPr>
              <a:t>Rocks and Fossils, </a:t>
            </a:r>
            <a:r>
              <a:rPr lang="en-US" sz="1200">
                <a:solidFill>
                  <a:schemeClr val="dk1"/>
                </a:solidFill>
                <a:latin typeface="Calibri"/>
                <a:ea typeface="Calibri"/>
                <a:cs typeface="Calibri"/>
                <a:sym typeface="Calibri"/>
              </a:rPr>
              <a:t>author Richard Hantula used text features such as headings, subheadings, insets, and graphics to clarify, support, and structure important information in the main body of text.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Use p. 460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to explore how students might similarly use text features in their own writing. Model an example. </a:t>
            </a:r>
            <a:endParaRPr/>
          </a:p>
          <a:p>
            <a:pPr indent="-228600" lvl="2" marL="6858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Using a previously written passage or a shared writing text, identify a place in the text that needs visual support, such as a list of numbers or a description in need of a diagram. Transcribe the passage onto the board or chart paper. </a:t>
            </a:r>
            <a:endParaRPr/>
          </a:p>
          <a:p>
            <a:pPr indent="-228600" lvl="2" marL="6858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Say: </a:t>
            </a:r>
            <a:r>
              <a:rPr i="1" lang="en-US" sz="1200">
                <a:solidFill>
                  <a:schemeClr val="dk1"/>
                </a:solidFill>
                <a:latin typeface="Calibri"/>
                <a:ea typeface="Calibri"/>
                <a:cs typeface="Calibri"/>
                <a:sym typeface="Calibri"/>
              </a:rPr>
              <a:t>As I write, I will use details or descriptions. However, these may be difficult for the reader to grasp. So, rather than just tell about details, I will show them in a text feature. </a:t>
            </a:r>
            <a:endParaRPr/>
          </a:p>
          <a:p>
            <a:pPr indent="-228600" lvl="2" marL="685800" marR="0" rtl="0" algn="l">
              <a:lnSpc>
                <a:spcPct val="100000"/>
              </a:lnSpc>
              <a:spcBef>
                <a:spcPts val="0"/>
              </a:spcBef>
              <a:spcAft>
                <a:spcPts val="0"/>
              </a:spcAft>
              <a:buClr>
                <a:srgbClr val="000000"/>
              </a:buClr>
              <a:buSzPts val="1400"/>
              <a:buFont typeface="Arial"/>
              <a:buChar char="•"/>
            </a:pPr>
            <a:r>
              <a:rPr lang="en-US" sz="1200">
                <a:solidFill>
                  <a:schemeClr val="dk1"/>
                </a:solidFill>
                <a:latin typeface="Calibri"/>
                <a:ea typeface="Calibri"/>
                <a:cs typeface="Calibri"/>
                <a:sym typeface="Calibri"/>
              </a:rPr>
              <a:t>Using the passage or text, briefly draw or sketch a text feature that supports it, such as a diagram, chart, graph, or image. Highlight or underline the parts in the text that match the text feature. Have volunteers suggest other ideas and explain their thinking.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Have students refer to Richard Hantula’s use of text features as an example for their own writing. Then guide students to complete the activity on p. 460 in the </a:t>
            </a:r>
            <a:r>
              <a:rPr i="1" lang="en-US" sz="1200">
                <a:solidFill>
                  <a:schemeClr val="dk1"/>
                </a:solidFill>
                <a:latin typeface="Calibri"/>
                <a:ea typeface="Calibri"/>
                <a:cs typeface="Calibri"/>
                <a:sym typeface="Calibri"/>
              </a:rPr>
              <a:t>Student Interactive. </a:t>
            </a:r>
            <a:endParaRPr/>
          </a:p>
          <a:p>
            <a:pPr indent="-254000" lvl="1" marL="800100" marR="0" rtl="0" algn="l">
              <a:lnSpc>
                <a:spcPct val="100000"/>
              </a:lnSpc>
              <a:spcBef>
                <a:spcPts val="0"/>
              </a:spcBef>
              <a:spcAft>
                <a:spcPts val="0"/>
              </a:spcAft>
              <a:buClr>
                <a:srgbClr val="000000"/>
              </a:buClr>
              <a:buSzPts val="1400"/>
              <a:buFont typeface="Arial"/>
              <a:buNone/>
            </a:pPr>
            <a:r>
              <a:t/>
            </a:r>
            <a:endParaRPr/>
          </a:p>
          <a:p>
            <a:pPr indent="-254000" lvl="0" marL="34290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052" name="Google Shape;1052;p1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5" name="Google Shape;1065;p1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Review strategies about using Latin roots </a:t>
            </a:r>
            <a:r>
              <a:rPr i="1" lang="en-US" sz="1200">
                <a:solidFill>
                  <a:schemeClr val="dk1"/>
                </a:solidFill>
                <a:latin typeface="Calibri"/>
                <a:ea typeface="Calibri"/>
                <a:cs typeface="Calibri"/>
                <a:sym typeface="Calibri"/>
              </a:rPr>
              <a:t>audi, rupt, scrib,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spec </a:t>
            </a:r>
            <a:r>
              <a:rPr lang="en-US" sz="1200">
                <a:solidFill>
                  <a:schemeClr val="dk1"/>
                </a:solidFill>
                <a:latin typeface="Calibri"/>
                <a:ea typeface="Calibri"/>
                <a:cs typeface="Calibri"/>
                <a:sym typeface="Calibri"/>
              </a:rPr>
              <a:t>to determine word meanings.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Call on a volunteer to define the Latin root </a:t>
            </a:r>
            <a:r>
              <a:rPr i="1" lang="en-US" sz="1200">
                <a:solidFill>
                  <a:schemeClr val="dk1"/>
                </a:solidFill>
                <a:latin typeface="Calibri"/>
                <a:ea typeface="Calibri"/>
                <a:cs typeface="Calibri"/>
                <a:sym typeface="Calibri"/>
              </a:rPr>
              <a:t>audi</a:t>
            </a:r>
            <a:r>
              <a:rPr lang="en-US" sz="1200">
                <a:solidFill>
                  <a:schemeClr val="dk1"/>
                </a:solidFill>
                <a:latin typeface="Calibri"/>
                <a:ea typeface="Calibri"/>
                <a:cs typeface="Calibri"/>
                <a:sym typeface="Calibri"/>
              </a:rPr>
              <a:t>. Discuss how knowing that </a:t>
            </a:r>
            <a:r>
              <a:rPr i="1" lang="en-US" sz="1200">
                <a:solidFill>
                  <a:schemeClr val="dk1"/>
                </a:solidFill>
                <a:latin typeface="Calibri"/>
                <a:ea typeface="Calibri"/>
                <a:cs typeface="Calibri"/>
                <a:sym typeface="Calibri"/>
              </a:rPr>
              <a:t>audi </a:t>
            </a:r>
            <a:r>
              <a:rPr lang="en-US" sz="1200">
                <a:solidFill>
                  <a:schemeClr val="dk1"/>
                </a:solidFill>
                <a:latin typeface="Calibri"/>
                <a:ea typeface="Calibri"/>
                <a:cs typeface="Calibri"/>
                <a:sym typeface="Calibri"/>
              </a:rPr>
              <a:t>means “hear” can help students understand words that contain this root, such as </a:t>
            </a:r>
            <a:r>
              <a:rPr i="1" lang="en-US" sz="1200">
                <a:solidFill>
                  <a:schemeClr val="dk1"/>
                </a:solidFill>
                <a:latin typeface="Calibri"/>
                <a:ea typeface="Calibri"/>
                <a:cs typeface="Calibri"/>
                <a:sym typeface="Calibri"/>
              </a:rPr>
              <a:t>audible </a:t>
            </a:r>
            <a:r>
              <a:rPr lang="en-US" sz="1200">
                <a:solidFill>
                  <a:schemeClr val="dk1"/>
                </a:solidFill>
                <a:latin typeface="Calibri"/>
                <a:ea typeface="Calibri"/>
                <a:cs typeface="Calibri"/>
                <a:sym typeface="Calibri"/>
              </a:rPr>
              <a:t>(“able to be heard”) and </a:t>
            </a:r>
            <a:r>
              <a:rPr i="1" lang="en-US" sz="1200">
                <a:solidFill>
                  <a:schemeClr val="dk1"/>
                </a:solidFill>
                <a:latin typeface="Calibri"/>
                <a:ea typeface="Calibri"/>
                <a:cs typeface="Calibri"/>
                <a:sym typeface="Calibri"/>
              </a:rPr>
              <a:t>auditorium </a:t>
            </a:r>
            <a:r>
              <a:rPr lang="en-US" sz="1200">
                <a:solidFill>
                  <a:schemeClr val="dk1"/>
                </a:solidFill>
                <a:latin typeface="Calibri"/>
                <a:ea typeface="Calibri"/>
                <a:cs typeface="Calibri"/>
                <a:sym typeface="Calibri"/>
              </a:rPr>
              <a:t>(“a place where music,   drama, and speeches are heard”).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Have students pair up or work independently to define the remaining Latin roots. Then challenge them to use print or digital resources to find words that contain each of the four roots. </a:t>
            </a:r>
            <a:endParaRPr/>
          </a:p>
          <a:p>
            <a:pPr indent="0" lvl="0" marL="0" marR="0" rtl="0" algn="l">
              <a:lnSpc>
                <a:spcPct val="100000"/>
              </a:lnSpc>
              <a:spcBef>
                <a:spcPts val="0"/>
              </a:spcBef>
              <a:spcAft>
                <a:spcPts val="0"/>
              </a:spcAft>
              <a:buNone/>
            </a:pPr>
            <a:r>
              <a:rPr lang="en-US"/>
              <a:t>4.  </a:t>
            </a:r>
            <a:r>
              <a:rPr lang="en-US" sz="1200">
                <a:solidFill>
                  <a:schemeClr val="dk1"/>
                </a:solidFill>
                <a:latin typeface="Calibri"/>
                <a:ea typeface="Calibri"/>
                <a:cs typeface="Calibri"/>
                <a:sym typeface="Calibri"/>
              </a:rPr>
              <a:t>Have students pick one word with each root and define it, explaining how knowledge of the root helps them define the word. </a:t>
            </a:r>
            <a:endParaRPr/>
          </a:p>
          <a:p>
            <a:pPr indent="0" lvl="0" marL="0" marR="0" rtl="0" algn="l">
              <a:lnSpc>
                <a:spcPct val="100000"/>
              </a:lnSpc>
              <a:spcBef>
                <a:spcPts val="0"/>
              </a:spcBef>
              <a:spcAft>
                <a:spcPts val="0"/>
              </a:spcAft>
              <a:buNone/>
            </a:pPr>
            <a:r>
              <a:rPr lang="en-US"/>
              <a:t>5.  </a:t>
            </a:r>
            <a:r>
              <a:rPr lang="en-US" sz="1200">
                <a:solidFill>
                  <a:schemeClr val="dk1"/>
                </a:solidFill>
                <a:latin typeface="Calibri"/>
                <a:ea typeface="Calibri"/>
                <a:cs typeface="Calibri"/>
                <a:sym typeface="Calibri"/>
              </a:rPr>
              <a:t>Encourage students to share and compare their words and definitions. </a:t>
            </a:r>
            <a:endParaRPr/>
          </a:p>
          <a:p>
            <a:pPr indent="-254000" lvl="0" marL="571500" rtl="0" algn="l">
              <a:lnSpc>
                <a:spcPct val="100000"/>
              </a:lnSpc>
              <a:spcBef>
                <a:spcPts val="0"/>
              </a:spcBef>
              <a:spcAft>
                <a:spcPts val="0"/>
              </a:spcAft>
              <a:buSzPts val="1400"/>
              <a:buFont typeface="Arial"/>
              <a:buNone/>
            </a:pPr>
            <a:r>
              <a:t/>
            </a:r>
            <a:endParaRPr/>
          </a:p>
          <a:p>
            <a:pPr indent="0" lvl="0" marL="228600" rtl="0" algn="l">
              <a:lnSpc>
                <a:spcPct val="100000"/>
              </a:lnSpc>
              <a:spcBef>
                <a:spcPts val="0"/>
              </a:spcBef>
              <a:spcAft>
                <a:spcPts val="0"/>
              </a:spcAft>
              <a:buSzPts val="1400"/>
              <a:buFont typeface="Calibri"/>
              <a:buNone/>
            </a:pPr>
            <a:r>
              <a:t/>
            </a:r>
            <a:endParaRPr/>
          </a:p>
        </p:txBody>
      </p:sp>
      <p:sp>
        <p:nvSpPr>
          <p:cNvPr id="1066" name="Google Shape;1066;p1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9" name="Google Shape;1079;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Brainstorming helps writers come up with interesting ideas that they want to explore. In brainstorming for poetry, tell students to </a:t>
            </a:r>
            <a:endParaRPr/>
          </a:p>
          <a:p>
            <a:pPr indent="-228600" lvl="1" marL="6858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focus on a theme to explore, such as love, family, or adventure. </a:t>
            </a:r>
            <a:endParaRPr/>
          </a:p>
          <a:p>
            <a:pPr indent="-228600" lvl="1" marL="6858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consider topics that they find interesting and want to explore. </a:t>
            </a:r>
            <a:endParaRPr/>
          </a:p>
          <a:p>
            <a:pPr indent="-228600" lvl="1" marL="6858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think of how they want the poem to affect their audience. </a:t>
            </a:r>
            <a:endParaRPr/>
          </a:p>
          <a:p>
            <a:pPr indent="-228600" lvl="1" marL="6858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consider features and forms of poetry and which topics may best suit them.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After brainstorming, writers choose the topic that they feel most strongly about and that they will enjoy exploring through writing.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Tell students that they will brainstorm topics for a poem. Invite them to share the topics of poems from the stack that they have enjoyed reading. Note the topics on the board. </a:t>
            </a:r>
            <a:endParaRPr/>
          </a:p>
          <a:p>
            <a:pPr indent="0" lvl="0" marL="0" marR="0" rtl="0" algn="l">
              <a:lnSpc>
                <a:spcPct val="100000"/>
              </a:lnSpc>
              <a:spcBef>
                <a:spcPts val="0"/>
              </a:spcBef>
              <a:spcAft>
                <a:spcPts val="0"/>
              </a:spcAft>
              <a:buNone/>
            </a:pPr>
            <a:r>
              <a:rPr lang="en-US"/>
              <a:t>4.  </a:t>
            </a:r>
            <a:r>
              <a:rPr lang="en-US" sz="1200">
                <a:solidFill>
                  <a:schemeClr val="dk1"/>
                </a:solidFill>
                <a:latin typeface="Calibri"/>
                <a:ea typeface="Calibri"/>
                <a:cs typeface="Calibri"/>
                <a:sym typeface="Calibri"/>
              </a:rPr>
              <a:t>Discuss what made the poems enjoyable. </a:t>
            </a:r>
            <a:endParaRPr/>
          </a:p>
          <a:p>
            <a:pPr indent="0" lvl="0" marL="0" marR="0" rtl="0" algn="l">
              <a:lnSpc>
                <a:spcPct val="100000"/>
              </a:lnSpc>
              <a:spcBef>
                <a:spcPts val="0"/>
              </a:spcBef>
              <a:spcAft>
                <a:spcPts val="0"/>
              </a:spcAft>
              <a:buNone/>
            </a:pPr>
            <a:r>
              <a:rPr lang="en-US"/>
              <a:t>5.  </a:t>
            </a:r>
            <a:r>
              <a:rPr lang="en-US" sz="1200">
                <a:solidFill>
                  <a:schemeClr val="dk1"/>
                </a:solidFill>
                <a:latin typeface="Calibri"/>
                <a:ea typeface="Calibri"/>
                <a:cs typeface="Calibri"/>
                <a:sym typeface="Calibri"/>
              </a:rPr>
              <a:t>Direct students to the activity on p. 466 in the </a:t>
            </a:r>
            <a:r>
              <a:rPr i="1" lang="en-US" sz="1200">
                <a:solidFill>
                  <a:schemeClr val="dk1"/>
                </a:solidFill>
                <a:latin typeface="Calibri"/>
                <a:ea typeface="Calibri"/>
                <a:cs typeface="Calibri"/>
                <a:sym typeface="Calibri"/>
              </a:rPr>
              <a:t>Student Interactive. </a:t>
            </a:r>
            <a:endParaRPr/>
          </a:p>
          <a:p>
            <a:pPr indent="-228600" lvl="1" marL="6858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To help students get started, have the class brainstorm ideas for a particular theme, such as heroism or friendship. </a:t>
            </a:r>
            <a:endParaRPr/>
          </a:p>
          <a:p>
            <a:pPr indent="-228600" lvl="1" marL="6858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Then have students independently complete the chart on p. 466. </a:t>
            </a:r>
            <a:endParaRPr/>
          </a:p>
          <a:p>
            <a:pPr indent="-152400" lvl="0" marL="228600" rtl="0" algn="l">
              <a:lnSpc>
                <a:spcPct val="100000"/>
              </a:lnSpc>
              <a:spcBef>
                <a:spcPts val="0"/>
              </a:spcBef>
              <a:spcAft>
                <a:spcPts val="0"/>
              </a:spcAft>
              <a:buClr>
                <a:srgbClr val="000000"/>
              </a:buClr>
              <a:buSzPts val="1200"/>
              <a:buFont typeface="Arial"/>
              <a:buNone/>
            </a:pPr>
            <a:r>
              <a:t/>
            </a:r>
            <a:endParaRPr i="1">
              <a:latin typeface="Calibri"/>
              <a:ea typeface="Calibri"/>
              <a:cs typeface="Calibri"/>
              <a:sym typeface="Calibri"/>
            </a:endParaRPr>
          </a:p>
        </p:txBody>
      </p:sp>
      <p:sp>
        <p:nvSpPr>
          <p:cNvPr id="1080" name="Google Shape;1080;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Transition students to independent writing. Students who still need to finalize a topic may use this time to do so.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Do a Think Aloud to model how to generate ideas for a theme.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Have students share their topics and then use the checklist on p. 466. </a:t>
            </a:r>
            <a:endParaRPr/>
          </a:p>
          <a:p>
            <a:pPr indent="0" lvl="0" marL="0" marR="0" rtl="0" algn="l">
              <a:lnSpc>
                <a:spcPct val="100000"/>
              </a:lnSpc>
              <a:spcBef>
                <a:spcPts val="0"/>
              </a:spcBef>
              <a:spcAft>
                <a:spcPts val="0"/>
              </a:spcAft>
              <a:buNone/>
            </a:pPr>
            <a:r>
              <a:rPr lang="en-US"/>
              <a:t>4.  </a:t>
            </a:r>
            <a:r>
              <a:rPr lang="en-US" sz="1200">
                <a:solidFill>
                  <a:schemeClr val="dk1"/>
                </a:solidFill>
                <a:latin typeface="Calibri"/>
                <a:ea typeface="Calibri"/>
                <a:cs typeface="Calibri"/>
                <a:sym typeface="Calibri"/>
              </a:rPr>
              <a:t>Suggest several themes that may interest students, and then have them use a mind map to explore ideas for each theme using the checklist on p. 466 as a guide. </a:t>
            </a:r>
            <a:endParaRPr/>
          </a:p>
          <a:p>
            <a:pPr indent="0" lvl="0" marL="0" marR="0" rtl="0" algn="l">
              <a:lnSpc>
                <a:spcPct val="100000"/>
              </a:lnSpc>
              <a:spcBef>
                <a:spcPts val="0"/>
              </a:spcBef>
              <a:spcAft>
                <a:spcPts val="0"/>
              </a:spcAft>
              <a:buNone/>
            </a:pPr>
            <a:r>
              <a:rPr lang="en-US"/>
              <a:t>5.  </a:t>
            </a:r>
            <a:r>
              <a:rPr lang="en-US" sz="1200">
                <a:solidFill>
                  <a:schemeClr val="dk1"/>
                </a:solidFill>
                <a:latin typeface="Calibri"/>
                <a:ea typeface="Calibri"/>
                <a:cs typeface="Calibri"/>
                <a:sym typeface="Calibri"/>
              </a:rPr>
              <a:t>If students have started their poems, they should use today’s brainstorming session to include any other ideas they generated. Ask them also to complete the checklist on p. 466 to ensure that they are writing with their audience in mind and have selected a topic that motivates them.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T332. </a:t>
            </a:r>
            <a:endParaRPr/>
          </a:p>
          <a:p>
            <a:pPr indent="0" lvl="0" marL="0" marR="0" rtl="0" algn="l">
              <a:lnSpc>
                <a:spcPct val="100000"/>
              </a:lnSpc>
              <a:spcBef>
                <a:spcPts val="0"/>
              </a:spcBef>
              <a:spcAft>
                <a:spcPts val="0"/>
              </a:spcAft>
              <a:buNone/>
            </a:pPr>
            <a:r>
              <a:rPr lang="en-US"/>
              <a:t>6. </a:t>
            </a:r>
            <a:r>
              <a:rPr lang="en-US" sz="1200">
                <a:solidFill>
                  <a:schemeClr val="dk1"/>
                </a:solidFill>
                <a:latin typeface="Calibri"/>
                <a:ea typeface="Calibri"/>
                <a:cs typeface="Calibri"/>
                <a:sym typeface="Calibri"/>
              </a:rPr>
              <a:t> </a:t>
            </a:r>
            <a:r>
              <a:rPr lang="en-US"/>
              <a:t> </a:t>
            </a:r>
            <a:r>
              <a:rPr lang="en-US" sz="1200">
                <a:solidFill>
                  <a:schemeClr val="dk1"/>
                </a:solidFill>
                <a:latin typeface="Calibri"/>
                <a:ea typeface="Calibri"/>
                <a:cs typeface="Calibri"/>
                <a:sym typeface="Calibri"/>
              </a:rPr>
              <a:t>Invite small groups to discuss the poem ideas they listed for the themes on p. 466. Then have them share topic ideas for their independent writing. They may also want to share the forms they think would best match their topics. </a:t>
            </a:r>
            <a:endParaRPr/>
          </a:p>
          <a:p>
            <a:pPr indent="-139700" lvl="0" marL="228600" marR="0" rtl="0" algn="l">
              <a:lnSpc>
                <a:spcPct val="100000"/>
              </a:lnSpc>
              <a:spcBef>
                <a:spcPts val="0"/>
              </a:spcBef>
              <a:spcAft>
                <a:spcPts val="0"/>
              </a:spcAft>
              <a:buClr>
                <a:srgbClr val="000000"/>
              </a:buClr>
              <a:buSzPts val="1400"/>
              <a:buFont typeface="Arial"/>
              <a:buNone/>
            </a:pPr>
            <a:r>
              <a:t/>
            </a:r>
            <a:endParaRPr/>
          </a:p>
          <a:p>
            <a:pPr indent="-139700" lvl="0" marL="228600" marR="0" rtl="0" algn="l">
              <a:lnSpc>
                <a:spcPct val="100000"/>
              </a:lnSpc>
              <a:spcBef>
                <a:spcPts val="0"/>
              </a:spcBef>
              <a:spcAft>
                <a:spcPts val="0"/>
              </a:spcAft>
              <a:buClr>
                <a:srgbClr val="000000"/>
              </a:buClr>
              <a:buSzPts val="1400"/>
              <a:buFont typeface="Arial"/>
              <a:buNone/>
            </a:pPr>
            <a:r>
              <a:t/>
            </a:r>
            <a:endParaRPr/>
          </a:p>
          <a:p>
            <a:pPr indent="-139700" lvl="0" marL="228600" rtl="0" algn="l">
              <a:lnSpc>
                <a:spcPct val="100000"/>
              </a:lnSpc>
              <a:spcBef>
                <a:spcPts val="0"/>
              </a:spcBef>
              <a:spcAft>
                <a:spcPts val="0"/>
              </a:spcAft>
              <a:buSzPts val="1400"/>
              <a:buFont typeface="Arial"/>
              <a:buNone/>
            </a:pPr>
            <a:r>
              <a:t/>
            </a:r>
            <a:endParaRPr/>
          </a:p>
        </p:txBody>
      </p:sp>
      <p:sp>
        <p:nvSpPr>
          <p:cNvPr id="1094" name="Google Shape;1094;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Review the spelling of words with the Latin roots </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audi, rupt, scrib,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spec.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Display this sentence: </a:t>
            </a:r>
            <a:r>
              <a:rPr i="1" lang="en-US" sz="1200">
                <a:solidFill>
                  <a:schemeClr val="dk1"/>
                </a:solidFill>
                <a:latin typeface="Calibri"/>
                <a:ea typeface="Calibri"/>
                <a:cs typeface="Calibri"/>
                <a:sym typeface="Calibri"/>
              </a:rPr>
              <a:t>My teacher told me not to skribble.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Call on a volunteer to correct the misspelled word. </a:t>
            </a:r>
            <a:endParaRPr/>
          </a:p>
          <a:p>
            <a:pPr indent="0" lvl="0" marL="0" marR="0" rtl="0" algn="l">
              <a:lnSpc>
                <a:spcPct val="100000"/>
              </a:lnSpc>
              <a:spcBef>
                <a:spcPts val="0"/>
              </a:spcBef>
              <a:spcAft>
                <a:spcPts val="0"/>
              </a:spcAft>
              <a:buNone/>
            </a:pPr>
            <a:r>
              <a:rPr lang="en-US"/>
              <a:t>4.  </a:t>
            </a:r>
            <a:r>
              <a:rPr lang="en-US" sz="1200">
                <a:solidFill>
                  <a:schemeClr val="dk1"/>
                </a:solidFill>
                <a:latin typeface="Calibri"/>
                <a:ea typeface="Calibri"/>
                <a:cs typeface="Calibri"/>
                <a:sym typeface="Calibri"/>
              </a:rPr>
              <a:t>Explain that if students know how to spell the root </a:t>
            </a:r>
            <a:r>
              <a:rPr i="1" lang="en-US" sz="1200">
                <a:solidFill>
                  <a:schemeClr val="dk1"/>
                </a:solidFill>
                <a:latin typeface="Calibri"/>
                <a:ea typeface="Calibri"/>
                <a:cs typeface="Calibri"/>
                <a:sym typeface="Calibri"/>
              </a:rPr>
              <a:t>scrib, </a:t>
            </a:r>
            <a:r>
              <a:rPr lang="en-US" sz="1200">
                <a:solidFill>
                  <a:schemeClr val="dk1"/>
                </a:solidFill>
                <a:latin typeface="Calibri"/>
                <a:ea typeface="Calibri"/>
                <a:cs typeface="Calibri"/>
                <a:sym typeface="Calibri"/>
              </a:rPr>
              <a:t>then they can correctly spell English words that contain it, such as </a:t>
            </a:r>
            <a:r>
              <a:rPr i="1" lang="en-US" sz="1200">
                <a:solidFill>
                  <a:schemeClr val="dk1"/>
                </a:solidFill>
                <a:latin typeface="Calibri"/>
                <a:ea typeface="Calibri"/>
                <a:cs typeface="Calibri"/>
                <a:sym typeface="Calibri"/>
              </a:rPr>
              <a:t>scribble. </a:t>
            </a:r>
            <a:endParaRPr/>
          </a:p>
          <a:p>
            <a:pPr indent="0" lvl="0" marL="0" marR="0" rtl="0" algn="l">
              <a:lnSpc>
                <a:spcPct val="100000"/>
              </a:lnSpc>
              <a:spcBef>
                <a:spcPts val="0"/>
              </a:spcBef>
              <a:spcAft>
                <a:spcPts val="0"/>
              </a:spcAft>
              <a:buNone/>
            </a:pPr>
            <a:r>
              <a:rPr lang="en-US"/>
              <a:t>5.  </a:t>
            </a:r>
            <a:r>
              <a:rPr lang="en-US" sz="1200">
                <a:solidFill>
                  <a:schemeClr val="dk1"/>
                </a:solidFill>
                <a:latin typeface="Calibri"/>
                <a:ea typeface="Calibri"/>
                <a:cs typeface="Calibri"/>
                <a:sym typeface="Calibri"/>
              </a:rPr>
              <a:t>Use the Spelling Words from the previous week. Invite students to make flashcards to quiz each other on the correct spellings of the words or to create a word search or crossword puzzle using the words. </a:t>
            </a:r>
            <a:endParaRPr/>
          </a:p>
          <a:p>
            <a:pPr indent="-139700" lvl="0" marL="228600" rtl="0" algn="l">
              <a:lnSpc>
                <a:spcPct val="100000"/>
              </a:lnSpc>
              <a:spcBef>
                <a:spcPts val="0"/>
              </a:spcBef>
              <a:spcAft>
                <a:spcPts val="0"/>
              </a:spcAft>
              <a:buSzPts val="1400"/>
              <a:buFont typeface="Arial"/>
              <a:buNone/>
            </a:pPr>
            <a:r>
              <a:t/>
            </a:r>
            <a:endParaRPr/>
          </a:p>
        </p:txBody>
      </p:sp>
      <p:sp>
        <p:nvSpPr>
          <p:cNvPr id="1108" name="Google Shape;1108;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8" name="Google Shape;1118;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Have students edit the draft paragraph on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p. 462. </a:t>
            </a:r>
            <a:endParaRPr/>
          </a:p>
        </p:txBody>
      </p:sp>
      <p:sp>
        <p:nvSpPr>
          <p:cNvPr id="1119" name="Google Shape;1119;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Remind </a:t>
            </a:r>
            <a:r>
              <a:rPr lang="en-US" sz="1200">
                <a:solidFill>
                  <a:schemeClr val="dk1"/>
                </a:solidFill>
                <a:latin typeface="Calibri"/>
                <a:ea typeface="Calibri"/>
                <a:cs typeface="Calibri"/>
                <a:sym typeface="Calibri"/>
              </a:rPr>
              <a:t>students of the Essential Question for Unit 5: </a:t>
            </a:r>
            <a:r>
              <a:rPr i="1" lang="en-US" sz="1200">
                <a:solidFill>
                  <a:schemeClr val="dk1"/>
                </a:solidFill>
                <a:latin typeface="Calibri"/>
                <a:ea typeface="Calibri"/>
                <a:cs typeface="Calibri"/>
                <a:sym typeface="Calibri"/>
              </a:rPr>
              <a:t>How do elements of systems change? </a:t>
            </a:r>
            <a:r>
              <a:rPr lang="en-US" sz="1200">
                <a:solidFill>
                  <a:schemeClr val="dk1"/>
                </a:solidFill>
                <a:latin typeface="Calibri"/>
                <a:ea typeface="Calibri"/>
                <a:cs typeface="Calibri"/>
                <a:sym typeface="Calibri"/>
              </a:rPr>
              <a:t>Point out the Week 1 Question: </a:t>
            </a:r>
            <a:r>
              <a:rPr i="1" lang="en-US" sz="1200">
                <a:solidFill>
                  <a:schemeClr val="dk1"/>
                </a:solidFill>
                <a:latin typeface="Calibri"/>
                <a:ea typeface="Calibri"/>
                <a:cs typeface="Calibri"/>
                <a:sym typeface="Calibri"/>
              </a:rPr>
              <a:t>How do rocks form and change over time? </a:t>
            </a:r>
            <a:r>
              <a:rPr i="0" lang="en-US" sz="1200" u="none" strike="noStrike">
                <a:solidFill>
                  <a:schemeClr val="dk1"/>
                </a:solidFill>
                <a:latin typeface="Calibri"/>
                <a:ea typeface="Calibri"/>
                <a:cs typeface="Calibri"/>
                <a:sym typeface="Calibri"/>
              </a:rPr>
              <a:t> </a:t>
            </a:r>
            <a:endParaRPr i="0" sz="1200" u="none" strike="noStrike">
              <a:solidFill>
                <a:schemeClr val="dk1"/>
              </a:solidFill>
              <a:latin typeface="Calibri"/>
              <a:ea typeface="Calibri"/>
              <a:cs typeface="Calibri"/>
              <a:sym typeface="Calibri"/>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Direct students’ attention to the infographic on pp. 426–427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read the infographic and discuss the different ways that geologists study rocks</a:t>
            </a:r>
            <a:r>
              <a:rPr b="1" lang="en-US" sz="1200">
                <a:solidFill>
                  <a:schemeClr val="dk1"/>
                </a:solidFill>
                <a:latin typeface="Calibri"/>
                <a:ea typeface="Calibri"/>
                <a:cs typeface="Calibri"/>
                <a:sym typeface="Calibri"/>
              </a:rPr>
              <a:t>.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As you lead students in their discussion, guide them to build on the ideas of others and to express their own ideas clearly. </a:t>
            </a:r>
            <a:endParaRPr/>
          </a:p>
          <a:p>
            <a:pPr indent="-190500" lvl="1" marL="685800" rtl="0" algn="l">
              <a:lnSpc>
                <a:spcPct val="100000"/>
              </a:lnSpc>
              <a:spcBef>
                <a:spcPts val="0"/>
              </a:spcBef>
              <a:spcAft>
                <a:spcPts val="0"/>
              </a:spcAft>
              <a:buClr>
                <a:srgbClr val="000000"/>
              </a:buClr>
              <a:buSzPts val="1200"/>
              <a:buFont typeface="Calibri"/>
              <a:buChar char="•"/>
            </a:pPr>
            <a:r>
              <a:rPr i="0" lang="en-US" sz="1200" u="none" strike="noStrike">
                <a:solidFill>
                  <a:schemeClr val="dk1"/>
                </a:solidFill>
                <a:latin typeface="Calibri"/>
                <a:ea typeface="Calibri"/>
                <a:cs typeface="Calibri"/>
                <a:sym typeface="Calibri"/>
              </a:rPr>
              <a:t>What facts about geologists surprised you?</a:t>
            </a:r>
            <a:endParaRPr sz="1200">
              <a:solidFill>
                <a:schemeClr val="dk1"/>
              </a:solidFill>
              <a:latin typeface="Calibri"/>
              <a:ea typeface="Calibri"/>
              <a:cs typeface="Calibri"/>
              <a:sym typeface="Calibri"/>
            </a:endParaRPr>
          </a:p>
          <a:p>
            <a:pPr indent="-190500" lvl="1" marL="685800" rtl="0" algn="l">
              <a:lnSpc>
                <a:spcPct val="100000"/>
              </a:lnSpc>
              <a:spcBef>
                <a:spcPts val="0"/>
              </a:spcBef>
              <a:spcAft>
                <a:spcPts val="0"/>
              </a:spcAft>
              <a:buClr>
                <a:srgbClr val="000000"/>
              </a:buClr>
              <a:buSzPts val="1200"/>
              <a:buFont typeface="Calibri"/>
              <a:buChar char="•"/>
            </a:pPr>
            <a:r>
              <a:rPr i="0" lang="en-US" sz="1200" u="none" strike="noStrike">
                <a:solidFill>
                  <a:schemeClr val="dk1"/>
                </a:solidFill>
                <a:latin typeface="Calibri"/>
                <a:ea typeface="Calibri"/>
                <a:cs typeface="Calibri"/>
                <a:sym typeface="Calibri"/>
              </a:rPr>
              <a:t>Which detail about rocks did you find most interesting?</a:t>
            </a:r>
            <a:endParaRPr/>
          </a:p>
          <a:p>
            <a:pPr indent="-190500" lvl="1" marL="685800" rtl="0" algn="l">
              <a:lnSpc>
                <a:spcPct val="100000"/>
              </a:lnSpc>
              <a:spcBef>
                <a:spcPts val="0"/>
              </a:spcBef>
              <a:spcAft>
                <a:spcPts val="0"/>
              </a:spcAft>
              <a:buClr>
                <a:srgbClr val="000000"/>
              </a:buClr>
              <a:buSzPts val="1200"/>
              <a:buFont typeface="Calibri"/>
              <a:buChar char="•"/>
            </a:pPr>
            <a:r>
              <a:rPr i="0" lang="en-US" sz="1200" u="none" strike="noStrike">
                <a:solidFill>
                  <a:schemeClr val="dk1"/>
                </a:solidFill>
                <a:latin typeface="Calibri"/>
                <a:ea typeface="Calibri"/>
                <a:cs typeface="Calibri"/>
                <a:sym typeface="Calibri"/>
              </a:rPr>
              <a:t>What is one inference you can make from the infographic? Name at least one piece of evidence that supports that inference.</a:t>
            </a:r>
            <a:endParaRPr i="0" sz="1200" u="none" strike="noStrike">
              <a:solidFill>
                <a:schemeClr val="dk1"/>
              </a:solidFill>
              <a:latin typeface="Calibri"/>
              <a:ea typeface="Calibri"/>
              <a:cs typeface="Calibri"/>
              <a:sym typeface="Calibri"/>
            </a:endParaRPr>
          </a:p>
          <a:p>
            <a:pPr indent="-190500" lvl="0" marL="228600" marR="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a:t>
            </a:r>
            <a:r>
              <a:rPr lang="en-US" sz="1200">
                <a:solidFill>
                  <a:schemeClr val="dk1"/>
                </a:solidFill>
                <a:latin typeface="Calibri"/>
                <a:ea typeface="Calibri"/>
                <a:cs typeface="Calibri"/>
                <a:sym typeface="Calibri"/>
              </a:rPr>
              <a:t>eread the Week 1 Question: </a:t>
            </a:r>
            <a:r>
              <a:rPr i="1" lang="en-US" sz="1200">
                <a:solidFill>
                  <a:schemeClr val="dk1"/>
                </a:solidFill>
                <a:latin typeface="Calibri"/>
                <a:ea typeface="Calibri"/>
                <a:cs typeface="Calibri"/>
                <a:sym typeface="Calibri"/>
              </a:rPr>
              <a:t>How do rocks form and change over time? </a:t>
            </a:r>
            <a:r>
              <a:rPr lang="en-US" sz="1200">
                <a:solidFill>
                  <a:schemeClr val="dk1"/>
                </a:solidFill>
                <a:latin typeface="Calibri"/>
                <a:ea typeface="Calibri"/>
                <a:cs typeface="Calibri"/>
                <a:sym typeface="Calibri"/>
              </a:rPr>
              <a:t>Tell students that they just learned about a few different kinds of rocks and the scientists who study them. Explain that they will read more about rocks and geologists this week.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freewrite their answer to the Quick Write question on p. 427 and then share their responses. </a:t>
            </a:r>
            <a:endParaRPr/>
          </a:p>
          <a:p>
            <a:pPr indent="-114300" lvl="0" marL="228600" rtl="0" algn="l">
              <a:lnSpc>
                <a:spcPct val="100000"/>
              </a:lnSpc>
              <a:spcBef>
                <a:spcPts val="0"/>
              </a:spcBef>
              <a:spcAft>
                <a:spcPts val="0"/>
              </a:spcAft>
              <a:buClr>
                <a:srgbClr val="000000"/>
              </a:buClr>
              <a:buSzPts val="1200"/>
              <a:buFont typeface="Calibri"/>
              <a:buNone/>
            </a:pPr>
            <a:r>
              <a:t/>
            </a:r>
            <a:endParaRPr/>
          </a:p>
        </p:txBody>
      </p:sp>
      <p:sp>
        <p:nvSpPr>
          <p:cNvPr id="164" name="Google Shape;16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2" name="Google Shape;113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2" name="Google Shape;1142;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Explain to students that group discussions are productive when participants stay on topic. Remind them to make sure their comments are pertinent, or related, to the discussion topic. Tell them: </a:t>
            </a:r>
            <a:endParaRPr/>
          </a:p>
          <a:p>
            <a:pPr indent="-215900" lvl="1" marL="685800" marR="0" rtl="0" algn="l">
              <a:lnSpc>
                <a:spcPct val="100000"/>
              </a:lnSpc>
              <a:spcBef>
                <a:spcPts val="0"/>
              </a:spcBef>
              <a:spcAft>
                <a:spcPts val="0"/>
              </a:spcAft>
              <a:buClr>
                <a:srgbClr val="000000"/>
              </a:buClr>
              <a:buSzPts val="1200"/>
              <a:buFont typeface="Arial"/>
              <a:buChar char="•"/>
            </a:pPr>
            <a:r>
              <a:rPr i="0" lang="en-US" sz="1200">
                <a:solidFill>
                  <a:schemeClr val="dk1"/>
                </a:solidFill>
                <a:latin typeface="Calibri"/>
                <a:ea typeface="Calibri"/>
                <a:cs typeface="Calibri"/>
                <a:sym typeface="Calibri"/>
              </a:rPr>
              <a:t>Listen closely when someone speaks. Pay attention so that you can make pertinent comments about what he or she said. </a:t>
            </a:r>
            <a:endParaRPr/>
          </a:p>
          <a:p>
            <a:pPr indent="-215900" lvl="1" marL="685800" marR="0" rtl="0" algn="l">
              <a:lnSpc>
                <a:spcPct val="100000"/>
              </a:lnSpc>
              <a:spcBef>
                <a:spcPts val="0"/>
              </a:spcBef>
              <a:spcAft>
                <a:spcPts val="0"/>
              </a:spcAft>
              <a:buClr>
                <a:srgbClr val="000000"/>
              </a:buClr>
              <a:buSzPts val="1200"/>
              <a:buFont typeface="Arial"/>
              <a:buChar char="•"/>
            </a:pPr>
            <a:r>
              <a:rPr i="0" lang="en-US" sz="1200">
                <a:solidFill>
                  <a:schemeClr val="dk1"/>
                </a:solidFill>
                <a:latin typeface="Calibri"/>
                <a:ea typeface="Calibri"/>
                <a:cs typeface="Calibri"/>
                <a:sym typeface="Calibri"/>
              </a:rPr>
              <a:t>Before making a comment, be sure it is related to the topic being discussed. </a:t>
            </a:r>
            <a:endParaRPr/>
          </a:p>
          <a:p>
            <a:pPr indent="-215900" lvl="1" marL="685800" marR="0" rtl="0" algn="l">
              <a:lnSpc>
                <a:spcPct val="100000"/>
              </a:lnSpc>
              <a:spcBef>
                <a:spcPts val="0"/>
              </a:spcBef>
              <a:spcAft>
                <a:spcPts val="0"/>
              </a:spcAft>
              <a:buClr>
                <a:srgbClr val="000000"/>
              </a:buClr>
              <a:buSzPts val="1200"/>
              <a:buFont typeface="Arial"/>
              <a:buChar char="•"/>
            </a:pPr>
            <a:r>
              <a:rPr i="0" lang="en-US" sz="1200">
                <a:solidFill>
                  <a:schemeClr val="dk1"/>
                </a:solidFill>
                <a:latin typeface="Calibri"/>
                <a:ea typeface="Calibri"/>
                <a:cs typeface="Calibri"/>
                <a:sym typeface="Calibri"/>
              </a:rPr>
              <a:t>Make comments that build on the comments of others. </a:t>
            </a:r>
            <a:endParaRPr/>
          </a:p>
          <a:p>
            <a:pPr indent="-215900" lvl="1" marL="685800" marR="0" rtl="0" algn="l">
              <a:lnSpc>
                <a:spcPct val="100000"/>
              </a:lnSpc>
              <a:spcBef>
                <a:spcPts val="0"/>
              </a:spcBef>
              <a:spcAft>
                <a:spcPts val="0"/>
              </a:spcAft>
              <a:buClr>
                <a:srgbClr val="000000"/>
              </a:buClr>
              <a:buSzPts val="1200"/>
              <a:buFont typeface="Arial"/>
              <a:buChar char="•"/>
            </a:pPr>
            <a:r>
              <a:rPr i="0" lang="en-US" sz="1200">
                <a:solidFill>
                  <a:schemeClr val="dk1"/>
                </a:solidFill>
                <a:latin typeface="Calibri"/>
                <a:ea typeface="Calibri"/>
                <a:cs typeface="Calibri"/>
                <a:sym typeface="Calibri"/>
              </a:rPr>
              <a:t>Pronounce each word clearly, and speak at a moderate rate, or pace.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Model making pertinent comments using the Talk About It prompt on p. 456 of the </a:t>
            </a:r>
            <a:r>
              <a:rPr i="1" lang="en-US" sz="1200">
                <a:solidFill>
                  <a:schemeClr val="dk1"/>
                </a:solidFill>
                <a:latin typeface="Calibri"/>
                <a:ea typeface="Calibri"/>
                <a:cs typeface="Calibri"/>
                <a:sym typeface="Calibri"/>
              </a:rPr>
              <a:t>Student Interactive</a:t>
            </a:r>
            <a:r>
              <a:rPr i="0" lang="en-US" sz="1200">
                <a:solidFill>
                  <a:schemeClr val="dk1"/>
                </a:solidFill>
                <a:latin typeface="Calibri"/>
                <a:ea typeface="Calibri"/>
                <a:cs typeface="Calibri"/>
                <a:sym typeface="Calibri"/>
              </a:rPr>
              <a:t>:  If we were talking about geological processes and another student said, “Sometimes land gets lifted up to create mountains,” I could say, “Yes, the movement of tectonic plates is what does that. And the movement of tectonic plates also causes earthquakes.”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Have students continue discussing the text, making sure they talk about specific ideas that are important to the text’s meaning. Encourage them to listen actively to each other and make pertinent comments to keep the discussion going. </a:t>
            </a:r>
            <a:endParaRPr/>
          </a:p>
          <a:p>
            <a:pPr indent="0" lvl="0" marL="0" marR="0" rtl="0" algn="l">
              <a:lnSpc>
                <a:spcPct val="100000"/>
              </a:lnSpc>
              <a:spcBef>
                <a:spcPts val="0"/>
              </a:spcBef>
              <a:spcAft>
                <a:spcPts val="0"/>
              </a:spcAft>
              <a:buNone/>
            </a:pPr>
            <a:r>
              <a:rPr lang="en-US"/>
              <a:t>4.  </a:t>
            </a:r>
            <a:r>
              <a:rPr lang="en-US" sz="1200">
                <a:solidFill>
                  <a:schemeClr val="dk1"/>
                </a:solidFill>
                <a:latin typeface="Calibri"/>
                <a:ea typeface="Calibri"/>
                <a:cs typeface="Calibri"/>
                <a:sym typeface="Calibri"/>
              </a:rPr>
              <a:t>Have students use the strategies for making pertinent comments when they discuss or compare texts. </a:t>
            </a:r>
            <a:endParaRPr/>
          </a:p>
          <a:p>
            <a:pPr indent="0" lvl="0" marL="0" marR="0" rtl="0" algn="l">
              <a:lnSpc>
                <a:spcPct val="100000"/>
              </a:lnSpc>
              <a:spcBef>
                <a:spcPts val="0"/>
              </a:spcBef>
              <a:spcAft>
                <a:spcPts val="0"/>
              </a:spcAft>
              <a:buNone/>
            </a:pPr>
            <a:r>
              <a:rPr lang="en-US"/>
              <a:t>5.  </a:t>
            </a:r>
            <a:r>
              <a:rPr b="0" lang="en-US" sz="1200">
                <a:solidFill>
                  <a:schemeClr val="dk1"/>
                </a:solidFill>
                <a:latin typeface="Calibri"/>
                <a:ea typeface="Calibri"/>
                <a:cs typeface="Calibri"/>
                <a:sym typeface="Calibri"/>
              </a:rPr>
              <a:t>Use the Shared Read. </a:t>
            </a:r>
            <a:r>
              <a:rPr lang="en-US" sz="1200">
                <a:solidFill>
                  <a:schemeClr val="dk1"/>
                </a:solidFill>
                <a:latin typeface="Calibri"/>
                <a:ea typeface="Calibri"/>
                <a:cs typeface="Calibri"/>
                <a:sym typeface="Calibri"/>
              </a:rPr>
              <a:t>Have students complete the rest of p. 456 in the </a:t>
            </a:r>
            <a:r>
              <a:rPr i="1" lang="en-US" sz="1200">
                <a:solidFill>
                  <a:schemeClr val="dk1"/>
                </a:solidFill>
                <a:latin typeface="Calibri"/>
                <a:ea typeface="Calibri"/>
                <a:cs typeface="Calibri"/>
                <a:sym typeface="Calibri"/>
              </a:rPr>
              <a:t>Student Interactive. </a:t>
            </a:r>
            <a:endParaRPr sz="1200">
              <a:solidFill>
                <a:schemeClr val="dk1"/>
              </a:solidFill>
              <a:latin typeface="Calibri"/>
              <a:ea typeface="Calibri"/>
              <a:cs typeface="Calibri"/>
              <a:sym typeface="Calibri"/>
            </a:endParaRPr>
          </a:p>
          <a:p>
            <a:pPr indent="-152400" lvl="0" marL="241300" marR="0" rtl="0" algn="l">
              <a:lnSpc>
                <a:spcPct val="100000"/>
              </a:lnSpc>
              <a:spcBef>
                <a:spcPts val="0"/>
              </a:spcBef>
              <a:spcAft>
                <a:spcPts val="0"/>
              </a:spcAft>
              <a:buClr>
                <a:srgbClr val="000000"/>
              </a:buClr>
              <a:buSzPts val="1200"/>
              <a:buFont typeface="Arial"/>
              <a:buNone/>
            </a:pPr>
            <a:r>
              <a:t/>
            </a:r>
            <a:endParaRPr i="0"/>
          </a:p>
          <a:p>
            <a:pPr indent="-152400" lvl="0" marL="241300" marR="0" rtl="0" algn="l">
              <a:lnSpc>
                <a:spcPct val="100000"/>
              </a:lnSpc>
              <a:spcBef>
                <a:spcPts val="0"/>
              </a:spcBef>
              <a:spcAft>
                <a:spcPts val="0"/>
              </a:spcAft>
              <a:buClr>
                <a:srgbClr val="000000"/>
              </a:buClr>
              <a:buSzPts val="1200"/>
              <a:buFont typeface="Arial"/>
              <a:buNone/>
            </a:pPr>
            <a:r>
              <a:t/>
            </a:r>
            <a:endParaRPr/>
          </a:p>
        </p:txBody>
      </p:sp>
      <p:sp>
        <p:nvSpPr>
          <p:cNvPr id="1143" name="Google Shape;1143;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5" name="Google Shape;1155;p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Have students use evidence from the texts they have read this week to respond to the Weekly Question. Tell them to write their responses on separate sheets of paper. </a:t>
            </a:r>
            <a:br>
              <a:rPr b="1" lang="en-US">
                <a:solidFill>
                  <a:schemeClr val="dk1"/>
                </a:solidFill>
              </a:rPr>
            </a:br>
            <a:endParaRPr b="1">
              <a:solidFill>
                <a:schemeClr val="dk1"/>
              </a:solidFill>
            </a:endParaRPr>
          </a:p>
        </p:txBody>
      </p:sp>
      <p:sp>
        <p:nvSpPr>
          <p:cNvPr id="1156" name="Google Shape;1156;p1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8" name="Google Shape;1168;p1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Have students say the sentences aloud, carefully pronouncing the words.</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Tell them to use their knowledge of consonant changes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to pronounce the words </a:t>
            </a:r>
            <a:r>
              <a:rPr i="1" lang="en-US" sz="1200">
                <a:solidFill>
                  <a:schemeClr val="dk1"/>
                </a:solidFill>
                <a:latin typeface="Calibri"/>
                <a:ea typeface="Calibri"/>
                <a:cs typeface="Calibri"/>
                <a:sym typeface="Calibri"/>
              </a:rPr>
              <a:t>pollute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pollution, mathematics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mathematician</a:t>
            </a:r>
            <a:r>
              <a:rPr lang="en-US"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Then have them explain the change in the consonant sound and pronounce each word aloud. </a:t>
            </a:r>
            <a:r>
              <a:rPr b="1" i="0" lang="en-US" sz="1200" u="none" strike="noStrike">
                <a:solidFill>
                  <a:schemeClr val="dk1"/>
                </a:solidFill>
                <a:latin typeface="Calibri"/>
                <a:ea typeface="Calibri"/>
                <a:cs typeface="Calibri"/>
                <a:sym typeface="Calibri"/>
              </a:rPr>
              <a:t>Click path: Table of Contents -&gt; Language Awareness Handbook -&gt;  p.53</a:t>
            </a:r>
            <a:endParaRPr sz="1200">
              <a:solidFill>
                <a:schemeClr val="dk1"/>
              </a:solidFill>
            </a:endParaRPr>
          </a:p>
          <a:p>
            <a:pPr indent="-254000" lvl="0" marL="571500" rtl="0" algn="l">
              <a:lnSpc>
                <a:spcPct val="100000"/>
              </a:lnSpc>
              <a:spcBef>
                <a:spcPts val="0"/>
              </a:spcBef>
              <a:spcAft>
                <a:spcPts val="0"/>
              </a:spcAft>
              <a:buSzPts val="1400"/>
              <a:buFont typeface="Arial"/>
              <a:buNone/>
            </a:pPr>
            <a:r>
              <a:t/>
            </a:r>
            <a:endParaRPr/>
          </a:p>
        </p:txBody>
      </p:sp>
      <p:sp>
        <p:nvSpPr>
          <p:cNvPr id="1169" name="Google Shape;1169;p1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9" name="Google Shape;1179;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t>1.  </a:t>
            </a:r>
            <a:r>
              <a:rPr lang="en-US" sz="1200">
                <a:solidFill>
                  <a:schemeClr val="dk1"/>
                </a:solidFill>
                <a:latin typeface="Calibri"/>
                <a:ea typeface="Calibri"/>
                <a:cs typeface="Calibri"/>
                <a:sym typeface="Calibri"/>
              </a:rPr>
              <a:t>Poems take a specific form and have a specific purpose. Use these questions to help decide what type of poem to write and what to include: </a:t>
            </a:r>
            <a:endParaRPr/>
          </a:p>
          <a:p>
            <a:pPr indent="-228600" lvl="1" marL="6858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Do you want to tell a story, express emotions, or give a description? </a:t>
            </a:r>
            <a:endParaRPr/>
          </a:p>
          <a:p>
            <a:pPr indent="-228600" lvl="1" marL="6858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Do you have a message you want to convey to the audience?</a:t>
            </a:r>
            <a:endParaRPr/>
          </a:p>
          <a:p>
            <a:pPr indent="-228600" lvl="1" marL="6858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What poetic features do you enjoy and want to include in your poem? </a:t>
            </a:r>
            <a:endParaRPr/>
          </a:p>
          <a:p>
            <a:pPr indent="0" lvl="0" marL="0" marR="0" rtl="0" algn="l">
              <a:lnSpc>
                <a:spcPct val="100000"/>
              </a:lnSpc>
              <a:spcBef>
                <a:spcPts val="0"/>
              </a:spcBef>
              <a:spcAft>
                <a:spcPts val="0"/>
              </a:spcAft>
              <a:buNone/>
            </a:pPr>
            <a:r>
              <a:rPr lang="en-US"/>
              <a:t>2.  </a:t>
            </a:r>
            <a:r>
              <a:rPr lang="en-US" sz="1200">
                <a:solidFill>
                  <a:schemeClr val="dk1"/>
                </a:solidFill>
                <a:latin typeface="Calibri"/>
                <a:ea typeface="Calibri"/>
                <a:cs typeface="Calibri"/>
                <a:sym typeface="Calibri"/>
              </a:rPr>
              <a:t>Emphasize that students do not need to have answers to all these questions before they begin writing but that it will be helpful to know the goals they want to achieve. </a:t>
            </a:r>
            <a:endParaRPr/>
          </a:p>
          <a:p>
            <a:pPr indent="0" lvl="0" marL="0" marR="0" rtl="0" algn="l">
              <a:lnSpc>
                <a:spcPct val="100000"/>
              </a:lnSpc>
              <a:spcBef>
                <a:spcPts val="0"/>
              </a:spcBef>
              <a:spcAft>
                <a:spcPts val="0"/>
              </a:spcAft>
              <a:buNone/>
            </a:pPr>
            <a:r>
              <a:rPr lang="en-US"/>
              <a:t>3.  </a:t>
            </a:r>
            <a:r>
              <a:rPr lang="en-US" sz="1200">
                <a:solidFill>
                  <a:schemeClr val="dk1"/>
                </a:solidFill>
                <a:latin typeface="Calibri"/>
                <a:ea typeface="Calibri"/>
                <a:cs typeface="Calibri"/>
                <a:sym typeface="Calibri"/>
              </a:rPr>
              <a:t>Have students choose a favorite poem from the stack. Say</a:t>
            </a:r>
            <a:r>
              <a:rPr i="1" lang="en-US" sz="1200">
                <a:solidFill>
                  <a:schemeClr val="dk1"/>
                </a:solidFill>
                <a:latin typeface="Calibri"/>
                <a:ea typeface="Calibri"/>
                <a:cs typeface="Calibri"/>
                <a:sym typeface="Calibri"/>
              </a:rPr>
              <a:t>: Read the poem and reflect on what you particularly enjoy about it. Is it the theme or topic? Do you like the rhythm or form? </a:t>
            </a:r>
            <a:endParaRPr/>
          </a:p>
          <a:p>
            <a:pPr indent="0" lvl="0" marL="0" marR="0" rtl="0" algn="l">
              <a:lnSpc>
                <a:spcPct val="100000"/>
              </a:lnSpc>
              <a:spcBef>
                <a:spcPts val="0"/>
              </a:spcBef>
              <a:spcAft>
                <a:spcPts val="0"/>
              </a:spcAft>
              <a:buNone/>
            </a:pPr>
            <a:r>
              <a:rPr lang="en-US"/>
              <a:t>4.  </a:t>
            </a:r>
            <a:r>
              <a:rPr lang="en-US" sz="1200">
                <a:solidFill>
                  <a:schemeClr val="dk1"/>
                </a:solidFill>
                <a:latin typeface="Calibri"/>
                <a:ea typeface="Calibri"/>
                <a:cs typeface="Calibri"/>
                <a:sym typeface="Calibri"/>
              </a:rPr>
              <a:t>Tell students that today they will plan their poems. Say: </a:t>
            </a:r>
            <a:r>
              <a:rPr i="1" lang="en-US" sz="1200">
                <a:solidFill>
                  <a:schemeClr val="dk1"/>
                </a:solidFill>
                <a:latin typeface="Calibri"/>
                <a:ea typeface="Calibri"/>
                <a:cs typeface="Calibri"/>
                <a:sym typeface="Calibri"/>
              </a:rPr>
              <a:t>Before planning, you will freewrite to generate ideas. Freewriting is a way to explore your thoughts, feelings, and even images or descriptions as you think about your poem. </a:t>
            </a:r>
            <a:endParaRPr/>
          </a:p>
          <a:p>
            <a:pPr indent="-342900" lvl="1" marL="8001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Read through the directions on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p. 467.</a:t>
            </a:r>
            <a:endParaRPr/>
          </a:p>
          <a:p>
            <a:pPr indent="-342900" lvl="1" marL="8001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Begin the timed freewriting. </a:t>
            </a:r>
            <a:endParaRPr/>
          </a:p>
          <a:p>
            <a:pPr indent="-342900" lvl="1" marL="800100" marR="0" rtl="0" algn="l">
              <a:lnSpc>
                <a:spcPct val="100000"/>
              </a:lnSpc>
              <a:spcBef>
                <a:spcPts val="0"/>
              </a:spcBef>
              <a:spcAft>
                <a:spcPts val="0"/>
              </a:spcAft>
              <a:buClr>
                <a:srgbClr val="000000"/>
              </a:buClr>
              <a:buSzPts val="1200"/>
              <a:buFont typeface="Arial"/>
              <a:buChar char="•"/>
            </a:pPr>
            <a:r>
              <a:rPr lang="en-US" sz="1200">
                <a:solidFill>
                  <a:schemeClr val="dk1"/>
                </a:solidFill>
                <a:latin typeface="Calibri"/>
                <a:ea typeface="Calibri"/>
                <a:cs typeface="Calibri"/>
                <a:sym typeface="Calibri"/>
              </a:rPr>
              <a:t>Have students highlight the ideas they like best. Encourage them to mark language that is particularly descriptive or evocative of an image. Have them circle any ideas they want to explore further and underline words that they may want to use to establish rhythm or rhyme. </a:t>
            </a:r>
            <a:endParaRPr/>
          </a:p>
          <a:p>
            <a:pPr indent="0" lvl="0" marL="0" marR="0" rtl="0" algn="l">
              <a:lnSpc>
                <a:spcPct val="100000"/>
              </a:lnSpc>
              <a:spcBef>
                <a:spcPts val="0"/>
              </a:spcBef>
              <a:spcAft>
                <a:spcPts val="0"/>
              </a:spcAft>
              <a:buNone/>
            </a:pPr>
            <a:r>
              <a:rPr lang="en-US"/>
              <a:t>5.  </a:t>
            </a:r>
            <a:r>
              <a:rPr lang="en-US" sz="1200">
                <a:solidFill>
                  <a:schemeClr val="dk1"/>
                </a:solidFill>
                <a:latin typeface="Calibri"/>
                <a:ea typeface="Calibri"/>
                <a:cs typeface="Calibri"/>
                <a:sym typeface="Calibri"/>
              </a:rPr>
              <a:t>Have partners share ideas from their freewriting. Encourage students to focus on sharing topic ideas and language they want to use. </a:t>
            </a:r>
            <a:endParaRPr/>
          </a:p>
          <a:p>
            <a:pPr indent="-266700" lvl="1" marL="800100" marR="0" rtl="0" algn="l">
              <a:lnSpc>
                <a:spcPct val="100000"/>
              </a:lnSpc>
              <a:spcBef>
                <a:spcPts val="0"/>
              </a:spcBef>
              <a:spcAft>
                <a:spcPts val="0"/>
              </a:spcAft>
              <a:buClr>
                <a:srgbClr val="000000"/>
              </a:buClr>
              <a:buSzPts val="1200"/>
              <a:buFont typeface="Arial"/>
              <a:buNone/>
            </a:pPr>
            <a:r>
              <a:t/>
            </a:r>
            <a:endParaRPr sz="1200">
              <a:solidFill>
                <a:srgbClr val="919396"/>
              </a:solidFill>
              <a:latin typeface="Calibri"/>
              <a:ea typeface="Calibri"/>
              <a:cs typeface="Calibri"/>
              <a:sym typeface="Calibri"/>
            </a:endParaRPr>
          </a:p>
          <a:p>
            <a:pPr indent="-266700" lvl="1" marL="800100" marR="0" rtl="0" algn="l">
              <a:lnSpc>
                <a:spcPct val="100000"/>
              </a:lnSpc>
              <a:spcBef>
                <a:spcPts val="0"/>
              </a:spcBef>
              <a:spcAft>
                <a:spcPts val="0"/>
              </a:spcAft>
              <a:buClr>
                <a:srgbClr val="000000"/>
              </a:buClr>
              <a:buSzPts val="1200"/>
              <a:buFont typeface="Arial"/>
              <a:buNone/>
            </a:pPr>
            <a:r>
              <a:t/>
            </a:r>
            <a:endParaRPr/>
          </a:p>
          <a:p>
            <a:pPr indent="-152400" lvl="1" marL="685800" rtl="0" algn="l">
              <a:lnSpc>
                <a:spcPct val="100000"/>
              </a:lnSpc>
              <a:spcBef>
                <a:spcPts val="0"/>
              </a:spcBef>
              <a:spcAft>
                <a:spcPts val="0"/>
              </a:spcAft>
              <a:buClr>
                <a:srgbClr val="000000"/>
              </a:buClr>
              <a:buSzPts val="1200"/>
              <a:buFont typeface="Arial"/>
              <a:buNone/>
            </a:pPr>
            <a:r>
              <a:t/>
            </a:r>
            <a:endParaRPr i="0"/>
          </a:p>
        </p:txBody>
      </p:sp>
      <p:sp>
        <p:nvSpPr>
          <p:cNvPr id="1180" name="Google Shape;1180;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p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sz="1200"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0" lvl="0" marL="0" rtl="0" algn="l">
              <a:lnSpc>
                <a:spcPct val="100000"/>
              </a:lnSpc>
              <a:spcBef>
                <a:spcPts val="0"/>
              </a:spcBef>
              <a:spcAft>
                <a:spcPts val="0"/>
              </a:spcAft>
              <a:buClr>
                <a:srgbClr val="000000"/>
              </a:buClr>
              <a:buSzPts val="1200"/>
              <a:buFont typeface="Calibri"/>
              <a:buNone/>
            </a:pPr>
            <a:r>
              <a:rPr b="0" i="0" lang="en-US" sz="1200" u="none" strike="noStrike">
                <a:solidFill>
                  <a:srgbClr val="000000"/>
                </a:solidFill>
                <a:latin typeface="Calibri"/>
                <a:ea typeface="Calibri"/>
                <a:cs typeface="Calibri"/>
                <a:sym typeface="Calibri"/>
              </a:rPr>
              <a:t>Use the following sentences for a spelling test. </a:t>
            </a:r>
            <a:endParaRPr b="0" i="0"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I would not want to live in complete </a:t>
            </a:r>
            <a:r>
              <a:rPr b="1" lang="en-US" sz="1200">
                <a:latin typeface="Calibri"/>
                <a:ea typeface="Calibri"/>
                <a:cs typeface="Calibri"/>
                <a:sym typeface="Calibri"/>
              </a:rPr>
              <a:t>isolation.</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Will you </a:t>
            </a:r>
            <a:r>
              <a:rPr b="1" lang="en-US" sz="1200">
                <a:latin typeface="Calibri"/>
                <a:ea typeface="Calibri"/>
                <a:cs typeface="Calibri"/>
                <a:sym typeface="Calibri"/>
              </a:rPr>
              <a:t>select </a:t>
            </a:r>
            <a:r>
              <a:rPr lang="en-US" sz="1200">
                <a:latin typeface="Calibri"/>
                <a:ea typeface="Calibri"/>
                <a:cs typeface="Calibri"/>
                <a:sym typeface="Calibri"/>
              </a:rPr>
              <a:t>a song to play?</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He is a fine </a:t>
            </a:r>
            <a:r>
              <a:rPr b="1" lang="en-US" sz="1200">
                <a:latin typeface="Calibri"/>
                <a:ea typeface="Calibri"/>
                <a:cs typeface="Calibri"/>
                <a:sym typeface="Calibri"/>
              </a:rPr>
              <a:t>musician</a:t>
            </a:r>
            <a:r>
              <a:rPr b="0" lang="en-US" sz="1200">
                <a:latin typeface="Calibri"/>
                <a:ea typeface="Calibri"/>
                <a:cs typeface="Calibri"/>
                <a:sym typeface="Calibri"/>
              </a:rPr>
              <a:t>.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f you </a:t>
            </a:r>
            <a:r>
              <a:rPr b="1" lang="en-US" sz="1200">
                <a:latin typeface="Calibri"/>
                <a:ea typeface="Calibri"/>
                <a:cs typeface="Calibri"/>
                <a:sym typeface="Calibri"/>
              </a:rPr>
              <a:t>hesitate </a:t>
            </a:r>
            <a:r>
              <a:rPr lang="en-US" sz="1200">
                <a:latin typeface="Calibri"/>
                <a:ea typeface="Calibri"/>
                <a:cs typeface="Calibri"/>
                <a:sym typeface="Calibri"/>
              </a:rPr>
              <a:t>to swing the bat, you may miss the ball.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I could see a look of </a:t>
            </a:r>
            <a:r>
              <a:rPr b="1" lang="en-US" sz="1200">
                <a:latin typeface="Calibri"/>
                <a:ea typeface="Calibri"/>
                <a:cs typeface="Calibri"/>
                <a:sym typeface="Calibri"/>
              </a:rPr>
              <a:t>frustration </a:t>
            </a:r>
            <a:r>
              <a:rPr lang="en-US" sz="1200">
                <a:latin typeface="Calibri"/>
                <a:ea typeface="Calibri"/>
                <a:cs typeface="Calibri"/>
                <a:sym typeface="Calibri"/>
              </a:rPr>
              <a:t>on his face.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We will </a:t>
            </a:r>
            <a:r>
              <a:rPr b="1" lang="en-US" sz="1200">
                <a:latin typeface="Calibri"/>
                <a:ea typeface="Calibri"/>
                <a:cs typeface="Calibri"/>
                <a:sym typeface="Calibri"/>
              </a:rPr>
              <a:t>elect </a:t>
            </a:r>
            <a:r>
              <a:rPr lang="en-US" sz="1200">
                <a:latin typeface="Calibri"/>
                <a:ea typeface="Calibri"/>
                <a:cs typeface="Calibri"/>
                <a:sym typeface="Calibri"/>
              </a:rPr>
              <a:t>a new class president.</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s she a scientist or a </a:t>
            </a:r>
            <a:r>
              <a:rPr b="1" lang="en-US" sz="1200">
                <a:latin typeface="Calibri"/>
                <a:ea typeface="Calibri"/>
                <a:cs typeface="Calibri"/>
                <a:sym typeface="Calibri"/>
              </a:rPr>
              <a:t>mathematician?</a:t>
            </a:r>
            <a:endParaRPr sz="1200">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I did not get a shot at the </a:t>
            </a:r>
            <a:r>
              <a:rPr b="1" lang="en-US" sz="1200">
                <a:latin typeface="Calibri"/>
                <a:ea typeface="Calibri"/>
                <a:cs typeface="Calibri"/>
                <a:sym typeface="Calibri"/>
              </a:rPr>
              <a:t>clinic. </a:t>
            </a:r>
            <a:endParaRPr sz="1200">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A </a:t>
            </a:r>
            <a:r>
              <a:rPr b="1" lang="en-US" sz="1200">
                <a:latin typeface="Calibri"/>
                <a:ea typeface="Calibri"/>
                <a:cs typeface="Calibri"/>
                <a:sym typeface="Calibri"/>
              </a:rPr>
              <a:t>politician </a:t>
            </a:r>
            <a:r>
              <a:rPr lang="en-US" sz="1200">
                <a:latin typeface="Calibri"/>
                <a:ea typeface="Calibri"/>
                <a:cs typeface="Calibri"/>
                <a:sym typeface="Calibri"/>
              </a:rPr>
              <a:t>might run for governor or mayor.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Having good </a:t>
            </a:r>
            <a:r>
              <a:rPr b="1" lang="en-US" sz="1200">
                <a:latin typeface="Calibri"/>
                <a:ea typeface="Calibri"/>
                <a:cs typeface="Calibri"/>
                <a:sym typeface="Calibri"/>
              </a:rPr>
              <a:t>coordination </a:t>
            </a:r>
            <a:r>
              <a:rPr lang="en-US" sz="1200">
                <a:latin typeface="Calibri"/>
                <a:ea typeface="Calibri"/>
                <a:cs typeface="Calibri"/>
                <a:sym typeface="Calibri"/>
              </a:rPr>
              <a:t>helps you dance. </a:t>
            </a:r>
            <a:endParaRPr/>
          </a:p>
          <a:p>
            <a:pPr indent="-152400" lvl="0" marL="228600" marR="0" rtl="0" algn="l">
              <a:lnSpc>
                <a:spcPct val="100000"/>
              </a:lnSpc>
              <a:spcBef>
                <a:spcPts val="0"/>
              </a:spcBef>
              <a:spcAft>
                <a:spcPts val="0"/>
              </a:spcAft>
              <a:buClr>
                <a:srgbClr val="000000"/>
              </a:buClr>
              <a:buSzPts val="1200"/>
              <a:buFont typeface="Arial"/>
              <a:buNone/>
            </a:pPr>
            <a:r>
              <a:t/>
            </a:r>
            <a:endParaRPr/>
          </a:p>
          <a:p>
            <a:pPr indent="-152400" lvl="0" marL="228600" marR="0" rtl="0" algn="l">
              <a:lnSpc>
                <a:spcPct val="100000"/>
              </a:lnSpc>
              <a:spcBef>
                <a:spcPts val="0"/>
              </a:spcBef>
              <a:spcAft>
                <a:spcPts val="0"/>
              </a:spcAft>
              <a:buClr>
                <a:srgbClr val="000000"/>
              </a:buClr>
              <a:buSzPts val="1200"/>
              <a:buFont typeface="Arial"/>
              <a:buNone/>
            </a:pPr>
            <a:r>
              <a:t/>
            </a:r>
            <a:endParaRPr/>
          </a:p>
          <a:p>
            <a:pPr indent="-152400" lvl="0" marL="228600" marR="0" rtl="0" algn="l">
              <a:lnSpc>
                <a:spcPct val="100000"/>
              </a:lnSpc>
              <a:spcBef>
                <a:spcPts val="0"/>
              </a:spcBef>
              <a:spcAft>
                <a:spcPts val="0"/>
              </a:spcAft>
              <a:buClr>
                <a:srgbClr val="000000"/>
              </a:buClr>
              <a:buSzPts val="1200"/>
              <a:buFont typeface="Arial"/>
              <a:buNone/>
            </a:pPr>
            <a:r>
              <a:t/>
            </a:r>
            <a:endParaRPr b="0"/>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194" name="Google Shape;1194;p1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4" name="Google Shape;121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1.  </a:t>
            </a:r>
            <a:r>
              <a:rPr b="0" lang="en-US" sz="1200">
                <a:solidFill>
                  <a:schemeClr val="dk1"/>
                </a:solidFill>
                <a:latin typeface="Calibri"/>
                <a:ea typeface="Calibri"/>
                <a:cs typeface="Calibri"/>
                <a:sym typeface="Calibri"/>
              </a:rPr>
              <a:t>Events that interfere with sedimentary strata include a flow of magma, which comes from a volcano, earthquakes, and the passage of time. </a:t>
            </a:r>
            <a:endParaRPr/>
          </a:p>
          <a:p>
            <a:pPr indent="-228600" lvl="2" marL="685800" rtl="0" algn="l">
              <a:lnSpc>
                <a:spcPct val="100000"/>
              </a:lnSpc>
              <a:spcBef>
                <a:spcPts val="0"/>
              </a:spcBef>
              <a:spcAft>
                <a:spcPts val="0"/>
              </a:spcAft>
              <a:buSzPts val="1400"/>
              <a:buFont typeface="Arial"/>
              <a:buChar char="•"/>
            </a:pPr>
            <a:r>
              <a:rPr b="0" i="0" lang="en-US" sz="1200" u="none" strike="noStrike">
                <a:solidFill>
                  <a:schemeClr val="dk1"/>
                </a:solidFill>
                <a:latin typeface="Calibri"/>
                <a:ea typeface="Calibri"/>
                <a:cs typeface="Calibri"/>
                <a:sym typeface="Calibri"/>
              </a:rPr>
              <a:t>Answer: C is the correct revision: Change commas after volcano and earthquakes to semicolons.</a:t>
            </a:r>
            <a:endParaRPr/>
          </a:p>
          <a:p>
            <a:pPr indent="0" lvl="0" marL="0" rtl="0" algn="l">
              <a:lnSpc>
                <a:spcPct val="100000"/>
              </a:lnSpc>
              <a:spcBef>
                <a:spcPts val="0"/>
              </a:spcBef>
              <a:spcAft>
                <a:spcPts val="0"/>
              </a:spcAft>
              <a:buNone/>
            </a:pPr>
            <a:r>
              <a:rPr lang="en-US"/>
              <a:t>2.  </a:t>
            </a:r>
            <a:r>
              <a:rPr b="0" i="0" lang="en-US" sz="1200" u="none" strike="noStrike">
                <a:solidFill>
                  <a:schemeClr val="dk1"/>
                </a:solidFill>
                <a:latin typeface="Calibri"/>
                <a:ea typeface="Calibri"/>
                <a:cs typeface="Calibri"/>
                <a:sym typeface="Calibri"/>
              </a:rPr>
              <a:t>Have students complete Language &amp; Conventions p. 187 from the Resource Download Center. </a:t>
            </a:r>
            <a:r>
              <a:rPr b="1" i="0" lang="en-US" sz="1200" u="none" strike="noStrike">
                <a:solidFill>
                  <a:schemeClr val="dk1"/>
                </a:solidFill>
                <a:latin typeface="Calibri"/>
                <a:ea typeface="Calibri"/>
                <a:cs typeface="Calibri"/>
                <a:sym typeface="Calibri"/>
              </a:rPr>
              <a:t>Click path: Table of Contents -&gt; Resource Download Center -&gt; Language and Conventions -&gt; U5 W1</a:t>
            </a:r>
            <a:endParaRPr b="1" i="0" sz="1200" u="none" strike="noStrike">
              <a:solidFill>
                <a:schemeClr val="dk1"/>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215" name="Google Shape;1215;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7" name="Google Shape;1227;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228" name="Google Shape;1228;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rgbClr val="000000"/>
              </a:buClr>
              <a:buSzPts val="1200"/>
              <a:buFont typeface="Calibri"/>
              <a:buAutoNum type="arabicPeriod"/>
            </a:pPr>
            <a:r>
              <a:rPr b="0" i="0" lang="en-US" sz="1200" u="none" strike="noStrike">
                <a:solidFill>
                  <a:schemeClr val="dk1"/>
                </a:solidFill>
                <a:latin typeface="Calibri"/>
                <a:ea typeface="Calibri"/>
                <a:cs typeface="Calibri"/>
                <a:sym typeface="Calibri"/>
              </a:rPr>
              <a:t>Tell students you will read aloud an informational text.  Have them listen as you read “Geologists at Work”.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Remind students to listen actively as you read and note any characteristics that help them identify the text as informational. Prompt students to ask relevant questions and make pertinent comments.  Have students report on what they heard by summarizing the text. They should include the passage’s text features, topic, key details, and organization</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b="0" lang="en-US" sz="1200">
                <a:solidFill>
                  <a:schemeClr val="dk1"/>
                </a:solidFill>
                <a:latin typeface="Calibri"/>
                <a:ea typeface="Calibri"/>
                <a:cs typeface="Calibri"/>
                <a:sym typeface="Calibri"/>
              </a:rPr>
              <a:t>Read-Aloud Routine</a:t>
            </a:r>
            <a:endParaRPr/>
          </a:p>
          <a:p>
            <a:pPr indent="-285750" lvl="1" marL="781050" marR="0" rtl="0" algn="l">
              <a:lnSpc>
                <a:spcPct val="100000"/>
              </a:lnSpc>
              <a:spcBef>
                <a:spcPts val="0"/>
              </a:spcBef>
              <a:spcAft>
                <a:spcPts val="0"/>
              </a:spcAft>
              <a:buClr>
                <a:srgbClr val="000000"/>
              </a:buClr>
              <a:buSzPts val="1200"/>
              <a:buFont typeface="Arial"/>
              <a:buChar char="•"/>
            </a:pPr>
            <a:r>
              <a:rPr b="0" lang="en-US" sz="1200">
                <a:solidFill>
                  <a:schemeClr val="dk1"/>
                </a:solidFill>
                <a:latin typeface="Calibri"/>
                <a:ea typeface="Calibri"/>
                <a:cs typeface="Calibri"/>
                <a:sym typeface="Calibri"/>
              </a:rPr>
              <a:t>Purpose: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Have students actively listen for elements of informational text. </a:t>
            </a:r>
            <a:endParaRPr/>
          </a:p>
          <a:p>
            <a:pPr indent="-285750" lvl="1" marL="781050" marR="0" rtl="0" algn="l">
              <a:lnSpc>
                <a:spcPct val="100000"/>
              </a:lnSpc>
              <a:spcBef>
                <a:spcPts val="0"/>
              </a:spcBef>
              <a:spcAft>
                <a:spcPts val="0"/>
              </a:spcAft>
              <a:buClr>
                <a:srgbClr val="000000"/>
              </a:buClr>
              <a:buSzPts val="1200"/>
              <a:buFont typeface="Arial"/>
              <a:buChar char="•"/>
            </a:pPr>
            <a:r>
              <a:rPr b="0" lang="en-US" sz="1200">
                <a:solidFill>
                  <a:schemeClr val="dk1"/>
                </a:solidFill>
                <a:latin typeface="Calibri"/>
                <a:ea typeface="Calibri"/>
                <a:cs typeface="Calibri"/>
                <a:sym typeface="Calibri"/>
              </a:rPr>
              <a:t>READ</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the entire text aloud without stopping for Think Aloud callouts. </a:t>
            </a:r>
            <a:endParaRPr b="0" sz="1200">
              <a:solidFill>
                <a:schemeClr val="dk1"/>
              </a:solidFill>
              <a:latin typeface="Calibri"/>
              <a:ea typeface="Calibri"/>
              <a:cs typeface="Calibri"/>
              <a:sym typeface="Calibri"/>
            </a:endParaRPr>
          </a:p>
          <a:p>
            <a:pPr indent="-285750" lvl="1" marL="781050" marR="0" rtl="0" algn="l">
              <a:lnSpc>
                <a:spcPct val="100000"/>
              </a:lnSpc>
              <a:spcBef>
                <a:spcPts val="0"/>
              </a:spcBef>
              <a:spcAft>
                <a:spcPts val="0"/>
              </a:spcAft>
              <a:buClr>
                <a:srgbClr val="000000"/>
              </a:buClr>
              <a:buSzPts val="1200"/>
              <a:buFont typeface="Arial"/>
              <a:buChar char="•"/>
            </a:pPr>
            <a:r>
              <a:rPr b="0" lang="en-US" sz="1200">
                <a:solidFill>
                  <a:schemeClr val="dk1"/>
                </a:solidFill>
                <a:latin typeface="Calibri"/>
                <a:ea typeface="Calibri"/>
                <a:cs typeface="Calibri"/>
                <a:sym typeface="Calibri"/>
              </a:rPr>
              <a:t>REREAD</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the text aloud, pausing to model Think Aloud strategies related to the genre and informational text features.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b="0"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The first thing I notice as I start to read is the title, “Geologists at Work.”  The title and first paragraph show me that the topic is geology, a kind of science.  The first paragraph also has a fact about when geology was established. This tells me I’m probably reading an informational text about geology.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As I continue reading, I notice three headings in the text. When I see text features like headings, I know I’m probably reading an informational text. Authors use headings to organize and highlight important information. Headings also tell me where I can find information I’m looking for. </a:t>
            </a:r>
            <a:endParaRPr b="0" i="0" sz="1200" u="none" strike="noStrike">
              <a:solidFill>
                <a:schemeClr val="dk1"/>
              </a:solidFill>
              <a:latin typeface="Calibri"/>
              <a:ea typeface="Calibri"/>
              <a:cs typeface="Calibri"/>
              <a:sym typeface="Calibri"/>
            </a:endParaRPr>
          </a:p>
          <a:p>
            <a:pPr indent="-190500" lvl="0" marL="228600" marR="0" rtl="0" algn="l">
              <a:lnSpc>
                <a:spcPct val="100000"/>
              </a:lnSpc>
              <a:spcBef>
                <a:spcPts val="0"/>
              </a:spcBef>
              <a:spcAft>
                <a:spcPts val="0"/>
              </a:spcAft>
              <a:buClr>
                <a:srgbClr val="000000"/>
              </a:buClr>
              <a:buSzPts val="1200"/>
              <a:buFont typeface="Calibri"/>
              <a:buAutoNum type="arabicPeriod"/>
            </a:pPr>
            <a:r>
              <a:rPr b="0" lang="en-US" sz="1200">
                <a:solidFill>
                  <a:schemeClr val="dk1"/>
                </a:solidFill>
                <a:latin typeface="Calibri"/>
                <a:ea typeface="Calibri"/>
                <a:cs typeface="Calibri"/>
                <a:sym typeface="Calibri"/>
              </a:rPr>
              <a:t>Use a word web to help students list things and processes that geologists study.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7" name="Google Shape;177;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1.png"/><Relationship Id="rId7"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20.png"/><Relationship Id="rId8"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22.png"/><Relationship Id="rId8"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35.png"/><Relationship Id="rId8"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28.png"/><Relationship Id="rId8"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31.png"/><Relationship Id="rId8"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45.png"/><Relationship Id="rId8"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6.png"/><Relationship Id="rId7" Type="http://schemas.openxmlformats.org/officeDocument/2006/relationships/image" Target="../media/image40.png"/><Relationship Id="rId8"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7.png"/><Relationship Id="rId7" Type="http://schemas.openxmlformats.org/officeDocument/2006/relationships/image" Target="../media/image37.png"/><Relationship Id="rId8"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57.png"/><Relationship Id="rId8"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53.png"/><Relationship Id="rId7"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1.png"/><Relationship Id="rId7"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6.png"/><Relationship Id="rId7"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4.png"/><Relationship Id="rId7"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9.png"/><Relationship Id="rId7"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5.png"/><Relationship Id="rId7"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9.png"/><Relationship Id="rId7" Type="http://schemas.openxmlformats.org/officeDocument/2006/relationships/image" Target="../media/image1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9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7.png"/><Relationship Id="rId7" Type="http://schemas.openxmlformats.org/officeDocument/2006/relationships/image" Target="../media/image4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3.png"/><Relationship Id="rId7"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0.png"/><Relationship Id="rId7" Type="http://schemas.openxmlformats.org/officeDocument/2006/relationships/image" Target="../media/image4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1.png"/><Relationship Id="rId7"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7.png"/><Relationship Id="rId7" Type="http://schemas.openxmlformats.org/officeDocument/2006/relationships/image" Target="../media/image2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9.png"/><Relationship Id="rId7" Type="http://schemas.openxmlformats.org/officeDocument/2006/relationships/image" Target="../media/image4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A picture containing clock&#10;&#10;Description automatically generated" id="199" name="Google Shape;199;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0" name="Google Shape;200;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1" name="Google Shape;201;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2" name="Google Shape;202;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3" name="Google Shape;203;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  </a:t>
            </a:r>
            <a:endParaRPr b="0" i="0" sz="1400" u="none" cap="none" strike="noStrike">
              <a:solidFill>
                <a:srgbClr val="000000"/>
              </a:solidFill>
              <a:latin typeface="Century Gothic"/>
              <a:ea typeface="Century Gothic"/>
              <a:cs typeface="Century Gothic"/>
              <a:sym typeface="Century Gothic"/>
            </a:endParaRPr>
          </a:p>
        </p:txBody>
      </p:sp>
      <p:sp>
        <p:nvSpPr>
          <p:cNvPr id="204" name="Google Shape;204;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428,429</a:t>
            </a:r>
            <a:endParaRPr b="0" i="0" sz="1400" u="none" cap="none" strike="noStrike">
              <a:solidFill>
                <a:srgbClr val="000000"/>
              </a:solidFill>
              <a:latin typeface="Century Gothic"/>
              <a:ea typeface="Century Gothic"/>
              <a:cs typeface="Century Gothic"/>
              <a:sym typeface="Century Gothic"/>
            </a:endParaRPr>
          </a:p>
        </p:txBody>
      </p:sp>
      <p:sp>
        <p:nvSpPr>
          <p:cNvPr id="205" name="Google Shape;205;p12"/>
          <p:cNvSpPr txBox="1"/>
          <p:nvPr/>
        </p:nvSpPr>
        <p:spPr>
          <a:xfrm>
            <a:off x="8294357" y="3067952"/>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428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06" name="Google Shape;206;p12"/>
          <p:cNvPicPr preferRelativeResize="0"/>
          <p:nvPr/>
        </p:nvPicPr>
        <p:blipFill rotWithShape="1">
          <a:blip r:embed="rId6">
            <a:alphaModFix/>
          </a:blip>
          <a:srcRect b="0" l="0" r="0" t="0"/>
          <a:stretch/>
        </p:blipFill>
        <p:spPr>
          <a:xfrm>
            <a:off x="819040" y="1290206"/>
            <a:ext cx="6973174" cy="47184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descr="A picture containing clock&#10;&#10;Description automatically generated" id="212" name="Google Shape;212;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3" name="Google Shape;213;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4" name="Google Shape;214;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5" name="Google Shape;215;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6" name="Google Shape;216;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7" name="Google Shape;217;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8" name="Google Shape;218;p13"/>
          <p:cNvPicPr preferRelativeResize="0"/>
          <p:nvPr/>
        </p:nvPicPr>
        <p:blipFill rotWithShape="1">
          <a:blip r:embed="rId6">
            <a:alphaModFix/>
          </a:blip>
          <a:srcRect b="0" l="0" r="0" t="0"/>
          <a:stretch/>
        </p:blipFill>
        <p:spPr>
          <a:xfrm>
            <a:off x="5924540" y="2379936"/>
            <a:ext cx="4948236" cy="713781"/>
          </a:xfrm>
          <a:prstGeom prst="rect">
            <a:avLst/>
          </a:prstGeom>
          <a:noFill/>
          <a:ln>
            <a:noFill/>
          </a:ln>
        </p:spPr>
      </p:pic>
      <p:sp>
        <p:nvSpPr>
          <p:cNvPr id="219" name="Google Shape;219;p13"/>
          <p:cNvSpPr txBox="1"/>
          <p:nvPr/>
        </p:nvSpPr>
        <p:spPr>
          <a:xfrm>
            <a:off x="6096000" y="3093717"/>
            <a:ext cx="4932276"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Describe </a:t>
            </a:r>
            <a:r>
              <a:rPr b="0" i="0" lang="en-US" sz="3200" u="none" cap="none" strike="noStrike">
                <a:solidFill>
                  <a:schemeClr val="dk1"/>
                </a:solidFill>
                <a:latin typeface="Century Gothic"/>
                <a:ea typeface="Century Gothic"/>
                <a:cs typeface="Century Gothic"/>
                <a:sym typeface="Century Gothic"/>
              </a:rPr>
              <a:t>an informational text you have read. What elements does it include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Century Gothic"/>
              <a:ea typeface="Century Gothic"/>
              <a:cs typeface="Century Gothic"/>
              <a:sym typeface="Century Gothic"/>
            </a:endParaRPr>
          </a:p>
        </p:txBody>
      </p:sp>
      <p:pic>
        <p:nvPicPr>
          <p:cNvPr id="220" name="Google Shape;220;p13"/>
          <p:cNvPicPr preferRelativeResize="0"/>
          <p:nvPr/>
        </p:nvPicPr>
        <p:blipFill rotWithShape="1">
          <a:blip r:embed="rId7">
            <a:alphaModFix/>
          </a:blip>
          <a:srcRect b="0" l="0" r="0" t="0"/>
          <a:stretch/>
        </p:blipFill>
        <p:spPr>
          <a:xfrm>
            <a:off x="1163724" y="1246159"/>
            <a:ext cx="4745547" cy="49580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A picture containing clock&#10;&#10;Description automatically generated" id="226" name="Google Shape;226;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7" name="Google Shape;227;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8" name="Google Shape;228;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9" name="Google Shape;229;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0" name="Google Shape;230;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31" name="Google Shape;231;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457</a:t>
            </a:r>
            <a:endParaRPr b="0" i="0" sz="1400" u="none" cap="none" strike="noStrike">
              <a:solidFill>
                <a:srgbClr val="000000"/>
              </a:solidFill>
              <a:latin typeface="Century Gothic"/>
              <a:ea typeface="Century Gothic"/>
              <a:cs typeface="Century Gothic"/>
              <a:sym typeface="Century Gothic"/>
            </a:endParaRPr>
          </a:p>
        </p:txBody>
      </p:sp>
      <p:pic>
        <p:nvPicPr>
          <p:cNvPr id="232" name="Google Shape;232;p14"/>
          <p:cNvPicPr preferRelativeResize="0"/>
          <p:nvPr/>
        </p:nvPicPr>
        <p:blipFill rotWithShape="1">
          <a:blip r:embed="rId6">
            <a:alphaModFix/>
          </a:blip>
          <a:srcRect b="0" l="0" r="0" t="0"/>
          <a:stretch/>
        </p:blipFill>
        <p:spPr>
          <a:xfrm>
            <a:off x="6144491" y="1180856"/>
            <a:ext cx="3936570" cy="53916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33" name="Google Shape;233;p14"/>
          <p:cNvPicPr preferRelativeResize="0"/>
          <p:nvPr/>
        </p:nvPicPr>
        <p:blipFill rotWithShape="1">
          <a:blip r:embed="rId7">
            <a:alphaModFix/>
          </a:blip>
          <a:srcRect b="0" l="0" r="0" t="0"/>
          <a:stretch/>
        </p:blipFill>
        <p:spPr>
          <a:xfrm>
            <a:off x="489042" y="1276090"/>
            <a:ext cx="4818270" cy="3382927"/>
          </a:xfrm>
          <a:prstGeom prst="rect">
            <a:avLst/>
          </a:prstGeom>
          <a:noFill/>
          <a:ln>
            <a:noFill/>
          </a:ln>
        </p:spPr>
      </p:pic>
      <p:sp>
        <p:nvSpPr>
          <p:cNvPr id="234" name="Google Shape;234;p14"/>
          <p:cNvSpPr txBox="1"/>
          <p:nvPr/>
        </p:nvSpPr>
        <p:spPr>
          <a:xfrm>
            <a:off x="970805" y="4819239"/>
            <a:ext cx="4296153"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Complete </a:t>
            </a:r>
            <a:r>
              <a:rPr b="0" i="0" lang="en-US" sz="2800" u="none" cap="none" strike="noStrike">
                <a:solidFill>
                  <a:schemeClr val="dk1"/>
                </a:solidFill>
                <a:latin typeface="Century Gothic"/>
                <a:ea typeface="Century Gothic"/>
                <a:cs typeface="Century Gothic"/>
                <a:sym typeface="Century Gothic"/>
              </a:rPr>
              <a:t>the chart on pg. 457 in your Student Interactive.</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A picture containing clock&#10;&#10;Description automatically generated" id="240" name="Google Shape;240;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1" name="Google Shape;241;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2" name="Google Shape;242;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3" name="Google Shape;243;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4" name="Google Shape;244;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245" name="Google Shape;245;p16"/>
          <p:cNvSpPr txBox="1"/>
          <p:nvPr/>
        </p:nvSpPr>
        <p:spPr>
          <a:xfrm>
            <a:off x="1384260" y="2168322"/>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select</a:t>
            </a:r>
            <a:endParaRPr b="0" i="0" sz="1400" u="none" cap="none" strike="noStrike">
              <a:solidFill>
                <a:srgbClr val="000000"/>
              </a:solidFill>
              <a:latin typeface="Century Gothic"/>
              <a:ea typeface="Century Gothic"/>
              <a:cs typeface="Century Gothic"/>
              <a:sym typeface="Century Gothic"/>
            </a:endParaRPr>
          </a:p>
        </p:txBody>
      </p:sp>
      <p:sp>
        <p:nvSpPr>
          <p:cNvPr id="246" name="Google Shape;246;p16"/>
          <p:cNvSpPr txBox="1"/>
          <p:nvPr/>
        </p:nvSpPr>
        <p:spPr>
          <a:xfrm>
            <a:off x="6096000" y="215954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selection</a:t>
            </a:r>
            <a:endParaRPr b="0" i="0" sz="1400" u="none" cap="none" strike="noStrike">
              <a:solidFill>
                <a:srgbClr val="000000"/>
              </a:solidFill>
              <a:latin typeface="Century Gothic"/>
              <a:ea typeface="Century Gothic"/>
              <a:cs typeface="Century Gothic"/>
              <a:sym typeface="Century Gothic"/>
            </a:endParaRPr>
          </a:p>
        </p:txBody>
      </p:sp>
      <p:sp>
        <p:nvSpPr>
          <p:cNvPr id="247" name="Google Shape;247;p16"/>
          <p:cNvSpPr txBox="1"/>
          <p:nvPr/>
        </p:nvSpPr>
        <p:spPr>
          <a:xfrm>
            <a:off x="1384260" y="418173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rotate</a:t>
            </a:r>
            <a:endParaRPr b="0" i="0" sz="1400" u="none" cap="none" strike="noStrike">
              <a:solidFill>
                <a:srgbClr val="000000"/>
              </a:solidFill>
              <a:latin typeface="Century Gothic"/>
              <a:ea typeface="Century Gothic"/>
              <a:cs typeface="Century Gothic"/>
              <a:sym typeface="Century Gothic"/>
            </a:endParaRPr>
          </a:p>
        </p:txBody>
      </p:sp>
      <p:sp>
        <p:nvSpPr>
          <p:cNvPr id="248" name="Google Shape;248;p16"/>
          <p:cNvSpPr txBox="1"/>
          <p:nvPr/>
        </p:nvSpPr>
        <p:spPr>
          <a:xfrm>
            <a:off x="6096000" y="422801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rotation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 picture containing clock&#10;&#10;Description automatically generated" id="254" name="Google Shape;254;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5" name="Google Shape;255;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6" name="Google Shape;256;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7" name="Google Shape;257;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8" name="Google Shape;258;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sp>
        <p:nvSpPr>
          <p:cNvPr id="259" name="Google Shape;259;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463</a:t>
            </a:r>
            <a:endParaRPr b="0" i="0" sz="1400" u="none" cap="none" strike="noStrike">
              <a:solidFill>
                <a:srgbClr val="000000"/>
              </a:solidFill>
              <a:latin typeface="Century Gothic"/>
              <a:ea typeface="Century Gothic"/>
              <a:cs typeface="Century Gothic"/>
              <a:sym typeface="Century Gothic"/>
            </a:endParaRPr>
          </a:p>
        </p:txBody>
      </p:sp>
      <p:sp>
        <p:nvSpPr>
          <p:cNvPr id="260" name="Google Shape;260;p91"/>
          <p:cNvSpPr txBox="1"/>
          <p:nvPr/>
        </p:nvSpPr>
        <p:spPr>
          <a:xfrm>
            <a:off x="6204285" y="2602451"/>
            <a:ext cx="49263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463 in your Student Interactive.</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Use poems from the stack</a:t>
            </a:r>
            <a:r>
              <a:rPr lang="en-US" sz="3200">
                <a:solidFill>
                  <a:schemeClr val="dk1"/>
                </a:solidFill>
                <a:latin typeface="Century Gothic"/>
                <a:ea typeface="Century Gothic"/>
                <a:cs typeface="Century Gothic"/>
                <a:sym typeface="Century Gothic"/>
              </a:rPr>
              <a:t> to answer the questions.</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261" name="Google Shape;261;p91"/>
          <p:cNvPicPr preferRelativeResize="0"/>
          <p:nvPr/>
        </p:nvPicPr>
        <p:blipFill rotWithShape="1">
          <a:blip r:embed="rId6">
            <a:alphaModFix/>
          </a:blip>
          <a:srcRect b="0" l="0" r="0" t="0"/>
          <a:stretch/>
        </p:blipFill>
        <p:spPr>
          <a:xfrm>
            <a:off x="1776315" y="1173604"/>
            <a:ext cx="3990928" cy="54121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A picture containing clock&#10;&#10;Description automatically generated" id="267" name="Google Shape;267;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8" name="Google Shape;268;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9" name="Google Shape;269;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0" name="Google Shape;270;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1" name="Google Shape;271;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72" name="Google Shape;272;p17"/>
          <p:cNvSpPr txBox="1"/>
          <p:nvPr/>
        </p:nvSpPr>
        <p:spPr>
          <a:xfrm>
            <a:off x="819040" y="1946517"/>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Choose</a:t>
            </a:r>
            <a:r>
              <a:rPr b="0" i="0" lang="en-US" sz="3200" u="none" cap="none" strike="noStrike">
                <a:solidFill>
                  <a:schemeClr val="dk1"/>
                </a:solidFill>
                <a:latin typeface="Century Gothic"/>
                <a:ea typeface="Century Gothic"/>
                <a:cs typeface="Century Gothic"/>
                <a:sym typeface="Century Gothic"/>
              </a:rPr>
              <a:t> a poem from the stack.  </a:t>
            </a:r>
            <a:r>
              <a:rPr b="1" i="0" lang="en-US" sz="3200" u="none" cap="none" strike="noStrike">
                <a:solidFill>
                  <a:schemeClr val="dk1"/>
                </a:solidFill>
                <a:latin typeface="Century Gothic"/>
                <a:ea typeface="Century Gothic"/>
                <a:cs typeface="Century Gothic"/>
                <a:sym typeface="Century Gothic"/>
              </a:rPr>
              <a:t>Identify</a:t>
            </a:r>
            <a:r>
              <a:rPr b="0" i="0" lang="en-US" sz="3200" u="none" cap="none" strike="noStrike">
                <a:solidFill>
                  <a:schemeClr val="dk1"/>
                </a:solidFill>
                <a:latin typeface="Century Gothic"/>
                <a:ea typeface="Century Gothic"/>
                <a:cs typeface="Century Gothic"/>
                <a:sym typeface="Century Gothic"/>
              </a:rPr>
              <a:t> the type of poem and the poetic features.</a:t>
            </a:r>
            <a:endParaRPr b="0" i="0" sz="1400" u="none" cap="none" strike="noStrike">
              <a:solidFill>
                <a:srgbClr val="000000"/>
              </a:solidFill>
              <a:latin typeface="Century Gothic"/>
              <a:ea typeface="Century Gothic"/>
              <a:cs typeface="Century Gothic"/>
              <a:sym typeface="Century Gothic"/>
            </a:endParaRPr>
          </a:p>
        </p:txBody>
      </p:sp>
      <p:sp>
        <p:nvSpPr>
          <p:cNvPr id="273" name="Google Shape;273;p17"/>
          <p:cNvSpPr txBox="1"/>
          <p:nvPr/>
        </p:nvSpPr>
        <p:spPr>
          <a:xfrm>
            <a:off x="804257" y="3705536"/>
            <a:ext cx="854815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in your writing notebook the type of poem you would like to write and the features to include in it.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74" name="Google Shape;274;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A picture containing clock&#10;&#10;Description automatically generated" id="280" name="Google Shape;280;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1" name="Google Shape;281;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2" name="Google Shape;282;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3" name="Google Shape;283;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4" name="Google Shape;284;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85" name="Google Shape;285;p18"/>
          <p:cNvSpPr txBox="1"/>
          <p:nvPr/>
        </p:nvSpPr>
        <p:spPr>
          <a:xfrm>
            <a:off x="561905" y="1444976"/>
            <a:ext cx="10151271" cy="4401164"/>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I would not want to live in complete </a:t>
            </a:r>
            <a:r>
              <a:rPr b="1" i="0" lang="en-US" sz="2800" u="none" cap="none" strike="noStrike">
                <a:solidFill>
                  <a:srgbClr val="000000"/>
                </a:solidFill>
                <a:latin typeface="Century Gothic"/>
                <a:ea typeface="Century Gothic"/>
                <a:cs typeface="Century Gothic"/>
                <a:sym typeface="Century Gothic"/>
              </a:rPr>
              <a:t>isolation.</a:t>
            </a:r>
            <a:endParaRPr b="1"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Will you </a:t>
            </a:r>
            <a:r>
              <a:rPr b="1" i="0" lang="en-US" sz="2800" u="none" cap="none" strike="noStrike">
                <a:solidFill>
                  <a:srgbClr val="000000"/>
                </a:solidFill>
                <a:latin typeface="Century Gothic"/>
                <a:ea typeface="Century Gothic"/>
                <a:cs typeface="Century Gothic"/>
                <a:sym typeface="Century Gothic"/>
              </a:rPr>
              <a:t>select </a:t>
            </a:r>
            <a:r>
              <a:rPr b="0" i="0" lang="en-US" sz="2800" u="none" cap="none" strike="noStrike">
                <a:solidFill>
                  <a:srgbClr val="000000"/>
                </a:solidFill>
                <a:latin typeface="Century Gothic"/>
                <a:ea typeface="Century Gothic"/>
                <a:cs typeface="Century Gothic"/>
                <a:sym typeface="Century Gothic"/>
              </a:rPr>
              <a:t>a song to play</a:t>
            </a:r>
            <a:r>
              <a:rPr b="0" i="0" lang="en-US" sz="2800" u="none" cap="none" strike="noStrike">
                <a:solidFill>
                  <a:srgbClr val="000000"/>
                </a:solidFill>
                <a:latin typeface="Arial"/>
                <a:ea typeface="Arial"/>
                <a:cs typeface="Arial"/>
                <a:sym typeface="Arial"/>
              </a:rPr>
              <a:t>?</a:t>
            </a:r>
            <a:endParaRPr b="0"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He is a fine </a:t>
            </a:r>
            <a:r>
              <a:rPr b="1" i="0" lang="en-US" sz="2800" u="none" cap="none" strike="noStrike">
                <a:solidFill>
                  <a:srgbClr val="000000"/>
                </a:solidFill>
                <a:latin typeface="Century Gothic"/>
                <a:ea typeface="Century Gothic"/>
                <a:cs typeface="Century Gothic"/>
                <a:sym typeface="Century Gothic"/>
              </a:rPr>
              <a:t>musician.</a:t>
            </a:r>
            <a:endParaRPr b="1" i="0" sz="2800" u="none" cap="none" strike="noStrike">
              <a:solidFill>
                <a:schemeClr val="dk1"/>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If you </a:t>
            </a:r>
            <a:r>
              <a:rPr b="1" i="0" lang="en-US" sz="2800" u="none" cap="none" strike="noStrike">
                <a:solidFill>
                  <a:srgbClr val="000000"/>
                </a:solidFill>
                <a:latin typeface="Century Gothic"/>
                <a:ea typeface="Century Gothic"/>
                <a:cs typeface="Century Gothic"/>
                <a:sym typeface="Century Gothic"/>
              </a:rPr>
              <a:t>hesitate</a:t>
            </a:r>
            <a:r>
              <a:rPr b="0" i="0" lang="en-US" sz="2800" u="none" cap="none" strike="noStrike">
                <a:solidFill>
                  <a:srgbClr val="000000"/>
                </a:solidFill>
                <a:latin typeface="Century Gothic"/>
                <a:ea typeface="Century Gothic"/>
                <a:cs typeface="Century Gothic"/>
                <a:sym typeface="Century Gothic"/>
              </a:rPr>
              <a:t> to swing the bat, you may miss the ball.</a:t>
            </a:r>
            <a:endParaRPr b="0"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could see a look of </a:t>
            </a:r>
            <a:r>
              <a:rPr b="1" i="0" lang="en-US" sz="2800" u="none" cap="none" strike="noStrike">
                <a:solidFill>
                  <a:srgbClr val="000000"/>
                </a:solidFill>
                <a:latin typeface="Century Gothic"/>
                <a:ea typeface="Century Gothic"/>
                <a:cs typeface="Century Gothic"/>
                <a:sym typeface="Century Gothic"/>
              </a:rPr>
              <a:t>frustration </a:t>
            </a:r>
            <a:r>
              <a:rPr b="0" i="0" lang="en-US" sz="2800" u="none" cap="none" strike="noStrike">
                <a:solidFill>
                  <a:srgbClr val="000000"/>
                </a:solidFill>
                <a:latin typeface="Century Gothic"/>
                <a:ea typeface="Century Gothic"/>
                <a:cs typeface="Century Gothic"/>
                <a:sym typeface="Century Gothic"/>
              </a:rPr>
              <a:t>on his face. </a:t>
            </a:r>
            <a:endParaRPr b="0"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We will </a:t>
            </a:r>
            <a:r>
              <a:rPr b="1" i="0" lang="en-US" sz="2800" u="none" cap="none" strike="noStrike">
                <a:solidFill>
                  <a:srgbClr val="000000"/>
                </a:solidFill>
                <a:latin typeface="Century Gothic"/>
                <a:ea typeface="Century Gothic"/>
                <a:cs typeface="Century Gothic"/>
                <a:sym typeface="Century Gothic"/>
              </a:rPr>
              <a:t>elect</a:t>
            </a:r>
            <a:r>
              <a:rPr b="0" i="0" lang="en-US" sz="2800" u="none" cap="none" strike="noStrike">
                <a:solidFill>
                  <a:srgbClr val="000000"/>
                </a:solidFill>
                <a:latin typeface="Century Gothic"/>
                <a:ea typeface="Century Gothic"/>
                <a:cs typeface="Century Gothic"/>
                <a:sym typeface="Century Gothic"/>
              </a:rPr>
              <a:t> a new class president. </a:t>
            </a:r>
            <a:endParaRPr b="0"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Is she a scientist or a </a:t>
            </a:r>
            <a:r>
              <a:rPr b="1" i="0" lang="en-US" sz="2800" u="none" cap="none" strike="noStrike">
                <a:solidFill>
                  <a:srgbClr val="000000"/>
                </a:solidFill>
                <a:latin typeface="Century Gothic"/>
                <a:ea typeface="Century Gothic"/>
                <a:cs typeface="Century Gothic"/>
                <a:sym typeface="Century Gothic"/>
              </a:rPr>
              <a:t>mathematician</a:t>
            </a:r>
            <a:r>
              <a:rPr b="0" i="0" lang="en-US" sz="2800" u="none" cap="none" strike="noStrike">
                <a:solidFill>
                  <a:srgbClr val="000000"/>
                </a:solidFill>
                <a:latin typeface="Arial"/>
                <a:ea typeface="Arial"/>
                <a:cs typeface="Arial"/>
                <a:sym typeface="Arial"/>
              </a:rPr>
              <a:t>?</a:t>
            </a:r>
            <a:endParaRPr b="0"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did not get a shot at the </a:t>
            </a:r>
            <a:r>
              <a:rPr b="1" i="0" lang="en-US" sz="2800" u="none" cap="none" strike="noStrike">
                <a:solidFill>
                  <a:srgbClr val="000000"/>
                </a:solidFill>
                <a:latin typeface="Century Gothic"/>
                <a:ea typeface="Century Gothic"/>
                <a:cs typeface="Century Gothic"/>
                <a:sym typeface="Century Gothic"/>
              </a:rPr>
              <a:t>clinic</a:t>
            </a:r>
            <a:r>
              <a:rPr b="0" i="0" lang="en-US" sz="2800" u="none" cap="none" strike="noStrike">
                <a:solidFill>
                  <a:srgbClr val="000000"/>
                </a:solidFill>
                <a:latin typeface="Century Gothic"/>
                <a:ea typeface="Century Gothic"/>
                <a:cs typeface="Century Gothic"/>
                <a:sym typeface="Century Gothic"/>
              </a:rPr>
              <a:t>. </a:t>
            </a:r>
            <a:endParaRPr b="0" i="0" sz="2800" u="none" cap="none" strike="noStrike">
              <a:solidFill>
                <a:schemeClr val="dk1"/>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A </a:t>
            </a:r>
            <a:r>
              <a:rPr b="1" i="0" lang="en-US" sz="2800" u="none" cap="none" strike="noStrike">
                <a:solidFill>
                  <a:srgbClr val="000000"/>
                </a:solidFill>
                <a:latin typeface="Century Gothic"/>
                <a:ea typeface="Century Gothic"/>
                <a:cs typeface="Century Gothic"/>
                <a:sym typeface="Century Gothic"/>
              </a:rPr>
              <a:t>politician</a:t>
            </a:r>
            <a:r>
              <a:rPr b="0" i="0" lang="en-US" sz="2800" u="none" cap="none" strike="noStrike">
                <a:solidFill>
                  <a:srgbClr val="000000"/>
                </a:solidFill>
                <a:latin typeface="Century Gothic"/>
                <a:ea typeface="Century Gothic"/>
                <a:cs typeface="Century Gothic"/>
                <a:sym typeface="Century Gothic"/>
              </a:rPr>
              <a:t> might run for governor or mayor.</a:t>
            </a:r>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Having a good </a:t>
            </a:r>
            <a:r>
              <a:rPr b="1" i="0" lang="en-US" sz="2800" u="none" cap="none" strike="noStrike">
                <a:solidFill>
                  <a:srgbClr val="000000"/>
                </a:solidFill>
                <a:latin typeface="Century Gothic"/>
                <a:ea typeface="Century Gothic"/>
                <a:cs typeface="Century Gothic"/>
                <a:sym typeface="Century Gothic"/>
              </a:rPr>
              <a:t>coordination</a:t>
            </a:r>
            <a:r>
              <a:rPr b="0" i="0" lang="en-US" sz="2800" u="none" cap="none" strike="noStrike">
                <a:solidFill>
                  <a:srgbClr val="000000"/>
                </a:solidFill>
                <a:latin typeface="Century Gothic"/>
                <a:ea typeface="Century Gothic"/>
                <a:cs typeface="Century Gothic"/>
                <a:sym typeface="Century Gothic"/>
              </a:rPr>
              <a:t> helps you dance.  </a:t>
            </a:r>
            <a:endParaRPr b="0" i="0" sz="2800" u="none" cap="none" strike="noStrike">
              <a:solidFill>
                <a:schemeClr val="dk1"/>
              </a:solidFill>
              <a:latin typeface="Century Gothic"/>
              <a:ea typeface="Century Gothic"/>
              <a:cs typeface="Century Gothic"/>
              <a:sym typeface="Century Gothic"/>
            </a:endParaRPr>
          </a:p>
        </p:txBody>
      </p:sp>
      <p:sp>
        <p:nvSpPr>
          <p:cNvPr id="286" name="Google Shape;286;p18"/>
          <p:cNvSpPr/>
          <p:nvPr/>
        </p:nvSpPr>
        <p:spPr>
          <a:xfrm>
            <a:off x="6387525" y="1941575"/>
            <a:ext cx="1206900" cy="347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7" name="Google Shape;287;p18"/>
          <p:cNvSpPr/>
          <p:nvPr/>
        </p:nvSpPr>
        <p:spPr>
          <a:xfrm>
            <a:off x="9222342" y="1452439"/>
            <a:ext cx="15408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8" name="Google Shape;288;p18"/>
          <p:cNvSpPr/>
          <p:nvPr/>
        </p:nvSpPr>
        <p:spPr>
          <a:xfrm>
            <a:off x="4919200" y="2405301"/>
            <a:ext cx="1872300" cy="347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p18"/>
          <p:cNvSpPr/>
          <p:nvPr/>
        </p:nvSpPr>
        <p:spPr>
          <a:xfrm>
            <a:off x="10495904" y="2664517"/>
            <a:ext cx="14139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0" name="Google Shape;290;p18"/>
          <p:cNvSpPr/>
          <p:nvPr/>
        </p:nvSpPr>
        <p:spPr>
          <a:xfrm>
            <a:off x="8571775" y="3178826"/>
            <a:ext cx="17046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1" name="Google Shape;291;p18"/>
          <p:cNvSpPr/>
          <p:nvPr/>
        </p:nvSpPr>
        <p:spPr>
          <a:xfrm>
            <a:off x="7250559" y="3651628"/>
            <a:ext cx="8955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2" name="Google Shape;292;p18"/>
          <p:cNvSpPr/>
          <p:nvPr/>
        </p:nvSpPr>
        <p:spPr>
          <a:xfrm>
            <a:off x="8197275" y="4064974"/>
            <a:ext cx="27279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3" name="Google Shape;293;p18"/>
          <p:cNvSpPr/>
          <p:nvPr/>
        </p:nvSpPr>
        <p:spPr>
          <a:xfrm>
            <a:off x="6658750" y="4484976"/>
            <a:ext cx="1039800" cy="347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4" name="Google Shape;294;p18"/>
          <p:cNvSpPr/>
          <p:nvPr/>
        </p:nvSpPr>
        <p:spPr>
          <a:xfrm>
            <a:off x="8946900" y="4872301"/>
            <a:ext cx="16587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5" name="Google Shape;295;p18"/>
          <p:cNvSpPr/>
          <p:nvPr/>
        </p:nvSpPr>
        <p:spPr>
          <a:xfrm>
            <a:off x="9222350" y="5430051"/>
            <a:ext cx="23100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A picture containing clock&#10;&#10;Description automatically generated" id="301" name="Google Shape;301;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2" name="Google Shape;302;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3" name="Google Shape;303;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4" name="Google Shape;304;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5" name="Google Shape;305;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306" name="Google Shape;306;p19"/>
          <p:cNvSpPr txBox="1"/>
          <p:nvPr/>
        </p:nvSpPr>
        <p:spPr>
          <a:xfrm>
            <a:off x="819040" y="1557410"/>
            <a:ext cx="10505063" cy="23082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Since last year, dr. h. Sharp has worked at the clinic inside the vfw building.</a:t>
            </a:r>
            <a:endParaRPr b="0" i="0" sz="4800" u="none" cap="none" strike="noStrike">
              <a:solidFill>
                <a:schemeClr val="accent1"/>
              </a:solidFill>
              <a:latin typeface="Century Gothic"/>
              <a:ea typeface="Century Gothic"/>
              <a:cs typeface="Century Gothic"/>
              <a:sym typeface="Century Gothic"/>
            </a:endParaRPr>
          </a:p>
        </p:txBody>
      </p:sp>
      <p:sp>
        <p:nvSpPr>
          <p:cNvPr id="307" name="Google Shape;307;p19"/>
          <p:cNvSpPr txBox="1"/>
          <p:nvPr/>
        </p:nvSpPr>
        <p:spPr>
          <a:xfrm>
            <a:off x="2361971" y="4433177"/>
            <a:ext cx="683267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Create </a:t>
            </a:r>
            <a:r>
              <a:rPr b="0" i="0" lang="en-US" sz="3200" u="none" cap="none" strike="noStrike">
                <a:solidFill>
                  <a:schemeClr val="dk1"/>
                </a:solidFill>
                <a:latin typeface="Century Gothic"/>
                <a:ea typeface="Century Gothic"/>
                <a:cs typeface="Century Gothic"/>
                <a:sym typeface="Century Gothic"/>
              </a:rPr>
              <a:t>your own sentences using capitalization of abbreviations, initials, acronyms, and organizations.</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A picture containing drawing, lamp&#10;&#10;Description automatically generated" id="312" name="Google Shape;312;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13" name="Google Shape;313;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14" name="Google Shape;314;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15" name="Google Shape;315;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16" name="Google Shape;316;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17" name="Google Shape;317;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A picture containing clock&#10;&#10;Description automatically generated" id="323" name="Google Shape;323;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4" name="Google Shape;324;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5" name="Google Shape;325;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6" name="Google Shape;326;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7" name="Google Shape;327;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28" name="Google Shape;328;p24"/>
          <p:cNvSpPr txBox="1"/>
          <p:nvPr/>
        </p:nvSpPr>
        <p:spPr>
          <a:xfrm>
            <a:off x="1693347" y="2393160"/>
            <a:ext cx="3678654"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minerals</a:t>
            </a:r>
            <a:endParaRPr b="0" i="0" sz="1400" u="none" cap="none" strike="noStrike">
              <a:solidFill>
                <a:srgbClr val="000000"/>
              </a:solidFill>
              <a:latin typeface="Century Gothic"/>
              <a:ea typeface="Century Gothic"/>
              <a:cs typeface="Century Gothic"/>
              <a:sym typeface="Century Gothic"/>
            </a:endParaRPr>
          </a:p>
        </p:txBody>
      </p:sp>
      <p:sp>
        <p:nvSpPr>
          <p:cNvPr id="329" name="Google Shape;329;p24"/>
          <p:cNvSpPr txBox="1"/>
          <p:nvPr/>
        </p:nvSpPr>
        <p:spPr>
          <a:xfrm>
            <a:off x="819040" y="3695439"/>
            <a:ext cx="2984973"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deposits</a:t>
            </a:r>
            <a:endParaRPr b="0" i="0" sz="1400" u="none" cap="none" strike="noStrike">
              <a:solidFill>
                <a:srgbClr val="000000"/>
              </a:solidFill>
              <a:latin typeface="Century Gothic"/>
              <a:ea typeface="Century Gothic"/>
              <a:cs typeface="Century Gothic"/>
              <a:sym typeface="Century Gothic"/>
            </a:endParaRPr>
          </a:p>
        </p:txBody>
      </p:sp>
      <p:sp>
        <p:nvSpPr>
          <p:cNvPr id="330" name="Google Shape;330;p24"/>
          <p:cNvSpPr txBox="1"/>
          <p:nvPr/>
        </p:nvSpPr>
        <p:spPr>
          <a:xfrm>
            <a:off x="6236071" y="2381505"/>
            <a:ext cx="3644407" cy="79271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particles</a:t>
            </a:r>
            <a:endParaRPr b="0" i="0" sz="1400" u="none" cap="none" strike="noStrike">
              <a:solidFill>
                <a:srgbClr val="000000"/>
              </a:solidFill>
              <a:latin typeface="Century Gothic"/>
              <a:ea typeface="Century Gothic"/>
              <a:cs typeface="Century Gothic"/>
              <a:sym typeface="Century Gothic"/>
            </a:endParaRPr>
          </a:p>
        </p:txBody>
      </p:sp>
      <p:sp>
        <p:nvSpPr>
          <p:cNvPr id="331" name="Google Shape;331;p24"/>
          <p:cNvSpPr txBox="1"/>
          <p:nvPr/>
        </p:nvSpPr>
        <p:spPr>
          <a:xfrm>
            <a:off x="4603518" y="3789149"/>
            <a:ext cx="2984963" cy="79271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erosion</a:t>
            </a:r>
            <a:endParaRPr b="0" i="0" sz="1400" u="none" cap="none" strike="noStrike">
              <a:solidFill>
                <a:srgbClr val="000000"/>
              </a:solidFill>
              <a:latin typeface="Century Gothic"/>
              <a:ea typeface="Century Gothic"/>
              <a:cs typeface="Century Gothic"/>
              <a:sym typeface="Century Gothic"/>
            </a:endParaRPr>
          </a:p>
        </p:txBody>
      </p:sp>
      <p:sp>
        <p:nvSpPr>
          <p:cNvPr id="332" name="Google Shape;332;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430</a:t>
            </a:r>
            <a:endParaRPr b="0" i="0" sz="1400" u="none" cap="none" strike="noStrike">
              <a:solidFill>
                <a:srgbClr val="000000"/>
              </a:solidFill>
              <a:latin typeface="Century Gothic"/>
              <a:ea typeface="Century Gothic"/>
              <a:cs typeface="Century Gothic"/>
              <a:sym typeface="Century Gothic"/>
            </a:endParaRPr>
          </a:p>
        </p:txBody>
      </p:sp>
      <p:sp>
        <p:nvSpPr>
          <p:cNvPr id="333" name="Google Shape;333;p24"/>
          <p:cNvSpPr txBox="1"/>
          <p:nvPr/>
        </p:nvSpPr>
        <p:spPr>
          <a:xfrm>
            <a:off x="8387997" y="3789149"/>
            <a:ext cx="2984963" cy="79271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principles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A picture containing clock&#10;&#10;Description automatically generated" id="339" name="Google Shape;339;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0" name="Google Shape;340;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1" name="Google Shape;341;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2" name="Google Shape;342;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3" name="Google Shape;343;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44" name="Google Shape;344;p26"/>
          <p:cNvPicPr preferRelativeResize="0"/>
          <p:nvPr/>
        </p:nvPicPr>
        <p:blipFill rotWithShape="1">
          <a:blip r:embed="rId6">
            <a:alphaModFix/>
          </a:blip>
          <a:srcRect b="0" l="0" r="0" t="0"/>
          <a:stretch/>
        </p:blipFill>
        <p:spPr>
          <a:xfrm>
            <a:off x="2464265" y="1461992"/>
            <a:ext cx="6156693" cy="4454843"/>
          </a:xfrm>
          <a:prstGeom prst="rect">
            <a:avLst/>
          </a:prstGeom>
          <a:noFill/>
          <a:ln>
            <a:noFill/>
          </a:ln>
        </p:spPr>
      </p:pic>
      <p:sp>
        <p:nvSpPr>
          <p:cNvPr id="345" name="Google Shape;345;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430</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A picture containing clock&#10;&#10;Description automatically generated" id="351" name="Google Shape;351;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2" name="Google Shape;352;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3" name="Google Shape;353;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4" name="Google Shape;354;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5" name="Google Shape;355;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Rocks and Fossils</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56" name="Google Shape;356;p27"/>
          <p:cNvPicPr preferRelativeResize="0"/>
          <p:nvPr/>
        </p:nvPicPr>
        <p:blipFill rotWithShape="1">
          <a:blip r:embed="rId6">
            <a:alphaModFix/>
          </a:blip>
          <a:srcRect b="0" l="0" r="0" t="0"/>
          <a:stretch/>
        </p:blipFill>
        <p:spPr>
          <a:xfrm flipH="1">
            <a:off x="8850953" y="1442469"/>
            <a:ext cx="3419459" cy="2537030"/>
          </a:xfrm>
          <a:prstGeom prst="rect">
            <a:avLst/>
          </a:prstGeom>
          <a:noFill/>
          <a:ln>
            <a:noFill/>
          </a:ln>
        </p:spPr>
      </p:pic>
      <p:sp>
        <p:nvSpPr>
          <p:cNvPr id="357" name="Google Shape;357;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a:t>
            </a:r>
            <a:r>
              <a:rPr b="1" lang="en-US" sz="2400">
                <a:solidFill>
                  <a:schemeClr val="lt1"/>
                </a:solidFill>
                <a:latin typeface="Century Gothic"/>
                <a:ea typeface="Century Gothic"/>
                <a:cs typeface="Century Gothic"/>
                <a:sym typeface="Century Gothic"/>
              </a:rPr>
              <a:t>1</a:t>
            </a:r>
            <a:endParaRPr b="0" i="0" sz="1400" u="none" cap="none" strike="noStrike">
              <a:solidFill>
                <a:srgbClr val="000000"/>
              </a:solidFill>
              <a:latin typeface="Century Gothic"/>
              <a:ea typeface="Century Gothic"/>
              <a:cs typeface="Century Gothic"/>
              <a:sym typeface="Century Gothic"/>
            </a:endParaRPr>
          </a:p>
        </p:txBody>
      </p:sp>
      <p:pic>
        <p:nvPicPr>
          <p:cNvPr id="358" name="Google Shape;358;p27"/>
          <p:cNvPicPr preferRelativeResize="0"/>
          <p:nvPr/>
        </p:nvPicPr>
        <p:blipFill rotWithShape="1">
          <a:blip r:embed="rId7">
            <a:alphaModFix/>
          </a:blip>
          <a:srcRect b="0" l="0" r="0" t="0"/>
          <a:stretch/>
        </p:blipFill>
        <p:spPr>
          <a:xfrm>
            <a:off x="3393256" y="1297872"/>
            <a:ext cx="3716863" cy="50451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A picture containing clock&#10;&#10;Description automatically generated" id="364" name="Google Shape;364;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5" name="Google Shape;365;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6" name="Google Shape;366;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7" name="Google Shape;367;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8" name="Google Shape;368;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Rocks and Fossils</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432</a:t>
            </a:r>
            <a:r>
              <a:rPr b="1" lang="en-US" sz="2400">
                <a:solidFill>
                  <a:schemeClr val="lt1"/>
                </a:solidFill>
                <a:latin typeface="Century Gothic"/>
                <a:ea typeface="Century Gothic"/>
                <a:cs typeface="Century Gothic"/>
                <a:sym typeface="Century Gothic"/>
              </a:rPr>
              <a:t>, </a:t>
            </a:r>
            <a:r>
              <a:rPr b="1" i="0" lang="en-US" sz="2400" u="none" cap="none" strike="noStrike">
                <a:solidFill>
                  <a:schemeClr val="lt1"/>
                </a:solidFill>
                <a:latin typeface="Century Gothic"/>
                <a:ea typeface="Century Gothic"/>
                <a:cs typeface="Century Gothic"/>
                <a:sym typeface="Century Gothic"/>
              </a:rPr>
              <a:t>433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70" name="Google Shape;370;p28"/>
          <p:cNvPicPr preferRelativeResize="0"/>
          <p:nvPr/>
        </p:nvPicPr>
        <p:blipFill rotWithShape="1">
          <a:blip r:embed="rId6">
            <a:alphaModFix/>
          </a:blip>
          <a:srcRect b="0" l="0" r="0" t="0"/>
          <a:stretch/>
        </p:blipFill>
        <p:spPr>
          <a:xfrm flipH="1">
            <a:off x="8591633" y="1759991"/>
            <a:ext cx="3908096" cy="3058068"/>
          </a:xfrm>
          <a:prstGeom prst="rect">
            <a:avLst/>
          </a:prstGeom>
          <a:noFill/>
          <a:ln>
            <a:noFill/>
          </a:ln>
        </p:spPr>
      </p:pic>
      <p:pic>
        <p:nvPicPr>
          <p:cNvPr id="371" name="Google Shape;371;p28"/>
          <p:cNvPicPr preferRelativeResize="0"/>
          <p:nvPr/>
        </p:nvPicPr>
        <p:blipFill rotWithShape="1">
          <a:blip r:embed="rId7">
            <a:alphaModFix/>
          </a:blip>
          <a:srcRect b="0" l="0" r="0" t="0"/>
          <a:stretch/>
        </p:blipFill>
        <p:spPr>
          <a:xfrm>
            <a:off x="4759654" y="1258422"/>
            <a:ext cx="3908095" cy="53251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2" name="Google Shape;372;p28"/>
          <p:cNvPicPr preferRelativeResize="0"/>
          <p:nvPr/>
        </p:nvPicPr>
        <p:blipFill rotWithShape="1">
          <a:blip r:embed="rId8">
            <a:alphaModFix/>
          </a:blip>
          <a:srcRect b="0" l="0" r="0" t="0"/>
          <a:stretch/>
        </p:blipFill>
        <p:spPr>
          <a:xfrm>
            <a:off x="741825" y="1220224"/>
            <a:ext cx="3707675" cy="54016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A picture containing clock&#10;&#10;Description automatically generated" id="378" name="Google Shape;378;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9" name="Google Shape;379;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0" name="Google Shape;380;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1" name="Google Shape;381;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2" name="Google Shape;382;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Rocks and Fossils</a:t>
            </a:r>
            <a:endParaRPr b="0" i="0" sz="1400" u="none" cap="none" strike="noStrike">
              <a:solidFill>
                <a:srgbClr val="000000"/>
              </a:solidFill>
              <a:latin typeface="Century Gothic"/>
              <a:ea typeface="Century Gothic"/>
              <a:cs typeface="Century Gothic"/>
              <a:sym typeface="Century Gothic"/>
            </a:endParaRPr>
          </a:p>
        </p:txBody>
      </p:sp>
      <p:sp>
        <p:nvSpPr>
          <p:cNvPr id="383" name="Google Shape;383;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434, 435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4" name="Google Shape;384;p29"/>
          <p:cNvPicPr preferRelativeResize="0"/>
          <p:nvPr/>
        </p:nvPicPr>
        <p:blipFill rotWithShape="1">
          <a:blip r:embed="rId6">
            <a:alphaModFix/>
          </a:blip>
          <a:srcRect b="0" l="0" r="0" t="0"/>
          <a:stretch/>
        </p:blipFill>
        <p:spPr>
          <a:xfrm>
            <a:off x="-55406" y="1809862"/>
            <a:ext cx="2977020" cy="2449903"/>
          </a:xfrm>
          <a:prstGeom prst="rect">
            <a:avLst/>
          </a:prstGeom>
          <a:noFill/>
          <a:ln>
            <a:noFill/>
          </a:ln>
        </p:spPr>
      </p:pic>
      <p:pic>
        <p:nvPicPr>
          <p:cNvPr id="385" name="Google Shape;385;p29"/>
          <p:cNvPicPr preferRelativeResize="0"/>
          <p:nvPr/>
        </p:nvPicPr>
        <p:blipFill rotWithShape="1">
          <a:blip r:embed="rId7">
            <a:alphaModFix/>
          </a:blip>
          <a:srcRect b="0" l="0" r="0" t="0"/>
          <a:stretch/>
        </p:blipFill>
        <p:spPr>
          <a:xfrm>
            <a:off x="2745447" y="1297873"/>
            <a:ext cx="3699441" cy="50408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86" name="Google Shape;386;p29"/>
          <p:cNvPicPr preferRelativeResize="0"/>
          <p:nvPr/>
        </p:nvPicPr>
        <p:blipFill rotWithShape="1">
          <a:blip r:embed="rId8">
            <a:alphaModFix/>
          </a:blip>
          <a:srcRect b="0" l="0" r="0" t="0"/>
          <a:stretch/>
        </p:blipFill>
        <p:spPr>
          <a:xfrm>
            <a:off x="6515408" y="1297872"/>
            <a:ext cx="3699441" cy="50408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descr="A picture containing clock&#10;&#10;Description automatically generated" id="392" name="Google Shape;392;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3" name="Google Shape;393;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4" name="Google Shape;394;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5" name="Google Shape;395;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6" name="Google Shape;396;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Rocks and Fossils</a:t>
            </a:r>
            <a:endParaRPr b="0" i="0" sz="1400" u="none" cap="none" strike="noStrike">
              <a:solidFill>
                <a:srgbClr val="000000"/>
              </a:solidFill>
              <a:latin typeface="Century Gothic"/>
              <a:ea typeface="Century Gothic"/>
              <a:cs typeface="Century Gothic"/>
              <a:sym typeface="Century Gothic"/>
            </a:endParaRPr>
          </a:p>
        </p:txBody>
      </p:sp>
      <p:sp>
        <p:nvSpPr>
          <p:cNvPr id="397" name="Google Shape;397;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436,437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98" name="Google Shape;398;p30"/>
          <p:cNvPicPr preferRelativeResize="0"/>
          <p:nvPr/>
        </p:nvPicPr>
        <p:blipFill rotWithShape="1">
          <a:blip r:embed="rId6">
            <a:alphaModFix/>
          </a:blip>
          <a:srcRect b="0" l="0" r="0" t="0"/>
          <a:stretch/>
        </p:blipFill>
        <p:spPr>
          <a:xfrm>
            <a:off x="-18330" y="2295907"/>
            <a:ext cx="2739228" cy="2298395"/>
          </a:xfrm>
          <a:prstGeom prst="rect">
            <a:avLst/>
          </a:prstGeom>
          <a:noFill/>
          <a:ln>
            <a:noFill/>
          </a:ln>
        </p:spPr>
      </p:pic>
      <p:pic>
        <p:nvPicPr>
          <p:cNvPr id="399" name="Google Shape;399;p30"/>
          <p:cNvPicPr preferRelativeResize="0"/>
          <p:nvPr/>
        </p:nvPicPr>
        <p:blipFill rotWithShape="1">
          <a:blip r:embed="rId7">
            <a:alphaModFix/>
          </a:blip>
          <a:srcRect b="0" l="0" r="0" t="0"/>
          <a:stretch/>
        </p:blipFill>
        <p:spPr>
          <a:xfrm>
            <a:off x="2547482" y="1234711"/>
            <a:ext cx="3805558" cy="51854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00" name="Google Shape;400;p30"/>
          <p:cNvPicPr preferRelativeResize="0"/>
          <p:nvPr/>
        </p:nvPicPr>
        <p:blipFill rotWithShape="1">
          <a:blip r:embed="rId8">
            <a:alphaModFix/>
          </a:blip>
          <a:srcRect b="0" l="0" r="0" t="0"/>
          <a:stretch/>
        </p:blipFill>
        <p:spPr>
          <a:xfrm>
            <a:off x="6353040" y="1223542"/>
            <a:ext cx="3805558" cy="51854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descr="A picture containing clock&#10;&#10;Description automatically generated" id="406" name="Google Shape;406;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7" name="Google Shape;407;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8" name="Google Shape;408;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9" name="Google Shape;409;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0" name="Google Shape;410;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Rocks and Fossils</a:t>
            </a:r>
            <a:endParaRPr b="0" i="0" sz="1400" u="none" cap="none" strike="noStrike">
              <a:solidFill>
                <a:srgbClr val="000000"/>
              </a:solidFill>
              <a:latin typeface="Century Gothic"/>
              <a:ea typeface="Century Gothic"/>
              <a:cs typeface="Century Gothic"/>
              <a:sym typeface="Century Gothic"/>
            </a:endParaRPr>
          </a:p>
        </p:txBody>
      </p:sp>
      <p:sp>
        <p:nvSpPr>
          <p:cNvPr id="411" name="Google Shape;411;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438,439</a:t>
            </a:r>
            <a:endParaRPr b="0" i="0" sz="1400" u="none" cap="none" strike="noStrike">
              <a:solidFill>
                <a:srgbClr val="000000"/>
              </a:solidFill>
              <a:latin typeface="Century Gothic"/>
              <a:ea typeface="Century Gothic"/>
              <a:cs typeface="Century Gothic"/>
              <a:sym typeface="Century Gothic"/>
            </a:endParaRPr>
          </a:p>
        </p:txBody>
      </p:sp>
      <p:pic>
        <p:nvPicPr>
          <p:cNvPr id="412" name="Google Shape;412;p31"/>
          <p:cNvPicPr preferRelativeResize="0"/>
          <p:nvPr/>
        </p:nvPicPr>
        <p:blipFill rotWithShape="1">
          <a:blip r:embed="rId6">
            <a:alphaModFix/>
          </a:blip>
          <a:srcRect b="0" l="0" r="0" t="0"/>
          <a:stretch/>
        </p:blipFill>
        <p:spPr>
          <a:xfrm>
            <a:off x="5047779" y="1297873"/>
            <a:ext cx="3783977" cy="51560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13" name="Google Shape;413;p31"/>
          <p:cNvPicPr preferRelativeResize="0"/>
          <p:nvPr/>
        </p:nvPicPr>
        <p:blipFill rotWithShape="1">
          <a:blip r:embed="rId7">
            <a:alphaModFix/>
          </a:blip>
          <a:srcRect b="0" l="0" r="0" t="0"/>
          <a:stretch/>
        </p:blipFill>
        <p:spPr>
          <a:xfrm>
            <a:off x="1441664" y="1297873"/>
            <a:ext cx="3783977" cy="51560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14" name="Google Shape;414;p31"/>
          <p:cNvPicPr preferRelativeResize="0"/>
          <p:nvPr/>
        </p:nvPicPr>
        <p:blipFill rotWithShape="1">
          <a:blip r:embed="rId8">
            <a:alphaModFix/>
          </a:blip>
          <a:srcRect b="0" l="0" r="0" t="0"/>
          <a:stretch/>
        </p:blipFill>
        <p:spPr>
          <a:xfrm flipH="1">
            <a:off x="8792782" y="2194753"/>
            <a:ext cx="3187501" cy="255160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descr="A picture containing clock&#10;&#10;Description automatically generated" id="420" name="Google Shape;420;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1" name="Google Shape;421;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2" name="Google Shape;422;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3" name="Google Shape;423;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4" name="Google Shape;424;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Rocks and Fossils</a:t>
            </a:r>
            <a:endParaRPr b="0" i="0" sz="1400" u="none" cap="none" strike="noStrike">
              <a:solidFill>
                <a:srgbClr val="000000"/>
              </a:solidFill>
              <a:latin typeface="Century Gothic"/>
              <a:ea typeface="Century Gothic"/>
              <a:cs typeface="Century Gothic"/>
              <a:sym typeface="Century Gothic"/>
            </a:endParaRPr>
          </a:p>
        </p:txBody>
      </p:sp>
      <p:sp>
        <p:nvSpPr>
          <p:cNvPr id="425" name="Google Shape;425;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440,441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26" name="Google Shape;426;p92"/>
          <p:cNvPicPr preferRelativeResize="0"/>
          <p:nvPr/>
        </p:nvPicPr>
        <p:blipFill rotWithShape="1">
          <a:blip r:embed="rId6">
            <a:alphaModFix/>
          </a:blip>
          <a:srcRect b="0" l="0" r="0" t="0"/>
          <a:stretch/>
        </p:blipFill>
        <p:spPr>
          <a:xfrm>
            <a:off x="-178416" y="2163337"/>
            <a:ext cx="2879889" cy="2308302"/>
          </a:xfrm>
          <a:prstGeom prst="rect">
            <a:avLst/>
          </a:prstGeom>
          <a:noFill/>
          <a:ln>
            <a:noFill/>
          </a:ln>
        </p:spPr>
      </p:pic>
      <p:pic>
        <p:nvPicPr>
          <p:cNvPr id="427" name="Google Shape;427;p92"/>
          <p:cNvPicPr preferRelativeResize="0"/>
          <p:nvPr/>
        </p:nvPicPr>
        <p:blipFill rotWithShape="1">
          <a:blip r:embed="rId7">
            <a:alphaModFix/>
          </a:blip>
          <a:srcRect b="0" l="0" r="0" t="0"/>
          <a:stretch/>
        </p:blipFill>
        <p:spPr>
          <a:xfrm>
            <a:off x="2479088" y="1252232"/>
            <a:ext cx="3805558" cy="51854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28" name="Google Shape;428;p92"/>
          <p:cNvPicPr preferRelativeResize="0"/>
          <p:nvPr/>
        </p:nvPicPr>
        <p:blipFill rotWithShape="1">
          <a:blip r:embed="rId8">
            <a:alphaModFix/>
          </a:blip>
          <a:srcRect b="0" l="0" r="0" t="0"/>
          <a:stretch/>
        </p:blipFill>
        <p:spPr>
          <a:xfrm>
            <a:off x="6397292" y="1252232"/>
            <a:ext cx="3805558" cy="51854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descr="A picture containing clock&#10;&#10;Description automatically generated" id="434" name="Google Shape;434;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5" name="Google Shape;435;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6" name="Google Shape;436;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7" name="Google Shape;437;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8" name="Google Shape;438;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Rocks and Fossils</a:t>
            </a:r>
            <a:endParaRPr b="0" i="0" sz="1400" u="none" cap="none" strike="noStrike">
              <a:solidFill>
                <a:srgbClr val="000000"/>
              </a:solidFill>
              <a:latin typeface="Century Gothic"/>
              <a:ea typeface="Century Gothic"/>
              <a:cs typeface="Century Gothic"/>
              <a:sym typeface="Century Gothic"/>
            </a:endParaRPr>
          </a:p>
        </p:txBody>
      </p:sp>
      <p:sp>
        <p:nvSpPr>
          <p:cNvPr id="439" name="Google Shape;439;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442, 443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40" name="Google Shape;440;p93"/>
          <p:cNvPicPr preferRelativeResize="0"/>
          <p:nvPr/>
        </p:nvPicPr>
        <p:blipFill rotWithShape="1">
          <a:blip r:embed="rId6">
            <a:alphaModFix/>
          </a:blip>
          <a:srcRect b="0" l="0" r="0" t="0"/>
          <a:stretch/>
        </p:blipFill>
        <p:spPr>
          <a:xfrm flipH="1">
            <a:off x="9021898" y="2260572"/>
            <a:ext cx="3170101" cy="2400072"/>
          </a:xfrm>
          <a:prstGeom prst="rect">
            <a:avLst/>
          </a:prstGeom>
          <a:noFill/>
          <a:ln>
            <a:noFill/>
          </a:ln>
        </p:spPr>
      </p:pic>
      <p:pic>
        <p:nvPicPr>
          <p:cNvPr id="441" name="Google Shape;441;p93"/>
          <p:cNvPicPr preferRelativeResize="0"/>
          <p:nvPr/>
        </p:nvPicPr>
        <p:blipFill rotWithShape="1">
          <a:blip r:embed="rId7">
            <a:alphaModFix/>
          </a:blip>
          <a:srcRect b="0" l="0" r="0" t="0"/>
          <a:stretch/>
        </p:blipFill>
        <p:spPr>
          <a:xfrm>
            <a:off x="1554468" y="1297873"/>
            <a:ext cx="3805558" cy="51854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42" name="Google Shape;442;p93"/>
          <p:cNvPicPr preferRelativeResize="0"/>
          <p:nvPr/>
        </p:nvPicPr>
        <p:blipFill rotWithShape="1">
          <a:blip r:embed="rId8">
            <a:alphaModFix/>
          </a:blip>
          <a:srcRect b="0" l="0" r="0" t="0"/>
          <a:stretch/>
        </p:blipFill>
        <p:spPr>
          <a:xfrm>
            <a:off x="5360026" y="1297873"/>
            <a:ext cx="3805558" cy="51854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descr="A picture containing clock&#10;&#10;Description automatically generated" id="448" name="Google Shape;448;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9" name="Google Shape;449;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0" name="Google Shape;450;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1" name="Google Shape;451;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2" name="Google Shape;452;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Rocks and Fossils</a:t>
            </a:r>
            <a:endParaRPr b="0" i="0" sz="1400" u="none" cap="none" strike="noStrike">
              <a:solidFill>
                <a:srgbClr val="000000"/>
              </a:solidFill>
              <a:latin typeface="Century Gothic"/>
              <a:ea typeface="Century Gothic"/>
              <a:cs typeface="Century Gothic"/>
              <a:sym typeface="Century Gothic"/>
            </a:endParaRPr>
          </a:p>
        </p:txBody>
      </p:sp>
      <p:sp>
        <p:nvSpPr>
          <p:cNvPr id="453" name="Google Shape;453;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444, 445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54" name="Google Shape;454;p94"/>
          <p:cNvPicPr preferRelativeResize="0"/>
          <p:nvPr/>
        </p:nvPicPr>
        <p:blipFill rotWithShape="1">
          <a:blip r:embed="rId6">
            <a:alphaModFix/>
          </a:blip>
          <a:srcRect b="0" l="0" r="0" t="0"/>
          <a:stretch/>
        </p:blipFill>
        <p:spPr>
          <a:xfrm>
            <a:off x="-68724" y="2722769"/>
            <a:ext cx="2815993" cy="2235265"/>
          </a:xfrm>
          <a:prstGeom prst="rect">
            <a:avLst/>
          </a:prstGeom>
          <a:noFill/>
          <a:ln>
            <a:noFill/>
          </a:ln>
        </p:spPr>
      </p:pic>
      <p:pic>
        <p:nvPicPr>
          <p:cNvPr id="455" name="Google Shape;455;p94"/>
          <p:cNvPicPr preferRelativeResize="0"/>
          <p:nvPr/>
        </p:nvPicPr>
        <p:blipFill rotWithShape="1">
          <a:blip r:embed="rId7">
            <a:alphaModFix/>
          </a:blip>
          <a:srcRect b="0" l="0" r="0" t="0"/>
          <a:stretch/>
        </p:blipFill>
        <p:spPr>
          <a:xfrm>
            <a:off x="2418893" y="1297873"/>
            <a:ext cx="3805558" cy="51854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56" name="Google Shape;456;p94"/>
          <p:cNvPicPr preferRelativeResize="0"/>
          <p:nvPr/>
        </p:nvPicPr>
        <p:blipFill rotWithShape="1">
          <a:blip r:embed="rId8">
            <a:alphaModFix/>
          </a:blip>
          <a:srcRect b="0" l="0" r="0" t="0"/>
          <a:stretch/>
        </p:blipFill>
        <p:spPr>
          <a:xfrm>
            <a:off x="6300491" y="1286964"/>
            <a:ext cx="3805558" cy="51854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A picture containing clock&#10;&#10;Description automatically generated" id="462" name="Google Shape;462;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3" name="Google Shape;463;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4" name="Google Shape;464;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5" name="Google Shape;465;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6" name="Google Shape;466;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Rocks and Fossils</a:t>
            </a:r>
            <a:endParaRPr b="0" i="0" sz="1400" u="none" cap="none" strike="noStrike">
              <a:solidFill>
                <a:srgbClr val="000000"/>
              </a:solidFill>
              <a:latin typeface="Century Gothic"/>
              <a:ea typeface="Century Gothic"/>
              <a:cs typeface="Century Gothic"/>
              <a:sym typeface="Century Gothic"/>
            </a:endParaRPr>
          </a:p>
        </p:txBody>
      </p:sp>
      <p:sp>
        <p:nvSpPr>
          <p:cNvPr id="467" name="Google Shape;467;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446, 447</a:t>
            </a:r>
            <a:endParaRPr b="0" i="0" sz="1400" u="none" cap="none" strike="noStrike">
              <a:solidFill>
                <a:srgbClr val="000000"/>
              </a:solidFill>
              <a:latin typeface="Century Gothic"/>
              <a:ea typeface="Century Gothic"/>
              <a:cs typeface="Century Gothic"/>
              <a:sym typeface="Century Gothic"/>
            </a:endParaRPr>
          </a:p>
        </p:txBody>
      </p:sp>
      <p:pic>
        <p:nvPicPr>
          <p:cNvPr id="468" name="Google Shape;468;p95"/>
          <p:cNvPicPr preferRelativeResize="0"/>
          <p:nvPr/>
        </p:nvPicPr>
        <p:blipFill rotWithShape="1">
          <a:blip r:embed="rId6">
            <a:alphaModFix/>
          </a:blip>
          <a:srcRect b="0" l="0" r="0" t="0"/>
          <a:stretch/>
        </p:blipFill>
        <p:spPr>
          <a:xfrm>
            <a:off x="1488642" y="1159009"/>
            <a:ext cx="3997575" cy="54471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69" name="Google Shape;469;p95"/>
          <p:cNvPicPr preferRelativeResize="0"/>
          <p:nvPr/>
        </p:nvPicPr>
        <p:blipFill rotWithShape="1">
          <a:blip r:embed="rId7">
            <a:alphaModFix/>
          </a:blip>
          <a:srcRect b="0" l="0" r="0" t="0"/>
          <a:stretch/>
        </p:blipFill>
        <p:spPr>
          <a:xfrm>
            <a:off x="5491994" y="1159008"/>
            <a:ext cx="3997575" cy="54471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70" name="Google Shape;470;p95"/>
          <p:cNvPicPr preferRelativeResize="0"/>
          <p:nvPr/>
        </p:nvPicPr>
        <p:blipFill rotWithShape="1">
          <a:blip r:embed="rId8">
            <a:alphaModFix/>
          </a:blip>
          <a:srcRect b="0" l="0" r="0" t="0"/>
          <a:stretch/>
        </p:blipFill>
        <p:spPr>
          <a:xfrm flipH="1">
            <a:off x="9361960" y="2550986"/>
            <a:ext cx="2957651" cy="22768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 - Systems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 name="Google Shape;104;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05" name="Google Shape;105;p3"/>
          <p:cNvSpPr/>
          <p:nvPr/>
        </p:nvSpPr>
        <p:spPr>
          <a:xfrm>
            <a:off x="620429" y="3907779"/>
            <a:ext cx="9429184" cy="2323713"/>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changes do you see on earth</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did you learn from the pictures</a:t>
            </a: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06" name="Google Shape;106;p3"/>
          <p:cNvPicPr preferRelativeResize="0"/>
          <p:nvPr/>
        </p:nvPicPr>
        <p:blipFill rotWithShape="1">
          <a:blip r:embed="rId4">
            <a:alphaModFix/>
          </a:blip>
          <a:srcRect b="0" l="0" r="0" t="0"/>
          <a:stretch/>
        </p:blipFill>
        <p:spPr>
          <a:xfrm>
            <a:off x="538602" y="4366060"/>
            <a:ext cx="4877486" cy="703575"/>
          </a:xfrm>
          <a:prstGeom prst="rect">
            <a:avLst/>
          </a:prstGeom>
          <a:noFill/>
          <a:ln>
            <a:noFill/>
          </a:ln>
        </p:spPr>
      </p:pic>
      <p:sp>
        <p:nvSpPr>
          <p:cNvPr id="107" name="Google Shape;107;p3"/>
          <p:cNvSpPr txBox="1"/>
          <p:nvPr/>
        </p:nvSpPr>
        <p:spPr>
          <a:xfrm>
            <a:off x="538601" y="1857568"/>
            <a:ext cx="474120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r>
              <a:rPr b="0" i="0" lang="en-US" sz="3200" u="none" cap="none" strike="noStrike">
                <a:solidFill>
                  <a:schemeClr val="dk1"/>
                </a:solidFill>
                <a:latin typeface="Century Gothic"/>
                <a:ea typeface="Century Gothic"/>
                <a:cs typeface="Century Gothic"/>
                <a:sym typeface="Century Gothic"/>
              </a:rPr>
              <a:t>How do elements of systems change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08" name="Google Shape;108;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9" name="Google Shape;109;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420</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1" name="Google Shape;111;p3"/>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pic>
        <p:nvPicPr>
          <p:cNvPr id="112" name="Google Shape;112;p3"/>
          <p:cNvPicPr preferRelativeResize="0"/>
          <p:nvPr/>
        </p:nvPicPr>
        <p:blipFill rotWithShape="1">
          <a:blip r:embed="rId7">
            <a:alphaModFix/>
          </a:blip>
          <a:srcRect b="0" l="0" r="0" t="0"/>
          <a:stretch/>
        </p:blipFill>
        <p:spPr>
          <a:xfrm>
            <a:off x="6111338" y="1396496"/>
            <a:ext cx="4877486" cy="33886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A picture containing clock&#10;&#10;Description automatically generated" id="476" name="Google Shape;476;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7" name="Google Shape;477;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8" name="Google Shape;478;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9" name="Google Shape;479;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0" name="Google Shape;480;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Rocks and Fossils</a:t>
            </a:r>
            <a:endParaRPr b="0" i="0" sz="1400" u="none" cap="none" strike="noStrike">
              <a:solidFill>
                <a:srgbClr val="000000"/>
              </a:solidFill>
              <a:latin typeface="Century Gothic"/>
              <a:ea typeface="Century Gothic"/>
              <a:cs typeface="Century Gothic"/>
              <a:sym typeface="Century Gothic"/>
            </a:endParaRPr>
          </a:p>
        </p:txBody>
      </p:sp>
      <p:sp>
        <p:nvSpPr>
          <p:cNvPr id="481" name="Google Shape;481;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448, 449</a:t>
            </a:r>
            <a:endParaRPr b="0" i="0" sz="1400" u="none" cap="none" strike="noStrike">
              <a:solidFill>
                <a:srgbClr val="000000"/>
              </a:solidFill>
              <a:latin typeface="Century Gothic"/>
              <a:ea typeface="Century Gothic"/>
              <a:cs typeface="Century Gothic"/>
              <a:sym typeface="Century Gothic"/>
            </a:endParaRPr>
          </a:p>
        </p:txBody>
      </p:sp>
      <p:pic>
        <p:nvPicPr>
          <p:cNvPr id="482" name="Google Shape;482;p96"/>
          <p:cNvPicPr preferRelativeResize="0"/>
          <p:nvPr/>
        </p:nvPicPr>
        <p:blipFill rotWithShape="1">
          <a:blip r:embed="rId6">
            <a:alphaModFix/>
          </a:blip>
          <a:srcRect b="0" l="0" r="0" t="0"/>
          <a:stretch/>
        </p:blipFill>
        <p:spPr>
          <a:xfrm>
            <a:off x="5270814" y="1309716"/>
            <a:ext cx="3632200" cy="4978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83" name="Google Shape;483;p96"/>
          <p:cNvPicPr preferRelativeResize="0"/>
          <p:nvPr/>
        </p:nvPicPr>
        <p:blipFill rotWithShape="1">
          <a:blip r:embed="rId7">
            <a:alphaModFix/>
          </a:blip>
          <a:srcRect b="0" l="0" r="0" t="0"/>
          <a:stretch/>
        </p:blipFill>
        <p:spPr>
          <a:xfrm>
            <a:off x="1572353" y="1309716"/>
            <a:ext cx="3632200" cy="4978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84" name="Google Shape;484;p96"/>
          <p:cNvPicPr preferRelativeResize="0"/>
          <p:nvPr/>
        </p:nvPicPr>
        <p:blipFill rotWithShape="1">
          <a:blip r:embed="rId8">
            <a:alphaModFix/>
          </a:blip>
          <a:srcRect b="0" l="0" r="0" t="0"/>
          <a:stretch/>
        </p:blipFill>
        <p:spPr>
          <a:xfrm flipH="1">
            <a:off x="8884821" y="2073403"/>
            <a:ext cx="3469651" cy="271119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descr="A picture containing clock&#10;&#10;Description automatically generated" id="490" name="Google Shape;490;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1" name="Google Shape;491;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2" name="Google Shape;492;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3" name="Google Shape;493;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4" name="Google Shape;494;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Rocks and Fossils</a:t>
            </a:r>
            <a:endParaRPr b="0" i="0" sz="1400" u="none" cap="none" strike="noStrike">
              <a:solidFill>
                <a:srgbClr val="000000"/>
              </a:solidFill>
              <a:latin typeface="Century Gothic"/>
              <a:ea typeface="Century Gothic"/>
              <a:cs typeface="Century Gothic"/>
              <a:sym typeface="Century Gothic"/>
            </a:endParaRPr>
          </a:p>
        </p:txBody>
      </p:sp>
      <p:sp>
        <p:nvSpPr>
          <p:cNvPr id="495" name="Google Shape;495;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450, 451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96" name="Google Shape;496;p97"/>
          <p:cNvPicPr preferRelativeResize="0"/>
          <p:nvPr/>
        </p:nvPicPr>
        <p:blipFill rotWithShape="1">
          <a:blip r:embed="rId6">
            <a:alphaModFix/>
          </a:blip>
          <a:srcRect b="0" l="0" r="0" t="0"/>
          <a:stretch/>
        </p:blipFill>
        <p:spPr>
          <a:xfrm>
            <a:off x="110673" y="1665099"/>
            <a:ext cx="2634714" cy="2438549"/>
          </a:xfrm>
          <a:prstGeom prst="rect">
            <a:avLst/>
          </a:prstGeom>
          <a:noFill/>
          <a:ln>
            <a:noFill/>
          </a:ln>
        </p:spPr>
      </p:pic>
      <p:pic>
        <p:nvPicPr>
          <p:cNvPr id="497" name="Google Shape;497;p97"/>
          <p:cNvPicPr preferRelativeResize="0"/>
          <p:nvPr/>
        </p:nvPicPr>
        <p:blipFill rotWithShape="1">
          <a:blip r:embed="rId7">
            <a:alphaModFix/>
          </a:blip>
          <a:srcRect b="0" l="0" r="0" t="0"/>
          <a:stretch/>
        </p:blipFill>
        <p:spPr>
          <a:xfrm>
            <a:off x="6538973" y="1290585"/>
            <a:ext cx="3679429" cy="51460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98" name="Google Shape;498;p97"/>
          <p:cNvPicPr preferRelativeResize="0"/>
          <p:nvPr/>
        </p:nvPicPr>
        <p:blipFill rotWithShape="1">
          <a:blip r:embed="rId8">
            <a:alphaModFix/>
          </a:blip>
          <a:srcRect b="0" l="0" r="0" t="0"/>
          <a:stretch/>
        </p:blipFill>
        <p:spPr>
          <a:xfrm>
            <a:off x="2643609" y="1297873"/>
            <a:ext cx="3798832" cy="51480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descr="A picture containing clock&#10;&#10;Description automatically generated" id="504" name="Google Shape;504;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5" name="Google Shape;505;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6" name="Google Shape;506;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7" name="Google Shape;507;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8" name="Google Shape;508;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pic>
        <p:nvPicPr>
          <p:cNvPr id="509" name="Google Shape;509;p98"/>
          <p:cNvPicPr preferRelativeResize="0"/>
          <p:nvPr/>
        </p:nvPicPr>
        <p:blipFill rotWithShape="1">
          <a:blip r:embed="rId6">
            <a:alphaModFix/>
          </a:blip>
          <a:srcRect b="0" l="0" r="0" t="0"/>
          <a:stretch/>
        </p:blipFill>
        <p:spPr>
          <a:xfrm>
            <a:off x="819040" y="1166822"/>
            <a:ext cx="3716862" cy="50451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10" name="Google Shape;510;p98"/>
          <p:cNvSpPr txBox="1"/>
          <p:nvPr/>
        </p:nvSpPr>
        <p:spPr>
          <a:xfrm>
            <a:off x="4997609" y="1703864"/>
            <a:ext cx="6551700"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Brainstorm: </a:t>
            </a:r>
            <a:r>
              <a:rPr b="0" i="0" lang="en-US" sz="2800" u="none" cap="none" strike="noStrike">
                <a:solidFill>
                  <a:schemeClr val="dk1"/>
                </a:solidFill>
                <a:latin typeface="Century Gothic"/>
                <a:ea typeface="Century Gothic"/>
                <a:cs typeface="Century Gothic"/>
                <a:sym typeface="Century Gothic"/>
              </a:rPr>
              <a:t>What are some facts you learned about how rocks form and change over time</a:t>
            </a:r>
            <a:r>
              <a:rPr b="0" i="0" lang="en-US" sz="2800" u="none" cap="none" strike="noStrike">
                <a:solidFill>
                  <a:schemeClr val="dk1"/>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How did reading </a:t>
            </a:r>
            <a:r>
              <a:rPr b="0" i="1" lang="en-US" sz="2800" u="none" cap="none" strike="noStrike">
                <a:solidFill>
                  <a:schemeClr val="dk1"/>
                </a:solidFill>
                <a:latin typeface="Century Gothic"/>
                <a:ea typeface="Century Gothic"/>
                <a:cs typeface="Century Gothic"/>
                <a:sym typeface="Century Gothic"/>
              </a:rPr>
              <a:t>Rocks and Fossils i</a:t>
            </a:r>
            <a:r>
              <a:rPr b="0" i="0" lang="en-US" sz="2800" u="none" cap="none" strike="noStrike">
                <a:solidFill>
                  <a:schemeClr val="dk1"/>
                </a:solidFill>
                <a:latin typeface="Century Gothic"/>
                <a:ea typeface="Century Gothic"/>
                <a:cs typeface="Century Gothic"/>
                <a:sym typeface="Century Gothic"/>
              </a:rPr>
              <a:t>nterest you in geology</a:t>
            </a:r>
            <a:r>
              <a:rPr b="0" i="0" lang="en-US" sz="2800" u="none" cap="none" strike="noStrike">
                <a:solidFill>
                  <a:schemeClr val="dk1"/>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descr="A picture containing clock&#10;&#10;Description automatically generated" id="516" name="Google Shape;516;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7" name="Google Shape;517;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8" name="Google Shape;518;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9" name="Google Shape;519;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0" name="Google Shape;520;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521" name="Google Shape;521;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452</a:t>
            </a:r>
            <a:endParaRPr b="0" i="0" sz="1400" u="none" cap="none" strike="noStrike">
              <a:solidFill>
                <a:srgbClr val="000000"/>
              </a:solidFill>
              <a:latin typeface="Century Gothic"/>
              <a:ea typeface="Century Gothic"/>
              <a:cs typeface="Century Gothic"/>
              <a:sym typeface="Century Gothic"/>
            </a:endParaRPr>
          </a:p>
        </p:txBody>
      </p:sp>
      <p:sp>
        <p:nvSpPr>
          <p:cNvPr id="522" name="Google Shape;522;p33"/>
          <p:cNvSpPr txBox="1"/>
          <p:nvPr/>
        </p:nvSpPr>
        <p:spPr>
          <a:xfrm>
            <a:off x="6056548" y="2904604"/>
            <a:ext cx="4932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452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t>
            </a:r>
            <a:r>
              <a:rPr lang="en-US" sz="3200">
                <a:solidFill>
                  <a:schemeClr val="dk1"/>
                </a:solidFill>
                <a:latin typeface="Century Gothic"/>
                <a:ea typeface="Century Gothic"/>
                <a:cs typeface="Century Gothic"/>
                <a:sym typeface="Century Gothic"/>
              </a:rPr>
              <a:t>sentences</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523" name="Google Shape;523;p33"/>
          <p:cNvPicPr preferRelativeResize="0"/>
          <p:nvPr/>
        </p:nvPicPr>
        <p:blipFill rotWithShape="1">
          <a:blip r:embed="rId6">
            <a:alphaModFix/>
          </a:blip>
          <a:srcRect b="0" l="0" r="0" t="0"/>
          <a:stretch/>
        </p:blipFill>
        <p:spPr>
          <a:xfrm>
            <a:off x="1628764" y="1190817"/>
            <a:ext cx="3913848" cy="52863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24" name="Google Shape;524;p33"/>
          <p:cNvPicPr preferRelativeResize="0"/>
          <p:nvPr/>
        </p:nvPicPr>
        <p:blipFill rotWithShape="1">
          <a:blip r:embed="rId7">
            <a:alphaModFix/>
          </a:blip>
          <a:srcRect b="0" l="0" r="0" t="0"/>
          <a:stretch/>
        </p:blipFill>
        <p:spPr>
          <a:xfrm>
            <a:off x="7585100" y="1923307"/>
            <a:ext cx="1875200" cy="65762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A picture containing clock&#10;&#10;Description automatically generated" id="530" name="Google Shape;530;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1" name="Google Shape;531;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2" name="Google Shape;532;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3" name="Google Shape;533;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4" name="Google Shape;534;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35" name="Google Shape;535;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453</a:t>
            </a:r>
            <a:endParaRPr b="0" i="0" sz="1400" u="none" cap="none" strike="noStrike">
              <a:solidFill>
                <a:srgbClr val="000000"/>
              </a:solidFill>
              <a:latin typeface="Arial"/>
              <a:ea typeface="Arial"/>
              <a:cs typeface="Arial"/>
              <a:sym typeface="Arial"/>
            </a:endParaRPr>
          </a:p>
        </p:txBody>
      </p:sp>
      <p:sp>
        <p:nvSpPr>
          <p:cNvPr id="536" name="Google Shape;536;p34"/>
          <p:cNvSpPr txBox="1"/>
          <p:nvPr/>
        </p:nvSpPr>
        <p:spPr>
          <a:xfrm>
            <a:off x="6322131" y="2985919"/>
            <a:ext cx="5232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453 in your Student Interactive.</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sz="32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Century Gothic"/>
                <a:ea typeface="Century Gothic"/>
                <a:cs typeface="Century Gothic"/>
                <a:sym typeface="Century Gothic"/>
              </a:rPr>
              <a:t>Look back </a:t>
            </a:r>
            <a:r>
              <a:rPr lang="en-US" sz="3200">
                <a:solidFill>
                  <a:schemeClr val="dk1"/>
                </a:solidFill>
                <a:latin typeface="Century Gothic"/>
                <a:ea typeface="Century Gothic"/>
                <a:cs typeface="Century Gothic"/>
                <a:sym typeface="Century Gothic"/>
              </a:rPr>
              <a:t>at the text to answer the questions.</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537" name="Google Shape;537;p34"/>
          <p:cNvPicPr preferRelativeResize="0"/>
          <p:nvPr/>
        </p:nvPicPr>
        <p:blipFill rotWithShape="1">
          <a:blip r:embed="rId6">
            <a:alphaModFix/>
          </a:blip>
          <a:srcRect b="0" l="0" r="0" t="0"/>
          <a:stretch/>
        </p:blipFill>
        <p:spPr>
          <a:xfrm>
            <a:off x="1776353" y="1193253"/>
            <a:ext cx="3949833" cy="53349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38" name="Google Shape;538;p34"/>
          <p:cNvPicPr preferRelativeResize="0"/>
          <p:nvPr/>
        </p:nvPicPr>
        <p:blipFill rotWithShape="1">
          <a:blip r:embed="rId7">
            <a:alphaModFix/>
          </a:blip>
          <a:srcRect b="0" l="0" r="0" t="0"/>
          <a:stretch/>
        </p:blipFill>
        <p:spPr>
          <a:xfrm>
            <a:off x="7746541" y="1943422"/>
            <a:ext cx="1875200" cy="65762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descr="A picture containing clock&#10;&#10;Description automatically generated" id="544" name="Google Shape;544;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5" name="Google Shape;545;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6" name="Google Shape;546;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7" name="Google Shape;547;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8" name="Google Shape;548;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Consonant Changes</a:t>
            </a:r>
            <a:endParaRPr b="0" i="0" sz="1400" u="none" cap="none" strike="noStrike">
              <a:solidFill>
                <a:srgbClr val="000000"/>
              </a:solidFill>
              <a:latin typeface="Century Gothic"/>
              <a:ea typeface="Century Gothic"/>
              <a:cs typeface="Century Gothic"/>
              <a:sym typeface="Century Gothic"/>
            </a:endParaRPr>
          </a:p>
        </p:txBody>
      </p:sp>
      <p:sp>
        <p:nvSpPr>
          <p:cNvPr id="549" name="Google Shape;549;p99"/>
          <p:cNvSpPr txBox="1"/>
          <p:nvPr/>
        </p:nvSpPr>
        <p:spPr>
          <a:xfrm>
            <a:off x="819040" y="1642596"/>
            <a:ext cx="3678654"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music</a:t>
            </a:r>
            <a:endParaRPr b="0" i="0" sz="1400" u="none" cap="none" strike="noStrike">
              <a:solidFill>
                <a:srgbClr val="000000"/>
              </a:solidFill>
              <a:latin typeface="Century Gothic"/>
              <a:ea typeface="Century Gothic"/>
              <a:cs typeface="Century Gothic"/>
              <a:sym typeface="Century Gothic"/>
            </a:endParaRPr>
          </a:p>
        </p:txBody>
      </p:sp>
      <p:sp>
        <p:nvSpPr>
          <p:cNvPr id="550" name="Google Shape;550;p99"/>
          <p:cNvSpPr txBox="1"/>
          <p:nvPr/>
        </p:nvSpPr>
        <p:spPr>
          <a:xfrm>
            <a:off x="920686" y="3905173"/>
            <a:ext cx="3577005"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musician</a:t>
            </a:r>
            <a:endParaRPr b="0" i="0" sz="1400" u="none" cap="none" strike="noStrike">
              <a:solidFill>
                <a:srgbClr val="000000"/>
              </a:solidFill>
              <a:latin typeface="Century Gothic"/>
              <a:ea typeface="Century Gothic"/>
              <a:cs typeface="Century Gothic"/>
              <a:sym typeface="Century Gothic"/>
            </a:endParaRPr>
          </a:p>
        </p:txBody>
      </p:sp>
      <p:sp>
        <p:nvSpPr>
          <p:cNvPr id="551" name="Google Shape;551;p99"/>
          <p:cNvSpPr txBox="1"/>
          <p:nvPr/>
        </p:nvSpPr>
        <p:spPr>
          <a:xfrm>
            <a:off x="853287" y="2762230"/>
            <a:ext cx="3644407" cy="79271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erupt</a:t>
            </a:r>
            <a:endParaRPr b="0" i="0" sz="1400" u="none" cap="none" strike="noStrike">
              <a:solidFill>
                <a:srgbClr val="000000"/>
              </a:solidFill>
              <a:latin typeface="Century Gothic"/>
              <a:ea typeface="Century Gothic"/>
              <a:cs typeface="Century Gothic"/>
              <a:sym typeface="Century Gothic"/>
            </a:endParaRPr>
          </a:p>
        </p:txBody>
      </p:sp>
      <p:sp>
        <p:nvSpPr>
          <p:cNvPr id="552" name="Google Shape;552;p99"/>
          <p:cNvSpPr txBox="1"/>
          <p:nvPr/>
        </p:nvSpPr>
        <p:spPr>
          <a:xfrm>
            <a:off x="920687" y="5024807"/>
            <a:ext cx="3644402" cy="79271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eruption</a:t>
            </a:r>
            <a:endParaRPr b="0" i="0" sz="1400" u="none" cap="none" strike="noStrike">
              <a:solidFill>
                <a:srgbClr val="000000"/>
              </a:solidFill>
              <a:latin typeface="Century Gothic"/>
              <a:ea typeface="Century Gothic"/>
              <a:cs typeface="Century Gothic"/>
              <a:sym typeface="Century Gothic"/>
            </a:endParaRPr>
          </a:p>
        </p:txBody>
      </p:sp>
      <p:sp>
        <p:nvSpPr>
          <p:cNvPr id="553" name="Google Shape;553;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458</a:t>
            </a:r>
            <a:endParaRPr b="0" i="0" sz="1400" u="none" cap="none" strike="noStrike">
              <a:solidFill>
                <a:srgbClr val="000000"/>
              </a:solidFill>
              <a:latin typeface="Century Gothic"/>
              <a:ea typeface="Century Gothic"/>
              <a:cs typeface="Century Gothic"/>
              <a:sym typeface="Century Gothic"/>
            </a:endParaRPr>
          </a:p>
        </p:txBody>
      </p:sp>
      <p:pic>
        <p:nvPicPr>
          <p:cNvPr id="554" name="Google Shape;554;p99"/>
          <p:cNvPicPr preferRelativeResize="0"/>
          <p:nvPr/>
        </p:nvPicPr>
        <p:blipFill rotWithShape="1">
          <a:blip r:embed="rId6">
            <a:alphaModFix/>
          </a:blip>
          <a:srcRect b="0" l="0" r="0" t="0"/>
          <a:stretch/>
        </p:blipFill>
        <p:spPr>
          <a:xfrm>
            <a:off x="5231683" y="1159009"/>
            <a:ext cx="3895562" cy="52616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55" name="Google Shape;555;p99"/>
          <p:cNvSpPr txBox="1"/>
          <p:nvPr/>
        </p:nvSpPr>
        <p:spPr>
          <a:xfrm>
            <a:off x="9479486" y="2277687"/>
            <a:ext cx="2427671"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453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descr="A picture containing clock&#10;&#10;Description automatically generated" id="561" name="Google Shape;561;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2" name="Google Shape;562;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3" name="Google Shape;563;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4" name="Google Shape;564;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5" name="Google Shape;565;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sp>
        <p:nvSpPr>
          <p:cNvPr id="566" name="Google Shape;566;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464</a:t>
            </a:r>
            <a:endParaRPr b="0" i="0" sz="1400" u="none" cap="none" strike="noStrike">
              <a:solidFill>
                <a:srgbClr val="000000"/>
              </a:solidFill>
              <a:latin typeface="Century Gothic"/>
              <a:ea typeface="Century Gothic"/>
              <a:cs typeface="Century Gothic"/>
              <a:sym typeface="Century Gothic"/>
            </a:endParaRPr>
          </a:p>
        </p:txBody>
      </p:sp>
      <p:sp>
        <p:nvSpPr>
          <p:cNvPr id="567" name="Google Shape;567;p35"/>
          <p:cNvSpPr txBox="1"/>
          <p:nvPr/>
        </p:nvSpPr>
        <p:spPr>
          <a:xfrm>
            <a:off x="6528306" y="3094873"/>
            <a:ext cx="50623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464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568" name="Google Shape;568;p35"/>
          <p:cNvPicPr preferRelativeResize="0"/>
          <p:nvPr/>
        </p:nvPicPr>
        <p:blipFill rotWithShape="1">
          <a:blip r:embed="rId6">
            <a:alphaModFix/>
          </a:blip>
          <a:srcRect b="0" l="0" r="0" t="0"/>
          <a:stretch/>
        </p:blipFill>
        <p:spPr>
          <a:xfrm>
            <a:off x="1844088" y="1185288"/>
            <a:ext cx="3819606" cy="51791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69" name="Google Shape;569;p35"/>
          <p:cNvPicPr preferRelativeResize="0"/>
          <p:nvPr/>
        </p:nvPicPr>
        <p:blipFill rotWithShape="1">
          <a:blip r:embed="rId7">
            <a:alphaModFix/>
          </a:blip>
          <a:srcRect b="0" l="0" r="0" t="0"/>
          <a:stretch/>
        </p:blipFill>
        <p:spPr>
          <a:xfrm>
            <a:off x="7634856" y="2238915"/>
            <a:ext cx="1875200" cy="65762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descr="A picture containing clock&#10;&#10;Description automatically generated" id="575" name="Google Shape;575;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6" name="Google Shape;576;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7" name="Google Shape;577;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8" name="Google Shape;578;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9" name="Google Shape;579;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80" name="Google Shape;580;p36"/>
          <p:cNvSpPr txBox="1"/>
          <p:nvPr/>
        </p:nvSpPr>
        <p:spPr>
          <a:xfrm>
            <a:off x="819040" y="1868615"/>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what we’re learning about poems. </a:t>
            </a:r>
            <a:endParaRPr b="0" i="0" sz="3200" u="none" cap="none" strike="noStrike">
              <a:solidFill>
                <a:schemeClr val="dk1"/>
              </a:solidFill>
              <a:latin typeface="Century Gothic"/>
              <a:ea typeface="Century Gothic"/>
              <a:cs typeface="Century Gothic"/>
              <a:sym typeface="Century Gothic"/>
            </a:endParaRPr>
          </a:p>
        </p:txBody>
      </p:sp>
      <p:sp>
        <p:nvSpPr>
          <p:cNvPr id="581" name="Google Shape;581;p36"/>
          <p:cNvSpPr txBox="1"/>
          <p:nvPr/>
        </p:nvSpPr>
        <p:spPr>
          <a:xfrm>
            <a:off x="819040" y="3780152"/>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own </a:t>
            </a:r>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poems using rhythm and rhyme.</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82" name="Google Shape;582;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A picture containing clock&#10;&#10;Description automatically generated" id="588" name="Google Shape;588;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9" name="Google Shape;589;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0" name="Google Shape;590;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1" name="Google Shape;591;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2" name="Google Shape;592;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 Consonant Changes </a:t>
            </a:r>
            <a:endParaRPr b="0" i="0" sz="1400" u="none" cap="none" strike="noStrike">
              <a:solidFill>
                <a:srgbClr val="000000"/>
              </a:solidFill>
              <a:latin typeface="Century Gothic"/>
              <a:ea typeface="Century Gothic"/>
              <a:cs typeface="Century Gothic"/>
              <a:sym typeface="Century Gothic"/>
            </a:endParaRPr>
          </a:p>
        </p:txBody>
      </p:sp>
      <p:sp>
        <p:nvSpPr>
          <p:cNvPr id="593" name="Google Shape;593;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461</a:t>
            </a:r>
            <a:endParaRPr b="0" i="0" sz="1400" u="none" cap="none" strike="noStrike">
              <a:solidFill>
                <a:srgbClr val="000000"/>
              </a:solidFill>
              <a:latin typeface="Century Gothic"/>
              <a:ea typeface="Century Gothic"/>
              <a:cs typeface="Century Gothic"/>
              <a:sym typeface="Century Gothic"/>
            </a:endParaRPr>
          </a:p>
        </p:txBody>
      </p:sp>
      <p:sp>
        <p:nvSpPr>
          <p:cNvPr id="594" name="Google Shape;594;p37"/>
          <p:cNvSpPr txBox="1"/>
          <p:nvPr/>
        </p:nvSpPr>
        <p:spPr>
          <a:xfrm>
            <a:off x="592727" y="1509202"/>
            <a:ext cx="3213804"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frustrate</a:t>
            </a:r>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frustration</a:t>
            </a:r>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elect</a:t>
            </a:r>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election</a:t>
            </a:r>
            <a:endParaRPr b="0" i="0" sz="4000" u="none" cap="none" strike="noStrike">
              <a:solidFill>
                <a:srgbClr val="000000"/>
              </a:solidFill>
              <a:latin typeface="Century Gothic"/>
              <a:ea typeface="Century Gothic"/>
              <a:cs typeface="Century Gothic"/>
              <a:sym typeface="Century Gothic"/>
            </a:endParaRPr>
          </a:p>
        </p:txBody>
      </p:sp>
      <p:sp>
        <p:nvSpPr>
          <p:cNvPr id="595" name="Google Shape;595;p37"/>
          <p:cNvSpPr txBox="1"/>
          <p:nvPr/>
        </p:nvSpPr>
        <p:spPr>
          <a:xfrm>
            <a:off x="7362250" y="1908300"/>
            <a:ext cx="47268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461 in your Student Interactive.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2800" u="none" cap="none" strike="noStrike">
                <a:solidFill>
                  <a:schemeClr val="dk1"/>
                </a:solidFill>
                <a:latin typeface="Century Gothic"/>
                <a:ea typeface="Century Gothic"/>
                <a:cs typeface="Century Gothic"/>
                <a:sym typeface="Century Gothic"/>
              </a:rPr>
              <a:t>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lang="en-US" sz="2800">
                <a:solidFill>
                  <a:schemeClr val="dk1"/>
                </a:solidFill>
                <a:latin typeface="Century Gothic"/>
                <a:ea typeface="Century Gothic"/>
                <a:cs typeface="Century Gothic"/>
                <a:sym typeface="Century Gothic"/>
              </a:rPr>
              <a:t>Read </a:t>
            </a:r>
            <a:r>
              <a:rPr lang="en-US" sz="2800">
                <a:solidFill>
                  <a:schemeClr val="dk1"/>
                </a:solidFill>
                <a:latin typeface="Century Gothic"/>
                <a:ea typeface="Century Gothic"/>
                <a:cs typeface="Century Gothic"/>
                <a:sym typeface="Century Gothic"/>
              </a:rPr>
              <a:t>the words and </a:t>
            </a:r>
            <a:r>
              <a:rPr b="1" lang="en-US" sz="2800">
                <a:solidFill>
                  <a:schemeClr val="dk1"/>
                </a:solidFill>
                <a:latin typeface="Century Gothic"/>
                <a:ea typeface="Century Gothic"/>
                <a:cs typeface="Century Gothic"/>
                <a:sym typeface="Century Gothic"/>
              </a:rPr>
              <a:t>find</a:t>
            </a:r>
            <a:r>
              <a:rPr lang="en-US" sz="2800">
                <a:solidFill>
                  <a:schemeClr val="dk1"/>
                </a:solidFill>
                <a:latin typeface="Century Gothic"/>
                <a:ea typeface="Century Gothic"/>
                <a:cs typeface="Century Gothic"/>
                <a:sym typeface="Century Gothic"/>
              </a:rPr>
              <a:t> the related word pairs with consonant changes.</a:t>
            </a:r>
            <a:endParaRPr sz="28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sz="28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lang="en-US" sz="2800">
                <a:solidFill>
                  <a:schemeClr val="dk1"/>
                </a:solidFill>
                <a:latin typeface="Century Gothic"/>
                <a:ea typeface="Century Gothic"/>
                <a:cs typeface="Century Gothic"/>
                <a:sym typeface="Century Gothic"/>
              </a:rPr>
              <a:t>Sort</a:t>
            </a:r>
            <a:r>
              <a:rPr lang="en-US" sz="2800">
                <a:solidFill>
                  <a:schemeClr val="dk1"/>
                </a:solidFill>
                <a:latin typeface="Century Gothic"/>
                <a:ea typeface="Century Gothic"/>
                <a:cs typeface="Century Gothic"/>
                <a:sym typeface="Century Gothic"/>
              </a:rPr>
              <a:t> and </a:t>
            </a:r>
            <a:r>
              <a:rPr b="1" lang="en-US" sz="2800">
                <a:solidFill>
                  <a:schemeClr val="dk1"/>
                </a:solidFill>
                <a:latin typeface="Century Gothic"/>
                <a:ea typeface="Century Gothic"/>
                <a:cs typeface="Century Gothic"/>
                <a:sym typeface="Century Gothic"/>
              </a:rPr>
              <a:t>spell</a:t>
            </a:r>
            <a:r>
              <a:rPr lang="en-US" sz="2800">
                <a:solidFill>
                  <a:schemeClr val="dk1"/>
                </a:solidFill>
                <a:latin typeface="Century Gothic"/>
                <a:ea typeface="Century Gothic"/>
                <a:cs typeface="Century Gothic"/>
                <a:sym typeface="Century Gothic"/>
              </a:rPr>
              <a:t> the </a:t>
            </a:r>
            <a:r>
              <a:rPr lang="en-US" sz="2800">
                <a:solidFill>
                  <a:schemeClr val="dk1"/>
                </a:solidFill>
                <a:latin typeface="Century Gothic"/>
                <a:ea typeface="Century Gothic"/>
                <a:cs typeface="Century Gothic"/>
                <a:sym typeface="Century Gothic"/>
              </a:rPr>
              <a:t>words</a:t>
            </a:r>
            <a:r>
              <a:rPr lang="en-US" sz="2800">
                <a:solidFill>
                  <a:schemeClr val="dk1"/>
                </a:solidFill>
                <a:latin typeface="Century Gothic"/>
                <a:ea typeface="Century Gothic"/>
                <a:cs typeface="Century Gothic"/>
                <a:sym typeface="Century Gothic"/>
              </a:rPr>
              <a:t> of each related pair side by side.</a:t>
            </a:r>
            <a:endParaRPr sz="2800">
              <a:solidFill>
                <a:schemeClr val="dk1"/>
              </a:solidFill>
              <a:latin typeface="Century Gothic"/>
              <a:ea typeface="Century Gothic"/>
              <a:cs typeface="Century Gothic"/>
              <a:sym typeface="Century Gothic"/>
            </a:endParaRPr>
          </a:p>
        </p:txBody>
      </p:sp>
      <p:pic>
        <p:nvPicPr>
          <p:cNvPr id="596" name="Google Shape;596;p37"/>
          <p:cNvPicPr preferRelativeResize="0"/>
          <p:nvPr/>
        </p:nvPicPr>
        <p:blipFill rotWithShape="1">
          <a:blip r:embed="rId6">
            <a:alphaModFix/>
          </a:blip>
          <a:srcRect b="0" l="0" r="0" t="0"/>
          <a:stretch/>
        </p:blipFill>
        <p:spPr>
          <a:xfrm>
            <a:off x="3305947" y="1184173"/>
            <a:ext cx="3922017" cy="53179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97" name="Google Shape;597;p37"/>
          <p:cNvPicPr preferRelativeResize="0"/>
          <p:nvPr/>
        </p:nvPicPr>
        <p:blipFill rotWithShape="1">
          <a:blip r:embed="rId7">
            <a:alphaModFix/>
          </a:blip>
          <a:srcRect b="0" l="0" r="0" t="0"/>
          <a:stretch/>
        </p:blipFill>
        <p:spPr>
          <a:xfrm>
            <a:off x="8511313" y="1250680"/>
            <a:ext cx="1875200" cy="65762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descr="A picture containing clock&#10;&#10;Description automatically generated" id="603" name="Google Shape;603;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4" name="Google Shape;604;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5" name="Google Shape;605;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6" name="Google Shape;606;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7" name="Google Shape;607;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08" name="Google Shape;608;p38"/>
          <p:cNvSpPr txBox="1"/>
          <p:nvPr/>
        </p:nvSpPr>
        <p:spPr>
          <a:xfrm>
            <a:off x="676166" y="1272066"/>
            <a:ext cx="10172184" cy="1938952"/>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contestants included Elena, a doctor; Manny, a teacher; and the champion.</a:t>
            </a:r>
            <a:endParaRPr b="0" i="0" sz="4000" u="none" cap="none" strike="noStrike">
              <a:solidFill>
                <a:srgbClr val="000000"/>
              </a:solidFill>
              <a:latin typeface="Century Gothic"/>
              <a:ea typeface="Century Gothic"/>
              <a:cs typeface="Century Gothic"/>
              <a:sym typeface="Century Gothic"/>
            </a:endParaRPr>
          </a:p>
        </p:txBody>
      </p:sp>
      <p:sp>
        <p:nvSpPr>
          <p:cNvPr id="609" name="Google Shape;609;p38"/>
          <p:cNvSpPr txBox="1"/>
          <p:nvPr/>
        </p:nvSpPr>
        <p:spPr>
          <a:xfrm>
            <a:off x="651741" y="3818240"/>
            <a:ext cx="10196609" cy="1938952"/>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C55A11"/>
                </a:solidFill>
                <a:latin typeface="Century Gothic"/>
                <a:ea typeface="Century Gothic"/>
                <a:cs typeface="Century Gothic"/>
                <a:sym typeface="Century Gothic"/>
              </a:rPr>
              <a:t>The box of supplies contains pencils, both gray and red, crayons, some of them worn, and several markers.</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4"/>
          <p:cNvSpPr txBox="1"/>
          <p:nvPr/>
        </p:nvSpPr>
        <p:spPr>
          <a:xfrm>
            <a:off x="674757" y="2183115"/>
            <a:ext cx="6529200" cy="26827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424 in your </a:t>
            </a:r>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Rate</a:t>
            </a:r>
            <a:r>
              <a:rPr b="0" i="0" lang="en-US" sz="3200" u="none" cap="none" strike="noStrike">
                <a:solidFill>
                  <a:schemeClr val="dk1"/>
                </a:solidFill>
                <a:latin typeface="Century Gothic"/>
                <a:ea typeface="Century Gothic"/>
                <a:cs typeface="Century Gothic"/>
                <a:sym typeface="Century Gothic"/>
              </a:rPr>
              <a:t> how well you think you already meet the unit goals. </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4" name="Google Shape;124;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5" name="Google Shape;125;p4"/>
          <p:cNvPicPr preferRelativeResize="0"/>
          <p:nvPr/>
        </p:nvPicPr>
        <p:blipFill rotWithShape="1">
          <a:blip r:embed="rId6">
            <a:alphaModFix/>
          </a:blip>
          <a:srcRect b="0" l="0" r="0" t="0"/>
          <a:stretch/>
        </p:blipFill>
        <p:spPr>
          <a:xfrm>
            <a:off x="7362614" y="1315383"/>
            <a:ext cx="3510162" cy="47918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descr="A picture containing drawing, lamp&#10;&#10;Description automatically generated" id="614" name="Google Shape;614;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15" name="Google Shape;615;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16" name="Google Shape;616;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17" name="Google Shape;617;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18" name="Google Shape;618;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19" name="Google Shape;619;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descr="A picture containing clock&#10;&#10;Description automatically generated" id="625" name="Google Shape;625;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6" name="Google Shape;626;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7" name="Google Shape;627;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8" name="Google Shape;628;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9" name="Google Shape;629;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Identify Main Idea and Details</a:t>
            </a:r>
            <a:endParaRPr b="0" i="0" sz="3600" u="none" cap="none" strike="noStrike">
              <a:solidFill>
                <a:srgbClr val="000000"/>
              </a:solidFill>
              <a:latin typeface="Century Gothic"/>
              <a:ea typeface="Century Gothic"/>
              <a:cs typeface="Century Gothic"/>
              <a:sym typeface="Century Gothic"/>
            </a:endParaRPr>
          </a:p>
        </p:txBody>
      </p:sp>
      <p:sp>
        <p:nvSpPr>
          <p:cNvPr id="630" name="Google Shape;630;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432</a:t>
            </a:r>
            <a:endParaRPr b="0" i="0" sz="1400" u="none" cap="none" strike="noStrike">
              <a:solidFill>
                <a:srgbClr val="000000"/>
              </a:solidFill>
              <a:latin typeface="Century Gothic"/>
              <a:ea typeface="Century Gothic"/>
              <a:cs typeface="Century Gothic"/>
              <a:sym typeface="Century Gothic"/>
            </a:endParaRPr>
          </a:p>
        </p:txBody>
      </p:sp>
      <p:pic>
        <p:nvPicPr>
          <p:cNvPr id="631" name="Google Shape;631;p43"/>
          <p:cNvPicPr preferRelativeResize="0"/>
          <p:nvPr/>
        </p:nvPicPr>
        <p:blipFill rotWithShape="1">
          <a:blip r:embed="rId6">
            <a:alphaModFix/>
          </a:blip>
          <a:srcRect b="0" l="0" r="0" t="0"/>
          <a:stretch/>
        </p:blipFill>
        <p:spPr>
          <a:xfrm>
            <a:off x="1540756" y="1200361"/>
            <a:ext cx="4058668" cy="54708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32" name="Google Shape;632;p43"/>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432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descr="A picture containing clock&#10;&#10;Description automatically generated" id="638" name="Google Shape;638;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9" name="Google Shape;639;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0" name="Google Shape;640;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1" name="Google Shape;641;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2" name="Google Shape;642;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b="0" i="0" sz="3500" u="none" cap="none" strike="noStrike">
              <a:solidFill>
                <a:srgbClr val="000000"/>
              </a:solidFill>
              <a:latin typeface="Century Gothic"/>
              <a:ea typeface="Century Gothic"/>
              <a:cs typeface="Century Gothic"/>
              <a:sym typeface="Century Gothic"/>
            </a:endParaRPr>
          </a:p>
        </p:txBody>
      </p:sp>
      <p:sp>
        <p:nvSpPr>
          <p:cNvPr id="643" name="Google Shape;643;p10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432</a:t>
            </a:r>
            <a:endParaRPr b="0" i="0" sz="1400" u="none" cap="none" strike="noStrike">
              <a:solidFill>
                <a:srgbClr val="000000"/>
              </a:solidFill>
              <a:latin typeface="Century Gothic"/>
              <a:ea typeface="Century Gothic"/>
              <a:cs typeface="Century Gothic"/>
              <a:sym typeface="Century Gothic"/>
            </a:endParaRPr>
          </a:p>
        </p:txBody>
      </p:sp>
      <p:pic>
        <p:nvPicPr>
          <p:cNvPr id="644" name="Google Shape;644;p100"/>
          <p:cNvPicPr preferRelativeResize="0"/>
          <p:nvPr/>
        </p:nvPicPr>
        <p:blipFill rotWithShape="1">
          <a:blip r:embed="rId6">
            <a:alphaModFix/>
          </a:blip>
          <a:srcRect b="0" l="0" r="0" t="0"/>
          <a:stretch/>
        </p:blipFill>
        <p:spPr>
          <a:xfrm>
            <a:off x="1937964" y="1200361"/>
            <a:ext cx="4058668" cy="54708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45" name="Google Shape;645;p100"/>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432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descr="A picture containing clock&#10;&#10;Description automatically generated" id="651" name="Google Shape;651;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2" name="Google Shape;652;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3" name="Google Shape;653;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4" name="Google Shape;654;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5" name="Google Shape;655;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656" name="Google Shape;656;p10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434</a:t>
            </a:r>
            <a:endParaRPr b="0" i="0" sz="1400" u="none" cap="none" strike="noStrike">
              <a:solidFill>
                <a:srgbClr val="000000"/>
              </a:solidFill>
              <a:latin typeface="Century Gothic"/>
              <a:ea typeface="Century Gothic"/>
              <a:cs typeface="Century Gothic"/>
              <a:sym typeface="Century Gothic"/>
            </a:endParaRPr>
          </a:p>
        </p:txBody>
      </p:sp>
      <p:sp>
        <p:nvSpPr>
          <p:cNvPr id="657" name="Google Shape;657;p101"/>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434 in your Student Interactive.</a:t>
            </a:r>
            <a:endParaRPr b="0" i="0" sz="3200" u="none" cap="none" strike="noStrike">
              <a:solidFill>
                <a:srgbClr val="000000"/>
              </a:solidFill>
              <a:latin typeface="Arial"/>
              <a:ea typeface="Arial"/>
              <a:cs typeface="Arial"/>
              <a:sym typeface="Arial"/>
            </a:endParaRPr>
          </a:p>
        </p:txBody>
      </p:sp>
      <p:pic>
        <p:nvPicPr>
          <p:cNvPr id="658" name="Google Shape;658;p101"/>
          <p:cNvPicPr preferRelativeResize="0"/>
          <p:nvPr/>
        </p:nvPicPr>
        <p:blipFill rotWithShape="1">
          <a:blip r:embed="rId6">
            <a:alphaModFix/>
          </a:blip>
          <a:srcRect b="0" l="0" r="0" t="0"/>
          <a:stretch/>
        </p:blipFill>
        <p:spPr>
          <a:xfrm>
            <a:off x="1899983" y="1297873"/>
            <a:ext cx="3699441" cy="50408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descr="A picture containing clock&#10;&#10;Description automatically generated" id="664" name="Google Shape;664;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5" name="Google Shape;665;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6" name="Google Shape;666;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7" name="Google Shape;667;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8" name="Google Shape;668;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669" name="Google Shape;669;p10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435</a:t>
            </a:r>
            <a:endParaRPr b="0" i="0" sz="1400" u="none" cap="none" strike="noStrike">
              <a:solidFill>
                <a:srgbClr val="000000"/>
              </a:solidFill>
              <a:latin typeface="Century Gothic"/>
              <a:ea typeface="Century Gothic"/>
              <a:cs typeface="Century Gothic"/>
              <a:sym typeface="Century Gothic"/>
            </a:endParaRPr>
          </a:p>
        </p:txBody>
      </p:sp>
      <p:sp>
        <p:nvSpPr>
          <p:cNvPr id="670" name="Google Shape;670;p102"/>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435 in your Student Interactive.</a:t>
            </a:r>
            <a:endParaRPr b="0" i="0" sz="3200" u="none" cap="none" strike="noStrike">
              <a:solidFill>
                <a:srgbClr val="000000"/>
              </a:solidFill>
              <a:latin typeface="Arial"/>
              <a:ea typeface="Arial"/>
              <a:cs typeface="Arial"/>
              <a:sym typeface="Arial"/>
            </a:endParaRPr>
          </a:p>
        </p:txBody>
      </p:sp>
      <p:pic>
        <p:nvPicPr>
          <p:cNvPr id="671" name="Google Shape;671;p102"/>
          <p:cNvPicPr preferRelativeResize="0"/>
          <p:nvPr/>
        </p:nvPicPr>
        <p:blipFill rotWithShape="1">
          <a:blip r:embed="rId6">
            <a:alphaModFix/>
          </a:blip>
          <a:srcRect b="0" l="0" r="0" t="0"/>
          <a:stretch/>
        </p:blipFill>
        <p:spPr>
          <a:xfrm>
            <a:off x="1899983" y="1323534"/>
            <a:ext cx="3699441" cy="50408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descr="A picture containing clock&#10;&#10;Description automatically generated" id="677" name="Google Shape;677;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8" name="Google Shape;678;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9" name="Google Shape;679;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0" name="Google Shape;680;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1" name="Google Shape;681;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682" name="Google Shape;682;p10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436</a:t>
            </a:r>
            <a:endParaRPr b="0" i="0" sz="1400" u="none" cap="none" strike="noStrike">
              <a:solidFill>
                <a:srgbClr val="000000"/>
              </a:solidFill>
              <a:latin typeface="Century Gothic"/>
              <a:ea typeface="Century Gothic"/>
              <a:cs typeface="Century Gothic"/>
              <a:sym typeface="Century Gothic"/>
            </a:endParaRPr>
          </a:p>
        </p:txBody>
      </p:sp>
      <p:sp>
        <p:nvSpPr>
          <p:cNvPr id="683" name="Google Shape;683;p103"/>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436 in your Student Interactive.</a:t>
            </a:r>
            <a:endParaRPr b="0" i="0" sz="3200" u="none" cap="none" strike="noStrike">
              <a:solidFill>
                <a:srgbClr val="000000"/>
              </a:solidFill>
              <a:latin typeface="Arial"/>
              <a:ea typeface="Arial"/>
              <a:cs typeface="Arial"/>
              <a:sym typeface="Arial"/>
            </a:endParaRPr>
          </a:p>
        </p:txBody>
      </p:sp>
      <p:pic>
        <p:nvPicPr>
          <p:cNvPr id="684" name="Google Shape;684;p103"/>
          <p:cNvPicPr preferRelativeResize="0"/>
          <p:nvPr/>
        </p:nvPicPr>
        <p:blipFill rotWithShape="1">
          <a:blip r:embed="rId6">
            <a:alphaModFix/>
          </a:blip>
          <a:srcRect b="0" l="0" r="0" t="0"/>
          <a:stretch/>
        </p:blipFill>
        <p:spPr>
          <a:xfrm>
            <a:off x="1748850" y="1171575"/>
            <a:ext cx="4141550" cy="54482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descr="A picture containing clock&#10;&#10;Description automatically generated" id="690" name="Google Shape;690;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1" name="Google Shape;691;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2" name="Google Shape;692;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3" name="Google Shape;693;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4" name="Google Shape;694;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695" name="Google Shape;695;p10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439</a:t>
            </a:r>
            <a:endParaRPr b="0" i="0" sz="1400" u="none" cap="none" strike="noStrike">
              <a:solidFill>
                <a:srgbClr val="000000"/>
              </a:solidFill>
              <a:latin typeface="Century Gothic"/>
              <a:ea typeface="Century Gothic"/>
              <a:cs typeface="Century Gothic"/>
              <a:sym typeface="Century Gothic"/>
            </a:endParaRPr>
          </a:p>
        </p:txBody>
      </p:sp>
      <p:sp>
        <p:nvSpPr>
          <p:cNvPr id="696" name="Google Shape;696;p104"/>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439 in your Student Interactive.</a:t>
            </a:r>
            <a:endParaRPr b="0" i="0" sz="3200" u="none" cap="none" strike="noStrike">
              <a:solidFill>
                <a:srgbClr val="000000"/>
              </a:solidFill>
              <a:latin typeface="Arial"/>
              <a:ea typeface="Arial"/>
              <a:cs typeface="Arial"/>
              <a:sym typeface="Arial"/>
            </a:endParaRPr>
          </a:p>
        </p:txBody>
      </p:sp>
      <p:pic>
        <p:nvPicPr>
          <p:cNvPr id="697" name="Google Shape;697;p104"/>
          <p:cNvPicPr preferRelativeResize="0"/>
          <p:nvPr/>
        </p:nvPicPr>
        <p:blipFill rotWithShape="1">
          <a:blip r:embed="rId6">
            <a:alphaModFix/>
          </a:blip>
          <a:srcRect b="0" l="0" r="0" t="0"/>
          <a:stretch/>
        </p:blipFill>
        <p:spPr>
          <a:xfrm>
            <a:off x="1549925" y="1189300"/>
            <a:ext cx="3982751" cy="54269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descr="A picture containing clock&#10;&#10;Description automatically generated" id="703" name="Google Shape;703;p10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4" name="Google Shape;704;p10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5" name="Google Shape;705;p10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6" name="Google Shape;706;p10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7" name="Google Shape;707;p105"/>
          <p:cNvSpPr/>
          <p:nvPr/>
        </p:nvSpPr>
        <p:spPr>
          <a:xfrm>
            <a:off x="212449" y="304033"/>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708" name="Google Shape;708;p10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441</a:t>
            </a:r>
            <a:endParaRPr b="0" i="0" sz="1400" u="none" cap="none" strike="noStrike">
              <a:solidFill>
                <a:srgbClr val="000000"/>
              </a:solidFill>
              <a:latin typeface="Century Gothic"/>
              <a:ea typeface="Century Gothic"/>
              <a:cs typeface="Century Gothic"/>
              <a:sym typeface="Century Gothic"/>
            </a:endParaRPr>
          </a:p>
        </p:txBody>
      </p:sp>
      <p:sp>
        <p:nvSpPr>
          <p:cNvPr id="709" name="Google Shape;709;p105"/>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441 in your Student Interactive.</a:t>
            </a:r>
            <a:endParaRPr b="0" i="0" sz="3200" u="none" cap="none" strike="noStrike">
              <a:solidFill>
                <a:srgbClr val="000000"/>
              </a:solidFill>
              <a:latin typeface="Arial"/>
              <a:ea typeface="Arial"/>
              <a:cs typeface="Arial"/>
              <a:sym typeface="Arial"/>
            </a:endParaRPr>
          </a:p>
        </p:txBody>
      </p:sp>
      <p:pic>
        <p:nvPicPr>
          <p:cNvPr id="710" name="Google Shape;710;p105"/>
          <p:cNvPicPr preferRelativeResize="0"/>
          <p:nvPr/>
        </p:nvPicPr>
        <p:blipFill rotWithShape="1">
          <a:blip r:embed="rId6">
            <a:alphaModFix/>
          </a:blip>
          <a:srcRect b="0" l="0" r="0" t="0"/>
          <a:stretch/>
        </p:blipFill>
        <p:spPr>
          <a:xfrm>
            <a:off x="1509250" y="1219200"/>
            <a:ext cx="4023701" cy="53613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descr="A picture containing clock&#10;&#10;Description automatically generated" id="716" name="Google Shape;716;p10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7" name="Google Shape;717;p10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8" name="Google Shape;718;p10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9" name="Google Shape;719;p10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0" name="Google Shape;720;p10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721" name="Google Shape;721;p10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442</a:t>
            </a:r>
            <a:endParaRPr b="0" i="0" sz="1400" u="none" cap="none" strike="noStrike">
              <a:solidFill>
                <a:srgbClr val="000000"/>
              </a:solidFill>
              <a:latin typeface="Century Gothic"/>
              <a:ea typeface="Century Gothic"/>
              <a:cs typeface="Century Gothic"/>
              <a:sym typeface="Century Gothic"/>
            </a:endParaRPr>
          </a:p>
        </p:txBody>
      </p:sp>
      <p:sp>
        <p:nvSpPr>
          <p:cNvPr id="722" name="Google Shape;722;p106"/>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442 in your Student Interactive.</a:t>
            </a:r>
            <a:endParaRPr b="0" i="0" sz="3200" u="none" cap="none" strike="noStrike">
              <a:solidFill>
                <a:srgbClr val="000000"/>
              </a:solidFill>
              <a:latin typeface="Arial"/>
              <a:ea typeface="Arial"/>
              <a:cs typeface="Arial"/>
              <a:sym typeface="Arial"/>
            </a:endParaRPr>
          </a:p>
        </p:txBody>
      </p:sp>
      <p:pic>
        <p:nvPicPr>
          <p:cNvPr id="723" name="Google Shape;723;p106"/>
          <p:cNvPicPr preferRelativeResize="0"/>
          <p:nvPr/>
        </p:nvPicPr>
        <p:blipFill rotWithShape="1">
          <a:blip r:embed="rId6">
            <a:alphaModFix/>
          </a:blip>
          <a:srcRect b="0" l="0" r="0" t="0"/>
          <a:stretch/>
        </p:blipFill>
        <p:spPr>
          <a:xfrm>
            <a:off x="1554475" y="1297875"/>
            <a:ext cx="3943428" cy="5373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descr="A picture containing clock&#10;&#10;Description automatically generated" id="729" name="Google Shape;729;p10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0" name="Google Shape;730;p10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1" name="Google Shape;731;p10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2" name="Google Shape;732;p10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3" name="Google Shape;733;p10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734" name="Google Shape;734;p10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443</a:t>
            </a:r>
            <a:endParaRPr b="0" i="0" sz="1400" u="none" cap="none" strike="noStrike">
              <a:solidFill>
                <a:srgbClr val="000000"/>
              </a:solidFill>
              <a:latin typeface="Century Gothic"/>
              <a:ea typeface="Century Gothic"/>
              <a:cs typeface="Century Gothic"/>
              <a:sym typeface="Century Gothic"/>
            </a:endParaRPr>
          </a:p>
        </p:txBody>
      </p:sp>
      <p:sp>
        <p:nvSpPr>
          <p:cNvPr id="735" name="Google Shape;735;p107"/>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443 in your Student Interactive.</a:t>
            </a:r>
            <a:endParaRPr b="0" i="0" sz="3200" u="none" cap="none" strike="noStrike">
              <a:solidFill>
                <a:srgbClr val="000000"/>
              </a:solidFill>
              <a:latin typeface="Arial"/>
              <a:ea typeface="Arial"/>
              <a:cs typeface="Arial"/>
              <a:sym typeface="Arial"/>
            </a:endParaRPr>
          </a:p>
        </p:txBody>
      </p:sp>
      <p:pic>
        <p:nvPicPr>
          <p:cNvPr id="736" name="Google Shape;736;p107"/>
          <p:cNvPicPr preferRelativeResize="0"/>
          <p:nvPr/>
        </p:nvPicPr>
        <p:blipFill rotWithShape="1">
          <a:blip r:embed="rId6">
            <a:alphaModFix/>
          </a:blip>
          <a:srcRect b="0" l="0" r="0" t="0"/>
          <a:stretch/>
        </p:blipFill>
        <p:spPr>
          <a:xfrm>
            <a:off x="1520875" y="1204425"/>
            <a:ext cx="4012037" cy="54668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2" name="Google Shape;132;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3" name="Google Shape;133;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p5"/>
          <p:cNvSpPr txBox="1"/>
          <p:nvPr/>
        </p:nvSpPr>
        <p:spPr>
          <a:xfrm>
            <a:off x="819040" y="1166584"/>
            <a:ext cx="10786791" cy="53039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A person who </a:t>
            </a:r>
            <a:r>
              <a:rPr b="1" i="0" lang="en-US" sz="1800" u="none" cap="none" strike="noStrike">
                <a:solidFill>
                  <a:srgbClr val="000000"/>
                </a:solidFill>
                <a:highlight>
                  <a:srgbClr val="FFFF00"/>
                </a:highlight>
                <a:latin typeface="Century Gothic"/>
                <a:ea typeface="Century Gothic"/>
                <a:cs typeface="Century Gothic"/>
                <a:sym typeface="Century Gothic"/>
              </a:rPr>
              <a:t>disturbs</a:t>
            </a:r>
            <a:r>
              <a:rPr b="0" i="0" lang="en-US" sz="1800" u="none" cap="none" strike="noStrike">
                <a:solidFill>
                  <a:srgbClr val="000000"/>
                </a:solidFill>
                <a:latin typeface="Century Gothic"/>
                <a:ea typeface="Century Gothic"/>
                <a:cs typeface="Century Gothic"/>
                <a:sym typeface="Century Gothic"/>
              </a:rPr>
              <a:t> you interrupts what you are doing.</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When is it appropriate to </a:t>
            </a:r>
            <a:r>
              <a:rPr b="1" i="0" lang="en-US" sz="1800" u="none" cap="none" strike="noStrike">
                <a:solidFill>
                  <a:srgbClr val="000000"/>
                </a:solidFill>
                <a:highlight>
                  <a:srgbClr val="FFFF00"/>
                </a:highlight>
                <a:latin typeface="Century Gothic"/>
                <a:ea typeface="Century Gothic"/>
                <a:cs typeface="Century Gothic"/>
                <a:sym typeface="Century Gothic"/>
              </a:rPr>
              <a:t>disturb</a:t>
            </a:r>
            <a:r>
              <a:rPr b="0" i="0" lang="en-US" sz="1800" u="none" cap="none" strike="noStrike">
                <a:solidFill>
                  <a:srgbClr val="000000"/>
                </a:solidFill>
                <a:latin typeface="Century Gothic"/>
                <a:ea typeface="Century Gothic"/>
                <a:cs typeface="Century Gothic"/>
                <a:sym typeface="Century Gothic"/>
              </a:rPr>
              <a:t>  someone who is busy</a:t>
            </a:r>
            <a:r>
              <a:rPr b="0" i="0" lang="en-US" sz="1800" u="none" cap="none" strike="noStrike">
                <a:solidFill>
                  <a:srgbClr val="000000"/>
                </a:solidFill>
                <a:latin typeface="Arial"/>
                <a:ea typeface="Arial"/>
                <a:cs typeface="Arial"/>
                <a:sym typeface="Arial"/>
              </a:rPr>
              <a:t>?</a:t>
            </a:r>
            <a:endParaRPr b="0" i="1" sz="18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1" sz="18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A </a:t>
            </a:r>
            <a:r>
              <a:rPr b="1" i="0" lang="en-US" sz="1800" u="none" cap="none" strike="noStrike">
                <a:solidFill>
                  <a:srgbClr val="000000"/>
                </a:solidFill>
                <a:highlight>
                  <a:srgbClr val="FFFF00"/>
                </a:highlight>
                <a:latin typeface="Century Gothic"/>
                <a:ea typeface="Century Gothic"/>
                <a:cs typeface="Century Gothic"/>
                <a:sym typeface="Century Gothic"/>
              </a:rPr>
              <a:t>cycle</a:t>
            </a:r>
            <a:r>
              <a:rPr b="0" i="0" lang="en-US" sz="1800" u="none" cap="none" strike="noStrike">
                <a:solidFill>
                  <a:srgbClr val="000000"/>
                </a:solidFill>
                <a:latin typeface="Century Gothic"/>
                <a:ea typeface="Century Gothic"/>
                <a:cs typeface="Century Gothic"/>
                <a:sym typeface="Century Gothic"/>
              </a:rPr>
              <a:t> repeats the same process in the same order.</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a:t>
            </a:r>
            <a:r>
              <a:rPr b="1" i="0" lang="en-US" sz="1800" u="none" cap="none" strike="noStrike">
                <a:solidFill>
                  <a:srgbClr val="000000"/>
                </a:solidFill>
                <a:highlight>
                  <a:srgbClr val="FFFF00"/>
                </a:highlight>
                <a:latin typeface="Century Gothic"/>
                <a:ea typeface="Century Gothic"/>
                <a:cs typeface="Century Gothic"/>
                <a:sym typeface="Century Gothic"/>
              </a:rPr>
              <a:t>cycles </a:t>
            </a:r>
            <a:r>
              <a:rPr b="0" i="0" lang="en-US" sz="1800" u="none" cap="none" strike="noStrike">
                <a:solidFill>
                  <a:srgbClr val="000000"/>
                </a:solidFill>
                <a:latin typeface="Century Gothic"/>
                <a:ea typeface="Century Gothic"/>
                <a:cs typeface="Century Gothic"/>
                <a:sym typeface="Century Gothic"/>
              </a:rPr>
              <a:t>in nature have you read about</a:t>
            </a:r>
            <a:r>
              <a:rPr b="0" i="0" lang="en-US" sz="1800" u="none" cap="none" strike="noStrike">
                <a:solidFill>
                  <a:srgbClr val="000000"/>
                </a:solidFill>
                <a:latin typeface="Arial"/>
                <a:ea typeface="Arial"/>
                <a:cs typeface="Arial"/>
                <a:sym typeface="Arial"/>
              </a:rPr>
              <a:t>?</a:t>
            </a:r>
            <a:endParaRPr b="0" i="1" sz="18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br>
              <a:rPr b="0" i="0" lang="en-US" sz="1800" u="none" cap="none" strike="noStrike">
                <a:solidFill>
                  <a:schemeClr val="dk1"/>
                </a:solidFill>
                <a:latin typeface="Century Gothic"/>
                <a:ea typeface="Century Gothic"/>
                <a:cs typeface="Century Gothic"/>
                <a:sym typeface="Century Gothic"/>
              </a:rPr>
            </a:b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A bicycle helmet protects your head from the </a:t>
            </a:r>
            <a:r>
              <a:rPr b="1" i="0" lang="en-US" sz="1800" u="none" cap="none" strike="noStrike">
                <a:solidFill>
                  <a:srgbClr val="000000"/>
                </a:solidFill>
                <a:highlight>
                  <a:srgbClr val="FFFF00"/>
                </a:highlight>
                <a:latin typeface="Century Gothic"/>
                <a:ea typeface="Century Gothic"/>
                <a:cs typeface="Century Gothic"/>
                <a:sym typeface="Century Gothic"/>
              </a:rPr>
              <a:t>impact</a:t>
            </a:r>
            <a:r>
              <a:rPr b="0" i="0" lang="en-US" sz="1800" u="none" cap="none" strike="noStrike">
                <a:solidFill>
                  <a:srgbClr val="000000"/>
                </a:solidFill>
                <a:latin typeface="Century Gothic"/>
                <a:ea typeface="Century Gothic"/>
                <a:cs typeface="Century Gothic"/>
                <a:sym typeface="Century Gothic"/>
              </a:rPr>
              <a:t> of a fall.</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invention has had a great </a:t>
            </a:r>
            <a:r>
              <a:rPr b="1" i="0" lang="en-US" sz="1800" u="none" cap="none" strike="noStrike">
                <a:solidFill>
                  <a:srgbClr val="000000"/>
                </a:solidFill>
                <a:highlight>
                  <a:srgbClr val="FFFF00"/>
                </a:highlight>
                <a:latin typeface="Century Gothic"/>
                <a:ea typeface="Century Gothic"/>
                <a:cs typeface="Century Gothic"/>
                <a:sym typeface="Century Gothic"/>
              </a:rPr>
              <a:t>impact</a:t>
            </a:r>
            <a:r>
              <a:rPr b="0" i="0" lang="en-US" sz="1800" u="none" cap="none" strike="noStrike">
                <a:solidFill>
                  <a:srgbClr val="000000"/>
                </a:solidFill>
                <a:latin typeface="Century Gothic"/>
                <a:ea typeface="Century Gothic"/>
                <a:cs typeface="Century Gothic"/>
                <a:sym typeface="Century Gothic"/>
              </a:rPr>
              <a:t> on communication</a:t>
            </a:r>
            <a:r>
              <a:rPr b="0" i="0" lang="en-US" sz="1800" u="none" cap="none" strike="noStrike">
                <a:solidFill>
                  <a:srgbClr val="000000"/>
                </a:solidFill>
                <a:latin typeface="Arial"/>
                <a:ea typeface="Arial"/>
                <a:cs typeface="Arial"/>
                <a:sym typeface="Arial"/>
              </a:rPr>
              <a:t>? </a:t>
            </a:r>
            <a:endParaRPr b="0" i="1" sz="18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br>
              <a:rPr b="0" i="0" lang="en-US" sz="1800" u="none" cap="none" strike="noStrike">
                <a:solidFill>
                  <a:schemeClr val="dk1"/>
                </a:solidFill>
                <a:latin typeface="Century Gothic"/>
                <a:ea typeface="Century Gothic"/>
                <a:cs typeface="Century Gothic"/>
                <a:sym typeface="Century Gothic"/>
              </a:rPr>
            </a:b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A powerful play is </a:t>
            </a:r>
            <a:r>
              <a:rPr b="1" i="0" lang="en-US" sz="1800" u="none" cap="none" strike="noStrike">
                <a:solidFill>
                  <a:srgbClr val="000000"/>
                </a:solidFill>
                <a:highlight>
                  <a:srgbClr val="FFFF00"/>
                </a:highlight>
                <a:latin typeface="Century Gothic"/>
                <a:ea typeface="Century Gothic"/>
                <a:cs typeface="Century Gothic"/>
                <a:sym typeface="Century Gothic"/>
              </a:rPr>
              <a:t>composed</a:t>
            </a:r>
            <a:r>
              <a:rPr b="0" i="0" lang="en-US" sz="1800" u="none" cap="none" strike="noStrike">
                <a:solidFill>
                  <a:srgbClr val="000000"/>
                </a:solidFill>
                <a:latin typeface="Century Gothic"/>
                <a:ea typeface="Century Gothic"/>
                <a:cs typeface="Century Gothic"/>
                <a:sym typeface="Century Gothic"/>
              </a:rPr>
              <a:t> of many dramatic elements.. </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is water </a:t>
            </a:r>
            <a:r>
              <a:rPr b="1" i="0" lang="en-US" sz="1800" u="none" cap="none" strike="noStrike">
                <a:solidFill>
                  <a:srgbClr val="000000"/>
                </a:solidFill>
                <a:highlight>
                  <a:srgbClr val="FFFF00"/>
                </a:highlight>
                <a:latin typeface="Century Gothic"/>
                <a:ea typeface="Century Gothic"/>
                <a:cs typeface="Century Gothic"/>
                <a:sym typeface="Century Gothic"/>
              </a:rPr>
              <a:t>composed </a:t>
            </a:r>
            <a:r>
              <a:rPr b="0" i="0" lang="en-US" sz="1800" u="none" cap="none" strike="noStrike">
                <a:solidFill>
                  <a:srgbClr val="000000"/>
                </a:solidFill>
                <a:latin typeface="Century Gothic"/>
                <a:ea typeface="Century Gothic"/>
                <a:cs typeface="Century Gothic"/>
                <a:sym typeface="Century Gothic"/>
              </a:rPr>
              <a:t> of</a:t>
            </a:r>
            <a:r>
              <a:rPr b="0" i="0" lang="en-US" sz="18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SzPts val="20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A software </a:t>
            </a:r>
            <a:r>
              <a:rPr b="1" i="0" lang="en-US" sz="1800" u="none" cap="none" strike="noStrike">
                <a:solidFill>
                  <a:srgbClr val="000000"/>
                </a:solidFill>
                <a:highlight>
                  <a:srgbClr val="FFFF00"/>
                </a:highlight>
                <a:latin typeface="Century Gothic"/>
                <a:ea typeface="Century Gothic"/>
                <a:cs typeface="Century Gothic"/>
                <a:sym typeface="Century Gothic"/>
              </a:rPr>
              <a:t>engineer</a:t>
            </a:r>
            <a:r>
              <a:rPr b="0" i="0" lang="en-US" sz="1800" u="none" cap="none" strike="noStrike">
                <a:solidFill>
                  <a:srgbClr val="000000"/>
                </a:solidFill>
                <a:latin typeface="Century Gothic"/>
                <a:ea typeface="Century Gothic"/>
                <a:cs typeface="Century Gothic"/>
                <a:sym typeface="Century Gothic"/>
              </a:rPr>
              <a:t> plans and builds computer programs. </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other things do different </a:t>
            </a:r>
            <a:r>
              <a:rPr b="1" i="0" lang="en-US" sz="1800" u="none" cap="none" strike="noStrike">
                <a:solidFill>
                  <a:srgbClr val="000000"/>
                </a:solidFill>
                <a:highlight>
                  <a:srgbClr val="FFFF00"/>
                </a:highlight>
                <a:latin typeface="Century Gothic"/>
                <a:ea typeface="Century Gothic"/>
                <a:cs typeface="Century Gothic"/>
                <a:sym typeface="Century Gothic"/>
              </a:rPr>
              <a:t>engineers </a:t>
            </a:r>
            <a:r>
              <a:rPr b="0" i="0" lang="en-US" sz="1800" u="none" cap="none" strike="noStrike">
                <a:solidFill>
                  <a:srgbClr val="000000"/>
                </a:solidFill>
                <a:latin typeface="Century Gothic"/>
                <a:ea typeface="Century Gothic"/>
                <a:cs typeface="Century Gothic"/>
                <a:sym typeface="Century Gothic"/>
              </a:rPr>
              <a:t> build</a:t>
            </a:r>
            <a:r>
              <a:rPr b="0" i="0" lang="en-US" sz="18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135" name="Google Shape;135;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6" name="Google Shape;136;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descr="A picture containing clock&#10;&#10;Description automatically generated" id="742" name="Google Shape;742;p10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3" name="Google Shape;743;p10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4" name="Google Shape;744;p10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5" name="Google Shape;745;p10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6" name="Google Shape;746;p10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747" name="Google Shape;747;p10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445</a:t>
            </a:r>
            <a:endParaRPr b="0" i="0" sz="1400" u="none" cap="none" strike="noStrike">
              <a:solidFill>
                <a:srgbClr val="000000"/>
              </a:solidFill>
              <a:latin typeface="Century Gothic"/>
              <a:ea typeface="Century Gothic"/>
              <a:cs typeface="Century Gothic"/>
              <a:sym typeface="Century Gothic"/>
            </a:endParaRPr>
          </a:p>
        </p:txBody>
      </p:sp>
      <p:sp>
        <p:nvSpPr>
          <p:cNvPr id="748" name="Google Shape;748;p108"/>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445 in your Student Interactive.</a:t>
            </a:r>
            <a:endParaRPr b="0" i="0" sz="3200" u="none" cap="none" strike="noStrike">
              <a:solidFill>
                <a:srgbClr val="000000"/>
              </a:solidFill>
              <a:latin typeface="Arial"/>
              <a:ea typeface="Arial"/>
              <a:cs typeface="Arial"/>
              <a:sym typeface="Arial"/>
            </a:endParaRPr>
          </a:p>
        </p:txBody>
      </p:sp>
      <p:pic>
        <p:nvPicPr>
          <p:cNvPr id="749" name="Google Shape;749;p108"/>
          <p:cNvPicPr preferRelativeResize="0"/>
          <p:nvPr/>
        </p:nvPicPr>
        <p:blipFill rotWithShape="1">
          <a:blip r:embed="rId6">
            <a:alphaModFix/>
          </a:blip>
          <a:srcRect b="0" l="0" r="0" t="0"/>
          <a:stretch/>
        </p:blipFill>
        <p:spPr>
          <a:xfrm>
            <a:off x="1499725" y="1164750"/>
            <a:ext cx="3967625" cy="54063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descr="A picture containing clock&#10;&#10;Description automatically generated" id="755" name="Google Shape;755;p10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6" name="Google Shape;756;p10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7" name="Google Shape;757;p10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8" name="Google Shape;758;p10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9" name="Google Shape;759;p10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760" name="Google Shape;760;p10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446</a:t>
            </a:r>
            <a:endParaRPr b="0" i="0" sz="1400" u="none" cap="none" strike="noStrike">
              <a:solidFill>
                <a:srgbClr val="000000"/>
              </a:solidFill>
              <a:latin typeface="Century Gothic"/>
              <a:ea typeface="Century Gothic"/>
              <a:cs typeface="Century Gothic"/>
              <a:sym typeface="Century Gothic"/>
            </a:endParaRPr>
          </a:p>
        </p:txBody>
      </p:sp>
      <p:sp>
        <p:nvSpPr>
          <p:cNvPr id="761" name="Google Shape;761;p109"/>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446 in your Student Interactive.</a:t>
            </a:r>
            <a:endParaRPr b="0" i="0" sz="3200" u="none" cap="none" strike="noStrike">
              <a:solidFill>
                <a:srgbClr val="000000"/>
              </a:solidFill>
              <a:latin typeface="Arial"/>
              <a:ea typeface="Arial"/>
              <a:cs typeface="Arial"/>
              <a:sym typeface="Arial"/>
            </a:endParaRPr>
          </a:p>
        </p:txBody>
      </p:sp>
      <p:pic>
        <p:nvPicPr>
          <p:cNvPr id="762" name="Google Shape;762;p109"/>
          <p:cNvPicPr preferRelativeResize="0"/>
          <p:nvPr/>
        </p:nvPicPr>
        <p:blipFill rotWithShape="1">
          <a:blip r:embed="rId6">
            <a:alphaModFix/>
          </a:blip>
          <a:srcRect b="0" l="0" r="0" t="0"/>
          <a:stretch/>
        </p:blipFill>
        <p:spPr>
          <a:xfrm>
            <a:off x="1403726" y="1164398"/>
            <a:ext cx="3997575" cy="54471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descr="A picture containing clock&#10;&#10;Description automatically generated" id="768" name="Google Shape;768;p1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9" name="Google Shape;769;p1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0" name="Google Shape;770;p1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1" name="Google Shape;771;p1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2" name="Google Shape;772;p1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773" name="Google Shape;773;p1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449</a:t>
            </a:r>
            <a:endParaRPr b="0" i="0" sz="1400" u="none" cap="none" strike="noStrike">
              <a:solidFill>
                <a:srgbClr val="000000"/>
              </a:solidFill>
              <a:latin typeface="Century Gothic"/>
              <a:ea typeface="Century Gothic"/>
              <a:cs typeface="Century Gothic"/>
              <a:sym typeface="Century Gothic"/>
            </a:endParaRPr>
          </a:p>
        </p:txBody>
      </p:sp>
      <p:sp>
        <p:nvSpPr>
          <p:cNvPr id="774" name="Google Shape;774;p110"/>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449 in your Student Interactive.</a:t>
            </a:r>
            <a:endParaRPr b="0" i="0" sz="3200" u="none" cap="none" strike="noStrike">
              <a:solidFill>
                <a:srgbClr val="000000"/>
              </a:solidFill>
              <a:latin typeface="Arial"/>
              <a:ea typeface="Arial"/>
              <a:cs typeface="Arial"/>
              <a:sym typeface="Arial"/>
            </a:endParaRPr>
          </a:p>
        </p:txBody>
      </p:sp>
      <p:pic>
        <p:nvPicPr>
          <p:cNvPr id="775" name="Google Shape;775;p110"/>
          <p:cNvPicPr preferRelativeResize="0"/>
          <p:nvPr/>
        </p:nvPicPr>
        <p:blipFill rotWithShape="1">
          <a:blip r:embed="rId6">
            <a:alphaModFix/>
          </a:blip>
          <a:srcRect b="0" l="0" r="0" t="0"/>
          <a:stretch/>
        </p:blipFill>
        <p:spPr>
          <a:xfrm>
            <a:off x="1481450" y="1213425"/>
            <a:ext cx="4035800" cy="55315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descr="A picture containing clock&#10;&#10;Description automatically generated" id="781" name="Google Shape;781;p1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2" name="Google Shape;782;p1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3" name="Google Shape;783;p1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4" name="Google Shape;784;p1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5" name="Google Shape;785;p1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786" name="Google Shape;786;p11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450</a:t>
            </a:r>
            <a:endParaRPr b="0" i="0" sz="1400" u="none" cap="none" strike="noStrike">
              <a:solidFill>
                <a:srgbClr val="000000"/>
              </a:solidFill>
              <a:latin typeface="Century Gothic"/>
              <a:ea typeface="Century Gothic"/>
              <a:cs typeface="Century Gothic"/>
              <a:sym typeface="Century Gothic"/>
            </a:endParaRPr>
          </a:p>
        </p:txBody>
      </p:sp>
      <p:sp>
        <p:nvSpPr>
          <p:cNvPr id="787" name="Google Shape;787;p111"/>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450 in your Student Interactive.</a:t>
            </a:r>
            <a:endParaRPr b="0" i="0" sz="3200" u="none" cap="none" strike="noStrike">
              <a:solidFill>
                <a:srgbClr val="000000"/>
              </a:solidFill>
              <a:latin typeface="Arial"/>
              <a:ea typeface="Arial"/>
              <a:cs typeface="Arial"/>
              <a:sym typeface="Arial"/>
            </a:endParaRPr>
          </a:p>
        </p:txBody>
      </p:sp>
      <p:pic>
        <p:nvPicPr>
          <p:cNvPr id="788" name="Google Shape;788;p111"/>
          <p:cNvPicPr preferRelativeResize="0"/>
          <p:nvPr/>
        </p:nvPicPr>
        <p:blipFill rotWithShape="1">
          <a:blip r:embed="rId6">
            <a:alphaModFix/>
          </a:blip>
          <a:srcRect b="0" l="0" r="0" t="0"/>
          <a:stretch/>
        </p:blipFill>
        <p:spPr>
          <a:xfrm>
            <a:off x="1543426" y="1169901"/>
            <a:ext cx="4113932" cy="5575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descr="A picture containing clock&#10;&#10;Description automatically generated" id="794" name="Google Shape;794;p1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5" name="Google Shape;795;p1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6" name="Google Shape;796;p1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7" name="Google Shape;797;p1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8" name="Google Shape;798;p1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900">
                <a:solidFill>
                  <a:schemeClr val="lt1"/>
                </a:solidFill>
                <a:latin typeface="Century Gothic"/>
                <a:ea typeface="Century Gothic"/>
                <a:cs typeface="Century Gothic"/>
                <a:sym typeface="Century Gothic"/>
              </a:rPr>
              <a:t> </a:t>
            </a:r>
            <a:r>
              <a:rPr lang="en-US" sz="3500">
                <a:solidFill>
                  <a:schemeClr val="lt1"/>
                </a:solidFill>
                <a:latin typeface="Century Gothic"/>
                <a:ea typeface="Century Gothic"/>
                <a:cs typeface="Century Gothic"/>
                <a:sym typeface="Century Gothic"/>
              </a:rPr>
              <a:t>Close Read</a:t>
            </a:r>
            <a:r>
              <a:rPr lang="en-US" sz="3900">
                <a:solidFill>
                  <a:schemeClr val="lt1"/>
                </a:solidFill>
                <a:latin typeface="Century Gothic"/>
                <a:ea typeface="Century Gothic"/>
                <a:cs typeface="Century Gothic"/>
                <a:sym typeface="Century Gothic"/>
              </a:rPr>
              <a:t> – </a:t>
            </a:r>
            <a:r>
              <a:rPr lang="en-US" sz="3500">
                <a:solidFill>
                  <a:schemeClr val="lt1"/>
                </a:solidFill>
                <a:latin typeface="Century Gothic"/>
                <a:ea typeface="Century Gothic"/>
                <a:cs typeface="Century Gothic"/>
                <a:sym typeface="Century Gothic"/>
              </a:rPr>
              <a:t>Identify Main Idea and Details</a:t>
            </a:r>
            <a:r>
              <a:rPr lang="en-US" sz="3900">
                <a:solidFill>
                  <a:schemeClr val="lt1"/>
                </a:solidFill>
                <a:latin typeface="Century Gothic"/>
                <a:ea typeface="Century Gothic"/>
                <a:cs typeface="Century Gothic"/>
                <a:sym typeface="Century Gothic"/>
              </a:rPr>
              <a:t> </a:t>
            </a:r>
            <a:endParaRPr sz="4000">
              <a:solidFill>
                <a:schemeClr val="lt1"/>
              </a:solidFill>
              <a:latin typeface="Century Gothic"/>
              <a:ea typeface="Century Gothic"/>
              <a:cs typeface="Century Gothic"/>
              <a:sym typeface="Century Gothic"/>
            </a:endParaRPr>
          </a:p>
        </p:txBody>
      </p:sp>
      <p:sp>
        <p:nvSpPr>
          <p:cNvPr id="799" name="Google Shape;799;p1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451</a:t>
            </a:r>
            <a:endParaRPr b="0" i="0" sz="1400" u="none" cap="none" strike="noStrike">
              <a:solidFill>
                <a:srgbClr val="000000"/>
              </a:solidFill>
              <a:latin typeface="Century Gothic"/>
              <a:ea typeface="Century Gothic"/>
              <a:cs typeface="Century Gothic"/>
              <a:sym typeface="Century Gothic"/>
            </a:endParaRPr>
          </a:p>
        </p:txBody>
      </p:sp>
      <p:sp>
        <p:nvSpPr>
          <p:cNvPr id="800" name="Google Shape;800;p112"/>
          <p:cNvSpPr txBox="1"/>
          <p:nvPr/>
        </p:nvSpPr>
        <p:spPr>
          <a:xfrm>
            <a:off x="6592577" y="2985919"/>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451 in your Student Interactive.</a:t>
            </a:r>
            <a:endParaRPr b="0" i="0" sz="3200" u="none" cap="none" strike="noStrike">
              <a:solidFill>
                <a:srgbClr val="000000"/>
              </a:solidFill>
              <a:latin typeface="Arial"/>
              <a:ea typeface="Arial"/>
              <a:cs typeface="Arial"/>
              <a:sym typeface="Arial"/>
            </a:endParaRPr>
          </a:p>
        </p:txBody>
      </p:sp>
      <p:pic>
        <p:nvPicPr>
          <p:cNvPr id="801" name="Google Shape;801;p112"/>
          <p:cNvPicPr preferRelativeResize="0"/>
          <p:nvPr/>
        </p:nvPicPr>
        <p:blipFill rotWithShape="1">
          <a:blip r:embed="rId6">
            <a:alphaModFix/>
          </a:blip>
          <a:srcRect b="0" l="0" r="0" t="0"/>
          <a:stretch/>
        </p:blipFill>
        <p:spPr>
          <a:xfrm>
            <a:off x="1529475" y="1124650"/>
            <a:ext cx="3965800" cy="55465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descr="A picture containing clock&#10;&#10;Description automatically generated" id="807" name="Google Shape;807;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8" name="Google Shape;808;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9" name="Google Shape;809;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0" name="Google Shape;810;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1" name="Google Shape;811;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Identify</a:t>
            </a:r>
            <a:r>
              <a:rPr b="0" i="0" lang="en-US" sz="4000" u="none" cap="none" strike="noStrike">
                <a:solidFill>
                  <a:schemeClr val="lt1"/>
                </a:solidFill>
                <a:latin typeface="Century Gothic"/>
                <a:ea typeface="Century Gothic"/>
                <a:cs typeface="Century Gothic"/>
                <a:sym typeface="Century Gothic"/>
              </a:rPr>
              <a:t> Main Idea and Details</a:t>
            </a:r>
            <a:endParaRPr b="0" i="0" sz="1400" u="none" cap="none" strike="noStrike">
              <a:solidFill>
                <a:srgbClr val="000000"/>
              </a:solidFill>
              <a:latin typeface="Century Gothic"/>
              <a:ea typeface="Century Gothic"/>
              <a:cs typeface="Century Gothic"/>
              <a:sym typeface="Century Gothic"/>
            </a:endParaRPr>
          </a:p>
        </p:txBody>
      </p:sp>
      <p:sp>
        <p:nvSpPr>
          <p:cNvPr id="812" name="Google Shape;812;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454 </a:t>
            </a:r>
            <a:endParaRPr b="0" i="0" sz="1400" u="none" cap="none" strike="noStrike">
              <a:solidFill>
                <a:srgbClr val="000000"/>
              </a:solidFill>
              <a:latin typeface="Century Gothic"/>
              <a:ea typeface="Century Gothic"/>
              <a:cs typeface="Century Gothic"/>
              <a:sym typeface="Century Gothic"/>
            </a:endParaRPr>
          </a:p>
        </p:txBody>
      </p:sp>
      <p:pic>
        <p:nvPicPr>
          <p:cNvPr id="813" name="Google Shape;813;p44"/>
          <p:cNvPicPr preferRelativeResize="0"/>
          <p:nvPr/>
        </p:nvPicPr>
        <p:blipFill rotWithShape="1">
          <a:blip r:embed="rId6">
            <a:alphaModFix/>
          </a:blip>
          <a:srcRect b="0" l="0" r="0" t="0"/>
          <a:stretch/>
        </p:blipFill>
        <p:spPr>
          <a:xfrm>
            <a:off x="1501974" y="1106625"/>
            <a:ext cx="4128232" cy="55646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14" name="Google Shape;814;p44"/>
          <p:cNvSpPr txBox="1"/>
          <p:nvPr/>
        </p:nvSpPr>
        <p:spPr>
          <a:xfrm>
            <a:off x="6692116" y="3067992"/>
            <a:ext cx="500505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15" name="Google Shape;815;p44"/>
          <p:cNvPicPr preferRelativeResize="0"/>
          <p:nvPr/>
        </p:nvPicPr>
        <p:blipFill rotWithShape="1">
          <a:blip r:embed="rId7">
            <a:alphaModFix/>
          </a:blip>
          <a:srcRect b="0" l="0" r="0" t="0"/>
          <a:stretch/>
        </p:blipFill>
        <p:spPr>
          <a:xfrm>
            <a:off x="8192718" y="2089945"/>
            <a:ext cx="1875200" cy="65762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descr="A picture containing clock&#10;&#10;Description automatically generated" id="821" name="Google Shape;821;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2" name="Google Shape;822;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3" name="Google Shape;823;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4" name="Google Shape;824;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5" name="Google Shape;825;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a:t>
            </a:r>
            <a:endParaRPr b="0" i="0" sz="3600" u="none" cap="none" strike="noStrike">
              <a:solidFill>
                <a:srgbClr val="000000"/>
              </a:solidFill>
              <a:latin typeface="Century Gothic"/>
              <a:ea typeface="Century Gothic"/>
              <a:cs typeface="Century Gothic"/>
              <a:sym typeface="Century Gothic"/>
            </a:endParaRPr>
          </a:p>
        </p:txBody>
      </p:sp>
      <p:sp>
        <p:nvSpPr>
          <p:cNvPr id="826" name="Google Shape;826;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459</a:t>
            </a:r>
            <a:endParaRPr b="0" i="0" sz="1400" u="none" cap="none" strike="noStrike">
              <a:solidFill>
                <a:srgbClr val="000000"/>
              </a:solidFill>
              <a:latin typeface="Century Gothic"/>
              <a:ea typeface="Century Gothic"/>
              <a:cs typeface="Century Gothic"/>
              <a:sym typeface="Century Gothic"/>
            </a:endParaRPr>
          </a:p>
        </p:txBody>
      </p:sp>
      <p:sp>
        <p:nvSpPr>
          <p:cNvPr id="827" name="Google Shape;827;p46"/>
          <p:cNvSpPr txBox="1"/>
          <p:nvPr/>
        </p:nvSpPr>
        <p:spPr>
          <a:xfrm>
            <a:off x="6104750" y="2581634"/>
            <a:ext cx="50775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459 in your Student Interactive.</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sz="32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Century Gothic"/>
                <a:ea typeface="Century Gothic"/>
                <a:cs typeface="Century Gothic"/>
                <a:sym typeface="Century Gothic"/>
              </a:rPr>
              <a:t>Follow</a:t>
            </a:r>
            <a:r>
              <a:rPr lang="en-US" sz="3200">
                <a:solidFill>
                  <a:schemeClr val="dk1"/>
                </a:solidFill>
                <a:latin typeface="Century Gothic"/>
                <a:ea typeface="Century Gothic"/>
                <a:cs typeface="Century Gothic"/>
                <a:sym typeface="Century Gothic"/>
              </a:rPr>
              <a:t> the steps to analyze how the author uses print features.</a:t>
            </a:r>
            <a:endParaRPr sz="3200">
              <a:solidFill>
                <a:schemeClr val="dk1"/>
              </a:solidFill>
              <a:latin typeface="Century Gothic"/>
              <a:ea typeface="Century Gothic"/>
              <a:cs typeface="Century Gothic"/>
              <a:sym typeface="Century Gothic"/>
            </a:endParaRPr>
          </a:p>
        </p:txBody>
      </p:sp>
      <p:pic>
        <p:nvPicPr>
          <p:cNvPr id="828" name="Google Shape;828;p46"/>
          <p:cNvPicPr preferRelativeResize="0"/>
          <p:nvPr/>
        </p:nvPicPr>
        <p:blipFill rotWithShape="1">
          <a:blip r:embed="rId6">
            <a:alphaModFix/>
          </a:blip>
          <a:srcRect b="0" l="0" r="0" t="0"/>
          <a:stretch/>
        </p:blipFill>
        <p:spPr>
          <a:xfrm>
            <a:off x="1648872" y="1173083"/>
            <a:ext cx="3969710" cy="54132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29" name="Google Shape;829;p46"/>
          <p:cNvPicPr preferRelativeResize="0"/>
          <p:nvPr/>
        </p:nvPicPr>
        <p:blipFill rotWithShape="1">
          <a:blip r:embed="rId7">
            <a:alphaModFix/>
          </a:blip>
          <a:srcRect b="0" l="0" r="0" t="0"/>
          <a:stretch/>
        </p:blipFill>
        <p:spPr>
          <a:xfrm>
            <a:off x="7562918" y="1565095"/>
            <a:ext cx="1875200" cy="65762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descr="A picture containing clock&#10;&#10;Description automatically generated" id="835" name="Google Shape;835;p1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6" name="Google Shape;836;p1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7" name="Google Shape;837;p1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8" name="Google Shape;838;p1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9" name="Google Shape;839;p1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840" name="Google Shape;840;p113"/>
          <p:cNvSpPr txBox="1"/>
          <p:nvPr/>
        </p:nvSpPr>
        <p:spPr>
          <a:xfrm>
            <a:off x="819040" y="1642596"/>
            <a:ext cx="3678654"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electric</a:t>
            </a:r>
            <a:endParaRPr b="0" i="0" sz="1400" u="none" cap="none" strike="noStrike">
              <a:solidFill>
                <a:srgbClr val="000000"/>
              </a:solidFill>
              <a:latin typeface="Century Gothic"/>
              <a:ea typeface="Century Gothic"/>
              <a:cs typeface="Century Gothic"/>
              <a:sym typeface="Century Gothic"/>
            </a:endParaRPr>
          </a:p>
        </p:txBody>
      </p:sp>
      <p:sp>
        <p:nvSpPr>
          <p:cNvPr id="841" name="Google Shape;841;p113"/>
          <p:cNvSpPr txBox="1"/>
          <p:nvPr/>
        </p:nvSpPr>
        <p:spPr>
          <a:xfrm>
            <a:off x="6742131" y="1642596"/>
            <a:ext cx="3644402" cy="79271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electricity</a:t>
            </a:r>
            <a:endParaRPr b="0" i="0" sz="1400" u="none" cap="none" strike="noStrike">
              <a:solidFill>
                <a:srgbClr val="000000"/>
              </a:solidFill>
              <a:latin typeface="Century Gothic"/>
              <a:ea typeface="Century Gothic"/>
              <a:cs typeface="Century Gothic"/>
              <a:sym typeface="Century Gothic"/>
            </a:endParaRPr>
          </a:p>
        </p:txBody>
      </p:sp>
      <p:sp>
        <p:nvSpPr>
          <p:cNvPr id="842" name="Google Shape;842;p113"/>
          <p:cNvSpPr txBox="1"/>
          <p:nvPr/>
        </p:nvSpPr>
        <p:spPr>
          <a:xfrm>
            <a:off x="819039" y="2890411"/>
            <a:ext cx="10660321" cy="212361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200"/>
              <a:buFont typeface="Arial"/>
              <a:buNone/>
            </a:pPr>
            <a:r>
              <a:rPr b="0" i="0" lang="en-US" sz="4400" u="none" cap="none" strike="noStrike">
                <a:solidFill>
                  <a:schemeClr val="dk1"/>
                </a:solidFill>
                <a:latin typeface="Century Gothic"/>
                <a:ea typeface="Century Gothic"/>
                <a:cs typeface="Century Gothic"/>
                <a:sym typeface="Century Gothic"/>
              </a:rPr>
              <a:t>An </a:t>
            </a:r>
            <a:r>
              <a:rPr b="0" i="0" lang="en-US" sz="4400" u="sng" cap="none" strike="noStrike">
                <a:solidFill>
                  <a:schemeClr val="dk1"/>
                </a:solidFill>
                <a:latin typeface="Century Gothic"/>
                <a:ea typeface="Century Gothic"/>
                <a:cs typeface="Century Gothic"/>
                <a:sym typeface="Century Gothic"/>
              </a:rPr>
              <a:t>electrician </a:t>
            </a:r>
            <a:r>
              <a:rPr b="0" i="0" lang="en-US" sz="4400" u="none" cap="none" strike="noStrike">
                <a:solidFill>
                  <a:schemeClr val="dk1"/>
                </a:solidFill>
                <a:latin typeface="Century Gothic"/>
                <a:ea typeface="Century Gothic"/>
                <a:cs typeface="Century Gothic"/>
                <a:sym typeface="Century Gothic"/>
              </a:rPr>
              <a:t>is someone who works with </a:t>
            </a:r>
            <a:r>
              <a:rPr b="0" i="0" lang="en-US" sz="4400" u="sng" cap="none" strike="noStrike">
                <a:solidFill>
                  <a:schemeClr val="dk1"/>
                </a:solidFill>
                <a:latin typeface="Century Gothic"/>
                <a:ea typeface="Century Gothic"/>
                <a:cs typeface="Century Gothic"/>
                <a:sym typeface="Century Gothic"/>
              </a:rPr>
              <a:t>electricity</a:t>
            </a:r>
            <a:r>
              <a:rPr b="0" i="0" lang="en-US" sz="4400" u="none" cap="none" strike="noStrike">
                <a:solidFill>
                  <a:schemeClr val="dk1"/>
                </a:solidFill>
                <a:latin typeface="Century Gothic"/>
                <a:ea typeface="Century Gothic"/>
                <a:cs typeface="Century Gothic"/>
                <a:sym typeface="Century Gothic"/>
              </a:rPr>
              <a:t>.</a:t>
            </a:r>
            <a:endParaRPr b="0" i="0" sz="4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descr="A picture containing clock&#10;&#10;Description automatically generated" id="848" name="Google Shape;848;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9" name="Google Shape;849;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0" name="Google Shape;850;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1" name="Google Shape;851;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2" name="Google Shape;852;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sp>
        <p:nvSpPr>
          <p:cNvPr id="853" name="Google Shape;853;p48"/>
          <p:cNvSpPr txBox="1"/>
          <p:nvPr/>
        </p:nvSpPr>
        <p:spPr>
          <a:xfrm>
            <a:off x="6868514" y="3671834"/>
            <a:ext cx="351801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465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854" name="Google Shape;854;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465</a:t>
            </a:r>
            <a:endParaRPr b="0" i="0" sz="1400" u="none" cap="none" strike="noStrike">
              <a:solidFill>
                <a:srgbClr val="000000"/>
              </a:solidFill>
              <a:latin typeface="Century Gothic"/>
              <a:ea typeface="Century Gothic"/>
              <a:cs typeface="Century Gothic"/>
              <a:sym typeface="Century Gothic"/>
            </a:endParaRPr>
          </a:p>
        </p:txBody>
      </p:sp>
      <p:pic>
        <p:nvPicPr>
          <p:cNvPr id="855" name="Google Shape;855;p48"/>
          <p:cNvPicPr preferRelativeResize="0"/>
          <p:nvPr/>
        </p:nvPicPr>
        <p:blipFill rotWithShape="1">
          <a:blip r:embed="rId6">
            <a:alphaModFix/>
          </a:blip>
          <a:srcRect b="0" l="0" r="0" t="0"/>
          <a:stretch/>
        </p:blipFill>
        <p:spPr>
          <a:xfrm>
            <a:off x="2276395" y="1297873"/>
            <a:ext cx="3819605" cy="51791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Books outline" id="856" name="Google Shape;856;p48"/>
          <p:cNvPicPr preferRelativeResize="0"/>
          <p:nvPr/>
        </p:nvPicPr>
        <p:blipFill rotWithShape="1">
          <a:blip r:embed="rId7">
            <a:alphaModFix/>
          </a:blip>
          <a:srcRect b="0" l="0" r="0" t="0"/>
          <a:stretch/>
        </p:blipFill>
        <p:spPr>
          <a:xfrm>
            <a:off x="7412630" y="1130487"/>
            <a:ext cx="2429785" cy="242978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descr="A picture containing clock&#10;&#10;Description automatically generated" id="862" name="Google Shape;862;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3" name="Google Shape;863;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4" name="Google Shape;864;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5" name="Google Shape;865;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6" name="Google Shape;866;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67" name="Google Shape;867;p49"/>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Choose </a:t>
            </a:r>
            <a:r>
              <a:rPr b="0" i="0" lang="en-US" sz="3200" u="none" cap="none" strike="noStrike">
                <a:solidFill>
                  <a:schemeClr val="dk1"/>
                </a:solidFill>
                <a:latin typeface="Century Gothic"/>
                <a:ea typeface="Century Gothic"/>
                <a:cs typeface="Century Gothic"/>
                <a:sym typeface="Century Gothic"/>
              </a:rPr>
              <a:t>a poem,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it aloud, and </a:t>
            </a:r>
            <a:r>
              <a:rPr b="1" i="0" lang="en-US" sz="3200" u="none" cap="none" strike="noStrike">
                <a:solidFill>
                  <a:schemeClr val="dk1"/>
                </a:solidFill>
                <a:latin typeface="Century Gothic"/>
                <a:ea typeface="Century Gothic"/>
                <a:cs typeface="Century Gothic"/>
                <a:sym typeface="Century Gothic"/>
              </a:rPr>
              <a:t>identify</a:t>
            </a:r>
            <a:r>
              <a:rPr b="0" i="0" lang="en-US" sz="3200" u="none" cap="none" strike="noStrike">
                <a:solidFill>
                  <a:schemeClr val="dk1"/>
                </a:solidFill>
                <a:latin typeface="Century Gothic"/>
                <a:ea typeface="Century Gothic"/>
                <a:cs typeface="Century Gothic"/>
                <a:sym typeface="Century Gothic"/>
              </a:rPr>
              <a:t> which form on page 465 the poem is.</a:t>
            </a:r>
            <a:endParaRPr b="0" i="0" sz="3200" u="none" cap="none" strike="noStrike">
              <a:solidFill>
                <a:schemeClr val="dk1"/>
              </a:solidFill>
              <a:latin typeface="Century Gothic"/>
              <a:ea typeface="Century Gothic"/>
              <a:cs typeface="Century Gothic"/>
              <a:sym typeface="Century Gothic"/>
            </a:endParaRPr>
          </a:p>
        </p:txBody>
      </p:sp>
      <p:sp>
        <p:nvSpPr>
          <p:cNvPr id="868" name="Google Shape;868;p49"/>
          <p:cNvSpPr txBox="1"/>
          <p:nvPr/>
        </p:nvSpPr>
        <p:spPr>
          <a:xfrm>
            <a:off x="995894" y="3862697"/>
            <a:ext cx="794525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continue </a:t>
            </a:r>
            <a:r>
              <a:rPr b="1" i="0" lang="en-US" sz="3200" u="none" cap="none" strike="noStrike">
                <a:solidFill>
                  <a:schemeClr val="dk1"/>
                </a:solidFill>
                <a:latin typeface="Century Gothic"/>
                <a:ea typeface="Century Gothic"/>
                <a:cs typeface="Century Gothic"/>
                <a:sym typeface="Century Gothic"/>
              </a:rPr>
              <a:t>working </a:t>
            </a:r>
            <a:r>
              <a:rPr b="0" i="0" lang="en-US" sz="3200" u="none" cap="none" strike="noStrike">
                <a:solidFill>
                  <a:schemeClr val="dk1"/>
                </a:solidFill>
                <a:latin typeface="Century Gothic"/>
                <a:ea typeface="Century Gothic"/>
                <a:cs typeface="Century Gothic"/>
                <a:sym typeface="Century Gothic"/>
              </a:rPr>
              <a:t>on your poem in your notebooks.  </a:t>
            </a:r>
            <a:r>
              <a:rPr b="1" i="0" lang="en-US" sz="3200" u="none" cap="none" strike="noStrike">
                <a:solidFill>
                  <a:schemeClr val="dk1"/>
                </a:solidFill>
                <a:latin typeface="Century Gothic"/>
                <a:ea typeface="Century Gothic"/>
                <a:cs typeface="Century Gothic"/>
                <a:sym typeface="Century Gothic"/>
              </a:rPr>
              <a:t>Explore</a:t>
            </a:r>
            <a:r>
              <a:rPr b="0" i="0" lang="en-US" sz="3200" u="none" cap="none" strike="noStrike">
                <a:solidFill>
                  <a:schemeClr val="dk1"/>
                </a:solidFill>
                <a:latin typeface="Century Gothic"/>
                <a:ea typeface="Century Gothic"/>
                <a:cs typeface="Century Gothic"/>
                <a:sym typeface="Century Gothic"/>
              </a:rPr>
              <a:t> rhythm, rhyme, and different forms.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69" name="Google Shape;869;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A picture containing clock&#10;&#10;Description automatically generated" id="142" name="Google Shape;142;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3" name="Google Shape;143;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4" name="Google Shape;144;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5" name="Google Shape;145;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46" name="Google Shape;146;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7" name="Google Shape;147;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48" name="Google Shape;148;p75"/>
          <p:cNvPicPr preferRelativeResize="0"/>
          <p:nvPr/>
        </p:nvPicPr>
        <p:blipFill rotWithShape="1">
          <a:blip r:embed="rId6">
            <a:alphaModFix/>
          </a:blip>
          <a:srcRect b="0" l="0" r="0" t="0"/>
          <a:stretch/>
        </p:blipFill>
        <p:spPr>
          <a:xfrm>
            <a:off x="1886380" y="1297875"/>
            <a:ext cx="3879044" cy="52746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49" name="Google Shape;149;p75"/>
          <p:cNvSpPr txBox="1"/>
          <p:nvPr/>
        </p:nvSpPr>
        <p:spPr>
          <a:xfrm>
            <a:off x="6096000" y="3175368"/>
            <a:ext cx="5663099" cy="24057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sentences on page 424 in your  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50" name="Google Shape;150;p75"/>
          <p:cNvPicPr preferRelativeResize="0"/>
          <p:nvPr/>
        </p:nvPicPr>
        <p:blipFill rotWithShape="1">
          <a:blip r:embed="rId7">
            <a:alphaModFix/>
          </a:blip>
          <a:srcRect b="0" l="0" r="0" t="0"/>
          <a:stretch/>
        </p:blipFill>
        <p:spPr>
          <a:xfrm>
            <a:off x="6161981" y="2376964"/>
            <a:ext cx="4877486" cy="7035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descr="A picture containing clock&#10;&#10;Description automatically generated" id="875" name="Google Shape;875;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6" name="Google Shape;876;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7" name="Google Shape;877;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8" name="Google Shape;878;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9" name="Google Shape;879;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880" name="Google Shape;880;p50"/>
          <p:cNvSpPr txBox="1"/>
          <p:nvPr/>
        </p:nvSpPr>
        <p:spPr>
          <a:xfrm>
            <a:off x="571643" y="1659305"/>
            <a:ext cx="10301133"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Anika likes to ____________ things with wood.</a:t>
            </a:r>
            <a:r>
              <a:rPr b="0" i="0" lang="en-US" sz="1400" u="none" cap="none" strike="noStrike">
                <a:solidFill>
                  <a:srgbClr val="000000"/>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She might like a career in ____________.</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In __________ class, we learned about geometry.  A famous __________ discovered the laws of geometry.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descr="A picture containing clock&#10;&#10;Description automatically generated" id="886" name="Google Shape;886;p1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7" name="Google Shape;887;p1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8" name="Google Shape;888;p1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9" name="Google Shape;889;p1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0" name="Google Shape;890;p1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91" name="Google Shape;891;p114"/>
          <p:cNvSpPr txBox="1"/>
          <p:nvPr/>
        </p:nvSpPr>
        <p:spPr>
          <a:xfrm>
            <a:off x="3668513" y="2484701"/>
            <a:ext cx="1344298"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12000" u="none" cap="none" strike="noStrike">
                <a:solidFill>
                  <a:schemeClr val="dk1"/>
                </a:solidFill>
                <a:latin typeface="Century Gothic"/>
                <a:ea typeface="Century Gothic"/>
                <a:cs typeface="Century Gothic"/>
                <a:sym typeface="Century Gothic"/>
              </a:rPr>
              <a:t>,</a:t>
            </a:r>
            <a:r>
              <a:rPr b="0" i="0" lang="en-US" sz="9600" u="none" cap="none" strike="noStrike">
                <a:solidFill>
                  <a:schemeClr val="dk1"/>
                </a:solidFill>
                <a:latin typeface="Century Gothic"/>
                <a:ea typeface="Century Gothic"/>
                <a:cs typeface="Century Gothic"/>
                <a:sym typeface="Century Gothic"/>
              </a:rPr>
              <a:t> </a:t>
            </a:r>
            <a:endParaRPr b="0" i="0" sz="9600" u="none" cap="none" strike="noStrike">
              <a:solidFill>
                <a:schemeClr val="dk1"/>
              </a:solidFill>
              <a:latin typeface="Century Gothic"/>
              <a:ea typeface="Century Gothic"/>
              <a:cs typeface="Century Gothic"/>
              <a:sym typeface="Century Gothic"/>
            </a:endParaRPr>
          </a:p>
        </p:txBody>
      </p:sp>
      <p:sp>
        <p:nvSpPr>
          <p:cNvPr id="892" name="Google Shape;892;p114"/>
          <p:cNvSpPr txBox="1"/>
          <p:nvPr/>
        </p:nvSpPr>
        <p:spPr>
          <a:xfrm>
            <a:off x="6724643" y="2585444"/>
            <a:ext cx="1690804"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12000" u="none" cap="none" strike="noStrike">
                <a:solidFill>
                  <a:schemeClr val="dk1"/>
                </a:solidFill>
                <a:latin typeface="Century Gothic"/>
                <a:ea typeface="Century Gothic"/>
                <a:cs typeface="Century Gothic"/>
                <a:sym typeface="Century Gothic"/>
              </a:rPr>
              <a:t>;</a:t>
            </a:r>
            <a:endParaRPr b="0" i="0" sz="12000" u="none" cap="none" strike="noStrike">
              <a:solidFill>
                <a:schemeClr val="dk1"/>
              </a:solidFill>
              <a:latin typeface="Century Gothic"/>
              <a:ea typeface="Century Gothic"/>
              <a:cs typeface="Century Gothic"/>
              <a:sym typeface="Century Gothic"/>
            </a:endParaRPr>
          </a:p>
        </p:txBody>
      </p:sp>
      <p:sp>
        <p:nvSpPr>
          <p:cNvPr id="893" name="Google Shape;893;p114"/>
          <p:cNvSpPr txBox="1"/>
          <p:nvPr/>
        </p:nvSpPr>
        <p:spPr>
          <a:xfrm>
            <a:off x="1681498" y="1899966"/>
            <a:ext cx="7945256"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Commas and Semicolons</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descr="A picture containing drawing, lamp&#10;&#10;Description automatically generated" id="899" name="Google Shape;899;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00" name="Google Shape;900;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01" name="Google Shape;901;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02" name="Google Shape;902;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03" name="Google Shape;903;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04" name="Google Shape;904;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descr="A picture containing clock&#10;&#10;Description automatically generated" id="910" name="Google Shape;910;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1" name="Google Shape;911;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2" name="Google Shape;912;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3" name="Google Shape;913;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4" name="Google Shape;914;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Connections</a:t>
            </a:r>
            <a:endParaRPr b="0" i="0" sz="1400" u="none" cap="none" strike="noStrike">
              <a:solidFill>
                <a:srgbClr val="000000"/>
              </a:solidFill>
              <a:latin typeface="Century Gothic"/>
              <a:ea typeface="Century Gothic"/>
              <a:cs typeface="Century Gothic"/>
              <a:sym typeface="Century Gothic"/>
            </a:endParaRPr>
          </a:p>
        </p:txBody>
      </p:sp>
      <p:sp>
        <p:nvSpPr>
          <p:cNvPr id="915" name="Google Shape;915;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440</a:t>
            </a:r>
            <a:endParaRPr b="0" i="0" sz="1400" u="none" cap="none" strike="noStrike">
              <a:solidFill>
                <a:srgbClr val="000000"/>
              </a:solidFill>
              <a:latin typeface="Century Gothic"/>
              <a:ea typeface="Century Gothic"/>
              <a:cs typeface="Century Gothic"/>
              <a:sym typeface="Century Gothic"/>
            </a:endParaRPr>
          </a:p>
        </p:txBody>
      </p:sp>
      <p:sp>
        <p:nvSpPr>
          <p:cNvPr id="916" name="Google Shape;916;p56"/>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440 in your Student Interactive.</a:t>
            </a:r>
            <a:endParaRPr b="0" i="0" sz="3200" u="none" cap="none" strike="noStrike">
              <a:solidFill>
                <a:srgbClr val="000000"/>
              </a:solidFill>
              <a:latin typeface="Arial"/>
              <a:ea typeface="Arial"/>
              <a:cs typeface="Arial"/>
              <a:sym typeface="Arial"/>
            </a:endParaRPr>
          </a:p>
        </p:txBody>
      </p:sp>
      <p:pic>
        <p:nvPicPr>
          <p:cNvPr id="917" name="Google Shape;917;p56"/>
          <p:cNvPicPr preferRelativeResize="0"/>
          <p:nvPr/>
        </p:nvPicPr>
        <p:blipFill rotWithShape="1">
          <a:blip r:embed="rId6">
            <a:alphaModFix/>
          </a:blip>
          <a:srcRect b="0" l="0" r="0" t="0"/>
          <a:stretch/>
        </p:blipFill>
        <p:spPr>
          <a:xfrm>
            <a:off x="1694497" y="1178939"/>
            <a:ext cx="3805558" cy="51854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descr="A picture containing clock&#10;&#10;Description automatically generated" id="923" name="Google Shape;923;p1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4" name="Google Shape;924;p1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5" name="Google Shape;925;p1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6" name="Google Shape;926;p1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7" name="Google Shape;927;p1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a:t>
            </a:r>
            <a:r>
              <a:rPr lang="en-US" sz="4000">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  Make Connections</a:t>
            </a:r>
            <a:r>
              <a:rPr b="0" i="0" lang="en-US" sz="4000" u="none" cap="none" strike="noStrike">
                <a:solidFill>
                  <a:schemeClr val="lt1"/>
                </a:solidFill>
                <a:latin typeface="Century Gothic"/>
                <a:ea typeface="Century Gothic"/>
                <a:cs typeface="Century Gothic"/>
                <a:sym typeface="Century Gothic"/>
              </a:rPr>
              <a:t> </a:t>
            </a:r>
            <a:endParaRPr b="0" i="0" sz="1400" u="none" cap="none" strike="noStrike">
              <a:solidFill>
                <a:srgbClr val="000000"/>
              </a:solidFill>
              <a:latin typeface="Century Gothic"/>
              <a:ea typeface="Century Gothic"/>
              <a:cs typeface="Century Gothic"/>
              <a:sym typeface="Century Gothic"/>
            </a:endParaRPr>
          </a:p>
        </p:txBody>
      </p:sp>
      <p:sp>
        <p:nvSpPr>
          <p:cNvPr id="928" name="Google Shape;928;p115"/>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440</a:t>
            </a:r>
            <a:endParaRPr b="0" i="0" sz="1400" u="none" cap="none" strike="noStrike">
              <a:solidFill>
                <a:srgbClr val="000000"/>
              </a:solidFill>
              <a:latin typeface="Century Gothic"/>
              <a:ea typeface="Century Gothic"/>
              <a:cs typeface="Century Gothic"/>
              <a:sym typeface="Century Gothic"/>
            </a:endParaRPr>
          </a:p>
        </p:txBody>
      </p:sp>
      <p:sp>
        <p:nvSpPr>
          <p:cNvPr id="929" name="Google Shape;929;p115"/>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440 in your Student Interactive.</a:t>
            </a:r>
            <a:endParaRPr b="0" i="0" sz="3200" u="none" cap="none" strike="noStrike">
              <a:solidFill>
                <a:srgbClr val="000000"/>
              </a:solidFill>
              <a:latin typeface="Arial"/>
              <a:ea typeface="Arial"/>
              <a:cs typeface="Arial"/>
              <a:sym typeface="Arial"/>
            </a:endParaRPr>
          </a:p>
        </p:txBody>
      </p:sp>
      <p:pic>
        <p:nvPicPr>
          <p:cNvPr id="930" name="Google Shape;930;p115"/>
          <p:cNvPicPr preferRelativeResize="0"/>
          <p:nvPr/>
        </p:nvPicPr>
        <p:blipFill rotWithShape="1">
          <a:blip r:embed="rId6">
            <a:alphaModFix/>
          </a:blip>
          <a:srcRect b="0" l="0" r="0" t="0"/>
          <a:stretch/>
        </p:blipFill>
        <p:spPr>
          <a:xfrm>
            <a:off x="1694497" y="1178939"/>
            <a:ext cx="3805558" cy="51854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pic>
        <p:nvPicPr>
          <p:cNvPr descr="A picture containing clock&#10;&#10;Description automatically generated" id="936" name="Google Shape;936;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7" name="Google Shape;937;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8" name="Google Shape;938;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9" name="Google Shape;939;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0" name="Google Shape;940;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4000">
                <a:solidFill>
                  <a:schemeClr val="lt1"/>
                </a:solidFill>
                <a:latin typeface="Century Gothic"/>
                <a:ea typeface="Century Gothic"/>
                <a:cs typeface="Century Gothic"/>
                <a:sym typeface="Century Gothic"/>
              </a:rPr>
              <a:t>  Close Read –  Make Connections </a:t>
            </a:r>
            <a:endParaRPr sz="4000">
              <a:solidFill>
                <a:schemeClr val="lt1"/>
              </a:solidFill>
              <a:latin typeface="Century Gothic"/>
              <a:ea typeface="Century Gothic"/>
              <a:cs typeface="Century Gothic"/>
              <a:sym typeface="Century Gothic"/>
            </a:endParaRPr>
          </a:p>
        </p:txBody>
      </p:sp>
      <p:sp>
        <p:nvSpPr>
          <p:cNvPr id="941" name="Google Shape;941;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433</a:t>
            </a:r>
            <a:endParaRPr b="0" i="0" sz="1400" u="none" cap="none" strike="noStrike">
              <a:solidFill>
                <a:srgbClr val="000000"/>
              </a:solidFill>
              <a:latin typeface="Century Gothic"/>
              <a:ea typeface="Century Gothic"/>
              <a:cs typeface="Century Gothic"/>
              <a:sym typeface="Century Gothic"/>
            </a:endParaRPr>
          </a:p>
        </p:txBody>
      </p:sp>
      <p:pic>
        <p:nvPicPr>
          <p:cNvPr id="942" name="Google Shape;942;p58"/>
          <p:cNvPicPr preferRelativeResize="0"/>
          <p:nvPr/>
        </p:nvPicPr>
        <p:blipFill rotWithShape="1">
          <a:blip r:embed="rId6">
            <a:alphaModFix/>
          </a:blip>
          <a:srcRect b="0" l="0" r="0" t="0"/>
          <a:stretch/>
        </p:blipFill>
        <p:spPr>
          <a:xfrm>
            <a:off x="1900698" y="1295332"/>
            <a:ext cx="3964720" cy="5375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43" name="Google Shape;943;p58"/>
          <p:cNvSpPr txBox="1"/>
          <p:nvPr/>
        </p:nvSpPr>
        <p:spPr>
          <a:xfrm>
            <a:off x="6426843"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433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pic>
        <p:nvPicPr>
          <p:cNvPr descr="A picture containing clock&#10;&#10;Description automatically generated" id="949" name="Google Shape;949;p1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0" name="Google Shape;950;p1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1" name="Google Shape;951;p1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2" name="Google Shape;952;p1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3" name="Google Shape;953;p1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4000">
                <a:solidFill>
                  <a:schemeClr val="lt1"/>
                </a:solidFill>
                <a:latin typeface="Century Gothic"/>
                <a:ea typeface="Century Gothic"/>
                <a:cs typeface="Century Gothic"/>
                <a:sym typeface="Century Gothic"/>
              </a:rPr>
              <a:t>  Close Read –  Make Connections </a:t>
            </a:r>
            <a:endParaRPr sz="4000">
              <a:solidFill>
                <a:schemeClr val="lt1"/>
              </a:solidFill>
              <a:latin typeface="Century Gothic"/>
              <a:ea typeface="Century Gothic"/>
              <a:cs typeface="Century Gothic"/>
              <a:sym typeface="Century Gothic"/>
            </a:endParaRPr>
          </a:p>
        </p:txBody>
      </p:sp>
      <p:sp>
        <p:nvSpPr>
          <p:cNvPr id="954" name="Google Shape;954;p1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434</a:t>
            </a:r>
            <a:endParaRPr b="0" i="0" sz="1400" u="none" cap="none" strike="noStrike">
              <a:solidFill>
                <a:srgbClr val="000000"/>
              </a:solidFill>
              <a:latin typeface="Century Gothic"/>
              <a:ea typeface="Century Gothic"/>
              <a:cs typeface="Century Gothic"/>
              <a:sym typeface="Century Gothic"/>
            </a:endParaRPr>
          </a:p>
        </p:txBody>
      </p:sp>
      <p:pic>
        <p:nvPicPr>
          <p:cNvPr id="955" name="Google Shape;955;p116"/>
          <p:cNvPicPr preferRelativeResize="0"/>
          <p:nvPr/>
        </p:nvPicPr>
        <p:blipFill rotWithShape="1">
          <a:blip r:embed="rId6">
            <a:alphaModFix/>
          </a:blip>
          <a:srcRect b="0" l="0" r="0" t="0"/>
          <a:stretch/>
        </p:blipFill>
        <p:spPr>
          <a:xfrm>
            <a:off x="1874689" y="1159009"/>
            <a:ext cx="3956209" cy="53643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56" name="Google Shape;956;p116"/>
          <p:cNvSpPr txBox="1"/>
          <p:nvPr/>
        </p:nvSpPr>
        <p:spPr>
          <a:xfrm>
            <a:off x="6426843"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434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pic>
        <p:nvPicPr>
          <p:cNvPr descr="A picture containing clock&#10;&#10;Description automatically generated" id="962" name="Google Shape;962;p1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3" name="Google Shape;963;p1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4" name="Google Shape;964;p1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5" name="Google Shape;965;p1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6" name="Google Shape;966;p1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4000">
                <a:solidFill>
                  <a:schemeClr val="lt1"/>
                </a:solidFill>
                <a:latin typeface="Century Gothic"/>
                <a:ea typeface="Century Gothic"/>
                <a:cs typeface="Century Gothic"/>
                <a:sym typeface="Century Gothic"/>
              </a:rPr>
              <a:t>  Close Read –  Make Connections </a:t>
            </a:r>
            <a:endParaRPr sz="4000">
              <a:solidFill>
                <a:schemeClr val="lt1"/>
              </a:solidFill>
              <a:latin typeface="Century Gothic"/>
              <a:ea typeface="Century Gothic"/>
              <a:cs typeface="Century Gothic"/>
              <a:sym typeface="Century Gothic"/>
            </a:endParaRPr>
          </a:p>
        </p:txBody>
      </p:sp>
      <p:sp>
        <p:nvSpPr>
          <p:cNvPr id="967" name="Google Shape;967;p1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435</a:t>
            </a:r>
            <a:endParaRPr b="0" i="0" sz="1400" u="none" cap="none" strike="noStrike">
              <a:solidFill>
                <a:srgbClr val="000000"/>
              </a:solidFill>
              <a:latin typeface="Century Gothic"/>
              <a:ea typeface="Century Gothic"/>
              <a:cs typeface="Century Gothic"/>
              <a:sym typeface="Century Gothic"/>
            </a:endParaRPr>
          </a:p>
        </p:txBody>
      </p:sp>
      <p:pic>
        <p:nvPicPr>
          <p:cNvPr id="968" name="Google Shape;968;p117"/>
          <p:cNvPicPr preferRelativeResize="0"/>
          <p:nvPr/>
        </p:nvPicPr>
        <p:blipFill rotWithShape="1">
          <a:blip r:embed="rId6">
            <a:alphaModFix/>
          </a:blip>
          <a:srcRect b="0" l="0" r="0" t="0"/>
          <a:stretch/>
        </p:blipFill>
        <p:spPr>
          <a:xfrm>
            <a:off x="1843141" y="1254502"/>
            <a:ext cx="3922017" cy="53179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69" name="Google Shape;969;p117"/>
          <p:cNvSpPr txBox="1"/>
          <p:nvPr/>
        </p:nvSpPr>
        <p:spPr>
          <a:xfrm>
            <a:off x="6426843"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435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descr="A picture containing clock&#10;&#10;Description automatically generated" id="975" name="Google Shape;975;p1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6" name="Google Shape;976;p1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7" name="Google Shape;977;p1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8" name="Google Shape;978;p1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9" name="Google Shape;979;p1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4000">
                <a:solidFill>
                  <a:schemeClr val="lt1"/>
                </a:solidFill>
                <a:latin typeface="Century Gothic"/>
                <a:ea typeface="Century Gothic"/>
                <a:cs typeface="Century Gothic"/>
                <a:sym typeface="Century Gothic"/>
              </a:rPr>
              <a:t>  Close Read –  Make Connections </a:t>
            </a:r>
            <a:endParaRPr sz="4000">
              <a:solidFill>
                <a:schemeClr val="lt1"/>
              </a:solidFill>
              <a:latin typeface="Century Gothic"/>
              <a:ea typeface="Century Gothic"/>
              <a:cs typeface="Century Gothic"/>
              <a:sym typeface="Century Gothic"/>
            </a:endParaRPr>
          </a:p>
        </p:txBody>
      </p:sp>
      <p:sp>
        <p:nvSpPr>
          <p:cNvPr id="980" name="Google Shape;980;p1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438</a:t>
            </a:r>
            <a:endParaRPr b="0" i="0" sz="1400" u="none" cap="none" strike="noStrike">
              <a:solidFill>
                <a:srgbClr val="000000"/>
              </a:solidFill>
              <a:latin typeface="Century Gothic"/>
              <a:ea typeface="Century Gothic"/>
              <a:cs typeface="Century Gothic"/>
              <a:sym typeface="Century Gothic"/>
            </a:endParaRPr>
          </a:p>
        </p:txBody>
      </p:sp>
      <p:pic>
        <p:nvPicPr>
          <p:cNvPr id="981" name="Google Shape;981;p118"/>
          <p:cNvPicPr preferRelativeResize="0"/>
          <p:nvPr/>
        </p:nvPicPr>
        <p:blipFill rotWithShape="1">
          <a:blip r:embed="rId6">
            <a:alphaModFix/>
          </a:blip>
          <a:srcRect b="0" l="0" r="0" t="0"/>
          <a:stretch/>
        </p:blipFill>
        <p:spPr>
          <a:xfrm>
            <a:off x="1723006" y="1258581"/>
            <a:ext cx="3819606" cy="51791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82" name="Google Shape;982;p118"/>
          <p:cNvSpPr txBox="1"/>
          <p:nvPr/>
        </p:nvSpPr>
        <p:spPr>
          <a:xfrm>
            <a:off x="6426843"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438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pic>
        <p:nvPicPr>
          <p:cNvPr descr="A picture containing clock&#10;&#10;Description automatically generated" id="988" name="Google Shape;988;p1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9" name="Google Shape;989;p1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0" name="Google Shape;990;p1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1" name="Google Shape;991;p1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2" name="Google Shape;992;p1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4000">
                <a:solidFill>
                  <a:schemeClr val="lt1"/>
                </a:solidFill>
                <a:latin typeface="Century Gothic"/>
                <a:ea typeface="Century Gothic"/>
                <a:cs typeface="Century Gothic"/>
                <a:sym typeface="Century Gothic"/>
              </a:rPr>
              <a:t>  Close Read –  Make Connections </a:t>
            </a:r>
            <a:endParaRPr sz="4000">
              <a:solidFill>
                <a:schemeClr val="lt1"/>
              </a:solidFill>
              <a:latin typeface="Century Gothic"/>
              <a:ea typeface="Century Gothic"/>
              <a:cs typeface="Century Gothic"/>
              <a:sym typeface="Century Gothic"/>
            </a:endParaRPr>
          </a:p>
        </p:txBody>
      </p:sp>
      <p:sp>
        <p:nvSpPr>
          <p:cNvPr id="993" name="Google Shape;993;p119"/>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440</a:t>
            </a:r>
            <a:endParaRPr b="0" i="0" sz="1400" u="none" cap="none" strike="noStrike">
              <a:solidFill>
                <a:srgbClr val="000000"/>
              </a:solidFill>
              <a:latin typeface="Century Gothic"/>
              <a:ea typeface="Century Gothic"/>
              <a:cs typeface="Century Gothic"/>
              <a:sym typeface="Century Gothic"/>
            </a:endParaRPr>
          </a:p>
        </p:txBody>
      </p:sp>
      <p:pic>
        <p:nvPicPr>
          <p:cNvPr id="994" name="Google Shape;994;p119"/>
          <p:cNvPicPr preferRelativeResize="0"/>
          <p:nvPr/>
        </p:nvPicPr>
        <p:blipFill rotWithShape="1">
          <a:blip r:embed="rId6">
            <a:alphaModFix/>
          </a:blip>
          <a:srcRect b="0" l="0" r="0" t="0"/>
          <a:stretch/>
        </p:blipFill>
        <p:spPr>
          <a:xfrm>
            <a:off x="1929511" y="1243509"/>
            <a:ext cx="4002940" cy="54277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95" name="Google Shape;995;p119"/>
          <p:cNvSpPr txBox="1"/>
          <p:nvPr/>
        </p:nvSpPr>
        <p:spPr>
          <a:xfrm>
            <a:off x="6426843"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440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A picture containing drawing, lamp&#10;&#10;Description automatically generated" id="155" name="Google Shape;155;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56" name="Google Shape;156;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57" name="Google Shape;157;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58" name="Google Shape;158;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59" name="Google Shape;159;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60" name="Google Shape;160;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descr="A picture containing clock&#10;&#10;Description automatically generated" id="1001" name="Google Shape;1001;p12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2" name="Google Shape;1002;p12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3" name="Google Shape;1003;p1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4" name="Google Shape;1004;p12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5" name="Google Shape;1005;p12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4000">
                <a:solidFill>
                  <a:schemeClr val="lt1"/>
                </a:solidFill>
                <a:latin typeface="Century Gothic"/>
                <a:ea typeface="Century Gothic"/>
                <a:cs typeface="Century Gothic"/>
                <a:sym typeface="Century Gothic"/>
              </a:rPr>
              <a:t>  Close Read –  Make Connections </a:t>
            </a:r>
            <a:endParaRPr sz="4000">
              <a:solidFill>
                <a:schemeClr val="lt1"/>
              </a:solidFill>
              <a:latin typeface="Century Gothic"/>
              <a:ea typeface="Century Gothic"/>
              <a:cs typeface="Century Gothic"/>
              <a:sym typeface="Century Gothic"/>
            </a:endParaRPr>
          </a:p>
        </p:txBody>
      </p:sp>
      <p:sp>
        <p:nvSpPr>
          <p:cNvPr id="1006" name="Google Shape;1006;p120"/>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444</a:t>
            </a:r>
            <a:endParaRPr b="0" i="0" sz="1400" u="none" cap="none" strike="noStrike">
              <a:solidFill>
                <a:srgbClr val="000000"/>
              </a:solidFill>
              <a:latin typeface="Century Gothic"/>
              <a:ea typeface="Century Gothic"/>
              <a:cs typeface="Century Gothic"/>
              <a:sym typeface="Century Gothic"/>
            </a:endParaRPr>
          </a:p>
        </p:txBody>
      </p:sp>
      <p:pic>
        <p:nvPicPr>
          <p:cNvPr id="1007" name="Google Shape;1007;p120"/>
          <p:cNvPicPr preferRelativeResize="0"/>
          <p:nvPr/>
        </p:nvPicPr>
        <p:blipFill rotWithShape="1">
          <a:blip r:embed="rId6">
            <a:alphaModFix/>
          </a:blip>
          <a:srcRect b="0" l="0" r="0" t="0"/>
          <a:stretch/>
        </p:blipFill>
        <p:spPr>
          <a:xfrm>
            <a:off x="1579765" y="1159009"/>
            <a:ext cx="3962847" cy="53733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08" name="Google Shape;1008;p120"/>
          <p:cNvSpPr txBox="1"/>
          <p:nvPr/>
        </p:nvSpPr>
        <p:spPr>
          <a:xfrm>
            <a:off x="6426843"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444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descr="A picture containing clock&#10;&#10;Description automatically generated" id="1014" name="Google Shape;1014;p12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1015" name="Google Shape;1015;p12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1016" name="Google Shape;1016;p121"/>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1017" name="Google Shape;1017;p12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1018" name="Google Shape;1018;p12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4000">
                <a:solidFill>
                  <a:schemeClr val="lt1"/>
                </a:solidFill>
                <a:latin typeface="Century Gothic"/>
                <a:ea typeface="Century Gothic"/>
                <a:cs typeface="Century Gothic"/>
                <a:sym typeface="Century Gothic"/>
              </a:rPr>
              <a:t>  Close Read –  Make Connections </a:t>
            </a:r>
            <a:endParaRPr sz="4000">
              <a:solidFill>
                <a:schemeClr val="lt1"/>
              </a:solidFill>
              <a:latin typeface="Century Gothic"/>
              <a:ea typeface="Century Gothic"/>
              <a:cs typeface="Century Gothic"/>
              <a:sym typeface="Century Gothic"/>
            </a:endParaRPr>
          </a:p>
        </p:txBody>
      </p:sp>
      <p:sp>
        <p:nvSpPr>
          <p:cNvPr id="1019" name="Google Shape;1019;p121"/>
          <p:cNvSpPr/>
          <p:nvPr/>
        </p:nvSpPr>
        <p:spPr>
          <a:xfrm>
            <a:off x="9815518" y="140912"/>
            <a:ext cx="22038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447</a:t>
            </a:r>
            <a:endParaRPr b="0" i="0" sz="1400" u="none" cap="none" strike="noStrike">
              <a:solidFill>
                <a:srgbClr val="000000"/>
              </a:solidFill>
              <a:latin typeface="Century Gothic"/>
              <a:ea typeface="Century Gothic"/>
              <a:cs typeface="Century Gothic"/>
              <a:sym typeface="Century Gothic"/>
            </a:endParaRPr>
          </a:p>
        </p:txBody>
      </p:sp>
      <p:pic>
        <p:nvPicPr>
          <p:cNvPr id="1020" name="Google Shape;1020;p121"/>
          <p:cNvPicPr preferRelativeResize="0"/>
          <p:nvPr/>
        </p:nvPicPr>
        <p:blipFill rotWithShape="1">
          <a:blip r:embed="rId6">
            <a:alphaModFix/>
          </a:blip>
          <a:srcRect b="0" l="0" r="0" t="0"/>
          <a:stretch/>
        </p:blipFill>
        <p:spPr>
          <a:xfrm>
            <a:off x="1927900" y="1245800"/>
            <a:ext cx="4001246" cy="54254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21" name="Google Shape;1021;p121"/>
          <p:cNvSpPr txBox="1"/>
          <p:nvPr/>
        </p:nvSpPr>
        <p:spPr>
          <a:xfrm>
            <a:off x="6426843" y="3150825"/>
            <a:ext cx="5222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447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descr="A picture containing clock&#10;&#10;Description automatically generated" id="1027" name="Google Shape;1027;p1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8" name="Google Shape;1028;p1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9" name="Google Shape;1029;p1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30" name="Google Shape;1030;p1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31" name="Google Shape;1031;p1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4000">
                <a:solidFill>
                  <a:schemeClr val="lt1"/>
                </a:solidFill>
                <a:latin typeface="Century Gothic"/>
                <a:ea typeface="Century Gothic"/>
                <a:cs typeface="Century Gothic"/>
                <a:sym typeface="Century Gothic"/>
              </a:rPr>
              <a:t>  Close Read –  Make Connections </a:t>
            </a:r>
            <a:endParaRPr sz="4000">
              <a:solidFill>
                <a:schemeClr val="lt1"/>
              </a:solidFill>
              <a:latin typeface="Century Gothic"/>
              <a:ea typeface="Century Gothic"/>
              <a:cs typeface="Century Gothic"/>
              <a:sym typeface="Century Gothic"/>
            </a:endParaRPr>
          </a:p>
        </p:txBody>
      </p:sp>
      <p:sp>
        <p:nvSpPr>
          <p:cNvPr id="1032" name="Google Shape;1032;p122"/>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448</a:t>
            </a:r>
            <a:endParaRPr b="0" i="0" sz="1400" u="none" cap="none" strike="noStrike">
              <a:solidFill>
                <a:srgbClr val="000000"/>
              </a:solidFill>
              <a:latin typeface="Century Gothic"/>
              <a:ea typeface="Century Gothic"/>
              <a:cs typeface="Century Gothic"/>
              <a:sym typeface="Century Gothic"/>
            </a:endParaRPr>
          </a:p>
        </p:txBody>
      </p:sp>
      <p:pic>
        <p:nvPicPr>
          <p:cNvPr id="1033" name="Google Shape;1033;p122"/>
          <p:cNvPicPr preferRelativeResize="0"/>
          <p:nvPr/>
        </p:nvPicPr>
        <p:blipFill rotWithShape="1">
          <a:blip r:embed="rId6">
            <a:alphaModFix/>
          </a:blip>
          <a:srcRect b="0" l="0" r="0" t="0"/>
          <a:stretch/>
        </p:blipFill>
        <p:spPr>
          <a:xfrm>
            <a:off x="1653447" y="1242981"/>
            <a:ext cx="3889165" cy="52734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34" name="Google Shape;1034;p122"/>
          <p:cNvSpPr txBox="1"/>
          <p:nvPr/>
        </p:nvSpPr>
        <p:spPr>
          <a:xfrm>
            <a:off x="6426843"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448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pic>
        <p:nvPicPr>
          <p:cNvPr descr="A picture containing clock&#10;&#10;Description automatically generated" id="1040" name="Google Shape;1040;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41" name="Google Shape;1041;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42" name="Google Shape;1042;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43" name="Google Shape;1043;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4" name="Google Shape;1044;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Connections</a:t>
            </a:r>
            <a:endParaRPr b="0" i="0" sz="1400" u="none" cap="none" strike="noStrike">
              <a:solidFill>
                <a:srgbClr val="000000"/>
              </a:solidFill>
              <a:latin typeface="Century Gothic"/>
              <a:ea typeface="Century Gothic"/>
              <a:cs typeface="Century Gothic"/>
              <a:sym typeface="Century Gothic"/>
            </a:endParaRPr>
          </a:p>
        </p:txBody>
      </p:sp>
      <p:sp>
        <p:nvSpPr>
          <p:cNvPr id="1045" name="Google Shape;1045;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455</a:t>
            </a:r>
            <a:endParaRPr b="0" i="0" sz="1400" u="none" cap="none" strike="noStrike">
              <a:solidFill>
                <a:srgbClr val="000000"/>
              </a:solidFill>
              <a:latin typeface="Century Gothic"/>
              <a:ea typeface="Century Gothic"/>
              <a:cs typeface="Century Gothic"/>
              <a:sym typeface="Century Gothic"/>
            </a:endParaRPr>
          </a:p>
        </p:txBody>
      </p:sp>
      <p:pic>
        <p:nvPicPr>
          <p:cNvPr id="1046" name="Google Shape;1046;p57"/>
          <p:cNvPicPr preferRelativeResize="0"/>
          <p:nvPr/>
        </p:nvPicPr>
        <p:blipFill rotWithShape="1">
          <a:blip r:embed="rId6">
            <a:alphaModFix/>
          </a:blip>
          <a:srcRect b="0" l="0" r="0" t="0"/>
          <a:stretch/>
        </p:blipFill>
        <p:spPr>
          <a:xfrm>
            <a:off x="1858012" y="1159009"/>
            <a:ext cx="4043487" cy="54826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47" name="Google Shape;1047;p57"/>
          <p:cNvSpPr txBox="1"/>
          <p:nvPr/>
        </p:nvSpPr>
        <p:spPr>
          <a:xfrm>
            <a:off x="6489730" y="3226684"/>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chart on page 455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048" name="Google Shape;1048;p57"/>
          <p:cNvPicPr preferRelativeResize="0"/>
          <p:nvPr/>
        </p:nvPicPr>
        <p:blipFill rotWithShape="1">
          <a:blip r:embed="rId7">
            <a:alphaModFix/>
          </a:blip>
          <a:srcRect b="0" l="0" r="0" t="0"/>
          <a:stretch/>
        </p:blipFill>
        <p:spPr>
          <a:xfrm>
            <a:off x="7469938" y="2254162"/>
            <a:ext cx="1875200" cy="65762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pic>
        <p:nvPicPr>
          <p:cNvPr descr="A picture containing clock&#10;&#10;Description automatically generated" id="1054" name="Google Shape;1054;p1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55" name="Google Shape;1055;p1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56" name="Google Shape;1056;p1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57" name="Google Shape;1057;p1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58" name="Google Shape;1058;p1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4000" u="none" cap="none" strike="noStrike">
                <a:solidFill>
                  <a:schemeClr val="lt1"/>
                </a:solidFill>
                <a:latin typeface="Century Gothic"/>
                <a:ea typeface="Century Gothic"/>
                <a:cs typeface="Century Gothic"/>
                <a:sym typeface="Century Gothic"/>
              </a:rPr>
              <a:t>   Write for a Reader</a:t>
            </a:r>
            <a:endParaRPr b="0" i="0" sz="4000" u="none" cap="none" strike="noStrike">
              <a:solidFill>
                <a:srgbClr val="000000"/>
              </a:solidFill>
              <a:latin typeface="Century Gothic"/>
              <a:ea typeface="Century Gothic"/>
              <a:cs typeface="Century Gothic"/>
              <a:sym typeface="Century Gothic"/>
            </a:endParaRPr>
          </a:p>
        </p:txBody>
      </p:sp>
      <p:sp>
        <p:nvSpPr>
          <p:cNvPr id="1059" name="Google Shape;1059;p12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460</a:t>
            </a:r>
            <a:endParaRPr b="0" i="0" sz="1400" u="none" cap="none" strike="noStrike">
              <a:solidFill>
                <a:srgbClr val="000000"/>
              </a:solidFill>
              <a:latin typeface="Century Gothic"/>
              <a:ea typeface="Century Gothic"/>
              <a:cs typeface="Century Gothic"/>
              <a:sym typeface="Century Gothic"/>
            </a:endParaRPr>
          </a:p>
        </p:txBody>
      </p:sp>
      <p:sp>
        <p:nvSpPr>
          <p:cNvPr id="1060" name="Google Shape;1060;p123"/>
          <p:cNvSpPr txBox="1"/>
          <p:nvPr/>
        </p:nvSpPr>
        <p:spPr>
          <a:xfrm>
            <a:off x="6260766" y="3396600"/>
            <a:ext cx="511103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061" name="Google Shape;1061;p123"/>
          <p:cNvPicPr preferRelativeResize="0"/>
          <p:nvPr/>
        </p:nvPicPr>
        <p:blipFill rotWithShape="1">
          <a:blip r:embed="rId6">
            <a:alphaModFix/>
          </a:blip>
          <a:srcRect b="0" l="0" r="0" t="0"/>
          <a:stretch/>
        </p:blipFill>
        <p:spPr>
          <a:xfrm>
            <a:off x="1854998" y="1297872"/>
            <a:ext cx="3890043" cy="52746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062" name="Google Shape;1062;p123"/>
          <p:cNvPicPr preferRelativeResize="0"/>
          <p:nvPr/>
        </p:nvPicPr>
        <p:blipFill rotWithShape="1">
          <a:blip r:embed="rId7">
            <a:alphaModFix/>
          </a:blip>
          <a:srcRect b="0" l="0" r="0" t="0"/>
          <a:stretch/>
        </p:blipFill>
        <p:spPr>
          <a:xfrm>
            <a:off x="7495600" y="2254733"/>
            <a:ext cx="1875200" cy="65762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pic>
        <p:nvPicPr>
          <p:cNvPr descr="A picture containing clock&#10;&#10;Description automatically generated" id="1068" name="Google Shape;1068;p1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69" name="Google Shape;1069;p1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70" name="Google Shape;1070;p1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71" name="Google Shape;1071;p1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72" name="Google Shape;1072;p1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Latin Roots</a:t>
            </a:r>
            <a:endParaRPr b="0" i="0" sz="1400" u="none" cap="none" strike="noStrike">
              <a:solidFill>
                <a:srgbClr val="000000"/>
              </a:solidFill>
              <a:latin typeface="Century Gothic"/>
              <a:ea typeface="Century Gothic"/>
              <a:cs typeface="Century Gothic"/>
              <a:sym typeface="Century Gothic"/>
            </a:endParaRPr>
          </a:p>
        </p:txBody>
      </p:sp>
      <p:sp>
        <p:nvSpPr>
          <p:cNvPr id="1073" name="Google Shape;1073;p124"/>
          <p:cNvSpPr txBox="1"/>
          <p:nvPr/>
        </p:nvSpPr>
        <p:spPr>
          <a:xfrm>
            <a:off x="819040" y="2221487"/>
            <a:ext cx="3678654"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audi</a:t>
            </a:r>
            <a:endParaRPr b="0" i="0" sz="1400" u="none" cap="none" strike="noStrike">
              <a:solidFill>
                <a:srgbClr val="000000"/>
              </a:solidFill>
              <a:latin typeface="Century Gothic"/>
              <a:ea typeface="Century Gothic"/>
              <a:cs typeface="Century Gothic"/>
              <a:sym typeface="Century Gothic"/>
            </a:endParaRPr>
          </a:p>
        </p:txBody>
      </p:sp>
      <p:sp>
        <p:nvSpPr>
          <p:cNvPr id="1074" name="Google Shape;1074;p124"/>
          <p:cNvSpPr txBox="1"/>
          <p:nvPr/>
        </p:nvSpPr>
        <p:spPr>
          <a:xfrm>
            <a:off x="819040" y="4917188"/>
            <a:ext cx="3644402" cy="79271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rupt</a:t>
            </a:r>
            <a:endParaRPr b="0" i="0" sz="1400" u="none" cap="none" strike="noStrike">
              <a:solidFill>
                <a:srgbClr val="000000"/>
              </a:solidFill>
              <a:latin typeface="Century Gothic"/>
              <a:ea typeface="Century Gothic"/>
              <a:cs typeface="Century Gothic"/>
              <a:sym typeface="Century Gothic"/>
            </a:endParaRPr>
          </a:p>
        </p:txBody>
      </p:sp>
      <p:sp>
        <p:nvSpPr>
          <p:cNvPr id="1075" name="Google Shape;1075;p124"/>
          <p:cNvSpPr txBox="1"/>
          <p:nvPr/>
        </p:nvSpPr>
        <p:spPr>
          <a:xfrm>
            <a:off x="6096000" y="2193513"/>
            <a:ext cx="3644402" cy="79271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scrib</a:t>
            </a:r>
            <a:endParaRPr b="0" i="0" sz="1400" u="none" cap="none" strike="noStrike">
              <a:solidFill>
                <a:srgbClr val="000000"/>
              </a:solidFill>
              <a:latin typeface="Century Gothic"/>
              <a:ea typeface="Century Gothic"/>
              <a:cs typeface="Century Gothic"/>
              <a:sym typeface="Century Gothic"/>
            </a:endParaRPr>
          </a:p>
        </p:txBody>
      </p:sp>
      <p:sp>
        <p:nvSpPr>
          <p:cNvPr id="1076" name="Google Shape;1076;p124"/>
          <p:cNvSpPr txBox="1"/>
          <p:nvPr/>
        </p:nvSpPr>
        <p:spPr>
          <a:xfrm>
            <a:off x="6096000" y="4917188"/>
            <a:ext cx="3644402" cy="79271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spec</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pic>
        <p:nvPicPr>
          <p:cNvPr descr="A picture containing clock&#10;&#10;Description automatically generated" id="1082" name="Google Shape;1082;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83" name="Google Shape;1083;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84" name="Google Shape;1084;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85" name="Google Shape;1085;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86" name="Google Shape;1086;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Poetry</a:t>
            </a:r>
            <a:endParaRPr b="0" i="0" sz="1400" u="none" cap="none" strike="noStrike">
              <a:solidFill>
                <a:srgbClr val="000000"/>
              </a:solidFill>
              <a:latin typeface="Century Gothic"/>
              <a:ea typeface="Century Gothic"/>
              <a:cs typeface="Century Gothic"/>
              <a:sym typeface="Century Gothic"/>
            </a:endParaRPr>
          </a:p>
        </p:txBody>
      </p:sp>
      <p:sp>
        <p:nvSpPr>
          <p:cNvPr id="1087" name="Google Shape;1087;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466</a:t>
            </a:r>
            <a:endParaRPr b="0" i="0" sz="1400" u="none" cap="none" strike="noStrike">
              <a:solidFill>
                <a:srgbClr val="000000"/>
              </a:solidFill>
              <a:latin typeface="Century Gothic"/>
              <a:ea typeface="Century Gothic"/>
              <a:cs typeface="Century Gothic"/>
              <a:sym typeface="Century Gothic"/>
            </a:endParaRPr>
          </a:p>
        </p:txBody>
      </p:sp>
      <p:sp>
        <p:nvSpPr>
          <p:cNvPr id="1088" name="Google Shape;1088;p62"/>
          <p:cNvSpPr txBox="1"/>
          <p:nvPr/>
        </p:nvSpPr>
        <p:spPr>
          <a:xfrm>
            <a:off x="6337699" y="3094873"/>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089" name="Google Shape;1089;p62"/>
          <p:cNvPicPr preferRelativeResize="0"/>
          <p:nvPr/>
        </p:nvPicPr>
        <p:blipFill rotWithShape="1">
          <a:blip r:embed="rId6">
            <a:alphaModFix/>
          </a:blip>
          <a:srcRect b="0" l="0" r="0" t="0"/>
          <a:stretch/>
        </p:blipFill>
        <p:spPr>
          <a:xfrm>
            <a:off x="1922148" y="1254383"/>
            <a:ext cx="3819606" cy="51791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090" name="Google Shape;1090;p62"/>
          <p:cNvPicPr preferRelativeResize="0"/>
          <p:nvPr/>
        </p:nvPicPr>
        <p:blipFill rotWithShape="1">
          <a:blip r:embed="rId7">
            <a:alphaModFix/>
          </a:blip>
          <a:srcRect b="0" l="0" r="0" t="0"/>
          <a:stretch/>
        </p:blipFill>
        <p:spPr>
          <a:xfrm>
            <a:off x="7233175" y="2078626"/>
            <a:ext cx="1875200" cy="65762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pic>
        <p:nvPicPr>
          <p:cNvPr descr="A picture containing clock&#10;&#10;Description automatically generated" id="1096" name="Google Shape;1096;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97" name="Google Shape;1097;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98" name="Google Shape;1098;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99" name="Google Shape;1099;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00" name="Google Shape;1100;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1101" name="Google Shape;1101;p63"/>
          <p:cNvSpPr txBox="1"/>
          <p:nvPr/>
        </p:nvSpPr>
        <p:spPr>
          <a:xfrm>
            <a:off x="308905" y="2602451"/>
            <a:ext cx="3658376"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of topics you could use for your poem. Use the checklist on p. 466.</a:t>
            </a:r>
            <a:endParaRPr b="0" i="0" sz="1400" u="none" cap="none" strike="noStrike">
              <a:solidFill>
                <a:srgbClr val="000000"/>
              </a:solidFill>
              <a:latin typeface="Century Gothic"/>
              <a:ea typeface="Century Gothic"/>
              <a:cs typeface="Century Gothic"/>
              <a:sym typeface="Century Gothic"/>
            </a:endParaRPr>
          </a:p>
        </p:txBody>
      </p:sp>
      <p:sp>
        <p:nvSpPr>
          <p:cNvPr id="1102" name="Google Shape;1102;p63"/>
          <p:cNvSpPr txBox="1"/>
          <p:nvPr/>
        </p:nvSpPr>
        <p:spPr>
          <a:xfrm>
            <a:off x="7894966" y="2641269"/>
            <a:ext cx="408458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topic ideas and </a:t>
            </a:r>
            <a:r>
              <a:rPr b="1" i="0" lang="en-US" sz="3200" u="none" cap="none" strike="noStrike">
                <a:solidFill>
                  <a:schemeClr val="dk1"/>
                </a:solidFill>
                <a:latin typeface="Century Gothic"/>
                <a:ea typeface="Century Gothic"/>
                <a:cs typeface="Century Gothic"/>
                <a:sym typeface="Century Gothic"/>
              </a:rPr>
              <a:t>identify</a:t>
            </a:r>
            <a:r>
              <a:rPr b="0" i="0" lang="en-US" sz="3200" u="none" cap="none" strike="noStrike">
                <a:solidFill>
                  <a:schemeClr val="dk1"/>
                </a:solidFill>
                <a:latin typeface="Century Gothic"/>
                <a:ea typeface="Century Gothic"/>
                <a:cs typeface="Century Gothic"/>
                <a:sym typeface="Century Gothic"/>
              </a:rPr>
              <a:t> the form that would best match that topic.</a:t>
            </a:r>
            <a:endParaRPr b="0" i="0" sz="3200" u="none" cap="none" strike="noStrike">
              <a:solidFill>
                <a:schemeClr val="dk1"/>
              </a:solidFill>
              <a:latin typeface="Century Gothic"/>
              <a:ea typeface="Century Gothic"/>
              <a:cs typeface="Century Gothic"/>
              <a:sym typeface="Century Gothic"/>
            </a:endParaRPr>
          </a:p>
        </p:txBody>
      </p:sp>
      <p:sp>
        <p:nvSpPr>
          <p:cNvPr id="1103" name="Google Shape;1103;p6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466</a:t>
            </a:r>
            <a:endParaRPr b="0" i="0" sz="1400" u="none" cap="none" strike="noStrike">
              <a:solidFill>
                <a:srgbClr val="000000"/>
              </a:solidFill>
              <a:latin typeface="Century Gothic"/>
              <a:ea typeface="Century Gothic"/>
              <a:cs typeface="Century Gothic"/>
              <a:sym typeface="Century Gothic"/>
            </a:endParaRPr>
          </a:p>
        </p:txBody>
      </p:sp>
      <p:pic>
        <p:nvPicPr>
          <p:cNvPr id="1104" name="Google Shape;1104;p63"/>
          <p:cNvPicPr preferRelativeResize="0"/>
          <p:nvPr/>
        </p:nvPicPr>
        <p:blipFill rotWithShape="1">
          <a:blip r:embed="rId6">
            <a:alphaModFix/>
          </a:blip>
          <a:srcRect b="0" l="0" r="0" t="0"/>
          <a:stretch/>
        </p:blipFill>
        <p:spPr>
          <a:xfrm>
            <a:off x="4153255" y="1670599"/>
            <a:ext cx="3393969" cy="46019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pic>
        <p:nvPicPr>
          <p:cNvPr descr="A picture containing clock&#10;&#10;Description automatically generated" id="1110" name="Google Shape;1110;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11" name="Google Shape;1111;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12" name="Google Shape;1112;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13" name="Google Shape;1113;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14" name="Google Shape;1114;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 Latin Roots</a:t>
            </a:r>
            <a:endParaRPr b="0" i="0" sz="1400" u="none" cap="none" strike="noStrike">
              <a:solidFill>
                <a:srgbClr val="000000"/>
              </a:solidFill>
              <a:latin typeface="Century Gothic"/>
              <a:ea typeface="Century Gothic"/>
              <a:cs typeface="Century Gothic"/>
              <a:sym typeface="Century Gothic"/>
            </a:endParaRPr>
          </a:p>
        </p:txBody>
      </p:sp>
      <p:sp>
        <p:nvSpPr>
          <p:cNvPr id="1115" name="Google Shape;1115;p64"/>
          <p:cNvSpPr txBox="1"/>
          <p:nvPr/>
        </p:nvSpPr>
        <p:spPr>
          <a:xfrm>
            <a:off x="1176760" y="2401488"/>
            <a:ext cx="9209773"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4000" u="none" cap="none" strike="noStrike">
                <a:solidFill>
                  <a:schemeClr val="dk1"/>
                </a:solidFill>
                <a:latin typeface="Century Gothic"/>
                <a:ea typeface="Century Gothic"/>
                <a:cs typeface="Century Gothic"/>
                <a:sym typeface="Century Gothic"/>
              </a:rPr>
              <a:t>My teacher told me not to skribble.</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pic>
        <p:nvPicPr>
          <p:cNvPr descr="A picture containing clock&#10;&#10;Description automatically generated" id="1121" name="Google Shape;1121;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22" name="Google Shape;1122;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23" name="Google Shape;1123;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24" name="Google Shape;1124;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25" name="Google Shape;1125;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126" name="Google Shape;1126;p65"/>
          <p:cNvSpPr txBox="1"/>
          <p:nvPr/>
        </p:nvSpPr>
        <p:spPr>
          <a:xfrm>
            <a:off x="5887376" y="2244975"/>
            <a:ext cx="52044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462 in your Student Interactive.</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sz="32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Century Gothic"/>
                <a:ea typeface="Century Gothic"/>
                <a:cs typeface="Century Gothic"/>
                <a:sym typeface="Century Gothic"/>
              </a:rPr>
              <a:t>Edit</a:t>
            </a:r>
            <a:r>
              <a:rPr lang="en-US" sz="3200">
                <a:solidFill>
                  <a:schemeClr val="dk1"/>
                </a:solidFill>
                <a:latin typeface="Century Gothic"/>
                <a:ea typeface="Century Gothic"/>
                <a:cs typeface="Century Gothic"/>
                <a:sym typeface="Century Gothic"/>
              </a:rPr>
              <a:t> this draft by </a:t>
            </a:r>
            <a:r>
              <a:rPr b="1" lang="en-US" sz="3200">
                <a:solidFill>
                  <a:schemeClr val="dk1"/>
                </a:solidFill>
                <a:latin typeface="Century Gothic"/>
                <a:ea typeface="Century Gothic"/>
                <a:cs typeface="Century Gothic"/>
                <a:sym typeface="Century Gothic"/>
              </a:rPr>
              <a:t>placing</a:t>
            </a:r>
            <a:r>
              <a:rPr lang="en-US" sz="3200">
                <a:solidFill>
                  <a:schemeClr val="dk1"/>
                </a:solidFill>
                <a:latin typeface="Century Gothic"/>
                <a:ea typeface="Century Gothic"/>
                <a:cs typeface="Century Gothic"/>
                <a:sym typeface="Century Gothic"/>
              </a:rPr>
              <a:t> commas and semicolons in the correct places in each series.</a:t>
            </a:r>
            <a:endParaRPr i="0" sz="3200" u="none" cap="none" strike="noStrike">
              <a:solidFill>
                <a:schemeClr val="dk1"/>
              </a:solidFill>
              <a:latin typeface="Century Gothic"/>
              <a:ea typeface="Century Gothic"/>
              <a:cs typeface="Century Gothic"/>
              <a:sym typeface="Century Gothic"/>
            </a:endParaRPr>
          </a:p>
        </p:txBody>
      </p:sp>
      <p:sp>
        <p:nvSpPr>
          <p:cNvPr id="1127" name="Google Shape;1127;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462</a:t>
            </a:r>
            <a:endParaRPr b="0" i="0" sz="1400" u="none" cap="none" strike="noStrike">
              <a:solidFill>
                <a:srgbClr val="000000"/>
              </a:solidFill>
              <a:latin typeface="Century Gothic"/>
              <a:ea typeface="Century Gothic"/>
              <a:cs typeface="Century Gothic"/>
              <a:sym typeface="Century Gothic"/>
            </a:endParaRPr>
          </a:p>
        </p:txBody>
      </p:sp>
      <p:pic>
        <p:nvPicPr>
          <p:cNvPr id="1128" name="Google Shape;1128;p65"/>
          <p:cNvPicPr preferRelativeResize="0"/>
          <p:nvPr/>
        </p:nvPicPr>
        <p:blipFill rotWithShape="1">
          <a:blip r:embed="rId6">
            <a:alphaModFix/>
          </a:blip>
          <a:srcRect b="0" l="0" r="0" t="0"/>
          <a:stretch/>
        </p:blipFill>
        <p:spPr>
          <a:xfrm>
            <a:off x="1561692" y="1314976"/>
            <a:ext cx="3819606" cy="51791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129" name="Google Shape;1129;p65"/>
          <p:cNvPicPr preferRelativeResize="0"/>
          <p:nvPr/>
        </p:nvPicPr>
        <p:blipFill rotWithShape="1">
          <a:blip r:embed="rId7">
            <a:alphaModFix/>
          </a:blip>
          <a:srcRect b="0" l="0" r="0" t="0"/>
          <a:stretch/>
        </p:blipFill>
        <p:spPr>
          <a:xfrm>
            <a:off x="7319439" y="1507279"/>
            <a:ext cx="1875200" cy="6576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A picture containing clock&#10;&#10;Description automatically generated" id="166" name="Google Shape;166;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7" name="Google Shape;167;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8" name="Google Shape;168;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9" name="Google Shape;169;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0" name="Google Shape;170;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1" name="Google Shape;171;p10"/>
          <p:cNvSpPr txBox="1"/>
          <p:nvPr/>
        </p:nvSpPr>
        <p:spPr>
          <a:xfrm>
            <a:off x="7866895" y="2925636"/>
            <a:ext cx="33360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Answer</a:t>
            </a:r>
            <a:r>
              <a:rPr b="0" i="0" lang="en-US" sz="2800" u="none" cap="none" strike="noStrike">
                <a:solidFill>
                  <a:schemeClr val="dk1"/>
                </a:solidFill>
                <a:latin typeface="Century Gothic"/>
                <a:ea typeface="Century Gothic"/>
                <a:cs typeface="Century Gothic"/>
                <a:sym typeface="Century Gothic"/>
              </a:rPr>
              <a:t> the Quick Write question.</a:t>
            </a:r>
            <a:endParaRPr b="0" i="0" sz="1400" u="none" cap="none" strike="noStrike">
              <a:solidFill>
                <a:srgbClr val="000000"/>
              </a:solidFill>
              <a:latin typeface="Arial"/>
              <a:ea typeface="Arial"/>
              <a:cs typeface="Arial"/>
              <a:sym typeface="Arial"/>
            </a:endParaRPr>
          </a:p>
        </p:txBody>
      </p:sp>
      <p:sp>
        <p:nvSpPr>
          <p:cNvPr id="172" name="Google Shape;172;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426,427</a:t>
            </a:r>
            <a:endParaRPr b="0" i="0" sz="1400" u="none" cap="none" strike="noStrike">
              <a:solidFill>
                <a:srgbClr val="000000"/>
              </a:solidFill>
              <a:latin typeface="Century Gothic"/>
              <a:ea typeface="Century Gothic"/>
              <a:cs typeface="Century Gothic"/>
              <a:sym typeface="Century Gothic"/>
            </a:endParaRPr>
          </a:p>
        </p:txBody>
      </p:sp>
      <p:pic>
        <p:nvPicPr>
          <p:cNvPr id="173" name="Google Shape;173;p10"/>
          <p:cNvPicPr preferRelativeResize="0"/>
          <p:nvPr/>
        </p:nvPicPr>
        <p:blipFill rotWithShape="1">
          <a:blip r:embed="rId6">
            <a:alphaModFix/>
          </a:blip>
          <a:srcRect b="0" l="0" r="0" t="0"/>
          <a:stretch/>
        </p:blipFill>
        <p:spPr>
          <a:xfrm>
            <a:off x="508565" y="1297873"/>
            <a:ext cx="6711638" cy="46817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pic>
        <p:nvPicPr>
          <p:cNvPr descr="A picture containing drawing, lamp&#10;&#10;Description automatically generated" id="1134" name="Google Shape;1134;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135" name="Google Shape;1135;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136" name="Google Shape;1136;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37" name="Google Shape;1137;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38" name="Google Shape;1138;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39" name="Google Shape;1139;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pic>
        <p:nvPicPr>
          <p:cNvPr descr="A picture containing clock&#10;&#10;Description automatically generated" id="1145" name="Google Shape;1145;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46" name="Google Shape;1146;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47" name="Google Shape;1147;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48" name="Google Shape;1148;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49" name="Google Shape;1149;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1150" name="Google Shape;1150;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456</a:t>
            </a:r>
            <a:endParaRPr b="0" i="0" sz="1400" u="none" cap="none" strike="noStrike">
              <a:solidFill>
                <a:srgbClr val="000000"/>
              </a:solidFill>
              <a:latin typeface="Century Gothic"/>
              <a:ea typeface="Century Gothic"/>
              <a:cs typeface="Century Gothic"/>
              <a:sym typeface="Century Gothic"/>
            </a:endParaRPr>
          </a:p>
        </p:txBody>
      </p:sp>
      <p:sp>
        <p:nvSpPr>
          <p:cNvPr id="1151" name="Google Shape;1151;p70"/>
          <p:cNvSpPr txBox="1"/>
          <p:nvPr/>
        </p:nvSpPr>
        <p:spPr>
          <a:xfrm>
            <a:off x="6415672" y="3085985"/>
            <a:ext cx="495747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456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152" name="Google Shape;1152;p70"/>
          <p:cNvPicPr preferRelativeResize="0"/>
          <p:nvPr/>
        </p:nvPicPr>
        <p:blipFill rotWithShape="1">
          <a:blip r:embed="rId6">
            <a:alphaModFix/>
          </a:blip>
          <a:srcRect b="0" l="0" r="0" t="0"/>
          <a:stretch/>
        </p:blipFill>
        <p:spPr>
          <a:xfrm>
            <a:off x="2139923" y="1228211"/>
            <a:ext cx="3956077" cy="53641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pic>
        <p:nvPicPr>
          <p:cNvPr descr="A picture containing clock&#10;&#10;Description automatically generated" id="1158" name="Google Shape;1158;p1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59" name="Google Shape;1159;p1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60" name="Google Shape;1160;p1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61" name="Google Shape;1161;p1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2" name="Google Shape;1162;p1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1163" name="Google Shape;1163;p125"/>
          <p:cNvPicPr preferRelativeResize="0"/>
          <p:nvPr/>
        </p:nvPicPr>
        <p:blipFill rotWithShape="1">
          <a:blip r:embed="rId6">
            <a:alphaModFix/>
          </a:blip>
          <a:srcRect b="35517" l="0" r="61885" t="19603"/>
          <a:stretch/>
        </p:blipFill>
        <p:spPr>
          <a:xfrm>
            <a:off x="5121360" y="1763571"/>
            <a:ext cx="5265173" cy="1238865"/>
          </a:xfrm>
          <a:prstGeom prst="rect">
            <a:avLst/>
          </a:prstGeom>
          <a:noFill/>
          <a:ln>
            <a:noFill/>
          </a:ln>
        </p:spPr>
      </p:pic>
      <p:sp>
        <p:nvSpPr>
          <p:cNvPr id="1164" name="Google Shape;1164;p125"/>
          <p:cNvSpPr txBox="1"/>
          <p:nvPr/>
        </p:nvSpPr>
        <p:spPr>
          <a:xfrm>
            <a:off x="5542612" y="3171417"/>
            <a:ext cx="5883864"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do rocks form and change over time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1165" name="Google Shape;1165;p125"/>
          <p:cNvPicPr preferRelativeResize="0"/>
          <p:nvPr/>
        </p:nvPicPr>
        <p:blipFill rotWithShape="1">
          <a:blip r:embed="rId7">
            <a:alphaModFix/>
          </a:blip>
          <a:srcRect b="0" l="0" r="0" t="0"/>
          <a:stretch/>
        </p:blipFill>
        <p:spPr>
          <a:xfrm>
            <a:off x="1425630" y="1319231"/>
            <a:ext cx="3716862" cy="50451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pic>
        <p:nvPicPr>
          <p:cNvPr descr="A picture containing clock&#10;&#10;Description automatically generated" id="1171" name="Google Shape;1171;p1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72" name="Google Shape;1172;p1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73" name="Google Shape;1173;p1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74" name="Google Shape;1174;p1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75" name="Google Shape;1175;p1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Consonant Changes</a:t>
            </a:r>
            <a:endParaRPr b="0" i="0" sz="1400" u="none" cap="none" strike="noStrike">
              <a:solidFill>
                <a:srgbClr val="000000"/>
              </a:solidFill>
              <a:latin typeface="Century Gothic"/>
              <a:ea typeface="Century Gothic"/>
              <a:cs typeface="Century Gothic"/>
              <a:sym typeface="Century Gothic"/>
            </a:endParaRPr>
          </a:p>
        </p:txBody>
      </p:sp>
      <p:sp>
        <p:nvSpPr>
          <p:cNvPr id="1176" name="Google Shape;1176;p126"/>
          <p:cNvSpPr txBox="1"/>
          <p:nvPr/>
        </p:nvSpPr>
        <p:spPr>
          <a:xfrm>
            <a:off x="542574" y="1673497"/>
            <a:ext cx="10660321" cy="4031833"/>
          </a:xfrm>
          <a:prstGeom prst="rect">
            <a:avLst/>
          </a:prstGeom>
          <a:noFill/>
          <a:ln>
            <a:noFill/>
          </a:ln>
        </p:spPr>
        <p:txBody>
          <a:bodyPr anchorCtr="0" anchor="t" bIns="45700" lIns="91425" spcFirstLastPara="1" rIns="91425" wrap="square" tIns="45700">
            <a:spAutoFit/>
          </a:bodyPr>
          <a:lstStyle/>
          <a:p>
            <a:pPr indent="-742950" lvl="0" marL="7429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If you leave trash at the lake, it will </a:t>
            </a:r>
            <a:r>
              <a:rPr b="1" i="0" lang="en-US" sz="3200" u="none" cap="none" strike="noStrike">
                <a:solidFill>
                  <a:schemeClr val="dk1"/>
                </a:solidFill>
                <a:latin typeface="Century Gothic"/>
                <a:ea typeface="Century Gothic"/>
                <a:cs typeface="Century Gothic"/>
                <a:sym typeface="Century Gothic"/>
              </a:rPr>
              <a:t>pollute</a:t>
            </a:r>
            <a:r>
              <a:rPr b="0" i="0" lang="en-US" sz="3200" u="none" cap="none" strike="noStrike">
                <a:solidFill>
                  <a:schemeClr val="dk1"/>
                </a:solidFill>
                <a:latin typeface="Century Gothic"/>
                <a:ea typeface="Century Gothic"/>
                <a:cs typeface="Century Gothic"/>
                <a:sym typeface="Century Gothic"/>
              </a:rPr>
              <a:t> the water. </a:t>
            </a:r>
            <a:endParaRPr/>
          </a:p>
          <a:p>
            <a:pPr indent="-742950" lvl="0" marL="7429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Water </a:t>
            </a:r>
            <a:r>
              <a:rPr b="1" i="0" lang="en-US" sz="3200" u="none" cap="none" strike="noStrike">
                <a:solidFill>
                  <a:schemeClr val="dk1"/>
                </a:solidFill>
                <a:latin typeface="Century Gothic"/>
                <a:ea typeface="Century Gothic"/>
                <a:cs typeface="Century Gothic"/>
                <a:sym typeface="Century Gothic"/>
              </a:rPr>
              <a:t>pollution</a:t>
            </a:r>
            <a:r>
              <a:rPr b="0" i="0" lang="en-US" sz="3200" u="none" cap="none" strike="noStrike">
                <a:solidFill>
                  <a:schemeClr val="dk1"/>
                </a:solidFill>
                <a:latin typeface="Century Gothic"/>
                <a:ea typeface="Century Gothic"/>
                <a:cs typeface="Century Gothic"/>
                <a:sym typeface="Century Gothic"/>
              </a:rPr>
              <a:t> can harm plants and animals that live near the lake.</a:t>
            </a:r>
            <a:endParaRPr/>
          </a:p>
          <a:p>
            <a:pPr indent="-742950" lvl="0" marL="7429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I learned about fractions in the </a:t>
            </a:r>
            <a:r>
              <a:rPr b="1" i="0" lang="en-US" sz="3200" u="none" cap="none" strike="noStrike">
                <a:solidFill>
                  <a:schemeClr val="dk1"/>
                </a:solidFill>
                <a:latin typeface="Century Gothic"/>
                <a:ea typeface="Century Gothic"/>
                <a:cs typeface="Century Gothic"/>
                <a:sym typeface="Century Gothic"/>
              </a:rPr>
              <a:t>mathematics</a:t>
            </a:r>
            <a:r>
              <a:rPr b="0" i="0" lang="en-US" sz="3200" u="none" cap="none" strike="noStrike">
                <a:solidFill>
                  <a:schemeClr val="dk1"/>
                </a:solidFill>
                <a:latin typeface="Century Gothic"/>
                <a:ea typeface="Century Gothic"/>
                <a:cs typeface="Century Gothic"/>
                <a:sym typeface="Century Gothic"/>
              </a:rPr>
              <a:t> lesson.</a:t>
            </a:r>
            <a:endParaRPr/>
          </a:p>
          <a:p>
            <a:pPr indent="-742950" lvl="0" marL="7429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My math teacher says math students are learning to be </a:t>
            </a:r>
            <a:r>
              <a:rPr b="1" i="0" lang="en-US" sz="3200" u="none" cap="none" strike="noStrike">
                <a:solidFill>
                  <a:schemeClr val="dk1"/>
                </a:solidFill>
                <a:latin typeface="Century Gothic"/>
                <a:ea typeface="Century Gothic"/>
                <a:cs typeface="Century Gothic"/>
                <a:sym typeface="Century Gothic"/>
              </a:rPr>
              <a:t>mathematicians</a:t>
            </a:r>
            <a:r>
              <a:rPr b="0"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pic>
        <p:nvPicPr>
          <p:cNvPr descr="A picture containing clock&#10;&#10;Description automatically generated" id="1182" name="Google Shape;1182;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83" name="Google Shape;1183;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84" name="Google Shape;1184;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85" name="Google Shape;1185;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86" name="Google Shape;1186;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sp>
        <p:nvSpPr>
          <p:cNvPr id="1187" name="Google Shape;1187;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467</a:t>
            </a:r>
            <a:endParaRPr b="0" i="0" sz="1400" u="none" cap="none" strike="noStrike">
              <a:solidFill>
                <a:srgbClr val="000000"/>
              </a:solidFill>
              <a:latin typeface="Century Gothic"/>
              <a:ea typeface="Century Gothic"/>
              <a:cs typeface="Century Gothic"/>
              <a:sym typeface="Century Gothic"/>
            </a:endParaRPr>
          </a:p>
        </p:txBody>
      </p:sp>
      <p:sp>
        <p:nvSpPr>
          <p:cNvPr id="1188" name="Google Shape;1188;p72"/>
          <p:cNvSpPr txBox="1"/>
          <p:nvPr/>
        </p:nvSpPr>
        <p:spPr>
          <a:xfrm>
            <a:off x="6373682" y="2909891"/>
            <a:ext cx="418167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189" name="Google Shape;1189;p72"/>
          <p:cNvPicPr preferRelativeResize="0"/>
          <p:nvPr/>
        </p:nvPicPr>
        <p:blipFill rotWithShape="1">
          <a:blip r:embed="rId6">
            <a:alphaModFix/>
          </a:blip>
          <a:srcRect b="0" l="0" r="0" t="0"/>
          <a:stretch/>
        </p:blipFill>
        <p:spPr>
          <a:xfrm>
            <a:off x="2062147" y="1202306"/>
            <a:ext cx="3861109" cy="52354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190" name="Google Shape;1190;p72"/>
          <p:cNvPicPr preferRelativeResize="0"/>
          <p:nvPr/>
        </p:nvPicPr>
        <p:blipFill rotWithShape="1">
          <a:blip r:embed="rId7">
            <a:alphaModFix/>
          </a:blip>
          <a:srcRect b="0" l="0" r="0" t="0"/>
          <a:stretch/>
        </p:blipFill>
        <p:spPr>
          <a:xfrm>
            <a:off x="7064771" y="1840132"/>
            <a:ext cx="1875200" cy="65762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pic>
        <p:nvPicPr>
          <p:cNvPr descr="A picture containing clock&#10;&#10;Description automatically generated" id="1196" name="Google Shape;1196;p1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7" name="Google Shape;1197;p1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98" name="Google Shape;1198;p1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99" name="Google Shape;1199;p1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00" name="Google Shape;1200;p1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201" name="Google Shape;1201;p127"/>
          <p:cNvSpPr txBox="1"/>
          <p:nvPr/>
        </p:nvSpPr>
        <p:spPr>
          <a:xfrm>
            <a:off x="561905" y="1444976"/>
            <a:ext cx="10151271" cy="4401164"/>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I would not want to live in complete </a:t>
            </a:r>
            <a:r>
              <a:rPr b="1" i="0" lang="en-US" sz="2800" u="none" cap="none" strike="noStrike">
                <a:solidFill>
                  <a:srgbClr val="000000"/>
                </a:solidFill>
                <a:latin typeface="Century Gothic"/>
                <a:ea typeface="Century Gothic"/>
                <a:cs typeface="Century Gothic"/>
                <a:sym typeface="Century Gothic"/>
              </a:rPr>
              <a:t>isolation.</a:t>
            </a:r>
            <a:endParaRPr b="1"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Will you </a:t>
            </a:r>
            <a:r>
              <a:rPr b="1" i="0" lang="en-US" sz="2800" u="none" cap="none" strike="noStrike">
                <a:solidFill>
                  <a:srgbClr val="000000"/>
                </a:solidFill>
                <a:latin typeface="Century Gothic"/>
                <a:ea typeface="Century Gothic"/>
                <a:cs typeface="Century Gothic"/>
                <a:sym typeface="Century Gothic"/>
              </a:rPr>
              <a:t>select </a:t>
            </a:r>
            <a:r>
              <a:rPr b="0" i="0" lang="en-US" sz="2800" u="none" cap="none" strike="noStrike">
                <a:solidFill>
                  <a:srgbClr val="000000"/>
                </a:solidFill>
                <a:latin typeface="Century Gothic"/>
                <a:ea typeface="Century Gothic"/>
                <a:cs typeface="Century Gothic"/>
                <a:sym typeface="Century Gothic"/>
              </a:rPr>
              <a:t>a song to play</a:t>
            </a:r>
            <a:r>
              <a:rPr b="0" i="0" lang="en-US" sz="2800" u="none" cap="none" strike="noStrike">
                <a:solidFill>
                  <a:srgbClr val="000000"/>
                </a:solidFill>
                <a:latin typeface="Arial"/>
                <a:ea typeface="Arial"/>
                <a:cs typeface="Arial"/>
                <a:sym typeface="Arial"/>
              </a:rPr>
              <a:t>?</a:t>
            </a:r>
            <a:endParaRPr b="0"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He is a fine </a:t>
            </a:r>
            <a:r>
              <a:rPr b="1" i="0" lang="en-US" sz="2800" u="none" cap="none" strike="noStrike">
                <a:solidFill>
                  <a:srgbClr val="000000"/>
                </a:solidFill>
                <a:latin typeface="Century Gothic"/>
                <a:ea typeface="Century Gothic"/>
                <a:cs typeface="Century Gothic"/>
                <a:sym typeface="Century Gothic"/>
              </a:rPr>
              <a:t>musician.</a:t>
            </a:r>
            <a:endParaRPr b="1" i="0" sz="2800" u="none" cap="none" strike="noStrike">
              <a:solidFill>
                <a:schemeClr val="dk1"/>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If you </a:t>
            </a:r>
            <a:r>
              <a:rPr b="1" i="0" lang="en-US" sz="2800" u="none" cap="none" strike="noStrike">
                <a:solidFill>
                  <a:srgbClr val="000000"/>
                </a:solidFill>
                <a:latin typeface="Century Gothic"/>
                <a:ea typeface="Century Gothic"/>
                <a:cs typeface="Century Gothic"/>
                <a:sym typeface="Century Gothic"/>
              </a:rPr>
              <a:t>hesitate</a:t>
            </a:r>
            <a:r>
              <a:rPr b="0" i="0" lang="en-US" sz="2800" u="none" cap="none" strike="noStrike">
                <a:solidFill>
                  <a:srgbClr val="000000"/>
                </a:solidFill>
                <a:latin typeface="Century Gothic"/>
                <a:ea typeface="Century Gothic"/>
                <a:cs typeface="Century Gothic"/>
                <a:sym typeface="Century Gothic"/>
              </a:rPr>
              <a:t> to swing the bat, you may miss the ball.</a:t>
            </a:r>
            <a:endParaRPr b="0"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could see a look of </a:t>
            </a:r>
            <a:r>
              <a:rPr b="1" i="0" lang="en-US" sz="2800" u="none" cap="none" strike="noStrike">
                <a:solidFill>
                  <a:srgbClr val="000000"/>
                </a:solidFill>
                <a:latin typeface="Century Gothic"/>
                <a:ea typeface="Century Gothic"/>
                <a:cs typeface="Century Gothic"/>
                <a:sym typeface="Century Gothic"/>
              </a:rPr>
              <a:t>frustration </a:t>
            </a:r>
            <a:r>
              <a:rPr b="0" i="0" lang="en-US" sz="2800" u="none" cap="none" strike="noStrike">
                <a:solidFill>
                  <a:srgbClr val="000000"/>
                </a:solidFill>
                <a:latin typeface="Century Gothic"/>
                <a:ea typeface="Century Gothic"/>
                <a:cs typeface="Century Gothic"/>
                <a:sym typeface="Century Gothic"/>
              </a:rPr>
              <a:t>on his face. </a:t>
            </a:r>
            <a:endParaRPr b="0"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We will </a:t>
            </a:r>
            <a:r>
              <a:rPr b="1" i="0" lang="en-US" sz="2800" u="none" cap="none" strike="noStrike">
                <a:solidFill>
                  <a:srgbClr val="000000"/>
                </a:solidFill>
                <a:latin typeface="Century Gothic"/>
                <a:ea typeface="Century Gothic"/>
                <a:cs typeface="Century Gothic"/>
                <a:sym typeface="Century Gothic"/>
              </a:rPr>
              <a:t>elect</a:t>
            </a:r>
            <a:r>
              <a:rPr b="0" i="0" lang="en-US" sz="2800" u="none" cap="none" strike="noStrike">
                <a:solidFill>
                  <a:srgbClr val="000000"/>
                </a:solidFill>
                <a:latin typeface="Century Gothic"/>
                <a:ea typeface="Century Gothic"/>
                <a:cs typeface="Century Gothic"/>
                <a:sym typeface="Century Gothic"/>
              </a:rPr>
              <a:t> a new class president. </a:t>
            </a:r>
            <a:endParaRPr b="0"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Is she a scientist or a </a:t>
            </a:r>
            <a:r>
              <a:rPr b="1" i="0" lang="en-US" sz="2800" u="none" cap="none" strike="noStrike">
                <a:solidFill>
                  <a:srgbClr val="000000"/>
                </a:solidFill>
                <a:latin typeface="Century Gothic"/>
                <a:ea typeface="Century Gothic"/>
                <a:cs typeface="Century Gothic"/>
                <a:sym typeface="Century Gothic"/>
              </a:rPr>
              <a:t>mathematician</a:t>
            </a:r>
            <a:r>
              <a:rPr b="0" i="0" lang="en-US" sz="2800" u="none" cap="none" strike="noStrike">
                <a:solidFill>
                  <a:srgbClr val="000000"/>
                </a:solidFill>
                <a:latin typeface="Arial"/>
                <a:ea typeface="Arial"/>
                <a:cs typeface="Arial"/>
                <a:sym typeface="Arial"/>
              </a:rPr>
              <a:t>?</a:t>
            </a:r>
            <a:endParaRPr b="0" i="0" sz="28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did not get a shot at the </a:t>
            </a:r>
            <a:r>
              <a:rPr b="1" i="0" lang="en-US" sz="2800" u="none" cap="none" strike="noStrike">
                <a:solidFill>
                  <a:srgbClr val="000000"/>
                </a:solidFill>
                <a:latin typeface="Century Gothic"/>
                <a:ea typeface="Century Gothic"/>
                <a:cs typeface="Century Gothic"/>
                <a:sym typeface="Century Gothic"/>
              </a:rPr>
              <a:t>clinic</a:t>
            </a:r>
            <a:r>
              <a:rPr b="0" i="0" lang="en-US" sz="2800" u="none" cap="none" strike="noStrike">
                <a:solidFill>
                  <a:srgbClr val="000000"/>
                </a:solidFill>
                <a:latin typeface="Century Gothic"/>
                <a:ea typeface="Century Gothic"/>
                <a:cs typeface="Century Gothic"/>
                <a:sym typeface="Century Gothic"/>
              </a:rPr>
              <a:t>. </a:t>
            </a:r>
            <a:endParaRPr b="0" i="0" sz="2800" u="none" cap="none" strike="noStrike">
              <a:solidFill>
                <a:schemeClr val="dk1"/>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A </a:t>
            </a:r>
            <a:r>
              <a:rPr b="1" i="0" lang="en-US" sz="2800" u="none" cap="none" strike="noStrike">
                <a:solidFill>
                  <a:srgbClr val="000000"/>
                </a:solidFill>
                <a:latin typeface="Century Gothic"/>
                <a:ea typeface="Century Gothic"/>
                <a:cs typeface="Century Gothic"/>
                <a:sym typeface="Century Gothic"/>
              </a:rPr>
              <a:t>politician</a:t>
            </a:r>
            <a:r>
              <a:rPr b="0" i="0" lang="en-US" sz="2800" u="none" cap="none" strike="noStrike">
                <a:solidFill>
                  <a:srgbClr val="000000"/>
                </a:solidFill>
                <a:latin typeface="Century Gothic"/>
                <a:ea typeface="Century Gothic"/>
                <a:cs typeface="Century Gothic"/>
                <a:sym typeface="Century Gothic"/>
              </a:rPr>
              <a:t> might run for governor or mayor.</a:t>
            </a:r>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Having a good </a:t>
            </a:r>
            <a:r>
              <a:rPr b="1" i="0" lang="en-US" sz="2800" u="none" cap="none" strike="noStrike">
                <a:solidFill>
                  <a:srgbClr val="000000"/>
                </a:solidFill>
                <a:latin typeface="Century Gothic"/>
                <a:ea typeface="Century Gothic"/>
                <a:cs typeface="Century Gothic"/>
                <a:sym typeface="Century Gothic"/>
              </a:rPr>
              <a:t>coordination</a:t>
            </a:r>
            <a:r>
              <a:rPr b="0" i="0" lang="en-US" sz="2800" u="none" cap="none" strike="noStrike">
                <a:solidFill>
                  <a:srgbClr val="000000"/>
                </a:solidFill>
                <a:latin typeface="Century Gothic"/>
                <a:ea typeface="Century Gothic"/>
                <a:cs typeface="Century Gothic"/>
                <a:sym typeface="Century Gothic"/>
              </a:rPr>
              <a:t> helps you dance.  </a:t>
            </a:r>
            <a:endParaRPr b="0" i="0" sz="2800" u="none" cap="none" strike="noStrike">
              <a:solidFill>
                <a:schemeClr val="dk1"/>
              </a:solidFill>
              <a:latin typeface="Century Gothic"/>
              <a:ea typeface="Century Gothic"/>
              <a:cs typeface="Century Gothic"/>
              <a:sym typeface="Century Gothic"/>
            </a:endParaRPr>
          </a:p>
        </p:txBody>
      </p:sp>
      <p:sp>
        <p:nvSpPr>
          <p:cNvPr id="1202" name="Google Shape;1202;p127"/>
          <p:cNvSpPr/>
          <p:nvPr/>
        </p:nvSpPr>
        <p:spPr>
          <a:xfrm>
            <a:off x="6560800" y="1958176"/>
            <a:ext cx="1206900" cy="316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3" name="Google Shape;1203;p127"/>
          <p:cNvSpPr/>
          <p:nvPr/>
        </p:nvSpPr>
        <p:spPr>
          <a:xfrm>
            <a:off x="9446400" y="1538176"/>
            <a:ext cx="1540800" cy="369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4" name="Google Shape;1204;p127"/>
          <p:cNvSpPr/>
          <p:nvPr/>
        </p:nvSpPr>
        <p:spPr>
          <a:xfrm>
            <a:off x="4847650" y="2404975"/>
            <a:ext cx="1579800" cy="369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5" name="Google Shape;1205;p127"/>
          <p:cNvSpPr/>
          <p:nvPr/>
        </p:nvSpPr>
        <p:spPr>
          <a:xfrm>
            <a:off x="10429225" y="2785098"/>
            <a:ext cx="1413900" cy="316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6" name="Google Shape;1206;p127"/>
          <p:cNvSpPr/>
          <p:nvPr/>
        </p:nvSpPr>
        <p:spPr>
          <a:xfrm>
            <a:off x="8518375" y="3231625"/>
            <a:ext cx="1704600" cy="316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7" name="Google Shape;1207;p127"/>
          <p:cNvSpPr/>
          <p:nvPr/>
        </p:nvSpPr>
        <p:spPr>
          <a:xfrm>
            <a:off x="7906025" y="3703001"/>
            <a:ext cx="895500" cy="316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8" name="Google Shape;1208;p127"/>
          <p:cNvSpPr/>
          <p:nvPr/>
        </p:nvSpPr>
        <p:spPr>
          <a:xfrm>
            <a:off x="8382225" y="4120172"/>
            <a:ext cx="2727900" cy="369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9" name="Google Shape;1209;p127"/>
          <p:cNvSpPr/>
          <p:nvPr/>
        </p:nvSpPr>
        <p:spPr>
          <a:xfrm>
            <a:off x="7134650" y="4544751"/>
            <a:ext cx="1039800" cy="369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0" name="Google Shape;1210;p127"/>
          <p:cNvSpPr/>
          <p:nvPr/>
        </p:nvSpPr>
        <p:spPr>
          <a:xfrm>
            <a:off x="8964400" y="4872275"/>
            <a:ext cx="1658700" cy="369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1" name="Google Shape;1211;p127"/>
          <p:cNvSpPr/>
          <p:nvPr/>
        </p:nvSpPr>
        <p:spPr>
          <a:xfrm>
            <a:off x="9354625" y="5431700"/>
            <a:ext cx="2310000" cy="369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pic>
        <p:nvPicPr>
          <p:cNvPr descr="A picture containing clock&#10;&#10;Description automatically generated" id="1217" name="Google Shape;1217;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218" name="Google Shape;1218;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19" name="Google Shape;1219;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20" name="Google Shape;1220;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1" name="Google Shape;1221;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222" name="Google Shape;1222;p74"/>
          <p:cNvSpPr txBox="1"/>
          <p:nvPr/>
        </p:nvSpPr>
        <p:spPr>
          <a:xfrm>
            <a:off x="483688" y="3109224"/>
            <a:ext cx="11053254"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2800" u="none" cap="none" strike="noStrike">
                <a:solidFill>
                  <a:schemeClr val="accent1"/>
                </a:solidFill>
                <a:latin typeface="Century Gothic"/>
                <a:ea typeface="Century Gothic"/>
                <a:cs typeface="Century Gothic"/>
                <a:sym typeface="Century Gothic"/>
              </a:rPr>
              <a:t>Which revision is correct</a:t>
            </a:r>
            <a:r>
              <a:rPr b="0" i="0" lang="en-US" sz="2800" u="none" cap="none" strike="noStrike">
                <a:solidFill>
                  <a:schemeClr val="accent1"/>
                </a:solidFill>
                <a:latin typeface="Arial"/>
                <a:ea typeface="Arial"/>
                <a:cs typeface="Arial"/>
                <a:sym typeface="Arial"/>
              </a:rPr>
              <a:t>?</a:t>
            </a:r>
            <a:endParaRPr b="0" i="0" sz="2800" u="none" cap="none" strike="noStrike">
              <a:solidFill>
                <a:schemeClr val="accent1"/>
              </a:solidFill>
              <a:latin typeface="Arial"/>
              <a:ea typeface="Arial"/>
              <a:cs typeface="Arial"/>
              <a:sym typeface="Arial"/>
            </a:endParaRPr>
          </a:p>
        </p:txBody>
      </p:sp>
      <p:sp>
        <p:nvSpPr>
          <p:cNvPr id="1223" name="Google Shape;1223;p74"/>
          <p:cNvSpPr txBox="1"/>
          <p:nvPr/>
        </p:nvSpPr>
        <p:spPr>
          <a:xfrm>
            <a:off x="483688" y="3744250"/>
            <a:ext cx="9901200" cy="2247300"/>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None/>
            </a:pPr>
            <a:r>
              <a:rPr b="0" i="0" lang="en-US" sz="2800" u="none" cap="none" strike="noStrike">
                <a:solidFill>
                  <a:srgbClr val="000000"/>
                </a:solidFill>
                <a:latin typeface="Century Gothic"/>
                <a:ea typeface="Century Gothic"/>
                <a:cs typeface="Century Gothic"/>
                <a:sym typeface="Century Gothic"/>
              </a:rPr>
              <a:t>A. Change comma after volcano to semicolon.</a:t>
            </a:r>
            <a:endParaRPr/>
          </a:p>
          <a:p>
            <a:pPr indent="0" lvl="0" marL="50800" marR="0" rtl="0" algn="l">
              <a:lnSpc>
                <a:spcPct val="100000"/>
              </a:lnSpc>
              <a:spcBef>
                <a:spcPts val="0"/>
              </a:spcBef>
              <a:spcAft>
                <a:spcPts val="0"/>
              </a:spcAft>
              <a:buNone/>
            </a:pPr>
            <a:r>
              <a:rPr b="0" i="0" lang="en-US" sz="2800" u="none" cap="none" strike="noStrike">
                <a:solidFill>
                  <a:srgbClr val="000000"/>
                </a:solidFill>
                <a:latin typeface="Century Gothic"/>
                <a:ea typeface="Century Gothic"/>
                <a:cs typeface="Century Gothic"/>
                <a:sym typeface="Century Gothic"/>
              </a:rPr>
              <a:t>B.  Change commas after magma and earthquakes to     </a:t>
            </a:r>
            <a:endParaRPr/>
          </a:p>
          <a:p>
            <a:pPr indent="0" lvl="0" marL="50800" marR="0" rtl="0" algn="l">
              <a:lnSpc>
                <a:spcPct val="100000"/>
              </a:lnSpc>
              <a:spcBef>
                <a:spcPts val="0"/>
              </a:spcBef>
              <a:spcAft>
                <a:spcPts val="0"/>
              </a:spcAft>
              <a:buNone/>
            </a:pPr>
            <a:r>
              <a:rPr b="0" i="0" lang="en-US" sz="2800" u="none" cap="none" strike="noStrike">
                <a:solidFill>
                  <a:srgbClr val="000000"/>
                </a:solidFill>
                <a:latin typeface="Century Gothic"/>
                <a:ea typeface="Century Gothic"/>
                <a:cs typeface="Century Gothic"/>
                <a:sym typeface="Century Gothic"/>
              </a:rPr>
              <a:t>    semicolons.</a:t>
            </a:r>
            <a:endParaRPr/>
          </a:p>
          <a:p>
            <a:pPr indent="0" lvl="0" marL="50800" marR="0" rtl="0" algn="l">
              <a:lnSpc>
                <a:spcPct val="100000"/>
              </a:lnSpc>
              <a:spcBef>
                <a:spcPts val="0"/>
              </a:spcBef>
              <a:spcAft>
                <a:spcPts val="0"/>
              </a:spcAft>
              <a:buNone/>
            </a:pPr>
            <a:r>
              <a:rPr b="0" i="0" lang="en-US" sz="2800" u="none" cap="none" strike="noStrike">
                <a:solidFill>
                  <a:srgbClr val="000000"/>
                </a:solidFill>
                <a:latin typeface="Century Gothic"/>
                <a:ea typeface="Century Gothic"/>
                <a:cs typeface="Century Gothic"/>
                <a:sym typeface="Century Gothic"/>
              </a:rPr>
              <a:t>C. Change commas after volcano and earthquakes to </a:t>
            </a:r>
            <a:endParaRPr/>
          </a:p>
          <a:p>
            <a:pPr indent="0" lvl="0" marL="50800" marR="0" rtl="0" algn="l">
              <a:lnSpc>
                <a:spcPct val="100000"/>
              </a:lnSpc>
              <a:spcBef>
                <a:spcPts val="0"/>
              </a:spcBef>
              <a:spcAft>
                <a:spcPts val="0"/>
              </a:spcAft>
              <a:buNone/>
            </a:pPr>
            <a:r>
              <a:rPr b="0" i="0" lang="en-US" sz="2800" u="none" cap="none" strike="noStrike">
                <a:solidFill>
                  <a:srgbClr val="000000"/>
                </a:solidFill>
                <a:latin typeface="Century Gothic"/>
                <a:ea typeface="Century Gothic"/>
                <a:cs typeface="Century Gothic"/>
                <a:sym typeface="Century Gothic"/>
              </a:rPr>
              <a:t>     semicolons.</a:t>
            </a:r>
            <a:endParaRPr b="0" i="0" sz="2800" u="none" cap="none" strike="noStrike">
              <a:solidFill>
                <a:srgbClr val="000000"/>
              </a:solidFill>
              <a:latin typeface="Century Gothic"/>
              <a:ea typeface="Century Gothic"/>
              <a:cs typeface="Century Gothic"/>
              <a:sym typeface="Century Gothic"/>
            </a:endParaRPr>
          </a:p>
        </p:txBody>
      </p:sp>
      <p:sp>
        <p:nvSpPr>
          <p:cNvPr id="1224" name="Google Shape;1224;p74"/>
          <p:cNvSpPr txBox="1"/>
          <p:nvPr/>
        </p:nvSpPr>
        <p:spPr>
          <a:xfrm>
            <a:off x="542568" y="1364566"/>
            <a:ext cx="10660327" cy="1384954"/>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None/>
            </a:pPr>
            <a:r>
              <a:rPr b="1" i="0" lang="en-US" sz="2800" u="none" cap="none" strike="noStrike">
                <a:solidFill>
                  <a:srgbClr val="000000"/>
                </a:solidFill>
                <a:latin typeface="Century Gothic"/>
                <a:ea typeface="Century Gothic"/>
                <a:cs typeface="Century Gothic"/>
                <a:sym typeface="Century Gothic"/>
              </a:rPr>
              <a:t>Events that interfere with sedimentary strata include a flow of magma, which comes from a volcano, earthquakes, and the passage of time. </a:t>
            </a:r>
            <a:endParaRPr b="1" i="0" sz="2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231" name="Google Shape;1231;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232" name="Google Shape;1232;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233" name="Google Shape;1233;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234" name="Google Shape;1234;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235" name="Google Shape;1235;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36" name="Google Shape;1236;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descr="A picture containing drawing, lamp&#10;&#10;Description automatically generated" id="179" name="Google Shape;179;p90"/>
          <p:cNvPicPr preferRelativeResize="0"/>
          <p:nvPr/>
        </p:nvPicPr>
        <p:blipFill rotWithShape="1">
          <a:blip r:embed="rId3">
            <a:alphaModFix/>
          </a:blip>
          <a:srcRect b="0" l="0" r="0" t="0"/>
          <a:stretch/>
        </p:blipFill>
        <p:spPr>
          <a:xfrm rot="9387288">
            <a:off x="9376942" y="5458799"/>
            <a:ext cx="2842710" cy="979582"/>
          </a:xfrm>
          <a:prstGeom prst="rect">
            <a:avLst/>
          </a:prstGeom>
          <a:noFill/>
          <a:ln>
            <a:noFill/>
          </a:ln>
        </p:spPr>
      </p:pic>
      <p:pic>
        <p:nvPicPr>
          <p:cNvPr descr="A picture containing clock&#10;&#10;Description automatically generated" id="180" name="Google Shape;180;p90"/>
          <p:cNvPicPr preferRelativeResize="0"/>
          <p:nvPr/>
        </p:nvPicPr>
        <p:blipFill rotWithShape="1">
          <a:blip r:embed="rId4">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81" name="Google Shape;181;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2" name="Google Shape;182;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3" name="Google Shape;183;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sp>
        <p:nvSpPr>
          <p:cNvPr id="184" name="Google Shape;184;p90"/>
          <p:cNvSpPr/>
          <p:nvPr/>
        </p:nvSpPr>
        <p:spPr>
          <a:xfrm>
            <a:off x="3468640" y="2730928"/>
            <a:ext cx="3732351" cy="2816518"/>
          </a:xfrm>
          <a:prstGeom prst="ellipse">
            <a:avLst/>
          </a:prstGeom>
          <a:no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5" name="Google Shape;185;p90"/>
          <p:cNvSpPr txBox="1"/>
          <p:nvPr/>
        </p:nvSpPr>
        <p:spPr>
          <a:xfrm>
            <a:off x="3713944" y="3288376"/>
            <a:ext cx="3138000" cy="212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What Do Geologists</a:t>
            </a:r>
            <a:br>
              <a:rPr b="1"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Study?</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cxnSp>
        <p:nvCxnSpPr>
          <p:cNvPr id="186" name="Google Shape;186;p90"/>
          <p:cNvCxnSpPr/>
          <p:nvPr/>
        </p:nvCxnSpPr>
        <p:spPr>
          <a:xfrm rot="10800000">
            <a:off x="3211237" y="2575200"/>
            <a:ext cx="760990" cy="600075"/>
          </a:xfrm>
          <a:prstGeom prst="straightConnector1">
            <a:avLst/>
          </a:prstGeom>
          <a:noFill/>
          <a:ln cap="flat" cmpd="sng" w="38100">
            <a:solidFill>
              <a:schemeClr val="accent1"/>
            </a:solidFill>
            <a:prstDash val="solid"/>
            <a:miter lim="800000"/>
            <a:headEnd len="sm" w="sm" type="none"/>
            <a:tailEnd len="sm" w="sm" type="none"/>
          </a:ln>
        </p:spPr>
      </p:cxnSp>
      <p:cxnSp>
        <p:nvCxnSpPr>
          <p:cNvPr id="187" name="Google Shape;187;p90"/>
          <p:cNvCxnSpPr/>
          <p:nvPr/>
        </p:nvCxnSpPr>
        <p:spPr>
          <a:xfrm rot="10800000">
            <a:off x="6926899" y="4869354"/>
            <a:ext cx="781700" cy="434352"/>
          </a:xfrm>
          <a:prstGeom prst="straightConnector1">
            <a:avLst/>
          </a:prstGeom>
          <a:noFill/>
          <a:ln cap="flat" cmpd="sng" w="38100">
            <a:solidFill>
              <a:schemeClr val="accent1"/>
            </a:solidFill>
            <a:prstDash val="solid"/>
            <a:miter lim="800000"/>
            <a:headEnd len="sm" w="sm" type="none"/>
            <a:tailEnd len="sm" w="sm" type="none"/>
          </a:ln>
        </p:spPr>
      </p:cxnSp>
      <p:cxnSp>
        <p:nvCxnSpPr>
          <p:cNvPr id="188" name="Google Shape;188;p90"/>
          <p:cNvCxnSpPr/>
          <p:nvPr/>
        </p:nvCxnSpPr>
        <p:spPr>
          <a:xfrm flipH="1">
            <a:off x="6799494" y="2875238"/>
            <a:ext cx="969282" cy="413134"/>
          </a:xfrm>
          <a:prstGeom prst="straightConnector1">
            <a:avLst/>
          </a:prstGeom>
          <a:noFill/>
          <a:ln cap="flat" cmpd="sng" w="38100">
            <a:solidFill>
              <a:schemeClr val="accent1"/>
            </a:solidFill>
            <a:prstDash val="solid"/>
            <a:miter lim="800000"/>
            <a:headEnd len="sm" w="sm" type="none"/>
            <a:tailEnd len="sm" w="sm" type="none"/>
          </a:ln>
        </p:spPr>
      </p:cxnSp>
      <p:cxnSp>
        <p:nvCxnSpPr>
          <p:cNvPr id="189" name="Google Shape;189;p90"/>
          <p:cNvCxnSpPr/>
          <p:nvPr/>
        </p:nvCxnSpPr>
        <p:spPr>
          <a:xfrm flipH="1">
            <a:off x="3026692" y="4886951"/>
            <a:ext cx="734100" cy="177900"/>
          </a:xfrm>
          <a:prstGeom prst="straightConnector1">
            <a:avLst/>
          </a:prstGeom>
          <a:noFill/>
          <a:ln cap="flat" cmpd="sng" w="38100">
            <a:solidFill>
              <a:schemeClr val="accent1"/>
            </a:solidFill>
            <a:prstDash val="solid"/>
            <a:miter lim="800000"/>
            <a:headEnd len="sm" w="sm" type="none"/>
            <a:tailEnd len="sm" w="sm" type="none"/>
          </a:ln>
        </p:spPr>
      </p:cxnSp>
      <p:sp>
        <p:nvSpPr>
          <p:cNvPr id="190" name="Google Shape;190;p90"/>
          <p:cNvSpPr/>
          <p:nvPr/>
        </p:nvSpPr>
        <p:spPr>
          <a:xfrm>
            <a:off x="7567152" y="1443376"/>
            <a:ext cx="2658600" cy="1845000"/>
          </a:xfrm>
          <a:prstGeom prst="ellipse">
            <a:avLst/>
          </a:prstGeom>
          <a:no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 name="Google Shape;191;p90"/>
          <p:cNvSpPr/>
          <p:nvPr/>
        </p:nvSpPr>
        <p:spPr>
          <a:xfrm>
            <a:off x="7567149" y="4487027"/>
            <a:ext cx="2766900" cy="1877400"/>
          </a:xfrm>
          <a:prstGeom prst="ellipse">
            <a:avLst/>
          </a:prstGeom>
          <a:solidFill>
            <a:schemeClr val="lt1"/>
          </a:solid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2" name="Google Shape;192;p90"/>
          <p:cNvSpPr/>
          <p:nvPr/>
        </p:nvSpPr>
        <p:spPr>
          <a:xfrm>
            <a:off x="621875" y="1389675"/>
            <a:ext cx="2658600" cy="1845000"/>
          </a:xfrm>
          <a:prstGeom prst="ellipse">
            <a:avLst/>
          </a:prstGeom>
          <a:no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3" name="Google Shape;193;p90"/>
          <p:cNvSpPr/>
          <p:nvPr/>
        </p:nvSpPr>
        <p:spPr>
          <a:xfrm>
            <a:off x="443900" y="4467225"/>
            <a:ext cx="2658600" cy="1917000"/>
          </a:xfrm>
          <a:prstGeom prst="ellipse">
            <a:avLst/>
          </a:prstGeom>
          <a:no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