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embeddedFontLst>
    <p:embeddedFont>
      <p:font typeface="Poppins"/>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4" roundtripDataSignature="AMtx7mj0p3xO8FLRNLek3OisqQwtA8jk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7BEC46-9D70-48DD-8437-5D6121869B76}">
  <a:tblStyle styleId="{CD7BEC46-9D70-48DD-8437-5D6121869B7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DC6885C9-C13C-4A93-A80D-D3E3F72A32E1}"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Display the high-frequency words was, said, and where.</a:t>
            </a:r>
            <a:endParaRPr/>
          </a:p>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Point to the word was and read it.</a:t>
            </a:r>
            <a:endParaRPr/>
          </a:p>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Have students point to the word was and read it.</a:t>
            </a:r>
            <a:endParaRPr/>
          </a:p>
          <a:p>
            <a:pPr indent="-256032" lvl="0" marL="256032" rtl="0" algn="l">
              <a:lnSpc>
                <a:spcPct val="100000"/>
              </a:lnSpc>
              <a:spcBef>
                <a:spcPts val="0"/>
              </a:spcBef>
              <a:spcAft>
                <a:spcPts val="0"/>
              </a:spcAft>
              <a:buSzPts val="1200"/>
              <a:buFont typeface="Calibri"/>
              <a:buAutoNum type="arabicPeriod"/>
            </a:pPr>
            <a:r>
              <a:rPr i="0" lang="en-US" u="none" strike="noStrike">
                <a:solidFill>
                  <a:srgbClr val="373536"/>
                </a:solidFill>
              </a:rPr>
              <a:t>Repeat for said and where.</a:t>
            </a:r>
            <a:endParaRPr/>
          </a:p>
        </p:txBody>
      </p:sp>
      <p:sp>
        <p:nvSpPr>
          <p:cNvPr id="192" name="Google Shape;1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Remind students of the Essential Question for Unit 3: Why do we like stories?  Point out the Week 1 Question: What can we learn from stories? Explain that students will learn about stories this week.</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14 of the Student Interactive. Read aloud the heading.</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Engage students in the topic by asking them what their favorite story is. Then turn their attention to the page. Ask: </a:t>
            </a:r>
            <a:r>
              <a:rPr b="0" i="1" lang="en-US" sz="1200" u="none" strike="noStrike">
                <a:solidFill>
                  <a:srgbClr val="0085C4"/>
                </a:solidFill>
                <a:latin typeface="Calibri"/>
                <a:ea typeface="Calibri"/>
                <a:cs typeface="Calibri"/>
                <a:sym typeface="Calibri"/>
              </a:rPr>
              <a:t>What do you see on this page? </a:t>
            </a:r>
            <a:r>
              <a:rPr b="0" i="0" lang="en-US" sz="1200" u="none" strike="noStrike">
                <a:solidFill>
                  <a:srgbClr val="373536"/>
                </a:solidFill>
                <a:latin typeface="Calibri"/>
                <a:ea typeface="Calibri"/>
                <a:cs typeface="Calibri"/>
                <a:sym typeface="Calibri"/>
              </a:rPr>
              <a:t>(turtle, rabbit) </a:t>
            </a:r>
            <a:r>
              <a:rPr b="0" i="1" lang="en-US" sz="1200" u="none" strike="noStrike">
                <a:solidFill>
                  <a:srgbClr val="0085C4"/>
                </a:solidFill>
                <a:latin typeface="Calibri"/>
                <a:ea typeface="Calibri"/>
                <a:cs typeface="Calibri"/>
                <a:sym typeface="Calibri"/>
              </a:rPr>
              <a:t>Raise your hand if you know the story of the tortoise and the hare. This is a special kind of story called a fable. A fable often has animal characters</a:t>
            </a:r>
            <a:r>
              <a:rPr b="0" i="0" lang="en-US" sz="1200" u="none" strike="noStrike">
                <a:solidFill>
                  <a:srgbClr val="0085C4"/>
                </a:solidFill>
                <a:latin typeface="Calibri"/>
                <a:ea typeface="Calibri"/>
                <a:cs typeface="Calibri"/>
                <a:sym typeface="Calibri"/>
              </a:rPr>
              <a:t>. </a:t>
            </a:r>
            <a:r>
              <a:rPr b="0" i="1" lang="en-US" sz="1200" u="none" strike="noStrike">
                <a:solidFill>
                  <a:srgbClr val="0085C4"/>
                </a:solidFill>
                <a:latin typeface="Calibri"/>
                <a:ea typeface="Calibri"/>
                <a:cs typeface="Calibri"/>
                <a:sym typeface="Calibri"/>
              </a:rPr>
              <a:t>Remember, the characters are the main people or animals that the story is about.</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Use the following prompts to guide discussion:</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Read aloud the text on pp. 14–15, having students follow along and look at the pictures.</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Explain to students that a fable has a lesson at the end. The lesson is the big idea of the story, or what we can learn from it.</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Talk with students about the ending of the fable, and about the lesson it teaches.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demonstrate understanding of the fable by drawing a picture of the ending.</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aloud the Week 1 Question: </a:t>
            </a:r>
            <a:r>
              <a:rPr b="0" i="1" lang="en-US" sz="1200" u="none" strike="noStrike">
                <a:solidFill>
                  <a:srgbClr val="373536"/>
                </a:solidFill>
                <a:latin typeface="Calibri"/>
                <a:ea typeface="Calibri"/>
                <a:cs typeface="Calibri"/>
                <a:sym typeface="Calibri"/>
              </a:rPr>
              <a:t>What can we learn from stories? </a:t>
            </a:r>
            <a:r>
              <a:rPr b="0" i="0" lang="en-US" sz="1200" u="none" strike="noStrike">
                <a:solidFill>
                  <a:srgbClr val="373536"/>
                </a:solidFill>
                <a:latin typeface="Calibri"/>
                <a:ea typeface="Calibri"/>
                <a:cs typeface="Calibri"/>
                <a:sym typeface="Calibri"/>
              </a:rPr>
              <a:t>Ask students what they can learn from the story of the tortoise and the hare. Guide them to understand that the story tells about the importance of continuing to try even when you feel behind. Explain that you will be thinking more about what can be learned from stories this week.</a:t>
            </a:r>
            <a:endParaRPr i="1" sz="1200">
              <a:latin typeface="Calibri"/>
              <a:ea typeface="Calibri"/>
              <a:cs typeface="Calibri"/>
              <a:sym typeface="Calibri"/>
            </a:endParaRPr>
          </a:p>
        </p:txBody>
      </p:sp>
      <p:sp>
        <p:nvSpPr>
          <p:cNvPr id="205" name="Google Shape;2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that they will listen to a story. Like all stories, this story has characters and a setting. It also has a lesson.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listen as you read aloud “Goldilocks.” Tell students to be active listeners by thinking about the meaning of the story as you read aloud.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ask and answer questions about key details to demonstrate their understanding of the text.</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listen actively for the characters, setting, and main idea, or theme.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latin typeface="Calibri"/>
                <a:ea typeface="Calibri"/>
                <a:cs typeface="Calibri"/>
                <a:sym typeface="Calibri"/>
              </a:rPr>
              <a:t>READ</a:t>
            </a:r>
            <a:r>
              <a:rPr b="1" i="0" lang="en-US" sz="1200" u="none" strike="noStrike">
                <a:solidFill>
                  <a:srgbClr val="234E91"/>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the entire text aloud without stopping for the Think Aloud callouts.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latin typeface="Calibri"/>
                <a:ea typeface="Calibri"/>
                <a:cs typeface="Calibri"/>
                <a:sym typeface="Calibri"/>
              </a:rPr>
              <a:t>REREAD</a:t>
            </a:r>
            <a:r>
              <a:rPr b="1" i="0" lang="en-US" sz="1200" u="none" strike="noStrike">
                <a:solidFill>
                  <a:srgbClr val="234E91"/>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the text aloud, pausing to model Think Aloud strategies related to the genre.</a:t>
            </a:r>
            <a:endParaRPr sz="1200">
              <a:latin typeface="Calibri"/>
              <a:ea typeface="Calibri"/>
              <a:cs typeface="Calibri"/>
              <a:sym typeface="Calibri"/>
            </a:endParaRPr>
          </a:p>
        </p:txBody>
      </p:sp>
      <p:sp>
        <p:nvSpPr>
          <p:cNvPr id="218" name="Google Shape;21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that folktales are traditional stories. This means that they have been told many times for many years. Explain that folktales have some distinguishing characteristics.</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Folktales are told by parents and other adults to children, who then tell them to their children.</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Like other stories, a folktale has characters, a setting, and events.</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Folktales also have a theme, or big idea.</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Folktales often teach a moral, or lesson.</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Students can determine the theme by using text evidence to understand what the story is about. Often, the moral of the story can support the theme and explain why the story was written.</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Ask students to raise their hand if they have heard the story of Little Red Riding Hood. Point out that many children have heard this story because it has been told many times. It is an example of a folktale. Ask students to tell you what they know about folktales.</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the Anchor Chart on p. 29 in the Student Interactive and read aloud the folktale on p. 28. Say: </a:t>
            </a:r>
            <a:r>
              <a:rPr b="0" i="1" lang="en-US" sz="1200" u="none" strike="noStrike">
                <a:solidFill>
                  <a:srgbClr val="373536"/>
                </a:solidFill>
                <a:latin typeface="Calibri"/>
                <a:ea typeface="Calibri"/>
                <a:cs typeface="Calibri"/>
                <a:sym typeface="Calibri"/>
              </a:rPr>
              <a:t>This folktale has characters, a setting, and events. The characters are Little Red Riding Hood, her mom, and the wolf. The setting is the woods. The events are her walking, the wolf approaching her, and her mom chasing the wolf away</a:t>
            </a:r>
            <a:r>
              <a:rPr b="0" i="1" lang="en-US" sz="1200" u="none" strike="noStrike">
                <a:solidFill>
                  <a:srgbClr val="0085C4"/>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Explain that the events can provide evidence for determining the theme of the story.  </a:t>
            </a:r>
            <a:r>
              <a:rPr b="1" i="0" lang="en-US" sz="1200" u="none" strike="noStrike">
                <a:solidFill>
                  <a:srgbClr val="000000"/>
                </a:solidFill>
                <a:latin typeface="Calibri"/>
                <a:ea typeface="Calibri"/>
                <a:cs typeface="Calibri"/>
                <a:sym typeface="Calibri"/>
              </a:rPr>
              <a:t>Editable Anchor Chart Click Path: Table of Contents -&gt; Reading Anchor Charts -&gt; Unit 3 Week 1: Folktale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9" name="Google Shape;22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i="0" lang="en-US" u="none" strike="noStrike">
                <a:solidFill>
                  <a:srgbClr val="373536"/>
                </a:solidFill>
              </a:rPr>
              <a:t>Have students use the strategies to identify folktales.</a:t>
            </a:r>
            <a:endParaRPr i="0" u="none" strike="noStrike">
              <a:solidFill>
                <a:srgbClr val="000000"/>
              </a:solidFill>
            </a:endParaRPr>
          </a:p>
          <a:p>
            <a:pPr indent="-265176" lvl="0" marL="265176" rtl="0" algn="l">
              <a:lnSpc>
                <a:spcPct val="100000"/>
              </a:lnSpc>
              <a:spcBef>
                <a:spcPts val="0"/>
              </a:spcBef>
              <a:spcAft>
                <a:spcPts val="0"/>
              </a:spcAft>
              <a:buSzPts val="1200"/>
              <a:buFont typeface="Calibri"/>
              <a:buAutoNum type="arabicPeriod"/>
            </a:pPr>
            <a:r>
              <a:rPr i="0" lang="en-US" u="none" strike="noStrike">
                <a:solidFill>
                  <a:srgbClr val="373536"/>
                </a:solidFill>
              </a:rPr>
              <a:t>Have students turn and talk with a partner about the story of Little Red Riding Hood. Then have partners share with the class why they think it is a folktale.</a:t>
            </a:r>
            <a:endParaRPr/>
          </a:p>
        </p:txBody>
      </p:sp>
      <p:sp>
        <p:nvSpPr>
          <p:cNvPr id="242" name="Google Shape;24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that word parts can be added to words to make new words. Word parts can be added at the beginning or the end of a word.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Write the word character on the board. Say: </a:t>
            </a:r>
            <a:r>
              <a:rPr b="0" i="1" lang="en-US" sz="1200" u="none" strike="noStrike">
                <a:solidFill>
                  <a:srgbClr val="373536"/>
                </a:solidFill>
                <a:latin typeface="Calibri"/>
                <a:ea typeface="Calibri"/>
                <a:cs typeface="Calibri"/>
                <a:sym typeface="Calibri"/>
              </a:rPr>
              <a:t>This is a word you know, character. I can add an -s to this word to make a new word. Character means one person or animal in a book. Characters means more than one. These words are related. Characteristic is another word that is related to character.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characteristic on the board and underline the word parts that are added. </a:t>
            </a:r>
            <a:r>
              <a:rPr b="0" i="1" lang="en-US" sz="1200" u="none" strike="noStrike">
                <a:solidFill>
                  <a:srgbClr val="373536"/>
                </a:solidFill>
                <a:latin typeface="Calibri"/>
                <a:ea typeface="Calibri"/>
                <a:cs typeface="Calibri"/>
                <a:sym typeface="Calibri"/>
              </a:rPr>
              <a:t>Characteristic means “a quality of a person or thing.” Knowing related words can help readers figure out the meaning of new words.</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the Academic Vocabulary words on p. 47 of the Student Interactive. Call on different students to tell the meaning of a word.</a:t>
            </a:r>
            <a:endParaRPr i="1" sz="1200">
              <a:latin typeface="Calibri"/>
              <a:ea typeface="Calibri"/>
              <a:cs typeface="Calibri"/>
              <a:sym typeface="Calibri"/>
            </a:endParaRPr>
          </a:p>
        </p:txBody>
      </p:sp>
      <p:sp>
        <p:nvSpPr>
          <p:cNvPr id="256" name="Google Shape;2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Show students the alphabet. Challenge students to find the letters Jj.</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a:t>
            </a:r>
            <a:r>
              <a:rPr b="0" i="1" lang="en-US" sz="1200" u="none" strike="noStrike">
                <a:solidFill>
                  <a:srgbClr val="373536"/>
                </a:solidFill>
                <a:latin typeface="Calibri"/>
                <a:ea typeface="Calibri"/>
                <a:cs typeface="Calibri"/>
                <a:sym typeface="Calibri"/>
              </a:rPr>
              <a:t> Today we are going to practice writing the letter j. Notice that the letter j look like a fishhook. The capital and lowercase letters are similar, but the capital J</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is wearing a hat and the lowercase j has a dot.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uppercase and lowercase Jj on the board. Point out the differences as you form each letter. Then have students practice making the letters in the air.</a:t>
            </a:r>
            <a:endParaRPr>
              <a:solidFill>
                <a:srgbClr val="373536"/>
              </a:solidFill>
            </a:endParaRPr>
          </a:p>
          <a:p>
            <a:pPr indent="-137160" lvl="0" marL="137160" marR="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use Handwriting p. 138 in the Resource Download Center to practice writing Jj.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U3W1L1 Handwriting Practice </a:t>
            </a:r>
            <a:endParaRPr b="1"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71" name="Google Shape;27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 fictional story is made up. It includes characters, setting, and plot events.</a:t>
            </a:r>
            <a:endParaRPr b="0" i="0" sz="1200" u="none" strike="noStrike">
              <a:solidFill>
                <a:srgbClr val="373536"/>
              </a:solidFill>
              <a:latin typeface="Calibri"/>
              <a:ea typeface="Calibri"/>
              <a:cs typeface="Calibri"/>
              <a:sym typeface="Calibri"/>
            </a:endParaRPr>
          </a:p>
          <a:p>
            <a:pPr indent="-2159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Select a fiction book from the stack. Demonstrate how to hold the book right side up. Tell students: </a:t>
            </a:r>
            <a:r>
              <a:rPr b="0" i="1" lang="en-US" sz="1200" u="none" strike="noStrike">
                <a:solidFill>
                  <a:srgbClr val="373536"/>
                </a:solidFill>
                <a:latin typeface="Calibri"/>
                <a:ea typeface="Calibri"/>
                <a:cs typeface="Calibri"/>
                <a:sym typeface="Calibri"/>
              </a:rPr>
              <a:t>This is a fiction book. A fictional story is a made-up story. In the story, there are characters. There is a setting. And there is a plot, or something that happens. Let’s read this book together and think about why it is a fiction book.</a:t>
            </a:r>
            <a:endParaRPr>
              <a:solidFill>
                <a:srgbClr val="373536"/>
              </a:solidFill>
            </a:endParaRPr>
          </a:p>
          <a:p>
            <a:pPr indent="-2159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the book aloud. As you read, explain how to turn the pages correctly. Also track the print with your finger to show students how reading moves from top to bottom and left to right with return sweep.</a:t>
            </a:r>
            <a:endParaRPr>
              <a:solidFill>
                <a:srgbClr val="373536"/>
              </a:solidFill>
            </a:endParaRPr>
          </a:p>
          <a:p>
            <a:pPr indent="-2159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After reading, tell students: </a:t>
            </a:r>
            <a:r>
              <a:rPr b="0" i="1" lang="en-US" sz="1200" u="none" strike="noStrike">
                <a:solidFill>
                  <a:srgbClr val="373536"/>
                </a:solidFill>
                <a:latin typeface="Calibri"/>
                <a:ea typeface="Calibri"/>
                <a:cs typeface="Calibri"/>
                <a:sym typeface="Calibri"/>
              </a:rPr>
              <a:t>A fiction book has characters. Does this book have characters? Who are the characters? </a:t>
            </a:r>
            <a:r>
              <a:rPr b="0" i="0" lang="en-US" sz="1200" u="none" strike="noStrike">
                <a:solidFill>
                  <a:srgbClr val="373536"/>
                </a:solidFill>
                <a:latin typeface="Calibri"/>
                <a:ea typeface="Calibri"/>
                <a:cs typeface="Calibri"/>
                <a:sym typeface="Calibri"/>
              </a:rPr>
              <a:t>Work with students to name the characters. Show pictures from the book to help students remember.</a:t>
            </a:r>
            <a:endParaRPr b="0" i="1" sz="1200" u="none" strike="noStrike">
              <a:solidFill>
                <a:srgbClr val="373536"/>
              </a:solidFill>
              <a:latin typeface="Calibri"/>
              <a:ea typeface="Calibri"/>
              <a:cs typeface="Calibri"/>
              <a:sym typeface="Calibri"/>
            </a:endParaRPr>
          </a:p>
          <a:p>
            <a:pPr indent="-215900" lvl="0" marL="45720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A fiction book has a setting. A setting is where and when the story happens. Where and when does this story happen? </a:t>
            </a:r>
            <a:r>
              <a:rPr b="0" i="0" lang="en-US" sz="1200" u="none" strike="noStrike">
                <a:solidFill>
                  <a:srgbClr val="373536"/>
                </a:solidFill>
                <a:latin typeface="Calibri"/>
                <a:ea typeface="Calibri"/>
                <a:cs typeface="Calibri"/>
                <a:sym typeface="Calibri"/>
              </a:rPr>
              <a:t>Assist students in naming the setting.</a:t>
            </a:r>
            <a:endParaRPr>
              <a:solidFill>
                <a:srgbClr val="373536"/>
              </a:solidFill>
            </a:endParaRPr>
          </a:p>
          <a:p>
            <a:pPr indent="-215900" lvl="0" marL="45720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A fiction book has a plot, or events. Does something happen in this book? What happens in this book? </a:t>
            </a:r>
            <a:r>
              <a:rPr b="0" i="0" lang="en-US" sz="1200" u="none" strike="noStrike">
                <a:solidFill>
                  <a:srgbClr val="373536"/>
                </a:solidFill>
                <a:latin typeface="Calibri"/>
                <a:ea typeface="Calibri"/>
                <a:cs typeface="Calibri"/>
                <a:sym typeface="Calibri"/>
              </a:rPr>
              <a:t>Help students give a general summary.</a:t>
            </a:r>
            <a:endParaRPr>
              <a:solidFill>
                <a:srgbClr val="373536"/>
              </a:solidFill>
            </a:endParaRPr>
          </a:p>
          <a:p>
            <a:pPr indent="-215900" lvl="0" marL="45720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This book is a fiction book. It has characters, a setting, and a plot. In this unit, we will write fiction books too.</a:t>
            </a:r>
            <a:r>
              <a:rPr b="0" i="0" lang="en-US" sz="1200" u="none" strike="noStrike">
                <a:solidFill>
                  <a:srgbClr val="373536"/>
                </a:solidFill>
                <a:latin typeface="Calibri"/>
                <a:ea typeface="Calibri"/>
                <a:cs typeface="Calibri"/>
                <a:sym typeface="Calibri"/>
              </a:rPr>
              <a:t> Read additional books from the stack, pointing out the features that make them fiction</a:t>
            </a:r>
            <a:endParaRPr>
              <a:solidFill>
                <a:srgbClr val="373536"/>
              </a:solidFill>
            </a:endParaRPr>
          </a:p>
          <a:p>
            <a:pPr indent="-2159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51 in the Student Interactive. Review the elements of a fictional story: characters, setting, and events (plot).</a:t>
            </a:r>
            <a:endParaRPr>
              <a:solidFill>
                <a:srgbClr val="373536"/>
              </a:solidFill>
            </a:endParaRPr>
          </a:p>
          <a:p>
            <a:pPr indent="-228600" lvl="0" marL="457200" rtl="0" algn="l">
              <a:lnSpc>
                <a:spcPct val="100000"/>
              </a:lnSpc>
              <a:spcBef>
                <a:spcPts val="0"/>
              </a:spcBef>
              <a:spcAft>
                <a:spcPts val="0"/>
              </a:spcAft>
              <a:buSzPts val="1400"/>
              <a:buNone/>
            </a:pPr>
            <a:r>
              <a:t/>
            </a:r>
            <a:endParaRPr b="0" i="1" sz="1800" u="none" strike="noStrike">
              <a:solidFill>
                <a:srgbClr val="373536"/>
              </a:solidFill>
              <a:latin typeface="Calibri"/>
              <a:ea typeface="Calibri"/>
              <a:cs typeface="Calibri"/>
              <a:sym typeface="Calibri"/>
            </a:endParaRPr>
          </a:p>
        </p:txBody>
      </p:sp>
      <p:sp>
        <p:nvSpPr>
          <p:cNvPr id="284" name="Google Shape;28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During Independent Writing time, students can continue reading stack books if they need more time to develop their understanding of fiction.</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If students struggle, </a:t>
            </a:r>
            <a:r>
              <a:rPr i="0" lang="en-US" u="none" strike="noStrike">
                <a:solidFill>
                  <a:srgbClr val="000000"/>
                </a:solidFill>
              </a:rPr>
              <a:t>choose one of the following options to provide further support. </a:t>
            </a:r>
            <a:endParaRPr/>
          </a:p>
          <a:p>
            <a:pPr indent="-158750" lvl="1" marL="857250" rtl="0" algn="l">
              <a:lnSpc>
                <a:spcPct val="100000"/>
              </a:lnSpc>
              <a:spcBef>
                <a:spcPts val="0"/>
              </a:spcBef>
              <a:spcAft>
                <a:spcPts val="0"/>
              </a:spcAft>
              <a:buSzPts val="1200"/>
              <a:buFont typeface="Calibri"/>
              <a:buChar char="•"/>
            </a:pPr>
            <a:r>
              <a:rPr i="0" lang="en-US" u="none" strike="noStrike">
                <a:solidFill>
                  <a:srgbClr val="373536"/>
                </a:solidFill>
              </a:rPr>
              <a:t>Modeled Show stack texts of fictional stories and repeat the definition of fiction.</a:t>
            </a:r>
            <a:endParaRPr/>
          </a:p>
          <a:p>
            <a:pPr indent="-158750" lvl="1" marL="857250" rtl="0" algn="l">
              <a:lnSpc>
                <a:spcPct val="100000"/>
              </a:lnSpc>
              <a:spcBef>
                <a:spcPts val="0"/>
              </a:spcBef>
              <a:spcAft>
                <a:spcPts val="0"/>
              </a:spcAft>
              <a:buSzPts val="1200"/>
              <a:buFont typeface="Calibri"/>
              <a:buChar char="•"/>
            </a:pPr>
            <a:r>
              <a:rPr i="0" lang="en-US" u="none" strike="noStrike">
                <a:solidFill>
                  <a:srgbClr val="373536"/>
                </a:solidFill>
              </a:rPr>
              <a:t>Shared With students’ input, make a list of fictional stories they know.</a:t>
            </a:r>
            <a:endParaRPr/>
          </a:p>
          <a:p>
            <a:pPr indent="-158750" lvl="1" marL="857250" rtl="0" algn="l">
              <a:lnSpc>
                <a:spcPct val="100000"/>
              </a:lnSpc>
              <a:spcBef>
                <a:spcPts val="0"/>
              </a:spcBef>
              <a:spcAft>
                <a:spcPts val="0"/>
              </a:spcAft>
              <a:buSzPts val="1200"/>
              <a:buFont typeface="Calibri"/>
              <a:buChar char="•"/>
            </a:pPr>
            <a:r>
              <a:rPr i="0" lang="en-US" u="none" strike="noStrike">
                <a:solidFill>
                  <a:srgbClr val="373536"/>
                </a:solidFill>
              </a:rPr>
              <a:t>Guided Prompt students to think about what they could include in their fictional story.</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If students demonstrate understanding, they can begin thinking of ideas for their own fiction books. Distribute stapled booklets for students to write in.</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Call on a few students to share the ideas they have for their stories.</a:t>
            </a:r>
            <a:endParaRPr/>
          </a:p>
          <a:p>
            <a:pPr indent="-152400" lvl="0" marL="228600" rtl="0" algn="l">
              <a:lnSpc>
                <a:spcPct val="100000"/>
              </a:lnSpc>
              <a:spcBef>
                <a:spcPts val="0"/>
              </a:spcBef>
              <a:spcAft>
                <a:spcPts val="0"/>
              </a:spcAft>
              <a:buClr>
                <a:schemeClr val="dk1"/>
              </a:buClr>
              <a:buSzPts val="1200"/>
              <a:buFont typeface="Arial"/>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97" name="Google Shape;29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that some verbs are action words. Verbs can describe actions that happened in the past, present, and future.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on the board and read aloud examples of sentences in present and future tenses</a:t>
            </a:r>
            <a:r>
              <a:rPr b="0" i="1" lang="en-US" sz="1200" u="none" strike="noStrike">
                <a:solidFill>
                  <a:srgbClr val="373536"/>
                </a:solidFill>
                <a:latin typeface="Calibri"/>
                <a:ea typeface="Calibri"/>
                <a:cs typeface="Calibri"/>
                <a:sym typeface="Calibri"/>
              </a:rPr>
              <a:t>: “We learn today.” This sentence tells what we are doing now. “We will learn tomorrow.” This sentence tells what we will do in the future. Notice the word will is added before the verb to show this.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think of a verb. Use the verb in a simple sentence in present tense. </a:t>
            </a:r>
            <a:r>
              <a:rPr b="0" i="1" lang="en-US" sz="1200" u="none" strike="noStrike">
                <a:solidFill>
                  <a:srgbClr val="373536"/>
                </a:solidFill>
                <a:latin typeface="Calibri"/>
                <a:ea typeface="Calibri"/>
                <a:cs typeface="Calibri"/>
                <a:sym typeface="Calibri"/>
              </a:rPr>
              <a:t>I walk to the playground</a:t>
            </a:r>
            <a:r>
              <a:rPr b="0" i="0" lang="en-US" sz="1200" u="none" strike="noStrike">
                <a:solidFill>
                  <a:srgbClr val="373536"/>
                </a:solidFill>
                <a:latin typeface="Calibri"/>
                <a:ea typeface="Calibri"/>
                <a:cs typeface="Calibri"/>
                <a:sym typeface="Calibri"/>
              </a:rPr>
              <a:t>. Challenge them to tell you what the sentence would be in future tense. Give them sentence frames as needed: I ___ to the playground tomorrow.</a:t>
            </a:r>
            <a:endParaRPr b="0" i="1" sz="1200"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310" name="Google Shape;31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Hold up the jet Picture Card. Say</a:t>
            </a:r>
            <a:r>
              <a:rPr i="1" lang="en-US" u="none" strike="noStrike">
                <a:solidFill>
                  <a:srgbClr val="373536"/>
                </a:solidFill>
              </a:rPr>
              <a:t>: This is a jet. I hear the sounds /j / -et. I hear the sound </a:t>
            </a:r>
            <a:endParaRPr i="1" u="none" strike="noStrike">
              <a:solidFill>
                <a:srgbClr val="373536"/>
              </a:solidFill>
            </a:endParaRPr>
          </a:p>
          <a:p>
            <a:pPr indent="0" lvl="0" marL="457200" rtl="0" algn="l">
              <a:lnSpc>
                <a:spcPct val="100000"/>
              </a:lnSpc>
              <a:spcBef>
                <a:spcPts val="0"/>
              </a:spcBef>
              <a:spcAft>
                <a:spcPts val="0"/>
              </a:spcAft>
              <a:buSzPts val="1400"/>
              <a:buNone/>
            </a:pPr>
            <a:r>
              <a:rPr i="1" lang="en-US" u="none" strike="noStrike">
                <a:solidFill>
                  <a:srgbClr val="373536"/>
                </a:solidFill>
              </a:rPr>
              <a:t>/j / at the beginning of jet. Say the sound /j/ with me: /j /.</a:t>
            </a:r>
            <a:endParaRPr i="1" u="none" strike="noStrike">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Turn over the card and show students the spelling of the word jet. Point to the j and say /j/. Have students identify the letter j. Say the word jet. Do you hear the sound /j/? What letter spells the sound /j/? Write the letters Jj on the board.</a:t>
            </a:r>
            <a:r>
              <a:rPr i="1" lang="en-US" u="none" strike="noStrike">
                <a:solidFill>
                  <a:srgbClr val="373536"/>
                </a:solidFill>
              </a:rPr>
              <a:t> /j / at the beginning of jet. Say the sound /j / with me: /j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Point to the letters Jj on the board</a:t>
            </a:r>
            <a:r>
              <a:rPr i="1" lang="en-US" u="none" strike="noStrike">
                <a:solidFill>
                  <a:srgbClr val="373536"/>
                </a:solidFill>
              </a:rPr>
              <a:t>. Listen carefully to the following words: jam, jot. What sound do those words begin with? Repeat the words with me: jam, jot</a:t>
            </a:r>
            <a:r>
              <a:rPr i="0" lang="en-US" u="none" strike="noStrike">
                <a:solidFill>
                  <a:srgbClr val="373536"/>
                </a:solidFill>
              </a:rPr>
              <a:t>.  Have a volunteer identify that the words begin with /j/.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1" lang="en-US" u="none" strike="noStrike">
                <a:solidFill>
                  <a:srgbClr val="373536"/>
                </a:solidFill>
              </a:rPr>
              <a:t>What letter spells the sound /j/? </a:t>
            </a:r>
            <a:r>
              <a:rPr i="0" lang="en-US" u="none" strike="noStrike">
                <a:solidFill>
                  <a:srgbClr val="373536"/>
                </a:solidFill>
              </a:rPr>
              <a:t>Students should identify the letter j.</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Tell students that you will read a group of words. Have them raise their hands when they hear a word with /j/. Write these words on the board and read them aloud one at a time: gas, let, Jim, mop, ran, jog.</a:t>
            </a:r>
            <a:endParaRPr>
              <a:solidFill>
                <a:srgbClr val="373536"/>
              </a:solidFill>
            </a:endParaRPr>
          </a:p>
          <a:p>
            <a:pPr indent="-228600" lvl="0" marL="457200" rtl="0" algn="l">
              <a:lnSpc>
                <a:spcPct val="100000"/>
              </a:lnSpc>
              <a:spcBef>
                <a:spcPts val="0"/>
              </a:spcBef>
              <a:spcAft>
                <a:spcPts val="0"/>
              </a:spcAft>
              <a:buSzPts val="1400"/>
              <a:buNone/>
            </a:pPr>
            <a:r>
              <a:t/>
            </a:r>
            <a:endParaRPr i="1"/>
          </a:p>
        </p:txBody>
      </p:sp>
      <p:sp>
        <p:nvSpPr>
          <p:cNvPr id="333" name="Google Shape;33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1" lvl="0" marL="118871" marR="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p. 18 in the Student Interactive. They should write the letter j in each word, the word, and circle the matching picture.</a:t>
            </a:r>
            <a:endParaRPr/>
          </a:p>
          <a:p>
            <a:pPr indent="-118871" lvl="0" marL="118871" marR="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373536"/>
                </a:solidFill>
                <a:latin typeface="Calibri"/>
                <a:ea typeface="Calibri"/>
                <a:cs typeface="Calibri"/>
                <a:sym typeface="Calibri"/>
              </a:rPr>
              <a:t>Say: </a:t>
            </a:r>
            <a:r>
              <a:rPr b="0" i="1" lang="en-US" sz="1200" u="none" strike="noStrike">
                <a:solidFill>
                  <a:srgbClr val="373536"/>
                </a:solidFill>
                <a:latin typeface="Calibri"/>
                <a:ea typeface="Calibri"/>
                <a:cs typeface="Calibri"/>
                <a:sym typeface="Calibri"/>
              </a:rPr>
              <a:t>Circle the picture that shows what each word means.</a:t>
            </a:r>
            <a:endParaRPr/>
          </a:p>
          <a:p>
            <a:pPr indent="-114300" lvl="0" marL="228600" rtl="0" algn="l">
              <a:lnSpc>
                <a:spcPct val="100000"/>
              </a:lnSpc>
              <a:spcBef>
                <a:spcPts val="0"/>
              </a:spcBef>
              <a:spcAft>
                <a:spcPts val="0"/>
              </a:spcAft>
              <a:buClr>
                <a:srgbClr val="000000"/>
              </a:buClr>
              <a:buSzPts val="1200"/>
              <a:buFont typeface="Arial"/>
              <a:buNone/>
            </a:pPr>
            <a:r>
              <a:t/>
            </a:r>
            <a:endParaRPr b="1">
              <a:latin typeface="Calibri"/>
              <a:ea typeface="Calibri"/>
              <a:cs typeface="Calibri"/>
              <a:sym typeface="Calibri"/>
            </a:endParaRPr>
          </a:p>
        </p:txBody>
      </p:sp>
      <p:sp>
        <p:nvSpPr>
          <p:cNvPr id="347" name="Google Shape;34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Tell students that high frequency words are words that they will hear and see over and over in texts. </a:t>
            </a:r>
            <a:endParaRPr/>
          </a:p>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Write and read the sight words was, said, and where. Have students:</a:t>
            </a:r>
            <a:endParaRPr/>
          </a:p>
          <a:p>
            <a:pPr indent="-273050" lvl="1" marL="971550" rtl="0" algn="l">
              <a:lnSpc>
                <a:spcPct val="100000"/>
              </a:lnSpc>
              <a:spcBef>
                <a:spcPts val="0"/>
              </a:spcBef>
              <a:spcAft>
                <a:spcPts val="0"/>
              </a:spcAft>
              <a:buSzPts val="1200"/>
              <a:buFont typeface="Calibri"/>
              <a:buChar char="•"/>
            </a:pPr>
            <a:r>
              <a:rPr i="0" lang="en-US" u="none" strike="noStrike">
                <a:solidFill>
                  <a:srgbClr val="373536"/>
                </a:solidFill>
              </a:rPr>
              <a:t>repeat the words after you</a:t>
            </a:r>
            <a:endParaRPr/>
          </a:p>
          <a:p>
            <a:pPr indent="-273050" lvl="1" marL="971550" rtl="0" algn="l">
              <a:lnSpc>
                <a:spcPct val="100000"/>
              </a:lnSpc>
              <a:spcBef>
                <a:spcPts val="0"/>
              </a:spcBef>
              <a:spcAft>
                <a:spcPts val="0"/>
              </a:spcAft>
              <a:buSzPts val="1200"/>
              <a:buFont typeface="Calibri"/>
              <a:buChar char="•"/>
            </a:pPr>
            <a:r>
              <a:rPr i="0" lang="en-US" u="none" strike="noStrike">
                <a:solidFill>
                  <a:srgbClr val="373536"/>
                </a:solidFill>
              </a:rPr>
              <a:t>spell each word, clapping as they say each letter.</a:t>
            </a:r>
            <a:endParaRPr i="0" u="none" strike="noStrike">
              <a:solidFill>
                <a:srgbClr val="000000"/>
              </a:solidFill>
            </a:endParaRPr>
          </a:p>
        </p:txBody>
      </p:sp>
      <p:sp>
        <p:nvSpPr>
          <p:cNvPr id="360" name="Google Shape;36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Introduce the words king, lion, and leopard from p. 30 of the Student Interactive. Explain that these words will be in the story.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As you read each word, have students point to the picture. Ask them to share what they already know about these words. Suggest they look for these words as you read.</a:t>
            </a:r>
            <a:endParaRPr b="0" i="0" u="none" strike="noStrike">
              <a:solidFill>
                <a:srgbClr val="000000"/>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Hold up a book. </a:t>
            </a:r>
            <a:r>
              <a:rPr b="0" i="1" lang="en-US" sz="1200" u="none" strike="noStrike">
                <a:solidFill>
                  <a:srgbClr val="373536"/>
                </a:solidFill>
                <a:latin typeface="Calibri"/>
                <a:ea typeface="Calibri"/>
                <a:cs typeface="Calibri"/>
                <a:sym typeface="Calibri"/>
              </a:rPr>
              <a:t>Books can be very different. They can be long or short. Some have pictures, and others do not. However, books also have some parts that the same.</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Identify the front cover, back cover, inside pages, and title page. Point out the book’s title and the name of the author (person who wrote the book) on the front cover and the title page. Have students identify these parts of the Student Interactive and find the title on the title page.</a:t>
            </a:r>
            <a:endParaRPr i="1" sz="1200">
              <a:latin typeface="Calibri"/>
              <a:ea typeface="Calibri"/>
              <a:cs typeface="Calibri"/>
              <a:sym typeface="Calibri"/>
            </a:endParaRPr>
          </a:p>
          <a:p>
            <a:pPr indent="-139700" lvl="0" marL="4572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373" name="Google Shape;37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Discuss the First Read Strategies. Ask students why they want to read this text. Maybe they wonder who Anansi is, or they like reading stories. When the First Read is over, ask: </a:t>
            </a:r>
            <a:r>
              <a:rPr b="0" i="1" lang="en-US" sz="1200" u="none" strike="noStrike">
                <a:solidFill>
                  <a:srgbClr val="373536"/>
                </a:solidFill>
                <a:latin typeface="Calibri"/>
                <a:ea typeface="Calibri"/>
                <a:cs typeface="Calibri"/>
                <a:sym typeface="Calibri"/>
              </a:rPr>
              <a:t>What did you like? What surprised you?</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READ</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Follow along with the reading.</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LOOK</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Look at the pictures to understand the text.</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ASK</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Ask questions about words or phrases you do not understand.</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TALK</a:t>
            </a:r>
            <a:r>
              <a:rPr b="1" i="0"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Talk to a partner about the text.</a:t>
            </a:r>
            <a:endParaRPr b="0" i="1"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Students may read independently, in pairs, or as a class. Use the First Read notes to help students connect with the text and guide their understanding.</a:t>
            </a:r>
            <a:endParaRPr b="0" i="1" sz="1200" u="none" strike="noStrike">
              <a:solidFill>
                <a:srgbClr val="373536"/>
              </a:solidFill>
              <a:latin typeface="Calibri"/>
              <a:ea typeface="Calibri"/>
              <a:cs typeface="Calibri"/>
              <a:sym typeface="Calibri"/>
            </a:endParaRPr>
          </a:p>
        </p:txBody>
      </p:sp>
      <p:sp>
        <p:nvSpPr>
          <p:cNvPr id="385" name="Google Shape;38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The first sentence of the story says that Anansi had no stories. I know that stories usually have a problem to be solved. This must be Anansi’s problem. I wonder how he will solve it. I will read on to find out.</a:t>
            </a:r>
            <a:endParaRPr i="1" sz="1200" u="none" strike="noStrike">
              <a:solidFill>
                <a:srgbClr val="373536"/>
              </a:solidFill>
              <a:latin typeface="Calibri"/>
              <a:ea typeface="Calibri"/>
              <a:cs typeface="Calibri"/>
              <a:sym typeface="Calibri"/>
            </a:endParaRPr>
          </a:p>
        </p:txBody>
      </p:sp>
      <p:sp>
        <p:nvSpPr>
          <p:cNvPr id="397" name="Google Shape;39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000"/>
              <a:buFont typeface="Calibri"/>
              <a:buAutoNum type="arabicPeriod"/>
            </a:pPr>
            <a:r>
              <a:rPr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228600" lvl="0" marL="228600" rtl="0" algn="l">
              <a:lnSpc>
                <a:spcPct val="100000"/>
              </a:lnSpc>
              <a:spcBef>
                <a:spcPts val="0"/>
              </a:spcBef>
              <a:spcAft>
                <a:spcPts val="0"/>
              </a:spcAft>
              <a:buClr>
                <a:srgbClr val="373536"/>
              </a:buClr>
              <a:buSzPts val="10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Readers can learn about characters and the setting by looking at the pictures. The picture of the Sky King on p. 34 shows that he is old. He looks wise and powerful. The words in the text do not tell me much about the Sky King, but the pictures help me understand what he is like.</a:t>
            </a:r>
            <a:endParaRPr>
              <a:solidFill>
                <a:srgbClr val="373536"/>
              </a:solidFill>
            </a:endParaRPr>
          </a:p>
          <a:p>
            <a:pPr indent="-228600" lvl="0" marL="2286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point to the high-frequency word said on p. 34. Challenge students to count how many times they can find it on pp. 34–37.</a:t>
            </a:r>
            <a:br>
              <a:rPr i="1" lang="en-US">
                <a:solidFill>
                  <a:srgbClr val="373536"/>
                </a:solidFill>
              </a:rPr>
            </a:br>
            <a:endParaRPr i="1" u="none" strike="noStrike">
              <a:solidFill>
                <a:srgbClr val="373536"/>
              </a:solidFill>
            </a:endParaRPr>
          </a:p>
        </p:txBody>
      </p:sp>
      <p:sp>
        <p:nvSpPr>
          <p:cNvPr id="410" name="Google Shape;41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br>
              <a:rPr lang="en-US"/>
            </a:br>
            <a:endParaRPr i="0" u="none" strike="noStrike">
              <a:solidFill>
                <a:srgbClr val="000000"/>
              </a:solidFill>
            </a:endParaRPr>
          </a:p>
        </p:txBody>
      </p:sp>
      <p:sp>
        <p:nvSpPr>
          <p:cNvPr id="423" name="Google Shape;42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THINK ALOUD </a:t>
            </a:r>
            <a:r>
              <a:rPr b="0" i="1" lang="en-US" sz="1200" u="none" strike="noStrike">
                <a:solidFill>
                  <a:srgbClr val="373536"/>
                </a:solidFill>
                <a:latin typeface="Calibri"/>
                <a:ea typeface="Calibri"/>
                <a:cs typeface="Calibri"/>
                <a:sym typeface="Calibri"/>
              </a:rPr>
              <a:t>I see a word I’m not sure about on these pages. I ask myself, "What does the word mountain mean?" Now I look for clues in the words and pictures to find the answer. The text says that Anansi followed Leopard up the mountain. In the pictures, I see Anansi and Leopard on a big mound of rock. Now I know what a mountain is</a:t>
            </a:r>
            <a:r>
              <a:rPr b="0" i="0" lang="en-US" sz="1200" u="none" strike="noStrike">
                <a:solidFill>
                  <a:srgbClr val="373536"/>
                </a:solidFill>
                <a:latin typeface="Calibri"/>
                <a:ea typeface="Calibri"/>
                <a:cs typeface="Calibri"/>
                <a:sym typeface="Calibri"/>
              </a:rPr>
              <a:t>.</a:t>
            </a:r>
            <a:endParaRPr i="1" sz="1200" u="none" strike="noStrike">
              <a:solidFill>
                <a:srgbClr val="373536"/>
              </a:solidFill>
              <a:latin typeface="Calibri"/>
              <a:ea typeface="Calibri"/>
              <a:cs typeface="Calibri"/>
              <a:sym typeface="Calibri"/>
            </a:endParaRPr>
          </a:p>
        </p:txBody>
      </p:sp>
      <p:sp>
        <p:nvSpPr>
          <p:cNvPr id="435" name="Google Shape;43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Introduce the Essential Question for Unit 2: Why do we like stories? Tell students </a:t>
            </a:r>
            <a:r>
              <a:rPr b="0" i="0" lang="en-US" sz="1200" u="none" strike="noStrike">
                <a:solidFill>
                  <a:srgbClr val="373536"/>
                </a:solidFill>
                <a:latin typeface="Calibri"/>
                <a:ea typeface="Calibri"/>
                <a:cs typeface="Calibri"/>
                <a:sym typeface="Calibri"/>
              </a:rPr>
              <a:t>that they will read stories in a variety of genres. Tell them that this variety is important because each story shows the theme in a different way.</a:t>
            </a:r>
            <a:endParaRPr sz="1200">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Watch the Unit Video – </a:t>
            </a:r>
            <a:r>
              <a:rPr b="0" i="0" lang="en-US" sz="1200" u="none" strike="noStrike">
                <a:solidFill>
                  <a:srgbClr val="373536"/>
                </a:solidFill>
                <a:latin typeface="Calibri"/>
                <a:ea typeface="Calibri"/>
                <a:cs typeface="Calibri"/>
                <a:sym typeface="Calibri"/>
              </a:rPr>
              <a:t>Explain that a multimedia text uses sound and pictures. Tell them that a video is an example of this type of text. Show the Unit 3 video, and have students look closely at the pictures and listen to the sounds  </a:t>
            </a:r>
            <a:r>
              <a:rPr b="1" i="0" lang="en-US" sz="1200" u="none" strike="noStrike">
                <a:solidFill>
                  <a:srgbClr val="000000"/>
                </a:solidFill>
                <a:latin typeface="Calibri"/>
                <a:ea typeface="Calibri"/>
                <a:cs typeface="Calibri"/>
                <a:sym typeface="Calibri"/>
              </a:rPr>
              <a:t>Click Path: Table of Contents -&gt; Unit 3: I Spy-&gt; Unit 3: Introduction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partners discuss the kinds of stories they like. Guide their discussion with the following questions:</a:t>
            </a:r>
            <a:endParaRPr/>
          </a:p>
          <a:p>
            <a:pPr indent="-228600" lvl="1" marL="914400" rtl="0" algn="l">
              <a:lnSpc>
                <a:spcPct val="100000"/>
              </a:lnSpc>
              <a:spcBef>
                <a:spcPts val="0"/>
              </a:spcBef>
              <a:spcAft>
                <a:spcPts val="0"/>
              </a:spcAft>
              <a:buSzPts val="1400"/>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What are some of your favorite stories?</a:t>
            </a:r>
            <a:endParaRPr/>
          </a:p>
          <a:p>
            <a:pPr indent="-228600" lvl="1" marL="914400" rtl="0" algn="l">
              <a:lnSpc>
                <a:spcPct val="100000"/>
              </a:lnSpc>
              <a:spcBef>
                <a:spcPts val="0"/>
              </a:spcBef>
              <a:spcAft>
                <a:spcPts val="0"/>
              </a:spcAft>
              <a:buSzPts val="1400"/>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What about those stories makes them your favorites?</a:t>
            </a:r>
            <a:endParaRPr b="1" sz="1200">
              <a:latin typeface="Calibri"/>
              <a:ea typeface="Calibri"/>
              <a:cs typeface="Calibri"/>
              <a:sym typeface="Calibri"/>
            </a:endParaRPr>
          </a:p>
          <a:p>
            <a:pPr indent="0" lvl="0" marL="12700" rtl="0" algn="l">
              <a:lnSpc>
                <a:spcPct val="100000"/>
              </a:lnSpc>
              <a:spcBef>
                <a:spcPts val="0"/>
              </a:spcBef>
              <a:spcAft>
                <a:spcPts val="0"/>
              </a:spcAft>
              <a:buSzPts val="1200"/>
              <a:buFont typeface="Calibri"/>
              <a:buNone/>
            </a:pPr>
            <a:br>
              <a:rPr lang="en-US"/>
            </a:b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these suggestions to prompt students’ initial responses to How Anansi Got His Stories.</a:t>
            </a:r>
            <a:endParaRPr>
              <a:solidFill>
                <a:srgbClr val="373536"/>
              </a:solidFill>
            </a:endParaRPr>
          </a:p>
          <a:p>
            <a:pPr indent="0" lvl="0" marL="2286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THINK </a:t>
            </a:r>
            <a:r>
              <a:rPr b="0" i="1" lang="en-US" sz="1200" u="none" strike="noStrike">
                <a:solidFill>
                  <a:srgbClr val="373536"/>
                </a:solidFill>
                <a:latin typeface="Calibri"/>
                <a:ea typeface="Calibri"/>
                <a:cs typeface="Calibri"/>
                <a:sym typeface="Calibri"/>
              </a:rPr>
              <a:t>What did you like most about How Anansi Got His Stories?</a:t>
            </a:r>
            <a:endParaRPr>
              <a:solidFill>
                <a:srgbClr val="373536"/>
              </a:solidFill>
            </a:endParaRPr>
          </a:p>
          <a:p>
            <a:pPr indent="0" lvl="0" marL="2286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REFLECT </a:t>
            </a:r>
            <a:r>
              <a:rPr b="0" i="1" lang="en-US" sz="1200" u="none" strike="noStrike">
                <a:solidFill>
                  <a:srgbClr val="373536"/>
                </a:solidFill>
                <a:latin typeface="Calibri"/>
                <a:ea typeface="Calibri"/>
                <a:cs typeface="Calibri"/>
                <a:sym typeface="Calibri"/>
              </a:rPr>
              <a:t>What part surprised you the most?</a:t>
            </a:r>
            <a:br>
              <a:rPr i="1" lang="en-US">
                <a:latin typeface="Calibri"/>
                <a:ea typeface="Calibri"/>
                <a:cs typeface="Calibri"/>
                <a:sym typeface="Calibri"/>
              </a:rPr>
            </a:br>
            <a:endParaRPr b="0" i="1" u="none" strike="noStrike">
              <a:solidFill>
                <a:srgbClr val="000000"/>
              </a:solidFill>
              <a:latin typeface="Calibri"/>
              <a:ea typeface="Calibri"/>
              <a:cs typeface="Calibri"/>
              <a:sym typeface="Calibri"/>
            </a:endParaRPr>
          </a:p>
        </p:txBody>
      </p:sp>
      <p:sp>
        <p:nvSpPr>
          <p:cNvPr id="448" name="Google Shape;44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that the author chose words that tell who the characters are in this story: king, lion, leopard.</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a:t>
            </a:r>
            <a:r>
              <a:rPr b="0" i="1" lang="en-US" sz="1200" u="none" strike="noStrike">
                <a:solidFill>
                  <a:srgbClr val="373536"/>
                </a:solidFill>
                <a:latin typeface="Calibri"/>
                <a:ea typeface="Calibri"/>
                <a:cs typeface="Calibri"/>
                <a:sym typeface="Calibri"/>
              </a:rPr>
              <a:t>Look at the pictures. Remind yourself of each vocabulary word.</a:t>
            </a:r>
            <a:endParaRPr>
              <a:solidFill>
                <a:srgbClr val="373536"/>
              </a:solidFill>
            </a:endParaRPr>
          </a:p>
          <a:p>
            <a:pPr indent="0" lvl="1" marL="685800" rtl="0" algn="l">
              <a:lnSpc>
                <a:spcPct val="100000"/>
              </a:lnSpc>
              <a:spcBef>
                <a:spcPts val="0"/>
              </a:spcBef>
              <a:spcAft>
                <a:spcPts val="0"/>
              </a:spcAft>
              <a:buSzPts val="1400"/>
              <a:buFont typeface="Calibri"/>
              <a:buNone/>
            </a:pPr>
            <a:r>
              <a:rPr b="0" i="1" lang="en-US" sz="1200" u="none" strike="noStrike">
                <a:solidFill>
                  <a:srgbClr val="373536"/>
                </a:solidFill>
                <a:latin typeface="Calibri"/>
                <a:ea typeface="Calibri"/>
                <a:cs typeface="Calibri"/>
                <a:sym typeface="Calibri"/>
              </a:rPr>
              <a:t>• Ask yourself how you would describe each word. What does it mean?</a:t>
            </a:r>
            <a:endParaRPr i="1" sz="1200">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42 in the Student Interactive. Model how to complete the activity using the word king. Read the word king aloud and then ask students to look at the two pictures that follow. </a:t>
            </a:r>
            <a:r>
              <a:rPr b="0" i="1" lang="en-US" sz="1200" u="none" strike="noStrike">
                <a:solidFill>
                  <a:srgbClr val="373536"/>
                </a:solidFill>
                <a:latin typeface="Calibri"/>
                <a:ea typeface="Calibri"/>
                <a:cs typeface="Calibri"/>
                <a:sym typeface="Calibri"/>
              </a:rPr>
              <a:t>Which picture is a picture of a king? I see that the king is a man with a fancy coat. The other picture is an animal, not a king. I will circle the picture of the king. The king is one of the characters in How Anansi Got His Stories.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circling the picture of the king next to the word.</a:t>
            </a:r>
            <a:endParaRPr b="0" i="0" sz="1200" u="none" strike="noStrike">
              <a:solidFill>
                <a:srgbClr val="373536"/>
              </a:solidFill>
              <a:latin typeface="Calibri"/>
              <a:ea typeface="Calibri"/>
              <a:cs typeface="Calibri"/>
              <a:sym typeface="Calibri"/>
            </a:endParaRPr>
          </a:p>
        </p:txBody>
      </p:sp>
      <p:sp>
        <p:nvSpPr>
          <p:cNvPr id="460" name="Google Shape;46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the Check for Understanding on p. 43 of the Student Interactive.</a:t>
            </a:r>
            <a:endParaRPr sz="1200">
              <a:latin typeface="Calibri"/>
              <a:ea typeface="Calibri"/>
              <a:cs typeface="Calibri"/>
              <a:sym typeface="Calibri"/>
            </a:endParaRPr>
          </a:p>
        </p:txBody>
      </p:sp>
      <p:sp>
        <p:nvSpPr>
          <p:cNvPr id="473" name="Google Shape;47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 fictional story includes characters—the people or animals the story is about. A fictional story also has a setting: when and where the story takes place.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Select a book from the stack and read it aloud to the class. As you read, do a Stop and Jot, using sticky notes to jot details about the setting. Write one word per sticky note.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On additional sticky notes of a different color, write the names of characters.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When you are finished reading, talk about your sticky notes. Explain that a setting is when and where a story takes place. Identify the story’s setting.</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Next, explain that characters are usually the people or animals that the story is about. Identify the characters.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Distribute a sticky note to each student. Read aloud another stack text. Have students Stop and Jot about the setting or characters on their sticky note.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When you are finished reading, have students add their sticky notes on a flip chart or board. </a:t>
            </a:r>
            <a:r>
              <a:rPr b="0" i="1" lang="en-US" sz="1200" u="none" strike="noStrike">
                <a:solidFill>
                  <a:srgbClr val="373536"/>
                </a:solidFill>
                <a:latin typeface="Calibri"/>
                <a:ea typeface="Calibri"/>
                <a:cs typeface="Calibri"/>
                <a:sym typeface="Calibri"/>
              </a:rPr>
              <a:t>The author of this book included characters and a setting. When you write your own fiction book, you have to think about what characters you will include. You also have to decide on a setting for your story.</a:t>
            </a:r>
            <a:endParaRPr b="0" i="1" sz="1200" u="none" strike="noStrike">
              <a:solidFill>
                <a:srgbClr val="373536"/>
              </a:solidFill>
              <a:latin typeface="Calibri"/>
              <a:ea typeface="Calibri"/>
              <a:cs typeface="Calibri"/>
              <a:sym typeface="Calibri"/>
            </a:endParaRPr>
          </a:p>
        </p:txBody>
      </p:sp>
      <p:sp>
        <p:nvSpPr>
          <p:cNvPr id="485" name="Google Shape;48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During independent writing time, tell them to continue exploring the stack books if they need more time to learn about characters and setting.</a:t>
            </a:r>
            <a:endParaRPr sz="1200">
              <a:latin typeface="Calibri"/>
              <a:ea typeface="Calibri"/>
              <a:cs typeface="Calibri"/>
              <a:sym typeface="Calibri"/>
            </a:endParaRPr>
          </a:p>
          <a:p>
            <a:pPr indent="457200" lvl="1" marL="0" rtl="0" algn="l">
              <a:lnSpc>
                <a:spcPct val="100000"/>
              </a:lnSpc>
              <a:spcBef>
                <a:spcPts val="0"/>
              </a:spcBef>
              <a:spcAft>
                <a:spcPts val="0"/>
              </a:spcAft>
              <a:buSzPts val="1400"/>
              <a:buFont typeface="Calibri"/>
              <a:buNone/>
            </a:pPr>
            <a:r>
              <a:rPr b="0" i="0" lang="en-US" sz="1200" u="none" strike="noStrike">
                <a:solidFill>
                  <a:srgbClr val="000000"/>
                </a:solidFill>
                <a:latin typeface="Calibri"/>
                <a:ea typeface="Calibri"/>
                <a:cs typeface="Calibri"/>
                <a:sym typeface="Calibri"/>
              </a:rPr>
              <a:t>MODELED </a:t>
            </a:r>
            <a:r>
              <a:rPr b="0" i="0" lang="en-US" sz="1200" u="none" strike="noStrike">
                <a:solidFill>
                  <a:srgbClr val="373536"/>
                </a:solidFill>
                <a:latin typeface="Calibri"/>
                <a:ea typeface="Calibri"/>
                <a:cs typeface="Calibri"/>
                <a:sym typeface="Calibri"/>
              </a:rPr>
              <a:t>Read a stack text aloud and point out the characters and settings.</a:t>
            </a:r>
            <a:endParaRPr/>
          </a:p>
          <a:p>
            <a:pPr indent="0" lvl="1" marL="4572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SHARED Have students recall their favorite fictional story, identifying the characters and  setting.</a:t>
            </a:r>
            <a:endParaRPr/>
          </a:p>
          <a:p>
            <a:pPr indent="457200" lvl="1" marL="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GUIDED Prompt students to identify setting details and the characters.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If some students are ready to write, they can use this time to begin writing their books.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Call on a few students to share the characters and settings from stack books or from books they are writing. Ask the class to discuss what they think might happen to the characters in that setting.</a:t>
            </a:r>
            <a:endParaRPr/>
          </a:p>
        </p:txBody>
      </p:sp>
      <p:sp>
        <p:nvSpPr>
          <p:cNvPr id="500" name="Google Shape;50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Remind students that all letters come in uppercase and lowercase forms. Point to the alphabet and show them that there are two forms of all letters.</a:t>
            </a:r>
            <a:endParaRPr/>
          </a:p>
          <a:p>
            <a:pPr indent="457200" lvl="1" marL="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Sometimes the lowercase letter is a smaller version of the uppercase letter, such as Oo.</a:t>
            </a:r>
            <a:endParaRPr/>
          </a:p>
          <a:p>
            <a:pPr indent="457200" lvl="1" marL="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Sometimes the lowercase letter does not look like the uppercase letter, such as Bb.</a:t>
            </a:r>
            <a:endParaRPr b="0" i="0" sz="1200" u="none" strike="noStrike">
              <a:solidFill>
                <a:srgbClr val="000000"/>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identify other letters where the uppercase and lowercase letters look similar (for example, Ss). Remind them that the letters spell the same sound, whether they are uppercase or lowercase. A lowercase s spells the same sound as an uppercase S. A lowercase b spells the same sound as an uppercase B.</a:t>
            </a:r>
            <a:endParaRPr b="0" i="0" sz="1200" u="none" strike="noStrike">
              <a:solidFill>
                <a:srgbClr val="000000"/>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Turn attention to p. 48 of the Student Interactive. Read aloud the directions and have students complete the activity by drawing a line from the uppercase letter on the top row to the corresponding lowercase letter on the bottom row.</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513" name="Google Shape;51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that pronouns are words used in the place of nouns.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Refer to yourself by your name: </a:t>
            </a:r>
            <a:r>
              <a:rPr b="0" i="1" lang="en-US" sz="1200" u="none" strike="noStrike">
                <a:solidFill>
                  <a:srgbClr val="373536"/>
                </a:solidFill>
                <a:latin typeface="Calibri"/>
                <a:ea typeface="Calibri"/>
                <a:cs typeface="Calibri"/>
                <a:sym typeface="Calibri"/>
              </a:rPr>
              <a:t>Today [Ms. Brown] is going to tell you about how to use pronouns. That sounds strange, doesn’t it? That is because we usually use pronouns when referring to ourselves. I would usually say: I am going to tell you about pronouns. Instead of using your name when talking to you, I use the pronoun you. He, she, it, and they are other examples of pronouns that we use in place of a noun. Instead of saying, “Anna is reading” I can say, “She is reading.”</a:t>
            </a:r>
            <a:endParaRPr b="0" i="1"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Provide students with a subjective case pronoun and have students work with a partner to use it in a sentence.</a:t>
            </a:r>
            <a:endParaRPr b="0" i="0" sz="1200" u="none" strike="noStrike">
              <a:solidFill>
                <a:srgbClr val="000000"/>
              </a:solidFill>
              <a:latin typeface="Calibri"/>
              <a:ea typeface="Calibri"/>
              <a:cs typeface="Calibri"/>
              <a:sym typeface="Calibri"/>
            </a:endParaRPr>
          </a:p>
        </p:txBody>
      </p:sp>
      <p:sp>
        <p:nvSpPr>
          <p:cNvPr id="527" name="Google Shape;52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Today we are going to learn a new sound. </a:t>
            </a:r>
            <a:r>
              <a:rPr b="0" i="1" lang="en-US" sz="1200" u="none" strike="noStrike">
                <a:solidFill>
                  <a:srgbClr val="373536"/>
                </a:solidFill>
                <a:latin typeface="Calibri"/>
                <a:ea typeface="Calibri"/>
                <a:cs typeface="Calibri"/>
                <a:sym typeface="Calibri"/>
              </a:rPr>
              <a:t>Listen carefully: /ks/ /ks/ /ks/. The sound /ks/ is made by combining the sounds /k/ and /s/.</a:t>
            </a:r>
            <a:r>
              <a:rPr b="0" i="0" lang="en-US" sz="1200" u="none" strike="noStrike">
                <a:solidFill>
                  <a:srgbClr val="373536"/>
                </a:solidFill>
                <a:latin typeface="Calibri"/>
                <a:ea typeface="Calibri"/>
                <a:cs typeface="Calibri"/>
                <a:sym typeface="Calibri"/>
              </a:rPr>
              <a:t> Show students how to make the sound /ks/ and have them practice it.</a:t>
            </a:r>
            <a:endParaRPr b="0" i="0"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Display the fox Picture Card. </a:t>
            </a:r>
            <a:r>
              <a:rPr b="0" i="1" lang="en-US" sz="1200" u="none" strike="noStrike">
                <a:solidFill>
                  <a:srgbClr val="373536"/>
                </a:solidFill>
                <a:latin typeface="Calibri"/>
                <a:ea typeface="Calibri"/>
                <a:cs typeface="Calibri"/>
                <a:sym typeface="Calibri"/>
              </a:rPr>
              <a:t>This is a fox. Listen to the ending sound as I say this word: /f/ /o/ /ks/. What sound does fox end with? </a:t>
            </a:r>
            <a:r>
              <a:rPr b="0" i="0" lang="en-US" sz="1200" u="none" strike="noStrike">
                <a:solidFill>
                  <a:srgbClr val="373536"/>
                </a:solidFill>
                <a:latin typeface="Calibri"/>
                <a:ea typeface="Calibri"/>
                <a:cs typeface="Calibri"/>
                <a:sym typeface="Calibri"/>
              </a:rPr>
              <a:t>Students should supply the sound /ks/.</a:t>
            </a:r>
            <a:endParaRPr b="0" i="0"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Then say the following words and have students give a thumbs-up if they hear the sound /ks/ at the end of the word. Have them give a thumbs-down if they hear another sound at the end of the word: pack, ax, duck, six, bat, tax, fox.</a:t>
            </a:r>
            <a:endParaRPr b="0" i="0"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19 in the Student Interactive. Tell them they will circle the picture words that end with the sound /ks/. Have them point to the picture of the box. </a:t>
            </a:r>
            <a:r>
              <a:rPr b="0" i="1" lang="en-US" sz="1200" u="none" strike="noStrike">
                <a:solidFill>
                  <a:srgbClr val="373536"/>
                </a:solidFill>
                <a:latin typeface="Calibri"/>
                <a:ea typeface="Calibri"/>
                <a:cs typeface="Calibri"/>
                <a:sym typeface="Calibri"/>
              </a:rPr>
              <a:t>Listen to the sounds in this word: /b/ /o/ /ks/. Box has the sound /ks/ at the end. Let’s circle the box</a:t>
            </a:r>
            <a:r>
              <a:rPr b="0" i="0" lang="en-US" sz="1200" u="none" strike="noStrike">
                <a:solidFill>
                  <a:srgbClr val="373536"/>
                </a:solidFill>
                <a:latin typeface="Calibri"/>
                <a:ea typeface="Calibri"/>
                <a:cs typeface="Calibri"/>
                <a:sym typeface="Calibri"/>
              </a:rPr>
              <a: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Identify all the words on p. 19 for students. Have them complete the page.</a:t>
            </a:r>
            <a:endParaRPr i="0" sz="1200">
              <a:solidFill>
                <a:srgbClr val="373536"/>
              </a:solidFill>
              <a:latin typeface="Calibri"/>
              <a:ea typeface="Calibri"/>
              <a:cs typeface="Calibri"/>
              <a:sym typeface="Calibri"/>
            </a:endParaRPr>
          </a:p>
        </p:txBody>
      </p:sp>
      <p:sp>
        <p:nvSpPr>
          <p:cNvPr id="550" name="Google Shape;55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that the sound /ks/ is spelled with the letter x. Display the box Picture Card. Tell students the word box ends with x. Turn the card over to display the word box. Point out the spelling of the sound /ks/. Write the letters Xx on the board. Tell students the letters are uppercase X and lowercase x. Slowly trace the letters as you say the sound /ks/.</a:t>
            </a:r>
            <a:endParaRPr b="1" i="0"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20 in the Student Interactive. </a:t>
            </a:r>
            <a:r>
              <a:rPr b="0" i="1" lang="en-US" sz="1200" u="none" strike="noStrike">
                <a:solidFill>
                  <a:srgbClr val="373536"/>
                </a:solidFill>
                <a:latin typeface="Calibri"/>
                <a:ea typeface="Calibri"/>
                <a:cs typeface="Calibri"/>
                <a:sym typeface="Calibri"/>
              </a:rPr>
              <a:t>Let’s say the picture word ax and listen to the ending sound: /a/ /ks/. The word ends with /ks/. Can you identify, or tell me, what letter spells the sound /ks/?</a:t>
            </a:r>
            <a:r>
              <a:rPr b="0" i="0" lang="en-US" sz="1200" u="none" strike="noStrike">
                <a:solidFill>
                  <a:srgbClr val="373536"/>
                </a:solidFill>
                <a:latin typeface="Calibri"/>
                <a:ea typeface="Calibri"/>
                <a:cs typeface="Calibri"/>
                <a:sym typeface="Calibri"/>
              </a:rPr>
              <a:t> </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Students should trace the uppercase and lowercase letters on the page. Have them point to the letter x and tell you what sound it represents.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Identify all the pictures on p. 20 with students, and then have them complete the activity.</a:t>
            </a:r>
            <a:endParaRPr b="1" i="0" sz="1200">
              <a:latin typeface="Calibri"/>
              <a:ea typeface="Calibri"/>
              <a:cs typeface="Calibri"/>
              <a:sym typeface="Calibri"/>
            </a:endParaRPr>
          </a:p>
        </p:txBody>
      </p:sp>
      <p:sp>
        <p:nvSpPr>
          <p:cNvPr id="563" name="Google Shape;56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aloud the goals from p. 12 of the Student Interactive.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to color the shape next to each goal as it is read.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Discuss with students how make-believe characters and real people are different. Use the photograph and illustration on p. 12 for reference. Have students circle the make-believe character in the box.</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Tell students that some words are not spelled the way they sound. These words need to be learned by remembering the letters. </a:t>
            </a:r>
            <a:endParaRPr/>
          </a:p>
          <a:p>
            <a:pPr indent="-265176" lvl="0" marL="265176"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Have students read the words at the top of p. 21 in the Student Interactive with you: was, said, where.</a:t>
            </a:r>
            <a:endParaRPr/>
          </a:p>
          <a:p>
            <a:pPr indent="-265176" lvl="0" marL="265176"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Have students look at the words at the top of p. 21. Tell them to point to each word when you say it. Say </a:t>
            </a:r>
            <a:r>
              <a:rPr i="1" lang="en-US" u="none" strike="noStrike">
                <a:solidFill>
                  <a:srgbClr val="373536"/>
                </a:solidFill>
              </a:rPr>
              <a:t>said</a:t>
            </a:r>
            <a:r>
              <a:rPr i="0" lang="en-US" u="none" strike="noStrike">
                <a:solidFill>
                  <a:srgbClr val="373536"/>
                </a:solidFill>
              </a:rPr>
              <a:t>. Pause to let students point to the word. Say </a:t>
            </a:r>
            <a:r>
              <a:rPr i="1" lang="en-US" u="none" strike="noStrike">
                <a:solidFill>
                  <a:srgbClr val="373536"/>
                </a:solidFill>
              </a:rPr>
              <a:t>was</a:t>
            </a:r>
            <a:r>
              <a:rPr i="0" lang="en-US" u="none" strike="noStrike">
                <a:solidFill>
                  <a:srgbClr val="373536"/>
                </a:solidFill>
              </a:rPr>
              <a:t>. Say </a:t>
            </a:r>
            <a:r>
              <a:rPr i="1" lang="en-US" u="none" strike="noStrike">
                <a:solidFill>
                  <a:srgbClr val="373536"/>
                </a:solidFill>
              </a:rPr>
              <a:t>where</a:t>
            </a:r>
            <a:r>
              <a:rPr i="0" lang="en-US" u="none" strike="noStrike">
                <a:solidFill>
                  <a:srgbClr val="373536"/>
                </a:solidFill>
              </a:rPr>
              <a:t>. Repeat the activity until students are familiar with each word.</a:t>
            </a:r>
            <a:endParaRPr/>
          </a:p>
          <a:p>
            <a:pPr indent="-265176" lvl="0" marL="265176"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Have students read the sentences on p. 21 with you. Ask them to identify the words was, said, and where in the sentences. </a:t>
            </a:r>
            <a:endParaRPr/>
          </a:p>
          <a:p>
            <a:pPr indent="-265176" lvl="0" marL="265176" rtl="0" algn="l">
              <a:lnSpc>
                <a:spcPct val="100000"/>
              </a:lnSpc>
              <a:spcBef>
                <a:spcPts val="0"/>
              </a:spcBef>
              <a:spcAft>
                <a:spcPts val="0"/>
              </a:spcAft>
              <a:buClr>
                <a:srgbClr val="000000"/>
              </a:buClr>
              <a:buSzPts val="1200"/>
              <a:buFont typeface="Calibri"/>
              <a:buAutoNum type="arabicPeriod"/>
            </a:pPr>
            <a:r>
              <a:rPr i="0" lang="en-US" u="none" strike="noStrike">
                <a:solidFill>
                  <a:srgbClr val="373536"/>
                </a:solidFill>
              </a:rPr>
              <a:t>Then have them read the sentences with a partner. Have them underline the high-frequency words in the sentences</a:t>
            </a:r>
            <a:endParaRPr/>
          </a:p>
        </p:txBody>
      </p:sp>
      <p:sp>
        <p:nvSpPr>
          <p:cNvPr id="577" name="Google Shape;57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Tell students that the theme is the big idea, or what the author wants readers to know or remember about the story. Readers can figure out the theme by discussing topics and important details in the story and thinking about how the problem is solved in the story. The solution to a problem can be a moral, or lesson, the author wants to tell readers.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that they just read a folktale, or a traditional story, about Anansi. Explain that they can find evidence to support the theme of the story with adult assistance. </a:t>
            </a:r>
            <a:r>
              <a:rPr b="0" i="1" lang="en-US" sz="1200" u="none" strike="noStrike">
                <a:solidFill>
                  <a:srgbClr val="373536"/>
                </a:solidFill>
                <a:latin typeface="Calibri"/>
                <a:ea typeface="Calibri"/>
                <a:cs typeface="Calibri"/>
                <a:sym typeface="Calibri"/>
              </a:rPr>
              <a:t>I want to discuss the topic and determine the theme, or big idea, of the story. The title is How Anansi Got His Stories. The title tells me that the story will be about Anansi. I can see from the cover that he is a spider. What else does the title tell us? That’s right, it tells us the topic, or what the tale will be about, is how he got his stories!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Now I will go back and reread the text. </a:t>
            </a:r>
            <a:r>
              <a:rPr b="0" i="0" lang="en-US" sz="1200" u="none" strike="noStrike">
                <a:solidFill>
                  <a:srgbClr val="373536"/>
                </a:solidFill>
                <a:latin typeface="Calibri"/>
                <a:ea typeface="Calibri"/>
                <a:cs typeface="Calibri"/>
                <a:sym typeface="Calibri"/>
              </a:rPr>
              <a:t>Read aloud the first sentence. </a:t>
            </a:r>
            <a:r>
              <a:rPr b="0" i="1" lang="en-US" sz="1200" u="none" strike="noStrike">
                <a:solidFill>
                  <a:srgbClr val="373536"/>
                </a:solidFill>
                <a:latin typeface="Calibri"/>
                <a:ea typeface="Calibri"/>
                <a:cs typeface="Calibri"/>
                <a:sym typeface="Calibri"/>
              </a:rPr>
              <a:t>In the first sentence, we learn about a problem that Anansi has. He does not have any stories. I can determine that the theme will be how he uses his wits to solve this problem and get his stories.</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Continue by flipping through the pictures and having students use them to discuss the topic of the story and to tell you how Anansi solves his problem. Point out the Close Read notes on pp. 33 and 41 in the Student Interactive and have students underline the parts of the text that tell about the theme. Provide assistance as needed.</a:t>
            </a:r>
            <a:endParaRPr i="1" sz="1200">
              <a:latin typeface="Calibri"/>
              <a:ea typeface="Calibri"/>
              <a:cs typeface="Calibri"/>
              <a:sym typeface="Calibri"/>
            </a:endParaRPr>
          </a:p>
        </p:txBody>
      </p:sp>
      <p:sp>
        <p:nvSpPr>
          <p:cNvPr id="592" name="Google Shape;59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Ask students: </a:t>
            </a:r>
            <a:r>
              <a:rPr b="0" i="1" lang="en-US" sz="1200" u="none" strike="noStrike">
                <a:solidFill>
                  <a:srgbClr val="373536"/>
                </a:solidFill>
                <a:latin typeface="Calibri"/>
                <a:ea typeface="Calibri"/>
                <a:cs typeface="Calibri"/>
                <a:sym typeface="Calibri"/>
              </a:rPr>
              <a:t>What is the story mostly about?</a:t>
            </a:r>
            <a:r>
              <a:rPr b="0" i="1" lang="en-US" sz="1200" u="none" strike="noStrike">
                <a:solidFill>
                  <a:srgbClr val="0085C4"/>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Then read aloud the Close Read note on p. 33. Prompt students to underline the words that tell what the story is about. DOK 3</a:t>
            </a:r>
            <a:br>
              <a:rPr i="0" lang="en-US" sz="1200">
                <a:latin typeface="Calibri"/>
                <a:ea typeface="Calibri"/>
                <a:cs typeface="Calibri"/>
                <a:sym typeface="Calibri"/>
              </a:rPr>
            </a:br>
            <a:endParaRPr i="0" sz="1200">
              <a:latin typeface="Calibri"/>
              <a:ea typeface="Calibri"/>
              <a:cs typeface="Calibri"/>
              <a:sym typeface="Calibri"/>
            </a:endParaRPr>
          </a:p>
        </p:txBody>
      </p:sp>
      <p:sp>
        <p:nvSpPr>
          <p:cNvPr id="605" name="Google Shape;60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aloud the Close Read note on p. 41 and ask students to underline the reason that Anansi wants the stories. Tell students that this can help them understand the theme, or big idea. DOK 1</a:t>
            </a:r>
            <a:br>
              <a:rPr i="0" lang="en-US" sz="1200">
                <a:latin typeface="Calibri"/>
                <a:ea typeface="Calibri"/>
                <a:cs typeface="Calibri"/>
                <a:sym typeface="Calibri"/>
              </a:rPr>
            </a:br>
            <a:endParaRPr i="0" sz="1200">
              <a:latin typeface="Calibri"/>
              <a:ea typeface="Calibri"/>
              <a:cs typeface="Calibri"/>
              <a:sym typeface="Calibri"/>
            </a:endParaRPr>
          </a:p>
        </p:txBody>
      </p:sp>
      <p:sp>
        <p:nvSpPr>
          <p:cNvPr id="618" name="Google Shape;61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use the strategies for determining theme.</a:t>
            </a:r>
            <a:endParaRPr i="0" u="none" strike="noStrike">
              <a:solidFill>
                <a:srgbClr val="000000"/>
              </a:solidFill>
            </a:endParaRPr>
          </a:p>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Read the directions at the bottom of p. 44 in the Student Interactive. Then ask students to write or share a sentence about the big idea and circle the picture that helped them understand the theme.</a:t>
            </a:r>
            <a:endParaRPr/>
          </a:p>
        </p:txBody>
      </p:sp>
      <p:sp>
        <p:nvSpPr>
          <p:cNvPr id="631" name="Google Shape;63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Tell students that authors use words to help readers visualize the story. Authors may say how the characters think and feel. They may describe what characters look and sound like.</a:t>
            </a:r>
            <a:endParaRPr/>
          </a:p>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Help students think of words an author might use to describe how a character feels. Guide them to feeling words, such as </a:t>
            </a:r>
            <a:r>
              <a:rPr i="1" lang="en-US" u="none" strike="noStrike">
                <a:solidFill>
                  <a:srgbClr val="373536"/>
                </a:solidFill>
              </a:rPr>
              <a:t>happy, sad, angry, </a:t>
            </a:r>
            <a:r>
              <a:rPr i="0" lang="en-US" u="none" strike="noStrike">
                <a:solidFill>
                  <a:srgbClr val="373536"/>
                </a:solidFill>
              </a:rPr>
              <a:t>or</a:t>
            </a:r>
            <a:r>
              <a:rPr i="1" lang="en-US" u="none" strike="noStrike">
                <a:solidFill>
                  <a:srgbClr val="373536"/>
                </a:solidFill>
              </a:rPr>
              <a:t> excited.</a:t>
            </a:r>
            <a:endParaRPr/>
          </a:p>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Point out that authors might show a character is happy without using that word. Ask students: </a:t>
            </a:r>
            <a:r>
              <a:rPr i="1" lang="en-US" u="none" strike="noStrike">
                <a:solidFill>
                  <a:srgbClr val="373536"/>
                </a:solidFill>
              </a:rPr>
              <a:t>What do people look like when they are happy?</a:t>
            </a:r>
            <a:r>
              <a:rPr i="0" lang="en-US" u="none" strike="noStrike">
                <a:solidFill>
                  <a:srgbClr val="373536"/>
                </a:solidFill>
              </a:rPr>
              <a:t> Guide students to recognize how behaviors like smiling, cheering, or skipping can suggest a character is happy.</a:t>
            </a:r>
            <a:endParaRPr i="1" u="none" strike="noStrike">
              <a:solidFill>
                <a:srgbClr val="373536"/>
              </a:solidFill>
            </a:endParaRPr>
          </a:p>
          <a:p>
            <a:pPr indent="0" lvl="0" marL="0" rtl="0" algn="l">
              <a:lnSpc>
                <a:spcPct val="100000"/>
              </a:lnSpc>
              <a:spcBef>
                <a:spcPts val="0"/>
              </a:spcBef>
              <a:spcAft>
                <a:spcPts val="0"/>
              </a:spcAft>
              <a:buSzPts val="1400"/>
              <a:buNone/>
            </a:pPr>
            <a:r>
              <a:t/>
            </a:r>
            <a:endParaRPr/>
          </a:p>
        </p:txBody>
      </p:sp>
      <p:sp>
        <p:nvSpPr>
          <p:cNvPr id="644" name="Google Shape;644;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228600" rtl="0" algn="l">
              <a:lnSpc>
                <a:spcPct val="100000"/>
              </a:lnSpc>
              <a:spcBef>
                <a:spcPts val="0"/>
              </a:spcBef>
              <a:spcAft>
                <a:spcPts val="0"/>
              </a:spcAft>
              <a:buClr>
                <a:srgbClr val="000000"/>
              </a:buClr>
              <a:buSzPts val="1200"/>
              <a:buFont typeface="Arial"/>
              <a:buNone/>
            </a:pPr>
            <a:r>
              <a:t/>
            </a:r>
            <a:endParaRPr b="1" i="0" u="none" strike="noStrike">
              <a:solidFill>
                <a:srgbClr val="000000"/>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Show students the alphabet and point out the letters Qq. Help students to recognize that capital Q looks like an O with a small line on it and the lowercase q has a circle, a line, and a tail.</a:t>
            </a:r>
            <a:endParaRPr b="1" i="0" sz="1200" u="none" strike="noStrike">
              <a:solidFill>
                <a:srgbClr val="000000"/>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Make sure students know to begin at the top line when writing a capital letter. Model how to write a Q and have students follow your example.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Then draw a lowercase q on the board. Point out that it goes below the line and swoops like a j, but in the opposite direction. Have students draw a q in the air as you model.</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Provide students with lined paper and have them practice writing uppercase Q across the top line. Then have them practice writing lowercase q on the next line.</a:t>
            </a:r>
            <a:endParaRPr b="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56" name="Google Shape;65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The plot of a story includes the events that make up the story. The events are usually connected and are in a sequence.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the word Plot on a flip chart or board. Help students sound out and say the word. Ask students to guess what a plot is.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Write down their guesses. Then say: </a:t>
            </a:r>
            <a:r>
              <a:rPr b="0" i="1" lang="en-US" sz="1200" u="none" strike="noStrike">
                <a:solidFill>
                  <a:srgbClr val="373536"/>
                </a:solidFill>
                <a:latin typeface="Calibri"/>
                <a:ea typeface="Calibri"/>
                <a:cs typeface="Calibri"/>
                <a:sym typeface="Calibri"/>
              </a:rPr>
              <a:t>The plot is the action in the story. All of the events that happen in a story make up the plot. Let’s read a book to see how the author writes the plot.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a stack text aloud. When you are finished, recall the events and action in the story. Make a list of the events, asking students to recall the story. What happened first, next, and last? Write the events in order on the board or flip chart.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Then repeat the activity with a second stack text. When students show understanding of plot, say: </a:t>
            </a:r>
            <a:r>
              <a:rPr b="0" i="1" lang="en-US" sz="1200" u="none" strike="noStrike">
                <a:solidFill>
                  <a:srgbClr val="373536"/>
                </a:solidFill>
                <a:latin typeface="Calibri"/>
                <a:ea typeface="Calibri"/>
                <a:cs typeface="Calibri"/>
                <a:sym typeface="Calibri"/>
              </a:rPr>
              <a:t>Just like this author, we will write stories. Our stories will have a plot.</a:t>
            </a:r>
            <a:endParaRPr>
              <a:solidFill>
                <a:srgbClr val="373536"/>
              </a:solidFill>
            </a:endParaRPr>
          </a:p>
          <a:p>
            <a:pPr indent="-228600" lvl="0" marL="457200" rtl="0" algn="l">
              <a:lnSpc>
                <a:spcPct val="100000"/>
              </a:lnSpc>
              <a:spcBef>
                <a:spcPts val="0"/>
              </a:spcBef>
              <a:spcAft>
                <a:spcPts val="0"/>
              </a:spcAft>
              <a:buSzPts val="1400"/>
              <a:buNone/>
            </a:pPr>
            <a:r>
              <a:t/>
            </a:r>
            <a:endParaRPr i="1"/>
          </a:p>
        </p:txBody>
      </p:sp>
      <p:sp>
        <p:nvSpPr>
          <p:cNvPr id="669" name="Google Shape;66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During independent writing, have students read additional stack texts to see how authors write the plot of their books.</a:t>
            </a:r>
            <a:endParaRPr/>
          </a:p>
          <a:p>
            <a:pPr indent="-304800" lvl="0" marL="457200" rtl="0" algn="l">
              <a:lnSpc>
                <a:spcPct val="100000"/>
              </a:lnSpc>
              <a:spcBef>
                <a:spcPts val="0"/>
              </a:spcBef>
              <a:spcAft>
                <a:spcPts val="0"/>
              </a:spcAft>
              <a:buClr>
                <a:srgbClr val="373536"/>
              </a:buClr>
              <a:buSzPts val="1200"/>
              <a:buChar char="●"/>
            </a:pPr>
            <a:r>
              <a:rPr i="0" lang="en-US" sz="1200" u="none" strike="noStrike">
                <a:solidFill>
                  <a:srgbClr val="373536"/>
                </a:solidFill>
              </a:rPr>
              <a:t>Modeled</a:t>
            </a:r>
            <a:r>
              <a:rPr b="0" i="0" lang="en-US" sz="1200" u="none" strike="noStrike">
                <a:solidFill>
                  <a:srgbClr val="373536"/>
                </a:solidFill>
                <a:latin typeface="Calibri"/>
                <a:ea typeface="Calibri"/>
                <a:cs typeface="Calibri"/>
                <a:sym typeface="Calibri"/>
              </a:rPr>
              <a:t> Read a stack book aloud and identify the sequence of events in the plot.</a:t>
            </a:r>
            <a:endParaRPr/>
          </a:p>
          <a:p>
            <a:pPr indent="-304800" lvl="0" marL="457200" rtl="0" algn="l">
              <a:lnSpc>
                <a:spcPct val="100000"/>
              </a:lnSpc>
              <a:spcBef>
                <a:spcPts val="0"/>
              </a:spcBef>
              <a:spcAft>
                <a:spcPts val="0"/>
              </a:spcAft>
              <a:buClr>
                <a:srgbClr val="373536"/>
              </a:buClr>
              <a:buSzPts val="1200"/>
              <a:buChar char="●"/>
            </a:pPr>
            <a:r>
              <a:rPr i="0" lang="en-US" sz="1200" u="none" strike="noStrike">
                <a:solidFill>
                  <a:srgbClr val="373536"/>
                </a:solidFill>
              </a:rPr>
              <a:t>Shared</a:t>
            </a:r>
            <a:r>
              <a:rPr b="0" i="0" lang="en-US" sz="1200" u="none" strike="noStrike">
                <a:solidFill>
                  <a:srgbClr val="373536"/>
                </a:solidFill>
                <a:latin typeface="Calibri"/>
                <a:ea typeface="Calibri"/>
                <a:cs typeface="Calibri"/>
                <a:sym typeface="Calibri"/>
              </a:rPr>
              <a:t> Have students tell the plot of their favorite story.</a:t>
            </a:r>
            <a:endParaRPr/>
          </a:p>
          <a:p>
            <a:pPr indent="-304800" lvl="0" marL="457200" rtl="0" algn="l">
              <a:lnSpc>
                <a:spcPct val="100000"/>
              </a:lnSpc>
              <a:spcBef>
                <a:spcPts val="0"/>
              </a:spcBef>
              <a:spcAft>
                <a:spcPts val="0"/>
              </a:spcAft>
              <a:buClr>
                <a:srgbClr val="373536"/>
              </a:buClr>
              <a:buSzPts val="1200"/>
              <a:buChar char="●"/>
            </a:pPr>
            <a:r>
              <a:rPr i="0" lang="en-US" sz="1200" u="none" strike="noStrike">
                <a:solidFill>
                  <a:srgbClr val="373536"/>
                </a:solidFill>
              </a:rPr>
              <a:t>Guided</a:t>
            </a:r>
            <a:r>
              <a:rPr b="0" i="0" lang="en-US" sz="1200" u="none" strike="noStrike">
                <a:solidFill>
                  <a:srgbClr val="373536"/>
                </a:solidFill>
                <a:latin typeface="Calibri"/>
                <a:ea typeface="Calibri"/>
                <a:cs typeface="Calibri"/>
                <a:sym typeface="Calibri"/>
              </a:rPr>
              <a:t> Tell students to identify their plot events in detail.</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If students show understanding, have them transition to writing or drawing the plot for their story.</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a few students share their plot ideas with the class. Tell the class to ask questions and provide suggestions for the plot, setting, or characters.</a:t>
            </a:r>
            <a:endParaRPr sz="1200">
              <a:latin typeface="Calibri"/>
              <a:ea typeface="Calibri"/>
              <a:cs typeface="Calibri"/>
              <a:sym typeface="Calibri"/>
            </a:endParaRPr>
          </a:p>
        </p:txBody>
      </p:sp>
      <p:sp>
        <p:nvSpPr>
          <p:cNvPr id="682" name="Google Shape;68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1" lvl="0" marL="118871"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373536"/>
                </a:solidFill>
                <a:latin typeface="Calibri"/>
                <a:ea typeface="Calibri"/>
                <a:cs typeface="Calibri"/>
                <a:sym typeface="Calibri"/>
              </a:rPr>
              <a:t> Explain that pronouns take the place of nouns.</a:t>
            </a:r>
            <a:endParaRPr/>
          </a:p>
          <a:p>
            <a:pPr indent="-118871" lvl="0" marL="118871"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373536"/>
                </a:solidFill>
                <a:latin typeface="Calibri"/>
                <a:ea typeface="Calibri"/>
                <a:cs typeface="Calibri"/>
                <a:sym typeface="Calibri"/>
              </a:rPr>
              <a:t>To reinforce the instruction, have students identify subjective pronouns. Write the following sentences on the board: Mark held the door. He is very helpful. </a:t>
            </a:r>
            <a:r>
              <a:rPr lang="en-US"/>
              <a:t>Ask: </a:t>
            </a:r>
            <a:r>
              <a:rPr b="0" i="1" lang="en-US" sz="1200" u="none" strike="noStrike">
                <a:solidFill>
                  <a:srgbClr val="373536"/>
                </a:solidFill>
                <a:latin typeface="Calibri"/>
                <a:ea typeface="Calibri"/>
                <a:cs typeface="Calibri"/>
                <a:sym typeface="Calibri"/>
              </a:rPr>
              <a:t>What word is the pronoun? </a:t>
            </a:r>
            <a:r>
              <a:rPr b="0" i="0" lang="en-US" sz="1200" u="none" strike="noStrike">
                <a:solidFill>
                  <a:srgbClr val="373536"/>
                </a:solidFill>
                <a:latin typeface="Calibri"/>
                <a:ea typeface="Calibri"/>
                <a:cs typeface="Calibri"/>
                <a:sym typeface="Calibri"/>
              </a:rPr>
              <a:t>(He) </a:t>
            </a:r>
            <a:r>
              <a:rPr b="0" i="1" lang="en-US" sz="1200" u="none" strike="noStrike">
                <a:solidFill>
                  <a:srgbClr val="373536"/>
                </a:solidFill>
                <a:latin typeface="Calibri"/>
                <a:ea typeface="Calibri"/>
                <a:cs typeface="Calibri"/>
                <a:sym typeface="Calibri"/>
              </a:rPr>
              <a:t>What word does it replace? </a:t>
            </a:r>
            <a:r>
              <a:rPr b="0" i="0" lang="en-US" sz="1200" u="none" strike="noStrike">
                <a:solidFill>
                  <a:srgbClr val="373536"/>
                </a:solidFill>
                <a:latin typeface="Calibri"/>
                <a:ea typeface="Calibri"/>
                <a:cs typeface="Calibri"/>
                <a:sym typeface="Calibri"/>
              </a:rPr>
              <a:t>(Mark) </a:t>
            </a:r>
            <a:endParaRPr b="0" i="0" sz="1200" u="none" strike="noStrike">
              <a:solidFill>
                <a:srgbClr val="373536"/>
              </a:solidFill>
              <a:latin typeface="Calibri"/>
              <a:ea typeface="Calibri"/>
              <a:cs typeface="Calibri"/>
              <a:sym typeface="Calibri"/>
            </a:endParaRPr>
          </a:p>
          <a:p>
            <a:pPr indent="-118871" lvl="0" marL="118871" rtl="0" algn="l">
              <a:lnSpc>
                <a:spcPct val="100000"/>
              </a:lnSpc>
              <a:spcBef>
                <a:spcPts val="0"/>
              </a:spcBef>
              <a:spcAft>
                <a:spcPts val="0"/>
              </a:spcAft>
              <a:buClr>
                <a:srgbClr val="000000"/>
              </a:buClr>
              <a:buSzPts val="1200"/>
              <a:buFont typeface="Calibri"/>
              <a:buAutoNum type="arabicPeriod"/>
            </a:pPr>
            <a:r>
              <a:rPr lang="en-US">
                <a:solidFill>
                  <a:srgbClr val="373536"/>
                </a:solidFill>
              </a:rPr>
              <a:t>Say:</a:t>
            </a:r>
            <a:r>
              <a:rPr i="1" lang="en-US">
                <a:solidFill>
                  <a:srgbClr val="373536"/>
                </a:solidFill>
              </a:rPr>
              <a:t> </a:t>
            </a:r>
            <a:r>
              <a:rPr b="0" i="1" lang="en-US" sz="1200" u="none" strike="noStrike">
                <a:solidFill>
                  <a:srgbClr val="373536"/>
                </a:solidFill>
                <a:latin typeface="Calibri"/>
                <a:ea typeface="Calibri"/>
                <a:cs typeface="Calibri"/>
                <a:sym typeface="Calibri"/>
              </a:rPr>
              <a:t>“The blocks are put away. They are in the box.”</a:t>
            </a:r>
            <a:r>
              <a:rPr b="0" i="0" lang="en-US" sz="1200" u="none" strike="noStrike">
                <a:solidFill>
                  <a:srgbClr val="373536"/>
                </a:solidFill>
                <a:latin typeface="Calibri"/>
                <a:ea typeface="Calibri"/>
                <a:cs typeface="Calibri"/>
                <a:sym typeface="Calibri"/>
              </a:rPr>
              <a:t> </a:t>
            </a:r>
            <a:r>
              <a:rPr b="0" i="1" lang="en-US" sz="1200" u="none" strike="noStrike">
                <a:solidFill>
                  <a:srgbClr val="373536"/>
                </a:solidFill>
                <a:latin typeface="Calibri"/>
                <a:ea typeface="Calibri"/>
                <a:cs typeface="Calibri"/>
                <a:sym typeface="Calibri"/>
              </a:rPr>
              <a:t>Which word is a</a:t>
            </a:r>
            <a:r>
              <a:rPr lang="en-US">
                <a:solidFill>
                  <a:srgbClr val="373536"/>
                </a:solidFill>
              </a:rPr>
              <a:t> </a:t>
            </a:r>
            <a:r>
              <a:rPr b="0" i="1" lang="en-US" sz="1200" u="none" strike="noStrike">
                <a:solidFill>
                  <a:srgbClr val="373536"/>
                </a:solidFill>
                <a:latin typeface="Calibri"/>
                <a:ea typeface="Calibri"/>
                <a:cs typeface="Calibri"/>
                <a:sym typeface="Calibri"/>
              </a:rPr>
              <a:t>pronoun?</a:t>
            </a:r>
            <a:r>
              <a:rPr b="0" i="0" lang="en-US" sz="1200" u="none" strike="noStrike">
                <a:solidFill>
                  <a:srgbClr val="373536"/>
                </a:solidFill>
                <a:latin typeface="Calibri"/>
                <a:ea typeface="Calibri"/>
                <a:cs typeface="Calibri"/>
                <a:sym typeface="Calibri"/>
              </a:rPr>
              <a:t> (They) </a:t>
            </a:r>
            <a:endParaRPr b="0" i="0" sz="1200" u="none" strike="noStrike">
              <a:solidFill>
                <a:srgbClr val="373536"/>
              </a:solidFill>
              <a:latin typeface="Calibri"/>
              <a:ea typeface="Calibri"/>
              <a:cs typeface="Calibri"/>
              <a:sym typeface="Calibri"/>
            </a:endParaRPr>
          </a:p>
          <a:p>
            <a:pPr indent="-118871" lvl="0" marL="118871"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373536"/>
                </a:solidFill>
                <a:latin typeface="Calibri"/>
                <a:ea typeface="Calibri"/>
                <a:cs typeface="Calibri"/>
                <a:sym typeface="Calibri"/>
              </a:rPr>
              <a:t>Then ask a question and have volunteers respond with an answer using a pronoun: </a:t>
            </a:r>
            <a:r>
              <a:rPr b="0" i="1" lang="en-US" sz="1200" u="none" strike="noStrike">
                <a:solidFill>
                  <a:srgbClr val="373536"/>
                </a:solidFill>
                <a:latin typeface="Calibri"/>
                <a:ea typeface="Calibri"/>
                <a:cs typeface="Calibri"/>
                <a:sym typeface="Calibri"/>
              </a:rPr>
              <a:t>What is Grace doing? </a:t>
            </a:r>
            <a:r>
              <a:rPr b="0" i="0" lang="en-US" sz="1200" u="none" strike="noStrike">
                <a:solidFill>
                  <a:srgbClr val="373536"/>
                </a:solidFill>
                <a:latin typeface="Calibri"/>
                <a:ea typeface="Calibri"/>
                <a:cs typeface="Calibri"/>
                <a:sym typeface="Calibri"/>
              </a:rPr>
              <a:t>(She is ___.) </a:t>
            </a:r>
            <a:r>
              <a:rPr b="0" i="1" lang="en-US" sz="1200" u="none" strike="noStrike">
                <a:solidFill>
                  <a:srgbClr val="373536"/>
                </a:solidFill>
                <a:latin typeface="Calibri"/>
                <a:ea typeface="Calibri"/>
                <a:cs typeface="Calibri"/>
                <a:sym typeface="Calibri"/>
              </a:rPr>
              <a:t>What will you do after school?</a:t>
            </a:r>
            <a:r>
              <a:rPr b="0" i="0" lang="en-US" sz="1200" u="none" strike="noStrike">
                <a:solidFill>
                  <a:srgbClr val="373536"/>
                </a:solidFill>
                <a:latin typeface="Calibri"/>
                <a:ea typeface="Calibri"/>
                <a:cs typeface="Calibri"/>
                <a:sym typeface="Calibri"/>
              </a:rPr>
              <a:t> (We will ___. I will ___.)</a:t>
            </a:r>
            <a:endParaRPr b="0" i="0" sz="1200" u="none" strike="noStrike">
              <a:solidFill>
                <a:srgbClr val="373536"/>
              </a:solidFill>
              <a:latin typeface="Calibri"/>
              <a:ea typeface="Calibri"/>
              <a:cs typeface="Calibri"/>
              <a:sym typeface="Calibri"/>
            </a:endParaRPr>
          </a:p>
        </p:txBody>
      </p:sp>
      <p:sp>
        <p:nvSpPr>
          <p:cNvPr id="695" name="Google Shape;69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Academic Vocabulary is used to discuss ideas. Tell students that as they work throughout the unit, they will learn and use these words in relation to stories. </a:t>
            </a:r>
            <a:endParaRPr/>
          </a:p>
          <a:p>
            <a:pPr indent="-3048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Guide students to p. 13 in the Student Interactive. Read the words and then say the statements below.</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choose.</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explain.</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meaning.</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character.</a:t>
            </a:r>
            <a:endParaRPr b="0" i="1" sz="1200" u="none" strike="noStrike">
              <a:solidFill>
                <a:srgbClr val="373536"/>
              </a:solidFill>
              <a:latin typeface="Calibri"/>
              <a:ea typeface="Calibri"/>
              <a:cs typeface="Calibri"/>
              <a:sym typeface="Calibri"/>
            </a:endParaRPr>
          </a:p>
          <a:p>
            <a:pPr indent="-3048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hold their thumbs up if they know the word. For students who know the words, have them use the newly acquired Academic Vocabulary in oral sentences. For those who hold their thumbs down, model the words in sentences.</a:t>
            </a:r>
            <a:endParaRPr sz="1200">
              <a:latin typeface="Calibri"/>
              <a:ea typeface="Calibri"/>
              <a:cs typeface="Calibri"/>
              <a:sym typeface="Calibri"/>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8" name="Google Shape;70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Hold up the fox Picture Card. </a:t>
            </a:r>
            <a:r>
              <a:rPr i="1" lang="en-US" u="none" strike="noStrike">
                <a:solidFill>
                  <a:srgbClr val="373536"/>
                </a:solidFill>
              </a:rPr>
              <a:t>This is a picture of a fox. I hear the sound /ks/ at the end of fox. Say the sound /ks/ with me.</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Turn over the card and show students the spelling of the word. Point to the x and say /ks/. </a:t>
            </a:r>
            <a:r>
              <a:rPr i="1" lang="en-US" u="none" strike="noStrike">
                <a:solidFill>
                  <a:srgbClr val="373536"/>
                </a:solidFill>
              </a:rPr>
              <a:t>Do you hear the sound /ks/? What letter spells the sound /ks/?</a:t>
            </a:r>
            <a:r>
              <a:rPr i="0" lang="en-US" u="none" strike="noStrike">
                <a:solidFill>
                  <a:srgbClr val="373536"/>
                </a:solidFill>
              </a:rPr>
              <a:t> Have students identify the letter x. Write the letters Xx on the board. Have students trace the letters Xx in the air as you lead them.</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Point to the letters Xx on the board. </a:t>
            </a:r>
            <a:r>
              <a:rPr i="1" lang="en-US" u="none" strike="noStrike">
                <a:solidFill>
                  <a:srgbClr val="373536"/>
                </a:solidFill>
              </a:rPr>
              <a:t>Listen carefully to the following words: fix, box. Both words have the sound /ks/ in them. Listen again: /f/ /i/ /ks/; /b/ /o/ /ks/.</a:t>
            </a:r>
            <a:r>
              <a:rPr i="0" lang="en-US" u="none" strike="noStrike">
                <a:solidFill>
                  <a:srgbClr val="373536"/>
                </a:solidFill>
              </a:rPr>
              <a:t> Write the words fix and box on the board. Read the words, pointing to each letter as you say the    sound. Ask volunteers to point to the letter x in each word. Ask them what sound the letter x spells.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complete p. 22 in the Student Interactive.</a:t>
            </a:r>
            <a:endParaRPr b="1">
              <a:solidFill>
                <a:srgbClr val="373536"/>
              </a:solidFill>
            </a:endParaRPr>
          </a:p>
        </p:txBody>
      </p:sp>
      <p:sp>
        <p:nvSpPr>
          <p:cNvPr id="719" name="Google Shape;71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23 in the Student Interactive. Say: </a:t>
            </a:r>
            <a:r>
              <a:rPr b="0" i="1" lang="en-US" sz="1200" u="none" strike="noStrike">
                <a:solidFill>
                  <a:srgbClr val="373536"/>
                </a:solidFill>
                <a:latin typeface="Calibri"/>
                <a:ea typeface="Calibri"/>
                <a:cs typeface="Calibri"/>
                <a:sym typeface="Calibri"/>
              </a:rPr>
              <a:t>We are going to read a story today about some animals who go on an adventure.</a:t>
            </a:r>
            <a:r>
              <a:rPr b="0" i="0" lang="en-US" sz="1200" u="none" strike="noStrike">
                <a:solidFill>
                  <a:srgbClr val="373536"/>
                </a:solidFill>
                <a:latin typeface="Calibri"/>
                <a:ea typeface="Calibri"/>
                <a:cs typeface="Calibri"/>
                <a:sym typeface="Calibri"/>
              </a:rPr>
              <a:t> </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Point to the title of the story. </a:t>
            </a:r>
            <a:r>
              <a:rPr b="0" i="1" lang="en-US" sz="1200" u="none" strike="noStrike">
                <a:solidFill>
                  <a:srgbClr val="373536"/>
                </a:solidFill>
                <a:latin typeface="Calibri"/>
                <a:ea typeface="Calibri"/>
                <a:cs typeface="Calibri"/>
                <a:sym typeface="Calibri"/>
              </a:rPr>
              <a:t>The title of the story is The Big Box. I hear the sound /ks/ in the word box. In this story, we will read words that have the sounds /j/ and /ks/.</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Remind students of this week’s high-frequency words: was, said, where. Tell them they will practice reading these words in the story The Big Box. Display the words. Have students read them with you. Say: </a:t>
            </a:r>
            <a:r>
              <a:rPr b="0" i="1" lang="en-US" sz="1200" u="none" strike="noStrike">
                <a:solidFill>
                  <a:srgbClr val="373536"/>
                </a:solidFill>
                <a:latin typeface="Calibri"/>
                <a:ea typeface="Calibri"/>
                <a:cs typeface="Calibri"/>
                <a:sym typeface="Calibri"/>
              </a:rPr>
              <a:t>When you see these words in the story The Big Box, you will know how to identify and read them. You will also see other high-frequency words you have learned: a, we, they, that.</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whisper read the story as you listen in. Then have students reread the story page by page with a partner. Listen carefully as they use letter-sound relationships to decode. Have partners read the story again. This time the other student begins.</a:t>
            </a:r>
            <a:endParaRPr>
              <a:solidFill>
                <a:srgbClr val="373536"/>
              </a:solidFill>
            </a:endParaRPr>
          </a:p>
          <a:p>
            <a:pPr indent="-256032" lvl="0" marL="256032"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After students have read the story, call their attention to the title</a:t>
            </a:r>
            <a:r>
              <a:rPr b="0" i="1" lang="en-US" sz="1200" u="none" strike="noStrike">
                <a:solidFill>
                  <a:srgbClr val="373536"/>
                </a:solidFill>
                <a:latin typeface="Calibri"/>
                <a:ea typeface="Calibri"/>
                <a:cs typeface="Calibri"/>
                <a:sym typeface="Calibri"/>
              </a:rPr>
              <a:t>. I see the letter x in a word in the title. What sound does the letter x spell?</a:t>
            </a:r>
            <a:r>
              <a:rPr b="0" i="0" lang="en-US" sz="1200" u="none" strike="noStrike">
                <a:solidFill>
                  <a:srgbClr val="373536"/>
                </a:solidFill>
                <a:latin typeface="Calibri"/>
                <a:ea typeface="Calibri"/>
                <a:cs typeface="Calibri"/>
                <a:sym typeface="Calibri"/>
              </a:rPr>
              <a:t> Help them identify, or say, the sound /ks/. Then have students read the word Box on p. 23.</a:t>
            </a:r>
            <a:endParaRPr i="1" sz="1200">
              <a:solidFill>
                <a:srgbClr val="373536"/>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solidFill>
                <a:srgbClr val="373536"/>
              </a:solidFill>
            </a:endParaRPr>
          </a:p>
        </p:txBody>
      </p:sp>
      <p:sp>
        <p:nvSpPr>
          <p:cNvPr id="732" name="Google Shape;73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pp. 24–25. </a:t>
            </a:r>
            <a:r>
              <a:rPr b="0" i="1" lang="en-US" sz="1200" u="none" strike="noStrike">
                <a:solidFill>
                  <a:srgbClr val="373536"/>
                </a:solidFill>
                <a:latin typeface="Calibri"/>
                <a:ea typeface="Calibri"/>
                <a:cs typeface="Calibri"/>
                <a:sym typeface="Calibri"/>
              </a:rPr>
              <a:t>Which words include the sound /j/ spelled j and the sound /ks/ spelled x? Point to them</a:t>
            </a:r>
            <a:r>
              <a:rPr b="0" i="0" lang="en-US" sz="1200" u="none" strike="noStrike">
                <a:solidFill>
                  <a:srgbClr val="0085C4"/>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Help students identify the sounds /j/ and /ks/.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Then have them find and highlight the words with the sound /j/ spelled j and underline the words with the sound /ks/ spelled x.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them tell you the high-frequency words they see.</a:t>
            </a:r>
            <a:endParaRPr i="0" sz="1200">
              <a:latin typeface="Calibri"/>
              <a:ea typeface="Calibri"/>
              <a:cs typeface="Calibri"/>
              <a:sym typeface="Calibri"/>
            </a:endParaRPr>
          </a:p>
        </p:txBody>
      </p:sp>
      <p:sp>
        <p:nvSpPr>
          <p:cNvPr id="746" name="Google Shape;74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Explain that visualizing is a technique that readers use to better understand what they read. To visualize:</a:t>
            </a:r>
            <a:endParaRPr>
              <a:solidFill>
                <a:srgbClr val="373536"/>
              </a:solidFill>
            </a:endParaRPr>
          </a:p>
          <a:p>
            <a:pPr indent="0" lvl="0" marL="457200" rtl="0" algn="l">
              <a:lnSpc>
                <a:spcPct val="100000"/>
              </a:lnSpc>
              <a:spcBef>
                <a:spcPts val="0"/>
              </a:spcBef>
              <a:spcAft>
                <a:spcPts val="0"/>
              </a:spcAft>
              <a:buSzPts val="1400"/>
              <a:buNone/>
            </a:pPr>
            <a:r>
              <a:rPr i="0" lang="en-US" u="none" strike="noStrike">
                <a:solidFill>
                  <a:srgbClr val="373536"/>
                </a:solidFill>
              </a:rPr>
              <a:t>• </a:t>
            </a:r>
            <a:r>
              <a:rPr i="1" lang="en-US" u="none" strike="noStrike">
                <a:solidFill>
                  <a:srgbClr val="373536"/>
                </a:solidFill>
              </a:rPr>
              <a:t>Picture what is happening in your mind. Pretend you are there.</a:t>
            </a:r>
            <a:endParaRPr>
              <a:solidFill>
                <a:srgbClr val="373536"/>
              </a:solidFill>
            </a:endParaRPr>
          </a:p>
          <a:p>
            <a:pPr indent="0" lvl="0" marL="457200" rtl="0" algn="l">
              <a:lnSpc>
                <a:spcPct val="100000"/>
              </a:lnSpc>
              <a:spcBef>
                <a:spcPts val="0"/>
              </a:spcBef>
              <a:spcAft>
                <a:spcPts val="0"/>
              </a:spcAft>
              <a:buSzPts val="1400"/>
              <a:buNone/>
            </a:pPr>
            <a:r>
              <a:rPr i="1" lang="en-US" u="none" strike="noStrike">
                <a:solidFill>
                  <a:srgbClr val="373536"/>
                </a:solidFill>
              </a:rPr>
              <a:t>• Use all five senses. What might the setting look, sound, feel, smell, and</a:t>
            </a:r>
            <a:r>
              <a:rPr lang="en-US">
                <a:solidFill>
                  <a:srgbClr val="373536"/>
                </a:solidFill>
              </a:rPr>
              <a:t> </a:t>
            </a:r>
            <a:r>
              <a:rPr i="1" lang="en-US" u="none" strike="noStrike">
                <a:solidFill>
                  <a:srgbClr val="373536"/>
                </a:solidFill>
              </a:rPr>
              <a:t>taste like? What do the characters look and sound like?</a:t>
            </a:r>
            <a:endParaRPr>
              <a:solidFill>
                <a:srgbClr val="373536"/>
              </a:solidFill>
            </a:endParaRPr>
          </a:p>
          <a:p>
            <a:pPr indent="0" lvl="0" marL="457200" rtl="0" algn="l">
              <a:lnSpc>
                <a:spcPct val="100000"/>
              </a:lnSpc>
              <a:spcBef>
                <a:spcPts val="0"/>
              </a:spcBef>
              <a:spcAft>
                <a:spcPts val="0"/>
              </a:spcAft>
              <a:buSzPts val="1400"/>
              <a:buNone/>
            </a:pPr>
            <a:r>
              <a:rPr i="1" lang="en-US" u="none" strike="noStrike">
                <a:solidFill>
                  <a:srgbClr val="373536"/>
                </a:solidFill>
              </a:rPr>
              <a:t>• Look at the words the author uses to describe the characters, setting,</a:t>
            </a:r>
            <a:r>
              <a:rPr lang="en-US">
                <a:solidFill>
                  <a:srgbClr val="373536"/>
                </a:solidFill>
              </a:rPr>
              <a:t> </a:t>
            </a:r>
            <a:r>
              <a:rPr i="1" lang="en-US" u="none" strike="noStrike">
                <a:solidFill>
                  <a:srgbClr val="373536"/>
                </a:solidFill>
              </a:rPr>
              <a:t>and events. What does this tell you about what is happening?</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look back at the pictures in How Anansi Got His Stories. Point out that the setting is high on a mountain in the clouds. Model visualizing the scene shown on p. 34: </a:t>
            </a:r>
            <a:r>
              <a:rPr i="1" lang="en-US" u="none" strike="noStrike">
                <a:solidFill>
                  <a:srgbClr val="373536"/>
                </a:solidFill>
              </a:rPr>
              <a:t>I can see that the king lives high in the clouds. He looks very powerful and is carrying a big book. The long beard makes him seem very wise. The text says he said, “Bring me Lion and Leopard.” I imagine his voice to be very deep and serious.</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Use the Close Read notes on pp. 35 and 39 and assist students as they highlight the words that are most helpful for visualizing what happens in the text.</a:t>
            </a:r>
            <a:endParaRPr i="1" u="none" strike="noStrike">
              <a:solidFill>
                <a:srgbClr val="373536"/>
              </a:solidFill>
            </a:endParaRPr>
          </a:p>
          <a:p>
            <a:pPr indent="-139700" lvl="0" marL="457200" rtl="0" algn="l">
              <a:lnSpc>
                <a:spcPct val="100000"/>
              </a:lnSpc>
              <a:spcBef>
                <a:spcPts val="0"/>
              </a:spcBef>
              <a:spcAft>
                <a:spcPts val="0"/>
              </a:spcAft>
              <a:buSzPts val="1400"/>
              <a:buFont typeface="Arial"/>
              <a:buNone/>
            </a:pPr>
            <a:r>
              <a:t/>
            </a:r>
            <a:endParaRPr i="1" sz="1200">
              <a:latin typeface="Calibri"/>
              <a:ea typeface="Calibri"/>
              <a:cs typeface="Calibri"/>
              <a:sym typeface="Calibri"/>
            </a:endParaRPr>
          </a:p>
        </p:txBody>
      </p:sp>
      <p:sp>
        <p:nvSpPr>
          <p:cNvPr id="758" name="Google Shape;75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aloud the Close Read note on p. 35. Remind students that visualizing involves picturing in their minds what is happening in the story. Say: </a:t>
            </a:r>
            <a:r>
              <a:rPr b="0" i="1" lang="en-US" sz="1200" u="none" strike="noStrike">
                <a:solidFill>
                  <a:srgbClr val="373536"/>
                </a:solidFill>
                <a:latin typeface="Calibri"/>
                <a:ea typeface="Calibri"/>
                <a:cs typeface="Calibri"/>
                <a:sym typeface="Calibri"/>
              </a:rPr>
              <a:t>So Anansi left Sky King. Then what does he do? </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Reread the text and have students highlight the words that help them visualize what Anansi does. DOK 2</a:t>
            </a:r>
            <a:br>
              <a:rPr lang="en-US">
                <a:solidFill>
                  <a:srgbClr val="373536"/>
                </a:solidFill>
              </a:rPr>
            </a:br>
            <a:br>
              <a:rPr lang="en-US"/>
            </a:br>
            <a:br>
              <a:rPr lang="en-US"/>
            </a:br>
            <a:endParaRPr/>
          </a:p>
        </p:txBody>
      </p:sp>
      <p:sp>
        <p:nvSpPr>
          <p:cNvPr id="771" name="Google Shape;77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with students the Close Read note on p. 39. Have them highlight the word that helps them visualize how Anansi feels about his plan</a:t>
            </a:r>
            <a:r>
              <a:rPr b="0" i="0" lang="en-US" sz="1200" u="none" strike="noStrike">
                <a:solidFill>
                  <a:srgbClr val="000000"/>
                </a:solidFill>
                <a:latin typeface="Calibri"/>
                <a:ea typeface="Calibri"/>
                <a:cs typeface="Calibri"/>
                <a:sym typeface="Calibri"/>
              </a:rPr>
              <a:t>. DOK 2</a:t>
            </a:r>
            <a:br>
              <a:rPr lang="en-US" sz="1200">
                <a:latin typeface="Calibri"/>
                <a:ea typeface="Calibri"/>
                <a:cs typeface="Calibri"/>
                <a:sym typeface="Calibri"/>
              </a:rPr>
            </a:br>
            <a:endParaRPr sz="1200">
              <a:latin typeface="Calibri"/>
              <a:ea typeface="Calibri"/>
              <a:cs typeface="Calibri"/>
              <a:sym typeface="Calibri"/>
            </a:endParaRPr>
          </a:p>
        </p:txBody>
      </p:sp>
      <p:sp>
        <p:nvSpPr>
          <p:cNvPr id="784" name="Google Shape;78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use the strategies for visualizing details.</a:t>
            </a:r>
            <a:endParaRPr/>
          </a:p>
          <a:p>
            <a:pPr indent="-155448" lvl="0" marL="155448"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aloud the directions on p. 45 in the Student Interactive. Then have students draw a picture in order to practice creating mental images to deepen understanding.</a:t>
            </a:r>
            <a:endParaRPr sz="1200">
              <a:latin typeface="Calibri"/>
              <a:ea typeface="Calibri"/>
              <a:cs typeface="Calibri"/>
              <a:sym typeface="Calibri"/>
            </a:endParaRPr>
          </a:p>
        </p:txBody>
      </p:sp>
      <p:sp>
        <p:nvSpPr>
          <p:cNvPr id="797" name="Google Shape;797;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Generating ideas for a story can be fun, but it can also be a lot of work. The characters, setting, and plot all have to fit together and make sense.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Display a book from the stack. Ask students where the author might have gotten the idea for the book. For example, a book about a cat might have been inspired by the author’s pet. If the book has an author biography, read it aloud. Repeat with other stack books.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Say</a:t>
            </a:r>
            <a:r>
              <a:rPr b="0" i="1" lang="en-US" sz="1200" u="none" strike="noStrike">
                <a:solidFill>
                  <a:srgbClr val="373536"/>
                </a:solidFill>
                <a:latin typeface="Calibri"/>
                <a:ea typeface="Calibri"/>
                <a:cs typeface="Calibri"/>
                <a:sym typeface="Calibri"/>
              </a:rPr>
              <a:t>: Story ideas can come from anywhere. Authors need to brainstorm ideas about characters, settings, and plots. We can think of ideas for stories too. To think of ideas, think about the characters you can include. Should the characters be animals or people? Think about the setting. What are some interesting places we could use as the setting? Also think about the plot. What problem can the characters have? What events can happen in the setting you chose?</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Help students brainstorm ideas and write their suggestions on a flip chart or board. As they generate ideas as a class, have students complete p. 52 in the Student Interactive. Explain that what they write in the “What happens?” column will be used to think of the plot for their story.</a:t>
            </a:r>
            <a:endParaRPr b="1" i="1" sz="1200">
              <a:latin typeface="Calibri"/>
              <a:ea typeface="Calibri"/>
              <a:cs typeface="Calibri"/>
              <a:sym typeface="Calibri"/>
            </a:endParaRPr>
          </a:p>
        </p:txBody>
      </p:sp>
      <p:sp>
        <p:nvSpPr>
          <p:cNvPr id="810" name="Google Shape;81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After this lesson, students should transition into independent writing.</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If students find it difficult to come up with an idea, refer them to the ideas the class brainstormed on the flip chart or board.</a:t>
            </a:r>
            <a:endParaRPr/>
          </a:p>
          <a:p>
            <a:pPr indent="457200" lvl="1" marL="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MODELED Use stack texts to generate ideas for stories.</a:t>
            </a:r>
            <a:endParaRPr/>
          </a:p>
          <a:p>
            <a:pPr indent="0" lvl="1" marL="4572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SHARED Prompt students to generate ideas by looking through th</a:t>
            </a:r>
            <a:r>
              <a:rPr lang="en-US">
                <a:solidFill>
                  <a:srgbClr val="373536"/>
                </a:solidFill>
              </a:rPr>
              <a:t>e </a:t>
            </a:r>
            <a:r>
              <a:rPr b="0" i="0" lang="en-US" sz="1200" u="none" strike="noStrike">
                <a:solidFill>
                  <a:srgbClr val="373536"/>
                </a:solidFill>
                <a:latin typeface="Calibri"/>
                <a:ea typeface="Calibri"/>
                <a:cs typeface="Calibri"/>
                <a:sym typeface="Calibri"/>
              </a:rPr>
              <a:t>stack texts or class library.</a:t>
            </a:r>
            <a:endParaRPr/>
          </a:p>
          <a:p>
            <a:pPr indent="0" lvl="1" marL="4572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GUIDED Have students think about a question or challenge for which they would like to make up an answer.</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Encourage students to continue to write about their idea in their stapled booklets. Tell them they can start a new story if they find an idea they like better.</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373536"/>
                </a:solidFill>
              </a:rPr>
              <a:t>Invite a few students to share their story ideas with the class. Tell students to talk about why they chose that idea and what setting, characters, or plot they might include in their story.</a:t>
            </a:r>
            <a:endParaRPr/>
          </a:p>
        </p:txBody>
      </p:sp>
      <p:sp>
        <p:nvSpPr>
          <p:cNvPr id="823" name="Google Shape;823;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edit for subjective case pronouns on p. 50 of the Student Interactive.</a:t>
            </a:r>
            <a:endParaRPr sz="1200">
              <a:latin typeface="Calibri"/>
              <a:ea typeface="Calibri"/>
              <a:cs typeface="Calibri"/>
              <a:sym typeface="Calibri"/>
            </a:endParaRPr>
          </a:p>
        </p:txBody>
      </p:sp>
      <p:sp>
        <p:nvSpPr>
          <p:cNvPr id="836" name="Google Shape;83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8" name="Google Shape;84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Listen carefully as I say a sentence: The quilt is blue and red. Repeat the sentence with me. </a:t>
            </a:r>
            <a:r>
              <a:rPr b="0" i="0" lang="en-US" sz="1200" u="none" strike="noStrike">
                <a:solidFill>
                  <a:srgbClr val="373536"/>
                </a:solidFill>
                <a:latin typeface="Calibri"/>
                <a:ea typeface="Calibri"/>
                <a:cs typeface="Calibri"/>
                <a:sym typeface="Calibri"/>
              </a:rPr>
              <a:t>Have students repeat the sentence and clap as they say each word. Repeat the sentence and have students count the words. </a:t>
            </a:r>
            <a:r>
              <a:rPr b="0" i="1" lang="en-US" sz="1200" u="none" strike="noStrike">
                <a:solidFill>
                  <a:srgbClr val="373536"/>
                </a:solidFill>
                <a:latin typeface="Calibri"/>
                <a:ea typeface="Calibri"/>
                <a:cs typeface="Calibri"/>
                <a:sym typeface="Calibri"/>
              </a:rPr>
              <a:t>How many words are in the sentence? Yes, there are six words in the sentence.</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Say sentences, such as: </a:t>
            </a:r>
            <a:r>
              <a:rPr b="0" i="1" lang="en-US" sz="1200" u="none" strike="noStrike">
                <a:solidFill>
                  <a:srgbClr val="373536"/>
                </a:solidFill>
                <a:latin typeface="Calibri"/>
                <a:ea typeface="Calibri"/>
                <a:cs typeface="Calibri"/>
                <a:sym typeface="Calibri"/>
              </a:rPr>
              <a:t>My cat zigs and zags. Matt can zip his coat</a:t>
            </a:r>
            <a:r>
              <a:rPr b="0" i="0" lang="en-US" sz="1200" u="none" strike="noStrike">
                <a:solidFill>
                  <a:srgbClr val="373536"/>
                </a:solidFill>
                <a:latin typeface="Calibri"/>
                <a:ea typeface="Calibri"/>
                <a:cs typeface="Calibri"/>
                <a:sym typeface="Calibri"/>
              </a:rPr>
              <a:t>. I will not quit the team. Have students say each sentence aloud and clap once for each word. Then have them tell you how many words are in the sentence.</a:t>
            </a:r>
            <a:endParaRPr b="0" i="1" sz="1200" u="none" strike="noStrike">
              <a:solidFill>
                <a:srgbClr val="000000"/>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i="0" sz="1200">
              <a:latin typeface="Calibri"/>
              <a:ea typeface="Calibri"/>
              <a:cs typeface="Calibri"/>
              <a:sym typeface="Calibri"/>
            </a:endParaRPr>
          </a:p>
        </p:txBody>
      </p:sp>
      <p:sp>
        <p:nvSpPr>
          <p:cNvPr id="859" name="Google Shape;859;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Write the letters Zz and Qu qu on the board. Have students identify the letters as you point to them. Then have students identify the sound that the letters spell: z /z/, qu /kw/.</a:t>
            </a:r>
            <a:endParaRPr b="0" i="0" sz="1200" u="none" strike="noStrike">
              <a:solidFill>
                <a:srgbClr val="373536"/>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Tape a Zz or a Qu card on each student.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Then write the word zip on the board. </a:t>
            </a:r>
            <a:r>
              <a:rPr b="0" i="1" lang="en-US" sz="1200" u="none" strike="noStrike">
                <a:solidFill>
                  <a:srgbClr val="373536"/>
                </a:solidFill>
                <a:latin typeface="Calibri"/>
                <a:ea typeface="Calibri"/>
                <a:cs typeface="Calibri"/>
                <a:sym typeface="Calibri"/>
              </a:rPr>
              <a:t>We will read this word together. If you hear the sound /kw/ spelled qu, stand up if you have a Qu taped to you. If you hear the sound /z/ spelled z, stand up if you have a Zz taped to you</a:t>
            </a:r>
            <a:r>
              <a:rPr b="0" i="0" lang="en-US" sz="1200" u="none" strike="noStrike">
                <a:solidFill>
                  <a:srgbClr val="373536"/>
                </a:solidFill>
                <a:latin typeface="Calibri"/>
                <a:ea typeface="Calibri"/>
                <a:cs typeface="Calibri"/>
                <a:sym typeface="Calibri"/>
              </a:rPr>
              <a:t>. Point to each letter as you say the sound. </a:t>
            </a:r>
            <a:r>
              <a:rPr b="0" i="1" lang="en-US" sz="1200" u="none" strike="noStrike">
                <a:solidFill>
                  <a:srgbClr val="373536"/>
                </a:solidFill>
                <a:latin typeface="Calibri"/>
                <a:ea typeface="Calibri"/>
                <a:cs typeface="Calibri"/>
                <a:sym typeface="Calibri"/>
              </a:rPr>
              <a:t>Let’s read this word together: /z/ /i/ /p/, zip.</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Repeat with the words quit, zap, Zak, quilt, and Quin.</a:t>
            </a:r>
            <a:r>
              <a:rPr i="0" lang="en-US" u="none" strike="noStrike">
                <a:solidFill>
                  <a:srgbClr val="373536"/>
                </a:solidFill>
              </a:rPr>
              <a:t>Have students turn to p. 110 in the Student Interactive and read the words with a partner. Then have students write one of the words on the lines.</a:t>
            </a:r>
            <a:endParaRPr/>
          </a:p>
          <a:p>
            <a:pPr indent="-228600" lvl="0" marL="457200" rtl="0" algn="l">
              <a:lnSpc>
                <a:spcPct val="100000"/>
              </a:lnSpc>
              <a:spcBef>
                <a:spcPts val="0"/>
              </a:spcBef>
              <a:spcAft>
                <a:spcPts val="0"/>
              </a:spcAft>
              <a:buSzPts val="1400"/>
              <a:buNone/>
            </a:pPr>
            <a:r>
              <a:rPr i="0" lang="en-US" u="none" strike="noStrike">
                <a:solidFill>
                  <a:srgbClr val="373536"/>
                </a:solidFill>
              </a:rPr>
              <a:t>Have students look at p. 111 in the Student Interactive. Have them circle the words with qu and underline the words with z. Then have partners take turns reading the text.</a:t>
            </a:r>
            <a:endParaRPr i="0" u="none"/>
          </a:p>
          <a:p>
            <a:pPr indent="0" lvl="0" marL="0" rtl="0" algn="l">
              <a:lnSpc>
                <a:spcPct val="100000"/>
              </a:lnSpc>
              <a:spcBef>
                <a:spcPts val="0"/>
              </a:spcBef>
              <a:spcAft>
                <a:spcPts val="0"/>
              </a:spcAft>
              <a:buClr>
                <a:schemeClr val="dk1"/>
              </a:buClr>
              <a:buSzPts val="1200"/>
              <a:buFont typeface="Calibri"/>
              <a:buNone/>
            </a:pPr>
            <a:r>
              <a:t/>
            </a:r>
            <a:endParaRPr/>
          </a:p>
        </p:txBody>
      </p:sp>
      <p:sp>
        <p:nvSpPr>
          <p:cNvPr id="874" name="Google Shape;874;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37160" rtl="0" algn="l">
              <a:lnSpc>
                <a:spcPct val="100000"/>
              </a:lnSpc>
              <a:spcBef>
                <a:spcPts val="0"/>
              </a:spcBef>
              <a:spcAft>
                <a:spcPts val="0"/>
              </a:spcAft>
              <a:buSzPts val="1400"/>
              <a:buNone/>
            </a:pPr>
            <a:r>
              <a:rPr b="1" i="1" lang="en-US"/>
              <a:t>(Note: Move the orange boxes to cover each bold spelling word before you read aloud the words and sentences.)</a:t>
            </a:r>
            <a:endParaRPr/>
          </a:p>
          <a:p>
            <a:pPr indent="0" lvl="0" marL="137160" rtl="0" algn="l">
              <a:lnSpc>
                <a:spcPct val="100000"/>
              </a:lnSpc>
              <a:spcBef>
                <a:spcPts val="0"/>
              </a:spcBef>
              <a:spcAft>
                <a:spcPts val="0"/>
              </a:spcAft>
              <a:buSzPts val="1400"/>
              <a:buNone/>
            </a:pPr>
            <a:r>
              <a:t/>
            </a:r>
            <a:endParaRPr>
              <a:solidFill>
                <a:srgbClr val="373536"/>
              </a:solidFill>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Remind students that high-frequency words are words that appear over and over in texts. Remind them they will be learning many of these words this year, and the words will help them become better readers.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Say the word </a:t>
            </a:r>
            <a:r>
              <a:rPr b="0" i="1" lang="en-US" sz="1200" u="none" strike="noStrike">
                <a:solidFill>
                  <a:srgbClr val="373536"/>
                </a:solidFill>
                <a:latin typeface="Calibri"/>
                <a:ea typeface="Calibri"/>
                <a:cs typeface="Calibri"/>
                <a:sym typeface="Calibri"/>
              </a:rPr>
              <a:t>her</a:t>
            </a:r>
            <a:r>
              <a:rPr b="0" i="0" lang="en-US" sz="1200" u="none" strike="noStrike">
                <a:solidFill>
                  <a:srgbClr val="373536"/>
                </a:solidFill>
                <a:latin typeface="Calibri"/>
                <a:ea typeface="Calibri"/>
                <a:cs typeface="Calibri"/>
                <a:sym typeface="Calibri"/>
              </a:rPr>
              <a:t> and ask students what letters spell the word.  Have students</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say the letters as you write them on the board.</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say and spell the word, clapping their hands for each letter.</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repeat with down and how.</a:t>
            </a:r>
            <a:endParaRPr b="0" i="0" sz="1200" u="none" strike="noStrike">
              <a:solidFill>
                <a:srgbClr val="000000"/>
              </a:solidFill>
              <a:latin typeface="Calibri"/>
              <a:ea typeface="Calibri"/>
              <a:cs typeface="Calibri"/>
              <a:sym typeface="Calibri"/>
            </a:endParaRPr>
          </a:p>
        </p:txBody>
      </p:sp>
      <p:sp>
        <p:nvSpPr>
          <p:cNvPr id="889" name="Google Shape;88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Explain to students that it can be helpful to compare different characters from different texts with each other. Some characters are similar to each other. Other characters are different from each other.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1" lang="en-US" sz="1200" u="none" strike="noStrike">
                <a:solidFill>
                  <a:srgbClr val="373536"/>
                </a:solidFill>
                <a:latin typeface="Calibri"/>
                <a:ea typeface="Calibri"/>
                <a:cs typeface="Calibri"/>
                <a:sym typeface="Calibri"/>
              </a:rPr>
              <a:t>To compare characters:</a:t>
            </a:r>
            <a:endParaRPr>
              <a:solidFill>
                <a:srgbClr val="373536"/>
              </a:solidFill>
            </a:endParaRPr>
          </a:p>
          <a:p>
            <a:pPr indent="0" lvl="1" marL="685800" rtl="0" algn="l">
              <a:lnSpc>
                <a:spcPct val="100000"/>
              </a:lnSpc>
              <a:spcBef>
                <a:spcPts val="0"/>
              </a:spcBef>
              <a:spcAft>
                <a:spcPts val="0"/>
              </a:spcAft>
              <a:buSzPts val="1400"/>
              <a:buFont typeface="Calibri"/>
              <a:buNone/>
            </a:pPr>
            <a:r>
              <a:rPr b="0" i="1" lang="en-US" sz="1200" u="none" strike="noStrike">
                <a:solidFill>
                  <a:srgbClr val="373536"/>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Try to visualize what each character looks like.</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Think about what the characters do in the stories where they appear.</a:t>
            </a:r>
            <a:endParaRPr>
              <a:solidFill>
                <a:srgbClr val="373536"/>
              </a:solidFill>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Think about how the characters are the same and different.</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Model comparing characters by reminding students about Anansi from the main selection and the Tortoise from the infographic.</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Say: </a:t>
            </a:r>
            <a:r>
              <a:rPr b="0" i="1" lang="en-US" sz="1200" u="none" strike="noStrike">
                <a:solidFill>
                  <a:srgbClr val="373536"/>
                </a:solidFill>
                <a:latin typeface="Calibri"/>
                <a:ea typeface="Calibri"/>
                <a:cs typeface="Calibri"/>
                <a:sym typeface="Calibri"/>
              </a:rPr>
              <a:t>Both Anansi and the Tortoise were smaller than the other characters. Both of them had to find a way to get what they wanted. Tortoise won the race because Hare went to sleep; Anansi got Lion and Leopard to come to the mountain because they wanted to be stronger than each other</a:t>
            </a:r>
            <a:r>
              <a:rPr b="0" i="0" lang="en-US" sz="1200" u="none" strike="noStrike">
                <a:solidFill>
                  <a:srgbClr val="373536"/>
                </a:solidFill>
                <a:latin typeface="Calibri"/>
                <a:ea typeface="Calibri"/>
                <a:cs typeface="Calibri"/>
                <a:sym typeface="Calibri"/>
              </a:rPr>
              <a:t>. </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Discuss the comparison further with students.</a:t>
            </a:r>
            <a:endParaRPr i="1" sz="1200">
              <a:solidFill>
                <a:srgbClr val="373536"/>
              </a:solidFill>
              <a:latin typeface="Calibri"/>
              <a:ea typeface="Calibri"/>
              <a:cs typeface="Calibri"/>
              <a:sym typeface="Calibri"/>
            </a:endParaRPr>
          </a:p>
        </p:txBody>
      </p:sp>
      <p:sp>
        <p:nvSpPr>
          <p:cNvPr id="905" name="Google Shape;905;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use the strategies for sharing information and ideas across texts.</a:t>
            </a:r>
            <a:r>
              <a:rPr b="1" i="0" lang="en-US" sz="1200" u="none" strike="noStrike">
                <a:solidFill>
                  <a:srgbClr val="373536"/>
                </a:solidFill>
                <a:latin typeface="Calibri"/>
                <a:ea typeface="Calibri"/>
                <a:cs typeface="Calibri"/>
                <a:sym typeface="Calibri"/>
              </a:rPr>
              <a:t> </a:t>
            </a:r>
            <a:endParaRPr/>
          </a:p>
          <a:p>
            <a:pPr indent="-155448" lvl="0" marL="155448"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46 in the Student Interactive and read aloud the Turn and Talk prompt. Have partners talk about how this book compares to other texts.</a:t>
            </a:r>
            <a:endParaRPr b="1" sz="1200">
              <a:latin typeface="Calibri"/>
              <a:ea typeface="Calibri"/>
              <a:cs typeface="Calibri"/>
              <a:sym typeface="Calibri"/>
            </a:endParaRPr>
          </a:p>
        </p:txBody>
      </p:sp>
      <p:sp>
        <p:nvSpPr>
          <p:cNvPr id="920" name="Google Shape;92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use evidence from the texts they have read this week to respond to the Weekly Question.</a:t>
            </a:r>
            <a:endParaRPr/>
          </a:p>
          <a:p>
            <a:pPr indent="-155448" lvl="0" marL="155448"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them to discuss in small groups or write or draw their responses on a separate sheet of paper.</a:t>
            </a:r>
            <a:endParaRPr b="1" sz="1200">
              <a:latin typeface="Calibri"/>
              <a:ea typeface="Calibri"/>
              <a:cs typeface="Calibri"/>
              <a:sym typeface="Calibri"/>
            </a:endParaRPr>
          </a:p>
        </p:txBody>
      </p:sp>
      <p:sp>
        <p:nvSpPr>
          <p:cNvPr id="933" name="Google Shape;933;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Authors plan their stories before they write them. Planning out the story helps an author think through the setting, characters, plot, and details. During the planning stage, authors may outline their story to see how they will organize it.</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Ask students to share a time when they planned something before doing it. Explain to students that writers plan their fictional story before writing it. An author often outlines the story to make sure details about the setting, characters, and plot are included. An outline helps the author organize the plot and think about the sequence of events in a story.</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Direct students to p. 53 in the Student Interactive. Think aloud as you model using the graphic organizer to plan a story based on an idea generated by the class. Make notes or draw a picture about your story’s characters and setting, making sure to include some detail so students can visualize. </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Next, think through the actions that will make up your story. Invite volunteers to suggest plot events too. As you fill in the sequence of events, show students that during the planning stage, authors often change their minds.</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Model revising the details of the plot by erasing, crossing out, or moving around your ideas in the graphic organizer.</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When you are finished, review your work with the class. Ask them for suggestions for your story. Model accepting or rejecting their suggestions and adjusting your graphic organizer accordingly.</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Ask students with whom you conferred to show their graphic organizers to the class. Prompt students to talk about the changes they made during the planning stage. Did they change their characters, setting, or events? Tell students to talk about why it is important to plan a story before writing it.</a:t>
            </a:r>
            <a:endParaRPr/>
          </a:p>
        </p:txBody>
      </p:sp>
      <p:sp>
        <p:nvSpPr>
          <p:cNvPr id="946" name="Google Shape;946;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rgbClr val="000000"/>
              </a:buClr>
              <a:buSzPts val="1200"/>
              <a:buFont typeface="Arial"/>
              <a:buNone/>
            </a:pPr>
            <a:r>
              <a:t/>
            </a:r>
            <a:endParaRPr b="1" i="0" u="none" strike="noStrike">
              <a:solidFill>
                <a:srgbClr val="000000"/>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Display the following sentences. Read aloud the sentences and then each answer choice.</a:t>
            </a:r>
            <a:endParaRPr/>
          </a:p>
          <a:p>
            <a:pPr indent="457200" lvl="1" marL="0" rtl="0" algn="l">
              <a:lnSpc>
                <a:spcPct val="100000"/>
              </a:lnSpc>
              <a:spcBef>
                <a:spcPts val="0"/>
              </a:spcBef>
              <a:spcAft>
                <a:spcPts val="0"/>
              </a:spcAft>
              <a:buSzPts val="1400"/>
              <a:buFont typeface="Arial"/>
              <a:buNone/>
            </a:pPr>
            <a:r>
              <a:rPr b="0" i="0" lang="en-US" sz="1200" u="none" strike="noStrike">
                <a:solidFill>
                  <a:srgbClr val="373536"/>
                </a:solidFill>
                <a:latin typeface="Calibri"/>
                <a:ea typeface="Calibri"/>
                <a:cs typeface="Calibri"/>
                <a:sym typeface="Calibri"/>
              </a:rPr>
              <a:t>Rose sees two friends. She waves.</a:t>
            </a:r>
            <a:endParaRPr/>
          </a:p>
          <a:p>
            <a:pPr indent="457200" lvl="1" marL="0" rtl="0" algn="l">
              <a:lnSpc>
                <a:spcPct val="100000"/>
              </a:lnSpc>
              <a:spcBef>
                <a:spcPts val="0"/>
              </a:spcBef>
              <a:spcAft>
                <a:spcPts val="0"/>
              </a:spcAft>
              <a:buSzPts val="1400"/>
              <a:buFont typeface="Arial"/>
              <a:buNone/>
            </a:pPr>
            <a:r>
              <a:rPr b="0" i="1" lang="en-US" sz="1200" u="none" strike="noStrike">
                <a:solidFill>
                  <a:srgbClr val="373536"/>
                </a:solidFill>
                <a:latin typeface="Calibri"/>
                <a:ea typeface="Calibri"/>
                <a:cs typeface="Calibri"/>
                <a:sym typeface="Calibri"/>
              </a:rPr>
              <a:t>Which word in these sentences is a pronoun?</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A She</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B two</a:t>
            </a:r>
            <a:endParaRPr/>
          </a:p>
          <a:p>
            <a:pPr indent="0" lvl="1" marL="6858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C Rose</a:t>
            </a:r>
            <a:endParaRPr b="1" i="0" sz="1200" u="none" strike="noStrike">
              <a:solidFill>
                <a:srgbClr val="000000"/>
              </a:solidFill>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Language and Conventions, p. 148, from the Resource Download Center. </a:t>
            </a:r>
            <a:r>
              <a:rPr b="1" i="0" lang="en-US" sz="1200" u="none" strike="noStrike">
                <a:solidFill>
                  <a:srgbClr val="000000"/>
                </a:solidFill>
                <a:latin typeface="Calibri"/>
                <a:ea typeface="Calibri"/>
                <a:cs typeface="Calibri"/>
                <a:sym typeface="Calibri"/>
              </a:rPr>
              <a:t>Click path: Table of Contents -&gt; Resource Download Center -&gt; Language and Conventions -&gt; U3 W1</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59" name="Google Shape;959;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that today they will learn about syllables.</a:t>
            </a:r>
            <a:endParaRPr/>
          </a:p>
          <a:p>
            <a:pPr indent="0" lvl="1" marL="685800" rtl="0" algn="l">
              <a:lnSpc>
                <a:spcPct val="100000"/>
              </a:lnSpc>
              <a:spcBef>
                <a:spcPts val="0"/>
              </a:spcBef>
              <a:spcAft>
                <a:spcPts val="0"/>
              </a:spcAft>
              <a:buSzPts val="1400"/>
              <a:buFont typeface="Calibri"/>
              <a:buNone/>
            </a:pPr>
            <a:r>
              <a:rPr b="0" i="1" lang="en-US" sz="1200" u="none" strike="noStrike">
                <a:solidFill>
                  <a:srgbClr val="0085C4"/>
                </a:solidFill>
                <a:latin typeface="Calibri"/>
                <a:ea typeface="Calibri"/>
                <a:cs typeface="Calibri"/>
                <a:sym typeface="Calibri"/>
              </a:rPr>
              <a:t>All words have syllables. A syllable is a word part that has one vowel sound. You can break apart, or segment, the syllables in a word and tell how many syllables you hear. You can then put the syllables back together, also called blending. Listen to the word water. Water has two syllables: </a:t>
            </a:r>
            <a:r>
              <a:rPr i="1" lang="en-US">
                <a:solidFill>
                  <a:srgbClr val="0085C4"/>
                </a:solidFill>
              </a:rPr>
              <a:t>bub</a:t>
            </a:r>
            <a:r>
              <a:rPr b="0" i="1" lang="en-US" sz="1200" u="none" strike="noStrike">
                <a:solidFill>
                  <a:srgbClr val="0085C4"/>
                </a:solidFill>
                <a:latin typeface="Calibri"/>
                <a:ea typeface="Calibri"/>
                <a:cs typeface="Calibri"/>
                <a:sym typeface="Calibri"/>
              </a:rPr>
              <a:t> </a:t>
            </a:r>
            <a:r>
              <a:rPr b="0" i="1" lang="en-US" sz="1200" u="none" strike="noStrike">
                <a:solidFill>
                  <a:srgbClr val="373536"/>
                </a:solidFill>
                <a:latin typeface="Calibri"/>
                <a:ea typeface="Calibri"/>
                <a:cs typeface="Calibri"/>
                <a:sym typeface="Calibri"/>
              </a:rPr>
              <a:t>(clap) </a:t>
            </a:r>
            <a:r>
              <a:rPr i="1" lang="en-US">
                <a:solidFill>
                  <a:srgbClr val="0085C4"/>
                </a:solidFill>
              </a:rPr>
              <a:t>ble</a:t>
            </a:r>
            <a:r>
              <a:rPr b="0" i="1" lang="en-US" sz="1200" u="none" strike="noStrike">
                <a:solidFill>
                  <a:srgbClr val="0085C4"/>
                </a:solidFill>
                <a:latin typeface="Calibri"/>
                <a:ea typeface="Calibri"/>
                <a:cs typeface="Calibri"/>
                <a:sym typeface="Calibri"/>
              </a:rPr>
              <a:t> </a:t>
            </a:r>
            <a:r>
              <a:rPr b="0" i="1" lang="en-US" sz="1200" u="none" strike="noStrike">
                <a:solidFill>
                  <a:srgbClr val="373536"/>
                </a:solidFill>
                <a:latin typeface="Calibri"/>
                <a:ea typeface="Calibri"/>
                <a:cs typeface="Calibri"/>
                <a:sym typeface="Calibri"/>
              </a:rPr>
              <a:t>(clap), </a:t>
            </a:r>
            <a:r>
              <a:rPr i="1" lang="en-US">
                <a:solidFill>
                  <a:srgbClr val="0085C4"/>
                </a:solidFill>
              </a:rPr>
              <a:t>bubble</a:t>
            </a:r>
            <a:r>
              <a:rPr b="0" i="1" lang="en-US" sz="1200" u="none" strike="noStrike">
                <a:solidFill>
                  <a:srgbClr val="0085C4"/>
                </a:solidFill>
                <a:latin typeface="Calibri"/>
                <a:ea typeface="Calibri"/>
                <a:cs typeface="Calibri"/>
                <a:sym typeface="Calibri"/>
              </a:rPr>
              <a:t>. I can clap for each syllable. Now try it with me</a:t>
            </a:r>
            <a:r>
              <a:rPr b="0" i="0" lang="en-US" sz="1200" u="none" strike="noStrike">
                <a:solidFill>
                  <a:srgbClr val="0085C4"/>
                </a:solidFill>
                <a:latin typeface="Calibri"/>
                <a:ea typeface="Calibri"/>
                <a:cs typeface="Calibri"/>
                <a:sym typeface="Calibri"/>
              </a:rPr>
              <a:t>. </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Students should clap each syllable as you say water. Repeat with blue (one syllable) and </a:t>
            </a:r>
            <a:r>
              <a:rPr lang="en-US">
                <a:solidFill>
                  <a:srgbClr val="373536"/>
                </a:solidFill>
              </a:rPr>
              <a:t>lemon</a:t>
            </a:r>
            <a:r>
              <a:rPr b="0" i="0" lang="en-US" sz="1200" u="none" strike="noStrike">
                <a:solidFill>
                  <a:srgbClr val="373536"/>
                </a:solidFill>
                <a:latin typeface="Calibri"/>
                <a:ea typeface="Calibri"/>
                <a:cs typeface="Calibri"/>
                <a:sym typeface="Calibri"/>
              </a:rPr>
              <a:t> (two syllables).</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turn to p. 16 in the Student Interactive. Tell them to identify the syllables in each picture word. </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them segment the words into syllables, and then blend the syllables to say the words. </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Finally, have them circle the picture words that have more than one syllable. </a:t>
            </a:r>
            <a:endParaRPr/>
          </a:p>
          <a:p>
            <a:pPr indent="0" lvl="1" marL="685800" rtl="0" algn="l">
              <a:lnSpc>
                <a:spcPct val="100000"/>
              </a:lnSpc>
              <a:spcBef>
                <a:spcPts val="0"/>
              </a:spcBef>
              <a:spcAft>
                <a:spcPts val="0"/>
              </a:spcAft>
              <a:buSzPts val="1400"/>
              <a:buFont typeface="Calibri"/>
              <a:buNone/>
            </a:pPr>
            <a:r>
              <a:rPr b="0" i="1" lang="en-US" sz="1200" u="none" strike="noStrike">
                <a:solidFill>
                  <a:srgbClr val="0085C4"/>
                </a:solidFill>
                <a:latin typeface="Calibri"/>
                <a:ea typeface="Calibri"/>
                <a:cs typeface="Calibri"/>
                <a:sym typeface="Calibri"/>
              </a:rPr>
              <a:t>Let’s look at the first pair of pictures. I see jam and a jaguar. Let’s clap the syllables: jam </a:t>
            </a:r>
            <a:r>
              <a:rPr b="0" i="1" lang="en-US" sz="1200" u="none" strike="noStrike">
                <a:solidFill>
                  <a:srgbClr val="373536"/>
                </a:solidFill>
                <a:latin typeface="Calibri"/>
                <a:ea typeface="Calibri"/>
                <a:cs typeface="Calibri"/>
                <a:sym typeface="Calibri"/>
              </a:rPr>
              <a:t>(clap); </a:t>
            </a:r>
            <a:r>
              <a:rPr b="0" i="1" lang="en-US" sz="1200" u="none" strike="noStrike">
                <a:solidFill>
                  <a:srgbClr val="0085C4"/>
                </a:solidFill>
                <a:latin typeface="Calibri"/>
                <a:ea typeface="Calibri"/>
                <a:cs typeface="Calibri"/>
                <a:sym typeface="Calibri"/>
              </a:rPr>
              <a:t>jag </a:t>
            </a:r>
            <a:r>
              <a:rPr b="0" i="1" lang="en-US" sz="1200" u="none" strike="noStrike">
                <a:solidFill>
                  <a:srgbClr val="373536"/>
                </a:solidFill>
                <a:latin typeface="Calibri"/>
                <a:ea typeface="Calibri"/>
                <a:cs typeface="Calibri"/>
                <a:sym typeface="Calibri"/>
              </a:rPr>
              <a:t>(clap) </a:t>
            </a:r>
            <a:r>
              <a:rPr b="0" i="1" lang="en-US" sz="1200" u="none" strike="noStrike">
                <a:solidFill>
                  <a:srgbClr val="0085C4"/>
                </a:solidFill>
                <a:latin typeface="Calibri"/>
                <a:ea typeface="Calibri"/>
                <a:cs typeface="Calibri"/>
                <a:sym typeface="Calibri"/>
              </a:rPr>
              <a:t>uar </a:t>
            </a:r>
            <a:r>
              <a:rPr b="0" i="1" lang="en-US" sz="1200" u="none" strike="noStrike">
                <a:solidFill>
                  <a:srgbClr val="373536"/>
                </a:solidFill>
                <a:latin typeface="Calibri"/>
                <a:ea typeface="Calibri"/>
                <a:cs typeface="Calibri"/>
                <a:sym typeface="Calibri"/>
              </a:rPr>
              <a:t>(clap), </a:t>
            </a:r>
            <a:r>
              <a:rPr b="0" i="1" lang="en-US" sz="1200" u="none" strike="noStrike">
                <a:solidFill>
                  <a:srgbClr val="0085C4"/>
                </a:solidFill>
                <a:latin typeface="Calibri"/>
                <a:ea typeface="Calibri"/>
                <a:cs typeface="Calibri"/>
                <a:sym typeface="Calibri"/>
              </a:rPr>
              <a:t>jaguar. How many times did we clap for jam?</a:t>
            </a:r>
            <a:r>
              <a:rPr b="0" i="0" lang="en-US" sz="1200" u="none" strike="noStrike">
                <a:solidFill>
                  <a:srgbClr val="0085C4"/>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Students should say one. </a:t>
            </a:r>
            <a:r>
              <a:rPr b="0" i="1" lang="en-US" sz="1200" u="none" strike="noStrike">
                <a:solidFill>
                  <a:srgbClr val="0085C4"/>
                </a:solidFill>
                <a:latin typeface="Calibri"/>
                <a:ea typeface="Calibri"/>
                <a:cs typeface="Calibri"/>
                <a:sym typeface="Calibri"/>
              </a:rPr>
              <a:t>How many times did we clap for jaguar? </a:t>
            </a:r>
            <a:r>
              <a:rPr b="0" i="0" lang="en-US" sz="1200" u="none" strike="noStrike">
                <a:solidFill>
                  <a:srgbClr val="373536"/>
                </a:solidFill>
                <a:latin typeface="Calibri"/>
                <a:ea typeface="Calibri"/>
                <a:cs typeface="Calibri"/>
                <a:sym typeface="Calibri"/>
              </a:rPr>
              <a:t>Students should say two.  </a:t>
            </a:r>
            <a:r>
              <a:rPr b="0" i="1" lang="en-US" sz="1200" u="none" strike="noStrike">
                <a:solidFill>
                  <a:srgbClr val="0085C4"/>
                </a:solidFill>
                <a:latin typeface="Calibri"/>
                <a:ea typeface="Calibri"/>
                <a:cs typeface="Calibri"/>
                <a:sym typeface="Calibri"/>
              </a:rPr>
              <a:t>Let’s circle the jaguar</a:t>
            </a:r>
            <a:r>
              <a:rPr b="0" i="0" lang="en-US" sz="1200" u="none" strike="noStrike">
                <a:solidFill>
                  <a:srgbClr val="0085C4"/>
                </a:solidFill>
                <a:latin typeface="Calibri"/>
                <a:ea typeface="Calibri"/>
                <a:cs typeface="Calibri"/>
                <a:sym typeface="Calibri"/>
              </a:rPr>
              <a:t>.</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Name each picture with students. Then have them finish the page.</a:t>
            </a:r>
            <a:endParaRPr sz="1200">
              <a:latin typeface="Calibri"/>
              <a:ea typeface="Calibri"/>
              <a:cs typeface="Calibri"/>
              <a:sym typeface="Calibri"/>
            </a:endParaRPr>
          </a:p>
        </p:txBody>
      </p:sp>
      <p:sp>
        <p:nvSpPr>
          <p:cNvPr id="151" name="Google Shape;1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71" name="Google Shape;971;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373536"/>
                </a:solidFill>
                <a:latin typeface="Calibri"/>
                <a:ea typeface="Calibri"/>
                <a:cs typeface="Calibri"/>
                <a:sym typeface="Calibri"/>
              </a:rPr>
              <a:t>Hold up Alphabet Card Jj and point to the jaguar. Have students say jaguar with you</a:t>
            </a:r>
            <a:r>
              <a:rPr b="0" i="1" lang="en-US" u="none" strike="noStrike">
                <a:solidFill>
                  <a:srgbClr val="373536"/>
                </a:solidFill>
                <a:latin typeface="Calibri"/>
                <a:ea typeface="Calibri"/>
                <a:cs typeface="Calibri"/>
                <a:sym typeface="Calibri"/>
              </a:rPr>
              <a:t>. </a:t>
            </a:r>
            <a:r>
              <a:rPr b="0" i="1" lang="en-US" u="none" strike="noStrike">
                <a:solidFill>
                  <a:srgbClr val="0085C4"/>
                </a:solidFill>
                <a:latin typeface="Calibri"/>
                <a:ea typeface="Calibri"/>
                <a:cs typeface="Calibri"/>
                <a:sym typeface="Calibri"/>
              </a:rPr>
              <a:t>Let’s say the sound at the beginning of the word jaguar. The beginning sound is /j/ -aguar. The sound /j/ is spelled with the letter j. </a:t>
            </a:r>
            <a:endParaRPr b="0" i="1" u="none" strike="noStrike">
              <a:solidFill>
                <a:srgbClr val="0085C4"/>
              </a:solidFill>
              <a:latin typeface="Calibri"/>
              <a:ea typeface="Calibri"/>
              <a:cs typeface="Calibri"/>
              <a:sym typeface="Calibri"/>
            </a:endParaRPr>
          </a:p>
          <a:p>
            <a:pPr indent="-228600" lvl="0" marL="228600" rtl="0" algn="l">
              <a:lnSpc>
                <a:spcPct val="100000"/>
              </a:lnSpc>
              <a:spcBef>
                <a:spcPts val="0"/>
              </a:spcBef>
              <a:spcAft>
                <a:spcPts val="0"/>
              </a:spcAft>
              <a:buClr>
                <a:srgbClr val="373536"/>
              </a:buClr>
              <a:buSzPts val="1200"/>
              <a:buFont typeface="Calibri"/>
              <a:buAutoNum type="arabicPeriod"/>
            </a:pPr>
            <a:r>
              <a:rPr b="0" i="0" lang="en-US" u="none" strike="noStrike">
                <a:solidFill>
                  <a:srgbClr val="373536"/>
                </a:solidFill>
                <a:latin typeface="Calibri"/>
                <a:ea typeface="Calibri"/>
                <a:cs typeface="Calibri"/>
                <a:sym typeface="Calibri"/>
              </a:rPr>
              <a:t>Show students the letters Jj on the card.</a:t>
            </a:r>
            <a:endParaRPr b="0" i="0" u="none" strike="noStrike">
              <a:solidFill>
                <a:srgbClr val="373536"/>
              </a:solidFill>
              <a:latin typeface="Calibri"/>
              <a:ea typeface="Calibri"/>
              <a:cs typeface="Calibri"/>
              <a:sym typeface="Calibri"/>
            </a:endParaRPr>
          </a:p>
          <a:p>
            <a:pPr indent="-228600" lvl="0" marL="228600" rtl="0" algn="l">
              <a:lnSpc>
                <a:spcPct val="100000"/>
              </a:lnSpc>
              <a:spcBef>
                <a:spcPts val="0"/>
              </a:spcBef>
              <a:spcAft>
                <a:spcPts val="0"/>
              </a:spcAft>
              <a:buClr>
                <a:srgbClr val="373536"/>
              </a:buClr>
              <a:buSzPts val="1200"/>
              <a:buAutoNum type="arabicPeriod"/>
            </a:pPr>
            <a:r>
              <a:rPr lang="en-US">
                <a:solidFill>
                  <a:srgbClr val="373536"/>
                </a:solidFill>
              </a:rPr>
              <a:t>Write the letters Jj on the board. Have students turn to p. 17 in the Student Interactive and trace the letters Jj. Tell students you will say a group of words. Ask them to listen for the sound /j/. If the sound /j/ is at the beginning of the word, they should trace the letter j in the air. Use the following words: jog, bed, Jim, jade, jolt, dance.</a:t>
            </a:r>
            <a:endParaRPr>
              <a:solidFill>
                <a:srgbClr val="373536"/>
              </a:solidFill>
            </a:endParaRPr>
          </a:p>
          <a:p>
            <a:pPr indent="-254000" lvl="0" marL="571500" rtl="0" algn="l">
              <a:lnSpc>
                <a:spcPct val="100000"/>
              </a:lnSpc>
              <a:spcBef>
                <a:spcPts val="0"/>
              </a:spcBef>
              <a:spcAft>
                <a:spcPts val="0"/>
              </a:spcAft>
              <a:buSzPts val="1400"/>
              <a:buFont typeface="Arial"/>
              <a:buNone/>
            </a:pPr>
            <a:r>
              <a:t/>
            </a:r>
            <a:endParaRPr i="1" sz="1200">
              <a:latin typeface="Calibri"/>
              <a:ea typeface="Calibri"/>
              <a:cs typeface="Calibri"/>
              <a:sym typeface="Calibri"/>
            </a:endParaRPr>
          </a:p>
        </p:txBody>
      </p:sp>
      <p:sp>
        <p:nvSpPr>
          <p:cNvPr id="166" name="Google Shape;16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look at p. 17 in the Student Interactive. </a:t>
            </a:r>
            <a:r>
              <a:rPr b="0" i="1" lang="en-US" sz="1200" u="none" strike="noStrike">
                <a:solidFill>
                  <a:srgbClr val="0085C4"/>
                </a:solidFill>
                <a:latin typeface="Calibri"/>
                <a:ea typeface="Calibri"/>
                <a:cs typeface="Calibri"/>
                <a:sym typeface="Calibri"/>
              </a:rPr>
              <a:t>Point to the letter j and tell me the sound it spells. Now we will circle each word that begins with /j/.</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Direct students to look at the jug of milk. </a:t>
            </a:r>
            <a:r>
              <a:rPr b="0" i="1" lang="en-US" sz="1200" u="none" strike="noStrike">
                <a:solidFill>
                  <a:srgbClr val="0085C4"/>
                </a:solidFill>
                <a:latin typeface="Calibri"/>
                <a:ea typeface="Calibri"/>
                <a:cs typeface="Calibri"/>
                <a:sym typeface="Calibri"/>
              </a:rPr>
              <a:t>Let’s say this word: /j/ /j/ /j/ /u/ /g/. Does the word jug begin with the sound /j/? Yes, it does, so we will circle it.</a:t>
            </a:r>
            <a:endParaRPr/>
          </a:p>
          <a:p>
            <a:pPr indent="-256032" lvl="0" marL="256032"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Identify the images for students, and have them finish the page.</a:t>
            </a:r>
            <a:endParaRPr i="1" sz="1200">
              <a:latin typeface="Calibri"/>
              <a:ea typeface="Calibri"/>
              <a:cs typeface="Calibri"/>
              <a:sym typeface="Calibri"/>
            </a:endParaRPr>
          </a:p>
        </p:txBody>
      </p:sp>
      <p:sp>
        <p:nvSpPr>
          <p:cNvPr id="179" name="Google Shape;17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15.png"/><Relationship Id="rId8"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7.png"/><Relationship Id="rId7"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0.png"/><Relationship Id="rId7"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0.png"/><Relationship Id="rId7"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39.png"/><Relationship Id="rId7"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7.png"/><Relationship Id="rId7"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48.png"/><Relationship Id="rId8"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9.png"/><Relationship Id="rId7"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0.png"/><Relationship Id="rId7"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24.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3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1.png"/><Relationship Id="rId7" Type="http://schemas.openxmlformats.org/officeDocument/2006/relationships/image" Target="../media/image14.png"/><Relationship Id="rId8"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picture containing clock&#10;&#10;Description automatically generated" id="194" name="Google Shape;19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5" name="Google Shape;19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6" name="Google Shape;19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7" name="Google Shape;19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8" name="Google Shape;19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9"/>
          <p:cNvSpPr txBox="1"/>
          <p:nvPr/>
        </p:nvSpPr>
        <p:spPr>
          <a:xfrm>
            <a:off x="1339273"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9"/>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9"/>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 picture containing clock&#10;&#10;Description automatically generated" id="207" name="Google Shape;207;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8" name="Google Shape;208;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9" name="Google Shape;209;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0" name="Google Shape;210;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1" name="Google Shape;211;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212" name="Google Shape;212;p10"/>
          <p:cNvSpPr txBox="1"/>
          <p:nvPr/>
        </p:nvSpPr>
        <p:spPr>
          <a:xfrm>
            <a:off x="9194643" y="1704275"/>
            <a:ext cx="2871176"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A </a:t>
            </a:r>
            <a:r>
              <a:rPr b="1" i="0" lang="en-US" sz="2800" u="none" cap="none" strike="noStrike">
                <a:solidFill>
                  <a:schemeClr val="dk1"/>
                </a:solidFill>
                <a:latin typeface="Century Gothic"/>
                <a:ea typeface="Century Gothic"/>
                <a:cs typeface="Century Gothic"/>
                <a:sym typeface="Century Gothic"/>
              </a:rPr>
              <a:t>fable</a:t>
            </a:r>
            <a:r>
              <a:rPr b="0" i="0" lang="en-US" sz="2800" u="none" cap="none" strike="noStrike">
                <a:solidFill>
                  <a:schemeClr val="dk1"/>
                </a:solidFill>
                <a:latin typeface="Century Gothic"/>
                <a:ea typeface="Century Gothic"/>
                <a:cs typeface="Century Gothic"/>
                <a:sym typeface="Century Gothic"/>
              </a:rPr>
              <a:t> has a lesson at the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end.  What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lesson does this fable teach us</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Century Gothic"/>
                <a:ea typeface="Century Gothic"/>
                <a:cs typeface="Century Gothic"/>
                <a:sym typeface="Century Gothic"/>
              </a:rPr>
            </a:b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Draw </a:t>
            </a:r>
            <a:r>
              <a:rPr b="0" i="0" lang="en-US" sz="2800" u="none" cap="none" strike="noStrike">
                <a:solidFill>
                  <a:schemeClr val="dk1"/>
                </a:solidFill>
                <a:latin typeface="Century Gothic"/>
                <a:ea typeface="Century Gothic"/>
                <a:cs typeface="Century Gothic"/>
                <a:sym typeface="Century Gothic"/>
              </a:rPr>
              <a:t>a picture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of the ending.</a:t>
            </a:r>
            <a:endParaRPr b="0" i="0" sz="1400" u="none" cap="none" strike="noStrike">
              <a:solidFill>
                <a:srgbClr val="000000"/>
              </a:solidFill>
              <a:latin typeface="Arial"/>
              <a:ea typeface="Arial"/>
              <a:cs typeface="Arial"/>
              <a:sym typeface="Arial"/>
            </a:endParaRPr>
          </a:p>
        </p:txBody>
      </p:sp>
      <p:sp>
        <p:nvSpPr>
          <p:cNvPr id="213" name="Google Shape;213;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214" name="Google Shape;214;p10"/>
          <p:cNvPicPr preferRelativeResize="0"/>
          <p:nvPr/>
        </p:nvPicPr>
        <p:blipFill rotWithShape="1">
          <a:blip r:embed="rId6">
            <a:alphaModFix/>
          </a:blip>
          <a:srcRect b="0" l="0" r="0" t="0"/>
          <a:stretch/>
        </p:blipFill>
        <p:spPr>
          <a:xfrm>
            <a:off x="556402" y="2041296"/>
            <a:ext cx="8133055"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A picture containing clock&#10;&#10;Description automatically generated" id="220" name="Google Shape;220;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1" name="Google Shape;221;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2" name="Google Shape;222;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3" name="Google Shape;223;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4" name="Google Shape;224;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25" name="Google Shape;225;p11"/>
          <p:cNvGraphicFramePr/>
          <p:nvPr/>
        </p:nvGraphicFramePr>
        <p:xfrm>
          <a:off x="2663825" y="1608078"/>
          <a:ext cx="3000000" cy="3000000"/>
        </p:xfrm>
        <a:graphic>
          <a:graphicData uri="http://schemas.openxmlformats.org/drawingml/2006/table">
            <a:tbl>
              <a:tblPr bandRow="1" firstRow="1">
                <a:noFill/>
                <a:tableStyleId>{CD7BEC46-9D70-48DD-8437-5D6121869B76}</a:tableStyleId>
              </a:tblPr>
              <a:tblGrid>
                <a:gridCol w="6864350"/>
              </a:tblGrid>
              <a:tr h="803900">
                <a:tc>
                  <a:txBody>
                    <a:bodyPr/>
                    <a:lstStyle/>
                    <a:p>
                      <a:pPr indent="0" lvl="0" marL="0" marR="0" rtl="0" algn="ctr">
                        <a:lnSpc>
                          <a:spcPct val="100000"/>
                        </a:lnSpc>
                        <a:spcBef>
                          <a:spcPts val="0"/>
                        </a:spcBef>
                        <a:spcAft>
                          <a:spcPts val="0"/>
                        </a:spcAft>
                        <a:buClr>
                          <a:srgbClr val="000000"/>
                        </a:buClr>
                        <a:buSzPts val="2400"/>
                        <a:buFont typeface="Arial"/>
                        <a:buNone/>
                      </a:pPr>
                      <a:r>
                        <a:rPr lang="en-US" sz="3200" u="none" cap="none" strike="noStrike">
                          <a:latin typeface="Century Gothic"/>
                          <a:ea typeface="Century Gothic"/>
                          <a:cs typeface="Century Gothic"/>
                          <a:sym typeface="Century Gothic"/>
                        </a:rPr>
                        <a:t>“Goldilocks”</a:t>
                      </a:r>
                      <a:endParaRPr sz="2200" u="none" cap="none" strike="noStrike">
                        <a:latin typeface="Century Gothic"/>
                        <a:ea typeface="Century Gothic"/>
                        <a:cs typeface="Century Gothic"/>
                        <a:sym typeface="Century Gothic"/>
                      </a:endParaRPr>
                    </a:p>
                  </a:txBody>
                  <a:tcPr marT="45725" marB="45725" marR="91450" marL="91450"/>
                </a:tc>
              </a:tr>
              <a:tr h="8039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Characters</a:t>
                      </a:r>
                      <a:endParaRPr sz="1400" u="none" cap="none" strike="noStrike">
                        <a:latin typeface="Century Gothic"/>
                        <a:ea typeface="Century Gothic"/>
                        <a:cs typeface="Century Gothic"/>
                        <a:sym typeface="Century Gothic"/>
                      </a:endParaRPr>
                    </a:p>
                  </a:txBody>
                  <a:tcPr marT="45725" marB="45725" marR="91450" marL="91450"/>
                </a:tc>
              </a:tr>
              <a:tr h="8039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Setting </a:t>
                      </a:r>
                      <a:endParaRPr sz="1400" u="none" cap="none" strike="noStrike">
                        <a:latin typeface="Century Gothic"/>
                        <a:ea typeface="Century Gothic"/>
                        <a:cs typeface="Century Gothic"/>
                        <a:sym typeface="Century Gothic"/>
                      </a:endParaRPr>
                    </a:p>
                  </a:txBody>
                  <a:tcPr marT="45725" marB="45725" marR="91450" marL="91450"/>
                </a:tc>
              </a:tr>
              <a:tr h="6172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Theme</a:t>
                      </a:r>
                      <a:endParaRPr sz="1400" u="none" cap="none" strike="noStrike">
                        <a:latin typeface="Century Gothic"/>
                        <a:ea typeface="Century Gothic"/>
                        <a:cs typeface="Century Gothic"/>
                        <a:sym typeface="Century Gothic"/>
                      </a:endParaRPr>
                    </a:p>
                  </a:txBody>
                  <a:tcPr marT="45725" marB="45725" marR="91450" marL="91450"/>
                </a:tc>
              </a:tr>
              <a:tr h="8039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A picture containing clock&#10;&#10;Description automatically generated" id="231" name="Google Shape;231;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2" name="Google Shape;232;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3" name="Google Shape;233;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4" name="Google Shape;234;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5" name="Google Shape;235;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Folktale Qualities</a:t>
            </a:r>
            <a:r>
              <a:rPr b="0" i="0" lang="en-US" sz="4000" u="none" cap="none" strike="noStrike">
                <a:solidFill>
                  <a:schemeClr val="lt1"/>
                </a:solidFill>
                <a:latin typeface="Century Gothic"/>
                <a:ea typeface="Century Gothic"/>
                <a:cs typeface="Century Gothic"/>
                <a:sym typeface="Century Gothic"/>
              </a:rPr>
              <a:t> </a:t>
            </a:r>
            <a:endParaRPr b="0" i="0" sz="1400" u="none" cap="none" strike="noStrike">
              <a:solidFill>
                <a:srgbClr val="000000"/>
              </a:solidFill>
              <a:latin typeface="Century Gothic"/>
              <a:ea typeface="Century Gothic"/>
              <a:cs typeface="Century Gothic"/>
              <a:sym typeface="Century Gothic"/>
            </a:endParaRPr>
          </a:p>
        </p:txBody>
      </p:sp>
      <p:sp>
        <p:nvSpPr>
          <p:cNvPr id="236" name="Google Shape;236;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 29</a:t>
            </a:r>
            <a:endParaRPr b="0" i="0" sz="1400" u="none" cap="none" strike="noStrike">
              <a:solidFill>
                <a:srgbClr val="000000"/>
              </a:solidFill>
              <a:latin typeface="Century Gothic"/>
              <a:ea typeface="Century Gothic"/>
              <a:cs typeface="Century Gothic"/>
              <a:sym typeface="Century Gothic"/>
            </a:endParaRPr>
          </a:p>
        </p:txBody>
      </p:sp>
      <p:sp>
        <p:nvSpPr>
          <p:cNvPr id="237" name="Google Shape;237;p12"/>
          <p:cNvSpPr txBox="1"/>
          <p:nvPr/>
        </p:nvSpPr>
        <p:spPr>
          <a:xfrm>
            <a:off x="9050999" y="2362200"/>
            <a:ext cx="2671067"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38" name="Google Shape;238;p12"/>
          <p:cNvPicPr preferRelativeResize="0"/>
          <p:nvPr/>
        </p:nvPicPr>
        <p:blipFill rotWithShape="1">
          <a:blip r:embed="rId6">
            <a:alphaModFix/>
          </a:blip>
          <a:srcRect b="0" l="0" r="0" t="0"/>
          <a:stretch/>
        </p:blipFill>
        <p:spPr>
          <a:xfrm>
            <a:off x="640685" y="2255523"/>
            <a:ext cx="7838436" cy="32483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picture containing clock&#10;&#10;Description automatically generated" id="244" name="Google Shape;244;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5" name="Google Shape;245;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6" name="Google Shape;246;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7" name="Google Shape;247;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8" name="Google Shape;248;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49" name="Google Shape;249;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50" name="Google Shape;250;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51" name="Google Shape;251;p13"/>
          <p:cNvSpPr txBox="1"/>
          <p:nvPr/>
        </p:nvSpPr>
        <p:spPr>
          <a:xfrm>
            <a:off x="6569160" y="3318505"/>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why Little Red Riding Hood is a folktale.</a:t>
            </a:r>
            <a:endParaRPr b="0" i="0" sz="3200" u="none" cap="none" strike="noStrike">
              <a:solidFill>
                <a:schemeClr val="dk1"/>
              </a:solidFill>
              <a:latin typeface="Century Gothic"/>
              <a:ea typeface="Century Gothic"/>
              <a:cs typeface="Century Gothic"/>
              <a:sym typeface="Century Gothic"/>
            </a:endParaRPr>
          </a:p>
        </p:txBody>
      </p:sp>
      <p:pic>
        <p:nvPicPr>
          <p:cNvPr id="252" name="Google Shape;252;p13"/>
          <p:cNvPicPr preferRelativeResize="0"/>
          <p:nvPr/>
        </p:nvPicPr>
        <p:blipFill rotWithShape="1">
          <a:blip r:embed="rId7">
            <a:alphaModFix/>
          </a:blip>
          <a:srcRect b="0" l="0" r="0" t="0"/>
          <a:stretch/>
        </p:blipFill>
        <p:spPr>
          <a:xfrm>
            <a:off x="977515" y="1842216"/>
            <a:ext cx="4655293" cy="41434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clock&#10;&#10;Description automatically generated" id="258" name="Google Shape;258;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9" name="Google Shape;259;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0" name="Google Shape;260;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1" name="Google Shape;261;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2" name="Google Shape;262;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63" name="Google Shape;263;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sp>
        <p:nvSpPr>
          <p:cNvPr id="264" name="Google Shape;264;p14"/>
          <p:cNvSpPr/>
          <p:nvPr/>
        </p:nvSpPr>
        <p:spPr>
          <a:xfrm>
            <a:off x="1356883" y="2600324"/>
            <a:ext cx="3732351" cy="3071813"/>
          </a:xfrm>
          <a:prstGeom prst="ellipse">
            <a:avLst/>
          </a:prstGeom>
          <a:no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65" name="Google Shape;265;p14"/>
          <p:cNvCxnSpPr/>
          <p:nvPr/>
        </p:nvCxnSpPr>
        <p:spPr>
          <a:xfrm rot="10800000">
            <a:off x="1339273" y="2286000"/>
            <a:ext cx="760990" cy="600075"/>
          </a:xfrm>
          <a:prstGeom prst="straightConnector1">
            <a:avLst/>
          </a:prstGeom>
          <a:noFill/>
          <a:ln cap="flat" cmpd="sng" w="38100">
            <a:solidFill>
              <a:schemeClr val="accent1"/>
            </a:solidFill>
            <a:prstDash val="solid"/>
            <a:miter lim="800000"/>
            <a:headEnd len="sm" w="sm" type="none"/>
            <a:tailEnd len="sm" w="sm" type="none"/>
          </a:ln>
        </p:spPr>
      </p:cxnSp>
      <p:sp>
        <p:nvSpPr>
          <p:cNvPr id="266" name="Google Shape;266;p14"/>
          <p:cNvSpPr txBox="1"/>
          <p:nvPr/>
        </p:nvSpPr>
        <p:spPr>
          <a:xfrm>
            <a:off x="575978" y="1659460"/>
            <a:ext cx="570975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character</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id="267" name="Google Shape;267;p14"/>
          <p:cNvPicPr preferRelativeResize="0"/>
          <p:nvPr/>
        </p:nvPicPr>
        <p:blipFill rotWithShape="1">
          <a:blip r:embed="rId6">
            <a:alphaModFix/>
          </a:blip>
          <a:srcRect b="0" l="0" r="0" t="0"/>
          <a:stretch/>
        </p:blipFill>
        <p:spPr>
          <a:xfrm>
            <a:off x="5352995" y="1442469"/>
            <a:ext cx="5519781" cy="4572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A picture containing clock&#10;&#10;Description automatically generated" id="273" name="Google Shape;273;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4" name="Google Shape;274;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5" name="Google Shape;275;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6" name="Google Shape;276;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7" name="Google Shape;277;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78" name="Google Shape;278;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79" name="Google Shape;279;p15"/>
          <p:cNvPicPr preferRelativeResize="0"/>
          <p:nvPr/>
        </p:nvPicPr>
        <p:blipFill rotWithShape="1">
          <a:blip r:embed="rId7">
            <a:alphaModFix/>
          </a:blip>
          <a:srcRect b="0" l="0" r="0" t="0"/>
          <a:stretch/>
        </p:blipFill>
        <p:spPr>
          <a:xfrm>
            <a:off x="1999554" y="4407799"/>
            <a:ext cx="1078350" cy="1695326"/>
          </a:xfrm>
          <a:prstGeom prst="rect">
            <a:avLst/>
          </a:prstGeom>
          <a:noFill/>
          <a:ln>
            <a:noFill/>
          </a:ln>
        </p:spPr>
      </p:pic>
      <p:pic>
        <p:nvPicPr>
          <p:cNvPr id="280" name="Google Shape;280;p15"/>
          <p:cNvPicPr preferRelativeResize="0"/>
          <p:nvPr/>
        </p:nvPicPr>
        <p:blipFill rotWithShape="1">
          <a:blip r:embed="rId8">
            <a:alphaModFix/>
          </a:blip>
          <a:srcRect b="0" l="0" r="0" t="0"/>
          <a:stretch/>
        </p:blipFill>
        <p:spPr>
          <a:xfrm>
            <a:off x="1868925" y="1693325"/>
            <a:ext cx="1339600" cy="16286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A picture containing clock&#10;&#10;Description automatically generated" id="286" name="Google Shape;28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7" name="Google Shape;28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8" name="Google Shape;28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9" name="Google Shape;28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0" name="Google Shape;29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sp>
        <p:nvSpPr>
          <p:cNvPr id="291" name="Google Shape;291;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292" name="Google Shape;292;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93" name="Google Shape;293;p16"/>
          <p:cNvPicPr preferRelativeResize="0"/>
          <p:nvPr/>
        </p:nvPicPr>
        <p:blipFill rotWithShape="1">
          <a:blip r:embed="rId6">
            <a:alphaModFix/>
          </a:blip>
          <a:srcRect b="0" l="0" r="0" t="0"/>
          <a:stretch/>
        </p:blipFill>
        <p:spPr>
          <a:xfrm>
            <a:off x="1165361" y="1758016"/>
            <a:ext cx="4821327" cy="407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A picture containing clock&#10;&#10;Description automatically generated" id="299" name="Google Shape;299;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0" name="Google Shape;300;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1" name="Google Shape;301;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2" name="Google Shape;302;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3" name="Google Shape;303;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304" name="Google Shape;304;p17"/>
          <p:cNvSpPr txBox="1"/>
          <p:nvPr/>
        </p:nvSpPr>
        <p:spPr>
          <a:xfrm>
            <a:off x="995895" y="2191765"/>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of ideas for you own fiction books. </a:t>
            </a:r>
            <a:endParaRPr b="0" i="0" sz="1400" u="none" cap="none" strike="noStrike">
              <a:solidFill>
                <a:srgbClr val="000000"/>
              </a:solidFill>
              <a:latin typeface="Century Gothic"/>
              <a:ea typeface="Century Gothic"/>
              <a:cs typeface="Century Gothic"/>
              <a:sym typeface="Century Gothic"/>
            </a:endParaRPr>
          </a:p>
        </p:txBody>
      </p:sp>
      <p:sp>
        <p:nvSpPr>
          <p:cNvPr id="305" name="Google Shape;305;p17"/>
          <p:cNvSpPr txBox="1"/>
          <p:nvPr/>
        </p:nvSpPr>
        <p:spPr>
          <a:xfrm>
            <a:off x="995895" y="3919417"/>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ideas you have for your story.</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306" name="Google Shape;306;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A picture containing clock&#10;&#10;Description automatically generated" id="312" name="Google Shape;31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3" name="Google Shape;31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4" name="Google Shape;31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5" name="Google Shape;31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6" name="Google Shape;31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19"/>
          <p:cNvSpPr txBox="1"/>
          <p:nvPr/>
        </p:nvSpPr>
        <p:spPr>
          <a:xfrm>
            <a:off x="843468" y="2062893"/>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We learn today.</a:t>
            </a:r>
            <a:endParaRPr b="0" i="0" sz="4800" u="none" cap="none" strike="noStrike">
              <a:solidFill>
                <a:schemeClr val="accent1"/>
              </a:solidFill>
              <a:latin typeface="Century Gothic"/>
              <a:ea typeface="Century Gothic"/>
              <a:cs typeface="Century Gothic"/>
              <a:sym typeface="Century Gothic"/>
            </a:endParaRPr>
          </a:p>
        </p:txBody>
      </p:sp>
      <p:sp>
        <p:nvSpPr>
          <p:cNvPr id="318" name="Google Shape;318;p19"/>
          <p:cNvSpPr txBox="1"/>
          <p:nvPr/>
        </p:nvSpPr>
        <p:spPr>
          <a:xfrm>
            <a:off x="843467" y="3303318"/>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We will learn tomorrow.</a:t>
            </a:r>
            <a:endParaRPr b="0" i="0" sz="4800" u="none" cap="none" strike="noStrike">
              <a:solidFill>
                <a:srgbClr val="C55A11"/>
              </a:solidFill>
              <a:latin typeface="Century Gothic"/>
              <a:ea typeface="Century Gothic"/>
              <a:cs typeface="Century Gothic"/>
              <a:sym typeface="Century Gothic"/>
            </a:endParaRPr>
          </a:p>
        </p:txBody>
      </p:sp>
      <p:sp>
        <p:nvSpPr>
          <p:cNvPr id="319" name="Google Shape;319;p19"/>
          <p:cNvSpPr txBox="1"/>
          <p:nvPr/>
        </p:nvSpPr>
        <p:spPr>
          <a:xfrm>
            <a:off x="5469371" y="4559907"/>
            <a:ext cx="5879159"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Practice </a:t>
            </a:r>
            <a:r>
              <a:rPr b="0" i="0" lang="en-US" sz="2800" u="none" cap="none" strike="noStrike">
                <a:solidFill>
                  <a:schemeClr val="dk1"/>
                </a:solidFill>
                <a:latin typeface="Century Gothic"/>
                <a:ea typeface="Century Gothic"/>
                <a:cs typeface="Century Gothic"/>
                <a:sym typeface="Century Gothic"/>
              </a:rPr>
              <a:t>using verbs in the present and future tense with your partners.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drawing, lamp&#10;&#10;Description automatically generated" id="324" name="Google Shape;32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25" name="Google Shape;32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26" name="Google Shape;32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28" name="Google Shape;32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29" name="Google Shape;32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A picture containing clock&#10;&#10;Description automatically generated" id="335" name="Google Shape;33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6" name="Google Shape;33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7" name="Google Shape;33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8" name="Google Shape;33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9" name="Google Shape;33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340" name="Google Shape;340;p21"/>
          <p:cNvPicPr preferRelativeResize="0"/>
          <p:nvPr/>
        </p:nvPicPr>
        <p:blipFill rotWithShape="1">
          <a:blip r:embed="rId6">
            <a:alphaModFix/>
          </a:blip>
          <a:srcRect b="0" l="0" r="0" t="0"/>
          <a:stretch/>
        </p:blipFill>
        <p:spPr>
          <a:xfrm>
            <a:off x="979714" y="1572616"/>
            <a:ext cx="3238952" cy="4467849"/>
          </a:xfrm>
          <a:prstGeom prst="rect">
            <a:avLst/>
          </a:prstGeom>
          <a:noFill/>
          <a:ln>
            <a:noFill/>
          </a:ln>
        </p:spPr>
      </p:pic>
      <p:sp>
        <p:nvSpPr>
          <p:cNvPr id="341" name="Google Shape;341;p21"/>
          <p:cNvSpPr txBox="1"/>
          <p:nvPr/>
        </p:nvSpPr>
        <p:spPr>
          <a:xfrm>
            <a:off x="5115725" y="1792168"/>
            <a:ext cx="17988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jet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jam</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jot</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1"/>
          <p:cNvSpPr txBox="1"/>
          <p:nvPr/>
        </p:nvSpPr>
        <p:spPr>
          <a:xfrm>
            <a:off x="7067725" y="1792168"/>
            <a:ext cx="17988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gas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let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Jim</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1"/>
          <p:cNvSpPr txBox="1"/>
          <p:nvPr/>
        </p:nvSpPr>
        <p:spPr>
          <a:xfrm>
            <a:off x="8866525" y="1792168"/>
            <a:ext cx="17988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mop</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ran</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jog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 picture containing clock&#10;&#10;Description automatically generated" id="349" name="Google Shape;349;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0" name="Google Shape;350;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1" name="Google Shape;351;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2" name="Google Shape;352;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3" name="Google Shape;353;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2"/>
          <p:cNvSpPr txBox="1"/>
          <p:nvPr/>
        </p:nvSpPr>
        <p:spPr>
          <a:xfrm>
            <a:off x="7260730" y="1939479"/>
            <a:ext cx="4112230" cy="400105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1" i="0" lang="en-US" sz="2400" u="none" cap="none" strike="noStrike">
                <a:solidFill>
                  <a:schemeClr val="dk1"/>
                </a:solidFill>
                <a:latin typeface="Century Gothic"/>
                <a:ea typeface="Century Gothic"/>
                <a:cs typeface="Century Gothic"/>
                <a:sym typeface="Century Gothic"/>
              </a:rPr>
              <a:t>Turn</a:t>
            </a:r>
            <a:r>
              <a:rPr b="0" i="0" lang="en-US" sz="2400" u="none" cap="none" strike="noStrike">
                <a:solidFill>
                  <a:schemeClr val="dk1"/>
                </a:solidFill>
                <a:latin typeface="Century Gothic"/>
                <a:ea typeface="Century Gothic"/>
                <a:cs typeface="Century Gothic"/>
                <a:sym typeface="Century Gothic"/>
              </a:rPr>
              <a:t> to page 18 in your Student Interactive.</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400" u="none" cap="none" strike="noStrike">
                <a:solidFill>
                  <a:schemeClr val="dk1"/>
                </a:solidFill>
                <a:latin typeface="Century Gothic"/>
                <a:ea typeface="Century Gothic"/>
                <a:cs typeface="Century Gothic"/>
                <a:sym typeface="Century Gothic"/>
              </a:rPr>
              <a:t>Trace</a:t>
            </a:r>
            <a:r>
              <a:rPr b="0" i="0" lang="en-US" sz="2400" u="none" cap="none" strike="noStrike">
                <a:solidFill>
                  <a:schemeClr val="dk1"/>
                </a:solidFill>
                <a:latin typeface="Century Gothic"/>
                <a:ea typeface="Century Gothic"/>
                <a:cs typeface="Century Gothic"/>
                <a:sym typeface="Century Gothic"/>
              </a:rPr>
              <a:t> the letter j.</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400" u="none" cap="none" strike="noStrike">
                <a:solidFill>
                  <a:schemeClr val="dk1"/>
                </a:solidFill>
                <a:latin typeface="Century Gothic"/>
                <a:ea typeface="Century Gothic"/>
                <a:cs typeface="Century Gothic"/>
                <a:sym typeface="Century Gothic"/>
              </a:rPr>
              <a:t>Read</a:t>
            </a:r>
            <a:r>
              <a:rPr b="0" i="0" lang="en-US" sz="2400" u="none" cap="none" strike="noStrike">
                <a:solidFill>
                  <a:schemeClr val="dk1"/>
                </a:solidFill>
                <a:latin typeface="Century Gothic"/>
                <a:ea typeface="Century Gothic"/>
                <a:cs typeface="Century Gothic"/>
                <a:sym typeface="Century Gothic"/>
              </a:rPr>
              <a:t> each word.  </a:t>
            </a:r>
            <a:endParaRPr b="0" i="0" sz="2400" u="none" cap="none" strike="noStrike">
              <a:solidFill>
                <a:srgbClr val="000000"/>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400" u="none" cap="none" strike="noStrike">
                <a:solidFill>
                  <a:schemeClr val="dk1"/>
                </a:solidFill>
                <a:latin typeface="Century Gothic"/>
                <a:ea typeface="Century Gothic"/>
                <a:cs typeface="Century Gothic"/>
                <a:sym typeface="Century Gothic"/>
              </a:rPr>
              <a:t>Circle</a:t>
            </a:r>
            <a:r>
              <a:rPr b="0" i="0" lang="en-US" sz="2400" u="none" cap="none" strike="noStrike">
                <a:solidFill>
                  <a:schemeClr val="dk1"/>
                </a:solidFill>
                <a:latin typeface="Century Gothic"/>
                <a:ea typeface="Century Gothic"/>
                <a:cs typeface="Century Gothic"/>
                <a:sym typeface="Century Gothic"/>
              </a:rPr>
              <a:t> the picture that shows what each word means.</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356" name="Google Shape;356;p22"/>
          <p:cNvPicPr preferRelativeResize="0"/>
          <p:nvPr/>
        </p:nvPicPr>
        <p:blipFill rotWithShape="1">
          <a:blip r:embed="rId6">
            <a:alphaModFix/>
          </a:blip>
          <a:srcRect b="0" l="0" r="0" t="0"/>
          <a:stretch/>
        </p:blipFill>
        <p:spPr>
          <a:xfrm>
            <a:off x="695518" y="1297873"/>
            <a:ext cx="5969267" cy="49185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picture containing clock&#10;&#10;Description automatically generated" id="362" name="Google Shape;362;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3" name="Google Shape;363;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4" name="Google Shape;364;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5" name="Google Shape;365;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6" name="Google Shape;366;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23"/>
          <p:cNvSpPr txBox="1"/>
          <p:nvPr/>
        </p:nvSpPr>
        <p:spPr>
          <a:xfrm>
            <a:off x="1339273"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23"/>
          <p:cNvSpPr txBox="1"/>
          <p:nvPr/>
        </p:nvSpPr>
        <p:spPr>
          <a:xfrm>
            <a:off x="6951630"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3"/>
          <p:cNvSpPr txBox="1"/>
          <p:nvPr/>
        </p:nvSpPr>
        <p:spPr>
          <a:xfrm>
            <a:off x="4187740" y="374129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clock&#10;&#10;Description automatically generated" id="375" name="Google Shape;375;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6" name="Google Shape;376;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7" name="Google Shape;377;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8" name="Google Shape;378;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9" name="Google Shape;379;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pic>
        <p:nvPicPr>
          <p:cNvPr id="381" name="Google Shape;381;p24"/>
          <p:cNvPicPr preferRelativeResize="0"/>
          <p:nvPr/>
        </p:nvPicPr>
        <p:blipFill rotWithShape="1">
          <a:blip r:embed="rId6">
            <a:alphaModFix/>
          </a:blip>
          <a:srcRect b="0" l="0" r="0" t="0"/>
          <a:stretch/>
        </p:blipFill>
        <p:spPr>
          <a:xfrm>
            <a:off x="1654354" y="2324161"/>
            <a:ext cx="8304038" cy="2400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A picture containing clock&#10;&#10;Description automatically generated" id="387" name="Google Shape;387;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8" name="Google Shape;388;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9" name="Google Shape;389;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0" name="Google Shape;390;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1" name="Google Shape;391;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92" name="Google Shape;392;p26"/>
          <p:cNvPicPr preferRelativeResize="0"/>
          <p:nvPr/>
        </p:nvPicPr>
        <p:blipFill rotWithShape="1">
          <a:blip r:embed="rId6">
            <a:alphaModFix/>
          </a:blip>
          <a:srcRect b="0" l="0" r="0" t="0"/>
          <a:stretch/>
        </p:blipFill>
        <p:spPr>
          <a:xfrm>
            <a:off x="3561211" y="1695738"/>
            <a:ext cx="5069581" cy="4191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93" name="Google Shape;393;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A picture containing clock&#10;&#10;Description automatically generated" id="399" name="Google Shape;399;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0" name="Google Shape;400;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1" name="Google Shape;401;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2" name="Google Shape;402;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3" name="Google Shape;403;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How Anansi Got His Stories</a:t>
            </a:r>
            <a:endParaRPr b="0" i="0" sz="1400" u="none" cap="none" strike="noStrike">
              <a:solidFill>
                <a:srgbClr val="000000"/>
              </a:solidFill>
              <a:latin typeface="Century Gothic"/>
              <a:ea typeface="Century Gothic"/>
              <a:cs typeface="Century Gothic"/>
              <a:sym typeface="Century Gothic"/>
            </a:endParaRPr>
          </a:p>
        </p:txBody>
      </p:sp>
      <p:pic>
        <p:nvPicPr>
          <p:cNvPr id="404" name="Google Shape;404;p27"/>
          <p:cNvPicPr preferRelativeResize="0"/>
          <p:nvPr/>
        </p:nvPicPr>
        <p:blipFill rotWithShape="1">
          <a:blip r:embed="rId6">
            <a:alphaModFix/>
          </a:blip>
          <a:srcRect b="0" l="0" r="0" t="0"/>
          <a:stretch/>
        </p:blipFill>
        <p:spPr>
          <a:xfrm>
            <a:off x="513125" y="1547050"/>
            <a:ext cx="10573976" cy="44079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5" name="Google Shape;405;p27"/>
          <p:cNvPicPr preferRelativeResize="0"/>
          <p:nvPr/>
        </p:nvPicPr>
        <p:blipFill rotWithShape="1">
          <a:blip r:embed="rId7">
            <a:alphaModFix/>
          </a:blip>
          <a:srcRect b="0" l="0" r="0" t="0"/>
          <a:stretch/>
        </p:blipFill>
        <p:spPr>
          <a:xfrm flipH="1">
            <a:off x="3666527" y="3199298"/>
            <a:ext cx="2177400" cy="1512625"/>
          </a:xfrm>
          <a:prstGeom prst="rect">
            <a:avLst/>
          </a:prstGeom>
          <a:noFill/>
          <a:ln>
            <a:noFill/>
          </a:ln>
        </p:spPr>
      </p:pic>
      <p:sp>
        <p:nvSpPr>
          <p:cNvPr id="406" name="Google Shape;406;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picture containing clock&#10;&#10;Description automatically generated" id="412" name="Google Shape;412;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3" name="Google Shape;413;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4" name="Google Shape;414;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5" name="Google Shape;415;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6" name="Google Shape;416;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How Anansi Got His Stories</a:t>
            </a:r>
            <a:endParaRPr b="0" i="0" sz="1400" u="none" cap="none" strike="noStrike">
              <a:solidFill>
                <a:srgbClr val="000000"/>
              </a:solidFill>
              <a:latin typeface="Century Gothic"/>
              <a:ea typeface="Century Gothic"/>
              <a:cs typeface="Century Gothic"/>
              <a:sym typeface="Century Gothic"/>
            </a:endParaRPr>
          </a:p>
        </p:txBody>
      </p:sp>
      <p:sp>
        <p:nvSpPr>
          <p:cNvPr id="417" name="Google Shape;417;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 35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8" name="Google Shape;418;p29"/>
          <p:cNvPicPr preferRelativeResize="0"/>
          <p:nvPr/>
        </p:nvPicPr>
        <p:blipFill rotWithShape="1">
          <a:blip r:embed="rId6">
            <a:alphaModFix/>
          </a:blip>
          <a:srcRect b="0" l="0" r="0" t="0"/>
          <a:stretch/>
        </p:blipFill>
        <p:spPr>
          <a:xfrm>
            <a:off x="-200518" y="1354675"/>
            <a:ext cx="3079582" cy="2162849"/>
          </a:xfrm>
          <a:prstGeom prst="rect">
            <a:avLst/>
          </a:prstGeom>
          <a:noFill/>
          <a:ln>
            <a:noFill/>
          </a:ln>
        </p:spPr>
      </p:pic>
      <p:pic>
        <p:nvPicPr>
          <p:cNvPr id="419" name="Google Shape;419;p29"/>
          <p:cNvPicPr preferRelativeResize="0"/>
          <p:nvPr/>
        </p:nvPicPr>
        <p:blipFill rotWithShape="1">
          <a:blip r:embed="rId7">
            <a:alphaModFix/>
          </a:blip>
          <a:srcRect b="0" l="0" r="0" t="0"/>
          <a:stretch/>
        </p:blipFill>
        <p:spPr>
          <a:xfrm>
            <a:off x="2543936" y="1803925"/>
            <a:ext cx="8731553" cy="36231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icture containing clock&#10;&#10;Description automatically generated" id="425" name="Google Shape;425;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6" name="Google Shape;426;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7" name="Google Shape;427;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8" name="Google Shape;428;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9" name="Google Shape;429;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How Anansi Got His Stories</a:t>
            </a:r>
            <a:endParaRPr b="0" i="0" sz="1400" u="none" cap="none" strike="noStrike">
              <a:solidFill>
                <a:srgbClr val="000000"/>
              </a:solidFill>
              <a:latin typeface="Century Gothic"/>
              <a:ea typeface="Century Gothic"/>
              <a:cs typeface="Century Gothic"/>
              <a:sym typeface="Century Gothic"/>
            </a:endParaRPr>
          </a:p>
        </p:txBody>
      </p:sp>
      <p:sp>
        <p:nvSpPr>
          <p:cNvPr id="430" name="Google Shape;430;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 37</a:t>
            </a:r>
            <a:endParaRPr b="0" i="0" sz="1400" u="none" cap="none" strike="noStrike">
              <a:solidFill>
                <a:srgbClr val="000000"/>
              </a:solidFill>
              <a:latin typeface="Century Gothic"/>
              <a:ea typeface="Century Gothic"/>
              <a:cs typeface="Century Gothic"/>
              <a:sym typeface="Century Gothic"/>
            </a:endParaRPr>
          </a:p>
        </p:txBody>
      </p:sp>
      <p:pic>
        <p:nvPicPr>
          <p:cNvPr id="431" name="Google Shape;431;p30"/>
          <p:cNvPicPr preferRelativeResize="0"/>
          <p:nvPr/>
        </p:nvPicPr>
        <p:blipFill rotWithShape="1">
          <a:blip r:embed="rId6">
            <a:alphaModFix/>
          </a:blip>
          <a:srcRect b="0" l="0" r="0" t="0"/>
          <a:stretch/>
        </p:blipFill>
        <p:spPr>
          <a:xfrm>
            <a:off x="595659" y="1465158"/>
            <a:ext cx="10699286" cy="44485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8" name="Google Shape;438;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9" name="Google Shape;439;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0" name="Google Shape;440;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How Anansi Got His Stories</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 39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3" name="Google Shape;443;p31"/>
          <p:cNvPicPr preferRelativeResize="0"/>
          <p:nvPr/>
        </p:nvPicPr>
        <p:blipFill rotWithShape="1">
          <a:blip r:embed="rId6">
            <a:alphaModFix/>
          </a:blip>
          <a:srcRect b="0" l="0" r="0" t="0"/>
          <a:stretch/>
        </p:blipFill>
        <p:spPr>
          <a:xfrm>
            <a:off x="51027" y="2269696"/>
            <a:ext cx="2786843" cy="2192687"/>
          </a:xfrm>
          <a:prstGeom prst="rect">
            <a:avLst/>
          </a:prstGeom>
          <a:noFill/>
          <a:ln>
            <a:noFill/>
          </a:ln>
        </p:spPr>
      </p:pic>
      <p:pic>
        <p:nvPicPr>
          <p:cNvPr id="444" name="Google Shape;444;p31"/>
          <p:cNvPicPr preferRelativeResize="0"/>
          <p:nvPr/>
        </p:nvPicPr>
        <p:blipFill rotWithShape="1">
          <a:blip r:embed="rId7">
            <a:alphaModFix/>
          </a:blip>
          <a:srcRect b="0" l="0" r="0" t="0"/>
          <a:stretch/>
        </p:blipFill>
        <p:spPr>
          <a:xfrm>
            <a:off x="2837873" y="1897352"/>
            <a:ext cx="8861322" cy="3707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8" y="3907779"/>
            <a:ext cx="10030635"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are some of your favorite stories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about those stories makes them your favorites</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07" name="Google Shape;107;p3"/>
          <p:cNvSpPr txBox="1"/>
          <p:nvPr/>
        </p:nvSpPr>
        <p:spPr>
          <a:xfrm>
            <a:off x="538601" y="1857568"/>
            <a:ext cx="4741200" cy="1631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Why do we like stories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8" name="Google Shape;1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 name="Google Shape;1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1" name="Google Shape;111;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2" name="Google Shape;112;p3"/>
          <p:cNvPicPr preferRelativeResize="0"/>
          <p:nvPr/>
        </p:nvPicPr>
        <p:blipFill rotWithShape="1">
          <a:blip r:embed="rId7">
            <a:alphaModFix/>
          </a:blip>
          <a:srcRect b="0" l="0" r="0" t="0"/>
          <a:stretch/>
        </p:blipFill>
        <p:spPr>
          <a:xfrm>
            <a:off x="6331938" y="1662370"/>
            <a:ext cx="4182059" cy="31627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clock&#10;&#10;Description automatically generated" id="450" name="Google Shape;450;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1" name="Google Shape;451;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2" name="Google Shape;452;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3" name="Google Shape;453;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4" name="Google Shape;454;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How Anansi Got His Stories</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 41</a:t>
            </a:r>
            <a:endParaRPr b="0" i="0" sz="1400" u="none" cap="none" strike="noStrike">
              <a:solidFill>
                <a:srgbClr val="000000"/>
              </a:solidFill>
              <a:latin typeface="Century Gothic"/>
              <a:ea typeface="Century Gothic"/>
              <a:cs typeface="Century Gothic"/>
              <a:sym typeface="Century Gothic"/>
            </a:endParaRPr>
          </a:p>
        </p:txBody>
      </p:sp>
      <p:pic>
        <p:nvPicPr>
          <p:cNvPr id="456" name="Google Shape;456;p32"/>
          <p:cNvPicPr preferRelativeResize="0"/>
          <p:nvPr/>
        </p:nvPicPr>
        <p:blipFill rotWithShape="1">
          <a:blip r:embed="rId6">
            <a:alphaModFix/>
          </a:blip>
          <a:srcRect b="0" l="0" r="0" t="0"/>
          <a:stretch/>
        </p:blipFill>
        <p:spPr>
          <a:xfrm>
            <a:off x="1151709" y="1664524"/>
            <a:ext cx="9721067" cy="40497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468" name="Google Shape;468;p33"/>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9" name="Google Shape;469;p33"/>
          <p:cNvPicPr preferRelativeResize="0"/>
          <p:nvPr/>
        </p:nvPicPr>
        <p:blipFill rotWithShape="1">
          <a:blip r:embed="rId6">
            <a:alphaModFix/>
          </a:blip>
          <a:srcRect b="0" l="0" r="0" t="0"/>
          <a:stretch/>
        </p:blipFill>
        <p:spPr>
          <a:xfrm>
            <a:off x="934150" y="1489524"/>
            <a:ext cx="5791348" cy="47803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A picture containing clock&#10;&#10;Description automatically generated" id="475" name="Google Shape;475;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6" name="Google Shape;476;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7" name="Google Shape;477;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8" name="Google Shape;478;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9" name="Google Shape;479;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43</a:t>
            </a:r>
            <a:endParaRPr b="0" i="0" sz="1400" u="none" cap="none" strike="noStrike">
              <a:solidFill>
                <a:srgbClr val="000000"/>
              </a:solidFill>
              <a:latin typeface="Arial"/>
              <a:ea typeface="Arial"/>
              <a:cs typeface="Arial"/>
              <a:sym typeface="Arial"/>
            </a:endParaRPr>
          </a:p>
        </p:txBody>
      </p:sp>
      <p:sp>
        <p:nvSpPr>
          <p:cNvPr id="481" name="Google Shape;481;p34"/>
          <p:cNvSpPr txBox="1"/>
          <p:nvPr/>
        </p:nvSpPr>
        <p:spPr>
          <a:xfrm>
            <a:off x="995894" y="2165920"/>
            <a:ext cx="9390639" cy="3046948"/>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does Anansi trick Lion and Leopard</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9207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does the author tell you the setting of the story</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9207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problem does Anansi have</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clock&#10;&#10;Description automatically generated" id="487" name="Google Shape;487;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8" name="Google Shape;488;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9" name="Google Shape;489;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0" name="Google Shape;490;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1" name="Google Shape;491;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492" name="Google Shape;492;p35"/>
          <p:cNvSpPr/>
          <p:nvPr/>
        </p:nvSpPr>
        <p:spPr>
          <a:xfrm>
            <a:off x="570574" y="3000622"/>
            <a:ext cx="4514847" cy="2481534"/>
          </a:xfrm>
          <a:prstGeom prst="snipRoundRect">
            <a:avLst>
              <a:gd fmla="val 16667" name="adj1"/>
              <a:gd fmla="val 16667" name="adj2"/>
            </a:avLst>
          </a:prstGeom>
          <a:solidFill>
            <a:srgbClr val="F4B08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Century Gothic"/>
              <a:ea typeface="Century Gothic"/>
              <a:cs typeface="Century Gothic"/>
              <a:sym typeface="Century Gothic"/>
            </a:endParaRPr>
          </a:p>
        </p:txBody>
      </p:sp>
      <p:sp>
        <p:nvSpPr>
          <p:cNvPr id="493" name="Google Shape;493;p35"/>
          <p:cNvSpPr txBox="1"/>
          <p:nvPr/>
        </p:nvSpPr>
        <p:spPr>
          <a:xfrm>
            <a:off x="1772813" y="3000622"/>
            <a:ext cx="187904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Setting</a:t>
            </a:r>
            <a:endParaRPr b="0" i="0" sz="1400" u="none" cap="none" strike="noStrike">
              <a:solidFill>
                <a:srgbClr val="000000"/>
              </a:solidFill>
              <a:latin typeface="Arial"/>
              <a:ea typeface="Arial"/>
              <a:cs typeface="Arial"/>
              <a:sym typeface="Arial"/>
            </a:endParaRPr>
          </a:p>
        </p:txBody>
      </p:sp>
      <p:sp>
        <p:nvSpPr>
          <p:cNvPr id="494" name="Google Shape;494;p35"/>
          <p:cNvSpPr/>
          <p:nvPr/>
        </p:nvSpPr>
        <p:spPr>
          <a:xfrm>
            <a:off x="5871686" y="2991616"/>
            <a:ext cx="4514847" cy="2481534"/>
          </a:xfrm>
          <a:prstGeom prst="snipRoundRect">
            <a:avLst>
              <a:gd fmla="val 16667" name="adj1"/>
              <a:gd fmla="val 16667" name="adj2"/>
            </a:avLst>
          </a:prstGeom>
          <a:solidFill>
            <a:srgbClr val="FFD966"/>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Century Gothic"/>
              <a:ea typeface="Century Gothic"/>
              <a:cs typeface="Century Gothic"/>
              <a:sym typeface="Century Gothic"/>
            </a:endParaRPr>
          </a:p>
        </p:txBody>
      </p:sp>
      <p:sp>
        <p:nvSpPr>
          <p:cNvPr id="495" name="Google Shape;495;p35"/>
          <p:cNvSpPr txBox="1"/>
          <p:nvPr/>
        </p:nvSpPr>
        <p:spPr>
          <a:xfrm>
            <a:off x="6774417" y="2992219"/>
            <a:ext cx="30099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Characters</a:t>
            </a:r>
            <a:endParaRPr b="0" i="0" sz="1400" u="none" cap="none" strike="noStrike">
              <a:solidFill>
                <a:srgbClr val="000000"/>
              </a:solidFill>
              <a:latin typeface="Arial"/>
              <a:ea typeface="Arial"/>
              <a:cs typeface="Arial"/>
              <a:sym typeface="Arial"/>
            </a:endParaRPr>
          </a:p>
        </p:txBody>
      </p:sp>
      <p:sp>
        <p:nvSpPr>
          <p:cNvPr id="496" name="Google Shape;496;p35"/>
          <p:cNvSpPr txBox="1"/>
          <p:nvPr/>
        </p:nvSpPr>
        <p:spPr>
          <a:xfrm>
            <a:off x="3651854" y="1672132"/>
            <a:ext cx="422909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Stop and Jot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A picture containing clock&#10;&#10;Description automatically generated" id="502" name="Google Shape;50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3" name="Google Shape;50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4" name="Google Shape;50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5" name="Google Shape;50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6" name="Google Shape;50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36"/>
          <p:cNvSpPr txBox="1"/>
          <p:nvPr/>
        </p:nvSpPr>
        <p:spPr>
          <a:xfrm>
            <a:off x="995894" y="1899966"/>
            <a:ext cx="95578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recall </a:t>
            </a:r>
            <a:r>
              <a:rPr b="0" i="0" lang="en-US" sz="3200" u="none" cap="none" strike="noStrike">
                <a:solidFill>
                  <a:schemeClr val="dk1"/>
                </a:solidFill>
                <a:latin typeface="Century Gothic"/>
                <a:ea typeface="Century Gothic"/>
                <a:cs typeface="Century Gothic"/>
                <a:sym typeface="Century Gothic"/>
              </a:rPr>
              <a:t>some of our favorite fictional stories and </a:t>
            </a:r>
            <a:r>
              <a:rPr b="1" i="0" lang="en-US" sz="3200" u="none" cap="none" strike="noStrike">
                <a:solidFill>
                  <a:schemeClr val="dk1"/>
                </a:solidFill>
                <a:latin typeface="Century Gothic"/>
                <a:ea typeface="Century Gothic"/>
                <a:cs typeface="Century Gothic"/>
                <a:sym typeface="Century Gothic"/>
              </a:rPr>
              <a:t>talk</a:t>
            </a:r>
            <a:r>
              <a:rPr b="0" i="0" lang="en-US" sz="3200" u="none" cap="none" strike="noStrike">
                <a:solidFill>
                  <a:schemeClr val="dk1"/>
                </a:solidFill>
                <a:latin typeface="Century Gothic"/>
                <a:ea typeface="Century Gothic"/>
                <a:cs typeface="Century Gothic"/>
                <a:sym typeface="Century Gothic"/>
              </a:rPr>
              <a:t> about the characters and setting. </a:t>
            </a:r>
            <a:endParaRPr b="0" i="0" sz="3200" u="none" cap="none" strike="noStrike">
              <a:solidFill>
                <a:schemeClr val="dk1"/>
              </a:solidFill>
              <a:latin typeface="Century Gothic"/>
              <a:ea typeface="Century Gothic"/>
              <a:cs typeface="Century Gothic"/>
              <a:sym typeface="Century Gothic"/>
            </a:endParaRPr>
          </a:p>
        </p:txBody>
      </p:sp>
      <p:sp>
        <p:nvSpPr>
          <p:cNvPr id="508" name="Google Shape;508;p36"/>
          <p:cNvSpPr txBox="1"/>
          <p:nvPr/>
        </p:nvSpPr>
        <p:spPr>
          <a:xfrm>
            <a:off x="995895" y="4177176"/>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start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own fiction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09" name="Google Shape;509;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20" name="Google Shape;520;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37"/>
          <p:cNvSpPr txBox="1"/>
          <p:nvPr/>
        </p:nvSpPr>
        <p:spPr>
          <a:xfrm>
            <a:off x="744318" y="1727523"/>
            <a:ext cx="1709122" cy="25852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Oo</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Bb</a:t>
            </a:r>
            <a:endParaRPr b="0" i="0" sz="1400" u="none" cap="none" strike="noStrike">
              <a:solidFill>
                <a:srgbClr val="000000"/>
              </a:solidFill>
              <a:latin typeface="Century Gothic"/>
              <a:ea typeface="Century Gothic"/>
              <a:cs typeface="Century Gothic"/>
              <a:sym typeface="Century Gothic"/>
            </a:endParaRPr>
          </a:p>
        </p:txBody>
      </p:sp>
      <p:sp>
        <p:nvSpPr>
          <p:cNvPr id="522" name="Google Shape;522;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23" name="Google Shape;523;p37"/>
          <p:cNvPicPr preferRelativeResize="0"/>
          <p:nvPr/>
        </p:nvPicPr>
        <p:blipFill rotWithShape="1">
          <a:blip r:embed="rId6">
            <a:alphaModFix/>
          </a:blip>
          <a:srcRect b="0" l="0" r="0" t="0"/>
          <a:stretch/>
        </p:blipFill>
        <p:spPr>
          <a:xfrm>
            <a:off x="3042737" y="1727524"/>
            <a:ext cx="4447502" cy="3678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8"/>
          <p:cNvSpPr txBox="1"/>
          <p:nvPr/>
        </p:nvSpPr>
        <p:spPr>
          <a:xfrm>
            <a:off x="676166" y="1297622"/>
            <a:ext cx="9143494" cy="156962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accent1"/>
                </a:solidFill>
                <a:latin typeface="Century Gothic"/>
                <a:ea typeface="Century Gothic"/>
                <a:cs typeface="Century Gothic"/>
                <a:sym typeface="Century Gothic"/>
              </a:rPr>
              <a:t>Today (your name) is going to tell you about how to use pronouns.</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accent1"/>
                </a:solidFill>
                <a:latin typeface="Century Gothic"/>
                <a:ea typeface="Century Gothic"/>
                <a:cs typeface="Century Gothic"/>
                <a:sym typeface="Century Gothic"/>
              </a:rPr>
              <a:t>Today I am going to tell you about pronouns.</a:t>
            </a:r>
            <a:endParaRPr b="0" i="0" sz="3200" u="none" cap="none" strike="noStrike">
              <a:solidFill>
                <a:srgbClr val="000000"/>
              </a:solidFill>
              <a:latin typeface="Century Gothic"/>
              <a:ea typeface="Century Gothic"/>
              <a:cs typeface="Century Gothic"/>
              <a:sym typeface="Century Gothic"/>
            </a:endParaRPr>
          </a:p>
        </p:txBody>
      </p:sp>
      <p:sp>
        <p:nvSpPr>
          <p:cNvPr id="535" name="Google Shape;535;p38"/>
          <p:cNvSpPr txBox="1"/>
          <p:nvPr/>
        </p:nvSpPr>
        <p:spPr>
          <a:xfrm>
            <a:off x="676166" y="3330829"/>
            <a:ext cx="9167920" cy="1077178"/>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C55A11"/>
                </a:solidFill>
                <a:latin typeface="Century Gothic"/>
                <a:ea typeface="Century Gothic"/>
                <a:cs typeface="Century Gothic"/>
                <a:sym typeface="Century Gothic"/>
              </a:rPr>
              <a:t>Anna is reading.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C55A11"/>
                </a:solidFill>
                <a:latin typeface="Century Gothic"/>
                <a:ea typeface="Century Gothic"/>
                <a:cs typeface="Century Gothic"/>
                <a:sym typeface="Century Gothic"/>
              </a:rPr>
              <a:t>She is reading.</a:t>
            </a:r>
            <a:endParaRPr b="0" i="0" sz="3200" u="none" cap="none" strike="noStrike">
              <a:solidFill>
                <a:srgbClr val="000000"/>
              </a:solidFill>
              <a:latin typeface="Century Gothic"/>
              <a:ea typeface="Century Gothic"/>
              <a:cs typeface="Century Gothic"/>
              <a:sym typeface="Century Gothic"/>
            </a:endParaRPr>
          </a:p>
        </p:txBody>
      </p:sp>
      <p:sp>
        <p:nvSpPr>
          <p:cNvPr id="536" name="Google Shape;536;p38"/>
          <p:cNvSpPr txBox="1"/>
          <p:nvPr/>
        </p:nvSpPr>
        <p:spPr>
          <a:xfrm>
            <a:off x="3111556" y="5334018"/>
            <a:ext cx="8275580"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use a subjective case pronoun in a sentence.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picture containing drawing, lamp&#10;&#10;Description automatically generated" id="541" name="Google Shape;541;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42" name="Google Shape;542;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43" name="Google Shape;543;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44" name="Google Shape;544;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45" name="Google Shape;545;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46" name="Google Shape;546;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A picture containing clock&#10;&#10;Description automatically generated" id="552" name="Google Shape;552;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53" name="Google Shape;553;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4" name="Google Shape;554;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5" name="Google Shape;555;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56" name="Google Shape;556;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7" name="Google Shape;557;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58" name="Google Shape;558;p40"/>
          <p:cNvPicPr preferRelativeResize="0"/>
          <p:nvPr/>
        </p:nvPicPr>
        <p:blipFill rotWithShape="1">
          <a:blip r:embed="rId6">
            <a:alphaModFix/>
          </a:blip>
          <a:srcRect b="0" l="0" r="0" t="0"/>
          <a:stretch/>
        </p:blipFill>
        <p:spPr>
          <a:xfrm>
            <a:off x="1015117" y="1691382"/>
            <a:ext cx="2650036" cy="3638856"/>
          </a:xfrm>
          <a:prstGeom prst="rect">
            <a:avLst/>
          </a:prstGeom>
          <a:noFill/>
          <a:ln>
            <a:noFill/>
          </a:ln>
        </p:spPr>
      </p:pic>
      <p:pic>
        <p:nvPicPr>
          <p:cNvPr id="559" name="Google Shape;559;p40"/>
          <p:cNvPicPr preferRelativeResize="0"/>
          <p:nvPr/>
        </p:nvPicPr>
        <p:blipFill rotWithShape="1">
          <a:blip r:embed="rId7">
            <a:alphaModFix/>
          </a:blip>
          <a:srcRect b="0" l="0" r="0" t="0"/>
          <a:stretch/>
        </p:blipFill>
        <p:spPr>
          <a:xfrm>
            <a:off x="4246116" y="1499619"/>
            <a:ext cx="5712276" cy="47231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66" name="Google Shape;566;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67" name="Google Shape;567;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70" name="Google Shape;570;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71" name="Google Shape;571;p41"/>
          <p:cNvSpPr txBox="1"/>
          <p:nvPr/>
        </p:nvSpPr>
        <p:spPr>
          <a:xfrm>
            <a:off x="5506734" y="3002560"/>
            <a:ext cx="1552028"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Xx</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p:txBody>
      </p:sp>
      <p:sp>
        <p:nvSpPr>
          <p:cNvPr id="572" name="Google Shape;572;p41"/>
          <p:cNvSpPr txBox="1"/>
          <p:nvPr/>
        </p:nvSpPr>
        <p:spPr>
          <a:xfrm>
            <a:off x="8086818" y="2602431"/>
            <a:ext cx="3571353"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73" name="Google Shape;573;p41"/>
          <p:cNvPicPr preferRelativeResize="0"/>
          <p:nvPr/>
        </p:nvPicPr>
        <p:blipFill rotWithShape="1">
          <a:blip r:embed="rId6">
            <a:alphaModFix/>
          </a:blip>
          <a:srcRect b="0" l="0" r="0" t="0"/>
          <a:stretch/>
        </p:blipFill>
        <p:spPr>
          <a:xfrm>
            <a:off x="948760" y="1297873"/>
            <a:ext cx="3210373" cy="4477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74757" y="2183115"/>
            <a:ext cx="5078342" cy="28109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shape next to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each goas as it is read.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6438903" y="1742689"/>
            <a:ext cx="4704798" cy="3893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A picture containing clock&#10;&#10;Description automatically generated" id="579" name="Google Shape;579;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0" name="Google Shape;580;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1" name="Google Shape;581;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2" name="Google Shape;582;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3" name="Google Shape;583;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42"/>
          <p:cNvSpPr txBox="1"/>
          <p:nvPr/>
        </p:nvSpPr>
        <p:spPr>
          <a:xfrm>
            <a:off x="1825519" y="4938698"/>
            <a:ext cx="904725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85" name="Google Shape;585;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586" name="Google Shape;586;p42"/>
          <p:cNvSpPr txBox="1"/>
          <p:nvPr/>
        </p:nvSpPr>
        <p:spPr>
          <a:xfrm>
            <a:off x="1339273" y="2524558"/>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587" name="Google Shape;587;p42"/>
          <p:cNvSpPr txBox="1"/>
          <p:nvPr/>
        </p:nvSpPr>
        <p:spPr>
          <a:xfrm>
            <a:off x="6951630" y="2524558"/>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588" name="Google Shape;588;p42"/>
          <p:cNvSpPr txBox="1"/>
          <p:nvPr/>
        </p:nvSpPr>
        <p:spPr>
          <a:xfrm>
            <a:off x="4187740" y="3741296"/>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descr="A picture containing clock&#10;&#10;Description automatically generated" id="594" name="Google Shape;59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5" name="Google Shape;59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6" name="Google Shape;59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7" name="Google Shape;59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8" name="Google Shape;59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Discuss</a:t>
            </a:r>
            <a:r>
              <a:rPr b="0" i="0" lang="en-US" sz="4000" u="none" cap="none" strike="noStrike">
                <a:solidFill>
                  <a:schemeClr val="lt1"/>
                </a:solidFill>
                <a:latin typeface="Century Gothic"/>
                <a:ea typeface="Century Gothic"/>
                <a:cs typeface="Century Gothic"/>
                <a:sym typeface="Century Gothic"/>
              </a:rPr>
              <a:t> Theme</a:t>
            </a:r>
            <a:endParaRPr b="0" i="0" sz="1400" u="none" cap="none" strike="noStrike">
              <a:solidFill>
                <a:srgbClr val="000000"/>
              </a:solidFill>
              <a:latin typeface="Century Gothic"/>
              <a:ea typeface="Century Gothic"/>
              <a:cs typeface="Century Gothic"/>
              <a:sym typeface="Century Gothic"/>
            </a:endParaRPr>
          </a:p>
        </p:txBody>
      </p:sp>
      <p:sp>
        <p:nvSpPr>
          <p:cNvPr id="599" name="Google Shape;599;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 32</a:t>
            </a:r>
            <a:endParaRPr b="0" i="0" sz="1400" u="none" cap="none" strike="noStrike">
              <a:solidFill>
                <a:srgbClr val="000000"/>
              </a:solidFill>
              <a:latin typeface="Century Gothic"/>
              <a:ea typeface="Century Gothic"/>
              <a:cs typeface="Century Gothic"/>
              <a:sym typeface="Century Gothic"/>
            </a:endParaRPr>
          </a:p>
        </p:txBody>
      </p:sp>
      <p:pic>
        <p:nvPicPr>
          <p:cNvPr id="600" name="Google Shape;600;p43"/>
          <p:cNvPicPr preferRelativeResize="0"/>
          <p:nvPr/>
        </p:nvPicPr>
        <p:blipFill rotWithShape="1">
          <a:blip r:embed="rId6">
            <a:alphaModFix/>
          </a:blip>
          <a:srcRect b="0" l="0" r="0" t="0"/>
          <a:stretch/>
        </p:blipFill>
        <p:spPr>
          <a:xfrm>
            <a:off x="732647" y="2067247"/>
            <a:ext cx="4288325" cy="3572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01" name="Google Shape;601;p43"/>
          <p:cNvPicPr preferRelativeResize="0"/>
          <p:nvPr/>
        </p:nvPicPr>
        <p:blipFill rotWithShape="1">
          <a:blip r:embed="rId7">
            <a:alphaModFix/>
          </a:blip>
          <a:srcRect b="0" l="0" r="0" t="0"/>
          <a:stretch/>
        </p:blipFill>
        <p:spPr>
          <a:xfrm>
            <a:off x="6699200" y="1874450"/>
            <a:ext cx="4594136" cy="3798427"/>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descr="A picture containing clock&#10;&#10;Description automatically generated" id="607" name="Google Shape;607;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8" name="Google Shape;608;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9" name="Google Shape;609;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0" name="Google Shape;610;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1" name="Google Shape;611;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600">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a:t>
            </a:r>
            <a:r>
              <a:rPr lang="en-US" sz="3600">
                <a:solidFill>
                  <a:schemeClr val="lt1"/>
                </a:solidFill>
                <a:latin typeface="Century Gothic"/>
                <a:ea typeface="Century Gothic"/>
                <a:cs typeface="Century Gothic"/>
                <a:sym typeface="Century Gothic"/>
              </a:rPr>
              <a:t>Discuss Theme</a:t>
            </a:r>
            <a:endParaRPr b="0" i="0" sz="3600" u="none" cap="none" strike="noStrike">
              <a:solidFill>
                <a:srgbClr val="000000"/>
              </a:solidFill>
              <a:latin typeface="Century Gothic"/>
              <a:ea typeface="Century Gothic"/>
              <a:cs typeface="Century Gothic"/>
              <a:sym typeface="Century Gothic"/>
            </a:endParaRPr>
          </a:p>
        </p:txBody>
      </p:sp>
      <p:sp>
        <p:nvSpPr>
          <p:cNvPr id="612" name="Google Shape;612;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33</a:t>
            </a:r>
            <a:endParaRPr b="0" i="0" sz="1400" u="none" cap="none" strike="noStrike">
              <a:solidFill>
                <a:srgbClr val="000000"/>
              </a:solidFill>
              <a:latin typeface="Century Gothic"/>
              <a:ea typeface="Century Gothic"/>
              <a:cs typeface="Century Gothic"/>
              <a:sym typeface="Century Gothic"/>
            </a:endParaRPr>
          </a:p>
        </p:txBody>
      </p:sp>
      <p:pic>
        <p:nvPicPr>
          <p:cNvPr id="613" name="Google Shape;613;p44"/>
          <p:cNvPicPr preferRelativeResize="0"/>
          <p:nvPr/>
        </p:nvPicPr>
        <p:blipFill rotWithShape="1">
          <a:blip r:embed="rId6">
            <a:alphaModFix/>
          </a:blip>
          <a:srcRect b="0" l="0" r="0" t="0"/>
          <a:stretch/>
        </p:blipFill>
        <p:spPr>
          <a:xfrm>
            <a:off x="1425115" y="1344696"/>
            <a:ext cx="5687219" cy="47345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4" name="Google Shape;614;p44"/>
          <p:cNvSpPr txBox="1"/>
          <p:nvPr/>
        </p:nvSpPr>
        <p:spPr>
          <a:xfrm>
            <a:off x="781675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a:t>
            </a:r>
            <a:r>
              <a:rPr lang="en-US" sz="3200">
                <a:latin typeface="Century Gothic"/>
                <a:ea typeface="Century Gothic"/>
                <a:cs typeface="Century Gothic"/>
                <a:sym typeface="Century Gothic"/>
              </a:rPr>
              <a:t>3</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descr="A picture containing clock&#10;&#10;Description automatically generated" id="620" name="Google Shape;620;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1" name="Google Shape;621;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2" name="Google Shape;622;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3" name="Google Shape;623;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4" name="Google Shape;624;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600">
                <a:solidFill>
                  <a:schemeClr val="lt1"/>
                </a:solidFill>
                <a:latin typeface="Century Gothic"/>
                <a:ea typeface="Century Gothic"/>
                <a:cs typeface="Century Gothic"/>
                <a:sym typeface="Century Gothic"/>
              </a:rPr>
              <a:t>   Close Read – Discuss Theme</a:t>
            </a:r>
            <a:endParaRPr sz="3600">
              <a:solidFill>
                <a:schemeClr val="lt1"/>
              </a:solidFill>
              <a:latin typeface="Century Gothic"/>
              <a:ea typeface="Century Gothic"/>
              <a:cs typeface="Century Gothic"/>
              <a:sym typeface="Century Gothic"/>
            </a:endParaRPr>
          </a:p>
        </p:txBody>
      </p:sp>
      <p:sp>
        <p:nvSpPr>
          <p:cNvPr id="625" name="Google Shape;625;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b="0" i="0" sz="1400" u="none" cap="none" strike="noStrike">
              <a:solidFill>
                <a:srgbClr val="000000"/>
              </a:solidFill>
              <a:latin typeface="Century Gothic"/>
              <a:ea typeface="Century Gothic"/>
              <a:cs typeface="Century Gothic"/>
              <a:sym typeface="Century Gothic"/>
            </a:endParaRPr>
          </a:p>
        </p:txBody>
      </p:sp>
      <p:pic>
        <p:nvPicPr>
          <p:cNvPr id="626" name="Google Shape;626;p90"/>
          <p:cNvPicPr preferRelativeResize="0"/>
          <p:nvPr/>
        </p:nvPicPr>
        <p:blipFill rotWithShape="1">
          <a:blip r:embed="rId6">
            <a:alphaModFix/>
          </a:blip>
          <a:srcRect b="0" l="0" r="0" t="0"/>
          <a:stretch/>
        </p:blipFill>
        <p:spPr>
          <a:xfrm>
            <a:off x="1149627" y="1388123"/>
            <a:ext cx="5696745" cy="47345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7" name="Google Shape;627;p90"/>
          <p:cNvSpPr txBox="1"/>
          <p:nvPr/>
        </p:nvSpPr>
        <p:spPr>
          <a:xfrm>
            <a:off x="781675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a:t>
            </a:r>
            <a:r>
              <a:rPr lang="en-US" sz="3200">
                <a:latin typeface="Century Gothic"/>
                <a:ea typeface="Century Gothic"/>
                <a:cs typeface="Century Gothic"/>
                <a:sym typeface="Century Gothic"/>
              </a:rPr>
              <a:t>41</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descr="A picture containing clock&#10;&#10;Description automatically generated" id="633" name="Google Shape;633;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4" name="Google Shape;634;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5" name="Google Shape;635;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6" name="Google Shape;636;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7" name="Google Shape;637;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Discuss Theme</a:t>
            </a:r>
            <a:endParaRPr b="0" i="0" sz="1400" u="none" cap="none" strike="noStrike">
              <a:solidFill>
                <a:srgbClr val="000000"/>
              </a:solidFill>
              <a:latin typeface="Century Gothic"/>
              <a:ea typeface="Century Gothic"/>
              <a:cs typeface="Century Gothic"/>
              <a:sym typeface="Century Gothic"/>
            </a:endParaRPr>
          </a:p>
        </p:txBody>
      </p:sp>
      <p:sp>
        <p:nvSpPr>
          <p:cNvPr id="638" name="Google Shape;638;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639" name="Google Shape;639;p45"/>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40" name="Google Shape;640;p45"/>
          <p:cNvPicPr preferRelativeResize="0"/>
          <p:nvPr/>
        </p:nvPicPr>
        <p:blipFill rotWithShape="1">
          <a:blip r:embed="rId6">
            <a:alphaModFix/>
          </a:blip>
          <a:srcRect b="0" l="0" r="0" t="0"/>
          <a:stretch/>
        </p:blipFill>
        <p:spPr>
          <a:xfrm>
            <a:off x="819040" y="1498453"/>
            <a:ext cx="5779915" cy="4762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descr="A picture containing clock&#10;&#10;Description automatically generated" id="646" name="Google Shape;646;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7" name="Google Shape;647;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8" name="Google Shape;648;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9" name="Google Shape;649;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0" name="Google Shape;650;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sp>
        <p:nvSpPr>
          <p:cNvPr id="651" name="Google Shape;651;p46"/>
          <p:cNvSpPr txBox="1"/>
          <p:nvPr/>
        </p:nvSpPr>
        <p:spPr>
          <a:xfrm>
            <a:off x="1339272" y="2351782"/>
            <a:ext cx="9533501"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What words might an author use to describe how a character feels?</a:t>
            </a:r>
            <a:endParaRPr b="0" i="0" sz="1400" u="none" cap="none" strike="noStrike">
              <a:solidFill>
                <a:srgbClr val="000000"/>
              </a:solidFill>
              <a:latin typeface="Arial"/>
              <a:ea typeface="Arial"/>
              <a:cs typeface="Arial"/>
              <a:sym typeface="Arial"/>
            </a:endParaRPr>
          </a:p>
        </p:txBody>
      </p:sp>
      <p:sp>
        <p:nvSpPr>
          <p:cNvPr id="652" name="Google Shape;652;p46"/>
          <p:cNvSpPr txBox="1"/>
          <p:nvPr/>
        </p:nvSpPr>
        <p:spPr>
          <a:xfrm>
            <a:off x="1339273" y="4164330"/>
            <a:ext cx="982352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What do people look like when they are happy?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A picture containing clock&#10;&#10;Description automatically generated" id="658" name="Google Shape;658;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9" name="Google Shape;659;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0" name="Google Shape;660;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1" name="Google Shape;661;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2" name="Google Shape;662;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63" name="Google Shape;663;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64" name="Google Shape;664;p47"/>
          <p:cNvPicPr preferRelativeResize="0"/>
          <p:nvPr/>
        </p:nvPicPr>
        <p:blipFill rotWithShape="1">
          <a:blip r:embed="rId7">
            <a:alphaModFix/>
          </a:blip>
          <a:srcRect b="0" l="0" r="0" t="0"/>
          <a:stretch/>
        </p:blipFill>
        <p:spPr>
          <a:xfrm>
            <a:off x="2107831" y="4296485"/>
            <a:ext cx="1546544" cy="1985140"/>
          </a:xfrm>
          <a:prstGeom prst="rect">
            <a:avLst/>
          </a:prstGeom>
          <a:noFill/>
          <a:ln>
            <a:noFill/>
          </a:ln>
        </p:spPr>
      </p:pic>
      <p:pic>
        <p:nvPicPr>
          <p:cNvPr id="665" name="Google Shape;665;p47"/>
          <p:cNvPicPr preferRelativeResize="0"/>
          <p:nvPr/>
        </p:nvPicPr>
        <p:blipFill rotWithShape="1">
          <a:blip r:embed="rId8">
            <a:alphaModFix/>
          </a:blip>
          <a:srcRect b="0" l="0" r="0" t="0"/>
          <a:stretch/>
        </p:blipFill>
        <p:spPr>
          <a:xfrm>
            <a:off x="2011650" y="1821850"/>
            <a:ext cx="1738900" cy="190819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descr="A picture containing clock&#10;&#10;Description automatically generated" id="671" name="Google Shape;671;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2" name="Google Shape;672;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3" name="Google Shape;673;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4" name="Google Shape;674;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5" name="Google Shape;675;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676" name="Google Shape;676;p48"/>
          <p:cNvSpPr txBox="1"/>
          <p:nvPr/>
        </p:nvSpPr>
        <p:spPr>
          <a:xfrm>
            <a:off x="8501152" y="2890340"/>
            <a:ext cx="3518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Can you </a:t>
            </a:r>
            <a:r>
              <a:rPr b="1" i="0" lang="en-US" sz="3200" u="none" cap="none" strike="noStrike">
                <a:solidFill>
                  <a:schemeClr val="dk1"/>
                </a:solidFill>
                <a:latin typeface="Century Gothic"/>
                <a:ea typeface="Century Gothic"/>
                <a:cs typeface="Century Gothic"/>
                <a:sym typeface="Century Gothic"/>
              </a:rPr>
              <a:t>guess</a:t>
            </a:r>
            <a:r>
              <a:rPr b="0" i="0" lang="en-US" sz="3200" u="none" cap="none" strike="noStrike">
                <a:solidFill>
                  <a:schemeClr val="dk1"/>
                </a:solidFill>
                <a:latin typeface="Century Gothic"/>
                <a:ea typeface="Century Gothic"/>
                <a:cs typeface="Century Gothic"/>
                <a:sym typeface="Century Gothic"/>
              </a:rPr>
              <a:t> what a plot is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677" name="Google Shape;677;p48"/>
          <p:cNvSpPr/>
          <p:nvPr/>
        </p:nvSpPr>
        <p:spPr>
          <a:xfrm>
            <a:off x="357249" y="1560350"/>
            <a:ext cx="7716900" cy="4400700"/>
          </a:xfrm>
          <a:prstGeom prst="roundRect">
            <a:avLst>
              <a:gd fmla="val 16667" name="adj"/>
            </a:avLst>
          </a:prstGeom>
          <a:solidFill>
            <a:srgbClr val="F4FB9F"/>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8" name="Google Shape;678;p48"/>
          <p:cNvSpPr txBox="1"/>
          <p:nvPr/>
        </p:nvSpPr>
        <p:spPr>
          <a:xfrm>
            <a:off x="3625150" y="1687239"/>
            <a:ext cx="1181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Plot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descr="A picture containing clock&#10;&#10;Description automatically generated" id="684" name="Google Shape;684;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5" name="Google Shape;685;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6" name="Google Shape;686;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7" name="Google Shape;687;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8" name="Google Shape;688;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89" name="Google Shape;689;p49"/>
          <p:cNvSpPr txBox="1"/>
          <p:nvPr/>
        </p:nvSpPr>
        <p:spPr>
          <a:xfrm>
            <a:off x="765405" y="1899966"/>
            <a:ext cx="9390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some fiction books to see how authors write the plot of their books. Can you tell us the plot of your favorite story</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690" name="Google Shape;690;p49"/>
          <p:cNvSpPr txBox="1"/>
          <p:nvPr/>
        </p:nvSpPr>
        <p:spPr>
          <a:xfrm>
            <a:off x="739389" y="4217789"/>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or </a:t>
            </a:r>
            <a:r>
              <a:rPr b="1" i="0" lang="en-US" sz="3200" u="none" cap="none" strike="noStrike">
                <a:solidFill>
                  <a:schemeClr val="dk1"/>
                </a:solidFill>
                <a:latin typeface="Century Gothic"/>
                <a:ea typeface="Century Gothic"/>
                <a:cs typeface="Century Gothic"/>
                <a:sym typeface="Century Gothic"/>
              </a:rPr>
              <a:t>draw</a:t>
            </a:r>
            <a:r>
              <a:rPr b="0" i="0" lang="en-US" sz="3200" u="none" cap="none" strike="noStrike">
                <a:solidFill>
                  <a:schemeClr val="dk1"/>
                </a:solidFill>
                <a:latin typeface="Century Gothic"/>
                <a:ea typeface="Century Gothic"/>
                <a:cs typeface="Century Gothic"/>
                <a:sym typeface="Century Gothic"/>
              </a:rPr>
              <a:t> the plot for your story.  </a:t>
            </a: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plot ideas with our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91" name="Google Shape;691;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icture containing clock&#10;&#10;Description automatically generated" id="697" name="Google Shape;69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8" name="Google Shape;69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9" name="Google Shape;69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0" name="Google Shape;70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Conventions-Pronouns</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51"/>
          <p:cNvSpPr txBox="1"/>
          <p:nvPr/>
        </p:nvSpPr>
        <p:spPr>
          <a:xfrm>
            <a:off x="977475" y="1424275"/>
            <a:ext cx="8231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Mark held the door.</a:t>
            </a:r>
            <a:endParaRPr b="0" i="0" sz="1400" u="none" cap="none" strike="noStrike">
              <a:solidFill>
                <a:schemeClr val="dk1"/>
              </a:solidFill>
              <a:latin typeface="Arial"/>
              <a:ea typeface="Arial"/>
              <a:cs typeface="Arial"/>
              <a:sym typeface="Arial"/>
            </a:endParaRPr>
          </a:p>
        </p:txBody>
      </p:sp>
      <p:sp>
        <p:nvSpPr>
          <p:cNvPr id="703" name="Google Shape;703;p51"/>
          <p:cNvSpPr txBox="1"/>
          <p:nvPr/>
        </p:nvSpPr>
        <p:spPr>
          <a:xfrm>
            <a:off x="977475" y="2634513"/>
            <a:ext cx="59673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He is very helpful.</a:t>
            </a:r>
            <a:endParaRPr b="0" i="0" sz="1400" u="none" cap="none" strike="noStrike">
              <a:solidFill>
                <a:schemeClr val="dk1"/>
              </a:solidFill>
              <a:latin typeface="Arial"/>
              <a:ea typeface="Arial"/>
              <a:cs typeface="Arial"/>
              <a:sym typeface="Arial"/>
            </a:endParaRPr>
          </a:p>
        </p:txBody>
      </p:sp>
      <p:sp>
        <p:nvSpPr>
          <p:cNvPr id="704" name="Google Shape;704;p51"/>
          <p:cNvSpPr txBox="1"/>
          <p:nvPr/>
        </p:nvSpPr>
        <p:spPr>
          <a:xfrm>
            <a:off x="977475" y="3877825"/>
            <a:ext cx="10458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The blocks are put away. They are in the box.</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7" name="Google Shape;137;p5"/>
          <p:cNvPicPr preferRelativeResize="0"/>
          <p:nvPr/>
        </p:nvPicPr>
        <p:blipFill rotWithShape="1">
          <a:blip r:embed="rId6">
            <a:alphaModFix/>
          </a:blip>
          <a:srcRect b="0" l="0" r="0" t="0"/>
          <a:stretch/>
        </p:blipFill>
        <p:spPr>
          <a:xfrm>
            <a:off x="2878546" y="1355789"/>
            <a:ext cx="5720152" cy="4667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descr="A picture containing drawing, lamp&#10;&#10;Description automatically generated" id="710" name="Google Shape;71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11" name="Google Shape;71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12" name="Google Shape;71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13" name="Google Shape;71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14" name="Google Shape;71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15" name="Google Shape;71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picture containing clock&#10;&#10;Description automatically generated" id="721" name="Google Shape;721;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2" name="Google Shape;722;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3" name="Google Shape;723;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4" name="Google Shape;724;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726" name="Google Shape;726;p53"/>
          <p:cNvPicPr preferRelativeResize="0"/>
          <p:nvPr/>
        </p:nvPicPr>
        <p:blipFill rotWithShape="1">
          <a:blip r:embed="rId6">
            <a:alphaModFix/>
          </a:blip>
          <a:srcRect b="0" l="0" r="0" t="0"/>
          <a:stretch/>
        </p:blipFill>
        <p:spPr>
          <a:xfrm>
            <a:off x="1291904" y="1609572"/>
            <a:ext cx="2650036" cy="3638856"/>
          </a:xfrm>
          <a:prstGeom prst="rect">
            <a:avLst/>
          </a:prstGeom>
          <a:noFill/>
          <a:ln>
            <a:noFill/>
          </a:ln>
        </p:spPr>
      </p:pic>
      <p:sp>
        <p:nvSpPr>
          <p:cNvPr id="727" name="Google Shape;727;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id="728" name="Google Shape;728;p53"/>
          <p:cNvPicPr preferRelativeResize="0"/>
          <p:nvPr/>
        </p:nvPicPr>
        <p:blipFill rotWithShape="1">
          <a:blip r:embed="rId7">
            <a:alphaModFix/>
          </a:blip>
          <a:srcRect b="0" l="0" r="0" t="0"/>
          <a:stretch/>
        </p:blipFill>
        <p:spPr>
          <a:xfrm>
            <a:off x="5221564" y="1638477"/>
            <a:ext cx="4752924" cy="39223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clock&#10;&#10;Description automatically generated" id="734" name="Google Shape;734;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5" name="Google Shape;735;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6" name="Google Shape;736;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7" name="Google Shape;737;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8" name="Google Shape;738;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54"/>
          <p:cNvSpPr txBox="1"/>
          <p:nvPr/>
        </p:nvSpPr>
        <p:spPr>
          <a:xfrm>
            <a:off x="8555914" y="1702104"/>
            <a:ext cx="2804955"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23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Big Box”. </a:t>
            </a:r>
            <a:endParaRPr b="0" i="0" sz="3200" u="none" cap="none" strike="noStrike">
              <a:solidFill>
                <a:schemeClr val="dk1"/>
              </a:solidFill>
              <a:latin typeface="Century Gothic"/>
              <a:ea typeface="Century Gothic"/>
              <a:cs typeface="Century Gothic"/>
              <a:sym typeface="Century Gothic"/>
            </a:endParaRPr>
          </a:p>
        </p:txBody>
      </p:sp>
      <p:pic>
        <p:nvPicPr>
          <p:cNvPr id="741" name="Google Shape;741;p54"/>
          <p:cNvPicPr preferRelativeResize="0"/>
          <p:nvPr/>
        </p:nvPicPr>
        <p:blipFill rotWithShape="1">
          <a:blip r:embed="rId6">
            <a:alphaModFix/>
          </a:blip>
          <a:srcRect b="0" l="0" r="0" t="0"/>
          <a:stretch/>
        </p:blipFill>
        <p:spPr>
          <a:xfrm>
            <a:off x="851180" y="1931222"/>
            <a:ext cx="3961796" cy="33102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2" name="Google Shape;742;p54"/>
          <p:cNvSpPr txBox="1"/>
          <p:nvPr/>
        </p:nvSpPr>
        <p:spPr>
          <a:xfrm>
            <a:off x="5886450" y="1931222"/>
            <a:ext cx="1838329"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said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descr="A picture containing clock&#10;&#10;Description automatically generated" id="748" name="Google Shape;748;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9" name="Google Shape;749;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0" name="Google Shape;750;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1" name="Google Shape;751;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2" name="Google Shape;752;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53" name="Google Shape;753;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 25</a:t>
            </a:r>
            <a:endParaRPr b="0" i="0" sz="1400" u="none" cap="none" strike="noStrike">
              <a:solidFill>
                <a:srgbClr val="000000"/>
              </a:solidFill>
              <a:latin typeface="Century Gothic"/>
              <a:ea typeface="Century Gothic"/>
              <a:cs typeface="Century Gothic"/>
              <a:sym typeface="Century Gothic"/>
            </a:endParaRPr>
          </a:p>
        </p:txBody>
      </p:sp>
      <p:pic>
        <p:nvPicPr>
          <p:cNvPr id="754" name="Google Shape;754;p55"/>
          <p:cNvPicPr preferRelativeResize="0"/>
          <p:nvPr/>
        </p:nvPicPr>
        <p:blipFill rotWithShape="1">
          <a:blip r:embed="rId6">
            <a:alphaModFix/>
          </a:blip>
          <a:srcRect b="0" l="0" r="0" t="0"/>
          <a:stretch/>
        </p:blipFill>
        <p:spPr>
          <a:xfrm>
            <a:off x="584979" y="1442469"/>
            <a:ext cx="10573548" cy="43962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1" name="Google Shape;761;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2" name="Google Shape;762;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3" name="Google Shape;763;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a:t>
            </a:r>
            <a:endParaRPr b="0" i="0" sz="1400" u="none" cap="none" strike="noStrike">
              <a:solidFill>
                <a:srgbClr val="000000"/>
              </a:solidFill>
              <a:latin typeface="Century Gothic"/>
              <a:ea typeface="Century Gothic"/>
              <a:cs typeface="Century Gothic"/>
              <a:sym typeface="Century Gothic"/>
            </a:endParaRPr>
          </a:p>
        </p:txBody>
      </p:sp>
      <p:pic>
        <p:nvPicPr>
          <p:cNvPr id="766" name="Google Shape;766;p56"/>
          <p:cNvPicPr preferRelativeResize="0"/>
          <p:nvPr/>
        </p:nvPicPr>
        <p:blipFill rotWithShape="1">
          <a:blip r:embed="rId6">
            <a:alphaModFix/>
          </a:blip>
          <a:srcRect b="0" l="0" r="0" t="0"/>
          <a:stretch/>
        </p:blipFill>
        <p:spPr>
          <a:xfrm>
            <a:off x="1557911" y="1193900"/>
            <a:ext cx="6180164" cy="5170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7" name="Google Shape;767;p56"/>
          <p:cNvSpPr txBox="1"/>
          <p:nvPr/>
        </p:nvSpPr>
        <p:spPr>
          <a:xfrm>
            <a:off x="8195325"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a:t>
            </a:r>
            <a:r>
              <a:rPr lang="en-US" sz="3200">
                <a:latin typeface="Century Gothic"/>
                <a:ea typeface="Century Gothic"/>
                <a:cs typeface="Century Gothic"/>
                <a:sym typeface="Century Gothic"/>
              </a:rPr>
              <a:t>4</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A picture containing clock&#10;&#10;Description automatically generated" id="773" name="Google Shape;773;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4" name="Google Shape;774;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5" name="Google Shape;775;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6" name="Google Shape;776;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7" name="Google Shape;777;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a:t>
            </a:r>
            <a:r>
              <a:rPr lang="en-US" sz="3600">
                <a:solidFill>
                  <a:schemeClr val="lt1"/>
                </a:solidFill>
                <a:latin typeface="Century Gothic"/>
                <a:ea typeface="Century Gothic"/>
                <a:cs typeface="Century Gothic"/>
                <a:sym typeface="Century Gothic"/>
              </a:rPr>
              <a:t>Visualize Details</a:t>
            </a:r>
            <a:endParaRPr b="0" i="0" sz="3600" u="none" cap="none" strike="noStrike">
              <a:solidFill>
                <a:srgbClr val="000000"/>
              </a:solidFill>
              <a:latin typeface="Century Gothic"/>
              <a:ea typeface="Century Gothic"/>
              <a:cs typeface="Century Gothic"/>
              <a:sym typeface="Century Gothic"/>
            </a:endParaRPr>
          </a:p>
        </p:txBody>
      </p:sp>
      <p:sp>
        <p:nvSpPr>
          <p:cNvPr id="778" name="Google Shape;778;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a:t>
            </a:r>
            <a:endParaRPr b="0" i="0" sz="1400" u="none" cap="none" strike="noStrike">
              <a:solidFill>
                <a:srgbClr val="000000"/>
              </a:solidFill>
              <a:latin typeface="Century Gothic"/>
              <a:ea typeface="Century Gothic"/>
              <a:cs typeface="Century Gothic"/>
              <a:sym typeface="Century Gothic"/>
            </a:endParaRPr>
          </a:p>
        </p:txBody>
      </p:sp>
      <p:pic>
        <p:nvPicPr>
          <p:cNvPr id="779" name="Google Shape;779;p57"/>
          <p:cNvPicPr preferRelativeResize="0"/>
          <p:nvPr/>
        </p:nvPicPr>
        <p:blipFill rotWithShape="1">
          <a:blip r:embed="rId6">
            <a:alphaModFix/>
          </a:blip>
          <a:srcRect b="0" l="0" r="0" t="0"/>
          <a:stretch/>
        </p:blipFill>
        <p:spPr>
          <a:xfrm>
            <a:off x="1576846" y="1220915"/>
            <a:ext cx="6253413" cy="5143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80" name="Google Shape;780;p57"/>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a:t>
            </a:r>
            <a:r>
              <a:rPr lang="en-US" sz="3200">
                <a:latin typeface="Century Gothic"/>
                <a:ea typeface="Century Gothic"/>
                <a:cs typeface="Century Gothic"/>
                <a:sym typeface="Century Gothic"/>
              </a:rPr>
              <a:t>5</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A picture containing clock&#10;&#10;Description automatically generated" id="786" name="Google Shape;786;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7" name="Google Shape;787;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8" name="Google Shape;788;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9" name="Google Shape;789;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0" name="Google Shape;790;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 </a:t>
            </a:r>
            <a:r>
              <a:rPr lang="en-US" sz="3600">
                <a:solidFill>
                  <a:schemeClr val="lt1"/>
                </a:solidFill>
                <a:latin typeface="Century Gothic"/>
                <a:ea typeface="Century Gothic"/>
                <a:cs typeface="Century Gothic"/>
                <a:sym typeface="Century Gothic"/>
              </a:rPr>
              <a:t>Close Read – Visualize Details</a:t>
            </a:r>
            <a:endParaRPr sz="3600">
              <a:solidFill>
                <a:schemeClr val="lt1"/>
              </a:solidFill>
              <a:latin typeface="Century Gothic"/>
              <a:ea typeface="Century Gothic"/>
              <a:cs typeface="Century Gothic"/>
              <a:sym typeface="Century Gothic"/>
            </a:endParaRPr>
          </a:p>
        </p:txBody>
      </p:sp>
      <p:sp>
        <p:nvSpPr>
          <p:cNvPr id="791" name="Google Shape;791;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39</a:t>
            </a:r>
            <a:endParaRPr b="0" i="0" sz="1400" u="none" cap="none" strike="noStrike">
              <a:solidFill>
                <a:srgbClr val="000000"/>
              </a:solidFill>
              <a:latin typeface="Century Gothic"/>
              <a:ea typeface="Century Gothic"/>
              <a:cs typeface="Century Gothic"/>
              <a:sym typeface="Century Gothic"/>
            </a:endParaRPr>
          </a:p>
        </p:txBody>
      </p:sp>
      <p:pic>
        <p:nvPicPr>
          <p:cNvPr id="792" name="Google Shape;792;p58"/>
          <p:cNvPicPr preferRelativeResize="0"/>
          <p:nvPr/>
        </p:nvPicPr>
        <p:blipFill>
          <a:blip r:embed="rId6">
            <a:alphaModFix/>
          </a:blip>
          <a:stretch>
            <a:fillRect/>
          </a:stretch>
        </p:blipFill>
        <p:spPr>
          <a:xfrm>
            <a:off x="1355248" y="1132438"/>
            <a:ext cx="6696612" cy="5538787"/>
          </a:xfrm>
          <a:prstGeom prst="rect">
            <a:avLst/>
          </a:prstGeom>
          <a:noFill/>
          <a:ln>
            <a:noFill/>
          </a:ln>
        </p:spPr>
      </p:pic>
      <p:sp>
        <p:nvSpPr>
          <p:cNvPr id="793" name="Google Shape;793;p58"/>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a:t>
            </a:r>
            <a:r>
              <a:rPr lang="en-US" sz="3200">
                <a:latin typeface="Century Gothic"/>
                <a:ea typeface="Century Gothic"/>
                <a:cs typeface="Century Gothic"/>
                <a:sym typeface="Century Gothic"/>
              </a:rPr>
              <a:t>9</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descr="A picture containing clock&#10;&#10;Description automatically generated" id="799" name="Google Shape;799;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0" name="Google Shape;800;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1" name="Google Shape;801;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2" name="Google Shape;802;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3" name="Google Shape;803;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Visualize Details</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805" name="Google Shape;805;p61"/>
          <p:cNvSpPr txBox="1"/>
          <p:nvPr/>
        </p:nvSpPr>
        <p:spPr>
          <a:xfrm>
            <a:off x="7227636" y="2260572"/>
            <a:ext cx="449909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06" name="Google Shape;806;p61"/>
          <p:cNvPicPr preferRelativeResize="0"/>
          <p:nvPr/>
        </p:nvPicPr>
        <p:blipFill rotWithShape="1">
          <a:blip r:embed="rId6">
            <a:alphaModFix/>
          </a:blip>
          <a:srcRect b="0" l="0" r="0" t="0"/>
          <a:stretch/>
        </p:blipFill>
        <p:spPr>
          <a:xfrm>
            <a:off x="562312" y="1714500"/>
            <a:ext cx="5407508" cy="448969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sp>
        <p:nvSpPr>
          <p:cNvPr id="818" name="Google Shape;818;p62"/>
          <p:cNvSpPr txBox="1"/>
          <p:nvPr/>
        </p:nvSpPr>
        <p:spPr>
          <a:xfrm>
            <a:off x="8299369" y="254574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52 in your Student Interactive.</a:t>
            </a:r>
            <a:endParaRPr b="0" i="0" sz="3200" u="none" cap="none" strike="noStrike">
              <a:solidFill>
                <a:schemeClr val="dk1"/>
              </a:solidFill>
              <a:latin typeface="Century Gothic"/>
              <a:ea typeface="Century Gothic"/>
              <a:cs typeface="Century Gothic"/>
              <a:sym typeface="Century Gothic"/>
            </a:endParaRPr>
          </a:p>
        </p:txBody>
      </p:sp>
      <p:graphicFrame>
        <p:nvGraphicFramePr>
          <p:cNvPr id="819" name="Google Shape;819;p62"/>
          <p:cNvGraphicFramePr/>
          <p:nvPr/>
        </p:nvGraphicFramePr>
        <p:xfrm>
          <a:off x="722800" y="1522175"/>
          <a:ext cx="3000000" cy="3000000"/>
        </p:xfrm>
        <a:graphic>
          <a:graphicData uri="http://schemas.openxmlformats.org/drawingml/2006/table">
            <a:tbl>
              <a:tblPr>
                <a:noFill/>
                <a:tableStyleId>{DC6885C9-C13C-4A93-A80D-D3E3F72A32E1}</a:tableStyleId>
              </a:tblPr>
              <a:tblGrid>
                <a:gridCol w="2444600"/>
                <a:gridCol w="2444600"/>
                <a:gridCol w="2444600"/>
              </a:tblGrid>
              <a:tr h="533375">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t>Characters</a:t>
                      </a:r>
                      <a:endParaRPr sz="23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t>Setting </a:t>
                      </a:r>
                      <a:endParaRPr sz="23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300"/>
                        <a:buFont typeface="Arial"/>
                        <a:buNone/>
                      </a:pPr>
                      <a:r>
                        <a:rPr lang="en-US" sz="2300" u="none" cap="none" strike="noStrike"/>
                        <a:t>Plot</a:t>
                      </a:r>
                      <a:endParaRPr sz="2300" u="none" cap="none" strike="noStrike"/>
                    </a:p>
                  </a:txBody>
                  <a:tcPr marT="91425" marB="91425" marR="91425" marL="91425"/>
                </a:tc>
              </a:tr>
              <a:tr h="44377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clock&#10;&#10;Description automatically generated" id="825" name="Google Shape;825;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6" name="Google Shape;826;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7" name="Google Shape;827;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8" name="Google Shape;828;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9" name="Google Shape;829;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63"/>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come up </a:t>
            </a:r>
            <a:r>
              <a:rPr b="0" i="0" lang="en-US" sz="3200" u="none" cap="none" strike="noStrike">
                <a:solidFill>
                  <a:schemeClr val="dk1"/>
                </a:solidFill>
                <a:latin typeface="Century Gothic"/>
                <a:ea typeface="Century Gothic"/>
                <a:cs typeface="Century Gothic"/>
                <a:sym typeface="Century Gothic"/>
              </a:rPr>
              <a:t>with an idea for your story. Check the flip chart or stack texts for help </a:t>
            </a:r>
            <a:r>
              <a:rPr b="1" i="0" lang="en-US" sz="3200" u="none" cap="none" strike="noStrike">
                <a:solidFill>
                  <a:schemeClr val="dk1"/>
                </a:solidFill>
                <a:latin typeface="Century Gothic"/>
                <a:ea typeface="Century Gothic"/>
                <a:cs typeface="Century Gothic"/>
                <a:sym typeface="Century Gothic"/>
              </a:rPr>
              <a:t>generating</a:t>
            </a:r>
            <a:r>
              <a:rPr b="0" i="0" lang="en-US" sz="3200" u="none" cap="none" strike="noStrike">
                <a:solidFill>
                  <a:schemeClr val="dk1"/>
                </a:solidFill>
                <a:latin typeface="Century Gothic"/>
                <a:ea typeface="Century Gothic"/>
                <a:cs typeface="Century Gothic"/>
                <a:sym typeface="Century Gothic"/>
              </a:rPr>
              <a:t> ideas.</a:t>
            </a:r>
            <a:endParaRPr b="0" i="0" sz="1400" u="none" cap="none" strike="noStrike">
              <a:solidFill>
                <a:srgbClr val="000000"/>
              </a:solidFill>
              <a:latin typeface="Century Gothic"/>
              <a:ea typeface="Century Gothic"/>
              <a:cs typeface="Century Gothic"/>
              <a:sym typeface="Century Gothic"/>
            </a:endParaRPr>
          </a:p>
        </p:txBody>
      </p:sp>
      <p:sp>
        <p:nvSpPr>
          <p:cNvPr id="831" name="Google Shape;831;p63"/>
          <p:cNvSpPr txBox="1"/>
          <p:nvPr/>
        </p:nvSpPr>
        <p:spPr>
          <a:xfrm>
            <a:off x="992880" y="4004475"/>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about your idea in your booklet or start a new story.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32" name="Google Shape;832;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drawing, lamp&#10;&#10;Description automatically generated" id="142" name="Google Shape;14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3" name="Google Shape;14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4" name="Google Shape;14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5" name="Google Shape;14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6" name="Google Shape;14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7" name="Google Shape;14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A picture containing clock&#10;&#10;Description automatically generated" id="838" name="Google Shape;838;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9" name="Google Shape;839;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0" name="Google Shape;840;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1" name="Google Shape;841;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2" name="Google Shape;842;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43" name="Google Shape;843;p65"/>
          <p:cNvSpPr txBox="1"/>
          <p:nvPr/>
        </p:nvSpPr>
        <p:spPr>
          <a:xfrm>
            <a:off x="6945096" y="2247255"/>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4" name="Google Shape;844;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pic>
        <p:nvPicPr>
          <p:cNvPr id="845" name="Google Shape;845;p65"/>
          <p:cNvPicPr preferRelativeResize="0"/>
          <p:nvPr/>
        </p:nvPicPr>
        <p:blipFill rotWithShape="1">
          <a:blip r:embed="rId6">
            <a:alphaModFix/>
          </a:blip>
          <a:srcRect b="0" l="0" r="0" t="0"/>
          <a:stretch/>
        </p:blipFill>
        <p:spPr>
          <a:xfrm>
            <a:off x="819040" y="1593746"/>
            <a:ext cx="5022949" cy="41913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descr="A picture containing drawing, lamp&#10;&#10;Description automatically generated" id="850" name="Google Shape;850;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51" name="Google Shape;851;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52" name="Google Shape;852;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53" name="Google Shape;853;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4" name="Google Shape;854;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5" name="Google Shape;855;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clock&#10;&#10;Description automatically generated" id="861" name="Google Shape;861;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2" name="Google Shape;862;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3" name="Google Shape;86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5" name="Google Shape;865;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6" name="Google Shape;866;p67"/>
          <p:cNvSpPr txBox="1"/>
          <p:nvPr/>
        </p:nvSpPr>
        <p:spPr>
          <a:xfrm>
            <a:off x="928402" y="1596232"/>
            <a:ext cx="755029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The quilt is blue and red.</a:t>
            </a:r>
            <a:endParaRPr b="0" i="0" sz="4400" u="none" cap="none" strike="noStrike">
              <a:solidFill>
                <a:srgbClr val="000000"/>
              </a:solidFill>
              <a:latin typeface="Century Gothic"/>
              <a:ea typeface="Century Gothic"/>
              <a:cs typeface="Century Gothic"/>
              <a:sym typeface="Century Gothic"/>
            </a:endParaRPr>
          </a:p>
        </p:txBody>
      </p:sp>
      <p:sp>
        <p:nvSpPr>
          <p:cNvPr id="867" name="Google Shape;867;p67"/>
          <p:cNvSpPr txBox="1"/>
          <p:nvPr/>
        </p:nvSpPr>
        <p:spPr>
          <a:xfrm>
            <a:off x="928402" y="2601523"/>
            <a:ext cx="755029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My cat zigs and zags.</a:t>
            </a:r>
            <a:endParaRPr b="0" i="0" sz="4400" u="none" cap="none" strike="noStrike">
              <a:solidFill>
                <a:srgbClr val="000000"/>
              </a:solidFill>
              <a:latin typeface="Century Gothic"/>
              <a:ea typeface="Century Gothic"/>
              <a:cs typeface="Century Gothic"/>
              <a:sym typeface="Century Gothic"/>
            </a:endParaRPr>
          </a:p>
        </p:txBody>
      </p:sp>
      <p:sp>
        <p:nvSpPr>
          <p:cNvPr id="868" name="Google Shape;868;p67"/>
          <p:cNvSpPr txBox="1"/>
          <p:nvPr/>
        </p:nvSpPr>
        <p:spPr>
          <a:xfrm>
            <a:off x="928402" y="3713568"/>
            <a:ext cx="755029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Matt can zip his coat.</a:t>
            </a:r>
            <a:endParaRPr b="0" i="0" sz="4400" u="none" cap="none" strike="noStrike">
              <a:solidFill>
                <a:srgbClr val="000000"/>
              </a:solidFill>
              <a:latin typeface="Century Gothic"/>
              <a:ea typeface="Century Gothic"/>
              <a:cs typeface="Century Gothic"/>
              <a:sym typeface="Century Gothic"/>
            </a:endParaRPr>
          </a:p>
        </p:txBody>
      </p:sp>
      <p:sp>
        <p:nvSpPr>
          <p:cNvPr id="869" name="Google Shape;869;p67"/>
          <p:cNvSpPr txBox="1"/>
          <p:nvPr/>
        </p:nvSpPr>
        <p:spPr>
          <a:xfrm>
            <a:off x="9194643" y="1980932"/>
            <a:ext cx="2425858"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 many words are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 each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sentence</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0" name="Google Shape;870;p67"/>
          <p:cNvSpPr txBox="1"/>
          <p:nvPr/>
        </p:nvSpPr>
        <p:spPr>
          <a:xfrm>
            <a:off x="998752" y="4825618"/>
            <a:ext cx="755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 will not quit the team.</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descr="A picture containing clock&#10;&#10;Description automatically generated" id="876" name="Google Shape;876;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77" name="Google Shape;877;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8" name="Google Shape;878;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0" name="Google Shape;880;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1" name="Google Shape;881;p68"/>
          <p:cNvSpPr txBox="1"/>
          <p:nvPr/>
        </p:nvSpPr>
        <p:spPr>
          <a:xfrm>
            <a:off x="699415" y="2039276"/>
            <a:ext cx="16242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Qu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qu</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Zz</a:t>
            </a:r>
            <a:endParaRPr b="0" i="0" sz="6600" u="none" cap="none" strike="noStrike">
              <a:solidFill>
                <a:schemeClr val="dk1"/>
              </a:solidFill>
              <a:latin typeface="Century Gothic"/>
              <a:ea typeface="Century Gothic"/>
              <a:cs typeface="Century Gothic"/>
              <a:sym typeface="Century Gothic"/>
            </a:endParaRPr>
          </a:p>
        </p:txBody>
      </p:sp>
      <p:sp>
        <p:nvSpPr>
          <p:cNvPr id="882" name="Google Shape;882;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 111</a:t>
            </a:r>
            <a:endParaRPr b="0" i="0" sz="1400" u="none" cap="none" strike="noStrike">
              <a:solidFill>
                <a:srgbClr val="000000"/>
              </a:solidFill>
              <a:latin typeface="Century Gothic"/>
              <a:ea typeface="Century Gothic"/>
              <a:cs typeface="Century Gothic"/>
              <a:sym typeface="Century Gothic"/>
            </a:endParaRPr>
          </a:p>
        </p:txBody>
      </p:sp>
      <p:sp>
        <p:nvSpPr>
          <p:cNvPr id="883" name="Google Shape;883;p68"/>
          <p:cNvSpPr txBox="1"/>
          <p:nvPr/>
        </p:nvSpPr>
        <p:spPr>
          <a:xfrm>
            <a:off x="2810609" y="2039275"/>
            <a:ext cx="29973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zip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quit</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zap</a:t>
            </a:r>
            <a:endParaRPr b="0" i="0" sz="6600" u="none" cap="none" strike="noStrike">
              <a:solidFill>
                <a:schemeClr val="dk1"/>
              </a:solidFill>
              <a:latin typeface="Century Gothic"/>
              <a:ea typeface="Century Gothic"/>
              <a:cs typeface="Century Gothic"/>
              <a:sym typeface="Century Gothic"/>
            </a:endParaRPr>
          </a:p>
        </p:txBody>
      </p:sp>
      <p:sp>
        <p:nvSpPr>
          <p:cNvPr id="884" name="Google Shape;884;p68"/>
          <p:cNvSpPr txBox="1"/>
          <p:nvPr/>
        </p:nvSpPr>
        <p:spPr>
          <a:xfrm>
            <a:off x="5128834" y="2039275"/>
            <a:ext cx="29973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Zak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quilt</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Quin</a:t>
            </a:r>
            <a:endParaRPr b="0" i="0" sz="6600" u="none" cap="none" strike="noStrike">
              <a:solidFill>
                <a:schemeClr val="dk1"/>
              </a:solidFill>
              <a:latin typeface="Century Gothic"/>
              <a:ea typeface="Century Gothic"/>
              <a:cs typeface="Century Gothic"/>
              <a:sym typeface="Century Gothic"/>
            </a:endParaRPr>
          </a:p>
        </p:txBody>
      </p:sp>
      <p:sp>
        <p:nvSpPr>
          <p:cNvPr id="885" name="Google Shape;885;p68"/>
          <p:cNvSpPr txBox="1"/>
          <p:nvPr/>
        </p:nvSpPr>
        <p:spPr>
          <a:xfrm>
            <a:off x="8013399" y="2085450"/>
            <a:ext cx="2997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110 in your Student Interactive and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descr="A picture containing clock&#10;&#10;Description automatically generated" id="891" name="Google Shape;891;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2" name="Google Shape;892;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3" name="Google Shape;893;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4" name="Google Shape;894;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5" name="Google Shape;895;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96" name="Google Shape;896;p69"/>
          <p:cNvSpPr txBox="1"/>
          <p:nvPr/>
        </p:nvSpPr>
        <p:spPr>
          <a:xfrm>
            <a:off x="885824"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897" name="Google Shape;897;p6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6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p69"/>
          <p:cNvSpPr/>
          <p:nvPr/>
        </p:nvSpPr>
        <p:spPr>
          <a:xfrm>
            <a:off x="880721"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0" name="Google Shape;900;p69"/>
          <p:cNvSpPr/>
          <p:nvPr/>
        </p:nvSpPr>
        <p:spPr>
          <a:xfrm>
            <a:off x="4633921"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1" name="Google Shape;901;p69"/>
          <p:cNvSpPr/>
          <p:nvPr/>
        </p:nvSpPr>
        <p:spPr>
          <a:xfrm>
            <a:off x="8140617"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descr="A picture containing clock&#10;&#10;Description automatically generated" id="907" name="Google Shape;907;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8" name="Google Shape;908;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9" name="Google Shape;909;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0" name="Google Shape;910;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1" name="Google Shape;911;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grpSp>
        <p:nvGrpSpPr>
          <p:cNvPr id="912" name="Google Shape;912;p70"/>
          <p:cNvGrpSpPr/>
          <p:nvPr/>
        </p:nvGrpSpPr>
        <p:grpSpPr>
          <a:xfrm>
            <a:off x="1830051" y="1177275"/>
            <a:ext cx="8138322" cy="4729500"/>
            <a:chOff x="191749" y="457609"/>
            <a:chExt cx="8138322" cy="4729500"/>
          </a:xfrm>
        </p:grpSpPr>
        <p:sp>
          <p:nvSpPr>
            <p:cNvPr id="913" name="Google Shape;913;p70"/>
            <p:cNvSpPr/>
            <p:nvPr/>
          </p:nvSpPr>
          <p:spPr>
            <a:xfrm>
              <a:off x="191749" y="457609"/>
              <a:ext cx="5374500" cy="4729500"/>
            </a:xfrm>
            <a:prstGeom prst="ellipse">
              <a:avLst/>
            </a:prstGeom>
            <a:solidFill>
              <a:srgbClr val="4372C3">
                <a:alpha val="4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70"/>
            <p:cNvSpPr txBox="1"/>
            <p:nvPr/>
          </p:nvSpPr>
          <p:spPr>
            <a:xfrm>
              <a:off x="852169" y="1015318"/>
              <a:ext cx="2726943" cy="361411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6100"/>
                <a:buFont typeface="Arial"/>
                <a:buNone/>
              </a:pPr>
              <a:r>
                <a:rPr b="0" i="0" lang="en-US" sz="2400" u="none" cap="none" strike="noStrike">
                  <a:solidFill>
                    <a:schemeClr val="dk1"/>
                  </a:solidFill>
                  <a:latin typeface="Arial"/>
                  <a:ea typeface="Arial"/>
                  <a:cs typeface="Arial"/>
                  <a:sym typeface="Arial"/>
                </a:rPr>
                <a:t>Anansi</a:t>
              </a:r>
              <a:endParaRPr b="0" i="0" sz="2400" u="none" cap="none" strike="noStrike">
                <a:solidFill>
                  <a:srgbClr val="000000"/>
                </a:solidFill>
                <a:latin typeface="Arial"/>
                <a:ea typeface="Arial"/>
                <a:cs typeface="Arial"/>
                <a:sym typeface="Arial"/>
              </a:endParaRPr>
            </a:p>
          </p:txBody>
        </p:sp>
        <p:sp>
          <p:nvSpPr>
            <p:cNvPr id="915" name="Google Shape;915;p70"/>
            <p:cNvSpPr/>
            <p:nvPr/>
          </p:nvSpPr>
          <p:spPr>
            <a:xfrm>
              <a:off x="2955571" y="457609"/>
              <a:ext cx="5374500" cy="4729500"/>
            </a:xfrm>
            <a:prstGeom prst="ellipse">
              <a:avLst/>
            </a:prstGeom>
            <a:solidFill>
              <a:srgbClr val="4372C3">
                <a:alpha val="4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70"/>
            <p:cNvSpPr txBox="1"/>
            <p:nvPr/>
          </p:nvSpPr>
          <p:spPr>
            <a:xfrm>
              <a:off x="4921284" y="1015318"/>
              <a:ext cx="2727000" cy="3614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6100"/>
                <a:buFont typeface="Arial"/>
                <a:buNone/>
              </a:pPr>
              <a:r>
                <a:rPr b="0" i="0" lang="en-US" sz="2400" u="none" cap="none" strike="noStrike">
                  <a:solidFill>
                    <a:schemeClr val="dk1"/>
                  </a:solidFill>
                  <a:latin typeface="Arial"/>
                  <a:ea typeface="Arial"/>
                  <a:cs typeface="Arial"/>
                  <a:sym typeface="Arial"/>
                </a:rPr>
                <a:t>Tortoise</a:t>
              </a:r>
              <a:endParaRPr b="0" i="0" sz="2400" u="none" cap="none" strike="noStrike">
                <a:solidFill>
                  <a:srgbClr val="000000"/>
                </a:solidFill>
                <a:latin typeface="Arial"/>
                <a:ea typeface="Arial"/>
                <a:cs typeface="Arial"/>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descr="A picture containing clock&#10;&#10;Description automatically generated" id="922" name="Google Shape;922;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3" name="Google Shape;923;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4" name="Google Shape;924;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5" name="Google Shape;925;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6" name="Google Shape;926;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7" name="Google Shape;927;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928" name="Google Shape;928;p71"/>
          <p:cNvPicPr preferRelativeResize="0"/>
          <p:nvPr/>
        </p:nvPicPr>
        <p:blipFill rotWithShape="1">
          <a:blip r:embed="rId6">
            <a:alphaModFix/>
          </a:blip>
          <a:srcRect b="0" l="0" r="0" t="0"/>
          <a:stretch/>
        </p:blipFill>
        <p:spPr>
          <a:xfrm>
            <a:off x="1538806" y="1159009"/>
            <a:ext cx="6232644" cy="5233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29" name="Google Shape;929;p71"/>
          <p:cNvSpPr txBox="1"/>
          <p:nvPr/>
        </p:nvSpPr>
        <p:spPr>
          <a:xfrm>
            <a:off x="8291908" y="1710716"/>
            <a:ext cx="3461941"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Turn to p. 46 in your Student Interactive.  </a:t>
            </a:r>
            <a:r>
              <a:rPr b="1" i="0" lang="en-US" sz="3200" u="none" cap="none" strike="noStrike">
                <a:solidFill>
                  <a:srgbClr val="000000"/>
                </a:solidFill>
                <a:latin typeface="Century Gothic"/>
                <a:ea typeface="Century Gothic"/>
                <a:cs typeface="Century Gothic"/>
                <a:sym typeface="Century Gothic"/>
              </a:rPr>
              <a:t>Talk</a:t>
            </a:r>
            <a:r>
              <a:rPr b="0" i="0" lang="en-US" sz="3200" u="none" cap="none" strike="noStrike">
                <a:solidFill>
                  <a:srgbClr val="000000"/>
                </a:solidFill>
                <a:latin typeface="Century Gothic"/>
                <a:ea typeface="Century Gothic"/>
                <a:cs typeface="Century Gothic"/>
                <a:sym typeface="Century Gothic"/>
              </a:rPr>
              <a:t> to your partner about how this book compares to other texts.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descr="A picture containing clock&#10;&#10;Description automatically generated" id="935" name="Google Shape;935;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6" name="Google Shape;936;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7" name="Google Shape;937;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8" name="Google Shape;938;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9" name="Google Shape;939;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40" name="Google Shape;940;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941" name="Google Shape;941;p91"/>
          <p:cNvPicPr preferRelativeResize="0"/>
          <p:nvPr/>
        </p:nvPicPr>
        <p:blipFill rotWithShape="1">
          <a:blip r:embed="rId6">
            <a:alphaModFix/>
          </a:blip>
          <a:srcRect b="0" l="0" r="0" t="0"/>
          <a:stretch/>
        </p:blipFill>
        <p:spPr>
          <a:xfrm>
            <a:off x="6650097" y="2722743"/>
            <a:ext cx="4778749" cy="11569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42" name="Google Shape;942;p91"/>
          <p:cNvPicPr preferRelativeResize="0"/>
          <p:nvPr/>
        </p:nvPicPr>
        <p:blipFill rotWithShape="1">
          <a:blip r:embed="rId7">
            <a:alphaModFix/>
          </a:blip>
          <a:srcRect b="0" l="0" r="0" t="0"/>
          <a:stretch/>
        </p:blipFill>
        <p:spPr>
          <a:xfrm>
            <a:off x="819040" y="1650950"/>
            <a:ext cx="5119197" cy="423657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descr="A picture containing clock&#10;&#10;Description automatically generated" id="948" name="Google Shape;948;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9" name="Google Shape;949;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0" name="Google Shape;950;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1" name="Google Shape;951;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2" name="Google Shape;952;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sp>
        <p:nvSpPr>
          <p:cNvPr id="953" name="Google Shape;953;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954" name="Google Shape;954;p72"/>
          <p:cNvSpPr txBox="1"/>
          <p:nvPr/>
        </p:nvSpPr>
        <p:spPr>
          <a:xfrm>
            <a:off x="7848600" y="231008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5" name="Google Shape;955;p72"/>
          <p:cNvPicPr preferRelativeResize="0"/>
          <p:nvPr/>
        </p:nvPicPr>
        <p:blipFill rotWithShape="1">
          <a:blip r:embed="rId6">
            <a:alphaModFix/>
          </a:blip>
          <a:srcRect b="0" l="0" r="0" t="0"/>
          <a:stretch/>
        </p:blipFill>
        <p:spPr>
          <a:xfrm>
            <a:off x="1157638" y="1387237"/>
            <a:ext cx="5776560" cy="48169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descr="A picture containing clock&#10;&#10;Description automatically generated" id="961" name="Google Shape;961;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2" name="Google Shape;962;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3" name="Google Shape;963;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4" name="Google Shape;964;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5" name="Google Shape;965;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66" name="Google Shape;966;p74"/>
          <p:cNvSpPr txBox="1"/>
          <p:nvPr/>
        </p:nvSpPr>
        <p:spPr>
          <a:xfrm>
            <a:off x="529143" y="1674853"/>
            <a:ext cx="11053254"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Which word in these sentences is a pronoun</a:t>
            </a:r>
            <a:r>
              <a:rPr b="0" i="0" lang="en-US" sz="3600" u="none" cap="none" strike="noStrike">
                <a:solidFill>
                  <a:schemeClr val="accent1"/>
                </a:solidFill>
                <a:latin typeface="Arial"/>
                <a:ea typeface="Arial"/>
                <a:cs typeface="Arial"/>
                <a:sym typeface="Arial"/>
              </a:rPr>
              <a:t>?</a:t>
            </a:r>
            <a:endParaRPr b="0" i="0" sz="3600" u="none" cap="none" strike="noStrike">
              <a:solidFill>
                <a:schemeClr val="accent1"/>
              </a:solidFill>
              <a:latin typeface="Arial"/>
              <a:ea typeface="Arial"/>
              <a:cs typeface="Arial"/>
              <a:sym typeface="Arial"/>
            </a:endParaRPr>
          </a:p>
        </p:txBody>
      </p:sp>
      <p:sp>
        <p:nvSpPr>
          <p:cNvPr id="967" name="Google Shape;967;p74"/>
          <p:cNvSpPr txBox="1"/>
          <p:nvPr/>
        </p:nvSpPr>
        <p:spPr>
          <a:xfrm>
            <a:off x="1339272" y="2602431"/>
            <a:ext cx="9047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Rose sees two friends.  She waves.</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She</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two</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Rose</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A picture containing clock&#10;&#10;Description automatically generated" id="153" name="Google Shape;15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4" name="Google Shape;15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5" name="Google Shape;15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8" name="Google Shape;15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9" name="Google Shape;159;p7"/>
          <p:cNvPicPr preferRelativeResize="0"/>
          <p:nvPr/>
        </p:nvPicPr>
        <p:blipFill rotWithShape="1">
          <a:blip r:embed="rId6">
            <a:alphaModFix/>
          </a:blip>
          <a:srcRect b="0" l="0" r="0" t="0"/>
          <a:stretch/>
        </p:blipFill>
        <p:spPr>
          <a:xfrm>
            <a:off x="5130026" y="1502624"/>
            <a:ext cx="5493474" cy="44968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60" name="Google Shape;160;p7"/>
          <p:cNvPicPr preferRelativeResize="0"/>
          <p:nvPr/>
        </p:nvPicPr>
        <p:blipFill rotWithShape="1">
          <a:blip r:embed="rId7">
            <a:alphaModFix/>
          </a:blip>
          <a:srcRect b="0" l="0" r="0" t="0"/>
          <a:stretch/>
        </p:blipFill>
        <p:spPr>
          <a:xfrm>
            <a:off x="1901824" y="1327551"/>
            <a:ext cx="1632724" cy="2272500"/>
          </a:xfrm>
          <a:prstGeom prst="rect">
            <a:avLst/>
          </a:prstGeom>
          <a:noFill/>
          <a:ln>
            <a:noFill/>
          </a:ln>
          <a:effectLst>
            <a:outerShdw blurRad="57150" rotWithShape="0" algn="bl" dir="5400000" dist="19050">
              <a:srgbClr val="000000">
                <a:alpha val="49803"/>
              </a:srgbClr>
            </a:outerShdw>
          </a:effectLst>
        </p:spPr>
      </p:pic>
      <p:pic>
        <p:nvPicPr>
          <p:cNvPr id="161" name="Google Shape;161;p7"/>
          <p:cNvPicPr preferRelativeResize="0"/>
          <p:nvPr/>
        </p:nvPicPr>
        <p:blipFill rotWithShape="1">
          <a:blip r:embed="rId8">
            <a:alphaModFix/>
          </a:blip>
          <a:srcRect b="0" l="0" r="0" t="0"/>
          <a:stretch/>
        </p:blipFill>
        <p:spPr>
          <a:xfrm>
            <a:off x="684550" y="3913186"/>
            <a:ext cx="1632724" cy="2272493"/>
          </a:xfrm>
          <a:prstGeom prst="rect">
            <a:avLst/>
          </a:prstGeom>
          <a:noFill/>
          <a:ln>
            <a:noFill/>
          </a:ln>
          <a:effectLst>
            <a:outerShdw blurRad="57150" rotWithShape="0" algn="bl" dir="5400000" dist="19050">
              <a:srgbClr val="000000">
                <a:alpha val="49803"/>
              </a:srgbClr>
            </a:outerShdw>
          </a:effectLst>
        </p:spPr>
      </p:pic>
      <p:pic>
        <p:nvPicPr>
          <p:cNvPr id="162" name="Google Shape;162;p7"/>
          <p:cNvPicPr preferRelativeResize="0"/>
          <p:nvPr/>
        </p:nvPicPr>
        <p:blipFill rotWithShape="1">
          <a:blip r:embed="rId9">
            <a:alphaModFix/>
          </a:blip>
          <a:srcRect b="0" l="0" r="0" t="0"/>
          <a:stretch/>
        </p:blipFill>
        <p:spPr>
          <a:xfrm>
            <a:off x="2830512" y="3913182"/>
            <a:ext cx="1632724" cy="2272493"/>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74" name="Google Shape;974;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75" name="Google Shape;975;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76" name="Google Shape;976;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77" name="Google Shape;977;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78" name="Google Shape;978;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9" name="Google Shape;979;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A picture containing clock&#10;&#10;Description automatically generated" id="168" name="Google Shape;168;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9" name="Google Shape;169;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70" name="Google Shape;170;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1" name="Google Shape;171;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72" name="Google Shape;172;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73" name="Google Shape;173;p8"/>
          <p:cNvPicPr preferRelativeResize="0"/>
          <p:nvPr/>
        </p:nvPicPr>
        <p:blipFill rotWithShape="1">
          <a:blip r:embed="rId6">
            <a:alphaModFix/>
          </a:blip>
          <a:srcRect b="0" l="0" r="0" t="0"/>
          <a:stretch/>
        </p:blipFill>
        <p:spPr>
          <a:xfrm>
            <a:off x="1339273" y="1474542"/>
            <a:ext cx="3543795" cy="4429743"/>
          </a:xfrm>
          <a:prstGeom prst="rect">
            <a:avLst/>
          </a:prstGeom>
          <a:noFill/>
          <a:ln>
            <a:noFill/>
          </a:ln>
          <a:effectLst>
            <a:outerShdw blurRad="57150" rotWithShape="0" algn="bl" dir="5400000" dist="19050">
              <a:srgbClr val="000000">
                <a:alpha val="49803"/>
              </a:srgbClr>
            </a:outerShdw>
          </a:effectLst>
        </p:spPr>
      </p:pic>
      <p:pic>
        <p:nvPicPr>
          <p:cNvPr id="174" name="Google Shape;174;p8"/>
          <p:cNvPicPr preferRelativeResize="0"/>
          <p:nvPr/>
        </p:nvPicPr>
        <p:blipFill rotWithShape="1">
          <a:blip r:embed="rId7">
            <a:alphaModFix/>
          </a:blip>
          <a:srcRect b="0" l="0" r="0" t="0"/>
          <a:stretch/>
        </p:blipFill>
        <p:spPr>
          <a:xfrm>
            <a:off x="6544874" y="2231326"/>
            <a:ext cx="1477825" cy="1964276"/>
          </a:xfrm>
          <a:prstGeom prst="rect">
            <a:avLst/>
          </a:prstGeom>
          <a:noFill/>
          <a:ln cap="flat" cmpd="sng" w="25400">
            <a:solidFill>
              <a:srgbClr val="31538F"/>
            </a:solidFill>
            <a:prstDash val="solid"/>
            <a:round/>
            <a:headEnd len="sm" w="sm" type="none"/>
            <a:tailEnd len="sm" w="sm" type="none"/>
          </a:ln>
          <a:effectLst>
            <a:outerShdw blurRad="57150" rotWithShape="0" algn="bl" dir="5400000" dist="19050">
              <a:srgbClr val="000000">
                <a:alpha val="49803"/>
              </a:srgbClr>
            </a:outerShdw>
          </a:effectLst>
        </p:spPr>
      </p:pic>
      <p:pic>
        <p:nvPicPr>
          <p:cNvPr id="175" name="Google Shape;175;p8"/>
          <p:cNvPicPr preferRelativeResize="0"/>
          <p:nvPr/>
        </p:nvPicPr>
        <p:blipFill rotWithShape="1">
          <a:blip r:embed="rId8">
            <a:alphaModFix/>
          </a:blip>
          <a:srcRect b="0" l="0" r="0" t="0"/>
          <a:stretch/>
        </p:blipFill>
        <p:spPr>
          <a:xfrm>
            <a:off x="8496075" y="2446864"/>
            <a:ext cx="1477825" cy="1964281"/>
          </a:xfrm>
          <a:prstGeom prst="rect">
            <a:avLst/>
          </a:prstGeom>
          <a:noFill/>
          <a:ln cap="flat" cmpd="sng" w="25400">
            <a:solidFill>
              <a:srgbClr val="31538F"/>
            </a:solidFill>
            <a:prstDash val="solid"/>
            <a:round/>
            <a:headEnd len="sm" w="sm" type="none"/>
            <a:tailEnd len="sm" w="sm" type="none"/>
          </a:ln>
          <a:effectLst>
            <a:outerShdw blurRad="57150" rotWithShape="0" algn="bl" dir="5400000" dist="19050">
              <a:srgbClr val="000000">
                <a:alpha val="4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A picture containing clock&#10;&#10;Description automatically generated" id="181" name="Google Shape;181;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82" name="Google Shape;182;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83" name="Google Shape;183;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4" name="Google Shape;184;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85" name="Google Shape;185;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sp>
        <p:nvSpPr>
          <p:cNvPr id="186" name="Google Shape;186;p75"/>
          <p:cNvSpPr txBox="1"/>
          <p:nvPr/>
        </p:nvSpPr>
        <p:spPr>
          <a:xfrm>
            <a:off x="7095658" y="1899966"/>
            <a:ext cx="41979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Point </a:t>
            </a:r>
            <a:r>
              <a:rPr b="0" i="0" lang="en-US" sz="3200" u="none" cap="none" strike="noStrike">
                <a:solidFill>
                  <a:schemeClr val="dk1"/>
                </a:solidFill>
                <a:latin typeface="Century Gothic"/>
                <a:ea typeface="Century Gothic"/>
                <a:cs typeface="Century Gothic"/>
                <a:sym typeface="Century Gothic"/>
              </a:rPr>
              <a:t>to the letter j on p. 17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Circle</a:t>
            </a:r>
            <a:r>
              <a:rPr b="0" i="0" lang="en-US" sz="3200" u="none" cap="none" strike="noStrike">
                <a:solidFill>
                  <a:schemeClr val="dk1"/>
                </a:solidFill>
                <a:latin typeface="Century Gothic"/>
                <a:ea typeface="Century Gothic"/>
                <a:cs typeface="Century Gothic"/>
                <a:sym typeface="Century Gothic"/>
              </a:rPr>
              <a:t> each word that begins with /j/.</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87" name="Google Shape;187;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88" name="Google Shape;188;p75"/>
          <p:cNvPicPr preferRelativeResize="0"/>
          <p:nvPr/>
        </p:nvPicPr>
        <p:blipFill rotWithShape="1">
          <a:blip r:embed="rId6">
            <a:alphaModFix/>
          </a:blip>
          <a:srcRect b="0" l="0" r="0" t="0"/>
          <a:stretch/>
        </p:blipFill>
        <p:spPr>
          <a:xfrm>
            <a:off x="1004599" y="1695616"/>
            <a:ext cx="5298910" cy="4368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