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Lst>
  <p:sldSz cy="6858000" cx="12192000"/>
  <p:notesSz cx="6858000" cy="9144000"/>
  <p:embeddedFontLst>
    <p:embeddedFont>
      <p:font typeface="Poppins"/>
      <p:regular r:id="rId79"/>
      <p:bold r:id="rId80"/>
      <p:italic r:id="rId81"/>
      <p:boldItalic r:id="rId82"/>
    </p:embeddedFont>
    <p:embeddedFont>
      <p:font typeface="Century Gothic"/>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7" roundtripDataSignature="AMtx7mgohZqSU74K7uTC/01XjgTCBfZS4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3F0DA59-E960-49FE-884E-0A4E71915D60}">
  <a:tblStyle styleId="{13F0DA59-E960-49FE-884E-0A4E71915D60}"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bold.fntdata"/><Relationship Id="rId83" Type="http://schemas.openxmlformats.org/officeDocument/2006/relationships/font" Target="fonts/CenturyGothic-regular.fntdata"/><Relationship Id="rId42" Type="http://schemas.openxmlformats.org/officeDocument/2006/relationships/slide" Target="slides/slide37.xml"/><Relationship Id="rId86" Type="http://schemas.openxmlformats.org/officeDocument/2006/relationships/font" Target="fonts/CenturyGothic-boldItalic.fntdata"/><Relationship Id="rId41" Type="http://schemas.openxmlformats.org/officeDocument/2006/relationships/slide" Target="slides/slide36.xml"/><Relationship Id="rId85" Type="http://schemas.openxmlformats.org/officeDocument/2006/relationships/font" Target="fonts/CenturyGothic-italic.fntdata"/><Relationship Id="rId44" Type="http://schemas.openxmlformats.org/officeDocument/2006/relationships/slide" Target="slides/slide39.xml"/><Relationship Id="rId43" Type="http://schemas.openxmlformats.org/officeDocument/2006/relationships/slide" Target="slides/slide38.xml"/><Relationship Id="rId87" Type="http://customschemas.google.com/relationships/presentationmetadata" Target="meta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bold.fntdata"/><Relationship Id="rId82" Type="http://schemas.openxmlformats.org/officeDocument/2006/relationships/font" Target="fonts/Poppins-boldItalic.fntdata"/><Relationship Id="rId81" Type="http://schemas.openxmlformats.org/officeDocument/2006/relationships/font" Target="fonts/Poppins-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regular.fntdata"/><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 procedural text uses directions, or steps, to explain how to do or make something. </a:t>
            </a:r>
            <a:endParaRPr/>
          </a:p>
          <a:p>
            <a:pPr indent="-228600" lvl="1" marL="685800" rtl="0" algn="l">
              <a:lnSpc>
                <a:spcPct val="100000"/>
              </a:lnSpc>
              <a:spcBef>
                <a:spcPts val="0"/>
              </a:spcBef>
              <a:spcAft>
                <a:spcPts val="0"/>
              </a:spcAft>
              <a:buClr>
                <a:srgbClr val="000000"/>
              </a:buClr>
              <a:buSzPts val="1200"/>
              <a:buFont typeface="Calibri"/>
              <a:buChar char="•"/>
            </a:pPr>
            <a:r>
              <a:rPr lang="en-US"/>
              <a:t>What does the text explain how to do or make? </a:t>
            </a:r>
            <a:endParaRPr/>
          </a:p>
          <a:p>
            <a:pPr indent="-228600" lvl="1" marL="685800" rtl="0" algn="l">
              <a:lnSpc>
                <a:spcPct val="100000"/>
              </a:lnSpc>
              <a:spcBef>
                <a:spcPts val="0"/>
              </a:spcBef>
              <a:spcAft>
                <a:spcPts val="0"/>
              </a:spcAft>
              <a:buClr>
                <a:srgbClr val="000000"/>
              </a:buClr>
              <a:buSzPts val="1200"/>
              <a:buFont typeface="Calibri"/>
              <a:buChar char="•"/>
            </a:pPr>
            <a:r>
              <a:rPr lang="en-US"/>
              <a:t>Look for sequence words or numbers. How do they help you understand what you will do or make? </a:t>
            </a:r>
            <a:endParaRPr/>
          </a:p>
          <a:p>
            <a:pPr indent="-228600" lvl="1" marL="685800" rtl="0" algn="l">
              <a:lnSpc>
                <a:spcPct val="100000"/>
              </a:lnSpc>
              <a:spcBef>
                <a:spcPts val="0"/>
              </a:spcBef>
              <a:spcAft>
                <a:spcPts val="0"/>
              </a:spcAft>
              <a:buClr>
                <a:srgbClr val="000000"/>
              </a:buClr>
              <a:buSzPts val="1200"/>
              <a:buFont typeface="Calibri"/>
              <a:buChar char="•"/>
            </a:pPr>
            <a:r>
              <a:rPr lang="en-US"/>
              <a:t>Look at the words at the start of each step. How do they help you understand what you’re supposed to do in that step?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Read aloud the model “From School to My House” on p. 186 in the Student Interactive. Then talk about how it is a procedural text: </a:t>
            </a:r>
            <a:r>
              <a:rPr i="1" lang="en-US"/>
              <a:t>“From School to My House” is the title. I think the text will tell us how the person will get from school to home. There are also numbers to keep the steps in order. The action words go, turn, and walk help explain what I am supposed to do to follow the steps. </a:t>
            </a:r>
            <a:r>
              <a:rPr lang="en-US"/>
              <a:t>Have students restate the instructions. Then review the anchor chart on p. 187 in the Student Interactive together. Point out that a procedural text includes a title, sequence words for numbers, action words, illustrations or photographs, and steps in order. </a:t>
            </a:r>
            <a:r>
              <a:rPr b="1" i="0" lang="en-US" u="none" strike="noStrike">
                <a:solidFill>
                  <a:srgbClr val="000000"/>
                </a:solidFill>
              </a:rPr>
              <a:t>Editable Anchor Chart Click Path: Table of Contents -&gt; Reading Anchor Charts -&gt; Unit 1 Week 5: Procedural Text Editable Reading Anchor Chart</a:t>
            </a:r>
            <a:endParaRPr i="0" u="none" strike="noStrike">
              <a:solidFill>
                <a:srgbClr val="000000"/>
              </a:solidFill>
            </a:endParaRPr>
          </a:p>
        </p:txBody>
      </p:sp>
      <p:sp>
        <p:nvSpPr>
          <p:cNvPr id="188" name="Google Shape;18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to identify procedural text.</a:t>
            </a:r>
            <a:endParaRPr/>
          </a:p>
          <a:p>
            <a:pPr indent="-215900" lvl="0" marL="228600" rtl="0" algn="l">
              <a:lnSpc>
                <a:spcPct val="100000"/>
              </a:lnSpc>
              <a:spcBef>
                <a:spcPts val="0"/>
              </a:spcBef>
              <a:spcAft>
                <a:spcPts val="0"/>
              </a:spcAft>
              <a:buSzPts val="1200"/>
              <a:buFont typeface="Calibri"/>
              <a:buAutoNum type="arabicPeriod"/>
            </a:pPr>
            <a:r>
              <a:rPr lang="en-US"/>
              <a:t>Have students turn to a partner to discuss how procedural text is different from realistic fiction. </a:t>
            </a:r>
            <a:endParaRPr/>
          </a:p>
        </p:txBody>
      </p:sp>
      <p:sp>
        <p:nvSpPr>
          <p:cNvPr id="201" name="Google Shape;20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Academic Vocabulary for this unit: type, group, various, settle. Tell students that using new words in conversation is a good way to become more familiar with them. </a:t>
            </a:r>
            <a:endParaRPr/>
          </a:p>
          <a:p>
            <a:pPr indent="-190500" lvl="1" marL="685800" rtl="0" algn="l">
              <a:lnSpc>
                <a:spcPct val="100000"/>
              </a:lnSpc>
              <a:spcBef>
                <a:spcPts val="0"/>
              </a:spcBef>
              <a:spcAft>
                <a:spcPts val="0"/>
              </a:spcAft>
              <a:buClr>
                <a:srgbClr val="000000"/>
              </a:buClr>
              <a:buSzPts val="1200"/>
              <a:buFont typeface="Calibri"/>
              <a:buChar char="•"/>
            </a:pPr>
            <a:r>
              <a:rPr lang="en-US"/>
              <a:t>Choose one of the Academic Vocabulary words in this unit. </a:t>
            </a:r>
            <a:endParaRPr/>
          </a:p>
          <a:p>
            <a:pPr indent="-190500" lvl="1" marL="685800" rtl="0" algn="l">
              <a:lnSpc>
                <a:spcPct val="100000"/>
              </a:lnSpc>
              <a:spcBef>
                <a:spcPts val="0"/>
              </a:spcBef>
              <a:spcAft>
                <a:spcPts val="0"/>
              </a:spcAft>
              <a:buClr>
                <a:srgbClr val="000000"/>
              </a:buClr>
              <a:buSzPts val="1200"/>
              <a:buFont typeface="Calibri"/>
              <a:buChar char="•"/>
            </a:pPr>
            <a:r>
              <a:rPr lang="en-US"/>
              <a:t>Recall the meaning of the word and how it is used in a sentence. </a:t>
            </a:r>
            <a:endParaRPr/>
          </a:p>
          <a:p>
            <a:pPr indent="-190500" lvl="1" marL="685800" rtl="0" algn="l">
              <a:lnSpc>
                <a:spcPct val="100000"/>
              </a:lnSpc>
              <a:spcBef>
                <a:spcPts val="0"/>
              </a:spcBef>
              <a:spcAft>
                <a:spcPts val="0"/>
              </a:spcAft>
              <a:buClr>
                <a:srgbClr val="000000"/>
              </a:buClr>
              <a:buSzPts val="1200"/>
              <a:buFont typeface="Calibri"/>
              <a:buChar char="•"/>
            </a:pPr>
            <a:r>
              <a:rPr lang="en-US"/>
              <a:t>Now say a sentence of your own with that new word. You can use it to ask a question or tell about something.</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an example. </a:t>
            </a:r>
            <a:r>
              <a:rPr i="1" lang="en-US"/>
              <a:t>We learned the word type. I remember reading that there are many different types of neighborhoods. One type of neighborhood is an urban, or city, neighborhood. Another type of neighborhood is rural, or country. I think type means “kind” or “category.” I can use that word to ask someone, “What type of neighborhood do you live in?”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practice using Academic Vocabulary by completing the activity on p. 203 in the Student Interactive.</a:t>
            </a:r>
            <a:endParaRPr i="1"/>
          </a:p>
        </p:txBody>
      </p:sp>
      <p:sp>
        <p:nvSpPr>
          <p:cNvPr id="215" name="Google Shape;21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uppercase L and lowercase I.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how to write uppercase L using correct letter formation and slant. Have students practice writing the letter in the air with their fingers. Then repeat with lowercase l.</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use Handwriting p. 27 in the Resource Download Center to practice writing the uppercase and lowercase Ll. </a:t>
            </a:r>
            <a:r>
              <a:rPr b="1" i="0" lang="en-US" u="none" strike="noStrike">
                <a:solidFill>
                  <a:srgbClr val="000000"/>
                </a:solidFill>
              </a:rPr>
              <a:t>Click path: Table of Contents -&gt; Resource Download Center -&gt; Handwriting Practice -&gt; U1W4L3 Handwriting Practice </a:t>
            </a:r>
            <a:endParaRPr b="1"/>
          </a:p>
          <a:p>
            <a:pPr indent="0" lvl="0" marL="0" rtl="0" algn="l">
              <a:lnSpc>
                <a:spcPct val="100000"/>
              </a:lnSpc>
              <a:spcBef>
                <a:spcPts val="0"/>
              </a:spcBef>
              <a:spcAft>
                <a:spcPts val="0"/>
              </a:spcAft>
              <a:buSzPts val="1400"/>
              <a:buNone/>
            </a:pPr>
            <a:r>
              <a:t/>
            </a:r>
            <a:endParaRPr/>
          </a:p>
        </p:txBody>
      </p:sp>
      <p:sp>
        <p:nvSpPr>
          <p:cNvPr id="228" name="Google Shape;228;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Choosing a book to publish means deciding on which writing you will get ready to share with readers. Ask yourself </a:t>
            </a:r>
            <a:endParaRPr/>
          </a:p>
          <a:p>
            <a:pPr indent="-228600" lvl="1" marL="685800" rtl="0" algn="l">
              <a:lnSpc>
                <a:spcPct val="100000"/>
              </a:lnSpc>
              <a:spcBef>
                <a:spcPts val="0"/>
              </a:spcBef>
              <a:spcAft>
                <a:spcPts val="0"/>
              </a:spcAft>
              <a:buClr>
                <a:srgbClr val="000000"/>
              </a:buClr>
              <a:buSzPts val="1200"/>
              <a:buFont typeface="Calibri"/>
              <a:buChar char="•"/>
            </a:pPr>
            <a:r>
              <a:rPr lang="en-US"/>
              <a:t>What should I do to decide which writing to publish? </a:t>
            </a:r>
            <a:endParaRPr/>
          </a:p>
          <a:p>
            <a:pPr indent="-228600" lvl="1" marL="685800" rtl="0" algn="l">
              <a:lnSpc>
                <a:spcPct val="100000"/>
              </a:lnSpc>
              <a:spcBef>
                <a:spcPts val="0"/>
              </a:spcBef>
              <a:spcAft>
                <a:spcPts val="0"/>
              </a:spcAft>
              <a:buClr>
                <a:srgbClr val="000000"/>
              </a:buClr>
              <a:buSzPts val="1200"/>
              <a:buFont typeface="Calibri"/>
              <a:buChar char="•"/>
            </a:pPr>
            <a:r>
              <a:rPr lang="en-US"/>
              <a:t>How do I know my writing is ready to be published? </a:t>
            </a:r>
            <a:endParaRPr/>
          </a:p>
          <a:p>
            <a:pPr indent="-228600" lvl="1" marL="685800" rtl="0" algn="l">
              <a:lnSpc>
                <a:spcPct val="100000"/>
              </a:lnSpc>
              <a:spcBef>
                <a:spcPts val="0"/>
              </a:spcBef>
              <a:spcAft>
                <a:spcPts val="0"/>
              </a:spcAft>
              <a:buClr>
                <a:srgbClr val="000000"/>
              </a:buClr>
              <a:buSzPts val="1200"/>
              <a:buFont typeface="Calibri"/>
              <a:buChar char="•"/>
            </a:pPr>
            <a:r>
              <a:rPr lang="en-US"/>
              <a:t>Which ideas do I want to share with my readers?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aloud a book from the stack. When finished, say: </a:t>
            </a:r>
            <a:r>
              <a:rPr i="1" lang="en-US"/>
              <a:t>Let’s think about why the author decided to publish this book. </a:t>
            </a:r>
            <a:r>
              <a:rPr lang="en-US"/>
              <a:t>Guide students to identify how the author may have made publishing decisions. Ask and discuss answers to the following questions: </a:t>
            </a:r>
            <a:endParaRPr/>
          </a:p>
          <a:p>
            <a:pPr indent="-228600" lvl="1" marL="685800" rtl="0" algn="l">
              <a:lnSpc>
                <a:spcPct val="100000"/>
              </a:lnSpc>
              <a:spcBef>
                <a:spcPts val="0"/>
              </a:spcBef>
              <a:spcAft>
                <a:spcPts val="0"/>
              </a:spcAft>
              <a:buClr>
                <a:srgbClr val="000000"/>
              </a:buClr>
              <a:buSzPts val="1200"/>
              <a:buFont typeface="Calibri"/>
              <a:buChar char="•"/>
            </a:pPr>
            <a:r>
              <a:rPr i="1" lang="en-US"/>
              <a:t>How do you think the author knew this book was ready to be published? </a:t>
            </a:r>
            <a:endParaRPr/>
          </a:p>
          <a:p>
            <a:pPr indent="-228600" lvl="1" marL="685800" rtl="0" algn="l">
              <a:lnSpc>
                <a:spcPct val="100000"/>
              </a:lnSpc>
              <a:spcBef>
                <a:spcPts val="0"/>
              </a:spcBef>
              <a:spcAft>
                <a:spcPts val="0"/>
              </a:spcAft>
              <a:buClr>
                <a:srgbClr val="000000"/>
              </a:buClr>
              <a:buSzPts val="1200"/>
              <a:buFont typeface="Calibri"/>
              <a:buChar char="•"/>
            </a:pPr>
            <a:r>
              <a:rPr i="1" lang="en-US"/>
              <a:t>What ideas did the author want to share with readers? </a:t>
            </a:r>
            <a:endParaRPr/>
          </a:p>
          <a:p>
            <a:pPr indent="-228600" lvl="1" marL="685800" rtl="0" algn="l">
              <a:lnSpc>
                <a:spcPct val="100000"/>
              </a:lnSpc>
              <a:spcBef>
                <a:spcPts val="0"/>
              </a:spcBef>
              <a:spcAft>
                <a:spcPts val="0"/>
              </a:spcAft>
              <a:buClr>
                <a:srgbClr val="000000"/>
              </a:buClr>
              <a:buSzPts val="1200"/>
              <a:buFont typeface="Calibri"/>
              <a:buChar char="•"/>
            </a:pPr>
            <a:r>
              <a:rPr i="1" lang="en-US"/>
              <a:t>How did the author publish this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Encourage students to read another stack book to decide why the book was ready to be published and what ideas the author wanted to share. Say: </a:t>
            </a:r>
            <a:r>
              <a:rPr i="1" lang="en-US"/>
              <a:t>Authors make sure their writing is clear, complete, and without mistakes before they publish it.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look through their own writings from this unit and choose one work to publish. Point out that they will need to be sure the writing is mistake-free before they publish it. Explain that they will do this later. Today they are just choosing what they will get ready to publish. Then direct students to the top half of p. 207 in the Student Interactive. Have them complete the activity by writing their title.</a:t>
            </a:r>
            <a:endParaRPr i="0" sz="1800" u="none" strike="noStrike">
              <a:solidFill>
                <a:srgbClr val="000000"/>
              </a:solidFill>
            </a:endParaRPr>
          </a:p>
        </p:txBody>
      </p:sp>
      <p:sp>
        <p:nvSpPr>
          <p:cNvPr id="241" name="Google Shape;24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During independent writing time, students should spend time finishing the book they’ve decided to publish.</a:t>
            </a:r>
            <a:endParaRPr/>
          </a:p>
          <a:p>
            <a:pPr indent="-231648" lvl="1" marL="685800" rtl="0" algn="l">
              <a:lnSpc>
                <a:spcPct val="100000"/>
              </a:lnSpc>
              <a:spcBef>
                <a:spcPts val="0"/>
              </a:spcBef>
              <a:spcAft>
                <a:spcPts val="0"/>
              </a:spcAft>
              <a:buClr>
                <a:srgbClr val="000000"/>
              </a:buClr>
              <a:buSzPts val="1200"/>
              <a:buFont typeface="Calibri"/>
              <a:buChar char="•"/>
            </a:pPr>
            <a:r>
              <a:rPr lang="en-US"/>
              <a:t>Modeled Choose a stack text and do a Think Aloud to model why that book was ready to publish. </a:t>
            </a:r>
            <a:endParaRPr/>
          </a:p>
          <a:p>
            <a:pPr indent="-231648" lvl="1" marL="685800" rtl="0" algn="l">
              <a:lnSpc>
                <a:spcPct val="100000"/>
              </a:lnSpc>
              <a:spcBef>
                <a:spcPts val="0"/>
              </a:spcBef>
              <a:spcAft>
                <a:spcPts val="0"/>
              </a:spcAft>
              <a:buClr>
                <a:srgbClr val="000000"/>
              </a:buClr>
              <a:buSzPts val="1200"/>
              <a:buFont typeface="Calibri"/>
              <a:buChar char="•"/>
            </a:pPr>
            <a:r>
              <a:rPr lang="en-US"/>
              <a:t>Shared Have students choose a stack text. Prompt students to take turns talking about the ideas the author wanted to share with readers. </a:t>
            </a:r>
            <a:endParaRPr/>
          </a:p>
          <a:p>
            <a:pPr indent="-231648" lvl="1" marL="685800" rtl="0" algn="l">
              <a:lnSpc>
                <a:spcPct val="100000"/>
              </a:lnSpc>
              <a:spcBef>
                <a:spcPts val="0"/>
              </a:spcBef>
              <a:spcAft>
                <a:spcPts val="0"/>
              </a:spcAft>
              <a:buClr>
                <a:srgbClr val="000000"/>
              </a:buClr>
              <a:buSzPts val="1200"/>
              <a:buFont typeface="Calibri"/>
              <a:buChar char="•"/>
            </a:pPr>
            <a:r>
              <a:rPr lang="en-US"/>
              <a:t>Guided Use the stack texts to provide explicit instruction on the specific things students should look for when choosing a book to publish.</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have completed their book already, they should edit and revise, finding places to add details and clarify information.</a:t>
            </a:r>
            <a:endParaRPr i="0" u="none" strike="noStrike">
              <a:solidFill>
                <a:srgbClr val="000000"/>
              </a:solidFill>
            </a:endParaRPr>
          </a:p>
          <a:p>
            <a:pPr indent="-228600" lvl="0" marL="22860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a:t>
            </a:r>
            <a:r>
              <a:rPr b="1" lang="en-US">
                <a:solidFill>
                  <a:srgbClr val="000000"/>
                </a:solidFill>
              </a:rPr>
              <a:t>&gt;</a:t>
            </a:r>
            <a:r>
              <a:rPr b="1" i="0" lang="en-US" u="none" strike="noStrike">
                <a:solidFill>
                  <a:srgbClr val="000000"/>
                </a:solidFill>
              </a:rPr>
              <a:t>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explain why they chose their piece of writing to publish.</a:t>
            </a:r>
            <a:endParaRPr/>
          </a:p>
        </p:txBody>
      </p:sp>
      <p:sp>
        <p:nvSpPr>
          <p:cNvPr id="254" name="Google Shape;25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aloud the words and sentences. Have students spell each word with initial consonant blends and the two high-frequency words.</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 like to </a:t>
            </a:r>
            <a:r>
              <a:rPr b="1" lang="en-US"/>
              <a:t>hug</a:t>
            </a:r>
            <a:r>
              <a:rPr lang="en-US"/>
              <a:t> my dog.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A fly is a type of </a:t>
            </a:r>
            <a:r>
              <a:rPr b="1" lang="en-US"/>
              <a:t>bug</a:t>
            </a:r>
            <a:r>
              <a:rPr lang="en-US"/>
              <a:t>.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 pull up weeds with a </a:t>
            </a:r>
            <a:r>
              <a:rPr b="1" lang="en-US"/>
              <a:t>tug</a:t>
            </a:r>
            <a:r>
              <a:rPr lang="en-US"/>
              <a:t>.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My brother </a:t>
            </a:r>
            <a:r>
              <a:rPr b="1" lang="en-US"/>
              <a:t>dug</a:t>
            </a:r>
            <a:r>
              <a:rPr lang="en-US"/>
              <a:t> a big hole.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 like </a:t>
            </a:r>
            <a:r>
              <a:rPr b="1" lang="en-US"/>
              <a:t>to</a:t>
            </a:r>
            <a:r>
              <a:rPr lang="en-US"/>
              <a:t> play ball.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Come </a:t>
            </a:r>
            <a:r>
              <a:rPr b="1" lang="en-US"/>
              <a:t>with</a:t>
            </a:r>
            <a:r>
              <a:rPr lang="en-US"/>
              <a:t> me to th4e park.</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Reveal the spelling word and have students check their work. </a:t>
            </a:r>
            <a:endParaRPr/>
          </a:p>
          <a:p>
            <a:pPr indent="-152400" lvl="0" marL="228600" rtl="0" algn="l">
              <a:lnSpc>
                <a:spcPct val="100000"/>
              </a:lnSpc>
              <a:spcBef>
                <a:spcPts val="0"/>
              </a:spcBef>
              <a:spcAft>
                <a:spcPts val="0"/>
              </a:spcAft>
              <a:buClr>
                <a:schemeClr val="dk1"/>
              </a:buClr>
              <a:buSzPts val="1200"/>
              <a:buFont typeface="Arial"/>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267" name="Google Shape;26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articles are the words a, an, and the. Adjectives are words that describe a person, animal, or thing, such as tall or short. The article the is used for a specific noun. A and an are used before any noun.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Show students the following sentence: Put _____ pen on the desk. Have students say which article could go in the blank. Have them explain why. Then invite students to suggest adjectives to describe the pen and desk in the sentence.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small groups of students select a common noun. Have them work together to list as many adjectives as they can to describe the noun. Then ask each student to write a sentence using the noun, an adjective from their list, and an article</a:t>
            </a:r>
            <a:endParaRPr i="0" sz="1800" u="none" strike="noStrike">
              <a:solidFill>
                <a:srgbClr val="000000"/>
              </a:solidFill>
            </a:endParaRPr>
          </a:p>
        </p:txBody>
      </p:sp>
      <p:sp>
        <p:nvSpPr>
          <p:cNvPr id="284" name="Google Shape;28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that the short u sound is spelled u.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letter u on the board. Say: </a:t>
            </a:r>
            <a:r>
              <a:rPr i="1" lang="en-US"/>
              <a:t>This is the letter u. It can spell the sound /u/. Let’s write words that have the sound /u/ spelled u.</a:t>
            </a:r>
            <a:r>
              <a:rPr lang="en-US"/>
              <a:t> Write the letter h. Point to the h and say /h/. Ask students to say the sound /h/ with you as you point to the letter and say it again. Write the letter u. Point to the u and say /u/. Now have students say the sound /u/ with you as you point to the u. Then slowly slide your finger (from left to right) below the two letters and blend and say the sounds (/hu/). Then have students blend the sounds with you as you say them again.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Next write t. Point to the t and say /t/. Have students say the sound /t/ with you as you point to the t. Slowly slide your finger below all three letters to blend the sounds and pronounce the word hut. Then have students blend the letters on their own and say the word. Say: </a:t>
            </a:r>
            <a:r>
              <a:rPr i="1" lang="en-US"/>
              <a:t>How many sounds are in the word hut? Let’s clap for each sound: /h/ (clap) /u/ (clap) /t/ (clap). How many times did we clap? Right, three times! Look at the letters in hut. What letters spell the word hut? Yes, the letters are h, u, t. So, in the word hut, there are three sounds and three letters.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For additional practice, model using the words bug, sun, and cut.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decode the words at the top of p. 177 in the Student Interactive.</a:t>
            </a:r>
            <a:endParaRPr/>
          </a:p>
        </p:txBody>
      </p:sp>
      <p:sp>
        <p:nvSpPr>
          <p:cNvPr id="305" name="Google Shape;30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rest of p. 177 and p. 178 in the Student Interactive.</a:t>
            </a:r>
            <a:endParaRPr/>
          </a:p>
        </p:txBody>
      </p:sp>
      <p:sp>
        <p:nvSpPr>
          <p:cNvPr id="319" name="Google Shape;31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words as, he, to, three, with on the board. Say and spell each word and then have students repeat. </a:t>
            </a:r>
            <a:endParaRPr/>
          </a:p>
          <a:p>
            <a:pPr indent="-190500" lvl="1" marL="685800" rtl="0" algn="l">
              <a:lnSpc>
                <a:spcPct val="100000"/>
              </a:lnSpc>
              <a:spcBef>
                <a:spcPts val="0"/>
              </a:spcBef>
              <a:spcAft>
                <a:spcPts val="0"/>
              </a:spcAft>
              <a:buClr>
                <a:srgbClr val="000000"/>
              </a:buClr>
              <a:buSzPts val="1200"/>
              <a:buFont typeface="Calibri"/>
              <a:buChar char="•"/>
            </a:pPr>
            <a:r>
              <a:rPr lang="en-US"/>
              <a:t>Cover the words on the board and then dictate each word. </a:t>
            </a:r>
            <a:endParaRPr/>
          </a:p>
          <a:p>
            <a:pPr indent="-190500" lvl="1" marL="685800" rtl="0" algn="l">
              <a:lnSpc>
                <a:spcPct val="100000"/>
              </a:lnSpc>
              <a:spcBef>
                <a:spcPts val="0"/>
              </a:spcBef>
              <a:spcAft>
                <a:spcPts val="0"/>
              </a:spcAft>
              <a:buClr>
                <a:srgbClr val="000000"/>
              </a:buClr>
              <a:buSzPts val="1200"/>
              <a:buFont typeface="Calibri"/>
              <a:buChar char="•"/>
            </a:pPr>
            <a:r>
              <a:rPr lang="en-US"/>
              <a:t>Students write the words from memory. </a:t>
            </a:r>
            <a:endParaRPr/>
          </a:p>
          <a:p>
            <a:pPr indent="-190500" lvl="1" marL="685800" rtl="0" algn="l">
              <a:lnSpc>
                <a:spcPct val="100000"/>
              </a:lnSpc>
              <a:spcBef>
                <a:spcPts val="0"/>
              </a:spcBef>
              <a:spcAft>
                <a:spcPts val="0"/>
              </a:spcAft>
              <a:buClr>
                <a:srgbClr val="000000"/>
              </a:buClr>
              <a:buSzPts val="1200"/>
              <a:buFont typeface="Calibri"/>
              <a:buChar char="•"/>
            </a:pPr>
            <a:r>
              <a:rPr lang="en-US"/>
              <a:t>Display the words and have students check their spellings.</a:t>
            </a:r>
            <a:endParaRPr i="0" sz="1800" u="none" strike="noStrike">
              <a:solidFill>
                <a:srgbClr val="000000"/>
              </a:solidFill>
            </a:endParaRPr>
          </a:p>
        </p:txBody>
      </p:sp>
      <p:sp>
        <p:nvSpPr>
          <p:cNvPr id="333" name="Google Shape;33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words stores, school, library, and buildings from p. 188 in the Student Interactive.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talk about what they already know about these words. Ask questions such as: </a:t>
            </a:r>
            <a:r>
              <a:rPr i="1" lang="en-US"/>
              <a:t>What can you find in a library? Why do people go to stores? What can be inside buildings? What do you do at school?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Provide definitions of these words as needed. Definitions appear on the selection pages that follow. </a:t>
            </a:r>
            <a:r>
              <a:rPr i="1" lang="en-US"/>
              <a:t>These words will help us as we read the text Making a Map.</a:t>
            </a:r>
            <a:endParaRPr i="1"/>
          </a:p>
        </p:txBody>
      </p:sp>
      <p:sp>
        <p:nvSpPr>
          <p:cNvPr id="348" name="Google Shape;34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Discuss the First Read Strategies with students. Explain that when you make a prediction, you guess what the text will be about or what might happen next. Thinking about the characteristics of the genre can help a reader make a prediction. For example, procedural texts tell how to do or make something, so a reader can make a prediction about what the text will tell how to do or make. For this first read, tell students to read for understanding and enjoyment.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PREDICT Have students use what they know about the characteristics of the genre of procedural text to make a prediction. Provide assistance as needed.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Tell students to read or listen as you read the text. Tell them they are reading to understand the text.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Have students ask themselves questions about the steps as they listen to or read the text. Explain that asking questions can help them gain information.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TALK Have students talk to a partner about the text and how it connects to the Weekly Question: What does a neighborhood look like?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may read the text independently, in pairs, or as a whole class. Use the First Read notes to help students connect with the text and guide their understanding.</a:t>
            </a:r>
            <a:endParaRPr/>
          </a:p>
        </p:txBody>
      </p:sp>
      <p:sp>
        <p:nvSpPr>
          <p:cNvPr id="363" name="Google Shape;363;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p:txBody>
      </p:sp>
      <p:sp>
        <p:nvSpPr>
          <p:cNvPr id="374" name="Google Shape;374;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begin to read, I’m wondering exactly what a map is. I’m going to go look at the text to see whether I can find any clues. I read that maps help people find their way. What does the phrase find their way mean? What questions can I ask and then answer about this phrase to help me figure out what it means?</a:t>
            </a:r>
            <a:r>
              <a:rPr lang="en-US"/>
              <a:t> Discuss possible questions and answers with students.</a:t>
            </a:r>
            <a:endParaRPr i="0" u="none" strike="noStrike">
              <a:solidFill>
                <a:srgbClr val="000000"/>
              </a:solidFill>
            </a:endParaRPr>
          </a:p>
        </p:txBody>
      </p:sp>
      <p:sp>
        <p:nvSpPr>
          <p:cNvPr id="386" name="Google Shape;386;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p:txBody>
      </p:sp>
      <p:sp>
        <p:nvSpPr>
          <p:cNvPr id="399" name="Google Shape;399;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The text says I should add stores to my map. I’m not sure what kinds of stores to draw. I will ask myself what kinds of stores I should draw on my map. I will look at the pictures for clues. I see a grocery store and a pet store. I have those in my neighborhood, too!</a:t>
            </a:r>
            <a:endParaRPr i="0" u="none" strike="noStrike">
              <a:solidFill>
                <a:srgbClr val="000000"/>
              </a:solidFill>
            </a:endParaRPr>
          </a:p>
        </p:txBody>
      </p:sp>
      <p:sp>
        <p:nvSpPr>
          <p:cNvPr id="411" name="Google Shape;411;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p:txBody>
      </p:sp>
      <p:sp>
        <p:nvSpPr>
          <p:cNvPr id="424" name="Google Shape;424;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Use these suggestions to prompt students’ initial responses to reading Making a Map. Begin by asking what part of the text interested them the most. </a:t>
            </a:r>
            <a:endParaRPr/>
          </a:p>
          <a:p>
            <a:pPr indent="-215900" lvl="1" marL="685800" rtl="0" algn="l">
              <a:lnSpc>
                <a:spcPct val="100000"/>
              </a:lnSpc>
              <a:spcBef>
                <a:spcPts val="0"/>
              </a:spcBef>
              <a:spcAft>
                <a:spcPts val="0"/>
              </a:spcAft>
              <a:buSzPts val="1200"/>
              <a:buFont typeface="Calibri"/>
              <a:buChar char="•"/>
            </a:pPr>
            <a:r>
              <a:rPr lang="en-US"/>
              <a:t>Predict Work with a partner to discuss what you both predicted before you read the text. Were your predictions similar? In what way? </a:t>
            </a:r>
            <a:endParaRPr/>
          </a:p>
          <a:p>
            <a:pPr indent="-215900" lvl="1" marL="685800" rtl="0" algn="l">
              <a:lnSpc>
                <a:spcPct val="100000"/>
              </a:lnSpc>
              <a:spcBef>
                <a:spcPts val="0"/>
              </a:spcBef>
              <a:spcAft>
                <a:spcPts val="0"/>
              </a:spcAft>
              <a:buSzPts val="1200"/>
              <a:buFont typeface="Calibri"/>
              <a:buChar char="•"/>
            </a:pPr>
            <a:r>
              <a:rPr lang="en-US"/>
              <a:t>Instructions Work with a partner to give and then restate the sequence of instructions for making a map. </a:t>
            </a:r>
            <a:endParaRPr/>
          </a:p>
        </p:txBody>
      </p:sp>
      <p:sp>
        <p:nvSpPr>
          <p:cNvPr id="436" name="Google Shape;436;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Discuss the words the author chose to use in the text. The words buildings, stores, school, and library were chosen because they describe features that can be added to a map. Tell students: </a:t>
            </a:r>
            <a:endParaRPr/>
          </a:p>
          <a:p>
            <a:pPr indent="-190500" lvl="1" marL="685800" rtl="0" algn="l">
              <a:lnSpc>
                <a:spcPct val="100000"/>
              </a:lnSpc>
              <a:spcBef>
                <a:spcPts val="0"/>
              </a:spcBef>
              <a:spcAft>
                <a:spcPts val="0"/>
              </a:spcAft>
              <a:buClr>
                <a:srgbClr val="000000"/>
              </a:buClr>
              <a:buSzPts val="1200"/>
              <a:buFont typeface="Calibri"/>
              <a:buChar char="•"/>
            </a:pPr>
            <a:r>
              <a:rPr lang="en-US"/>
              <a:t>Remind yourself what these words mean. </a:t>
            </a:r>
            <a:endParaRPr/>
          </a:p>
          <a:p>
            <a:pPr indent="-190500" lvl="1" marL="685800" rtl="0" algn="l">
              <a:lnSpc>
                <a:spcPct val="100000"/>
              </a:lnSpc>
              <a:spcBef>
                <a:spcPts val="0"/>
              </a:spcBef>
              <a:spcAft>
                <a:spcPts val="0"/>
              </a:spcAft>
              <a:buClr>
                <a:srgbClr val="000000"/>
              </a:buClr>
              <a:buSzPts val="1200"/>
              <a:buFont typeface="Calibri"/>
              <a:buChar char="•"/>
            </a:pPr>
            <a:r>
              <a:rPr lang="en-US"/>
              <a:t>Are there any clues in the illustrations that help you understand what the words mean? </a:t>
            </a:r>
            <a:endParaRPr/>
          </a:p>
          <a:p>
            <a:pPr indent="-190500" lvl="1" marL="685800" rtl="0" algn="l">
              <a:lnSpc>
                <a:spcPct val="100000"/>
              </a:lnSpc>
              <a:spcBef>
                <a:spcPts val="0"/>
              </a:spcBef>
              <a:spcAft>
                <a:spcPts val="0"/>
              </a:spcAft>
              <a:buClr>
                <a:srgbClr val="000000"/>
              </a:buClr>
              <a:buSzPts val="1200"/>
              <a:buFont typeface="Calibri"/>
              <a:buChar char="•"/>
            </a:pPr>
            <a:r>
              <a:rPr lang="en-US"/>
              <a:t>How does knowing these words help you understand the text better?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turn to p. 198 in the Student Interactive. Read aloud the directions and then the first sentence. Model how to decide which word fits in the next sentence: </a:t>
            </a:r>
            <a:r>
              <a:rPr i="1" lang="en-US"/>
              <a:t>I want to choose a word that tells about more than one. The word many is a clue. Can I see many buildings on a map? Yes. I will write the word buildings.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work on their vocabulary by completing the activity on p. 198 in the Student Interactive.</a:t>
            </a:r>
            <a:endParaRPr i="1" u="none" strike="noStrike">
              <a:solidFill>
                <a:srgbClr val="000000"/>
              </a:solidFill>
            </a:endParaRPr>
          </a:p>
        </p:txBody>
      </p:sp>
      <p:sp>
        <p:nvSpPr>
          <p:cNvPr id="448" name="Google Shape;448;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complete the activity on p. 199 in the Student Interactive.</a:t>
            </a:r>
            <a:endParaRPr/>
          </a:p>
        </p:txBody>
      </p:sp>
      <p:sp>
        <p:nvSpPr>
          <p:cNvPr id="461" name="Google Shape;461;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When authors edit, they fix mistakes and make improvements in their writing. Good writers check for </a:t>
            </a:r>
            <a:endParaRPr/>
          </a:p>
          <a:p>
            <a:pPr indent="-231647" lvl="1" marL="731520" rtl="0" algn="l">
              <a:lnSpc>
                <a:spcPct val="100000"/>
              </a:lnSpc>
              <a:spcBef>
                <a:spcPts val="0"/>
              </a:spcBef>
              <a:spcAft>
                <a:spcPts val="0"/>
              </a:spcAft>
              <a:buClr>
                <a:srgbClr val="000000"/>
              </a:buClr>
              <a:buSzPts val="1200"/>
              <a:buFont typeface="Calibri"/>
              <a:buChar char="•"/>
            </a:pPr>
            <a:r>
              <a:rPr lang="en-US"/>
              <a:t>information that can be added. </a:t>
            </a:r>
            <a:endParaRPr/>
          </a:p>
          <a:p>
            <a:pPr indent="-231647" lvl="1" marL="731520" rtl="0" algn="l">
              <a:lnSpc>
                <a:spcPct val="100000"/>
              </a:lnSpc>
              <a:spcBef>
                <a:spcPts val="0"/>
              </a:spcBef>
              <a:spcAft>
                <a:spcPts val="0"/>
              </a:spcAft>
              <a:buClr>
                <a:srgbClr val="000000"/>
              </a:buClr>
              <a:buSzPts val="1200"/>
              <a:buFont typeface="Calibri"/>
              <a:buChar char="•"/>
            </a:pPr>
            <a:r>
              <a:rPr lang="en-US"/>
              <a:t>writing that should be changed. </a:t>
            </a:r>
            <a:endParaRPr/>
          </a:p>
          <a:p>
            <a:pPr indent="-231647" lvl="1" marL="731520" rtl="0" algn="l">
              <a:lnSpc>
                <a:spcPct val="100000"/>
              </a:lnSpc>
              <a:spcBef>
                <a:spcPts val="0"/>
              </a:spcBef>
              <a:spcAft>
                <a:spcPts val="0"/>
              </a:spcAft>
              <a:buClr>
                <a:srgbClr val="000000"/>
              </a:buClr>
              <a:buSzPts val="1200"/>
              <a:buFont typeface="Calibri"/>
              <a:buChar char="•"/>
            </a:pPr>
            <a:r>
              <a:rPr lang="en-US"/>
              <a:t>illustrations that can be improved.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Select a book from the stack and read it aloud. When finished, say: </a:t>
            </a:r>
            <a:r>
              <a:rPr i="1" lang="en-US"/>
              <a:t>When I read this book, I noticed the illustrations helped to add information about what I was reading. I also noticed there were no mistakes in the words. Let’s read another book together. See whether the illustrations are helpful. Look for any mistakes in the words</a:t>
            </a:r>
            <a:r>
              <a:rPr lang="en-US"/>
              <a:t>. Have students help you choose another book from the stack. Read that book aloud. Then ask: </a:t>
            </a:r>
            <a:endParaRPr/>
          </a:p>
          <a:p>
            <a:pPr indent="-231647" lvl="1" marL="731520" rtl="0" algn="l">
              <a:lnSpc>
                <a:spcPct val="100000"/>
              </a:lnSpc>
              <a:spcBef>
                <a:spcPts val="0"/>
              </a:spcBef>
              <a:spcAft>
                <a:spcPts val="0"/>
              </a:spcAft>
              <a:buClr>
                <a:srgbClr val="000000"/>
              </a:buClr>
              <a:buSzPts val="1200"/>
              <a:buFont typeface="Calibri"/>
              <a:buChar char="•"/>
            </a:pPr>
            <a:r>
              <a:rPr i="1" lang="en-US"/>
              <a:t>How did the illustrations help you understand the ideas? </a:t>
            </a:r>
            <a:endParaRPr/>
          </a:p>
          <a:p>
            <a:pPr indent="-231647" lvl="1" marL="731520" rtl="0" algn="l">
              <a:lnSpc>
                <a:spcPct val="100000"/>
              </a:lnSpc>
              <a:spcBef>
                <a:spcPts val="0"/>
              </a:spcBef>
              <a:spcAft>
                <a:spcPts val="0"/>
              </a:spcAft>
              <a:buClr>
                <a:srgbClr val="000000"/>
              </a:buClr>
              <a:buSzPts val="1200"/>
              <a:buFont typeface="Calibri"/>
              <a:buChar char="•"/>
            </a:pPr>
            <a:r>
              <a:rPr i="1" lang="en-US"/>
              <a:t>Did you see or hear any mistakes in the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direct students to the bottom of p. 207 in the Student Interactive. Have them look at the writing they chose to publish and then complete the chart.</a:t>
            </a:r>
            <a:endParaRPr i="1" u="none" strike="noStrike">
              <a:solidFill>
                <a:srgbClr val="000000"/>
              </a:solidFill>
            </a:endParaRPr>
          </a:p>
        </p:txBody>
      </p:sp>
      <p:sp>
        <p:nvSpPr>
          <p:cNvPr id="473" name="Google Shape;473;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review the book they have chosen to publish, checking to be sure the illustrations are detailed and there are no mistakes in the words.</a:t>
            </a:r>
            <a:endParaRPr/>
          </a:p>
          <a:p>
            <a:pPr indent="-228600" lvl="1" marL="685800" rtl="0" algn="l">
              <a:lnSpc>
                <a:spcPct val="100000"/>
              </a:lnSpc>
              <a:spcBef>
                <a:spcPts val="0"/>
              </a:spcBef>
              <a:spcAft>
                <a:spcPts val="0"/>
              </a:spcAft>
              <a:buClr>
                <a:srgbClr val="000000"/>
              </a:buClr>
              <a:buSzPts val="1200"/>
              <a:buFont typeface="Calibri"/>
              <a:buChar char="•"/>
            </a:pPr>
            <a:r>
              <a:rPr lang="en-US"/>
              <a:t>Modeled Use a Think Aloud to model how you might edit the title of a book. </a:t>
            </a:r>
            <a:endParaRPr/>
          </a:p>
          <a:p>
            <a:pPr indent="-228600" lvl="1" marL="685800" rtl="0" algn="l">
              <a:lnSpc>
                <a:spcPct val="100000"/>
              </a:lnSpc>
              <a:spcBef>
                <a:spcPts val="0"/>
              </a:spcBef>
              <a:spcAft>
                <a:spcPts val="0"/>
              </a:spcAft>
              <a:buClr>
                <a:srgbClr val="000000"/>
              </a:buClr>
              <a:buSzPts val="1200"/>
              <a:buFont typeface="Calibri"/>
              <a:buChar char="•"/>
            </a:pPr>
            <a:r>
              <a:rPr lang="en-US"/>
              <a:t>Shared Prompt students to share their writing from last week and talk about how they might edit the illustration or words. </a:t>
            </a:r>
            <a:endParaRPr/>
          </a:p>
          <a:p>
            <a:pPr indent="-228600" lvl="1" marL="685800" rtl="0" algn="l">
              <a:lnSpc>
                <a:spcPct val="100000"/>
              </a:lnSpc>
              <a:spcBef>
                <a:spcPts val="0"/>
              </a:spcBef>
              <a:spcAft>
                <a:spcPts val="0"/>
              </a:spcAft>
              <a:buClr>
                <a:srgbClr val="000000"/>
              </a:buClr>
              <a:buSzPts val="1200"/>
              <a:buFont typeface="Calibri"/>
              <a:buChar char="•"/>
            </a:pPr>
            <a:r>
              <a:rPr lang="en-US"/>
              <a:t>Guided Provide explicit instruction on specific illustrations and words that students could edit in their own writing.</a:t>
            </a:r>
            <a:endParaRPr i="0" u="none" strike="noStrike">
              <a:solidFill>
                <a:srgbClr val="000000"/>
              </a:solidFill>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t>Have students make any additions or changes to their writing now before they publish it.</a:t>
            </a:r>
            <a:endParaRPr i="0" u="none" strike="noStrike">
              <a:solidFill>
                <a:srgbClr val="000000"/>
              </a:solidFill>
            </a:endParaRPr>
          </a:p>
          <a:p>
            <a:pPr indent="-228600" lvl="0" marL="228600" marR="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a:t>
            </a:r>
            <a:r>
              <a:rPr b="1" lang="en-US">
                <a:solidFill>
                  <a:srgbClr val="000000"/>
                </a:solidFill>
              </a:rPr>
              <a:t>&gt;</a:t>
            </a:r>
            <a:r>
              <a:rPr b="1" i="0" lang="en-US" u="none" strike="noStrike">
                <a:solidFill>
                  <a:srgbClr val="000000"/>
                </a:solidFill>
              </a:rPr>
              <a:t>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Invite a few students to share the edits they made to get their work ready to publish.</a:t>
            </a:r>
            <a:endParaRPr i="0" u="none" strike="noStrike">
              <a:solidFill>
                <a:srgbClr val="000000"/>
              </a:solidFill>
            </a:endParaRPr>
          </a:p>
        </p:txBody>
      </p:sp>
      <p:sp>
        <p:nvSpPr>
          <p:cNvPr id="486" name="Google Shape;486;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Some words follow a sound-spelling pattern. Words with the sound /u/ are spelled with the letter u. Other words students have to remember how to spell.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Show students an example of a word with a short u like hug. Say the word out loud and point out the u. Ask what sound that letter makes. Tell students that the letter u spells the sound /u/ in hug.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sound-spelling patterns to complete the activity on p. 205 in the Student Interactive independently. </a:t>
            </a:r>
            <a:endParaRPr i="0" u="none" strike="noStrike">
              <a:solidFill>
                <a:srgbClr val="000000"/>
              </a:solidFill>
            </a:endParaRPr>
          </a:p>
        </p:txBody>
      </p:sp>
      <p:sp>
        <p:nvSpPr>
          <p:cNvPr id="499" name="Google Shape;499;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sentences may contain nouns, verbs, and adjectives to tell a complete idea. Nouns name people, animals, or things. Verbs show action. Adjectives describe nouns.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and read aloud this sentence for students: John walks down the busy street. Ask students: </a:t>
            </a:r>
            <a:r>
              <a:rPr i="1" lang="en-US"/>
              <a:t>Does this sentence have a noun? (yes) What are the nouns? (John, street) What word tells what John is doing? (walks) What word describes the street? (busy)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work in pairs to create their own oral sentences with nouns, verbs, and adjectives. Ask them to share their sentences with the class, taking time to point out the nouns, verbs, and adjectives.</a:t>
            </a:r>
            <a:endParaRPr i="0" u="none" strike="noStrike">
              <a:solidFill>
                <a:srgbClr val="000000"/>
              </a:solidFill>
            </a:endParaRPr>
          </a:p>
        </p:txBody>
      </p:sp>
      <p:sp>
        <p:nvSpPr>
          <p:cNvPr id="513" name="Google Shape;513;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3" name="Google Shape;52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 of the rock on p. 179 in the Student Interactive. Say: </a:t>
            </a:r>
            <a:r>
              <a:rPr i="1" lang="en-US"/>
              <a:t>This is a picture of a rock. Listen as I say the beginning sound in the word rock: /r/ (pause) /r/ (pause) /r/ (pause) rock. Rock begins with the sound /r/. Say the sound with me: /r/. What sound does rock begin with? (/r/) </a:t>
            </a:r>
            <a:r>
              <a:rPr lang="en-US"/>
              <a:t>Repeat with the pictures for web, jug, and kite.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each child draw a happy face on a piece of paper. Say: </a:t>
            </a:r>
            <a:r>
              <a:rPr i="1" lang="en-US"/>
              <a:t>I’m going to say a word. If the word begins with the sound /r/, raise your happy face. The first word is rule. If rule begins with the sound /r/, raise your happy face now. </a:t>
            </a:r>
            <a:r>
              <a:rPr lang="en-US"/>
              <a:t>Wait for responses. Assess and model as needed. Say: </a:t>
            </a:r>
            <a:r>
              <a:rPr i="1" lang="en-US"/>
              <a:t>The next word is bug. </a:t>
            </a:r>
            <a:r>
              <a:rPr lang="en-US"/>
              <a:t>Wait for responses. Continue with the word ribbon. Then repeat for the sounds /w/, /j/, and /k/ using the words walk, wet, new; just, row, jump; kitten, get, Kim. </a:t>
            </a:r>
            <a:endParaRPr i="0"/>
          </a:p>
        </p:txBody>
      </p:sp>
      <p:sp>
        <p:nvSpPr>
          <p:cNvPr id="534" name="Google Shape;534;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Use Sound-Spelling Cards to model the sound /r/ spelled r, the sound /w/ spelled w, the sound /j/ spelled j, and the sound /k/ spelled k. </a:t>
            </a:r>
            <a:endParaRPr/>
          </a:p>
          <a:p>
            <a:pPr indent="-215900" lvl="0" marL="228600" rtl="0" algn="l">
              <a:lnSpc>
                <a:spcPct val="100000"/>
              </a:lnSpc>
              <a:spcBef>
                <a:spcPts val="0"/>
              </a:spcBef>
              <a:spcAft>
                <a:spcPts val="0"/>
              </a:spcAft>
              <a:buSzPts val="1200"/>
              <a:buFont typeface="Arial"/>
              <a:buAutoNum type="arabicPeriod"/>
            </a:pPr>
            <a:r>
              <a:rPr lang="en-US"/>
              <a:t>Display Sound-Spelling Card 20 (rocket) and point to the r. Say: </a:t>
            </a:r>
            <a:r>
              <a:rPr i="1" lang="en-US"/>
              <a:t>This is a picture of a rocket. Rocket begins with the sound /r/. Listen carefully: /r/ (pause) rocket. The sound /r/ is spelled with the letter r. </a:t>
            </a:r>
            <a:r>
              <a:rPr lang="en-US"/>
              <a:t>Continue modeling with Sound-Spelling Cards 26 (waterfall), 12 (jacket), and 13 (kite). Then have students practice recognizing initial sounds with these words: red, run, we, will, jump, Jan, king, kid.</a:t>
            </a:r>
            <a:r>
              <a:rPr b="1" i="0" lang="en-US" u="none" strike="noStrike">
                <a:solidFill>
                  <a:srgbClr val="000000"/>
                </a:solidFill>
              </a:rPr>
              <a:t> Click path -&gt; Table of Contents -&gt; Unit 1 Week 5 Informational Text -&gt; Lesson 3</a:t>
            </a:r>
            <a:endParaRPr/>
          </a:p>
        </p:txBody>
      </p:sp>
      <p:sp>
        <p:nvSpPr>
          <p:cNvPr id="546" name="Google Shape;546;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practice blending and decoding the words on the bottom of p. 179 in the Student Interactive.</a:t>
            </a:r>
            <a:endParaRPr/>
          </a:p>
        </p:txBody>
      </p:sp>
      <p:sp>
        <p:nvSpPr>
          <p:cNvPr id="561" name="Google Shape;561;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Display the gum and nut Picture Cards for further practice with the medial sound /u/. First say the sounds in each word and then have students repeat the sounds.</a:t>
            </a:r>
            <a:r>
              <a:rPr b="1" i="0" lang="en-US" u="none" strike="noStrike">
                <a:solidFill>
                  <a:srgbClr val="000000"/>
                </a:solidFill>
              </a:rPr>
              <a:t> Click path -&gt; Table of Contents -&gt; Unit 1 Week 5 Procedural Text -&gt; Lesson 1</a:t>
            </a:r>
            <a:endParaRPr/>
          </a:p>
          <a:p>
            <a:pPr indent="-114300" lvl="0" marL="228600" rtl="0" algn="l">
              <a:lnSpc>
                <a:spcPct val="100000"/>
              </a:lnSpc>
              <a:spcBef>
                <a:spcPts val="0"/>
              </a:spcBef>
              <a:spcAft>
                <a:spcPts val="0"/>
              </a:spcAft>
              <a:buClr>
                <a:srgbClr val="000000"/>
              </a:buClr>
              <a:buSzPts val="1200"/>
              <a:buFont typeface="Arial"/>
              <a:buNone/>
            </a:pPr>
            <a:r>
              <a:t/>
            </a:r>
            <a:endParaRPr i="1"/>
          </a:p>
        </p:txBody>
      </p:sp>
      <p:sp>
        <p:nvSpPr>
          <p:cNvPr id="111" name="Google Shape;11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the high-frequency words for the week. Write or display the high-frequency words: as, he, to, three, with.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as on the board. </a:t>
            </a:r>
            <a:r>
              <a:rPr i="1" lang="en-US"/>
              <a:t>This is the word as. It has two letters: a, s. </a:t>
            </a:r>
            <a:r>
              <a:rPr lang="en-US"/>
              <a:t>Have students say and spell the word. Then model using the word in a sentence. Repeat with the other words. Then have students turn to p. 180 in the Student Interactive and identify and read the words in the box.</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identify, read, and write the high-frequency words on p. 180 in the Student Interactive.</a:t>
            </a:r>
            <a:endParaRPr/>
          </a:p>
        </p:txBody>
      </p:sp>
      <p:sp>
        <p:nvSpPr>
          <p:cNvPr id="574" name="Google Shape;574;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Simple graphics, such as pictures, help readers find and gain information. Graphics can tell readers more information about the topic and important ideas. </a:t>
            </a:r>
            <a:endParaRPr/>
          </a:p>
          <a:p>
            <a:pPr indent="-215900" lvl="1" marL="685800" rtl="0" algn="l">
              <a:lnSpc>
                <a:spcPct val="100000"/>
              </a:lnSpc>
              <a:spcBef>
                <a:spcPts val="0"/>
              </a:spcBef>
              <a:spcAft>
                <a:spcPts val="0"/>
              </a:spcAft>
              <a:buSzPts val="1200"/>
              <a:buFont typeface="Calibri"/>
              <a:buChar char="•"/>
            </a:pPr>
            <a:r>
              <a:rPr lang="en-US"/>
              <a:t>Use graphics to help you follow steps in procedural text. </a:t>
            </a:r>
            <a:endParaRPr/>
          </a:p>
          <a:p>
            <a:pPr indent="-215900" lvl="1" marL="685800" rtl="0" algn="l">
              <a:lnSpc>
                <a:spcPct val="100000"/>
              </a:lnSpc>
              <a:spcBef>
                <a:spcPts val="0"/>
              </a:spcBef>
              <a:spcAft>
                <a:spcPts val="0"/>
              </a:spcAft>
              <a:buSzPts val="1200"/>
              <a:buFont typeface="Calibri"/>
              <a:buChar char="•"/>
            </a:pPr>
            <a:r>
              <a:rPr lang="en-US"/>
              <a:t>Look at graphics to learn topic details that may not be written in words. </a:t>
            </a:r>
            <a:endParaRPr/>
          </a:p>
          <a:p>
            <a:pPr indent="-215900" lvl="1" marL="685800" rtl="0" algn="l">
              <a:lnSpc>
                <a:spcPct val="100000"/>
              </a:lnSpc>
              <a:spcBef>
                <a:spcPts val="0"/>
              </a:spcBef>
              <a:spcAft>
                <a:spcPts val="0"/>
              </a:spcAft>
              <a:buSzPts val="1200"/>
              <a:buFont typeface="Calibri"/>
              <a:buChar char="•"/>
            </a:pPr>
            <a:r>
              <a:rPr lang="en-US"/>
              <a:t>Use graphics to help you understand important ideas in a text. </a:t>
            </a:r>
            <a:endParaRPr/>
          </a:p>
          <a:p>
            <a:pPr indent="-215900" lvl="0" marL="228600" rtl="0" algn="l">
              <a:lnSpc>
                <a:spcPct val="100000"/>
              </a:lnSpc>
              <a:spcBef>
                <a:spcPts val="0"/>
              </a:spcBef>
              <a:spcAft>
                <a:spcPts val="0"/>
              </a:spcAft>
              <a:buSzPts val="1200"/>
              <a:buFont typeface="Calibri"/>
              <a:buAutoNum type="arabicPeriod"/>
            </a:pPr>
            <a:r>
              <a:rPr lang="en-US"/>
              <a:t>Have students turn to p. 192 in the Student Interactive. Say: </a:t>
            </a:r>
            <a:r>
              <a:rPr i="1" lang="en-US"/>
              <a:t>I see that this page has a graphic, or picture. I wonder what I can learn from this graphic. Let’s read the text. It says to draw the streets near your home. When I look at the graphic, I notice that there are blue lines. Those are the streets. This graphic helps me learn information about making a map.</a:t>
            </a:r>
            <a:r>
              <a:rPr lang="en-US"/>
              <a:t> Guide students to share other things they can learn from this graphic. Then have them go back to the Close Read notes on pp. 193 and 195, and underline the words that name what is in the graphic.</a:t>
            </a:r>
            <a:endParaRPr i="0"/>
          </a:p>
        </p:txBody>
      </p:sp>
      <p:sp>
        <p:nvSpPr>
          <p:cNvPr id="587" name="Google Shape;587;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a:t>Tell students that graphics help readers find information. Have them follow the prompt on p. 193. DOK 1</a:t>
            </a:r>
            <a:endParaRPr i="0" u="none" strike="noStrike">
              <a:solidFill>
                <a:schemeClr val="dk1"/>
              </a:solidFill>
            </a:endParaRPr>
          </a:p>
        </p:txBody>
      </p:sp>
      <p:sp>
        <p:nvSpPr>
          <p:cNvPr id="599" name="Google Shape;599;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a:t>Have students complete the Close Read activity on p. 195. Ask: How do these words help you learn information about the map? (They tell names of places.) DOK 1</a:t>
            </a:r>
            <a:endParaRPr i="0" u="none" strike="noStrike">
              <a:solidFill>
                <a:schemeClr val="dk1"/>
              </a:solidFill>
            </a:endParaRPr>
          </a:p>
        </p:txBody>
      </p:sp>
      <p:sp>
        <p:nvSpPr>
          <p:cNvPr id="612" name="Google Shape;612;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finding and using simple graphics to understand a text.</a:t>
            </a:r>
            <a:endParaRPr/>
          </a:p>
          <a:p>
            <a:pPr indent="-215900" lvl="0" marL="228600" rtl="0" algn="l">
              <a:lnSpc>
                <a:spcPct val="100000"/>
              </a:lnSpc>
              <a:spcBef>
                <a:spcPts val="0"/>
              </a:spcBef>
              <a:spcAft>
                <a:spcPts val="0"/>
              </a:spcAft>
              <a:buSzPts val="1200"/>
              <a:buFont typeface="Calibri"/>
              <a:buAutoNum type="arabicPeriod"/>
            </a:pPr>
            <a:r>
              <a:rPr lang="en-US"/>
              <a:t>Have students complete p. 200 in the Student Interactive.</a:t>
            </a:r>
            <a:endParaRPr/>
          </a:p>
        </p:txBody>
      </p:sp>
      <p:sp>
        <p:nvSpPr>
          <p:cNvPr id="625" name="Google Shape;625;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When authors write a procedure, they use words that help readers understand how to do steps in the right order. </a:t>
            </a:r>
            <a:endParaRPr/>
          </a:p>
          <a:p>
            <a:pPr indent="-190500" lvl="1" marL="685800" rtl="0" algn="l">
              <a:lnSpc>
                <a:spcPct val="100000"/>
              </a:lnSpc>
              <a:spcBef>
                <a:spcPts val="0"/>
              </a:spcBef>
              <a:spcAft>
                <a:spcPts val="0"/>
              </a:spcAft>
              <a:buClr>
                <a:srgbClr val="000000"/>
              </a:buClr>
              <a:buSzPts val="1200"/>
              <a:buFont typeface="Calibri"/>
              <a:buChar char="•"/>
            </a:pPr>
            <a:r>
              <a:rPr lang="en-US"/>
              <a:t>Words like first, next, then, and last help the reader follow the steps.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the example from Making a Map on p. 204 in the Student Interactive to show students how authors choose words to show the order of steps. Say: </a:t>
            </a:r>
            <a:r>
              <a:rPr i="1" lang="en-US"/>
              <a:t>These sentences tell how to follow a procedure. The sentence, First, list some places you go, tells you how to start. The word first is a clue that tells you how to begin. </a:t>
            </a:r>
            <a:r>
              <a:rPr lang="en-US"/>
              <a:t>Read the other two sentences and ask students to identify the words that give the reader clues about when to do each step. Have students tell the steps in a procedure that they know how to do. Remind them to produce complete sentences.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exercise at the bottom of p. 204 in the Student Interactive to create a procedural text. </a:t>
            </a:r>
            <a:endParaRPr i="1"/>
          </a:p>
        </p:txBody>
      </p:sp>
      <p:sp>
        <p:nvSpPr>
          <p:cNvPr id="638" name="Google Shape;638;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uppercase I and lowercase i.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how to write uppercase I using correct letter formation and slant. Have students practice writing the letter in the air with their fingers. Then repeat with lowercase i.</a:t>
            </a:r>
            <a:endParaRPr b="1" i="0" u="none" strike="noStrike">
              <a:solidFill>
                <a:srgbClr val="000000"/>
              </a:solidFill>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use Handwriting p. 28 in the Resource Download Center to practice writing uppercase and lowercase Ii. </a:t>
            </a:r>
            <a:r>
              <a:rPr b="1" i="0" lang="en-US" u="none" strike="noStrike">
                <a:solidFill>
                  <a:srgbClr val="000000"/>
                </a:solidFill>
              </a:rPr>
              <a:t>Click path: Table of Contents -&gt; Resource Download Center -&gt; Handwriting Practice -&gt; U1W4L3 Handwriting Practice </a:t>
            </a:r>
            <a:endParaRPr b="1"/>
          </a:p>
          <a:p>
            <a:pPr indent="0" lvl="0" marL="0" rtl="0" algn="l">
              <a:lnSpc>
                <a:spcPct val="100000"/>
              </a:lnSpc>
              <a:spcBef>
                <a:spcPts val="0"/>
              </a:spcBef>
              <a:spcAft>
                <a:spcPts val="0"/>
              </a:spcAft>
              <a:buSzPts val="1400"/>
              <a:buNone/>
            </a:pPr>
            <a:r>
              <a:t/>
            </a:r>
            <a:endParaRPr/>
          </a:p>
        </p:txBody>
      </p:sp>
      <p:sp>
        <p:nvSpPr>
          <p:cNvPr id="651" name="Google Shape;651;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Authors prepare for the celebration of their work by getting their writing ready to share. They decide how to present their final product. Then they gather materials for their presentation.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 There are several steps to follow to prepare your writing for celebration. </a:t>
            </a:r>
            <a:endParaRPr/>
          </a:p>
          <a:p>
            <a:pPr indent="-228600" lvl="1" marL="685800" rtl="0" algn="l">
              <a:lnSpc>
                <a:spcPct val="100000"/>
              </a:lnSpc>
              <a:spcBef>
                <a:spcPts val="0"/>
              </a:spcBef>
              <a:spcAft>
                <a:spcPts val="0"/>
              </a:spcAft>
              <a:buClr>
                <a:srgbClr val="000000"/>
              </a:buClr>
              <a:buSzPts val="1200"/>
              <a:buFont typeface="Calibri"/>
              <a:buChar char="•"/>
            </a:pPr>
            <a:r>
              <a:rPr lang="en-US"/>
              <a:t>Choose your best writing. </a:t>
            </a:r>
            <a:endParaRPr/>
          </a:p>
          <a:p>
            <a:pPr indent="-228600" lvl="1" marL="685800" rtl="0" algn="l">
              <a:lnSpc>
                <a:spcPct val="100000"/>
              </a:lnSpc>
              <a:spcBef>
                <a:spcPts val="0"/>
              </a:spcBef>
              <a:spcAft>
                <a:spcPts val="0"/>
              </a:spcAft>
              <a:buClr>
                <a:srgbClr val="000000"/>
              </a:buClr>
              <a:buSzPts val="1200"/>
              <a:buFont typeface="Calibri"/>
              <a:buChar char="•"/>
            </a:pPr>
            <a:r>
              <a:rPr lang="en-US"/>
              <a:t>Edit illustrations and words to make it the best it can be. </a:t>
            </a:r>
            <a:endParaRPr/>
          </a:p>
          <a:p>
            <a:pPr indent="-228600" lvl="1" marL="685800" rtl="0" algn="l">
              <a:lnSpc>
                <a:spcPct val="100000"/>
              </a:lnSpc>
              <a:spcBef>
                <a:spcPts val="0"/>
              </a:spcBef>
              <a:spcAft>
                <a:spcPts val="0"/>
              </a:spcAft>
              <a:buClr>
                <a:srgbClr val="000000"/>
              </a:buClr>
              <a:buSzPts val="1200"/>
              <a:buFont typeface="Calibri"/>
              <a:buChar char="•"/>
            </a:pPr>
            <a:r>
              <a:rPr lang="en-US"/>
              <a:t>Decide how you want to present the final copy.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Review where students are in the publishing process. So far they have chosen the writing they will publish and have edited the words and illustrations. Say: </a:t>
            </a:r>
            <a:r>
              <a:rPr i="1" lang="en-US"/>
              <a:t>Now let’s talk about ways to present your writing. </a:t>
            </a:r>
            <a:r>
              <a:rPr lang="en-US"/>
              <a:t>Hold up a stack text. Ask: </a:t>
            </a:r>
            <a:r>
              <a:rPr i="1" lang="en-US"/>
              <a:t>How did the author present this text? What do you think had to be done to get the writing into book form? Do you think digital tools were used?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Next, have students brainstorm ways they could present their writing. List the ways on a chart or board. Suggestions may include: </a:t>
            </a:r>
            <a:endParaRPr/>
          </a:p>
          <a:p>
            <a:pPr indent="-228600" lvl="1" marL="685800" rtl="0" algn="l">
              <a:lnSpc>
                <a:spcPct val="100000"/>
              </a:lnSpc>
              <a:spcBef>
                <a:spcPts val="0"/>
              </a:spcBef>
              <a:spcAft>
                <a:spcPts val="0"/>
              </a:spcAft>
              <a:buClr>
                <a:srgbClr val="000000"/>
              </a:buClr>
              <a:buSzPts val="1200"/>
              <a:buFont typeface="Calibri"/>
              <a:buChar char="•"/>
            </a:pPr>
            <a:r>
              <a:rPr lang="en-US"/>
              <a:t>oral presentation </a:t>
            </a:r>
            <a:endParaRPr/>
          </a:p>
          <a:p>
            <a:pPr indent="-228600" lvl="1" marL="685800" rtl="0" algn="l">
              <a:lnSpc>
                <a:spcPct val="100000"/>
              </a:lnSpc>
              <a:spcBef>
                <a:spcPts val="0"/>
              </a:spcBef>
              <a:spcAft>
                <a:spcPts val="0"/>
              </a:spcAft>
              <a:buClr>
                <a:srgbClr val="000000"/>
              </a:buClr>
              <a:buSzPts val="1200"/>
              <a:buFont typeface="Calibri"/>
              <a:buChar char="•"/>
            </a:pPr>
            <a:r>
              <a:rPr lang="en-US"/>
              <a:t>printing it out from a computer </a:t>
            </a:r>
            <a:endParaRPr/>
          </a:p>
          <a:p>
            <a:pPr indent="-228600" lvl="1" marL="685800" rtl="0" algn="l">
              <a:lnSpc>
                <a:spcPct val="100000"/>
              </a:lnSpc>
              <a:spcBef>
                <a:spcPts val="0"/>
              </a:spcBef>
              <a:spcAft>
                <a:spcPts val="0"/>
              </a:spcAft>
              <a:buClr>
                <a:srgbClr val="000000"/>
              </a:buClr>
              <a:buSzPts val="1200"/>
              <a:buFont typeface="Calibri"/>
              <a:buChar char="•"/>
            </a:pPr>
            <a:r>
              <a:rPr lang="en-US"/>
              <a:t>making it into a book </a:t>
            </a:r>
            <a:endParaRPr/>
          </a:p>
          <a:p>
            <a:pPr indent="-228600" lvl="1" marL="685800" rtl="0" algn="l">
              <a:lnSpc>
                <a:spcPct val="100000"/>
              </a:lnSpc>
              <a:spcBef>
                <a:spcPts val="0"/>
              </a:spcBef>
              <a:spcAft>
                <a:spcPts val="0"/>
              </a:spcAft>
              <a:buClr>
                <a:srgbClr val="000000"/>
              </a:buClr>
              <a:buSzPts val="1200"/>
              <a:buFont typeface="Calibri"/>
              <a:buChar char="•"/>
            </a:pPr>
            <a:r>
              <a:rPr lang="en-US"/>
              <a:t>creating a poster</a:t>
            </a:r>
            <a:endParaRPr i="1"/>
          </a:p>
        </p:txBody>
      </p:sp>
      <p:sp>
        <p:nvSpPr>
          <p:cNvPr id="664" name="Google Shape;664;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Student partners can discuss with each other what they would need to do to celebrate their writing in each of the different ways listed.</a:t>
            </a:r>
            <a:endParaRPr/>
          </a:p>
          <a:p>
            <a:pPr indent="-228600" lvl="1" marL="685800" rtl="0" algn="l">
              <a:lnSpc>
                <a:spcPct val="100000"/>
              </a:lnSpc>
              <a:spcBef>
                <a:spcPts val="0"/>
              </a:spcBef>
              <a:spcAft>
                <a:spcPts val="0"/>
              </a:spcAft>
              <a:buClr>
                <a:srgbClr val="000000"/>
              </a:buClr>
              <a:buSzPts val="1200"/>
              <a:buFont typeface="Calibri"/>
              <a:buChar char="•"/>
            </a:pPr>
            <a:r>
              <a:rPr lang="en-US"/>
              <a:t>Modeled Choose a stack text and do a Think Aloud to identify one thing the author had to do to prepare for publishing the writing in book form. </a:t>
            </a:r>
            <a:endParaRPr/>
          </a:p>
          <a:p>
            <a:pPr indent="-228600" lvl="1" marL="685800" rtl="0" algn="l">
              <a:lnSpc>
                <a:spcPct val="100000"/>
              </a:lnSpc>
              <a:spcBef>
                <a:spcPts val="0"/>
              </a:spcBef>
              <a:spcAft>
                <a:spcPts val="0"/>
              </a:spcAft>
              <a:buClr>
                <a:srgbClr val="000000"/>
              </a:buClr>
              <a:buSzPts val="1200"/>
              <a:buFont typeface="Calibri"/>
              <a:buChar char="•"/>
            </a:pPr>
            <a:r>
              <a:rPr lang="en-US"/>
              <a:t>Shared Prompt students to ask each other questions about how they will prepare to celebrate. </a:t>
            </a:r>
            <a:endParaRPr/>
          </a:p>
          <a:p>
            <a:pPr indent="-228600" lvl="1" marL="685800" rtl="0" algn="l">
              <a:lnSpc>
                <a:spcPct val="100000"/>
              </a:lnSpc>
              <a:spcBef>
                <a:spcPts val="0"/>
              </a:spcBef>
              <a:spcAft>
                <a:spcPts val="0"/>
              </a:spcAft>
              <a:buClr>
                <a:srgbClr val="000000"/>
              </a:buClr>
              <a:buSzPts val="1200"/>
              <a:buFont typeface="Calibri"/>
              <a:buChar char="•"/>
            </a:pPr>
            <a:r>
              <a:rPr lang="en-US"/>
              <a:t>Guided Provide explicit instruction on how to prepare to celebrate using one of the ways listed on the board.</a:t>
            </a:r>
            <a:endParaRPr i="0" u="none" strike="noStrike">
              <a:solidFill>
                <a:srgbClr val="000000"/>
              </a:solidFill>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t>Once they have decided on the way they’d like to present their book, students should prepare it for publication. </a:t>
            </a:r>
            <a:endParaRPr i="0" u="none" strike="noStrike">
              <a:solidFill>
                <a:srgbClr val="000000"/>
              </a:solidFill>
            </a:endParaRPr>
          </a:p>
          <a:p>
            <a:pPr indent="-228600" lvl="0" marL="228600" marR="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a:t>
            </a:r>
            <a:r>
              <a:rPr b="1" lang="en-US">
                <a:solidFill>
                  <a:srgbClr val="000000"/>
                </a:solidFill>
              </a:rPr>
              <a:t>&gt;</a:t>
            </a:r>
            <a:r>
              <a:rPr b="1" i="0" lang="en-US" u="none" strike="noStrike">
                <a:solidFill>
                  <a:srgbClr val="000000"/>
                </a:solidFill>
              </a:rPr>
              <a:t> Writing Workshop Conference Notes</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t>Choose a few students to say what they must do to prepare to share and celebrate their writing.</a:t>
            </a:r>
            <a:endParaRPr/>
          </a:p>
        </p:txBody>
      </p:sp>
      <p:sp>
        <p:nvSpPr>
          <p:cNvPr id="676" name="Google Shape;676;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the letter u can spell the sound /u/ in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spell the following words as you isolate each phoneme: tug, /t/ /u/ /g/; dug, /d/ /u/ /g/; bug, /b/ /u/ /g/; hug, /h/ /u/ /g/.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complete Spelling p. 33 from the Resource Download Center. </a:t>
            </a:r>
            <a:r>
              <a:rPr b="1" i="0" lang="en-US" u="none" strike="noStrike">
                <a:solidFill>
                  <a:srgbClr val="000000"/>
                </a:solidFill>
              </a:rPr>
              <a:t>Click path: Table of Contents -&gt; Resource Download Center -&gt; Spelling -&gt; U1W5</a:t>
            </a:r>
            <a:endParaRPr b="1"/>
          </a:p>
          <a:p>
            <a:pPr indent="0" lvl="0" marL="0" rtl="0" algn="l">
              <a:lnSpc>
                <a:spcPct val="100000"/>
              </a:lnSpc>
              <a:spcBef>
                <a:spcPts val="0"/>
              </a:spcBef>
              <a:spcAft>
                <a:spcPts val="0"/>
              </a:spcAft>
              <a:buSzPts val="1400"/>
              <a:buNone/>
            </a:pPr>
            <a:r>
              <a:t/>
            </a:r>
            <a:endParaRPr i="0" sz="1800" u="none" strike="noStrike">
              <a:solidFill>
                <a:srgbClr val="000000"/>
              </a:solidFill>
            </a:endParaRPr>
          </a:p>
        </p:txBody>
      </p:sp>
      <p:sp>
        <p:nvSpPr>
          <p:cNvPr id="689" name="Google Shape;689;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 of the cup on p. 176 in the Student Interactive. Tell students to listen to each sound as you say the word cup: /k/ /u/ /p/. Say: </a:t>
            </a:r>
            <a:r>
              <a:rPr i="1" lang="en-US"/>
              <a:t>I hear the sounds /k/ /u/ /p/ in the word cup. What sound do you hear in the middle of cup? </a:t>
            </a:r>
            <a:r>
              <a:rPr lang="en-US"/>
              <a:t>Pause for responses. </a:t>
            </a:r>
            <a:r>
              <a:rPr i="1" lang="en-US" u="none"/>
              <a:t>Yes, the sound /u/ is in the middle of the word cup.</a:t>
            </a:r>
            <a:r>
              <a:rPr lang="en-US"/>
              <a:t> Have students repeat with the pictures for bug and sun. Then ask them what sound is in the middle of all three picture names. </a:t>
            </a:r>
            <a:endParaRPr/>
          </a:p>
          <a:p>
            <a:pPr indent="-114300" lvl="0" marL="228600" rtl="0" algn="l">
              <a:lnSpc>
                <a:spcPct val="100000"/>
              </a:lnSpc>
              <a:spcBef>
                <a:spcPts val="0"/>
              </a:spcBef>
              <a:spcAft>
                <a:spcPts val="0"/>
              </a:spcAft>
              <a:buClr>
                <a:srgbClr val="000000"/>
              </a:buClr>
              <a:buSzPts val="1200"/>
              <a:buFont typeface="Arial"/>
              <a:buNone/>
            </a:pPr>
            <a:r>
              <a:t/>
            </a:r>
            <a:endParaRPr i="1"/>
          </a:p>
        </p:txBody>
      </p:sp>
      <p:sp>
        <p:nvSpPr>
          <p:cNvPr id="123" name="Google Shape;123;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9" name="Google Shape;699;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sentences tell complete ideas. They have nouns, verbs, and sometimes they have adjectives. Nouns name people, animals, or things. Verbs show action. Adjectives describe nouns.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sentence on the board: Tim jogs to school on a hot day. Identify and underline the nouns (Tim, school, day), verb (jogs), and adjective (hot).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pair up and create their own simple sentences with at least one noun, verb, and adjective. Have them underline the nouns, verbs, and adjectives.</a:t>
            </a:r>
            <a:endParaRPr i="0" sz="1800" u="none" strike="noStrike">
              <a:solidFill>
                <a:srgbClr val="000000"/>
              </a:solidFill>
            </a:endParaRPr>
          </a:p>
        </p:txBody>
      </p:sp>
      <p:sp>
        <p:nvSpPr>
          <p:cNvPr id="700" name="Google Shape;700;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1" name="Google Shape;711;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letters r, w, j, and k on the board. Review the sound-spellings for /r/ spelled r, /w/ spelled w, /j/ spelled j, and /k/ spelled k.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word wag. Say: </a:t>
            </a:r>
            <a:r>
              <a:rPr i="1" lang="en-US"/>
              <a:t>Listen as I say the sounds slowly: /w/ (pause) /a/ (pause) /g/. How many sounds can you hear in wag? Yes, we hear three sounds. </a:t>
            </a:r>
            <a:r>
              <a:rPr lang="en-US"/>
              <a:t>Draw three empty boxes. Next, model how to write the letters for each sound. Say: </a:t>
            </a:r>
            <a:r>
              <a:rPr i="1" lang="en-US"/>
              <a:t>What letter spells the sound /w/? </a:t>
            </a:r>
            <a:r>
              <a:rPr lang="en-US"/>
              <a:t>Write w in the first box. Continue with the a and g. Then say: </a:t>
            </a:r>
            <a:r>
              <a:rPr i="1" lang="en-US"/>
              <a:t>How many letters did we write</a:t>
            </a:r>
            <a:r>
              <a:rPr i="0" lang="en-US"/>
              <a:t>? Correct, three letters, three sounds, three boxes.</a:t>
            </a:r>
            <a:r>
              <a:rPr lang="en-US"/>
              <a:t> Now slowly slide your finger under the boxes and blend the sounds to read the word. Then say the word more quickly. Have students practice blending and reading the word with you. Repeat with the words rug, jet, and kid.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decode the words at the top of p. 181 in the Student Interactive.</a:t>
            </a:r>
            <a:endParaRPr/>
          </a:p>
        </p:txBody>
      </p:sp>
      <p:sp>
        <p:nvSpPr>
          <p:cNvPr id="722" name="Google Shape;722;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9" name="Google Shape;739;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rgbClr val="000000"/>
              </a:buClr>
              <a:buSzPts val="1200"/>
              <a:buFont typeface="Calibri"/>
              <a:buAutoNum type="arabicPeriod"/>
            </a:pPr>
            <a:r>
              <a:rPr lang="en-US"/>
              <a:t>Have students complete the rest of p. 181 and p. 182 in the Student Interactive</a:t>
            </a:r>
            <a:endParaRPr/>
          </a:p>
        </p:txBody>
      </p:sp>
      <p:sp>
        <p:nvSpPr>
          <p:cNvPr id="740" name="Google Shape;740;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183 in the Student Interactive. </a:t>
            </a:r>
            <a:r>
              <a:rPr i="1" lang="en-US"/>
              <a:t>We are going to read a story about three people named Ken, Kim, and Jeff. What sounds do you hear at the beginning of those names? Yes, /k/ and /j/. We will also read words with the sound /u/ and letters r and w in our story.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Before reading, review this week’s high-frequency words: as, he, three, to, with. Tell students that they will practice reading these words in the story Three Will Run.</a:t>
            </a:r>
            <a:endParaRPr i="1"/>
          </a:p>
        </p:txBody>
      </p:sp>
      <p:sp>
        <p:nvSpPr>
          <p:cNvPr id="754" name="Google Shape;754;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6" name="Google Shape;766;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Pair students for reading and listen carefully as they use letter-sound relationships to decode. One student begins. Students read the entire story, switching readers after each page. Partners reread the story. This time the other student begins.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Call students’ attention to the title on p. 183. </a:t>
            </a:r>
            <a:r>
              <a:rPr i="1" lang="en-US"/>
              <a:t>I see the letter r in the word Run. What sound does the letter r spell? </a:t>
            </a:r>
            <a:r>
              <a:rPr lang="en-US"/>
              <a:t>(/r/) Have students decode the word Run. Then have them identify words with the sound /k/ spelled k on p. 183 and highlight them. Next, have students identify words with the sound /j/ spelled j and underline them.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184. </a:t>
            </a:r>
            <a:r>
              <a:rPr i="1" lang="en-US"/>
              <a:t>Which words have the sound /w/? </a:t>
            </a:r>
            <a:r>
              <a:rPr lang="en-US"/>
              <a:t>Students should supply the words will and wet. </a:t>
            </a:r>
            <a:r>
              <a:rPr i="1" lang="en-US"/>
              <a:t>Which letter spells the sound /w/ in will and wet? </a:t>
            </a:r>
            <a:r>
              <a:rPr lang="en-US"/>
              <a:t>Students should say the sound /w/ is spelled with the letter w. Have them highlight the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185. </a:t>
            </a:r>
            <a:r>
              <a:rPr i="1" lang="en-US"/>
              <a:t>Which words have the sound /u/? </a:t>
            </a:r>
            <a:r>
              <a:rPr lang="en-US"/>
              <a:t>Students should supply the words but and fun. </a:t>
            </a:r>
            <a:r>
              <a:rPr i="1" lang="en-US"/>
              <a:t>Which letter spells the sound /u/ in but and fun?</a:t>
            </a:r>
            <a:r>
              <a:rPr lang="en-US"/>
              <a:t> Students should say the short u sound is spelled with the letter u. Have them underline the words.</a:t>
            </a:r>
            <a:endParaRPr i="0"/>
          </a:p>
        </p:txBody>
      </p:sp>
      <p:sp>
        <p:nvSpPr>
          <p:cNvPr id="767" name="Google Shape;767;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8" name="Google Shape;778;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Readers make predictions about a text using text features and what they already know. Readers can use text features to correct, or adjust, their predictions. When they confirm a prediction, they decide if their prediction matches the text features. </a:t>
            </a:r>
            <a:endParaRPr/>
          </a:p>
          <a:p>
            <a:pPr indent="-228600" lvl="1" marL="685800" rtl="0" algn="l">
              <a:lnSpc>
                <a:spcPct val="100000"/>
              </a:lnSpc>
              <a:spcBef>
                <a:spcPts val="0"/>
              </a:spcBef>
              <a:spcAft>
                <a:spcPts val="0"/>
              </a:spcAft>
              <a:buClr>
                <a:srgbClr val="000000"/>
              </a:buClr>
              <a:buSzPts val="1200"/>
              <a:buFont typeface="Calibri"/>
              <a:buChar char="•"/>
            </a:pPr>
            <a:r>
              <a:rPr lang="en-US"/>
              <a:t>Look at the text features as you read. </a:t>
            </a:r>
            <a:endParaRPr/>
          </a:p>
          <a:p>
            <a:pPr indent="-228600" lvl="1" marL="685800" rtl="0" algn="l">
              <a:lnSpc>
                <a:spcPct val="100000"/>
              </a:lnSpc>
              <a:spcBef>
                <a:spcPts val="0"/>
              </a:spcBef>
              <a:spcAft>
                <a:spcPts val="0"/>
              </a:spcAft>
              <a:buClr>
                <a:srgbClr val="000000"/>
              </a:buClr>
              <a:buSzPts val="1200"/>
              <a:buFont typeface="Calibri"/>
              <a:buChar char="•"/>
            </a:pPr>
            <a:r>
              <a:rPr lang="en-US"/>
              <a:t>Think about whether you need to change or confirm your prediction based on the text features.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Use the selection Look Both Ways! on pp. 111–119 in the Student Interactive. Say: </a:t>
            </a:r>
            <a:r>
              <a:rPr i="1" lang="en-US"/>
              <a:t>When I first read this title, I predicted that the text would be about looking at things around you. As I started reading, I corrected, or changed, my prediction using text features. The pictures made me think the text is about crossing the street. Once I finished the text, I could confirm that my corrected prediction matched the text features. This text is about crossing the street safely.</a:t>
            </a:r>
            <a:r>
              <a:rPr lang="en-US"/>
              <a:t> Have students complete the Close Read note on p. 191 in the Student Interactive. Assist students with correcting or confirming the prediction they made.</a:t>
            </a:r>
            <a:endParaRPr i="0"/>
          </a:p>
        </p:txBody>
      </p:sp>
      <p:sp>
        <p:nvSpPr>
          <p:cNvPr id="779" name="Google Shape;779;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0" name="Google Shape;790;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a prediction tells what they think will happen next. Assist them as they follow the prompt on p. 191. DOK 2</a:t>
            </a:r>
            <a:endParaRPr/>
          </a:p>
        </p:txBody>
      </p:sp>
      <p:sp>
        <p:nvSpPr>
          <p:cNvPr id="791" name="Google Shape;791;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correcting and confirming predictions.</a:t>
            </a:r>
            <a:endParaRPr/>
          </a:p>
          <a:p>
            <a:pPr indent="-215900" lvl="0" marL="228600" rtl="0" algn="l">
              <a:lnSpc>
                <a:spcPct val="100000"/>
              </a:lnSpc>
              <a:spcBef>
                <a:spcPts val="0"/>
              </a:spcBef>
              <a:spcAft>
                <a:spcPts val="0"/>
              </a:spcAft>
              <a:buSzPts val="1200"/>
              <a:buFont typeface="Calibri"/>
              <a:buAutoNum type="arabicPeriod"/>
            </a:pPr>
            <a:r>
              <a:rPr lang="en-US"/>
              <a:t>Have students complete the activity on p. 201 in the Student Interactive.</a:t>
            </a:r>
            <a:endParaRPr/>
          </a:p>
        </p:txBody>
      </p:sp>
      <p:sp>
        <p:nvSpPr>
          <p:cNvPr id="804" name="Google Shape;804;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that social communication is important when celebrating and sharing experiences. Social communication is how you talk and act with others. It’s important to introduce yourself and listen to others as they tell about their experiences. Today students will celebrate by speaking about their writing. They will share their writing experience with the class. Students will follow rules to celebrate.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 </a:t>
            </a:r>
            <a:r>
              <a:rPr i="1" lang="en-US"/>
              <a:t>I am going to tell you about myself and my own writing experience in two different ways. Listen to each way and then tell me which way is better and why. </a:t>
            </a:r>
            <a:r>
              <a:rPr lang="en-US"/>
              <a:t>Say the following abruptly</a:t>
            </a:r>
            <a:r>
              <a:rPr i="1" lang="en-US"/>
              <a:t>: My name is _____. I wrote about fish. </a:t>
            </a:r>
            <a:r>
              <a:rPr lang="en-US"/>
              <a:t>Ask students to tell you how your introduction made them feel. Then say the following in a more excited tone: </a:t>
            </a:r>
            <a:r>
              <a:rPr i="1" lang="en-US"/>
              <a:t>Hello, students! I am your teacher. My name is _____. I want to share a story with you about a time I went to the lake with my family. It was beautiful and it was fun and the story involves a fish! </a:t>
            </a:r>
            <a:r>
              <a:rPr lang="en-US"/>
              <a:t>Talk with students about which way sounds better and why. Elicit from them that it is better to give more information to get your audience interested.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Invite a couple of students to the front of the classroom. Have them introduce themselves and relate an experience to their classmates. Help them to express their feelings as they tell their stories.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208 in the Student Interactive. Read aloud the rules together with students. Discuss each rule with students. Have listeners respond in a positive way to the students who have shared their experiences. </a:t>
            </a:r>
            <a:endParaRPr i="1"/>
          </a:p>
        </p:txBody>
      </p:sp>
      <p:sp>
        <p:nvSpPr>
          <p:cNvPr id="817" name="Google Shape;817;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Use Sound-Spelling Card 24 (umbrella) to introduce how to spell the short u sound.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Say: </a:t>
            </a:r>
            <a:r>
              <a:rPr i="1" lang="en-US"/>
              <a:t>This is a picture of an umbrella. Umbrella begins with the sound /u/ (pause) /u/ (pause) /u/ (pause) umbrella. Say the sound with me. </a:t>
            </a:r>
            <a:r>
              <a:rPr lang="en-US"/>
              <a:t>Have students say the sound several times, then ask: </a:t>
            </a:r>
            <a:r>
              <a:rPr i="1" lang="en-US"/>
              <a:t>What sound does umbrella begin with?</a:t>
            </a:r>
            <a:r>
              <a:rPr lang="en-US"/>
              <a:t> Elicit responses. Point to the Uu at the top of the card. </a:t>
            </a:r>
            <a:r>
              <a:rPr i="1" lang="en-US"/>
              <a:t>The sound /u/ is called the short u sound and is spelled u. What letter spells the sound /u/? That’s right, the letter u.</a:t>
            </a:r>
            <a:r>
              <a:rPr lang="en-US"/>
              <a:t> </a:t>
            </a:r>
            <a:r>
              <a:rPr b="1" i="0" lang="en-US" u="none" strike="noStrike">
                <a:solidFill>
                  <a:srgbClr val="000000"/>
                </a:solidFill>
              </a:rPr>
              <a:t>Click path -&gt; Table of Contents -&gt; Week 5 Procedural Text -&gt; Lesson 1</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the bottom of p. 176. Have them practice saying each sound in the words. Then have them blend the sounds to decode the short u words.</a:t>
            </a:r>
            <a:endParaRPr/>
          </a:p>
        </p:txBody>
      </p:sp>
      <p:sp>
        <p:nvSpPr>
          <p:cNvPr id="135" name="Google Shape;13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9" name="Google Shape;829;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Students should celebrate their writing by sharing it with the class.</a:t>
            </a:r>
            <a:endParaRPr/>
          </a:p>
          <a:p>
            <a:pPr indent="-228600" lvl="1" marL="685800" rtl="0" algn="l">
              <a:lnSpc>
                <a:spcPct val="100000"/>
              </a:lnSpc>
              <a:spcBef>
                <a:spcPts val="0"/>
              </a:spcBef>
              <a:spcAft>
                <a:spcPts val="0"/>
              </a:spcAft>
              <a:buClr>
                <a:srgbClr val="000000"/>
              </a:buClr>
              <a:buSzPts val="1200"/>
              <a:buFont typeface="Calibri"/>
              <a:buChar char="•"/>
            </a:pPr>
            <a:r>
              <a:rPr lang="en-US"/>
              <a:t>Modeled Use a Think Aloud to model a rule on p. 208 in the Student Interactive and demonstrate how to follow it. </a:t>
            </a:r>
            <a:endParaRPr/>
          </a:p>
          <a:p>
            <a:pPr indent="-228600" lvl="1" marL="685800" rtl="0" algn="l">
              <a:lnSpc>
                <a:spcPct val="100000"/>
              </a:lnSpc>
              <a:spcBef>
                <a:spcPts val="0"/>
              </a:spcBef>
              <a:spcAft>
                <a:spcPts val="0"/>
              </a:spcAft>
              <a:buClr>
                <a:srgbClr val="000000"/>
              </a:buClr>
              <a:buSzPts val="1200"/>
              <a:buFont typeface="Calibri"/>
              <a:buChar char="•"/>
            </a:pPr>
            <a:r>
              <a:rPr lang="en-US"/>
              <a:t>Shared Have students share ways to introduce each other. </a:t>
            </a:r>
            <a:endParaRPr/>
          </a:p>
          <a:p>
            <a:pPr indent="-228600" lvl="1" marL="685800" rtl="0" algn="l">
              <a:lnSpc>
                <a:spcPct val="100000"/>
              </a:lnSpc>
              <a:spcBef>
                <a:spcPts val="0"/>
              </a:spcBef>
              <a:spcAft>
                <a:spcPts val="0"/>
              </a:spcAft>
              <a:buClr>
                <a:srgbClr val="000000"/>
              </a:buClr>
              <a:buSzPts val="1200"/>
              <a:buFont typeface="Calibri"/>
              <a:buChar char="•"/>
            </a:pPr>
            <a:r>
              <a:rPr lang="en-US"/>
              <a:t>Guided Give explicit instructions on how to follow the rules when introducing yourself and talking about writing experiences.</a:t>
            </a:r>
            <a:endParaRPr/>
          </a:p>
        </p:txBody>
      </p:sp>
      <p:sp>
        <p:nvSpPr>
          <p:cNvPr id="830" name="Google Shape;830;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about the previous week’s spelling rules for words with short e, short a, and short i.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following words and have the students spell them: pet, sat, tin.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pairs draw three columns in their notebooks labeled “Short e,” “Short a,” and “Short i.” Have them write at least two CVC pattern words with the sounds /e/ spelled e, /a/ spelled a, or /i/ spelled i in the appropriate columns.</a:t>
            </a:r>
            <a:endParaRPr/>
          </a:p>
        </p:txBody>
      </p:sp>
      <p:sp>
        <p:nvSpPr>
          <p:cNvPr id="842" name="Google Shape;842;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5" name="Google Shape;855;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 Have students complete the activity on p. 206 in the Student Interactive</a:t>
            </a:r>
            <a:endParaRPr/>
          </a:p>
        </p:txBody>
      </p:sp>
      <p:sp>
        <p:nvSpPr>
          <p:cNvPr id="856" name="Google Shape;856;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8" name="Google Shape;868;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tub Picture Card. Say: This is a picture of a tub: /t/ /u/ /b/. What is the middle sound in tub? It is the sound /u/, right? Now I will say a word, and you will say each sound in the word. Ready? Display the jet Picture Card. This is a picture of a jet. Call on a student volunteer to say the sounds in jet. Yes, the sounds in jet are /j/ /e/ /t/. What sound does jet begin with? (/j/) Correct and model as needed.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Say the following words and have students segment and blend the phonemes: rat, Ken, win. Ask students what sound they hear at the beginning of each word. Then ask them to identify the medial and final sounds in each word.</a:t>
            </a:r>
            <a:r>
              <a:rPr b="1" i="0" lang="en-US" u="none" strike="noStrike">
                <a:solidFill>
                  <a:srgbClr val="000000"/>
                </a:solidFill>
              </a:rPr>
              <a:t> Click path -&gt; Table of Contents -&gt; Unit 1 Week 5 Informational Text&gt; Lesson 5</a:t>
            </a:r>
            <a:endParaRPr/>
          </a:p>
        </p:txBody>
      </p:sp>
      <p:sp>
        <p:nvSpPr>
          <p:cNvPr id="879" name="Google Shape;879;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Sound-Spelling Cards 6 (elephant), 5 (dime), 14 (ladder), and 10 (helicopter) for Ee, Dd, Ll, and Hh. Have students name each letter as you point to it. Then review the sound for each letter by pointing to each letter as you say the sound. Ask: What is the picture name on the card? What letter spells the first sound in the picture name? Continue with each card.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Write each of the words listed below. Point to a word and have students read it. Provide clues about words and ask students to read or point to the words that answer the clue. For example, ask: Which word begins with the same sound as rug? </a:t>
            </a:r>
            <a:r>
              <a:rPr b="1" i="0" lang="en-US" u="none" strike="noStrike">
                <a:solidFill>
                  <a:srgbClr val="000000"/>
                </a:solidFill>
              </a:rPr>
              <a:t>Click path -&gt; Table of Contents -&gt; Unit 1 Week 5 Informational Text&gt; Lesson 5</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bed kit rip jet wet dug hug</a:t>
            </a:r>
            <a:endParaRPr i="0"/>
          </a:p>
        </p:txBody>
      </p:sp>
      <p:sp>
        <p:nvSpPr>
          <p:cNvPr id="894" name="Google Shape;894;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4" name="Google Shape;914;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Give students a list of this week’s high-frequency words: as, he, to, with, three. Have students work with a partner. </a:t>
            </a:r>
            <a:endParaRPr/>
          </a:p>
          <a:p>
            <a:pPr indent="-228600" lvl="1" marL="685800" rtl="0" algn="l">
              <a:lnSpc>
                <a:spcPct val="100000"/>
              </a:lnSpc>
              <a:spcBef>
                <a:spcPts val="0"/>
              </a:spcBef>
              <a:spcAft>
                <a:spcPts val="0"/>
              </a:spcAft>
              <a:buClr>
                <a:srgbClr val="000000"/>
              </a:buClr>
              <a:buSzPts val="1200"/>
              <a:buFont typeface="Calibri"/>
              <a:buChar char="•"/>
            </a:pPr>
            <a:r>
              <a:rPr lang="en-US"/>
              <a:t>One student spells a word. </a:t>
            </a:r>
            <a:endParaRPr/>
          </a:p>
          <a:p>
            <a:pPr indent="-228600" lvl="1" marL="685800" rtl="0" algn="l">
              <a:lnSpc>
                <a:spcPct val="100000"/>
              </a:lnSpc>
              <a:spcBef>
                <a:spcPts val="0"/>
              </a:spcBef>
              <a:spcAft>
                <a:spcPts val="0"/>
              </a:spcAft>
              <a:buClr>
                <a:srgbClr val="000000"/>
              </a:buClr>
              <a:buSzPts val="1200"/>
              <a:buFont typeface="Calibri"/>
              <a:buChar char="•"/>
            </a:pPr>
            <a:r>
              <a:rPr lang="en-US"/>
              <a:t>The other student says the word. </a:t>
            </a:r>
            <a:endParaRPr/>
          </a:p>
          <a:p>
            <a:pPr indent="-228600" lvl="1" marL="685800" rtl="0" algn="l">
              <a:lnSpc>
                <a:spcPct val="100000"/>
              </a:lnSpc>
              <a:spcBef>
                <a:spcPts val="0"/>
              </a:spcBef>
              <a:spcAft>
                <a:spcPts val="0"/>
              </a:spcAft>
              <a:buClr>
                <a:srgbClr val="000000"/>
              </a:buClr>
              <a:buSzPts val="1200"/>
              <a:buFont typeface="Calibri"/>
              <a:buChar char="•"/>
            </a:pPr>
            <a:r>
              <a:rPr lang="en-US"/>
              <a:t>The first student uses the word in a sentence.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then switch order and repeat for each word.</a:t>
            </a:r>
            <a:endParaRPr i="1" sz="1800" u="none" strike="noStrike">
              <a:solidFill>
                <a:srgbClr val="000000"/>
              </a:solidFill>
            </a:endParaRPr>
          </a:p>
        </p:txBody>
      </p:sp>
      <p:sp>
        <p:nvSpPr>
          <p:cNvPr id="915" name="Google Shape;915;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9" name="Google Shape;929;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writing brief, or short, comments about texts can help them organize their thoughts and ideas about what they have read. When writing brief comments, they should </a:t>
            </a:r>
            <a:endParaRPr/>
          </a:p>
          <a:p>
            <a:pPr indent="-215900" lvl="1" marL="685800" rtl="0" algn="l">
              <a:lnSpc>
                <a:spcPct val="100000"/>
              </a:lnSpc>
              <a:spcBef>
                <a:spcPts val="0"/>
              </a:spcBef>
              <a:spcAft>
                <a:spcPts val="0"/>
              </a:spcAft>
              <a:buSzPts val="1200"/>
              <a:buFont typeface="Calibri"/>
              <a:buChar char="•"/>
            </a:pPr>
            <a:r>
              <a:rPr lang="en-US"/>
              <a:t>use examples and details from the text. </a:t>
            </a:r>
            <a:endParaRPr/>
          </a:p>
          <a:p>
            <a:pPr indent="-215900" lvl="1" marL="685800" rtl="0" algn="l">
              <a:lnSpc>
                <a:spcPct val="100000"/>
              </a:lnSpc>
              <a:spcBef>
                <a:spcPts val="0"/>
              </a:spcBef>
              <a:spcAft>
                <a:spcPts val="0"/>
              </a:spcAft>
              <a:buSzPts val="1200"/>
              <a:buFont typeface="Calibri"/>
              <a:buChar char="•"/>
            </a:pPr>
            <a:r>
              <a:rPr lang="en-US"/>
              <a:t>make connections to other texts. </a:t>
            </a:r>
            <a:endParaRPr/>
          </a:p>
          <a:p>
            <a:pPr indent="-215900" lvl="1" marL="685800" rtl="0" algn="l">
              <a:lnSpc>
                <a:spcPct val="100000"/>
              </a:lnSpc>
              <a:spcBef>
                <a:spcPts val="0"/>
              </a:spcBef>
              <a:spcAft>
                <a:spcPts val="0"/>
              </a:spcAft>
              <a:buSzPts val="1200"/>
              <a:buFont typeface="Calibri"/>
              <a:buChar char="•"/>
            </a:pPr>
            <a:r>
              <a:rPr lang="en-US"/>
              <a:t>think about what they have read and share their thoughts in their own words. </a:t>
            </a:r>
            <a:endParaRPr/>
          </a:p>
          <a:p>
            <a:pPr indent="-215900" lvl="0" marL="228600" rtl="0" algn="l">
              <a:lnSpc>
                <a:spcPct val="100000"/>
              </a:lnSpc>
              <a:spcBef>
                <a:spcPts val="0"/>
              </a:spcBef>
              <a:spcAft>
                <a:spcPts val="0"/>
              </a:spcAft>
              <a:buSzPts val="1200"/>
              <a:buFont typeface="Calibri"/>
              <a:buAutoNum type="arabicPeriod"/>
            </a:pPr>
            <a:r>
              <a:rPr lang="en-US"/>
              <a:t>Model writing comments about sources using the Write to Sources prompt on p. 202 in the Student Interactive. </a:t>
            </a:r>
            <a:r>
              <a:rPr i="1" lang="en-US"/>
              <a:t>I see that I will be comparing two sources. First, I should make sure I have read both sources, or texts. Next, I’ll take notes. I will want to write my ideas as I go. I’ll record ways the sources are the same and ways they are different. I can already see one way these texts are alike. They both tell information about neighborhoods. I will start my writing with that brief, or short, comment: Both informational texts tell about neighborhoods. </a:t>
            </a:r>
            <a:endParaRPr/>
          </a:p>
          <a:p>
            <a:pPr indent="-215900" lvl="0" marL="228600" rtl="0" algn="l">
              <a:lnSpc>
                <a:spcPct val="100000"/>
              </a:lnSpc>
              <a:spcBef>
                <a:spcPts val="0"/>
              </a:spcBef>
              <a:spcAft>
                <a:spcPts val="0"/>
              </a:spcAft>
              <a:buSzPts val="1200"/>
              <a:buFont typeface="Calibri"/>
              <a:buAutoNum type="arabicPeriod"/>
            </a:pPr>
            <a:r>
              <a:rPr lang="en-US"/>
              <a:t>Have students use the strategies for writing comments to compare texts. </a:t>
            </a:r>
            <a:endParaRPr/>
          </a:p>
          <a:p>
            <a:pPr indent="-215900" lvl="0" marL="228600" rtl="0" algn="l">
              <a:lnSpc>
                <a:spcPct val="100000"/>
              </a:lnSpc>
              <a:spcBef>
                <a:spcPts val="0"/>
              </a:spcBef>
              <a:spcAft>
                <a:spcPts val="0"/>
              </a:spcAft>
              <a:buSzPts val="1200"/>
              <a:buFont typeface="Calibri"/>
              <a:buAutoNum type="arabicPeriod"/>
            </a:pPr>
            <a:r>
              <a:rPr lang="en-US"/>
              <a:t>Have students use text evidence from the two texts in the prompt to write about similarities and differences.</a:t>
            </a:r>
            <a:endParaRPr i="1"/>
          </a:p>
        </p:txBody>
      </p:sp>
      <p:sp>
        <p:nvSpPr>
          <p:cNvPr id="930" name="Google Shape;930;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2" name="Google Shape;942;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Have students use the examples from the texts they have read this week to respond to the Weekly Question. Have them talk about it in small groups. </a:t>
            </a:r>
            <a:r>
              <a:rPr b="1" i="0" lang="en-US" u="none" strike="noStrike">
                <a:solidFill>
                  <a:srgbClr val="000000"/>
                </a:solidFill>
              </a:rPr>
              <a:t>Click Path: Table of Contents -&gt; Resource Download Center -&gt; Speaking and Listening</a:t>
            </a:r>
            <a:endParaRPr i="1"/>
          </a:p>
          <a:p>
            <a:pPr indent="-139700" lvl="0" marL="228600" rtl="0" algn="l">
              <a:lnSpc>
                <a:spcPct val="100000"/>
              </a:lnSpc>
              <a:spcBef>
                <a:spcPts val="0"/>
              </a:spcBef>
              <a:spcAft>
                <a:spcPts val="0"/>
              </a:spcAft>
              <a:buSzPts val="1200"/>
              <a:buFont typeface="Calibri"/>
              <a:buNone/>
            </a:pPr>
            <a:r>
              <a:t/>
            </a:r>
            <a:endParaRPr b="1"/>
          </a:p>
        </p:txBody>
      </p:sp>
      <p:sp>
        <p:nvSpPr>
          <p:cNvPr id="943" name="Google Shape;943;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6" name="Google Shape;956;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Assessments tell students how much they have learned and how well they can use what they have learned. Students can self-assess their understanding of all skills and strategies they learned in this unit.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209 in the Student Interactive. Read aloud the skills together with students one at a time. For the first skill, model how to decide which column to check. For example: I know authors are writers, and they write all kinds of genres, so I can check Yes next to this rule. Continue reading aloud each rule, pausing to give students time to check the correct box in the chart.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aloud Turn and Talk. Have partners complete the activity. Encourage students to help each other review any skills they did not know. Have them write what they learned from each other about that skill.</a:t>
            </a:r>
            <a:endParaRPr/>
          </a:p>
          <a:p>
            <a:pPr indent="-152400" lvl="0" marL="228600" rtl="0" algn="l">
              <a:lnSpc>
                <a:spcPct val="100000"/>
              </a:lnSpc>
              <a:spcBef>
                <a:spcPts val="0"/>
              </a:spcBef>
              <a:spcAft>
                <a:spcPts val="0"/>
              </a:spcAft>
              <a:buClr>
                <a:srgbClr val="000000"/>
              </a:buClr>
              <a:buSzPts val="1200"/>
              <a:buFont typeface="Arial"/>
              <a:buNone/>
            </a:pPr>
            <a:r>
              <a:t/>
            </a:r>
            <a:endParaRPr i="0"/>
          </a:p>
        </p:txBody>
      </p:sp>
      <p:sp>
        <p:nvSpPr>
          <p:cNvPr id="957" name="Google Shape;957;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high-frequency words as, he, to, three, and with. Display the words. Tell students to practice and remember these words. </a:t>
            </a:r>
            <a:endParaRPr/>
          </a:p>
          <a:p>
            <a:pPr indent="-190500" lvl="1" marL="685800" rtl="0" algn="l">
              <a:lnSpc>
                <a:spcPct val="100000"/>
              </a:lnSpc>
              <a:spcBef>
                <a:spcPts val="0"/>
              </a:spcBef>
              <a:spcAft>
                <a:spcPts val="0"/>
              </a:spcAft>
              <a:buClr>
                <a:srgbClr val="000000"/>
              </a:buClr>
              <a:buSzPts val="1200"/>
              <a:buFont typeface="Calibri"/>
              <a:buChar char="•"/>
            </a:pPr>
            <a:r>
              <a:rPr lang="en-US"/>
              <a:t>Point to each word as you read it. </a:t>
            </a:r>
            <a:endParaRPr/>
          </a:p>
          <a:p>
            <a:pPr indent="-190500" lvl="1" marL="685800" rtl="0" algn="l">
              <a:lnSpc>
                <a:spcPct val="100000"/>
              </a:lnSpc>
              <a:spcBef>
                <a:spcPts val="0"/>
              </a:spcBef>
              <a:spcAft>
                <a:spcPts val="0"/>
              </a:spcAft>
              <a:buClr>
                <a:srgbClr val="000000"/>
              </a:buClr>
              <a:buSzPts val="1200"/>
              <a:buFont typeface="Calibri"/>
              <a:buChar char="•"/>
            </a:pPr>
            <a:r>
              <a:rPr lang="en-US"/>
              <a:t>Then spell the word and read it again. </a:t>
            </a:r>
            <a:endParaRPr/>
          </a:p>
          <a:p>
            <a:pPr indent="-190500" lvl="1" marL="685800" rtl="0" algn="l">
              <a:lnSpc>
                <a:spcPct val="100000"/>
              </a:lnSpc>
              <a:spcBef>
                <a:spcPts val="0"/>
              </a:spcBef>
              <a:spcAft>
                <a:spcPts val="0"/>
              </a:spcAft>
              <a:buClr>
                <a:srgbClr val="000000"/>
              </a:buClr>
              <a:buSzPts val="1200"/>
              <a:buFont typeface="Calibri"/>
              <a:buChar char="•"/>
            </a:pPr>
            <a:r>
              <a:rPr lang="en-US"/>
              <a:t>Have students spell and say the words with you. </a:t>
            </a:r>
            <a:endParaRPr/>
          </a:p>
          <a:p>
            <a:pPr indent="-190500" lvl="1" marL="685800" rtl="0" algn="l">
              <a:lnSpc>
                <a:spcPct val="100000"/>
              </a:lnSpc>
              <a:spcBef>
                <a:spcPts val="0"/>
              </a:spcBef>
              <a:spcAft>
                <a:spcPts val="0"/>
              </a:spcAft>
              <a:buClr>
                <a:srgbClr val="000000"/>
              </a:buClr>
              <a:buSzPts val="1200"/>
              <a:buFont typeface="Calibri"/>
              <a:buChar char="•"/>
            </a:pPr>
            <a:r>
              <a:rPr lang="en-US"/>
              <a:t>Have students write the words in their notebooks.</a:t>
            </a:r>
            <a:endParaRPr/>
          </a:p>
        </p:txBody>
      </p:sp>
      <p:sp>
        <p:nvSpPr>
          <p:cNvPr id="149" name="Google Shape;14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9" name="Google Shape;969;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Inform students that they are going to take a writing assessment. They will be given a prompt that asks them to write something. Using the skills they have learned in this unit, they should respond to the prompt. Another form of assessment is to score students’ published writing using the rubric on p. T431.</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Provide students the assessment prompt below. The prompt may be displayed for students to respond to on a separate sheet of paper. Alternatively, the prompt may be printed from SavvasRealize.com.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PROMPT Write a book of your choice.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Be sure to </a:t>
            </a:r>
            <a:endParaRPr/>
          </a:p>
          <a:p>
            <a:pPr indent="-228600" lvl="0" marL="685800" rtl="0" algn="l">
              <a:lnSpc>
                <a:spcPct val="100000"/>
              </a:lnSpc>
              <a:spcBef>
                <a:spcPts val="0"/>
              </a:spcBef>
              <a:spcAft>
                <a:spcPts val="0"/>
              </a:spcAft>
              <a:buClr>
                <a:srgbClr val="000000"/>
              </a:buClr>
              <a:buSzPts val="1200"/>
              <a:buFont typeface="Calibri"/>
              <a:buChar char="•"/>
            </a:pPr>
            <a:r>
              <a:rPr lang="en-US"/>
              <a:t>use your best idea. </a:t>
            </a:r>
            <a:endParaRPr/>
          </a:p>
          <a:p>
            <a:pPr indent="-228600" lvl="0" marL="685800" rtl="0" algn="l">
              <a:lnSpc>
                <a:spcPct val="100000"/>
              </a:lnSpc>
              <a:spcBef>
                <a:spcPts val="0"/>
              </a:spcBef>
              <a:spcAft>
                <a:spcPts val="0"/>
              </a:spcAft>
              <a:buClr>
                <a:srgbClr val="000000"/>
              </a:buClr>
              <a:buSzPts val="1200"/>
              <a:buFont typeface="Calibri"/>
              <a:buChar char="•"/>
            </a:pPr>
            <a:r>
              <a:rPr lang="en-US"/>
              <a:t>use the features of the type of book you are writing. </a:t>
            </a:r>
            <a:endParaRPr/>
          </a:p>
          <a:p>
            <a:pPr indent="-228600" lvl="0" marL="685800" rtl="0" algn="l">
              <a:lnSpc>
                <a:spcPct val="100000"/>
              </a:lnSpc>
              <a:spcBef>
                <a:spcPts val="0"/>
              </a:spcBef>
              <a:spcAft>
                <a:spcPts val="0"/>
              </a:spcAft>
              <a:buClr>
                <a:srgbClr val="000000"/>
              </a:buClr>
              <a:buSzPts val="1200"/>
              <a:buFont typeface="Calibri"/>
              <a:buChar char="•"/>
            </a:pPr>
            <a:r>
              <a:rPr lang="en-US"/>
              <a:t>add details to the words. </a:t>
            </a:r>
            <a:endParaRPr/>
          </a:p>
          <a:p>
            <a:pPr indent="-228600" lvl="0" marL="685800" rtl="0" algn="l">
              <a:lnSpc>
                <a:spcPct val="100000"/>
              </a:lnSpc>
              <a:spcBef>
                <a:spcPts val="0"/>
              </a:spcBef>
              <a:spcAft>
                <a:spcPts val="0"/>
              </a:spcAft>
              <a:buClr>
                <a:srgbClr val="000000"/>
              </a:buClr>
              <a:buSzPts val="1200"/>
              <a:buFont typeface="Calibri"/>
              <a:buChar char="•"/>
            </a:pPr>
            <a:r>
              <a:rPr lang="en-US"/>
              <a:t>add details using pictures. </a:t>
            </a:r>
            <a:endParaRPr i="0"/>
          </a:p>
        </p:txBody>
      </p:sp>
      <p:sp>
        <p:nvSpPr>
          <p:cNvPr id="970" name="Google Shape;970;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0" name="Google Shape;980;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1" lang="en-US" u="none" strike="noStrike">
                <a:solidFill>
                  <a:srgbClr val="000000"/>
                </a:solidFill>
              </a:rPr>
              <a:t>(Note: Move the orange boxes to cover each bold spelling word before you read aloud the words and sentences.)</a:t>
            </a:r>
            <a:endParaRPr i="0" u="none" strike="noStrike">
              <a:solidFill>
                <a:srgbClr val="000000"/>
              </a:solidFill>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aloud the words and sentences. Have students spell the words with initial consonant blends and the high-frequency words they have been practicing this week. </a:t>
            </a:r>
            <a:endParaRPr/>
          </a:p>
          <a:p>
            <a:pPr indent="-215900" lvl="1" marL="914400" rtl="0" algn="l">
              <a:lnSpc>
                <a:spcPct val="100000"/>
              </a:lnSpc>
              <a:spcBef>
                <a:spcPts val="0"/>
              </a:spcBef>
              <a:spcAft>
                <a:spcPts val="0"/>
              </a:spcAft>
              <a:buClr>
                <a:schemeClr val="dk1"/>
              </a:buClr>
              <a:buSzPts val="1200"/>
              <a:buFont typeface="Arial"/>
              <a:buAutoNum type="arabicPeriod"/>
            </a:pPr>
            <a:r>
              <a:rPr lang="en-US"/>
              <a:t>What kind of </a:t>
            </a:r>
            <a:r>
              <a:rPr b="1" lang="en-US"/>
              <a:t>bug</a:t>
            </a:r>
            <a:r>
              <a:rPr lang="en-US"/>
              <a:t> is that?</a:t>
            </a:r>
            <a:endParaRPr/>
          </a:p>
          <a:p>
            <a:pPr indent="-215900" lvl="1" marL="914400" rtl="0" algn="l">
              <a:lnSpc>
                <a:spcPct val="100000"/>
              </a:lnSpc>
              <a:spcBef>
                <a:spcPts val="0"/>
              </a:spcBef>
              <a:spcAft>
                <a:spcPts val="0"/>
              </a:spcAft>
              <a:buClr>
                <a:schemeClr val="dk1"/>
              </a:buClr>
              <a:buSzPts val="1200"/>
              <a:buFont typeface="Arial"/>
              <a:buAutoNum type="arabicPeriod"/>
            </a:pPr>
            <a:r>
              <a:rPr lang="en-US"/>
              <a:t>The pup likes to </a:t>
            </a:r>
            <a:r>
              <a:rPr b="1" lang="en-US"/>
              <a:t>tug</a:t>
            </a:r>
            <a:r>
              <a:rPr lang="en-US"/>
              <a:t> on the rope.</a:t>
            </a:r>
            <a:endParaRPr/>
          </a:p>
          <a:p>
            <a:pPr indent="-215900" lvl="1" marL="914400" rtl="0" algn="l">
              <a:lnSpc>
                <a:spcPct val="100000"/>
              </a:lnSpc>
              <a:spcBef>
                <a:spcPts val="0"/>
              </a:spcBef>
              <a:spcAft>
                <a:spcPts val="0"/>
              </a:spcAft>
              <a:buClr>
                <a:schemeClr val="dk1"/>
              </a:buClr>
              <a:buSzPts val="1200"/>
              <a:buFont typeface="Arial"/>
              <a:buAutoNum type="arabicPeriod"/>
            </a:pPr>
            <a:r>
              <a:rPr lang="en-US"/>
              <a:t>We </a:t>
            </a:r>
            <a:r>
              <a:rPr b="1" lang="en-US"/>
              <a:t>dug</a:t>
            </a:r>
            <a:r>
              <a:rPr lang="en-US"/>
              <a:t> a hole in the sand.</a:t>
            </a:r>
            <a:endParaRPr/>
          </a:p>
          <a:p>
            <a:pPr indent="-215900" lvl="1" marL="914400" rtl="0" algn="l">
              <a:lnSpc>
                <a:spcPct val="100000"/>
              </a:lnSpc>
              <a:spcBef>
                <a:spcPts val="0"/>
              </a:spcBef>
              <a:spcAft>
                <a:spcPts val="0"/>
              </a:spcAft>
              <a:buClr>
                <a:schemeClr val="dk1"/>
              </a:buClr>
              <a:buSzPts val="1200"/>
              <a:buFont typeface="Arial"/>
              <a:buAutoNum type="arabicPeriod"/>
            </a:pPr>
            <a:r>
              <a:rPr lang="en-US"/>
              <a:t>I like to </a:t>
            </a:r>
            <a:r>
              <a:rPr b="1" lang="en-US"/>
              <a:t>hug</a:t>
            </a:r>
            <a:r>
              <a:rPr lang="en-US"/>
              <a:t> my dad when I’m sad.</a:t>
            </a:r>
            <a:endParaRPr/>
          </a:p>
          <a:p>
            <a:pPr indent="-215900" lvl="1" marL="914400" rtl="0" algn="l">
              <a:lnSpc>
                <a:spcPct val="100000"/>
              </a:lnSpc>
              <a:spcBef>
                <a:spcPts val="0"/>
              </a:spcBef>
              <a:spcAft>
                <a:spcPts val="0"/>
              </a:spcAft>
              <a:buClr>
                <a:schemeClr val="dk1"/>
              </a:buClr>
              <a:buSzPts val="1200"/>
              <a:buFont typeface="Arial"/>
              <a:buAutoNum type="arabicPeriod"/>
            </a:pPr>
            <a:r>
              <a:rPr lang="en-US"/>
              <a:t>I like visiting </a:t>
            </a:r>
            <a:r>
              <a:rPr b="1" lang="en-US"/>
              <a:t>with</a:t>
            </a:r>
            <a:r>
              <a:rPr lang="en-US"/>
              <a:t> my grandma.</a:t>
            </a:r>
            <a:endParaRPr/>
          </a:p>
          <a:p>
            <a:pPr indent="-215900" lvl="1" marL="914400" rtl="0" algn="l">
              <a:lnSpc>
                <a:spcPct val="100000"/>
              </a:lnSpc>
              <a:spcBef>
                <a:spcPts val="0"/>
              </a:spcBef>
              <a:spcAft>
                <a:spcPts val="0"/>
              </a:spcAft>
              <a:buClr>
                <a:schemeClr val="dk1"/>
              </a:buClr>
              <a:buSzPts val="1200"/>
              <a:buFont typeface="Arial"/>
              <a:buAutoNum type="arabicPeriod"/>
            </a:pPr>
            <a:r>
              <a:rPr lang="en-US"/>
              <a:t>I always bring a snack </a:t>
            </a:r>
            <a:r>
              <a:rPr b="1" lang="en-US"/>
              <a:t>to</a:t>
            </a:r>
            <a:r>
              <a:rPr lang="en-US"/>
              <a:t> school.</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Reveal the spelling word and have students check their work. </a:t>
            </a:r>
            <a:endParaRPr/>
          </a:p>
          <a:p>
            <a:pPr indent="-152400" lvl="0" marL="228600" rtl="0" algn="l">
              <a:lnSpc>
                <a:spcPct val="100000"/>
              </a:lnSpc>
              <a:spcBef>
                <a:spcPts val="0"/>
              </a:spcBef>
              <a:spcAft>
                <a:spcPts val="0"/>
              </a:spcAft>
              <a:buClr>
                <a:schemeClr val="dk1"/>
              </a:buClr>
              <a:buSzPts val="1200"/>
              <a:buFont typeface="Arial"/>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981" name="Google Shape;981;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7" name="Google Shape;997;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Display the following sentence and guide  students to answer the question.</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big dog barks at me.</a:t>
            </a:r>
            <a:endParaRPr/>
          </a:p>
          <a:p>
            <a:pPr indent="0" lvl="1" marL="457200" rtl="0" algn="l">
              <a:lnSpc>
                <a:spcPct val="100000"/>
              </a:lnSpc>
              <a:spcBef>
                <a:spcPts val="0"/>
              </a:spcBef>
              <a:spcAft>
                <a:spcPts val="0"/>
              </a:spcAft>
              <a:buClr>
                <a:srgbClr val="000000"/>
              </a:buClr>
              <a:buSzPts val="1200"/>
              <a:buFont typeface="Arial"/>
              <a:buNone/>
            </a:pPr>
            <a:r>
              <a:rPr lang="en-US"/>
              <a:t>Which word is an adjective</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dog </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The </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barks </a:t>
            </a:r>
            <a:endParaRPr/>
          </a:p>
          <a:p>
            <a:pPr indent="-228600" lvl="1" marL="685800" rtl="0" algn="l">
              <a:lnSpc>
                <a:spcPct val="100000"/>
              </a:lnSpc>
              <a:spcBef>
                <a:spcPts val="0"/>
              </a:spcBef>
              <a:spcAft>
                <a:spcPts val="0"/>
              </a:spcAft>
              <a:buClr>
                <a:srgbClr val="000000"/>
              </a:buClr>
              <a:buSzPts val="1200"/>
              <a:buFont typeface="Calibri"/>
              <a:buAutoNum type="alphaUcPeriod"/>
            </a:pPr>
            <a:r>
              <a:rPr b="1" lang="en-US"/>
              <a:t>big</a:t>
            </a:r>
            <a:endParaRPr/>
          </a:p>
          <a:p>
            <a:pPr indent="-228600" lvl="0" marL="228600" rtl="0" algn="l">
              <a:lnSpc>
                <a:spcPct val="100000"/>
              </a:lnSpc>
              <a:spcBef>
                <a:spcPts val="0"/>
              </a:spcBef>
              <a:spcAft>
                <a:spcPts val="0"/>
              </a:spcAft>
              <a:buClr>
                <a:srgbClr val="000000"/>
              </a:buClr>
              <a:buSzPts val="1200"/>
              <a:buFont typeface="Arial"/>
              <a:buAutoNum type="arabicPeriod" startAt="2"/>
            </a:pPr>
            <a:r>
              <a:rPr lang="en-US"/>
              <a:t>Have students complete Language and Conventions p. 39 from the Resource Download Center.</a:t>
            </a:r>
            <a:r>
              <a:rPr i="0" lang="en-US" u="none" strike="noStrike">
                <a:solidFill>
                  <a:srgbClr val="000000"/>
                </a:solidFill>
              </a:rPr>
              <a:t>. </a:t>
            </a:r>
            <a:r>
              <a:rPr b="1" i="0" lang="en-US" u="none" strike="noStrike">
                <a:solidFill>
                  <a:srgbClr val="000000"/>
                </a:solidFill>
              </a:rPr>
              <a:t>Click path: Table of Contents -&gt; Resource Download Center -&gt; Language and Conventions -&gt; U1 W5</a:t>
            </a:r>
            <a:endParaRPr b="1" i="0" u="none" strike="noStrike">
              <a:solidFill>
                <a:srgbClr val="000000"/>
              </a:solidFill>
            </a:endParaRPr>
          </a:p>
          <a:p>
            <a:pPr indent="-152400" lvl="0" marL="228600" rtl="0" algn="l">
              <a:lnSpc>
                <a:spcPct val="100000"/>
              </a:lnSpc>
              <a:spcBef>
                <a:spcPts val="0"/>
              </a:spcBef>
              <a:spcAft>
                <a:spcPts val="0"/>
              </a:spcAft>
              <a:buClr>
                <a:schemeClr val="dk1"/>
              </a:buClr>
              <a:buSzPts val="1200"/>
              <a:buFont typeface="Arial"/>
              <a:buNone/>
            </a:pPr>
            <a:r>
              <a:t/>
            </a:r>
            <a:endParaRPr b="1" i="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b="1"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998" name="Google Shape;998;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9" name="Google Shape;1009;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10" name="Google Shape;1010;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Essential Question for Unit 1: What is a neighborhood? Point out the question for Week 5: What does a neighborhood look like? Ask students to turn to pp. 174–175 in the Student Interactive. Review the infographic with students. Have students work with a partner to talk about the different types of neighborhoods they see in the infographic. Ask students to use their prior knowledge and experiences to help them discuss the three kinds of neighborhoods. During the discussion, have students think about the following questions: </a:t>
            </a:r>
            <a:endParaRPr/>
          </a:p>
          <a:p>
            <a:pPr indent="-190500" lvl="1" marL="685800" rtl="0" algn="l">
              <a:lnSpc>
                <a:spcPct val="100000"/>
              </a:lnSpc>
              <a:spcBef>
                <a:spcPts val="0"/>
              </a:spcBef>
              <a:spcAft>
                <a:spcPts val="0"/>
              </a:spcAft>
              <a:buClr>
                <a:srgbClr val="000000"/>
              </a:buClr>
              <a:buSzPts val="1200"/>
              <a:buFont typeface="Calibri"/>
              <a:buChar char="•"/>
            </a:pPr>
            <a:r>
              <a:rPr lang="en-US"/>
              <a:t>How are the kinds of neighborhoods different from one another? Are the neighborhoods alike in any way? </a:t>
            </a:r>
            <a:endParaRPr/>
          </a:p>
          <a:p>
            <a:pPr indent="-190500" lvl="1" marL="685800" rtl="0" algn="l">
              <a:lnSpc>
                <a:spcPct val="100000"/>
              </a:lnSpc>
              <a:spcBef>
                <a:spcPts val="0"/>
              </a:spcBef>
              <a:spcAft>
                <a:spcPts val="0"/>
              </a:spcAft>
              <a:buClr>
                <a:srgbClr val="000000"/>
              </a:buClr>
              <a:buSzPts val="1200"/>
              <a:buFont typeface="Calibri"/>
              <a:buChar char="•"/>
            </a:pPr>
            <a:r>
              <a:rPr lang="en-US"/>
              <a:t>Which kind of neighborhood would you want to live in?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After the discussion, ask: </a:t>
            </a:r>
            <a:r>
              <a:rPr i="1" lang="en-US"/>
              <a:t>What do you notice by looking at the different kinds of neighborhoods? </a:t>
            </a:r>
            <a:r>
              <a:rPr lang="en-US"/>
              <a:t>Prompt students to look at the pictures in the infographic to help them answer the question.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review the infographic. Then ask them to work with a partner to identify and discuss the kind of neighborhood they live in.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Talk about the Weekly Question: What does a neighborhood look like? Explain that even neighborhoods that look different can have many things that are the same. Students will learn more about what neighborhoods look like this week.</a:t>
            </a:r>
            <a:endParaRPr i="1"/>
          </a:p>
        </p:txBody>
      </p:sp>
      <p:sp>
        <p:nvSpPr>
          <p:cNvPr id="164" name="Google Shape;16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400"/>
              <a:buFont typeface="Calibri"/>
              <a:buAutoNum type="arabicPeriod"/>
            </a:pPr>
            <a:r>
              <a:rPr lang="en-US"/>
              <a:t>Tell students that you are going to read aloud a procedural text. Have them listen while you read “How to Describe Your Neighborhood.” Ask students to listen actively as you read to help them better understand the text.</a:t>
            </a:r>
            <a:endParaRPr/>
          </a:p>
          <a:p>
            <a:pPr indent="-228600" lvl="0" marL="228600" rtl="0" algn="l">
              <a:lnSpc>
                <a:spcPct val="100000"/>
              </a:lnSpc>
              <a:spcBef>
                <a:spcPts val="0"/>
              </a:spcBef>
              <a:spcAft>
                <a:spcPts val="0"/>
              </a:spcAft>
              <a:buSzPts val="1400"/>
              <a:buFont typeface="Calibri"/>
              <a:buAutoNum type="arabicPeriod"/>
            </a:pPr>
            <a:r>
              <a:rPr lang="en-US"/>
              <a:t>Purpose Have students listen actively for characteristics of procedural text. </a:t>
            </a:r>
            <a:endParaRPr/>
          </a:p>
          <a:p>
            <a:pPr indent="-228600" lvl="0" marL="228600" rtl="0" algn="l">
              <a:lnSpc>
                <a:spcPct val="100000"/>
              </a:lnSpc>
              <a:spcBef>
                <a:spcPts val="0"/>
              </a:spcBef>
              <a:spcAft>
                <a:spcPts val="0"/>
              </a:spcAft>
              <a:buSzPts val="1400"/>
              <a:buFont typeface="Calibri"/>
              <a:buAutoNum type="arabicPeriod"/>
            </a:pPr>
            <a:r>
              <a:rPr lang="en-US"/>
              <a:t>READ the text aloud without stopping for the Think Aloud callouts. </a:t>
            </a:r>
            <a:endParaRPr/>
          </a:p>
          <a:p>
            <a:pPr indent="-228600" lvl="0" marL="228600" rtl="0" algn="l">
              <a:lnSpc>
                <a:spcPct val="100000"/>
              </a:lnSpc>
              <a:spcBef>
                <a:spcPts val="0"/>
              </a:spcBef>
              <a:spcAft>
                <a:spcPts val="0"/>
              </a:spcAft>
              <a:buSzPts val="1400"/>
              <a:buFont typeface="Calibri"/>
              <a:buAutoNum type="arabicPeriod"/>
            </a:pPr>
            <a:r>
              <a:rPr lang="en-US"/>
              <a:t>REREAD the text aloud a second time. This time, pause to model the Think Aloud strategies related to the genre.</a:t>
            </a:r>
            <a:endParaRPr/>
          </a:p>
          <a:p>
            <a:pPr indent="-228600" lvl="0" marL="228600" rtl="0" algn="l">
              <a:lnSpc>
                <a:spcPct val="100000"/>
              </a:lnSpc>
              <a:spcBef>
                <a:spcPts val="0"/>
              </a:spcBef>
              <a:spcAft>
                <a:spcPts val="0"/>
              </a:spcAft>
              <a:buSzPts val="1400"/>
              <a:buFont typeface="Calibri"/>
              <a:buAutoNum type="arabicPeriod"/>
            </a:pPr>
            <a:r>
              <a:rPr lang="en-US"/>
              <a:t>Ask students: </a:t>
            </a:r>
            <a:r>
              <a:rPr i="1" lang="en-US"/>
              <a:t>What are some steps to describe a neighborhood? </a:t>
            </a:r>
            <a:r>
              <a:rPr lang="en-US"/>
              <a:t>Use a sequence chart to record student responses.</a:t>
            </a:r>
            <a:endParaRPr/>
          </a:p>
        </p:txBody>
      </p:sp>
      <p:sp>
        <p:nvSpPr>
          <p:cNvPr id="177" name="Google Shape;17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3.png"/><Relationship Id="rId7"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6.png"/><Relationship Id="rId7" Type="http://schemas.openxmlformats.org/officeDocument/2006/relationships/image" Target="../media/image26.png"/><Relationship Id="rId8"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3.png"/><Relationship Id="rId7"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4.png"/><Relationship Id="rId7"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7.png"/><Relationship Id="rId7"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7.png"/><Relationship Id="rId7"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7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54.png"/><Relationship Id="rId5" Type="http://schemas.openxmlformats.org/officeDocument/2006/relationships/image" Target="../media/image7.png"/><Relationship Id="rId6" Type="http://schemas.openxmlformats.org/officeDocument/2006/relationships/image" Target="../media/image68.png"/><Relationship Id="rId7" Type="http://schemas.openxmlformats.org/officeDocument/2006/relationships/image" Target="../media/image39.png"/><Relationship Id="rId8"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20.png"/><Relationship Id="rId7"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7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6.png"/><Relationship Id="rId7" Type="http://schemas.openxmlformats.org/officeDocument/2006/relationships/image" Target="../media/image53.png"/><Relationship Id="rId8"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3.png"/><Relationship Id="rId7" Type="http://schemas.openxmlformats.org/officeDocument/2006/relationships/image" Target="../media/image6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65.png"/><Relationship Id="rId7"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6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7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76.png"/><Relationship Id="rId7" Type="http://schemas.openxmlformats.org/officeDocument/2006/relationships/image" Target="../media/image7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70.png"/><Relationship Id="rId5" Type="http://schemas.openxmlformats.org/officeDocument/2006/relationships/image" Target="../media/image7.png"/><Relationship Id="rId6" Type="http://schemas.openxmlformats.org/officeDocument/2006/relationships/image" Target="../media/image82.png"/><Relationship Id="rId7" Type="http://schemas.openxmlformats.org/officeDocument/2006/relationships/image" Target="../media/image81.png"/><Relationship Id="rId8" Type="http://schemas.openxmlformats.org/officeDocument/2006/relationships/image" Target="../media/image7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7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77.png"/><Relationship Id="rId7" Type="http://schemas.openxmlformats.org/officeDocument/2006/relationships/image" Target="../media/image5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8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1</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descr="A picture containing clock&#10;&#10;Description automatically generated" id="190" name="Google Shape;190;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1" name="Google Shape;191;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2" name="Google Shape;192;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3" name="Google Shape;193;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4" name="Google Shape;194;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Procedural Text</a:t>
            </a:r>
            <a:endParaRPr b="0" i="0" sz="1400" u="none" cap="none" strike="noStrike">
              <a:solidFill>
                <a:srgbClr val="000000"/>
              </a:solidFill>
              <a:latin typeface="Century Gothic"/>
              <a:ea typeface="Century Gothic"/>
              <a:cs typeface="Century Gothic"/>
              <a:sym typeface="Century Gothic"/>
            </a:endParaRPr>
          </a:p>
        </p:txBody>
      </p:sp>
      <p:sp>
        <p:nvSpPr>
          <p:cNvPr id="195" name="Google Shape;195;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186,187</a:t>
            </a:r>
            <a:endParaRPr b="0" i="0" sz="1400" u="none" cap="none" strike="noStrike">
              <a:solidFill>
                <a:srgbClr val="000000"/>
              </a:solidFill>
              <a:latin typeface="Century Gothic"/>
              <a:ea typeface="Century Gothic"/>
              <a:cs typeface="Century Gothic"/>
              <a:sym typeface="Century Gothic"/>
            </a:endParaRPr>
          </a:p>
        </p:txBody>
      </p:sp>
      <p:sp>
        <p:nvSpPr>
          <p:cNvPr id="196" name="Google Shape;196;p12"/>
          <p:cNvSpPr txBox="1"/>
          <p:nvPr/>
        </p:nvSpPr>
        <p:spPr>
          <a:xfrm>
            <a:off x="8408197" y="2644170"/>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187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Diagram&#10;&#10;Description automatically generated" id="197" name="Google Shape;197;p12"/>
          <p:cNvPicPr preferRelativeResize="0"/>
          <p:nvPr/>
        </p:nvPicPr>
        <p:blipFill rotWithShape="1">
          <a:blip r:embed="rId6">
            <a:alphaModFix/>
          </a:blip>
          <a:srcRect b="0" l="0" r="0" t="0"/>
          <a:stretch/>
        </p:blipFill>
        <p:spPr>
          <a:xfrm>
            <a:off x="987227" y="1429366"/>
            <a:ext cx="6646194" cy="45200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descr="A picture containing clock&#10;&#10;Description automatically generated" id="203" name="Google Shape;203;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4" name="Google Shape;204;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5" name="Google Shape;205;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6" name="Google Shape;206;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7" name="Google Shape;207;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08" name="Google Shape;208;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09" name="Google Shape;209;p13"/>
          <p:cNvPicPr preferRelativeResize="0"/>
          <p:nvPr/>
        </p:nvPicPr>
        <p:blipFill rotWithShape="1">
          <a:blip r:embed="rId6">
            <a:alphaModFix/>
          </a:blip>
          <a:srcRect b="0" l="0" r="0" t="0"/>
          <a:stretch/>
        </p:blipFill>
        <p:spPr>
          <a:xfrm>
            <a:off x="6096000" y="2335801"/>
            <a:ext cx="4948236" cy="713781"/>
          </a:xfrm>
          <a:prstGeom prst="rect">
            <a:avLst/>
          </a:prstGeom>
          <a:noFill/>
          <a:ln>
            <a:noFill/>
          </a:ln>
        </p:spPr>
      </p:pic>
      <p:sp>
        <p:nvSpPr>
          <p:cNvPr id="210" name="Google Shape;210;p13"/>
          <p:cNvSpPr txBox="1"/>
          <p:nvPr/>
        </p:nvSpPr>
        <p:spPr>
          <a:xfrm>
            <a:off x="6121929" y="3343081"/>
            <a:ext cx="529332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How is procedural text different from realistic fiction</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descr="Graphical user interface, text, application, chat or text message&#10;&#10;Description automatically generated" id="211" name="Google Shape;211;p13"/>
          <p:cNvPicPr preferRelativeResize="0"/>
          <p:nvPr/>
        </p:nvPicPr>
        <p:blipFill rotWithShape="1">
          <a:blip r:embed="rId7">
            <a:alphaModFix/>
          </a:blip>
          <a:srcRect b="0" l="0" r="0" t="0"/>
          <a:stretch/>
        </p:blipFill>
        <p:spPr>
          <a:xfrm>
            <a:off x="1819154" y="1297873"/>
            <a:ext cx="3723458" cy="507569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descr="A picture containing clock&#10;&#10;Description automatically generated" id="217" name="Google Shape;217;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8" name="Google Shape;218;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9" name="Google Shape;219;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0" name="Google Shape;220;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1" name="Google Shape;221;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22" name="Google Shape;222;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203</a:t>
            </a:r>
            <a:endParaRPr b="0" i="0" sz="1400" u="none" cap="none" strike="noStrike">
              <a:solidFill>
                <a:srgbClr val="000000"/>
              </a:solidFill>
              <a:latin typeface="Century Gothic"/>
              <a:ea typeface="Century Gothic"/>
              <a:cs typeface="Century Gothic"/>
              <a:sym typeface="Century Gothic"/>
            </a:endParaRPr>
          </a:p>
        </p:txBody>
      </p:sp>
      <p:sp>
        <p:nvSpPr>
          <p:cNvPr id="223" name="Google Shape;223;p14"/>
          <p:cNvSpPr txBox="1"/>
          <p:nvPr/>
        </p:nvSpPr>
        <p:spPr>
          <a:xfrm>
            <a:off x="6977840" y="2412161"/>
            <a:ext cx="4433605"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 chat or text message&#10;&#10;Description automatically generated" id="224" name="Google Shape;224;p14"/>
          <p:cNvPicPr preferRelativeResize="0"/>
          <p:nvPr/>
        </p:nvPicPr>
        <p:blipFill rotWithShape="1">
          <a:blip r:embed="rId6">
            <a:alphaModFix/>
          </a:blip>
          <a:srcRect b="0" l="0" r="0" t="0"/>
          <a:stretch/>
        </p:blipFill>
        <p:spPr>
          <a:xfrm>
            <a:off x="2196566" y="1243903"/>
            <a:ext cx="3887140" cy="52716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descr="A picture containing clock&#10;&#10;Description automatically generated" id="230" name="Google Shape;230;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1" name="Google Shape;231;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2" name="Google Shape;232;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3" name="Google Shape;233;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4" name="Google Shape;234;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235" name="Google Shape;235;p90"/>
          <p:cNvPicPr preferRelativeResize="0"/>
          <p:nvPr/>
        </p:nvPicPr>
        <p:blipFill rotWithShape="1">
          <a:blip r:embed="rId6">
            <a:alphaModFix/>
          </a:blip>
          <a:srcRect b="0" l="0" r="0" t="0"/>
          <a:stretch/>
        </p:blipFill>
        <p:spPr>
          <a:xfrm>
            <a:off x="4979976" y="1407531"/>
            <a:ext cx="5713346" cy="4567309"/>
          </a:xfrm>
          <a:prstGeom prst="rect">
            <a:avLst/>
          </a:prstGeom>
          <a:noFill/>
          <a:ln>
            <a:noFill/>
          </a:ln>
        </p:spPr>
      </p:pic>
      <p:pic>
        <p:nvPicPr>
          <p:cNvPr descr="Diagram&#10;&#10;Description automatically generated" id="236" name="Google Shape;236;p90"/>
          <p:cNvPicPr preferRelativeResize="0"/>
          <p:nvPr/>
        </p:nvPicPr>
        <p:blipFill rotWithShape="1">
          <a:blip r:embed="rId7">
            <a:alphaModFix/>
          </a:blip>
          <a:srcRect b="0" l="0" r="0" t="0"/>
          <a:stretch/>
        </p:blipFill>
        <p:spPr>
          <a:xfrm>
            <a:off x="1854920" y="1699361"/>
            <a:ext cx="1626377" cy="1729639"/>
          </a:xfrm>
          <a:prstGeom prst="rect">
            <a:avLst/>
          </a:prstGeom>
          <a:noFill/>
          <a:ln>
            <a:noFill/>
          </a:ln>
        </p:spPr>
      </p:pic>
      <p:pic>
        <p:nvPicPr>
          <p:cNvPr descr="A picture containing text, clock&#10;&#10;Description automatically generated" id="237" name="Google Shape;237;p90"/>
          <p:cNvPicPr preferRelativeResize="0"/>
          <p:nvPr/>
        </p:nvPicPr>
        <p:blipFill rotWithShape="1">
          <a:blip r:embed="rId8">
            <a:alphaModFix/>
          </a:blip>
          <a:srcRect b="0" l="0" r="0" t="0"/>
          <a:stretch/>
        </p:blipFill>
        <p:spPr>
          <a:xfrm>
            <a:off x="1854920" y="3941223"/>
            <a:ext cx="1626377" cy="173824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descr="A picture containing clock&#10;&#10;Description automatically generated" id="243" name="Google Shape;243;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4" name="Google Shape;244;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5" name="Google Shape;245;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6" name="Google Shape;246;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7" name="Google Shape;247;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10;&#10;Description automatically generated" id="248" name="Google Shape;248;p16"/>
          <p:cNvPicPr preferRelativeResize="0"/>
          <p:nvPr/>
        </p:nvPicPr>
        <p:blipFill rotWithShape="1">
          <a:blip r:embed="rId6">
            <a:alphaModFix/>
          </a:blip>
          <a:srcRect b="0" l="0" r="0" t="0"/>
          <a:stretch/>
        </p:blipFill>
        <p:spPr>
          <a:xfrm>
            <a:off x="2758838" y="1286358"/>
            <a:ext cx="3889418" cy="52861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49" name="Google Shape;249;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207</a:t>
            </a:r>
            <a:endParaRPr b="0" i="0" sz="1400" u="none" cap="none" strike="noStrike">
              <a:solidFill>
                <a:srgbClr val="000000"/>
              </a:solidFill>
              <a:latin typeface="Century Gothic"/>
              <a:ea typeface="Century Gothic"/>
              <a:cs typeface="Century Gothic"/>
              <a:sym typeface="Century Gothic"/>
            </a:endParaRPr>
          </a:p>
        </p:txBody>
      </p:sp>
      <p:sp>
        <p:nvSpPr>
          <p:cNvPr id="250" name="Google Shape;250;p16"/>
          <p:cNvSpPr txBox="1"/>
          <p:nvPr/>
        </p:nvSpPr>
        <p:spPr>
          <a:xfrm>
            <a:off x="7838921" y="2403529"/>
            <a:ext cx="4118946"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writing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descr="A picture containing clock&#10;&#10;Description automatically generated" id="256" name="Google Shape;256;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7" name="Google Shape;257;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8" name="Google Shape;258;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9" name="Google Shape;259;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0" name="Google Shape;260;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61" name="Google Shape;261;p17"/>
          <p:cNvSpPr txBox="1"/>
          <p:nvPr/>
        </p:nvSpPr>
        <p:spPr>
          <a:xfrm>
            <a:off x="1395485" y="2086965"/>
            <a:ext cx="1030892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You will </a:t>
            </a:r>
            <a:r>
              <a:rPr b="1" i="0" lang="en-US" sz="3200" u="none" cap="none" strike="noStrike">
                <a:solidFill>
                  <a:srgbClr val="000000"/>
                </a:solidFill>
                <a:latin typeface="Century Gothic"/>
                <a:ea typeface="Century Gothic"/>
                <a:cs typeface="Century Gothic"/>
                <a:sym typeface="Century Gothic"/>
              </a:rPr>
              <a:t>finish writing </a:t>
            </a:r>
            <a:r>
              <a:rPr b="0" i="0" lang="en-US" sz="3200" u="none" cap="none" strike="noStrike">
                <a:solidFill>
                  <a:srgbClr val="000000"/>
                </a:solidFill>
                <a:latin typeface="Century Gothic"/>
                <a:ea typeface="Century Gothic"/>
                <a:cs typeface="Century Gothic"/>
                <a:sym typeface="Century Gothic"/>
              </a:rPr>
              <a:t>the book you have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decided to publish . </a:t>
            </a:r>
            <a:endParaRPr b="0" i="0" sz="3200" u="none" cap="none" strike="noStrike">
              <a:solidFill>
                <a:srgbClr val="000000"/>
              </a:solidFill>
              <a:latin typeface="Century Gothic"/>
              <a:ea typeface="Century Gothic"/>
              <a:cs typeface="Century Gothic"/>
              <a:sym typeface="Century Gothic"/>
            </a:endParaRPr>
          </a:p>
        </p:txBody>
      </p:sp>
      <p:pic>
        <p:nvPicPr>
          <p:cNvPr descr="Books outline" id="262" name="Google Shape;262;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
        <p:nvSpPr>
          <p:cNvPr id="263" name="Google Shape;263;p17"/>
          <p:cNvSpPr txBox="1"/>
          <p:nvPr/>
        </p:nvSpPr>
        <p:spPr>
          <a:xfrm>
            <a:off x="1395484" y="3892224"/>
            <a:ext cx="1030892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Once you book is finished, </a:t>
            </a:r>
            <a:r>
              <a:rPr b="1" i="0" lang="en-US" sz="3200" u="none" cap="none" strike="noStrike">
                <a:solidFill>
                  <a:srgbClr val="000000"/>
                </a:solidFill>
                <a:latin typeface="Century Gothic"/>
                <a:ea typeface="Century Gothic"/>
                <a:cs typeface="Century Gothic"/>
                <a:sym typeface="Century Gothic"/>
              </a:rPr>
              <a:t>edit</a:t>
            </a:r>
            <a:r>
              <a:rPr b="0" i="0" lang="en-US" sz="3200" u="none" cap="none" strike="noStrike">
                <a:solidFill>
                  <a:srgbClr val="000000"/>
                </a:solidFill>
                <a:latin typeface="Century Gothic"/>
                <a:ea typeface="Century Gothic"/>
                <a:cs typeface="Century Gothic"/>
                <a:sym typeface="Century Gothic"/>
              </a:rPr>
              <a:t> and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revise</a:t>
            </a:r>
            <a:r>
              <a:rPr b="0" i="0" lang="en-US" sz="3200" u="none" cap="none" strike="noStrike">
                <a:solidFill>
                  <a:srgbClr val="000000"/>
                </a:solidFill>
                <a:latin typeface="Century Gothic"/>
                <a:ea typeface="Century Gothic"/>
                <a:cs typeface="Century Gothic"/>
                <a:sym typeface="Century Gothic"/>
              </a:rPr>
              <a:t> you book. Add details and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clarify information.</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A picture containing clock&#10;&#10;Description automatically generated" id="269" name="Google Shape;269;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0" name="Google Shape;270;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1" name="Google Shape;271;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2" name="Google Shape;272;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3" name="Google Shape;273;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74" name="Google Shape;274;p18"/>
          <p:cNvSpPr txBox="1"/>
          <p:nvPr/>
        </p:nvSpPr>
        <p:spPr>
          <a:xfrm>
            <a:off x="1879628" y="1321533"/>
            <a:ext cx="8441700" cy="45561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25000"/>
              </a:lnSpc>
              <a:spcBef>
                <a:spcPts val="0"/>
              </a:spcBef>
              <a:spcAft>
                <a:spcPts val="0"/>
              </a:spcAft>
              <a:buClr>
                <a:srgbClr val="000000"/>
              </a:buClr>
              <a:buSzPts val="4000"/>
              <a:buFont typeface="Century Gothic"/>
              <a:buAutoNum type="arabicPeriod"/>
            </a:pPr>
            <a:r>
              <a:rPr b="0" i="0" lang="en-US" sz="4000" u="none" cap="none" strike="noStrike">
                <a:solidFill>
                  <a:srgbClr val="000000"/>
                </a:solidFill>
                <a:latin typeface="Century Gothic"/>
                <a:ea typeface="Century Gothic"/>
                <a:cs typeface="Century Gothic"/>
                <a:sym typeface="Century Gothic"/>
              </a:rPr>
              <a:t>I like to </a:t>
            </a:r>
            <a:r>
              <a:rPr b="1" i="0" lang="en-US" sz="4000" u="none" cap="none" strike="noStrike">
                <a:solidFill>
                  <a:srgbClr val="000000"/>
                </a:solidFill>
                <a:latin typeface="Century Gothic"/>
                <a:ea typeface="Century Gothic"/>
                <a:cs typeface="Century Gothic"/>
                <a:sym typeface="Century Gothic"/>
              </a:rPr>
              <a:t>hug</a:t>
            </a:r>
            <a:r>
              <a:rPr b="0" i="0" lang="en-US" sz="4000" u="none" cap="none" strike="noStrike">
                <a:solidFill>
                  <a:srgbClr val="000000"/>
                </a:solidFill>
                <a:latin typeface="Century Gothic"/>
                <a:ea typeface="Century Gothic"/>
                <a:cs typeface="Century Gothic"/>
                <a:sym typeface="Century Gothic"/>
              </a:rPr>
              <a:t> my dog.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4000"/>
              <a:buFont typeface="Century Gothic"/>
              <a:buAutoNum type="arabicPeriod"/>
            </a:pPr>
            <a:r>
              <a:rPr b="0" i="0" lang="en-US" sz="4000" u="none" cap="none" strike="noStrike">
                <a:solidFill>
                  <a:srgbClr val="000000"/>
                </a:solidFill>
                <a:latin typeface="Century Gothic"/>
                <a:ea typeface="Century Gothic"/>
                <a:cs typeface="Century Gothic"/>
                <a:sym typeface="Century Gothic"/>
              </a:rPr>
              <a:t>A fly is a type of </a:t>
            </a:r>
            <a:r>
              <a:rPr b="1" i="0" lang="en-US" sz="4000" u="none" cap="none" strike="noStrike">
                <a:solidFill>
                  <a:srgbClr val="000000"/>
                </a:solidFill>
                <a:latin typeface="Century Gothic"/>
                <a:ea typeface="Century Gothic"/>
                <a:cs typeface="Century Gothic"/>
                <a:sym typeface="Century Gothic"/>
              </a:rPr>
              <a:t>bug</a:t>
            </a:r>
            <a:r>
              <a:rPr b="0" i="0" lang="en-US" sz="40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4000"/>
              <a:buFont typeface="Century Gothic"/>
              <a:buAutoNum type="arabicPeriod"/>
            </a:pPr>
            <a:r>
              <a:rPr b="0" i="0" lang="en-US" sz="4000" u="none" cap="none" strike="noStrike">
                <a:solidFill>
                  <a:srgbClr val="000000"/>
                </a:solidFill>
                <a:latin typeface="Century Gothic"/>
                <a:ea typeface="Century Gothic"/>
                <a:cs typeface="Century Gothic"/>
                <a:sym typeface="Century Gothic"/>
              </a:rPr>
              <a:t>I pull up weeds with a </a:t>
            </a:r>
            <a:r>
              <a:rPr b="1" i="0" lang="en-US" sz="4000" u="none" cap="none" strike="noStrike">
                <a:solidFill>
                  <a:srgbClr val="000000"/>
                </a:solidFill>
                <a:latin typeface="Century Gothic"/>
                <a:ea typeface="Century Gothic"/>
                <a:cs typeface="Century Gothic"/>
                <a:sym typeface="Century Gothic"/>
              </a:rPr>
              <a:t>tug</a:t>
            </a:r>
            <a:r>
              <a:rPr b="0" i="0" lang="en-US" sz="40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4000"/>
              <a:buFont typeface="Century Gothic"/>
              <a:buAutoNum type="arabicPeriod"/>
            </a:pPr>
            <a:r>
              <a:rPr b="0" i="0" lang="en-US" sz="4000" u="none" cap="none" strike="noStrike">
                <a:solidFill>
                  <a:srgbClr val="000000"/>
                </a:solidFill>
                <a:latin typeface="Century Gothic"/>
                <a:ea typeface="Century Gothic"/>
                <a:cs typeface="Century Gothic"/>
                <a:sym typeface="Century Gothic"/>
              </a:rPr>
              <a:t>My brother </a:t>
            </a:r>
            <a:r>
              <a:rPr b="1" i="0" lang="en-US" sz="4000" u="none" cap="none" strike="noStrike">
                <a:solidFill>
                  <a:srgbClr val="000000"/>
                </a:solidFill>
                <a:latin typeface="Century Gothic"/>
                <a:ea typeface="Century Gothic"/>
                <a:cs typeface="Century Gothic"/>
                <a:sym typeface="Century Gothic"/>
              </a:rPr>
              <a:t>dug</a:t>
            </a:r>
            <a:r>
              <a:rPr b="0" i="0" lang="en-US" sz="4000" u="none" cap="none" strike="noStrike">
                <a:solidFill>
                  <a:srgbClr val="000000"/>
                </a:solidFill>
                <a:latin typeface="Century Gothic"/>
                <a:ea typeface="Century Gothic"/>
                <a:cs typeface="Century Gothic"/>
                <a:sym typeface="Century Gothic"/>
              </a:rPr>
              <a:t> a big hole.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4000"/>
              <a:buFont typeface="Century Gothic"/>
              <a:buAutoNum type="arabicPeriod"/>
            </a:pPr>
            <a:r>
              <a:rPr b="0" i="0" lang="en-US" sz="4000" u="none" cap="none" strike="noStrike">
                <a:solidFill>
                  <a:srgbClr val="000000"/>
                </a:solidFill>
                <a:latin typeface="Century Gothic"/>
                <a:ea typeface="Century Gothic"/>
                <a:cs typeface="Century Gothic"/>
                <a:sym typeface="Century Gothic"/>
              </a:rPr>
              <a:t>I like </a:t>
            </a:r>
            <a:r>
              <a:rPr b="1" i="0" lang="en-US" sz="4000" u="none" cap="none" strike="noStrike">
                <a:solidFill>
                  <a:srgbClr val="000000"/>
                </a:solidFill>
                <a:latin typeface="Century Gothic"/>
                <a:ea typeface="Century Gothic"/>
                <a:cs typeface="Century Gothic"/>
                <a:sym typeface="Century Gothic"/>
              </a:rPr>
              <a:t>to</a:t>
            </a:r>
            <a:r>
              <a:rPr b="0" i="0" lang="en-US" sz="4000" u="none" cap="none" strike="noStrike">
                <a:solidFill>
                  <a:srgbClr val="000000"/>
                </a:solidFill>
                <a:latin typeface="Century Gothic"/>
                <a:ea typeface="Century Gothic"/>
                <a:cs typeface="Century Gothic"/>
                <a:sym typeface="Century Gothic"/>
              </a:rPr>
              <a:t> play ball.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4000"/>
              <a:buFont typeface="Century Gothic"/>
              <a:buAutoNum type="arabicPeriod"/>
            </a:pPr>
            <a:r>
              <a:rPr b="0" i="0" lang="en-US" sz="4000" u="none" cap="none" strike="noStrike">
                <a:solidFill>
                  <a:srgbClr val="000000"/>
                </a:solidFill>
                <a:latin typeface="Century Gothic"/>
                <a:ea typeface="Century Gothic"/>
                <a:cs typeface="Century Gothic"/>
                <a:sym typeface="Century Gothic"/>
              </a:rPr>
              <a:t>Come </a:t>
            </a:r>
            <a:r>
              <a:rPr b="1" i="0" lang="en-US" sz="4000" u="none" cap="none" strike="noStrike">
                <a:solidFill>
                  <a:srgbClr val="000000"/>
                </a:solidFill>
                <a:latin typeface="Century Gothic"/>
                <a:ea typeface="Century Gothic"/>
                <a:cs typeface="Century Gothic"/>
                <a:sym typeface="Century Gothic"/>
              </a:rPr>
              <a:t>with</a:t>
            </a:r>
            <a:r>
              <a:rPr b="0" i="0" lang="en-US" sz="4000" u="none" cap="none" strike="noStrike">
                <a:solidFill>
                  <a:srgbClr val="000000"/>
                </a:solidFill>
                <a:latin typeface="Century Gothic"/>
                <a:ea typeface="Century Gothic"/>
                <a:cs typeface="Century Gothic"/>
                <a:sym typeface="Century Gothic"/>
              </a:rPr>
              <a:t> me to the park.</a:t>
            </a:r>
            <a:endParaRPr b="0" i="0" sz="4000" u="none" cap="none" strike="noStrike">
              <a:solidFill>
                <a:schemeClr val="dk1"/>
              </a:solidFill>
              <a:latin typeface="Century Gothic"/>
              <a:ea typeface="Century Gothic"/>
              <a:cs typeface="Century Gothic"/>
              <a:sym typeface="Century Gothic"/>
            </a:endParaRPr>
          </a:p>
        </p:txBody>
      </p:sp>
      <p:sp>
        <p:nvSpPr>
          <p:cNvPr id="275" name="Google Shape;275;p18"/>
          <p:cNvSpPr/>
          <p:nvPr/>
        </p:nvSpPr>
        <p:spPr>
          <a:xfrm>
            <a:off x="4260191" y="1415183"/>
            <a:ext cx="969600" cy="521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6" name="Google Shape;276;p18"/>
          <p:cNvSpPr/>
          <p:nvPr/>
        </p:nvSpPr>
        <p:spPr>
          <a:xfrm>
            <a:off x="3629108" y="4525622"/>
            <a:ext cx="466800" cy="521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7" name="Google Shape;277;p18"/>
          <p:cNvSpPr/>
          <p:nvPr/>
        </p:nvSpPr>
        <p:spPr>
          <a:xfrm>
            <a:off x="4095907" y="5262235"/>
            <a:ext cx="969600" cy="521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8" name="Google Shape;278;p18"/>
          <p:cNvSpPr/>
          <p:nvPr/>
        </p:nvSpPr>
        <p:spPr>
          <a:xfrm>
            <a:off x="6463770" y="2212517"/>
            <a:ext cx="1066800" cy="521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9" name="Google Shape;279;p18"/>
          <p:cNvSpPr/>
          <p:nvPr/>
        </p:nvSpPr>
        <p:spPr>
          <a:xfrm>
            <a:off x="7776843" y="2949007"/>
            <a:ext cx="1066800" cy="521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0" name="Google Shape;280;p18"/>
          <p:cNvSpPr/>
          <p:nvPr/>
        </p:nvSpPr>
        <p:spPr>
          <a:xfrm>
            <a:off x="5229800" y="3753963"/>
            <a:ext cx="1066800" cy="521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descr="A picture containing clock&#10;&#10;Description automatically generated" id="286" name="Google Shape;286;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7" name="Google Shape;287;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8" name="Google Shape;288;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9" name="Google Shape;289;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0" name="Google Shape;290;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91" name="Google Shape;291;p19"/>
          <p:cNvSpPr txBox="1"/>
          <p:nvPr/>
        </p:nvSpPr>
        <p:spPr>
          <a:xfrm>
            <a:off x="1339273" y="2778148"/>
            <a:ext cx="9624445" cy="130170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6000"/>
              <a:buFont typeface="Arial"/>
              <a:buNone/>
            </a:pPr>
            <a:r>
              <a:rPr b="0" i="0" lang="en-US" sz="6000" u="none" cap="none" strike="noStrike">
                <a:solidFill>
                  <a:schemeClr val="accent1"/>
                </a:solidFill>
                <a:latin typeface="Century Gothic"/>
                <a:ea typeface="Century Gothic"/>
                <a:cs typeface="Century Gothic"/>
                <a:sym typeface="Century Gothic"/>
              </a:rPr>
              <a:t>Put ____ pen on the desk.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A picture containing drawing, lamp&#10;&#10;Description automatically generated" id="296" name="Google Shape;296;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97" name="Google Shape;297;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98" name="Google Shape;298;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99" name="Google Shape;299;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00" name="Google Shape;300;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01" name="Google Shape;301;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descr="A picture containing clock&#10;&#10;Description automatically generated" id="307" name="Google Shape;307;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8" name="Google Shape;308;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9" name="Google Shape;309;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0" name="Google Shape;310;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1" name="Google Shape;311;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12" name="Google Shape;312;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177</a:t>
            </a:r>
            <a:endParaRPr b="0" i="0" sz="1400" u="none" cap="none" strike="noStrike">
              <a:solidFill>
                <a:srgbClr val="000000"/>
              </a:solidFill>
              <a:latin typeface="Century Gothic"/>
              <a:ea typeface="Century Gothic"/>
              <a:cs typeface="Century Gothic"/>
              <a:sym typeface="Century Gothic"/>
            </a:endParaRPr>
          </a:p>
        </p:txBody>
      </p:sp>
      <p:sp>
        <p:nvSpPr>
          <p:cNvPr id="313" name="Google Shape;313;p21"/>
          <p:cNvSpPr txBox="1"/>
          <p:nvPr/>
        </p:nvSpPr>
        <p:spPr>
          <a:xfrm>
            <a:off x="7651983" y="2895971"/>
            <a:ext cx="4281712"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With a partner, </a:t>
            </a:r>
            <a:r>
              <a:rPr b="1" i="0" lang="en-US" sz="3200" u="none" cap="none" strike="noStrike">
                <a:solidFill>
                  <a:schemeClr val="dk1"/>
                </a:solidFill>
                <a:latin typeface="Century Gothic"/>
                <a:ea typeface="Century Gothic"/>
                <a:cs typeface="Century Gothic"/>
                <a:sym typeface="Century Gothic"/>
              </a:rPr>
              <a:t>decode</a:t>
            </a:r>
            <a:r>
              <a:rPr b="0" i="0" lang="en-US" sz="3200" u="none" cap="none" strike="noStrike">
                <a:solidFill>
                  <a:schemeClr val="dk1"/>
                </a:solidFill>
                <a:latin typeface="Century Gothic"/>
                <a:ea typeface="Century Gothic"/>
                <a:cs typeface="Century Gothic"/>
                <a:sym typeface="Century Gothic"/>
              </a:rPr>
              <a:t> the words on page 177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text, clipart&#10;&#10;Description automatically generated" id="314" name="Google Shape;314;p21"/>
          <p:cNvPicPr preferRelativeResize="0"/>
          <p:nvPr/>
        </p:nvPicPr>
        <p:blipFill rotWithShape="1">
          <a:blip r:embed="rId6">
            <a:alphaModFix/>
          </a:blip>
          <a:srcRect b="0" l="0" r="0" t="0"/>
          <a:stretch/>
        </p:blipFill>
        <p:spPr>
          <a:xfrm>
            <a:off x="7071021" y="2053088"/>
            <a:ext cx="4948236" cy="713781"/>
          </a:xfrm>
          <a:prstGeom prst="rect">
            <a:avLst/>
          </a:prstGeom>
          <a:noFill/>
          <a:ln>
            <a:noFill/>
          </a:ln>
        </p:spPr>
      </p:pic>
      <p:pic>
        <p:nvPicPr>
          <p:cNvPr descr="Graphical user interface&#10;&#10;Description automatically generated with medium confidence" id="315" name="Google Shape;315;p21"/>
          <p:cNvPicPr preferRelativeResize="0"/>
          <p:nvPr/>
        </p:nvPicPr>
        <p:blipFill rotWithShape="1">
          <a:blip r:embed="rId7">
            <a:alphaModFix/>
          </a:blip>
          <a:srcRect b="0" l="0" r="0" t="0"/>
          <a:stretch/>
        </p:blipFill>
        <p:spPr>
          <a:xfrm>
            <a:off x="2531163" y="1297873"/>
            <a:ext cx="3915532" cy="53081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descr="A picture containing clock&#10;&#10;Description automatically generated" id="321" name="Google Shape;321;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2" name="Google Shape;322;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3" name="Google Shape;323;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4" name="Google Shape;324;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5" name="Google Shape;325;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26" name="Google Shape;326;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178</a:t>
            </a:r>
            <a:endParaRPr b="0" i="0" sz="1400" u="none" cap="none" strike="noStrike">
              <a:solidFill>
                <a:srgbClr val="000000"/>
              </a:solidFill>
              <a:latin typeface="Century Gothic"/>
              <a:ea typeface="Century Gothic"/>
              <a:cs typeface="Century Gothic"/>
              <a:sym typeface="Century Gothic"/>
            </a:endParaRPr>
          </a:p>
        </p:txBody>
      </p:sp>
      <p:sp>
        <p:nvSpPr>
          <p:cNvPr id="327" name="Google Shape;327;p22"/>
          <p:cNvSpPr txBox="1"/>
          <p:nvPr/>
        </p:nvSpPr>
        <p:spPr>
          <a:xfrm>
            <a:off x="7602929" y="2196398"/>
            <a:ext cx="4115815"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177 and 178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10;&#10;Description automatically generated with medium confidence" id="328" name="Google Shape;328;p22"/>
          <p:cNvPicPr preferRelativeResize="0"/>
          <p:nvPr/>
        </p:nvPicPr>
        <p:blipFill rotWithShape="1">
          <a:blip r:embed="rId6">
            <a:alphaModFix/>
          </a:blip>
          <a:srcRect b="0" l="0" r="0" t="0"/>
          <a:stretch/>
        </p:blipFill>
        <p:spPr>
          <a:xfrm>
            <a:off x="661773" y="1582784"/>
            <a:ext cx="3069728" cy="416153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application&#10;&#10;Description automatically generated" id="329" name="Google Shape;329;p22"/>
          <p:cNvPicPr preferRelativeResize="0"/>
          <p:nvPr/>
        </p:nvPicPr>
        <p:blipFill rotWithShape="1">
          <a:blip r:embed="rId7">
            <a:alphaModFix/>
          </a:blip>
          <a:srcRect b="0" l="0" r="0" t="0"/>
          <a:stretch/>
        </p:blipFill>
        <p:spPr>
          <a:xfrm>
            <a:off x="4001107" y="1582784"/>
            <a:ext cx="3083010" cy="416153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descr="A picture containing clock&#10;&#10;Description automatically generated" id="335" name="Google Shape;335;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6" name="Google Shape;336;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7" name="Google Shape;337;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8" name="Google Shape;338;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9" name="Google Shape;339;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40" name="Google Shape;340;p23"/>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as</a:t>
            </a:r>
            <a:endParaRPr b="0" i="0" sz="1400" u="none" cap="none" strike="noStrike">
              <a:solidFill>
                <a:srgbClr val="000000"/>
              </a:solidFill>
              <a:latin typeface="Century Gothic"/>
              <a:ea typeface="Century Gothic"/>
              <a:cs typeface="Century Gothic"/>
              <a:sym typeface="Century Gothic"/>
            </a:endParaRPr>
          </a:p>
        </p:txBody>
      </p:sp>
      <p:sp>
        <p:nvSpPr>
          <p:cNvPr id="341" name="Google Shape;341;p23"/>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he</a:t>
            </a:r>
            <a:endParaRPr b="0" i="0" sz="1400" u="none" cap="none" strike="noStrike">
              <a:solidFill>
                <a:srgbClr val="000000"/>
              </a:solidFill>
              <a:latin typeface="Century Gothic"/>
              <a:ea typeface="Century Gothic"/>
              <a:cs typeface="Century Gothic"/>
              <a:sym typeface="Century Gothic"/>
            </a:endParaRPr>
          </a:p>
        </p:txBody>
      </p:sp>
      <p:sp>
        <p:nvSpPr>
          <p:cNvPr id="342" name="Google Shape;342;p23"/>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to</a:t>
            </a:r>
            <a:endParaRPr b="0" i="0" sz="1400" u="none" cap="none" strike="noStrike">
              <a:solidFill>
                <a:srgbClr val="000000"/>
              </a:solidFill>
              <a:latin typeface="Century Gothic"/>
              <a:ea typeface="Century Gothic"/>
              <a:cs typeface="Century Gothic"/>
              <a:sym typeface="Century Gothic"/>
            </a:endParaRPr>
          </a:p>
        </p:txBody>
      </p:sp>
      <p:sp>
        <p:nvSpPr>
          <p:cNvPr id="343" name="Google Shape;343;p23"/>
          <p:cNvSpPr txBox="1"/>
          <p:nvPr/>
        </p:nvSpPr>
        <p:spPr>
          <a:xfrm>
            <a:off x="2486023" y="388850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three</a:t>
            </a:r>
            <a:endParaRPr b="0" i="0" sz="1400" u="none" cap="none" strike="noStrike">
              <a:solidFill>
                <a:srgbClr val="000000"/>
              </a:solidFill>
              <a:latin typeface="Century Gothic"/>
              <a:ea typeface="Century Gothic"/>
              <a:cs typeface="Century Gothic"/>
              <a:sym typeface="Century Gothic"/>
            </a:endParaRPr>
          </a:p>
        </p:txBody>
      </p:sp>
      <p:sp>
        <p:nvSpPr>
          <p:cNvPr id="344" name="Google Shape;344;p23"/>
          <p:cNvSpPr txBox="1"/>
          <p:nvPr/>
        </p:nvSpPr>
        <p:spPr>
          <a:xfrm>
            <a:off x="6402298" y="38826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with</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descr="A picture containing clock&#10;&#10;Description automatically generated" id="350" name="Google Shape;350;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1" name="Google Shape;351;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2" name="Google Shape;352;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3" name="Google Shape;353;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4" name="Google Shape;354;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55" name="Google Shape;355;p24"/>
          <p:cNvSpPr txBox="1"/>
          <p:nvPr/>
        </p:nvSpPr>
        <p:spPr>
          <a:xfrm>
            <a:off x="1478757" y="2300253"/>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stores</a:t>
            </a:r>
            <a:endParaRPr b="0" i="0" sz="1400" u="none" cap="none" strike="noStrike">
              <a:solidFill>
                <a:srgbClr val="000000"/>
              </a:solidFill>
              <a:latin typeface="Century Gothic"/>
              <a:ea typeface="Century Gothic"/>
              <a:cs typeface="Century Gothic"/>
              <a:sym typeface="Century Gothic"/>
            </a:endParaRPr>
          </a:p>
        </p:txBody>
      </p:sp>
      <p:sp>
        <p:nvSpPr>
          <p:cNvPr id="356" name="Google Shape;356;p24"/>
          <p:cNvSpPr txBox="1"/>
          <p:nvPr/>
        </p:nvSpPr>
        <p:spPr>
          <a:xfrm>
            <a:off x="6326994" y="2339119"/>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school</a:t>
            </a:r>
            <a:endParaRPr b="0" i="0" sz="1400" u="none" cap="none" strike="noStrike">
              <a:solidFill>
                <a:srgbClr val="000000"/>
              </a:solidFill>
              <a:latin typeface="Century Gothic"/>
              <a:ea typeface="Century Gothic"/>
              <a:cs typeface="Century Gothic"/>
              <a:sym typeface="Century Gothic"/>
            </a:endParaRPr>
          </a:p>
        </p:txBody>
      </p:sp>
      <p:sp>
        <p:nvSpPr>
          <p:cNvPr id="357" name="Google Shape;357;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188</a:t>
            </a:r>
            <a:endParaRPr b="0" i="0" sz="1400" u="none" cap="none" strike="noStrike">
              <a:solidFill>
                <a:srgbClr val="000000"/>
              </a:solidFill>
              <a:latin typeface="Century Gothic"/>
              <a:ea typeface="Century Gothic"/>
              <a:cs typeface="Century Gothic"/>
              <a:sym typeface="Century Gothic"/>
            </a:endParaRPr>
          </a:p>
        </p:txBody>
      </p:sp>
      <p:sp>
        <p:nvSpPr>
          <p:cNvPr id="358" name="Google Shape;358;p24"/>
          <p:cNvSpPr txBox="1"/>
          <p:nvPr/>
        </p:nvSpPr>
        <p:spPr>
          <a:xfrm>
            <a:off x="1478757" y="3788347"/>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library</a:t>
            </a:r>
            <a:endParaRPr b="0" i="0" sz="1400" u="none" cap="none" strike="noStrike">
              <a:solidFill>
                <a:srgbClr val="000000"/>
              </a:solidFill>
              <a:latin typeface="Century Gothic"/>
              <a:ea typeface="Century Gothic"/>
              <a:cs typeface="Century Gothic"/>
              <a:sym typeface="Century Gothic"/>
            </a:endParaRPr>
          </a:p>
        </p:txBody>
      </p:sp>
      <p:sp>
        <p:nvSpPr>
          <p:cNvPr id="359" name="Google Shape;359;p24"/>
          <p:cNvSpPr txBox="1"/>
          <p:nvPr/>
        </p:nvSpPr>
        <p:spPr>
          <a:xfrm>
            <a:off x="6326994" y="3827213"/>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buildings</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descr="A picture containing clock&#10;&#10;Description automatically generated" id="365" name="Google Shape;365;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6" name="Google Shape;366;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7" name="Google Shape;367;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8" name="Google Shape;368;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9" name="Google Shape;369;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 email&#10;&#10;Description automatically generated" id="370" name="Google Shape;370;p26"/>
          <p:cNvPicPr preferRelativeResize="0"/>
          <p:nvPr/>
        </p:nvPicPr>
        <p:blipFill rotWithShape="1">
          <a:blip r:embed="rId6">
            <a:alphaModFix/>
          </a:blip>
          <a:srcRect b="0" l="0" r="0" t="0"/>
          <a:stretch/>
        </p:blipFill>
        <p:spPr>
          <a:xfrm>
            <a:off x="1827603" y="1536311"/>
            <a:ext cx="8536793" cy="397639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descr="A picture containing clock&#10;&#10;Description automatically generated" id="376" name="Google Shape;376;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7" name="Google Shape;377;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8" name="Google Shape;378;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9" name="Google Shape;379;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0" name="Google Shape;380;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Making a Map</a:t>
            </a:r>
            <a:endParaRPr b="0" i="0" sz="1400" u="none" cap="none" strike="noStrike">
              <a:solidFill>
                <a:srgbClr val="000000"/>
              </a:solidFill>
              <a:latin typeface="Century Gothic"/>
              <a:ea typeface="Century Gothic"/>
              <a:cs typeface="Century Gothic"/>
              <a:sym typeface="Century Gothic"/>
            </a:endParaRPr>
          </a:p>
        </p:txBody>
      </p:sp>
      <p:sp>
        <p:nvSpPr>
          <p:cNvPr id="381" name="Google Shape;381;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189</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alendar&#10;&#10;Description automatically generated" id="382" name="Google Shape;382;p27"/>
          <p:cNvPicPr preferRelativeResize="0"/>
          <p:nvPr/>
        </p:nvPicPr>
        <p:blipFill rotWithShape="1">
          <a:blip r:embed="rId6">
            <a:alphaModFix/>
          </a:blip>
          <a:srcRect b="0" l="0" r="0" t="0"/>
          <a:stretch/>
        </p:blipFill>
        <p:spPr>
          <a:xfrm>
            <a:off x="3624455" y="1297873"/>
            <a:ext cx="3836314" cy="52115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descr="A picture containing clock&#10;&#10;Description automatically generated" id="388" name="Google Shape;388;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9" name="Google Shape;389;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0" name="Google Shape;390;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1" name="Google Shape;391;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2" name="Google Shape;392;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Making a Map</a:t>
            </a:r>
            <a:endParaRPr b="0" i="0" sz="1400" u="none" cap="none" strike="noStrike">
              <a:solidFill>
                <a:srgbClr val="000000"/>
              </a:solidFill>
              <a:latin typeface="Century Gothic"/>
              <a:ea typeface="Century Gothic"/>
              <a:cs typeface="Century Gothic"/>
              <a:sym typeface="Century Gothic"/>
            </a:endParaRPr>
          </a:p>
        </p:txBody>
      </p:sp>
      <p:sp>
        <p:nvSpPr>
          <p:cNvPr id="393" name="Google Shape;393;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190,191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94" name="Google Shape;394;p91"/>
          <p:cNvPicPr preferRelativeResize="0"/>
          <p:nvPr/>
        </p:nvPicPr>
        <p:blipFill rotWithShape="1">
          <a:blip r:embed="rId6">
            <a:alphaModFix/>
          </a:blip>
          <a:srcRect b="0" l="0" r="0" t="0"/>
          <a:stretch/>
        </p:blipFill>
        <p:spPr>
          <a:xfrm flipH="1">
            <a:off x="8244058" y="2167211"/>
            <a:ext cx="3947942" cy="2714593"/>
          </a:xfrm>
          <a:prstGeom prst="rect">
            <a:avLst/>
          </a:prstGeom>
          <a:noFill/>
          <a:ln>
            <a:noFill/>
          </a:ln>
        </p:spPr>
      </p:pic>
      <p:pic>
        <p:nvPicPr>
          <p:cNvPr descr="A picture containing graphical user interface&#10;&#10;Description automatically generated" id="395" name="Google Shape;395;p91"/>
          <p:cNvPicPr preferRelativeResize="0"/>
          <p:nvPr/>
        </p:nvPicPr>
        <p:blipFill rotWithShape="1">
          <a:blip r:embed="rId7">
            <a:alphaModFix/>
          </a:blip>
          <a:srcRect b="0" l="0" r="0" t="0"/>
          <a:stretch/>
        </p:blipFill>
        <p:spPr>
          <a:xfrm>
            <a:off x="1755652" y="1297873"/>
            <a:ext cx="7266247" cy="49295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descr="A picture containing clock&#10;&#10;Description automatically generated" id="401" name="Google Shape;401;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2" name="Google Shape;402;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3" name="Google Shape;403;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4" name="Google Shape;404;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5" name="Google Shape;405;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Making a Map</a:t>
            </a:r>
            <a:endParaRPr b="0" i="0" sz="1400" u="none" cap="none" strike="noStrike">
              <a:solidFill>
                <a:srgbClr val="000000"/>
              </a:solidFill>
              <a:latin typeface="Century Gothic"/>
              <a:ea typeface="Century Gothic"/>
              <a:cs typeface="Century Gothic"/>
              <a:sym typeface="Century Gothic"/>
            </a:endParaRPr>
          </a:p>
        </p:txBody>
      </p:sp>
      <p:sp>
        <p:nvSpPr>
          <p:cNvPr id="406" name="Google Shape;406;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192,193</a:t>
            </a:r>
            <a:endParaRPr b="0" i="0" sz="1400" u="none" cap="none" strike="noStrike">
              <a:solidFill>
                <a:srgbClr val="000000"/>
              </a:solidFill>
              <a:latin typeface="Century Gothic"/>
              <a:ea typeface="Century Gothic"/>
              <a:cs typeface="Century Gothic"/>
              <a:sym typeface="Century Gothic"/>
            </a:endParaRPr>
          </a:p>
        </p:txBody>
      </p:sp>
      <p:pic>
        <p:nvPicPr>
          <p:cNvPr descr="Diagram&#10;&#10;Description automatically generated" id="407" name="Google Shape;407;p92"/>
          <p:cNvPicPr preferRelativeResize="0"/>
          <p:nvPr/>
        </p:nvPicPr>
        <p:blipFill rotWithShape="1">
          <a:blip r:embed="rId6">
            <a:alphaModFix/>
          </a:blip>
          <a:srcRect b="0" l="0" r="0" t="0"/>
          <a:stretch/>
        </p:blipFill>
        <p:spPr>
          <a:xfrm>
            <a:off x="1885980" y="1455085"/>
            <a:ext cx="7135919" cy="484923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descr="A picture containing clock&#10;&#10;Description automatically generated" id="413" name="Google Shape;413;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4" name="Google Shape;414;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5" name="Google Shape;415;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6" name="Google Shape;416;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7" name="Google Shape;417;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Making a Map</a:t>
            </a:r>
            <a:endParaRPr b="0" i="0" sz="1400" u="none" cap="none" strike="noStrike">
              <a:solidFill>
                <a:srgbClr val="000000"/>
              </a:solidFill>
              <a:latin typeface="Century Gothic"/>
              <a:ea typeface="Century Gothic"/>
              <a:cs typeface="Century Gothic"/>
              <a:sym typeface="Century Gothic"/>
            </a:endParaRPr>
          </a:p>
        </p:txBody>
      </p:sp>
      <p:sp>
        <p:nvSpPr>
          <p:cNvPr id="418" name="Google Shape;418;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194,195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19" name="Google Shape;419;p93"/>
          <p:cNvPicPr preferRelativeResize="0"/>
          <p:nvPr/>
        </p:nvPicPr>
        <p:blipFill rotWithShape="1">
          <a:blip r:embed="rId6">
            <a:alphaModFix/>
          </a:blip>
          <a:srcRect b="0" l="0" r="0" t="0"/>
          <a:stretch/>
        </p:blipFill>
        <p:spPr>
          <a:xfrm>
            <a:off x="212449" y="2479033"/>
            <a:ext cx="3444609" cy="2493417"/>
          </a:xfrm>
          <a:prstGeom prst="rect">
            <a:avLst/>
          </a:prstGeom>
          <a:noFill/>
          <a:ln>
            <a:noFill/>
          </a:ln>
        </p:spPr>
      </p:pic>
      <p:pic>
        <p:nvPicPr>
          <p:cNvPr descr="Diagram&#10;&#10;Description automatically generated" id="420" name="Google Shape;420;p93"/>
          <p:cNvPicPr preferRelativeResize="0"/>
          <p:nvPr/>
        </p:nvPicPr>
        <p:blipFill rotWithShape="1">
          <a:blip r:embed="rId7">
            <a:alphaModFix/>
          </a:blip>
          <a:srcRect b="0" l="0" r="0" t="0"/>
          <a:stretch/>
        </p:blipFill>
        <p:spPr>
          <a:xfrm>
            <a:off x="3883982" y="1412251"/>
            <a:ext cx="6788957" cy="46269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descr="A picture containing clock&#10;&#10;Description automatically generated" id="426" name="Google Shape;426;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7" name="Google Shape;427;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8" name="Google Shape;428;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9" name="Google Shape;429;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0" name="Google Shape;430;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Making a Map</a:t>
            </a:r>
            <a:endParaRPr b="0" i="0" sz="1400" u="none" cap="none" strike="noStrike">
              <a:solidFill>
                <a:srgbClr val="000000"/>
              </a:solidFill>
              <a:latin typeface="Century Gothic"/>
              <a:ea typeface="Century Gothic"/>
              <a:cs typeface="Century Gothic"/>
              <a:sym typeface="Century Gothic"/>
            </a:endParaRPr>
          </a:p>
        </p:txBody>
      </p:sp>
      <p:sp>
        <p:nvSpPr>
          <p:cNvPr id="431" name="Google Shape;431;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196,197</a:t>
            </a:r>
            <a:endParaRPr b="0" i="0" sz="1400" u="none" cap="none" strike="noStrike">
              <a:solidFill>
                <a:srgbClr val="000000"/>
              </a:solidFill>
              <a:latin typeface="Century Gothic"/>
              <a:ea typeface="Century Gothic"/>
              <a:cs typeface="Century Gothic"/>
              <a:sym typeface="Century Gothic"/>
            </a:endParaRPr>
          </a:p>
        </p:txBody>
      </p:sp>
      <p:pic>
        <p:nvPicPr>
          <p:cNvPr descr="Diagram&#10;&#10;Description automatically generated" id="432" name="Google Shape;432;p94"/>
          <p:cNvPicPr preferRelativeResize="0"/>
          <p:nvPr/>
        </p:nvPicPr>
        <p:blipFill rotWithShape="1">
          <a:blip r:embed="rId6">
            <a:alphaModFix/>
          </a:blip>
          <a:srcRect b="0" l="0" r="0" t="0"/>
          <a:stretch/>
        </p:blipFill>
        <p:spPr>
          <a:xfrm>
            <a:off x="1909431" y="1299830"/>
            <a:ext cx="7266361" cy="49694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descr="A picture containing clock&#10;&#10;Description automatically generated" id="438" name="Google Shape;438;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9" name="Google Shape;439;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0" name="Google Shape;440;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1" name="Google Shape;441;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2" name="Google Shape;442;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sp>
        <p:nvSpPr>
          <p:cNvPr id="443" name="Google Shape;443;p34"/>
          <p:cNvSpPr txBox="1"/>
          <p:nvPr/>
        </p:nvSpPr>
        <p:spPr>
          <a:xfrm>
            <a:off x="6096000" y="1488832"/>
            <a:ext cx="5689477" cy="4401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Predict</a:t>
            </a:r>
            <a:r>
              <a:rPr b="0" i="0" lang="en-US" sz="2800" u="none" cap="none" strike="noStrike">
                <a:solidFill>
                  <a:srgbClr val="000000"/>
                </a:solidFill>
                <a:latin typeface="Century Gothic"/>
                <a:ea typeface="Century Gothic"/>
                <a:cs typeface="Century Gothic"/>
                <a:sym typeface="Century Gothic"/>
              </a:rPr>
              <a:t> Work with a partner to discuss what you both predicted before you read the text. Were your predictions similar</a:t>
            </a:r>
            <a:r>
              <a:rPr b="0" i="0" lang="en-US" sz="2800" u="none" cap="none" strike="noStrike">
                <a:solidFill>
                  <a:srgbClr val="000000"/>
                </a:solidFill>
                <a:latin typeface="Arial"/>
                <a:ea typeface="Arial"/>
                <a:cs typeface="Arial"/>
                <a:sym typeface="Arial"/>
              </a:rPr>
              <a:t>?</a:t>
            </a:r>
            <a:r>
              <a:rPr b="0" i="0" lang="en-US" sz="2800" u="none" cap="none" strike="noStrike">
                <a:solidFill>
                  <a:srgbClr val="000000"/>
                </a:solidFill>
                <a:latin typeface="Century Gothic"/>
                <a:ea typeface="Century Gothic"/>
                <a:cs typeface="Century Gothic"/>
                <a:sym typeface="Century Gothic"/>
              </a:rPr>
              <a:t> In what way</a:t>
            </a:r>
            <a:r>
              <a:rPr b="0" i="0" lang="en-US" sz="2800" u="none" cap="none" strike="noStrike">
                <a:solidFill>
                  <a:srgbClr val="000000"/>
                </a:solidFill>
                <a:latin typeface="Arial"/>
                <a:ea typeface="Arial"/>
                <a:cs typeface="Arial"/>
                <a:sym typeface="Arial"/>
              </a:rPr>
              <a:t>?</a:t>
            </a:r>
            <a:r>
              <a:rPr b="0" i="0" lang="en-US" sz="28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Instructions</a:t>
            </a:r>
            <a:r>
              <a:rPr b="0" i="0" lang="en-US" sz="2800" u="none" cap="none" strike="noStrike">
                <a:solidFill>
                  <a:srgbClr val="000000"/>
                </a:solidFill>
                <a:latin typeface="Century Gothic"/>
                <a:ea typeface="Century Gothic"/>
                <a:cs typeface="Century Gothic"/>
                <a:sym typeface="Century Gothic"/>
              </a:rPr>
              <a:t> Work with a partner to give and then restate the sequence of instructions for making a map. </a:t>
            </a:r>
            <a:endParaRPr b="0" i="0" sz="2800" u="none" cap="none" strike="noStrike">
              <a:solidFill>
                <a:schemeClr val="dk1"/>
              </a:solidFill>
              <a:latin typeface="Century Gothic"/>
              <a:ea typeface="Century Gothic"/>
              <a:cs typeface="Century Gothic"/>
              <a:sym typeface="Century Gothic"/>
            </a:endParaRPr>
          </a:p>
        </p:txBody>
      </p:sp>
      <p:pic>
        <p:nvPicPr>
          <p:cNvPr descr="A picture containing calendar&#10;&#10;Description automatically generated" id="444" name="Google Shape;444;p34"/>
          <p:cNvPicPr preferRelativeResize="0"/>
          <p:nvPr/>
        </p:nvPicPr>
        <p:blipFill rotWithShape="1">
          <a:blip r:embed="rId6">
            <a:alphaModFix/>
          </a:blip>
          <a:srcRect b="0" l="0" r="0" t="0"/>
          <a:stretch/>
        </p:blipFill>
        <p:spPr>
          <a:xfrm>
            <a:off x="1706299" y="1273905"/>
            <a:ext cx="3836314" cy="52115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drawing, lamp&#10;&#10;Description automatically generated" id="102" name="Google Shape;10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 name="Google Shape;10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 name="Google Shape;10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5" name="Google Shape;10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 name="Google Shape;10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7" name="Google Shape;10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descr="A picture containing clock&#10;&#10;Description automatically generated" id="450" name="Google Shape;450;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1" name="Google Shape;451;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2" name="Google Shape;452;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3" name="Google Shape;453;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4" name="Google Shape;454;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55" name="Google Shape;455;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198</a:t>
            </a:r>
            <a:endParaRPr b="0" i="0" sz="1400" u="none" cap="none" strike="noStrike">
              <a:solidFill>
                <a:srgbClr val="000000"/>
              </a:solidFill>
              <a:latin typeface="Century Gothic"/>
              <a:ea typeface="Century Gothic"/>
              <a:cs typeface="Century Gothic"/>
              <a:sym typeface="Century Gothic"/>
            </a:endParaRPr>
          </a:p>
        </p:txBody>
      </p:sp>
      <p:sp>
        <p:nvSpPr>
          <p:cNvPr id="456" name="Google Shape;456;p33"/>
          <p:cNvSpPr txBox="1"/>
          <p:nvPr/>
        </p:nvSpPr>
        <p:spPr>
          <a:xfrm>
            <a:off x="7743342" y="2260572"/>
            <a:ext cx="3834989"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198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457" name="Google Shape;457;p33"/>
          <p:cNvPicPr preferRelativeResize="0"/>
          <p:nvPr/>
        </p:nvPicPr>
        <p:blipFill rotWithShape="1">
          <a:blip r:embed="rId6">
            <a:alphaModFix/>
          </a:blip>
          <a:srcRect b="0" l="0" r="0" t="0"/>
          <a:stretch/>
        </p:blipFill>
        <p:spPr>
          <a:xfrm>
            <a:off x="2720428" y="1285563"/>
            <a:ext cx="3966237" cy="53856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descr="A picture containing clock&#10;&#10;Description automatically generated" id="463" name="Google Shape;463;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4" name="Google Shape;464;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5" name="Google Shape;465;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6" name="Google Shape;466;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7" name="Google Shape;467;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68" name="Google Shape;468;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199</a:t>
            </a:r>
            <a:endParaRPr b="0" i="0" sz="1400" u="none" cap="none" strike="noStrike">
              <a:solidFill>
                <a:srgbClr val="000000"/>
              </a:solidFill>
              <a:latin typeface="Century Gothic"/>
              <a:ea typeface="Century Gothic"/>
              <a:cs typeface="Century Gothic"/>
              <a:sym typeface="Century Gothic"/>
            </a:endParaRPr>
          </a:p>
        </p:txBody>
      </p:sp>
      <p:sp>
        <p:nvSpPr>
          <p:cNvPr id="469" name="Google Shape;469;p95"/>
          <p:cNvSpPr txBox="1"/>
          <p:nvPr/>
        </p:nvSpPr>
        <p:spPr>
          <a:xfrm>
            <a:off x="995894" y="1759497"/>
            <a:ext cx="9390639" cy="353939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What makes a text a procedural text</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Why do you think the author labels the pictures</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1150" lvl="0" marL="5143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Why are there steps to making a map</a:t>
            </a:r>
            <a:r>
              <a:rPr b="0" i="0" lang="en-US" sz="3200" u="none" cap="none" strike="noStrike">
                <a:solidFill>
                  <a:schemeClr val="dk1"/>
                </a:solidFill>
                <a:latin typeface="Arial"/>
                <a:ea typeface="Arial"/>
                <a:cs typeface="Arial"/>
                <a:sym typeface="Arial"/>
              </a:rPr>
              <a:t>?</a:t>
            </a:r>
            <a:r>
              <a:rPr b="0" i="0" lang="en-US" sz="3200" u="none" cap="none" strike="noStrike">
                <a:solidFill>
                  <a:srgbClr val="000000"/>
                </a:solidFill>
                <a:latin typeface="Century Gothic"/>
                <a:ea typeface="Century Gothic"/>
                <a:cs typeface="Century Gothic"/>
                <a:sym typeface="Century Gothic"/>
              </a:rPr>
              <a:t> Use text evidence.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descr="A picture containing clock&#10;&#10;Description automatically generated" id="475" name="Google Shape;475;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6" name="Google Shape;476;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7" name="Google Shape;477;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8" name="Google Shape;478;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9" name="Google Shape;479;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480" name="Google Shape;480;p35"/>
          <p:cNvSpPr txBox="1"/>
          <p:nvPr/>
        </p:nvSpPr>
        <p:spPr>
          <a:xfrm>
            <a:off x="7515667" y="2652171"/>
            <a:ext cx="3834989"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207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chart. </a:t>
            </a:r>
            <a:endParaRPr b="0" i="0" sz="3200" u="none" cap="none" strike="noStrike">
              <a:solidFill>
                <a:schemeClr val="dk1"/>
              </a:solidFill>
              <a:latin typeface="Century Gothic"/>
              <a:ea typeface="Century Gothic"/>
              <a:cs typeface="Century Gothic"/>
              <a:sym typeface="Century Gothic"/>
            </a:endParaRPr>
          </a:p>
        </p:txBody>
      </p:sp>
      <p:sp>
        <p:nvSpPr>
          <p:cNvPr id="481" name="Google Shape;481;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207</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10;&#10;Description automatically generated" id="482" name="Google Shape;482;p35"/>
          <p:cNvPicPr preferRelativeResize="0"/>
          <p:nvPr/>
        </p:nvPicPr>
        <p:blipFill rotWithShape="1">
          <a:blip r:embed="rId6">
            <a:alphaModFix/>
          </a:blip>
          <a:srcRect b="0" l="0" r="0" t="0"/>
          <a:stretch/>
        </p:blipFill>
        <p:spPr>
          <a:xfrm>
            <a:off x="2758838" y="1286358"/>
            <a:ext cx="3889418" cy="52861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descr="A picture containing clock&#10;&#10;Description automatically generated" id="488" name="Google Shape;488;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9" name="Google Shape;489;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0" name="Google Shape;490;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1" name="Google Shape;491;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2" name="Google Shape;492;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493" name="Google Shape;493;p36"/>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
        <p:nvSpPr>
          <p:cNvPr id="494" name="Google Shape;494;p36"/>
          <p:cNvSpPr txBox="1"/>
          <p:nvPr/>
        </p:nvSpPr>
        <p:spPr>
          <a:xfrm>
            <a:off x="819040" y="2144641"/>
            <a:ext cx="10573965"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 will </a:t>
            </a:r>
            <a:r>
              <a:rPr b="1" i="0" lang="en-US" sz="3200" u="none" cap="none" strike="noStrike">
                <a:solidFill>
                  <a:schemeClr val="dk1"/>
                </a:solidFill>
                <a:latin typeface="Century Gothic"/>
                <a:ea typeface="Century Gothic"/>
                <a:cs typeface="Century Gothic"/>
                <a:sym typeface="Century Gothic"/>
              </a:rPr>
              <a:t>check</a:t>
            </a:r>
            <a:r>
              <a:rPr b="0" i="0" lang="en-US" sz="3200" u="none" cap="none" strike="noStrike">
                <a:solidFill>
                  <a:schemeClr val="dk1"/>
                </a:solidFill>
                <a:latin typeface="Century Gothic"/>
                <a:ea typeface="Century Gothic"/>
                <a:cs typeface="Century Gothic"/>
                <a:sym typeface="Century Gothic"/>
              </a:rPr>
              <a:t> the illustrations and the words in the book you have chosen to publish. </a:t>
            </a:r>
            <a:endParaRPr b="0" i="0" sz="3200" u="none" cap="none" strike="noStrike">
              <a:solidFill>
                <a:schemeClr val="dk1"/>
              </a:solidFill>
              <a:latin typeface="Century Gothic"/>
              <a:ea typeface="Century Gothic"/>
              <a:cs typeface="Century Gothic"/>
              <a:sym typeface="Century Gothic"/>
            </a:endParaRPr>
          </a:p>
        </p:txBody>
      </p:sp>
      <p:sp>
        <p:nvSpPr>
          <p:cNvPr id="495" name="Google Shape;495;p36"/>
          <p:cNvSpPr txBox="1"/>
          <p:nvPr/>
        </p:nvSpPr>
        <p:spPr>
          <a:xfrm>
            <a:off x="819040" y="3888808"/>
            <a:ext cx="7705028"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Make</a:t>
            </a:r>
            <a:r>
              <a:rPr b="0" i="0" lang="en-US" sz="3200" u="none" cap="none" strike="noStrike">
                <a:solidFill>
                  <a:schemeClr val="dk1"/>
                </a:solidFill>
                <a:latin typeface="Century Gothic"/>
                <a:ea typeface="Century Gothic"/>
                <a:cs typeface="Century Gothic"/>
                <a:sym typeface="Century Gothic"/>
              </a:rPr>
              <a:t> any additions or changes before you publish your book.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descr="A picture containing clock&#10;&#10;Description automatically generated" id="501" name="Google Shape;501;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2" name="Google Shape;502;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3" name="Google Shape;503;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4" name="Google Shape;504;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5" name="Google Shape;505;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06" name="Google Shape;506;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205</a:t>
            </a:r>
            <a:endParaRPr b="0" i="0" sz="1400" u="none" cap="none" strike="noStrike">
              <a:solidFill>
                <a:srgbClr val="000000"/>
              </a:solidFill>
              <a:latin typeface="Century Gothic"/>
              <a:ea typeface="Century Gothic"/>
              <a:cs typeface="Century Gothic"/>
              <a:sym typeface="Century Gothic"/>
            </a:endParaRPr>
          </a:p>
        </p:txBody>
      </p:sp>
      <p:sp>
        <p:nvSpPr>
          <p:cNvPr id="507" name="Google Shape;507;p37"/>
          <p:cNvSpPr txBox="1"/>
          <p:nvPr/>
        </p:nvSpPr>
        <p:spPr>
          <a:xfrm>
            <a:off x="7983076" y="2602431"/>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205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508" name="Google Shape;508;p37"/>
          <p:cNvSpPr txBox="1"/>
          <p:nvPr/>
        </p:nvSpPr>
        <p:spPr>
          <a:xfrm>
            <a:off x="1095654" y="1727523"/>
            <a:ext cx="1709531" cy="42473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tub</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gum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bus</a:t>
            </a:r>
            <a:endParaRPr b="0" i="0" sz="1400" u="none" cap="none" strike="noStrike">
              <a:solidFill>
                <a:srgbClr val="000000"/>
              </a:solidFill>
              <a:latin typeface="Arial"/>
              <a:ea typeface="Arial"/>
              <a:cs typeface="Arial"/>
              <a:sym typeface="Arial"/>
            </a:endParaRPr>
          </a:p>
        </p:txBody>
      </p:sp>
      <p:pic>
        <p:nvPicPr>
          <p:cNvPr descr="Graphical user interface, text, application&#10;&#10;Description automatically generated" id="509" name="Google Shape;509;p37"/>
          <p:cNvPicPr preferRelativeResize="0"/>
          <p:nvPr/>
        </p:nvPicPr>
        <p:blipFill rotWithShape="1">
          <a:blip r:embed="rId6">
            <a:alphaModFix/>
          </a:blip>
          <a:srcRect b="0" l="0" r="0" t="0"/>
          <a:stretch/>
        </p:blipFill>
        <p:spPr>
          <a:xfrm>
            <a:off x="3554452" y="1340717"/>
            <a:ext cx="3788672" cy="514920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descr="A picture containing clock&#10;&#10;Description automatically generated" id="515" name="Google Shape;515;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6" name="Google Shape;516;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7" name="Google Shape;517;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8" name="Google Shape;518;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9" name="Google Shape;519;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20" name="Google Shape;520;p38"/>
          <p:cNvSpPr txBox="1"/>
          <p:nvPr/>
        </p:nvSpPr>
        <p:spPr>
          <a:xfrm>
            <a:off x="527321" y="3067548"/>
            <a:ext cx="11137358"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5400" u="none" cap="none" strike="noStrike">
                <a:solidFill>
                  <a:schemeClr val="accent1"/>
                </a:solidFill>
                <a:latin typeface="Century Gothic"/>
                <a:ea typeface="Century Gothic"/>
                <a:cs typeface="Century Gothic"/>
                <a:sym typeface="Century Gothic"/>
              </a:rPr>
              <a:t>John walks down the busy street.</a:t>
            </a:r>
            <a:endParaRPr b="0" i="0" sz="54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descr="A picture containing drawing, lamp&#10;&#10;Description automatically generated" id="525" name="Google Shape;525;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26" name="Google Shape;526;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27" name="Google Shape;527;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28" name="Google Shape;528;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29" name="Google Shape;529;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30" name="Google Shape;530;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descr="A picture containing clock&#10;&#10;Description automatically generated" id="536" name="Google Shape;536;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37" name="Google Shape;537;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38" name="Google Shape;538;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9" name="Google Shape;539;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40" name="Google Shape;540;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179</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41" name="Google Shape;541;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A picture containing indoor&#10;&#10;Description automatically generated" id="542" name="Google Shape;542;p40"/>
          <p:cNvPicPr preferRelativeResize="0"/>
          <p:nvPr/>
        </p:nvPicPr>
        <p:blipFill rotWithShape="1">
          <a:blip r:embed="rId6">
            <a:alphaModFix/>
          </a:blip>
          <a:srcRect b="0" l="0" r="0" t="0"/>
          <a:stretch/>
        </p:blipFill>
        <p:spPr>
          <a:xfrm>
            <a:off x="298808" y="2065603"/>
            <a:ext cx="11439214" cy="294944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descr="A picture containing clock&#10;&#10;Description automatically generated" id="548" name="Google Shape;548;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49" name="Google Shape;549;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50" name="Google Shape;550;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1" name="Google Shape;551;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52" name="Google Shape;552;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53" name="Google Shape;553;p41"/>
          <p:cNvSpPr txBox="1"/>
          <p:nvPr/>
        </p:nvSpPr>
        <p:spPr>
          <a:xfrm>
            <a:off x="2109740" y="4941112"/>
            <a:ext cx="6865744"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Arial"/>
                <a:ea typeface="Arial"/>
                <a:cs typeface="Arial"/>
                <a:sym typeface="Arial"/>
              </a:rPr>
              <a:t>red, run, we, will, jump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Arial"/>
                <a:ea typeface="Arial"/>
                <a:cs typeface="Arial"/>
                <a:sym typeface="Arial"/>
              </a:rPr>
              <a:t>Jan, king, kid</a:t>
            </a:r>
            <a:endParaRPr b="0" i="0" sz="1400" u="none" cap="none" strike="noStrike">
              <a:solidFill>
                <a:srgbClr val="000000"/>
              </a:solidFill>
              <a:latin typeface="Arial"/>
              <a:ea typeface="Arial"/>
              <a:cs typeface="Arial"/>
              <a:sym typeface="Arial"/>
            </a:endParaRPr>
          </a:p>
        </p:txBody>
      </p:sp>
      <p:pic>
        <p:nvPicPr>
          <p:cNvPr descr="A picture containing text&#10;&#10;Description automatically generated" id="554" name="Google Shape;554;p41"/>
          <p:cNvPicPr preferRelativeResize="0"/>
          <p:nvPr/>
        </p:nvPicPr>
        <p:blipFill rotWithShape="1">
          <a:blip r:embed="rId6">
            <a:alphaModFix/>
          </a:blip>
          <a:srcRect b="0" l="0" r="0" t="0"/>
          <a:stretch/>
        </p:blipFill>
        <p:spPr>
          <a:xfrm>
            <a:off x="6072903" y="1441342"/>
            <a:ext cx="2459017" cy="2939947"/>
          </a:xfrm>
          <a:prstGeom prst="rect">
            <a:avLst/>
          </a:prstGeom>
          <a:noFill/>
          <a:ln>
            <a:noFill/>
          </a:ln>
        </p:spPr>
      </p:pic>
      <p:pic>
        <p:nvPicPr>
          <p:cNvPr descr="A picture containing text, nature, outdoor, water&#10;&#10;Description automatically generated" id="555" name="Google Shape;555;p41"/>
          <p:cNvPicPr preferRelativeResize="0"/>
          <p:nvPr/>
        </p:nvPicPr>
        <p:blipFill rotWithShape="1">
          <a:blip r:embed="rId7">
            <a:alphaModFix/>
          </a:blip>
          <a:srcRect b="0" l="0" r="0" t="0"/>
          <a:stretch/>
        </p:blipFill>
        <p:spPr>
          <a:xfrm>
            <a:off x="3297888" y="1441342"/>
            <a:ext cx="2463199" cy="2939947"/>
          </a:xfrm>
          <a:prstGeom prst="rect">
            <a:avLst/>
          </a:prstGeom>
          <a:noFill/>
          <a:ln>
            <a:noFill/>
          </a:ln>
        </p:spPr>
      </p:pic>
      <p:pic>
        <p:nvPicPr>
          <p:cNvPr descr="Graphical user interface&#10;&#10;Description automatically generated with medium confidence" id="556" name="Google Shape;556;p41"/>
          <p:cNvPicPr preferRelativeResize="0"/>
          <p:nvPr/>
        </p:nvPicPr>
        <p:blipFill rotWithShape="1">
          <a:blip r:embed="rId8">
            <a:alphaModFix/>
          </a:blip>
          <a:srcRect b="0" l="0" r="0" t="0"/>
          <a:stretch/>
        </p:blipFill>
        <p:spPr>
          <a:xfrm>
            <a:off x="526742" y="1441342"/>
            <a:ext cx="2459700" cy="2939947"/>
          </a:xfrm>
          <a:prstGeom prst="rect">
            <a:avLst/>
          </a:prstGeom>
          <a:noFill/>
          <a:ln>
            <a:noFill/>
          </a:ln>
        </p:spPr>
      </p:pic>
      <p:pic>
        <p:nvPicPr>
          <p:cNvPr descr="A picture containing company name&#10;&#10;Description automatically generated" id="557" name="Google Shape;557;p41"/>
          <p:cNvPicPr preferRelativeResize="0"/>
          <p:nvPr/>
        </p:nvPicPr>
        <p:blipFill rotWithShape="1">
          <a:blip r:embed="rId9">
            <a:alphaModFix/>
          </a:blip>
          <a:srcRect b="0" l="0" r="0" t="0"/>
          <a:stretch/>
        </p:blipFill>
        <p:spPr>
          <a:xfrm>
            <a:off x="8843295" y="1441342"/>
            <a:ext cx="2459017" cy="293994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descr="A picture containing clock&#10;&#10;Description automatically generated" id="563" name="Google Shape;563;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64" name="Google Shape;564;p96"/>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65" name="Google Shape;565;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6" name="Google Shape;566;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67" name="Google Shape;567;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179</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68" name="Google Shape;568;p96"/>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69" name="Google Shape;569;p96"/>
          <p:cNvSpPr txBox="1"/>
          <p:nvPr/>
        </p:nvSpPr>
        <p:spPr>
          <a:xfrm>
            <a:off x="7943071" y="2499003"/>
            <a:ext cx="3045753"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179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Text&#10;&#10;Description automatically generated" id="570" name="Google Shape;570;p96"/>
          <p:cNvPicPr preferRelativeResize="0"/>
          <p:nvPr/>
        </p:nvPicPr>
        <p:blipFill rotWithShape="1">
          <a:blip r:embed="rId6">
            <a:alphaModFix/>
          </a:blip>
          <a:srcRect b="0" l="0" r="0" t="0"/>
          <a:stretch/>
        </p:blipFill>
        <p:spPr>
          <a:xfrm>
            <a:off x="3119174" y="1236980"/>
            <a:ext cx="3932494" cy="53355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 picture containing clock&#10;&#10;Description automatically generated" id="113" name="Google Shape;11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4" name="Google Shape;11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15" name="Google Shape;11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6" name="Google Shape;11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7" name="Google Shape;117;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A picture containing text, envelope&#10;&#10;Description automatically generated" id="118" name="Google Shape;118;p7"/>
          <p:cNvPicPr preferRelativeResize="0"/>
          <p:nvPr/>
        </p:nvPicPr>
        <p:blipFill rotWithShape="1">
          <a:blip r:embed="rId6">
            <a:alphaModFix/>
          </a:blip>
          <a:srcRect b="0" l="0" r="0" t="0"/>
          <a:stretch/>
        </p:blipFill>
        <p:spPr>
          <a:xfrm>
            <a:off x="1943386" y="1346734"/>
            <a:ext cx="3393601" cy="46853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food&#10;&#10;Description automatically generated" id="119" name="Google Shape;119;p7"/>
          <p:cNvPicPr preferRelativeResize="0"/>
          <p:nvPr/>
        </p:nvPicPr>
        <p:blipFill rotWithShape="1">
          <a:blip r:embed="rId7">
            <a:alphaModFix/>
          </a:blip>
          <a:srcRect b="0" l="0" r="0" t="0"/>
          <a:stretch/>
        </p:blipFill>
        <p:spPr>
          <a:xfrm>
            <a:off x="5820893" y="1346734"/>
            <a:ext cx="3373750" cy="46853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descr="A picture containing clock&#10;&#10;Description automatically generated" id="576" name="Google Shape;576;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7" name="Google Shape;577;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8" name="Google Shape;578;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9" name="Google Shape;579;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0" name="Google Shape;580;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81" name="Google Shape;581;p42"/>
          <p:cNvSpPr txBox="1"/>
          <p:nvPr/>
        </p:nvSpPr>
        <p:spPr>
          <a:xfrm>
            <a:off x="7148216" y="2397968"/>
            <a:ext cx="4698042"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582" name="Google Shape;582;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180</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10;&#10;Description automatically generated" id="583" name="Google Shape;583;p42"/>
          <p:cNvPicPr preferRelativeResize="0"/>
          <p:nvPr/>
        </p:nvPicPr>
        <p:blipFill rotWithShape="1">
          <a:blip r:embed="rId6">
            <a:alphaModFix/>
          </a:blip>
          <a:srcRect b="0" l="0" r="0" t="0"/>
          <a:stretch/>
        </p:blipFill>
        <p:spPr>
          <a:xfrm>
            <a:off x="2808291" y="1400390"/>
            <a:ext cx="3790511" cy="511654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descr="A picture containing clock&#10;&#10;Description automatically generated" id="589" name="Google Shape;589;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0" name="Google Shape;590;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1" name="Google Shape;591;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2" name="Google Shape;592;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3" name="Google Shape;593;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Find Graphics</a:t>
            </a:r>
            <a:endParaRPr b="0" i="0" sz="1400" u="none" cap="none" strike="noStrike">
              <a:solidFill>
                <a:srgbClr val="000000"/>
              </a:solidFill>
              <a:latin typeface="Century Gothic"/>
              <a:ea typeface="Century Gothic"/>
              <a:cs typeface="Century Gothic"/>
              <a:sym typeface="Century Gothic"/>
            </a:endParaRPr>
          </a:p>
        </p:txBody>
      </p:sp>
      <p:sp>
        <p:nvSpPr>
          <p:cNvPr id="594" name="Google Shape;594;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189</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alendar&#10;&#10;Description automatically generated" id="595" name="Google Shape;595;p43"/>
          <p:cNvPicPr preferRelativeResize="0"/>
          <p:nvPr/>
        </p:nvPicPr>
        <p:blipFill rotWithShape="1">
          <a:blip r:embed="rId6">
            <a:alphaModFix/>
          </a:blip>
          <a:srcRect b="0" l="0" r="0" t="0"/>
          <a:stretch/>
        </p:blipFill>
        <p:spPr>
          <a:xfrm>
            <a:off x="3624455" y="1297873"/>
            <a:ext cx="3836314" cy="52115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pic>
        <p:nvPicPr>
          <p:cNvPr descr="A picture containing clock&#10;&#10;Description automatically generated" id="601" name="Google Shape;601;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2" name="Google Shape;602;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3" name="Google Shape;603;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4" name="Google Shape;604;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5" name="Google Shape;605;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Find Graphics</a:t>
            </a:r>
            <a:endParaRPr b="0" i="0" sz="4000" u="none" cap="none" strike="noStrike">
              <a:solidFill>
                <a:srgbClr val="000000"/>
              </a:solidFill>
              <a:latin typeface="Century Gothic"/>
              <a:ea typeface="Century Gothic"/>
              <a:cs typeface="Century Gothic"/>
              <a:sym typeface="Century Gothic"/>
            </a:endParaRPr>
          </a:p>
        </p:txBody>
      </p:sp>
      <p:sp>
        <p:nvSpPr>
          <p:cNvPr id="606" name="Google Shape;606;p9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192,193</a:t>
            </a:r>
            <a:endParaRPr b="0" i="0" sz="1400" u="none" cap="none" strike="noStrike">
              <a:solidFill>
                <a:srgbClr val="000000"/>
              </a:solidFill>
              <a:latin typeface="Century Gothic"/>
              <a:ea typeface="Century Gothic"/>
              <a:cs typeface="Century Gothic"/>
              <a:sym typeface="Century Gothic"/>
            </a:endParaRPr>
          </a:p>
        </p:txBody>
      </p:sp>
      <p:sp>
        <p:nvSpPr>
          <p:cNvPr id="607" name="Google Shape;607;p97"/>
          <p:cNvSpPr txBox="1"/>
          <p:nvPr/>
        </p:nvSpPr>
        <p:spPr>
          <a:xfrm>
            <a:off x="8180570" y="2593543"/>
            <a:ext cx="3555643"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192 and 193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Diagram&#10;&#10;Description automatically generated" id="608" name="Google Shape;608;p97"/>
          <p:cNvPicPr preferRelativeResize="0"/>
          <p:nvPr/>
        </p:nvPicPr>
        <p:blipFill rotWithShape="1">
          <a:blip r:embed="rId6">
            <a:alphaModFix/>
          </a:blip>
          <a:srcRect b="0" l="0" r="0" t="0"/>
          <a:stretch/>
        </p:blipFill>
        <p:spPr>
          <a:xfrm>
            <a:off x="1339273" y="1537454"/>
            <a:ext cx="6499596" cy="44373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pic>
        <p:nvPicPr>
          <p:cNvPr descr="A picture containing clock&#10;&#10;Description automatically generated" id="614" name="Google Shape;614;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5" name="Google Shape;615;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6" name="Google Shape;616;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7" name="Google Shape;617;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8" name="Google Shape;618;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Describe Characters</a:t>
            </a:r>
            <a:endParaRPr b="0" i="0" sz="4000" u="none" cap="none" strike="noStrike">
              <a:solidFill>
                <a:srgbClr val="000000"/>
              </a:solidFill>
              <a:latin typeface="Century Gothic"/>
              <a:ea typeface="Century Gothic"/>
              <a:cs typeface="Century Gothic"/>
              <a:sym typeface="Century Gothic"/>
            </a:endParaRPr>
          </a:p>
        </p:txBody>
      </p:sp>
      <p:sp>
        <p:nvSpPr>
          <p:cNvPr id="619" name="Google Shape;619;p9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194,195</a:t>
            </a:r>
            <a:endParaRPr b="0" i="0" sz="1400" u="none" cap="none" strike="noStrike">
              <a:solidFill>
                <a:srgbClr val="000000"/>
              </a:solidFill>
              <a:latin typeface="Century Gothic"/>
              <a:ea typeface="Century Gothic"/>
              <a:cs typeface="Century Gothic"/>
              <a:sym typeface="Century Gothic"/>
            </a:endParaRPr>
          </a:p>
        </p:txBody>
      </p:sp>
      <p:sp>
        <p:nvSpPr>
          <p:cNvPr id="620" name="Google Shape;620;p98"/>
          <p:cNvSpPr txBox="1"/>
          <p:nvPr/>
        </p:nvSpPr>
        <p:spPr>
          <a:xfrm>
            <a:off x="8611706" y="2542450"/>
            <a:ext cx="3244497"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194 and 195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Diagram&#10;&#10;Description automatically generated" id="621" name="Google Shape;621;p98"/>
          <p:cNvPicPr preferRelativeResize="0"/>
          <p:nvPr/>
        </p:nvPicPr>
        <p:blipFill rotWithShape="1">
          <a:blip r:embed="rId6">
            <a:alphaModFix/>
          </a:blip>
          <a:srcRect b="0" l="0" r="0" t="0"/>
          <a:stretch/>
        </p:blipFill>
        <p:spPr>
          <a:xfrm>
            <a:off x="1374515" y="1440716"/>
            <a:ext cx="6658063" cy="45341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descr="A picture containing clock&#10;&#10;Description automatically generated" id="627" name="Google Shape;627;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8" name="Google Shape;628;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9" name="Google Shape;629;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0" name="Google Shape;630;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1" name="Google Shape;631;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Find Graphics</a:t>
            </a:r>
            <a:endParaRPr b="0" i="0" sz="1400" u="none" cap="none" strike="noStrike">
              <a:solidFill>
                <a:srgbClr val="000000"/>
              </a:solidFill>
              <a:latin typeface="Century Gothic"/>
              <a:ea typeface="Century Gothic"/>
              <a:cs typeface="Century Gothic"/>
              <a:sym typeface="Century Gothic"/>
            </a:endParaRPr>
          </a:p>
        </p:txBody>
      </p:sp>
      <p:sp>
        <p:nvSpPr>
          <p:cNvPr id="632" name="Google Shape;632;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200</a:t>
            </a:r>
            <a:endParaRPr b="0" i="0" sz="1400" u="none" cap="none" strike="noStrike">
              <a:solidFill>
                <a:srgbClr val="000000"/>
              </a:solidFill>
              <a:latin typeface="Century Gothic"/>
              <a:ea typeface="Century Gothic"/>
              <a:cs typeface="Century Gothic"/>
              <a:sym typeface="Century Gothic"/>
            </a:endParaRPr>
          </a:p>
        </p:txBody>
      </p:sp>
      <p:sp>
        <p:nvSpPr>
          <p:cNvPr id="633" name="Google Shape;633;p45"/>
          <p:cNvSpPr txBox="1"/>
          <p:nvPr/>
        </p:nvSpPr>
        <p:spPr>
          <a:xfrm>
            <a:off x="7311532" y="2260572"/>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10;&#10;Description automatically generated" id="634" name="Google Shape;634;p45"/>
          <p:cNvPicPr preferRelativeResize="0"/>
          <p:nvPr/>
        </p:nvPicPr>
        <p:blipFill rotWithShape="1">
          <a:blip r:embed="rId6">
            <a:alphaModFix/>
          </a:blip>
          <a:srcRect b="0" l="0" r="0" t="0"/>
          <a:stretch/>
        </p:blipFill>
        <p:spPr>
          <a:xfrm>
            <a:off x="2434964" y="1224055"/>
            <a:ext cx="3869642" cy="52210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descr="A picture containing clock&#10;&#10;Description automatically generated" id="640" name="Google Shape;640;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1" name="Google Shape;641;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2" name="Google Shape;642;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3" name="Google Shape;643;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4" name="Google Shape;644;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 Write Like a Reader</a:t>
            </a:r>
            <a:endParaRPr b="0" i="0" sz="3600" u="none" cap="none" strike="noStrike">
              <a:solidFill>
                <a:srgbClr val="000000"/>
              </a:solidFill>
              <a:latin typeface="Century Gothic"/>
              <a:ea typeface="Century Gothic"/>
              <a:cs typeface="Century Gothic"/>
              <a:sym typeface="Century Gothic"/>
            </a:endParaRPr>
          </a:p>
        </p:txBody>
      </p:sp>
      <p:sp>
        <p:nvSpPr>
          <p:cNvPr id="645" name="Google Shape;645;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204</a:t>
            </a:r>
            <a:endParaRPr b="0" i="0" sz="1400" u="none" cap="none" strike="noStrike">
              <a:solidFill>
                <a:srgbClr val="000000"/>
              </a:solidFill>
              <a:latin typeface="Century Gothic"/>
              <a:ea typeface="Century Gothic"/>
              <a:cs typeface="Century Gothic"/>
              <a:sym typeface="Century Gothic"/>
            </a:endParaRPr>
          </a:p>
        </p:txBody>
      </p:sp>
      <p:sp>
        <p:nvSpPr>
          <p:cNvPr id="646" name="Google Shape;646;p46"/>
          <p:cNvSpPr txBox="1"/>
          <p:nvPr/>
        </p:nvSpPr>
        <p:spPr>
          <a:xfrm>
            <a:off x="7477349" y="2392620"/>
            <a:ext cx="3518019"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647" name="Google Shape;647;p46"/>
          <p:cNvPicPr preferRelativeResize="0"/>
          <p:nvPr/>
        </p:nvPicPr>
        <p:blipFill rotWithShape="1">
          <a:blip r:embed="rId6">
            <a:alphaModFix/>
          </a:blip>
          <a:srcRect b="0" l="0" r="0" t="0"/>
          <a:stretch/>
        </p:blipFill>
        <p:spPr>
          <a:xfrm>
            <a:off x="2531163" y="1297873"/>
            <a:ext cx="3879687" cy="527717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pic>
        <p:nvPicPr>
          <p:cNvPr descr="A picture containing clock&#10;&#10;Description automatically generated" id="653" name="Google Shape;653;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4" name="Google Shape;654;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5" name="Google Shape;655;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6" name="Google Shape;656;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7" name="Google Shape;657;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58" name="Google Shape;658;p47"/>
          <p:cNvPicPr preferRelativeResize="0"/>
          <p:nvPr/>
        </p:nvPicPr>
        <p:blipFill rotWithShape="1">
          <a:blip r:embed="rId6">
            <a:alphaModFix/>
          </a:blip>
          <a:srcRect b="0" l="0" r="0" t="0"/>
          <a:stretch/>
        </p:blipFill>
        <p:spPr>
          <a:xfrm>
            <a:off x="4979976" y="1407531"/>
            <a:ext cx="5713346" cy="4567309"/>
          </a:xfrm>
          <a:prstGeom prst="rect">
            <a:avLst/>
          </a:prstGeom>
          <a:noFill/>
          <a:ln>
            <a:noFill/>
          </a:ln>
        </p:spPr>
      </p:pic>
      <p:pic>
        <p:nvPicPr>
          <p:cNvPr descr="A picture containing text, clock&#10;&#10;Description automatically generated" id="659" name="Google Shape;659;p47"/>
          <p:cNvPicPr preferRelativeResize="0"/>
          <p:nvPr/>
        </p:nvPicPr>
        <p:blipFill rotWithShape="1">
          <a:blip r:embed="rId7">
            <a:alphaModFix/>
          </a:blip>
          <a:srcRect b="0" l="0" r="0" t="0"/>
          <a:stretch/>
        </p:blipFill>
        <p:spPr>
          <a:xfrm>
            <a:off x="1979125" y="1741195"/>
            <a:ext cx="1662967" cy="1783313"/>
          </a:xfrm>
          <a:prstGeom prst="rect">
            <a:avLst/>
          </a:prstGeom>
          <a:noFill/>
          <a:ln>
            <a:noFill/>
          </a:ln>
        </p:spPr>
      </p:pic>
      <p:pic>
        <p:nvPicPr>
          <p:cNvPr descr="A picture containing text, clock&#10;&#10;Description automatically generated" id="660" name="Google Shape;660;p47"/>
          <p:cNvPicPr preferRelativeResize="0"/>
          <p:nvPr/>
        </p:nvPicPr>
        <p:blipFill rotWithShape="1">
          <a:blip r:embed="rId8">
            <a:alphaModFix/>
          </a:blip>
          <a:srcRect b="0" l="0" r="0" t="0"/>
          <a:stretch/>
        </p:blipFill>
        <p:spPr>
          <a:xfrm>
            <a:off x="1979125" y="3952850"/>
            <a:ext cx="1662967" cy="178331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descr="A picture containing clock&#10;&#10;Description automatically generated" id="666" name="Google Shape;666;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7" name="Google Shape;667;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8" name="Google Shape;668;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9" name="Google Shape;669;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0" name="Google Shape;670;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671" name="Google Shape;671;p48"/>
          <p:cNvSpPr txBox="1"/>
          <p:nvPr/>
        </p:nvSpPr>
        <p:spPr>
          <a:xfrm>
            <a:off x="890283" y="1227242"/>
            <a:ext cx="10411433" cy="246217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Let’s prepare celebration</a:t>
            </a:r>
            <a:endParaRPr b="0" i="0" sz="1400" u="none" cap="none" strike="noStrike">
              <a:solidFill>
                <a:srgbClr val="000000"/>
              </a:solidFill>
              <a:latin typeface="Arial"/>
              <a:ea typeface="Arial"/>
              <a:cs typeface="Arial"/>
              <a:sym typeface="Arial"/>
            </a:endParaRPr>
          </a:p>
          <a:p>
            <a:pPr indent="-457200" lvl="1" marL="457200" marR="0" rtl="0" algn="l">
              <a:lnSpc>
                <a:spcPct val="150000"/>
              </a:lnSpc>
              <a:spcBef>
                <a:spcPts val="0"/>
              </a:spcBef>
              <a:spcAft>
                <a:spcPts val="0"/>
              </a:spcAft>
              <a:buClr>
                <a:srgbClr val="000000"/>
              </a:buClr>
              <a:buSzPts val="3200"/>
              <a:buFont typeface="Arial"/>
              <a:buChar char="•"/>
            </a:pPr>
            <a:r>
              <a:rPr b="0" i="0" lang="en-US" sz="2800" u="none" cap="none" strike="noStrike">
                <a:solidFill>
                  <a:srgbClr val="000000"/>
                </a:solidFill>
                <a:latin typeface="Century Gothic"/>
                <a:ea typeface="Century Gothic"/>
                <a:cs typeface="Century Gothic"/>
                <a:sym typeface="Century Gothic"/>
              </a:rPr>
              <a:t>Choose your best writing. </a:t>
            </a:r>
            <a:endParaRPr b="0" i="0" sz="1400" u="none" cap="none" strike="noStrike">
              <a:solidFill>
                <a:srgbClr val="000000"/>
              </a:solidFill>
              <a:latin typeface="Arial"/>
              <a:ea typeface="Arial"/>
              <a:cs typeface="Arial"/>
              <a:sym typeface="Arial"/>
            </a:endParaRPr>
          </a:p>
          <a:p>
            <a:pPr indent="-457200" lvl="1" marL="457200" marR="0" rtl="0" algn="l">
              <a:lnSpc>
                <a:spcPct val="150000"/>
              </a:lnSpc>
              <a:spcBef>
                <a:spcPts val="0"/>
              </a:spcBef>
              <a:spcAft>
                <a:spcPts val="0"/>
              </a:spcAft>
              <a:buClr>
                <a:srgbClr val="000000"/>
              </a:buClr>
              <a:buSzPts val="3200"/>
              <a:buFont typeface="Arial"/>
              <a:buChar char="•"/>
            </a:pPr>
            <a:r>
              <a:rPr b="0" i="0" lang="en-US" sz="2800" u="none" cap="none" strike="noStrike">
                <a:solidFill>
                  <a:srgbClr val="000000"/>
                </a:solidFill>
                <a:latin typeface="Century Gothic"/>
                <a:ea typeface="Century Gothic"/>
                <a:cs typeface="Century Gothic"/>
                <a:sym typeface="Century Gothic"/>
              </a:rPr>
              <a:t>Edit illustrations and words to make it the best it can be. </a:t>
            </a:r>
            <a:endParaRPr b="0" i="0" sz="1400" u="none" cap="none" strike="noStrike">
              <a:solidFill>
                <a:srgbClr val="000000"/>
              </a:solidFill>
              <a:latin typeface="Arial"/>
              <a:ea typeface="Arial"/>
              <a:cs typeface="Arial"/>
              <a:sym typeface="Arial"/>
            </a:endParaRPr>
          </a:p>
          <a:p>
            <a:pPr indent="-457200" lvl="1" marL="457200" marR="0" rtl="0" algn="l">
              <a:lnSpc>
                <a:spcPct val="150000"/>
              </a:lnSpc>
              <a:spcBef>
                <a:spcPts val="0"/>
              </a:spcBef>
              <a:spcAft>
                <a:spcPts val="0"/>
              </a:spcAft>
              <a:buClr>
                <a:srgbClr val="000000"/>
              </a:buClr>
              <a:buSzPts val="3200"/>
              <a:buFont typeface="Arial"/>
              <a:buChar char="•"/>
            </a:pPr>
            <a:r>
              <a:rPr b="0" i="0" lang="en-US" sz="2800" u="none" cap="none" strike="noStrike">
                <a:solidFill>
                  <a:srgbClr val="000000"/>
                </a:solidFill>
                <a:latin typeface="Century Gothic"/>
                <a:ea typeface="Century Gothic"/>
                <a:cs typeface="Century Gothic"/>
                <a:sym typeface="Century Gothic"/>
              </a:rPr>
              <a:t>Decide how you want to present the final copy.</a:t>
            </a:r>
            <a:endParaRPr b="0" i="0" sz="2800" u="none" cap="none" strike="noStrike">
              <a:solidFill>
                <a:schemeClr val="dk1"/>
              </a:solidFill>
              <a:latin typeface="Century Gothic"/>
              <a:ea typeface="Century Gothic"/>
              <a:cs typeface="Century Gothic"/>
              <a:sym typeface="Century Gothic"/>
            </a:endParaRPr>
          </a:p>
        </p:txBody>
      </p:sp>
      <p:sp>
        <p:nvSpPr>
          <p:cNvPr id="672" name="Google Shape;672;p48"/>
          <p:cNvSpPr txBox="1"/>
          <p:nvPr/>
        </p:nvSpPr>
        <p:spPr>
          <a:xfrm>
            <a:off x="1339273" y="3902243"/>
            <a:ext cx="8304360" cy="2246729"/>
          </a:xfrm>
          <a:prstGeom prst="rect">
            <a:avLst/>
          </a:prstGeom>
          <a:no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Presentation Brainstorm: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descr="A picture containing clock&#10;&#10;Description automatically generated" id="678" name="Google Shape;678;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9" name="Google Shape;679;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0" name="Google Shape;680;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1" name="Google Shape;681;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2" name="Google Shape;682;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83" name="Google Shape;683;p49"/>
          <p:cNvSpPr txBox="1"/>
          <p:nvPr/>
        </p:nvSpPr>
        <p:spPr>
          <a:xfrm>
            <a:off x="882590" y="2191498"/>
            <a:ext cx="10488347"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With a partner, </a:t>
            </a:r>
            <a:r>
              <a:rPr b="1" i="0" lang="en-US" sz="3200" u="none" cap="none" strike="noStrike">
                <a:solidFill>
                  <a:schemeClr val="dk1"/>
                </a:solidFill>
                <a:latin typeface="Century Gothic"/>
                <a:ea typeface="Century Gothic"/>
                <a:cs typeface="Century Gothic"/>
                <a:sym typeface="Century Gothic"/>
              </a:rPr>
              <a:t>discuss</a:t>
            </a:r>
            <a:r>
              <a:rPr b="0" i="0" lang="en-US" sz="3200" u="none" cap="none" strike="noStrike">
                <a:solidFill>
                  <a:schemeClr val="dk1"/>
                </a:solidFill>
                <a:latin typeface="Century Gothic"/>
                <a:ea typeface="Century Gothic"/>
                <a:cs typeface="Century Gothic"/>
                <a:sym typeface="Century Gothic"/>
              </a:rPr>
              <a:t> what you need to celebrate your writing.  </a:t>
            </a:r>
            <a:endParaRPr b="0" i="0" sz="3200" u="none" cap="none" strike="noStrike">
              <a:solidFill>
                <a:schemeClr val="dk1"/>
              </a:solidFill>
              <a:latin typeface="Century Gothic"/>
              <a:ea typeface="Century Gothic"/>
              <a:cs typeface="Century Gothic"/>
              <a:sym typeface="Century Gothic"/>
            </a:endParaRPr>
          </a:p>
        </p:txBody>
      </p:sp>
      <p:sp>
        <p:nvSpPr>
          <p:cNvPr id="684" name="Google Shape;684;p49"/>
          <p:cNvSpPr txBox="1"/>
          <p:nvPr/>
        </p:nvSpPr>
        <p:spPr>
          <a:xfrm>
            <a:off x="882590" y="3863061"/>
            <a:ext cx="7945255"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Prepare</a:t>
            </a:r>
            <a:r>
              <a:rPr b="0" i="0" lang="en-US" sz="3200" u="none" cap="none" strike="noStrike">
                <a:solidFill>
                  <a:schemeClr val="dk1"/>
                </a:solidFill>
                <a:latin typeface="Century Gothic"/>
                <a:ea typeface="Century Gothic"/>
                <a:cs typeface="Century Gothic"/>
                <a:sym typeface="Century Gothic"/>
              </a:rPr>
              <a:t> you book for publication based on the suggestion you chose.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685" name="Google Shape;685;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descr="A picture containing clock&#10;&#10;Description automatically generated" id="691" name="Google Shape;691;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2" name="Google Shape;692;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3" name="Google Shape;693;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4" name="Google Shape;694;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5" name="Google Shape;695;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696" name="Google Shape;696;p50"/>
          <p:cNvSpPr txBox="1"/>
          <p:nvPr/>
        </p:nvSpPr>
        <p:spPr>
          <a:xfrm>
            <a:off x="3252062" y="1229285"/>
            <a:ext cx="5687875" cy="492025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tug /t/ /u/ /g/</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dug /d/ /u/ /g/</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bug /b/ /u/ /g/</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hug /h/ /u/ /g/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descr="A picture containing clock&#10;&#10;Description automatically generated" id="125" name="Google Shape;125;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6" name="Google Shape;126;p7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7" name="Google Shape;127;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8" name="Google Shape;128;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29" name="Google Shape;129;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0" name="Google Shape;130;p7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A picture containing insect&#10;&#10;Description automatically generated" id="131" name="Google Shape;131;p75"/>
          <p:cNvPicPr preferRelativeResize="0"/>
          <p:nvPr/>
        </p:nvPicPr>
        <p:blipFill rotWithShape="1">
          <a:blip r:embed="rId6">
            <a:alphaModFix/>
          </a:blip>
          <a:srcRect b="0" l="0" r="0" t="0"/>
          <a:stretch/>
        </p:blipFill>
        <p:spPr>
          <a:xfrm>
            <a:off x="1125730" y="2007498"/>
            <a:ext cx="10353348" cy="336383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pic>
        <p:nvPicPr>
          <p:cNvPr descr="A picture containing clock&#10;&#10;Description automatically generated" id="702" name="Google Shape;702;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3" name="Google Shape;703;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4" name="Google Shape;704;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5" name="Google Shape;705;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6" name="Google Shape;706;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07" name="Google Shape;707;p51"/>
          <p:cNvSpPr txBox="1"/>
          <p:nvPr/>
        </p:nvSpPr>
        <p:spPr>
          <a:xfrm>
            <a:off x="1326553" y="2858458"/>
            <a:ext cx="9538894"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Tim jogs to school on a hot day.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pic>
        <p:nvPicPr>
          <p:cNvPr descr="A picture containing drawing, lamp&#10;&#10;Description automatically generated" id="713" name="Google Shape;713;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14" name="Google Shape;714;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15" name="Google Shape;715;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16" name="Google Shape;716;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17" name="Google Shape;717;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18" name="Google Shape;718;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pic>
        <p:nvPicPr>
          <p:cNvPr descr="A picture containing clock&#10;&#10;Description automatically generated" id="724" name="Google Shape;724;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5" name="Google Shape;725;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6" name="Google Shape;726;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7" name="Google Shape;727;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8" name="Google Shape;728;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29" name="Google Shape;729;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730" name="Google Shape;730;p53"/>
          <p:cNvPicPr preferRelativeResize="0"/>
          <p:nvPr/>
        </p:nvPicPr>
        <p:blipFill rotWithShape="1">
          <a:blip r:embed="rId6">
            <a:alphaModFix/>
          </a:blip>
          <a:srcRect b="0" l="0" r="0" t="0"/>
          <a:stretch/>
        </p:blipFill>
        <p:spPr>
          <a:xfrm>
            <a:off x="8303642" y="2639987"/>
            <a:ext cx="3675907" cy="529840"/>
          </a:xfrm>
          <a:prstGeom prst="rect">
            <a:avLst/>
          </a:prstGeom>
          <a:noFill/>
          <a:ln>
            <a:noFill/>
          </a:ln>
        </p:spPr>
      </p:pic>
      <p:sp>
        <p:nvSpPr>
          <p:cNvPr id="731" name="Google Shape;731;p53"/>
          <p:cNvSpPr txBox="1"/>
          <p:nvPr/>
        </p:nvSpPr>
        <p:spPr>
          <a:xfrm>
            <a:off x="8605761" y="3461879"/>
            <a:ext cx="3721101"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Decode</a:t>
            </a:r>
            <a:r>
              <a:rPr b="0" i="0" lang="en-US" sz="2800" u="none" cap="none" strike="noStrike">
                <a:solidFill>
                  <a:schemeClr val="dk1"/>
                </a:solidFill>
                <a:latin typeface="Century Gothic"/>
                <a:ea typeface="Century Gothic"/>
                <a:cs typeface="Century Gothic"/>
                <a:sym typeface="Century Gothic"/>
              </a:rPr>
              <a:t> the words with your partner.  </a:t>
            </a:r>
            <a:endParaRPr b="0" i="0" sz="1400" u="none" cap="none" strike="noStrike">
              <a:solidFill>
                <a:srgbClr val="000000"/>
              </a:solidFill>
              <a:latin typeface="Arial"/>
              <a:ea typeface="Arial"/>
              <a:cs typeface="Arial"/>
              <a:sym typeface="Arial"/>
            </a:endParaRPr>
          </a:p>
        </p:txBody>
      </p:sp>
      <p:sp>
        <p:nvSpPr>
          <p:cNvPr id="732" name="Google Shape;732;p53"/>
          <p:cNvSpPr txBox="1"/>
          <p:nvPr/>
        </p:nvSpPr>
        <p:spPr>
          <a:xfrm>
            <a:off x="1098719" y="2110014"/>
            <a:ext cx="927914"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rgbClr val="000000"/>
                </a:solidFill>
                <a:latin typeface="Century Gothic"/>
                <a:ea typeface="Century Gothic"/>
                <a:cs typeface="Century Gothic"/>
                <a:sym typeface="Century Gothic"/>
              </a:rPr>
              <a:t>r</a:t>
            </a:r>
            <a:endParaRPr b="0" i="0" sz="4800" u="none" cap="none" strike="noStrike">
              <a:solidFill>
                <a:srgbClr val="000000"/>
              </a:solidFill>
              <a:latin typeface="Century Gothic"/>
              <a:ea typeface="Century Gothic"/>
              <a:cs typeface="Century Gothic"/>
              <a:sym typeface="Century Gothic"/>
            </a:endParaRPr>
          </a:p>
        </p:txBody>
      </p:sp>
      <p:sp>
        <p:nvSpPr>
          <p:cNvPr id="733" name="Google Shape;733;p53"/>
          <p:cNvSpPr txBox="1"/>
          <p:nvPr/>
        </p:nvSpPr>
        <p:spPr>
          <a:xfrm>
            <a:off x="2218015" y="2110014"/>
            <a:ext cx="927914"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rgbClr val="000000"/>
                </a:solidFill>
                <a:latin typeface="Century Gothic"/>
                <a:ea typeface="Century Gothic"/>
                <a:cs typeface="Century Gothic"/>
                <a:sym typeface="Century Gothic"/>
              </a:rPr>
              <a:t>w</a:t>
            </a:r>
            <a:endParaRPr b="0" i="0" sz="4800" u="none" cap="none" strike="noStrike">
              <a:solidFill>
                <a:srgbClr val="000000"/>
              </a:solidFill>
              <a:latin typeface="Century Gothic"/>
              <a:ea typeface="Century Gothic"/>
              <a:cs typeface="Century Gothic"/>
              <a:sym typeface="Century Gothic"/>
            </a:endParaRPr>
          </a:p>
        </p:txBody>
      </p:sp>
      <p:sp>
        <p:nvSpPr>
          <p:cNvPr id="734" name="Google Shape;734;p53"/>
          <p:cNvSpPr txBox="1"/>
          <p:nvPr/>
        </p:nvSpPr>
        <p:spPr>
          <a:xfrm>
            <a:off x="1098719" y="3585030"/>
            <a:ext cx="927914"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rgbClr val="000000"/>
                </a:solidFill>
                <a:latin typeface="Century Gothic"/>
                <a:ea typeface="Century Gothic"/>
                <a:cs typeface="Century Gothic"/>
                <a:sym typeface="Century Gothic"/>
              </a:rPr>
              <a:t>j</a:t>
            </a:r>
            <a:endParaRPr b="0" i="0" sz="4800" u="none" cap="none" strike="noStrike">
              <a:solidFill>
                <a:srgbClr val="000000"/>
              </a:solidFill>
              <a:latin typeface="Century Gothic"/>
              <a:ea typeface="Century Gothic"/>
              <a:cs typeface="Century Gothic"/>
              <a:sym typeface="Century Gothic"/>
            </a:endParaRPr>
          </a:p>
        </p:txBody>
      </p:sp>
      <p:sp>
        <p:nvSpPr>
          <p:cNvPr id="735" name="Google Shape;735;p53"/>
          <p:cNvSpPr txBox="1"/>
          <p:nvPr/>
        </p:nvSpPr>
        <p:spPr>
          <a:xfrm>
            <a:off x="2218015" y="3585030"/>
            <a:ext cx="927914"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rgbClr val="000000"/>
                </a:solidFill>
                <a:latin typeface="Century Gothic"/>
                <a:ea typeface="Century Gothic"/>
                <a:cs typeface="Century Gothic"/>
                <a:sym typeface="Century Gothic"/>
              </a:rPr>
              <a:t>k</a:t>
            </a:r>
            <a:endParaRPr b="0" i="0" sz="4800" u="none" cap="none" strike="noStrike">
              <a:solidFill>
                <a:srgbClr val="000000"/>
              </a:solidFill>
              <a:latin typeface="Century Gothic"/>
              <a:ea typeface="Century Gothic"/>
              <a:cs typeface="Century Gothic"/>
              <a:sym typeface="Century Gothic"/>
            </a:endParaRPr>
          </a:p>
        </p:txBody>
      </p:sp>
      <p:pic>
        <p:nvPicPr>
          <p:cNvPr descr="Graphical user interface, application&#10;&#10;Description automatically generated" id="736" name="Google Shape;736;p53"/>
          <p:cNvPicPr preferRelativeResize="0"/>
          <p:nvPr/>
        </p:nvPicPr>
        <p:blipFill rotWithShape="1">
          <a:blip r:embed="rId7">
            <a:alphaModFix/>
          </a:blip>
          <a:srcRect b="0" l="0" r="0" t="0"/>
          <a:stretch/>
        </p:blipFill>
        <p:spPr>
          <a:xfrm>
            <a:off x="3840208" y="1171255"/>
            <a:ext cx="3966920" cy="54168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pic>
        <p:nvPicPr>
          <p:cNvPr descr="A picture containing clock&#10;&#10;Description automatically generated" id="742" name="Google Shape;742;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3" name="Google Shape;743;p9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4" name="Google Shape;744;p9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5" name="Google Shape;745;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6" name="Google Shape;746;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47" name="Google Shape;747;p9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181,182</a:t>
            </a:r>
            <a:endParaRPr b="0" i="0" sz="1400" u="none" cap="none" strike="noStrike">
              <a:solidFill>
                <a:srgbClr val="000000"/>
              </a:solidFill>
              <a:latin typeface="Century Gothic"/>
              <a:ea typeface="Century Gothic"/>
              <a:cs typeface="Century Gothic"/>
              <a:sym typeface="Century Gothic"/>
            </a:endParaRPr>
          </a:p>
        </p:txBody>
      </p:sp>
      <p:sp>
        <p:nvSpPr>
          <p:cNvPr id="748" name="Google Shape;748;p99"/>
          <p:cNvSpPr txBox="1"/>
          <p:nvPr/>
        </p:nvSpPr>
        <p:spPr>
          <a:xfrm>
            <a:off x="8495017" y="2001034"/>
            <a:ext cx="3783031"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181 and 182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application&#10;&#10;Description automatically generated" id="749" name="Google Shape;749;p99"/>
          <p:cNvPicPr preferRelativeResize="0"/>
          <p:nvPr/>
        </p:nvPicPr>
        <p:blipFill rotWithShape="1">
          <a:blip r:embed="rId6">
            <a:alphaModFix/>
          </a:blip>
          <a:srcRect b="0" l="0" r="0" t="0"/>
          <a:stretch/>
        </p:blipFill>
        <p:spPr>
          <a:xfrm>
            <a:off x="669275" y="1284635"/>
            <a:ext cx="3522151" cy="48095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 application&#10;&#10;Description automatically generated" id="750" name="Google Shape;750;p99"/>
          <p:cNvPicPr preferRelativeResize="0"/>
          <p:nvPr/>
        </p:nvPicPr>
        <p:blipFill rotWithShape="1">
          <a:blip r:embed="rId7">
            <a:alphaModFix/>
          </a:blip>
          <a:srcRect b="0" l="0" r="0" t="0"/>
          <a:stretch/>
        </p:blipFill>
        <p:spPr>
          <a:xfrm>
            <a:off x="4454135" y="1284635"/>
            <a:ext cx="3546441" cy="48095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pic>
        <p:nvPicPr>
          <p:cNvPr descr="A picture containing clock&#10;&#10;Description automatically generated" id="756" name="Google Shape;756;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7" name="Google Shape;757;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8" name="Google Shape;758;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9" name="Google Shape;759;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0" name="Google Shape;760;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61" name="Google Shape;761;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183</a:t>
            </a:r>
            <a:endParaRPr b="0" i="0" sz="1400" u="none" cap="none" strike="noStrike">
              <a:solidFill>
                <a:srgbClr val="000000"/>
              </a:solidFill>
              <a:latin typeface="Century Gothic"/>
              <a:ea typeface="Century Gothic"/>
              <a:cs typeface="Century Gothic"/>
              <a:sym typeface="Century Gothic"/>
            </a:endParaRPr>
          </a:p>
        </p:txBody>
      </p:sp>
      <p:sp>
        <p:nvSpPr>
          <p:cNvPr id="762" name="Google Shape;762;p54"/>
          <p:cNvSpPr txBox="1"/>
          <p:nvPr/>
        </p:nvSpPr>
        <p:spPr>
          <a:xfrm>
            <a:off x="6373670" y="2360584"/>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183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“Three Will Run” with your partner.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diagram&#10;&#10;Description automatically generated" id="763" name="Google Shape;763;p54"/>
          <p:cNvPicPr preferRelativeResize="0"/>
          <p:nvPr/>
        </p:nvPicPr>
        <p:blipFill rotWithShape="1">
          <a:blip r:embed="rId6">
            <a:alphaModFix/>
          </a:blip>
          <a:srcRect b="0" l="0" r="0" t="0"/>
          <a:stretch/>
        </p:blipFill>
        <p:spPr>
          <a:xfrm>
            <a:off x="2062175" y="1237918"/>
            <a:ext cx="3931803" cy="533457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pic>
        <p:nvPicPr>
          <p:cNvPr descr="A picture containing clock&#10;&#10;Description automatically generated" id="769" name="Google Shape;769;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0" name="Google Shape;770;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1" name="Google Shape;771;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2" name="Google Shape;772;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3" name="Google Shape;773;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74" name="Google Shape;774;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184,185</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application&#10;&#10;Description automatically generated" id="775" name="Google Shape;775;p55"/>
          <p:cNvPicPr preferRelativeResize="0"/>
          <p:nvPr/>
        </p:nvPicPr>
        <p:blipFill rotWithShape="1">
          <a:blip r:embed="rId6">
            <a:alphaModFix/>
          </a:blip>
          <a:srcRect b="0" l="0" r="0" t="0"/>
          <a:stretch/>
        </p:blipFill>
        <p:spPr>
          <a:xfrm>
            <a:off x="1573800" y="1159009"/>
            <a:ext cx="7448099" cy="50829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pic>
        <p:nvPicPr>
          <p:cNvPr descr="A picture containing clock&#10;&#10;Description automatically generated" id="781" name="Google Shape;781;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2" name="Google Shape;782;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3" name="Google Shape;783;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4" name="Google Shape;784;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5" name="Google Shape;785;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Correct and Confirm Predictions</a:t>
            </a:r>
            <a:endParaRPr b="0" i="0" sz="1400" u="none" cap="none" strike="noStrike">
              <a:solidFill>
                <a:srgbClr val="000000"/>
              </a:solidFill>
              <a:latin typeface="Century Gothic"/>
              <a:ea typeface="Century Gothic"/>
              <a:cs typeface="Century Gothic"/>
              <a:sym typeface="Century Gothic"/>
            </a:endParaRPr>
          </a:p>
        </p:txBody>
      </p:sp>
      <p:sp>
        <p:nvSpPr>
          <p:cNvPr id="786" name="Google Shape;786;p5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189</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alendar&#10;&#10;Description automatically generated" id="787" name="Google Shape;787;p56"/>
          <p:cNvPicPr preferRelativeResize="0"/>
          <p:nvPr/>
        </p:nvPicPr>
        <p:blipFill rotWithShape="1">
          <a:blip r:embed="rId6">
            <a:alphaModFix/>
          </a:blip>
          <a:srcRect b="0" l="0" r="0" t="0"/>
          <a:stretch/>
        </p:blipFill>
        <p:spPr>
          <a:xfrm>
            <a:off x="3624455" y="1297873"/>
            <a:ext cx="3836314" cy="52115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pic>
        <p:nvPicPr>
          <p:cNvPr descr="A picture containing clock&#10;&#10;Description automatically generated" id="793" name="Google Shape;793;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4" name="Google Shape;794;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5" name="Google Shape;795;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6" name="Google Shape;796;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7" name="Google Shape;797;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chemeClr val="lt1"/>
                </a:solidFill>
                <a:latin typeface="Century Gothic"/>
                <a:ea typeface="Century Gothic"/>
                <a:cs typeface="Century Gothic"/>
                <a:sym typeface="Century Gothic"/>
              </a:rPr>
              <a:t>   Close Read – Correct and Confirm Predictions</a:t>
            </a:r>
            <a:endParaRPr b="0" i="0" sz="3200" u="none" cap="none" strike="noStrike">
              <a:solidFill>
                <a:srgbClr val="000000"/>
              </a:solidFill>
              <a:latin typeface="Century Gothic"/>
              <a:ea typeface="Century Gothic"/>
              <a:cs typeface="Century Gothic"/>
              <a:sym typeface="Century Gothic"/>
            </a:endParaRPr>
          </a:p>
        </p:txBody>
      </p:sp>
      <p:sp>
        <p:nvSpPr>
          <p:cNvPr id="798" name="Google Shape;798;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190,191</a:t>
            </a:r>
            <a:endParaRPr b="0" i="0" sz="1400" u="none" cap="none" strike="noStrike">
              <a:solidFill>
                <a:srgbClr val="000000"/>
              </a:solidFill>
              <a:latin typeface="Century Gothic"/>
              <a:ea typeface="Century Gothic"/>
              <a:cs typeface="Century Gothic"/>
              <a:sym typeface="Century Gothic"/>
            </a:endParaRPr>
          </a:p>
        </p:txBody>
      </p:sp>
      <p:sp>
        <p:nvSpPr>
          <p:cNvPr id="799" name="Google Shape;799;p57"/>
          <p:cNvSpPr txBox="1"/>
          <p:nvPr/>
        </p:nvSpPr>
        <p:spPr>
          <a:xfrm>
            <a:off x="8838063" y="2544032"/>
            <a:ext cx="3353937"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190 and 191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graphical user interface&#10;&#10;Description automatically generated" id="800" name="Google Shape;800;p57"/>
          <p:cNvPicPr preferRelativeResize="0"/>
          <p:nvPr/>
        </p:nvPicPr>
        <p:blipFill rotWithShape="1">
          <a:blip r:embed="rId6">
            <a:alphaModFix/>
          </a:blip>
          <a:srcRect b="0" l="0" r="0" t="0"/>
          <a:stretch/>
        </p:blipFill>
        <p:spPr>
          <a:xfrm>
            <a:off x="1295495" y="1385544"/>
            <a:ext cx="6816104" cy="46241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pic>
        <p:nvPicPr>
          <p:cNvPr descr="A picture containing clock&#10;&#10;Description automatically generated" id="806" name="Google Shape;806;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7" name="Google Shape;807;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8" name="Google Shape;808;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9" name="Google Shape;809;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0" name="Google Shape;810;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Correct and Confirm Predictions</a:t>
            </a:r>
            <a:endParaRPr b="0" i="0" sz="1400" u="none" cap="none" strike="noStrike">
              <a:solidFill>
                <a:srgbClr val="000000"/>
              </a:solidFill>
              <a:latin typeface="Century Gothic"/>
              <a:ea typeface="Century Gothic"/>
              <a:cs typeface="Century Gothic"/>
              <a:sym typeface="Century Gothic"/>
            </a:endParaRPr>
          </a:p>
        </p:txBody>
      </p:sp>
      <p:sp>
        <p:nvSpPr>
          <p:cNvPr id="811" name="Google Shape;811;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201</a:t>
            </a:r>
            <a:endParaRPr b="0" i="0" sz="1400" u="none" cap="none" strike="noStrike">
              <a:solidFill>
                <a:srgbClr val="000000"/>
              </a:solidFill>
              <a:latin typeface="Century Gothic"/>
              <a:ea typeface="Century Gothic"/>
              <a:cs typeface="Century Gothic"/>
              <a:sym typeface="Century Gothic"/>
            </a:endParaRPr>
          </a:p>
        </p:txBody>
      </p:sp>
      <p:sp>
        <p:nvSpPr>
          <p:cNvPr id="812" name="Google Shape;812;p61"/>
          <p:cNvSpPr txBox="1"/>
          <p:nvPr/>
        </p:nvSpPr>
        <p:spPr>
          <a:xfrm>
            <a:off x="7382212" y="2403529"/>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 chat or text message&#10;&#10;Description automatically generated" id="813" name="Google Shape;813;p61"/>
          <p:cNvPicPr preferRelativeResize="0"/>
          <p:nvPr/>
        </p:nvPicPr>
        <p:blipFill rotWithShape="1">
          <a:blip r:embed="rId6">
            <a:alphaModFix/>
          </a:blip>
          <a:srcRect b="0" l="0" r="0" t="0"/>
          <a:stretch/>
        </p:blipFill>
        <p:spPr>
          <a:xfrm>
            <a:off x="2531163" y="1249960"/>
            <a:ext cx="3981990" cy="54212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pic>
        <p:nvPicPr>
          <p:cNvPr descr="A picture containing clock&#10;&#10;Description automatically generated" id="819" name="Google Shape;819;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0" name="Google Shape;820;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1" name="Google Shape;821;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2" name="Google Shape;822;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3" name="Google Shape;823;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824" name="Google Shape;824;p62"/>
          <p:cNvSpPr txBox="1"/>
          <p:nvPr/>
        </p:nvSpPr>
        <p:spPr>
          <a:xfrm>
            <a:off x="7363803" y="2265709"/>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page208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25" name="Google Shape;825;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208</a:t>
            </a:r>
            <a:endParaRPr b="0" i="0" sz="1400" u="none" cap="none" strike="noStrike">
              <a:solidFill>
                <a:srgbClr val="000000"/>
              </a:solidFill>
              <a:latin typeface="Century Gothic"/>
              <a:ea typeface="Century Gothic"/>
              <a:cs typeface="Century Gothic"/>
              <a:sym typeface="Century Gothic"/>
            </a:endParaRPr>
          </a:p>
        </p:txBody>
      </p:sp>
      <p:pic>
        <p:nvPicPr>
          <p:cNvPr descr="Diagram&#10;&#10;Description automatically generated with medium confidence" id="826" name="Google Shape;826;p62"/>
          <p:cNvPicPr preferRelativeResize="0"/>
          <p:nvPr/>
        </p:nvPicPr>
        <p:blipFill rotWithShape="1">
          <a:blip r:embed="rId6">
            <a:alphaModFix/>
          </a:blip>
          <a:srcRect b="0" l="0" r="0" t="0"/>
          <a:stretch/>
        </p:blipFill>
        <p:spPr>
          <a:xfrm>
            <a:off x="2531163" y="1295361"/>
            <a:ext cx="3807816" cy="516868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descr="A picture containing clock&#10;&#10;Description automatically generated" id="137" name="Google Shape;137;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8" name="Google Shape;138;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9" name="Google Shape;139;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0" name="Google Shape;140;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41" name="Google Shape;141;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42" name="Google Shape;142;p8"/>
          <p:cNvSpPr txBox="1"/>
          <p:nvPr/>
        </p:nvSpPr>
        <p:spPr>
          <a:xfrm>
            <a:off x="8697088" y="2536824"/>
            <a:ext cx="3378889"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the words on page 176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143" name="Google Shape;143;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176</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10;&#10;Description automatically generated with medium confidence" id="144" name="Google Shape;144;p8"/>
          <p:cNvPicPr preferRelativeResize="0"/>
          <p:nvPr/>
        </p:nvPicPr>
        <p:blipFill rotWithShape="1">
          <a:blip r:embed="rId6">
            <a:alphaModFix/>
          </a:blip>
          <a:srcRect b="0" l="0" r="0" t="0"/>
          <a:stretch/>
        </p:blipFill>
        <p:spPr>
          <a:xfrm>
            <a:off x="4572545" y="1311885"/>
            <a:ext cx="3879034" cy="52606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erson holding an umbrella&#10;&#10;Description automatically generated with medium confidence" id="145" name="Google Shape;145;p8"/>
          <p:cNvPicPr preferRelativeResize="0"/>
          <p:nvPr/>
        </p:nvPicPr>
        <p:blipFill rotWithShape="1">
          <a:blip r:embed="rId7">
            <a:alphaModFix/>
          </a:blip>
          <a:srcRect b="0" l="0" r="0" t="0"/>
          <a:stretch/>
        </p:blipFill>
        <p:spPr>
          <a:xfrm>
            <a:off x="752095" y="1698186"/>
            <a:ext cx="3448918" cy="41141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pic>
        <p:nvPicPr>
          <p:cNvPr descr="A picture containing clock&#10;&#10;Description automatically generated" id="832" name="Google Shape;832;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3" name="Google Shape;833;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4" name="Google Shape;834;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5" name="Google Shape;835;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6" name="Google Shape;836;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837" name="Google Shape;837;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
        <p:nvSpPr>
          <p:cNvPr id="838" name="Google Shape;838;p63"/>
          <p:cNvSpPr txBox="1"/>
          <p:nvPr/>
        </p:nvSpPr>
        <p:spPr>
          <a:xfrm>
            <a:off x="1339273" y="2785689"/>
            <a:ext cx="805562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Let’s </a:t>
            </a:r>
            <a:r>
              <a:rPr b="1" i="0" lang="en-US" sz="3200" u="none" cap="none" strike="noStrike">
                <a:solidFill>
                  <a:srgbClr val="000000"/>
                </a:solidFill>
                <a:latin typeface="Century Gothic"/>
                <a:ea typeface="Century Gothic"/>
                <a:cs typeface="Century Gothic"/>
                <a:sym typeface="Century Gothic"/>
              </a:rPr>
              <a:t>celebrate</a:t>
            </a:r>
            <a:r>
              <a:rPr b="0" i="0" lang="en-US" sz="3200" u="none" cap="none" strike="noStrike">
                <a:solidFill>
                  <a:srgbClr val="000000"/>
                </a:solidFill>
                <a:latin typeface="Century Gothic"/>
                <a:ea typeface="Century Gothic"/>
                <a:cs typeface="Century Gothic"/>
                <a:sym typeface="Century Gothic"/>
              </a:rPr>
              <a:t> our writing by </a:t>
            </a:r>
            <a:r>
              <a:rPr b="1" i="0" lang="en-US" sz="3200" u="none" cap="none" strike="noStrike">
                <a:solidFill>
                  <a:srgbClr val="000000"/>
                </a:solidFill>
                <a:latin typeface="Century Gothic"/>
                <a:ea typeface="Century Gothic"/>
                <a:cs typeface="Century Gothic"/>
                <a:sym typeface="Century Gothic"/>
              </a:rPr>
              <a:t>sharing</a:t>
            </a:r>
            <a:r>
              <a:rPr b="0" i="0" lang="en-US" sz="3200" u="none" cap="none" strike="noStrike">
                <a:solidFill>
                  <a:srgbClr val="000000"/>
                </a:solidFill>
                <a:latin typeface="Century Gothic"/>
                <a:ea typeface="Century Gothic"/>
                <a:cs typeface="Century Gothic"/>
                <a:sym typeface="Century Gothic"/>
              </a:rPr>
              <a:t> it with the class.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pic>
        <p:nvPicPr>
          <p:cNvPr descr="A picture containing clock&#10;&#10;Description automatically generated" id="844" name="Google Shape;844;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5" name="Google Shape;845;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6" name="Google Shape;846;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7" name="Google Shape;847;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8" name="Google Shape;848;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49" name="Google Shape;849;p64"/>
          <p:cNvSpPr txBox="1"/>
          <p:nvPr/>
        </p:nvSpPr>
        <p:spPr>
          <a:xfrm>
            <a:off x="935051" y="3047037"/>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sat</a:t>
            </a:r>
            <a:endParaRPr b="0" i="0" sz="4800" u="none" cap="none" strike="noStrike">
              <a:solidFill>
                <a:srgbClr val="000000"/>
              </a:solidFill>
              <a:latin typeface="Century Gothic"/>
              <a:ea typeface="Century Gothic"/>
              <a:cs typeface="Century Gothic"/>
              <a:sym typeface="Century Gothic"/>
            </a:endParaRPr>
          </a:p>
        </p:txBody>
      </p:sp>
      <p:sp>
        <p:nvSpPr>
          <p:cNvPr id="850" name="Google Shape;850;p64"/>
          <p:cNvSpPr txBox="1"/>
          <p:nvPr/>
        </p:nvSpPr>
        <p:spPr>
          <a:xfrm>
            <a:off x="935051" y="1720418"/>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pet</a:t>
            </a:r>
            <a:endParaRPr b="0" i="0" sz="4800" u="none" cap="none" strike="noStrike">
              <a:solidFill>
                <a:srgbClr val="000000"/>
              </a:solidFill>
              <a:latin typeface="Century Gothic"/>
              <a:ea typeface="Century Gothic"/>
              <a:cs typeface="Century Gothic"/>
              <a:sym typeface="Century Gothic"/>
            </a:endParaRPr>
          </a:p>
        </p:txBody>
      </p:sp>
      <p:sp>
        <p:nvSpPr>
          <p:cNvPr id="851" name="Google Shape;851;p64"/>
          <p:cNvSpPr txBox="1"/>
          <p:nvPr/>
        </p:nvSpPr>
        <p:spPr>
          <a:xfrm>
            <a:off x="935051" y="4373656"/>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tin</a:t>
            </a:r>
            <a:endParaRPr b="0" i="0" sz="4800" u="none" cap="none" strike="noStrike">
              <a:solidFill>
                <a:srgbClr val="000000"/>
              </a:solidFill>
              <a:latin typeface="Century Gothic"/>
              <a:ea typeface="Century Gothic"/>
              <a:cs typeface="Century Gothic"/>
              <a:sym typeface="Century Gothic"/>
            </a:endParaRPr>
          </a:p>
        </p:txBody>
      </p:sp>
      <p:graphicFrame>
        <p:nvGraphicFramePr>
          <p:cNvPr id="852" name="Google Shape;852;p64"/>
          <p:cNvGraphicFramePr/>
          <p:nvPr/>
        </p:nvGraphicFramePr>
        <p:xfrm>
          <a:off x="4272221" y="1745089"/>
          <a:ext cx="3000000" cy="3000000"/>
        </p:xfrm>
        <a:graphic>
          <a:graphicData uri="http://schemas.openxmlformats.org/drawingml/2006/table">
            <a:tbl>
              <a:tblPr bandRow="1" firstRow="1">
                <a:noFill/>
                <a:tableStyleId>{13F0DA59-E960-49FE-884E-0A4E71915D60}</a:tableStyleId>
              </a:tblPr>
              <a:tblGrid>
                <a:gridCol w="2200175"/>
                <a:gridCol w="2200175"/>
                <a:gridCol w="2200175"/>
              </a:tblGrid>
              <a:tr h="640150">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latin typeface="Century Gothic"/>
                          <a:ea typeface="Century Gothic"/>
                          <a:cs typeface="Century Gothic"/>
                          <a:sym typeface="Century Gothic"/>
                        </a:rPr>
                        <a:t>Short 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latin typeface="Century Gothic"/>
                          <a:ea typeface="Century Gothic"/>
                          <a:cs typeface="Century Gothic"/>
                          <a:sym typeface="Century Gothic"/>
                        </a:rPr>
                        <a:t>Short a</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3200"/>
                        <a:buFont typeface="Arial"/>
                        <a:buNone/>
                      </a:pPr>
                      <a:r>
                        <a:rPr lang="en-US" sz="3200" u="none" cap="none" strike="noStrike">
                          <a:latin typeface="Century Gothic"/>
                          <a:ea typeface="Century Gothic"/>
                          <a:cs typeface="Century Gothic"/>
                          <a:sym typeface="Century Gothic"/>
                        </a:rPr>
                        <a:t>Short i</a:t>
                      </a:r>
                      <a:endParaRPr sz="3200" u="none" cap="none" strike="noStrike">
                        <a:latin typeface="Century Gothic"/>
                        <a:ea typeface="Century Gothic"/>
                        <a:cs typeface="Century Gothic"/>
                        <a:sym typeface="Century Gothic"/>
                      </a:endParaRPr>
                    </a:p>
                  </a:txBody>
                  <a:tcPr marT="45725" marB="45725" marR="91450" marL="91450"/>
                </a:tc>
              </a:tr>
              <a:tr h="8487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pic>
        <p:nvPicPr>
          <p:cNvPr descr="A picture containing clock&#10;&#10;Description automatically generated" id="858" name="Google Shape;858;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9" name="Google Shape;859;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0" name="Google Shape;860;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1" name="Google Shape;861;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2" name="Google Shape;862;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63" name="Google Shape;863;p65"/>
          <p:cNvSpPr txBox="1"/>
          <p:nvPr/>
        </p:nvSpPr>
        <p:spPr>
          <a:xfrm>
            <a:off x="7480456" y="2412161"/>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64" name="Google Shape;864;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206</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10;&#10;Description automatically generated" id="865" name="Google Shape;865;p65"/>
          <p:cNvPicPr preferRelativeResize="0"/>
          <p:nvPr/>
        </p:nvPicPr>
        <p:blipFill rotWithShape="1">
          <a:blip r:embed="rId6">
            <a:alphaModFix/>
          </a:blip>
          <a:srcRect b="0" l="0" r="0" t="0"/>
          <a:stretch/>
        </p:blipFill>
        <p:spPr>
          <a:xfrm>
            <a:off x="2830725" y="1297873"/>
            <a:ext cx="3745643" cy="51059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pic>
        <p:nvPicPr>
          <p:cNvPr descr="A picture containing drawing, lamp&#10;&#10;Description automatically generated" id="870" name="Google Shape;870;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71" name="Google Shape;871;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72" name="Google Shape;872;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73" name="Google Shape;873;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4" name="Google Shape;874;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75" name="Google Shape;875;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pic>
        <p:nvPicPr>
          <p:cNvPr descr="A picture containing clock&#10;&#10;Description automatically generated" id="881" name="Google Shape;881;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82" name="Google Shape;882;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83" name="Google Shape;883;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4" name="Google Shape;884;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85" name="Google Shape;885;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86" name="Google Shape;886;p67"/>
          <p:cNvSpPr txBox="1"/>
          <p:nvPr/>
        </p:nvSpPr>
        <p:spPr>
          <a:xfrm>
            <a:off x="815754" y="1113235"/>
            <a:ext cx="4035210"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tub /t/ /u/ /b/</a:t>
            </a:r>
            <a:endParaRPr b="0" i="0" sz="1400" u="none" cap="none" strike="noStrike">
              <a:solidFill>
                <a:srgbClr val="000000"/>
              </a:solidFill>
              <a:latin typeface="Arial"/>
              <a:ea typeface="Arial"/>
              <a:cs typeface="Arial"/>
              <a:sym typeface="Arial"/>
            </a:endParaRPr>
          </a:p>
        </p:txBody>
      </p:sp>
      <p:pic>
        <p:nvPicPr>
          <p:cNvPr descr="A picture containing floor, indoor&#10;&#10;Description automatically generated" id="887" name="Google Shape;887;p67"/>
          <p:cNvPicPr preferRelativeResize="0"/>
          <p:nvPr/>
        </p:nvPicPr>
        <p:blipFill rotWithShape="1">
          <a:blip r:embed="rId6">
            <a:alphaModFix/>
          </a:blip>
          <a:srcRect b="0" l="0" r="0" t="0"/>
          <a:stretch/>
        </p:blipFill>
        <p:spPr>
          <a:xfrm>
            <a:off x="1339273" y="2168798"/>
            <a:ext cx="2747474" cy="38142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screenshot of an airplane&#10;&#10;Description automatically generated with medium confidence" id="888" name="Google Shape;888;p67"/>
          <p:cNvPicPr preferRelativeResize="0"/>
          <p:nvPr/>
        </p:nvPicPr>
        <p:blipFill rotWithShape="1">
          <a:blip r:embed="rId7">
            <a:alphaModFix/>
          </a:blip>
          <a:srcRect b="0" l="0" r="0" t="0"/>
          <a:stretch/>
        </p:blipFill>
        <p:spPr>
          <a:xfrm>
            <a:off x="5977786" y="2216405"/>
            <a:ext cx="2743187" cy="38142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89" name="Google Shape;889;p67"/>
          <p:cNvSpPr txBox="1"/>
          <p:nvPr/>
        </p:nvSpPr>
        <p:spPr>
          <a:xfrm>
            <a:off x="5483009" y="1113235"/>
            <a:ext cx="3618012"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jet /j/ /e/ /t/</a:t>
            </a:r>
            <a:endParaRPr b="0" i="0" sz="1400" u="none" cap="none" strike="noStrike">
              <a:solidFill>
                <a:srgbClr val="000000"/>
              </a:solidFill>
              <a:latin typeface="Arial"/>
              <a:ea typeface="Arial"/>
              <a:cs typeface="Arial"/>
              <a:sym typeface="Arial"/>
            </a:endParaRPr>
          </a:p>
        </p:txBody>
      </p:sp>
      <p:sp>
        <p:nvSpPr>
          <p:cNvPr id="890" name="Google Shape;890;p67"/>
          <p:cNvSpPr txBox="1"/>
          <p:nvPr/>
        </p:nvSpPr>
        <p:spPr>
          <a:xfrm>
            <a:off x="9902908" y="1882676"/>
            <a:ext cx="1580827" cy="327583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800"/>
              <a:buFont typeface="Arial"/>
              <a:buNone/>
            </a:pPr>
            <a:r>
              <a:rPr b="0" i="0" lang="en-US" sz="4800" u="none" cap="none" strike="noStrike">
                <a:solidFill>
                  <a:srgbClr val="000000"/>
                </a:solidFill>
                <a:latin typeface="Century Gothic"/>
                <a:ea typeface="Century Gothic"/>
                <a:cs typeface="Century Gothic"/>
                <a:sym typeface="Century Gothic"/>
              </a:rPr>
              <a:t>rat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800"/>
              <a:buFont typeface="Arial"/>
              <a:buNone/>
            </a:pPr>
            <a:r>
              <a:rPr b="0" i="0" lang="en-US" sz="4800" u="none" cap="none" strike="noStrike">
                <a:solidFill>
                  <a:srgbClr val="000000"/>
                </a:solidFill>
                <a:latin typeface="Century Gothic"/>
                <a:ea typeface="Century Gothic"/>
                <a:cs typeface="Century Gothic"/>
                <a:sym typeface="Century Gothic"/>
              </a:rPr>
              <a:t>Ken</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800"/>
              <a:buFont typeface="Arial"/>
              <a:buNone/>
            </a:pPr>
            <a:r>
              <a:rPr b="0" i="0" lang="en-US" sz="4800" u="none" cap="none" strike="noStrike">
                <a:solidFill>
                  <a:srgbClr val="000000"/>
                </a:solidFill>
                <a:latin typeface="Century Gothic"/>
                <a:ea typeface="Century Gothic"/>
                <a:cs typeface="Century Gothic"/>
                <a:sym typeface="Century Gothic"/>
              </a:rPr>
              <a:t>win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pic>
        <p:nvPicPr>
          <p:cNvPr descr="A picture containing clock&#10;&#10;Description automatically generated" id="896" name="Google Shape;896;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97" name="Google Shape;897;p10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98" name="Google Shape;898;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9" name="Google Shape;899;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00" name="Google Shape;900;p10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01" name="Google Shape;901;p100"/>
          <p:cNvSpPr txBox="1"/>
          <p:nvPr/>
        </p:nvSpPr>
        <p:spPr>
          <a:xfrm>
            <a:off x="9248517" y="4387427"/>
            <a:ext cx="2614570"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jet</a:t>
            </a:r>
            <a:endParaRPr b="0" i="0" sz="4400" u="none" cap="none" strike="noStrike">
              <a:solidFill>
                <a:srgbClr val="000000"/>
              </a:solidFill>
              <a:latin typeface="Century Gothic"/>
              <a:ea typeface="Century Gothic"/>
              <a:cs typeface="Century Gothic"/>
              <a:sym typeface="Century Gothic"/>
            </a:endParaRPr>
          </a:p>
        </p:txBody>
      </p:sp>
      <p:sp>
        <p:nvSpPr>
          <p:cNvPr id="902" name="Google Shape;902;p100"/>
          <p:cNvSpPr txBox="1"/>
          <p:nvPr/>
        </p:nvSpPr>
        <p:spPr>
          <a:xfrm>
            <a:off x="6385587" y="4387427"/>
            <a:ext cx="2614570"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rip</a:t>
            </a:r>
            <a:endParaRPr b="0" i="0" sz="4400" u="none" cap="none" strike="noStrike">
              <a:solidFill>
                <a:srgbClr val="000000"/>
              </a:solidFill>
              <a:latin typeface="Century Gothic"/>
              <a:ea typeface="Century Gothic"/>
              <a:cs typeface="Century Gothic"/>
              <a:sym typeface="Century Gothic"/>
            </a:endParaRPr>
          </a:p>
        </p:txBody>
      </p:sp>
      <p:sp>
        <p:nvSpPr>
          <p:cNvPr id="903" name="Google Shape;903;p100"/>
          <p:cNvSpPr txBox="1"/>
          <p:nvPr/>
        </p:nvSpPr>
        <p:spPr>
          <a:xfrm>
            <a:off x="7355014" y="5428513"/>
            <a:ext cx="2614570"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rgbClr val="000000"/>
                </a:solidFill>
                <a:latin typeface="Century Gothic"/>
                <a:ea typeface="Century Gothic"/>
                <a:cs typeface="Century Gothic"/>
                <a:sym typeface="Century Gothic"/>
              </a:rPr>
              <a:t>hug</a:t>
            </a:r>
            <a:endParaRPr b="0" i="0" sz="4400" u="none" cap="none" strike="noStrike">
              <a:solidFill>
                <a:srgbClr val="000000"/>
              </a:solidFill>
              <a:latin typeface="Century Gothic"/>
              <a:ea typeface="Century Gothic"/>
              <a:cs typeface="Century Gothic"/>
              <a:sym typeface="Century Gothic"/>
            </a:endParaRPr>
          </a:p>
        </p:txBody>
      </p:sp>
      <p:sp>
        <p:nvSpPr>
          <p:cNvPr id="904" name="Google Shape;904;p100"/>
          <p:cNvSpPr txBox="1"/>
          <p:nvPr/>
        </p:nvSpPr>
        <p:spPr>
          <a:xfrm>
            <a:off x="423003" y="4387427"/>
            <a:ext cx="2614570"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bed</a:t>
            </a:r>
            <a:endParaRPr b="0" i="0" sz="4400" u="none" cap="none" strike="noStrike">
              <a:solidFill>
                <a:srgbClr val="000000"/>
              </a:solidFill>
              <a:latin typeface="Century Gothic"/>
              <a:ea typeface="Century Gothic"/>
              <a:cs typeface="Century Gothic"/>
              <a:sym typeface="Century Gothic"/>
            </a:endParaRPr>
          </a:p>
        </p:txBody>
      </p:sp>
      <p:sp>
        <p:nvSpPr>
          <p:cNvPr id="905" name="Google Shape;905;p100"/>
          <p:cNvSpPr txBox="1"/>
          <p:nvPr/>
        </p:nvSpPr>
        <p:spPr>
          <a:xfrm>
            <a:off x="3404295" y="4397344"/>
            <a:ext cx="2614570"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kit</a:t>
            </a:r>
            <a:endParaRPr b="0" i="0" sz="4400" u="none" cap="none" strike="noStrike">
              <a:solidFill>
                <a:srgbClr val="000000"/>
              </a:solidFill>
              <a:latin typeface="Century Gothic"/>
              <a:ea typeface="Century Gothic"/>
              <a:cs typeface="Century Gothic"/>
              <a:sym typeface="Century Gothic"/>
            </a:endParaRPr>
          </a:p>
        </p:txBody>
      </p:sp>
      <p:sp>
        <p:nvSpPr>
          <p:cNvPr id="906" name="Google Shape;906;p100"/>
          <p:cNvSpPr txBox="1"/>
          <p:nvPr/>
        </p:nvSpPr>
        <p:spPr>
          <a:xfrm>
            <a:off x="4458959" y="5428513"/>
            <a:ext cx="2614570"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rgbClr val="000000"/>
                </a:solidFill>
                <a:latin typeface="Century Gothic"/>
                <a:ea typeface="Century Gothic"/>
                <a:cs typeface="Century Gothic"/>
                <a:sym typeface="Century Gothic"/>
              </a:rPr>
              <a:t>dug</a:t>
            </a:r>
            <a:endParaRPr b="0" i="0" sz="4400" u="none" cap="none" strike="noStrike">
              <a:solidFill>
                <a:srgbClr val="000000"/>
              </a:solidFill>
              <a:latin typeface="Century Gothic"/>
              <a:ea typeface="Century Gothic"/>
              <a:cs typeface="Century Gothic"/>
              <a:sym typeface="Century Gothic"/>
            </a:endParaRPr>
          </a:p>
        </p:txBody>
      </p:sp>
      <p:sp>
        <p:nvSpPr>
          <p:cNvPr id="907" name="Google Shape;907;p100"/>
          <p:cNvSpPr txBox="1"/>
          <p:nvPr/>
        </p:nvSpPr>
        <p:spPr>
          <a:xfrm>
            <a:off x="1562904" y="5428513"/>
            <a:ext cx="2614570"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rgbClr val="000000"/>
                </a:solidFill>
                <a:latin typeface="Century Gothic"/>
                <a:ea typeface="Century Gothic"/>
                <a:cs typeface="Century Gothic"/>
                <a:sym typeface="Century Gothic"/>
              </a:rPr>
              <a:t>wet</a:t>
            </a:r>
            <a:endParaRPr b="0" i="0" sz="4400" u="none" cap="none" strike="noStrike">
              <a:solidFill>
                <a:srgbClr val="000000"/>
              </a:solidFill>
              <a:latin typeface="Century Gothic"/>
              <a:ea typeface="Century Gothic"/>
              <a:cs typeface="Century Gothic"/>
              <a:sym typeface="Century Gothic"/>
            </a:endParaRPr>
          </a:p>
        </p:txBody>
      </p:sp>
      <p:pic>
        <p:nvPicPr>
          <p:cNvPr id="908" name="Google Shape;908;p100"/>
          <p:cNvPicPr preferRelativeResize="0"/>
          <p:nvPr/>
        </p:nvPicPr>
        <p:blipFill rotWithShape="1">
          <a:blip r:embed="rId6">
            <a:alphaModFix/>
          </a:blip>
          <a:srcRect b="0" l="0" r="0" t="0"/>
          <a:stretch/>
        </p:blipFill>
        <p:spPr>
          <a:xfrm>
            <a:off x="3464186" y="1174635"/>
            <a:ext cx="2297514" cy="27297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09" name="Google Shape;909;p100"/>
          <p:cNvPicPr preferRelativeResize="0"/>
          <p:nvPr/>
        </p:nvPicPr>
        <p:blipFill rotWithShape="1">
          <a:blip r:embed="rId7">
            <a:alphaModFix/>
          </a:blip>
          <a:srcRect b="0" l="0" r="0" t="0"/>
          <a:stretch/>
        </p:blipFill>
        <p:spPr>
          <a:xfrm>
            <a:off x="9221230" y="1174633"/>
            <a:ext cx="2287094" cy="27297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10" name="Google Shape;910;p100"/>
          <p:cNvPicPr preferRelativeResize="0"/>
          <p:nvPr/>
        </p:nvPicPr>
        <p:blipFill rotWithShape="1">
          <a:blip r:embed="rId8">
            <a:alphaModFix/>
          </a:blip>
          <a:srcRect b="0" l="0" r="0" t="0"/>
          <a:stretch/>
        </p:blipFill>
        <p:spPr>
          <a:xfrm>
            <a:off x="582097" y="1174635"/>
            <a:ext cx="2287094" cy="27297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11" name="Google Shape;911;p100"/>
          <p:cNvPicPr preferRelativeResize="0"/>
          <p:nvPr/>
        </p:nvPicPr>
        <p:blipFill rotWithShape="1">
          <a:blip r:embed="rId9">
            <a:alphaModFix/>
          </a:blip>
          <a:srcRect b="0" l="0" r="0" t="0"/>
          <a:stretch/>
        </p:blipFill>
        <p:spPr>
          <a:xfrm>
            <a:off x="6347918" y="1174634"/>
            <a:ext cx="2287094" cy="27297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pic>
        <p:nvPicPr>
          <p:cNvPr descr="A picture containing clock&#10;&#10;Description automatically generated" id="917" name="Google Shape;917;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8" name="Google Shape;918;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9" name="Google Shape;919;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0" name="Google Shape;920;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1" name="Google Shape;921;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922" name="Google Shape;922;p6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as</a:t>
            </a:r>
            <a:endParaRPr b="0" i="0" sz="1400" u="none" cap="none" strike="noStrike">
              <a:solidFill>
                <a:srgbClr val="000000"/>
              </a:solidFill>
              <a:latin typeface="Century Gothic"/>
              <a:ea typeface="Century Gothic"/>
              <a:cs typeface="Century Gothic"/>
              <a:sym typeface="Century Gothic"/>
            </a:endParaRPr>
          </a:p>
        </p:txBody>
      </p:sp>
      <p:sp>
        <p:nvSpPr>
          <p:cNvPr id="923" name="Google Shape;923;p69"/>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he</a:t>
            </a:r>
            <a:endParaRPr b="0" i="0" sz="1400" u="none" cap="none" strike="noStrike">
              <a:solidFill>
                <a:srgbClr val="000000"/>
              </a:solidFill>
              <a:latin typeface="Century Gothic"/>
              <a:ea typeface="Century Gothic"/>
              <a:cs typeface="Century Gothic"/>
              <a:sym typeface="Century Gothic"/>
            </a:endParaRPr>
          </a:p>
        </p:txBody>
      </p:sp>
      <p:sp>
        <p:nvSpPr>
          <p:cNvPr id="924" name="Google Shape;924;p69"/>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to</a:t>
            </a:r>
            <a:endParaRPr b="0" i="0" sz="1400" u="none" cap="none" strike="noStrike">
              <a:solidFill>
                <a:srgbClr val="000000"/>
              </a:solidFill>
              <a:latin typeface="Century Gothic"/>
              <a:ea typeface="Century Gothic"/>
              <a:cs typeface="Century Gothic"/>
              <a:sym typeface="Century Gothic"/>
            </a:endParaRPr>
          </a:p>
        </p:txBody>
      </p:sp>
      <p:sp>
        <p:nvSpPr>
          <p:cNvPr id="925" name="Google Shape;925;p69"/>
          <p:cNvSpPr txBox="1"/>
          <p:nvPr/>
        </p:nvSpPr>
        <p:spPr>
          <a:xfrm>
            <a:off x="2486023" y="388850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with</a:t>
            </a:r>
            <a:endParaRPr b="0" i="0" sz="1400" u="none" cap="none" strike="noStrike">
              <a:solidFill>
                <a:srgbClr val="000000"/>
              </a:solidFill>
              <a:latin typeface="Century Gothic"/>
              <a:ea typeface="Century Gothic"/>
              <a:cs typeface="Century Gothic"/>
              <a:sym typeface="Century Gothic"/>
            </a:endParaRPr>
          </a:p>
        </p:txBody>
      </p:sp>
      <p:sp>
        <p:nvSpPr>
          <p:cNvPr id="926" name="Google Shape;926;p69"/>
          <p:cNvSpPr txBox="1"/>
          <p:nvPr/>
        </p:nvSpPr>
        <p:spPr>
          <a:xfrm>
            <a:off x="6402298" y="38826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three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pic>
        <p:nvPicPr>
          <p:cNvPr descr="A picture containing clock&#10;&#10;Description automatically generated" id="932" name="Google Shape;932;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3" name="Google Shape;933;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4" name="Google Shape;934;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5" name="Google Shape;935;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6" name="Google Shape;936;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37" name="Google Shape;937;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202</a:t>
            </a:r>
            <a:endParaRPr b="0" i="0" sz="1400" u="none" cap="none" strike="noStrike">
              <a:solidFill>
                <a:srgbClr val="000000"/>
              </a:solidFill>
              <a:latin typeface="Century Gothic"/>
              <a:ea typeface="Century Gothic"/>
              <a:cs typeface="Century Gothic"/>
              <a:sym typeface="Century Gothic"/>
            </a:endParaRPr>
          </a:p>
        </p:txBody>
      </p:sp>
      <p:sp>
        <p:nvSpPr>
          <p:cNvPr id="938" name="Google Shape;938;p70"/>
          <p:cNvSpPr txBox="1"/>
          <p:nvPr/>
        </p:nvSpPr>
        <p:spPr>
          <a:xfrm>
            <a:off x="7242391" y="2765335"/>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202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939" name="Google Shape;939;p70"/>
          <p:cNvPicPr preferRelativeResize="0"/>
          <p:nvPr/>
        </p:nvPicPr>
        <p:blipFill rotWithShape="1">
          <a:blip r:embed="rId6">
            <a:alphaModFix/>
          </a:blip>
          <a:srcRect b="0" l="0" r="0" t="0"/>
          <a:stretch/>
        </p:blipFill>
        <p:spPr>
          <a:xfrm>
            <a:off x="2531163" y="1321089"/>
            <a:ext cx="3870502" cy="525140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pic>
        <p:nvPicPr>
          <p:cNvPr descr="A picture containing clock&#10;&#10;Description automatically generated" id="945" name="Google Shape;945;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6" name="Google Shape;946;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7" name="Google Shape;947;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8" name="Google Shape;948;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9" name="Google Shape;949;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50" name="Google Shape;950;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166</a:t>
            </a:r>
            <a:endParaRPr b="0" i="0" sz="1400" u="none" cap="none" strike="noStrike">
              <a:solidFill>
                <a:srgbClr val="000000"/>
              </a:solidFill>
              <a:latin typeface="Century Gothic"/>
              <a:ea typeface="Century Gothic"/>
              <a:cs typeface="Century Gothic"/>
              <a:sym typeface="Century Gothic"/>
            </a:endParaRPr>
          </a:p>
        </p:txBody>
      </p:sp>
      <p:sp>
        <p:nvSpPr>
          <p:cNvPr id="951" name="Google Shape;951;p71"/>
          <p:cNvSpPr txBox="1"/>
          <p:nvPr/>
        </p:nvSpPr>
        <p:spPr>
          <a:xfrm>
            <a:off x="7848431" y="3429000"/>
            <a:ext cx="335446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What does a neighborhood look like</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descr="Graphical user interface&#10;&#10;Description automatically generated with low confidence" id="952" name="Google Shape;952;p71"/>
          <p:cNvPicPr preferRelativeResize="0"/>
          <p:nvPr/>
        </p:nvPicPr>
        <p:blipFill rotWithShape="1">
          <a:blip r:embed="rId6">
            <a:alphaModFix/>
          </a:blip>
          <a:srcRect b="0" l="0" r="0" t="0"/>
          <a:stretch/>
        </p:blipFill>
        <p:spPr>
          <a:xfrm>
            <a:off x="7383757" y="2095500"/>
            <a:ext cx="4635500" cy="1333500"/>
          </a:xfrm>
          <a:prstGeom prst="rect">
            <a:avLst/>
          </a:prstGeom>
          <a:noFill/>
          <a:ln>
            <a:noFill/>
          </a:ln>
        </p:spPr>
      </p:pic>
      <p:pic>
        <p:nvPicPr>
          <p:cNvPr descr="A picture containing calendar&#10;&#10;Description automatically generated" id="953" name="Google Shape;953;p71"/>
          <p:cNvPicPr preferRelativeResize="0"/>
          <p:nvPr/>
        </p:nvPicPr>
        <p:blipFill rotWithShape="1">
          <a:blip r:embed="rId7">
            <a:alphaModFix/>
          </a:blip>
          <a:srcRect b="0" l="0" r="0" t="0"/>
          <a:stretch/>
        </p:blipFill>
        <p:spPr>
          <a:xfrm>
            <a:off x="2531163" y="1273905"/>
            <a:ext cx="3836314" cy="52115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pic>
        <p:nvPicPr>
          <p:cNvPr descr="A picture containing clock&#10;&#10;Description automatically generated" id="959" name="Google Shape;959;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0" name="Google Shape;960;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1" name="Google Shape;961;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2" name="Google Shape;962;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3" name="Google Shape;963;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964" name="Google Shape;964;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209</a:t>
            </a:r>
            <a:endParaRPr b="0" i="0" sz="1400" u="none" cap="none" strike="noStrike">
              <a:solidFill>
                <a:srgbClr val="000000"/>
              </a:solidFill>
              <a:latin typeface="Century Gothic"/>
              <a:ea typeface="Century Gothic"/>
              <a:cs typeface="Century Gothic"/>
              <a:sym typeface="Century Gothic"/>
            </a:endParaRPr>
          </a:p>
        </p:txBody>
      </p:sp>
      <p:sp>
        <p:nvSpPr>
          <p:cNvPr id="965" name="Google Shape;965;p72"/>
          <p:cNvSpPr txBox="1"/>
          <p:nvPr/>
        </p:nvSpPr>
        <p:spPr>
          <a:xfrm>
            <a:off x="7464207" y="2739698"/>
            <a:ext cx="397434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209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Table&#10;&#10;Description automatically generated" id="966" name="Google Shape;966;p72"/>
          <p:cNvPicPr preferRelativeResize="0"/>
          <p:nvPr/>
        </p:nvPicPr>
        <p:blipFill rotWithShape="1">
          <a:blip r:embed="rId6">
            <a:alphaModFix/>
          </a:blip>
          <a:srcRect b="0" l="0" r="0" t="0"/>
          <a:stretch/>
        </p:blipFill>
        <p:spPr>
          <a:xfrm>
            <a:off x="2740620" y="1297873"/>
            <a:ext cx="3925854" cy="53399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descr="A picture containing clock&#10;&#10;Description automatically generated" id="151" name="Google Shape;151;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2" name="Google Shape;152;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3" name="Google Shape;153;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4" name="Google Shape;154;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5" name="Google Shape;155;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56" name="Google Shape;156;p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as</a:t>
            </a:r>
            <a:endParaRPr b="0" i="0" sz="1400" u="none" cap="none" strike="noStrike">
              <a:solidFill>
                <a:srgbClr val="000000"/>
              </a:solidFill>
              <a:latin typeface="Century Gothic"/>
              <a:ea typeface="Century Gothic"/>
              <a:cs typeface="Century Gothic"/>
              <a:sym typeface="Century Gothic"/>
            </a:endParaRPr>
          </a:p>
        </p:txBody>
      </p:sp>
      <p:sp>
        <p:nvSpPr>
          <p:cNvPr id="157" name="Google Shape;157;p9"/>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three</a:t>
            </a:r>
            <a:endParaRPr b="0" i="0" sz="1400" u="none" cap="none" strike="noStrike">
              <a:solidFill>
                <a:srgbClr val="000000"/>
              </a:solidFill>
              <a:latin typeface="Century Gothic"/>
              <a:ea typeface="Century Gothic"/>
              <a:cs typeface="Century Gothic"/>
              <a:sym typeface="Century Gothic"/>
            </a:endParaRPr>
          </a:p>
        </p:txBody>
      </p:sp>
      <p:sp>
        <p:nvSpPr>
          <p:cNvPr id="158" name="Google Shape;158;p9"/>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he</a:t>
            </a:r>
            <a:endParaRPr b="0" i="0" sz="1400" u="none" cap="none" strike="noStrike">
              <a:solidFill>
                <a:srgbClr val="000000"/>
              </a:solidFill>
              <a:latin typeface="Century Gothic"/>
              <a:ea typeface="Century Gothic"/>
              <a:cs typeface="Century Gothic"/>
              <a:sym typeface="Century Gothic"/>
            </a:endParaRPr>
          </a:p>
        </p:txBody>
      </p:sp>
      <p:sp>
        <p:nvSpPr>
          <p:cNvPr id="159" name="Google Shape;159;p9"/>
          <p:cNvSpPr txBox="1"/>
          <p:nvPr/>
        </p:nvSpPr>
        <p:spPr>
          <a:xfrm>
            <a:off x="2486023" y="388850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with</a:t>
            </a:r>
            <a:endParaRPr b="0" i="0" sz="1400" u="none" cap="none" strike="noStrike">
              <a:solidFill>
                <a:srgbClr val="000000"/>
              </a:solidFill>
              <a:latin typeface="Century Gothic"/>
              <a:ea typeface="Century Gothic"/>
              <a:cs typeface="Century Gothic"/>
              <a:sym typeface="Century Gothic"/>
            </a:endParaRPr>
          </a:p>
        </p:txBody>
      </p:sp>
      <p:sp>
        <p:nvSpPr>
          <p:cNvPr id="160" name="Google Shape;160;p9"/>
          <p:cNvSpPr txBox="1"/>
          <p:nvPr/>
        </p:nvSpPr>
        <p:spPr>
          <a:xfrm>
            <a:off x="6402298" y="38826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to</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pic>
        <p:nvPicPr>
          <p:cNvPr descr="A picture containing clock&#10;&#10;Description automatically generated" id="972" name="Google Shape;972;p10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3" name="Google Shape;973;p10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4" name="Google Shape;974;p10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5" name="Google Shape;975;p10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6" name="Google Shape;976;p10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Assessment</a:t>
            </a:r>
            <a:endParaRPr b="0" i="0" sz="1400" u="none" cap="none" strike="noStrike">
              <a:solidFill>
                <a:srgbClr val="000000"/>
              </a:solidFill>
              <a:latin typeface="Century Gothic"/>
              <a:ea typeface="Century Gothic"/>
              <a:cs typeface="Century Gothic"/>
              <a:sym typeface="Century Gothic"/>
            </a:endParaRPr>
          </a:p>
        </p:txBody>
      </p:sp>
      <p:sp>
        <p:nvSpPr>
          <p:cNvPr id="977" name="Google Shape;977;p101"/>
          <p:cNvSpPr txBox="1"/>
          <p:nvPr/>
        </p:nvSpPr>
        <p:spPr>
          <a:xfrm>
            <a:off x="911819" y="1549280"/>
            <a:ext cx="11107431"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PROMPT</a:t>
            </a:r>
            <a:r>
              <a:rPr b="0" i="0" lang="en-US" sz="3200" u="none" cap="none" strike="noStrike">
                <a:solidFill>
                  <a:srgbClr val="000000"/>
                </a:solidFill>
                <a:latin typeface="Century Gothic"/>
                <a:ea typeface="Century Gothic"/>
                <a:cs typeface="Century Gothic"/>
                <a:sym typeface="Century Gothic"/>
              </a:rPr>
              <a:t> Write a book of your choice.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Be sure to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200"/>
              <a:buFont typeface="Arial"/>
              <a:buChar char="•"/>
            </a:pPr>
            <a:r>
              <a:rPr b="0" i="0" lang="en-US" sz="3200" u="none" cap="none" strike="noStrike">
                <a:solidFill>
                  <a:srgbClr val="000000"/>
                </a:solidFill>
                <a:latin typeface="Century Gothic"/>
                <a:ea typeface="Century Gothic"/>
                <a:cs typeface="Century Gothic"/>
                <a:sym typeface="Century Gothic"/>
              </a:rPr>
              <a:t>use your best idea.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200"/>
              <a:buFont typeface="Arial"/>
              <a:buChar char="•"/>
            </a:pPr>
            <a:r>
              <a:rPr b="0" i="0" lang="en-US" sz="3200" u="none" cap="none" strike="noStrike">
                <a:solidFill>
                  <a:srgbClr val="000000"/>
                </a:solidFill>
                <a:latin typeface="Century Gothic"/>
                <a:ea typeface="Century Gothic"/>
                <a:cs typeface="Century Gothic"/>
                <a:sym typeface="Century Gothic"/>
              </a:rPr>
              <a:t>use the features of the type of book you are writing.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200"/>
              <a:buFont typeface="Arial"/>
              <a:buChar char="•"/>
            </a:pPr>
            <a:r>
              <a:rPr b="0" i="0" lang="en-US" sz="3200" u="none" cap="none" strike="noStrike">
                <a:solidFill>
                  <a:srgbClr val="000000"/>
                </a:solidFill>
                <a:latin typeface="Century Gothic"/>
                <a:ea typeface="Century Gothic"/>
                <a:cs typeface="Century Gothic"/>
                <a:sym typeface="Century Gothic"/>
              </a:rPr>
              <a:t>add details to the words.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200"/>
              <a:buFont typeface="Arial"/>
              <a:buChar char="•"/>
            </a:pPr>
            <a:r>
              <a:rPr b="0" i="0" lang="en-US" sz="3200" u="none" cap="none" strike="noStrike">
                <a:solidFill>
                  <a:srgbClr val="000000"/>
                </a:solidFill>
                <a:latin typeface="Century Gothic"/>
                <a:ea typeface="Century Gothic"/>
                <a:cs typeface="Century Gothic"/>
                <a:sym typeface="Century Gothic"/>
              </a:rPr>
              <a:t>add details using pictures.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73"/>
          <p:cNvSpPr txBox="1"/>
          <p:nvPr/>
        </p:nvSpPr>
        <p:spPr>
          <a:xfrm>
            <a:off x="1085886" y="849572"/>
            <a:ext cx="9235579" cy="5514843"/>
          </a:xfrm>
          <a:prstGeom prst="rect">
            <a:avLst/>
          </a:prstGeom>
          <a:noFill/>
          <a:ln>
            <a:noFill/>
          </a:ln>
        </p:spPr>
        <p:txBody>
          <a:bodyPr anchorCtr="0" anchor="t" bIns="45700" lIns="91425" spcFirstLastPara="1" rIns="91425" wrap="square" tIns="45700">
            <a:spAutoFit/>
          </a:bodyPr>
          <a:lstStyle/>
          <a:p>
            <a:pPr indent="0" lvl="1" marL="0" marR="0" rtl="0" algn="l">
              <a:lnSpc>
                <a:spcPct val="150000"/>
              </a:lnSpc>
              <a:spcBef>
                <a:spcPts val="0"/>
              </a:spcBef>
              <a:spcAft>
                <a:spcPts val="0"/>
              </a:spcAft>
              <a:buClr>
                <a:srgbClr val="000000"/>
              </a:buClr>
              <a:buSzPts val="4000"/>
              <a:buFont typeface="Arial"/>
              <a:buAutoNum type="arabicPeriod"/>
            </a:pPr>
            <a:r>
              <a:rPr b="0" i="0" lang="en-US" sz="4000" u="none" cap="none" strike="noStrike">
                <a:solidFill>
                  <a:srgbClr val="373536"/>
                </a:solidFill>
                <a:latin typeface="Century Gothic"/>
                <a:ea typeface="Century Gothic"/>
                <a:cs typeface="Century Gothic"/>
                <a:sym typeface="Century Gothic"/>
              </a:rPr>
              <a:t> What kind of </a:t>
            </a:r>
            <a:r>
              <a:rPr b="1" i="0" lang="en-US" sz="4000" u="none" cap="none" strike="noStrike">
                <a:solidFill>
                  <a:srgbClr val="373536"/>
                </a:solidFill>
                <a:latin typeface="Century Gothic"/>
                <a:ea typeface="Century Gothic"/>
                <a:cs typeface="Century Gothic"/>
                <a:sym typeface="Century Gothic"/>
              </a:rPr>
              <a:t>bug</a:t>
            </a:r>
            <a:r>
              <a:rPr b="0" i="0" lang="en-US" sz="4000" u="none" cap="none" strike="noStrike">
                <a:solidFill>
                  <a:srgbClr val="373536"/>
                </a:solidFill>
                <a:latin typeface="Century Gothic"/>
                <a:ea typeface="Century Gothic"/>
                <a:cs typeface="Century Gothic"/>
                <a:sym typeface="Century Gothic"/>
              </a:rPr>
              <a:t> is that</a:t>
            </a:r>
            <a:r>
              <a:rPr b="0" i="0" lang="en-US" sz="4000" u="none" cap="none" strike="noStrike">
                <a:solidFill>
                  <a:srgbClr val="37353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1" marL="0" marR="0" rtl="0" algn="l">
              <a:lnSpc>
                <a:spcPct val="150000"/>
              </a:lnSpc>
              <a:spcBef>
                <a:spcPts val="0"/>
              </a:spcBef>
              <a:spcAft>
                <a:spcPts val="0"/>
              </a:spcAft>
              <a:buClr>
                <a:srgbClr val="000000"/>
              </a:buClr>
              <a:buSzPts val="4000"/>
              <a:buFont typeface="Arial"/>
              <a:buAutoNum type="arabicPeriod"/>
            </a:pPr>
            <a:r>
              <a:rPr b="0" i="0" lang="en-US" sz="4000" u="none" cap="none" strike="noStrike">
                <a:solidFill>
                  <a:srgbClr val="373536"/>
                </a:solidFill>
                <a:latin typeface="Century Gothic"/>
                <a:ea typeface="Century Gothic"/>
                <a:cs typeface="Century Gothic"/>
                <a:sym typeface="Century Gothic"/>
              </a:rPr>
              <a:t> The pup likes to </a:t>
            </a:r>
            <a:r>
              <a:rPr b="1" i="0" lang="en-US" sz="4000" u="none" cap="none" strike="noStrike">
                <a:solidFill>
                  <a:srgbClr val="373536"/>
                </a:solidFill>
                <a:latin typeface="Century Gothic"/>
                <a:ea typeface="Century Gothic"/>
                <a:cs typeface="Century Gothic"/>
                <a:sym typeface="Century Gothic"/>
              </a:rPr>
              <a:t>tug</a:t>
            </a:r>
            <a:r>
              <a:rPr b="0" i="0" lang="en-US" sz="4000" u="none" cap="none" strike="noStrike">
                <a:solidFill>
                  <a:srgbClr val="373536"/>
                </a:solidFill>
                <a:latin typeface="Century Gothic"/>
                <a:ea typeface="Century Gothic"/>
                <a:cs typeface="Century Gothic"/>
                <a:sym typeface="Century Gothic"/>
              </a:rPr>
              <a:t> on the rope.</a:t>
            </a:r>
            <a:endParaRPr b="0" i="0" sz="1400" u="none" cap="none" strike="noStrike">
              <a:solidFill>
                <a:srgbClr val="000000"/>
              </a:solidFill>
              <a:latin typeface="Arial"/>
              <a:ea typeface="Arial"/>
              <a:cs typeface="Arial"/>
              <a:sym typeface="Arial"/>
            </a:endParaRPr>
          </a:p>
          <a:p>
            <a:pPr indent="0" lvl="1" marL="0" marR="0" rtl="0" algn="l">
              <a:lnSpc>
                <a:spcPct val="150000"/>
              </a:lnSpc>
              <a:spcBef>
                <a:spcPts val="0"/>
              </a:spcBef>
              <a:spcAft>
                <a:spcPts val="0"/>
              </a:spcAft>
              <a:buClr>
                <a:srgbClr val="000000"/>
              </a:buClr>
              <a:buSzPts val="4000"/>
              <a:buFont typeface="Arial"/>
              <a:buAutoNum type="arabicPeriod"/>
            </a:pPr>
            <a:r>
              <a:rPr b="0" i="0" lang="en-US" sz="4000" u="none" cap="none" strike="noStrike">
                <a:solidFill>
                  <a:srgbClr val="373536"/>
                </a:solidFill>
                <a:latin typeface="Century Gothic"/>
                <a:ea typeface="Century Gothic"/>
                <a:cs typeface="Century Gothic"/>
                <a:sym typeface="Century Gothic"/>
              </a:rPr>
              <a:t> We </a:t>
            </a:r>
            <a:r>
              <a:rPr b="1" i="0" lang="en-US" sz="4000" u="none" cap="none" strike="noStrike">
                <a:solidFill>
                  <a:srgbClr val="373536"/>
                </a:solidFill>
                <a:latin typeface="Century Gothic"/>
                <a:ea typeface="Century Gothic"/>
                <a:cs typeface="Century Gothic"/>
                <a:sym typeface="Century Gothic"/>
              </a:rPr>
              <a:t>dug</a:t>
            </a:r>
            <a:r>
              <a:rPr b="0" i="0" lang="en-US" sz="4000" u="none" cap="none" strike="noStrike">
                <a:solidFill>
                  <a:srgbClr val="373536"/>
                </a:solidFill>
                <a:latin typeface="Century Gothic"/>
                <a:ea typeface="Century Gothic"/>
                <a:cs typeface="Century Gothic"/>
                <a:sym typeface="Century Gothic"/>
              </a:rPr>
              <a:t> a hole in the sand.</a:t>
            </a:r>
            <a:endParaRPr b="0" i="0" sz="1400" u="none" cap="none" strike="noStrike">
              <a:solidFill>
                <a:srgbClr val="000000"/>
              </a:solidFill>
              <a:latin typeface="Arial"/>
              <a:ea typeface="Arial"/>
              <a:cs typeface="Arial"/>
              <a:sym typeface="Arial"/>
            </a:endParaRPr>
          </a:p>
          <a:p>
            <a:pPr indent="0" lvl="1" marL="0" marR="0" rtl="0" algn="l">
              <a:lnSpc>
                <a:spcPct val="150000"/>
              </a:lnSpc>
              <a:spcBef>
                <a:spcPts val="0"/>
              </a:spcBef>
              <a:spcAft>
                <a:spcPts val="0"/>
              </a:spcAft>
              <a:buClr>
                <a:srgbClr val="000000"/>
              </a:buClr>
              <a:buSzPts val="4000"/>
              <a:buFont typeface="Arial"/>
              <a:buAutoNum type="arabicPeriod"/>
            </a:pPr>
            <a:r>
              <a:rPr b="0" i="0" lang="en-US" sz="4000" u="none" cap="none" strike="noStrike">
                <a:solidFill>
                  <a:srgbClr val="373536"/>
                </a:solidFill>
                <a:latin typeface="Century Gothic"/>
                <a:ea typeface="Century Gothic"/>
                <a:cs typeface="Century Gothic"/>
                <a:sym typeface="Century Gothic"/>
              </a:rPr>
              <a:t> I like to </a:t>
            </a:r>
            <a:r>
              <a:rPr b="1" i="0" lang="en-US" sz="4000" u="none" cap="none" strike="noStrike">
                <a:solidFill>
                  <a:srgbClr val="373536"/>
                </a:solidFill>
                <a:latin typeface="Century Gothic"/>
                <a:ea typeface="Century Gothic"/>
                <a:cs typeface="Century Gothic"/>
                <a:sym typeface="Century Gothic"/>
              </a:rPr>
              <a:t>hug</a:t>
            </a:r>
            <a:r>
              <a:rPr b="0" i="0" lang="en-US" sz="4000" u="none" cap="none" strike="noStrike">
                <a:solidFill>
                  <a:srgbClr val="373536"/>
                </a:solidFill>
                <a:latin typeface="Century Gothic"/>
                <a:ea typeface="Century Gothic"/>
                <a:cs typeface="Century Gothic"/>
                <a:sym typeface="Century Gothic"/>
              </a:rPr>
              <a:t> my dad when I’m sad.</a:t>
            </a:r>
            <a:endParaRPr b="0" i="0" sz="1400" u="none" cap="none" strike="noStrike">
              <a:solidFill>
                <a:srgbClr val="000000"/>
              </a:solidFill>
              <a:latin typeface="Arial"/>
              <a:ea typeface="Arial"/>
              <a:cs typeface="Arial"/>
              <a:sym typeface="Arial"/>
            </a:endParaRPr>
          </a:p>
          <a:p>
            <a:pPr indent="0" lvl="1" marL="0" marR="0" rtl="0" algn="l">
              <a:lnSpc>
                <a:spcPct val="150000"/>
              </a:lnSpc>
              <a:spcBef>
                <a:spcPts val="0"/>
              </a:spcBef>
              <a:spcAft>
                <a:spcPts val="0"/>
              </a:spcAft>
              <a:buClr>
                <a:srgbClr val="000000"/>
              </a:buClr>
              <a:buSzPts val="4000"/>
              <a:buFont typeface="Arial"/>
              <a:buAutoNum type="arabicPeriod"/>
            </a:pPr>
            <a:r>
              <a:rPr b="0" i="0" lang="en-US" sz="4000" u="none" cap="none" strike="noStrike">
                <a:solidFill>
                  <a:srgbClr val="373536"/>
                </a:solidFill>
                <a:latin typeface="Century Gothic"/>
                <a:ea typeface="Century Gothic"/>
                <a:cs typeface="Century Gothic"/>
                <a:sym typeface="Century Gothic"/>
              </a:rPr>
              <a:t> I like visiting </a:t>
            </a:r>
            <a:r>
              <a:rPr b="1" i="0" lang="en-US" sz="4000" u="none" cap="none" strike="noStrike">
                <a:solidFill>
                  <a:srgbClr val="373536"/>
                </a:solidFill>
                <a:latin typeface="Century Gothic"/>
                <a:ea typeface="Century Gothic"/>
                <a:cs typeface="Century Gothic"/>
                <a:sym typeface="Century Gothic"/>
              </a:rPr>
              <a:t>with</a:t>
            </a:r>
            <a:r>
              <a:rPr b="0" i="0" lang="en-US" sz="4000" u="none" cap="none" strike="noStrike">
                <a:solidFill>
                  <a:srgbClr val="373536"/>
                </a:solidFill>
                <a:latin typeface="Century Gothic"/>
                <a:ea typeface="Century Gothic"/>
                <a:cs typeface="Century Gothic"/>
                <a:sym typeface="Century Gothic"/>
              </a:rPr>
              <a:t> my grandma.</a:t>
            </a:r>
            <a:endParaRPr b="0" i="0" sz="1400" u="none" cap="none" strike="noStrike">
              <a:solidFill>
                <a:srgbClr val="000000"/>
              </a:solidFill>
              <a:latin typeface="Arial"/>
              <a:ea typeface="Arial"/>
              <a:cs typeface="Arial"/>
              <a:sym typeface="Arial"/>
            </a:endParaRPr>
          </a:p>
          <a:p>
            <a:pPr indent="0" lvl="1" marL="0" marR="0" rtl="0" algn="l">
              <a:lnSpc>
                <a:spcPct val="150000"/>
              </a:lnSpc>
              <a:spcBef>
                <a:spcPts val="0"/>
              </a:spcBef>
              <a:spcAft>
                <a:spcPts val="0"/>
              </a:spcAft>
              <a:buClr>
                <a:srgbClr val="000000"/>
              </a:buClr>
              <a:buSzPts val="4000"/>
              <a:buFont typeface="Arial"/>
              <a:buAutoNum type="arabicPeriod"/>
            </a:pPr>
            <a:r>
              <a:rPr b="0" i="0" lang="en-US" sz="4000" u="none" cap="none" strike="noStrike">
                <a:solidFill>
                  <a:srgbClr val="373536"/>
                </a:solidFill>
                <a:latin typeface="Century Gothic"/>
                <a:ea typeface="Century Gothic"/>
                <a:cs typeface="Century Gothic"/>
                <a:sym typeface="Century Gothic"/>
              </a:rPr>
              <a:t> I always bring a snack </a:t>
            </a:r>
            <a:r>
              <a:rPr b="1" i="0" lang="en-US" sz="4000" u="none" cap="none" strike="noStrike">
                <a:solidFill>
                  <a:srgbClr val="373536"/>
                </a:solidFill>
                <a:latin typeface="Century Gothic"/>
                <a:ea typeface="Century Gothic"/>
                <a:cs typeface="Century Gothic"/>
                <a:sym typeface="Century Gothic"/>
              </a:rPr>
              <a:t>to</a:t>
            </a:r>
            <a:r>
              <a:rPr b="0" i="0" lang="en-US" sz="4000" u="none" cap="none" strike="noStrike">
                <a:solidFill>
                  <a:srgbClr val="373536"/>
                </a:solidFill>
                <a:latin typeface="Century Gothic"/>
                <a:ea typeface="Century Gothic"/>
                <a:cs typeface="Century Gothic"/>
                <a:sym typeface="Century Gothic"/>
              </a:rPr>
              <a:t> school.</a:t>
            </a:r>
            <a:endParaRPr b="0" i="0" sz="1400" u="none" cap="none" strike="noStrike">
              <a:solidFill>
                <a:srgbClr val="000000"/>
              </a:solidFill>
              <a:latin typeface="Arial"/>
              <a:ea typeface="Arial"/>
              <a:cs typeface="Arial"/>
              <a:sym typeface="Arial"/>
            </a:endParaRPr>
          </a:p>
        </p:txBody>
      </p:sp>
      <p:pic>
        <p:nvPicPr>
          <p:cNvPr descr="A picture containing clock&#10;&#10;Description automatically generated" id="984" name="Google Shape;984;p7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5" name="Google Shape;985;p7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86" name="Google Shape;986;p7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87" name="Google Shape;987;p7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8" name="Google Shape;988;p7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89" name="Google Shape;989;p73"/>
          <p:cNvSpPr/>
          <p:nvPr/>
        </p:nvSpPr>
        <p:spPr>
          <a:xfrm>
            <a:off x="5034125" y="1014420"/>
            <a:ext cx="1017000" cy="538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0" name="Google Shape;990;p73"/>
          <p:cNvSpPr/>
          <p:nvPr/>
        </p:nvSpPr>
        <p:spPr>
          <a:xfrm>
            <a:off x="5649442" y="1902167"/>
            <a:ext cx="893100" cy="538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1" name="Google Shape;991;p73"/>
          <p:cNvSpPr/>
          <p:nvPr/>
        </p:nvSpPr>
        <p:spPr>
          <a:xfrm>
            <a:off x="2802731" y="2801873"/>
            <a:ext cx="1017000" cy="538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2" name="Google Shape;992;p73"/>
          <p:cNvSpPr/>
          <p:nvPr/>
        </p:nvSpPr>
        <p:spPr>
          <a:xfrm>
            <a:off x="3579701" y="3684089"/>
            <a:ext cx="1017000" cy="538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3" name="Google Shape;993;p73"/>
          <p:cNvSpPr/>
          <p:nvPr/>
        </p:nvSpPr>
        <p:spPr>
          <a:xfrm>
            <a:off x="4810760" y="4614536"/>
            <a:ext cx="1017000" cy="538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4" name="Google Shape;994;p73"/>
          <p:cNvSpPr/>
          <p:nvPr/>
        </p:nvSpPr>
        <p:spPr>
          <a:xfrm>
            <a:off x="7334418" y="5534949"/>
            <a:ext cx="563400" cy="538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pic>
        <p:nvPicPr>
          <p:cNvPr descr="A picture containing clock&#10;&#10;Description automatically generated" id="1000" name="Google Shape;1000;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1" name="Google Shape;1001;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2" name="Google Shape;1002;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03" name="Google Shape;1003;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4" name="Google Shape;1004;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05" name="Google Shape;1005;p74"/>
          <p:cNvSpPr txBox="1"/>
          <p:nvPr/>
        </p:nvSpPr>
        <p:spPr>
          <a:xfrm>
            <a:off x="1878733" y="1515265"/>
            <a:ext cx="10100817" cy="76940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chemeClr val="accent1"/>
                </a:solidFill>
                <a:latin typeface="Century Gothic"/>
                <a:ea typeface="Century Gothic"/>
                <a:cs typeface="Century Gothic"/>
                <a:sym typeface="Century Gothic"/>
              </a:rPr>
              <a:t>The big dog barks at me.</a:t>
            </a:r>
            <a:endParaRPr b="0" i="0" sz="1400" u="none" cap="none" strike="noStrike">
              <a:solidFill>
                <a:srgbClr val="000000"/>
              </a:solidFill>
              <a:latin typeface="Arial"/>
              <a:ea typeface="Arial"/>
              <a:cs typeface="Arial"/>
              <a:sym typeface="Arial"/>
            </a:endParaRPr>
          </a:p>
        </p:txBody>
      </p:sp>
      <p:sp>
        <p:nvSpPr>
          <p:cNvPr id="1006" name="Google Shape;1006;p74"/>
          <p:cNvSpPr txBox="1"/>
          <p:nvPr/>
        </p:nvSpPr>
        <p:spPr>
          <a:xfrm>
            <a:off x="1878733" y="2631276"/>
            <a:ext cx="8723843" cy="3231614"/>
          </a:xfrm>
          <a:prstGeom prst="rect">
            <a:avLst/>
          </a:prstGeom>
          <a:noFill/>
          <a:ln>
            <a:noFill/>
          </a:ln>
        </p:spPr>
        <p:txBody>
          <a:bodyPr anchorCtr="0" anchor="t" bIns="45700" lIns="91425" spcFirstLastPara="1" rIns="91425" wrap="square" tIns="45700">
            <a:spAutoFit/>
          </a:bodyPr>
          <a:lstStyle/>
          <a:p>
            <a:pPr indent="0" lvl="0" marL="508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Which word is an adjective</a:t>
            </a:r>
            <a:r>
              <a:rPr b="0" i="0" lang="en-US" sz="32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514350" lvl="0" marL="5651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dog</a:t>
            </a:r>
            <a:endParaRPr b="0" i="0" sz="1400" u="none" cap="none" strike="noStrike">
              <a:solidFill>
                <a:srgbClr val="000000"/>
              </a:solidFill>
              <a:latin typeface="Arial"/>
              <a:ea typeface="Arial"/>
              <a:cs typeface="Arial"/>
              <a:sym typeface="Arial"/>
            </a:endParaRPr>
          </a:p>
          <a:p>
            <a:pPr indent="-514350" lvl="0" marL="5651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The</a:t>
            </a:r>
            <a:endParaRPr b="0" i="0" sz="1400" u="none" cap="none" strike="noStrike">
              <a:solidFill>
                <a:srgbClr val="000000"/>
              </a:solidFill>
              <a:latin typeface="Arial"/>
              <a:ea typeface="Arial"/>
              <a:cs typeface="Arial"/>
              <a:sym typeface="Arial"/>
            </a:endParaRPr>
          </a:p>
          <a:p>
            <a:pPr indent="-514350" lvl="0" marL="5651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 barks </a:t>
            </a:r>
            <a:endParaRPr b="0" i="0" sz="1400" u="none" cap="none" strike="noStrike">
              <a:solidFill>
                <a:srgbClr val="000000"/>
              </a:solidFill>
              <a:latin typeface="Arial"/>
              <a:ea typeface="Arial"/>
              <a:cs typeface="Arial"/>
              <a:sym typeface="Arial"/>
            </a:endParaRPr>
          </a:p>
          <a:p>
            <a:pPr indent="-514350" lvl="0" marL="5651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 big</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13" name="Google Shape;1013;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14" name="Google Shape;1014;p89"/>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15" name="Google Shape;1015;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16" name="Google Shape;1016;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17" name="Google Shape;1017;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18" name="Google Shape;1018;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1</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descr="A picture containing clock&#10;&#10;Description automatically generated" id="166" name="Google Shape;166;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7" name="Google Shape;167;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8" name="Google Shape;168;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9" name="Google Shape;169;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0" name="Google Shape;170;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71" name="Google Shape;171;p10"/>
          <p:cNvSpPr txBox="1"/>
          <p:nvPr/>
        </p:nvSpPr>
        <p:spPr>
          <a:xfrm>
            <a:off x="7725821" y="1582875"/>
            <a:ext cx="4465141" cy="39702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How are the kinds of neighborhoods different from one another</a:t>
            </a:r>
            <a:r>
              <a:rPr b="0" i="0" lang="en-US" sz="2800" u="none" cap="none" strike="noStrike">
                <a:solidFill>
                  <a:srgbClr val="000000"/>
                </a:solidFill>
                <a:latin typeface="Arial"/>
                <a:ea typeface="Arial"/>
                <a:cs typeface="Arial"/>
                <a:sym typeface="Arial"/>
              </a:rPr>
              <a:t>?</a:t>
            </a:r>
            <a:r>
              <a:rPr b="0" i="0" lang="en-US" sz="2800" u="none" cap="none" strike="noStrike">
                <a:solidFill>
                  <a:srgbClr val="000000"/>
                </a:solidFill>
                <a:latin typeface="Century Gothic"/>
                <a:ea typeface="Century Gothic"/>
                <a:cs typeface="Century Gothic"/>
                <a:sym typeface="Century Gothic"/>
              </a:rPr>
              <a:t> Are neighborhoods alike in any way.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What kind of neighborhood would you want to live in</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72" name="Google Shape;172;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132,133</a:t>
            </a:r>
            <a:endParaRPr b="0" i="0" sz="1400" u="none" cap="none" strike="noStrike">
              <a:solidFill>
                <a:srgbClr val="000000"/>
              </a:solidFill>
              <a:latin typeface="Century Gothic"/>
              <a:ea typeface="Century Gothic"/>
              <a:cs typeface="Century Gothic"/>
              <a:sym typeface="Century Gothic"/>
            </a:endParaRPr>
          </a:p>
        </p:txBody>
      </p:sp>
      <p:pic>
        <p:nvPicPr>
          <p:cNvPr descr="A screenshot of a computer&#10;&#10;Description automatically generated with low confidence" id="173" name="Google Shape;173;p10"/>
          <p:cNvPicPr preferRelativeResize="0"/>
          <p:nvPr/>
        </p:nvPicPr>
        <p:blipFill rotWithShape="1">
          <a:blip r:embed="rId6">
            <a:alphaModFix/>
          </a:blip>
          <a:srcRect b="0" l="0" r="0" t="0"/>
          <a:stretch/>
        </p:blipFill>
        <p:spPr>
          <a:xfrm>
            <a:off x="546357" y="1286603"/>
            <a:ext cx="6846595" cy="468823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descr="A picture containing clock&#10;&#10;Description automatically generated" id="179" name="Google Shape;179;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0" name="Google Shape;180;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1" name="Google Shape;181;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2" name="Google Shape;182;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3" name="Google Shape;183;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84" name="Google Shape;184;p11"/>
          <p:cNvGraphicFramePr/>
          <p:nvPr/>
        </p:nvGraphicFramePr>
        <p:xfrm>
          <a:off x="1857322" y="1512791"/>
          <a:ext cx="3000000" cy="3000000"/>
        </p:xfrm>
        <a:graphic>
          <a:graphicData uri="http://schemas.openxmlformats.org/drawingml/2006/table">
            <a:tbl>
              <a:tblPr bandRow="1" firstRow="1">
                <a:noFill/>
                <a:tableStyleId>{13F0DA59-E960-49FE-884E-0A4E71915D60}</a:tableStyleId>
              </a:tblPr>
              <a:tblGrid>
                <a:gridCol w="3685300"/>
                <a:gridCol w="3685300"/>
              </a:tblGrid>
              <a:tr h="473225">
                <a:tc gridSpan="2">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Steps</a:t>
                      </a:r>
                      <a:endParaRPr sz="4000" u="none" cap="none" strike="noStrike">
                        <a:latin typeface="Century Gothic"/>
                        <a:ea typeface="Century Gothic"/>
                        <a:cs typeface="Century Gothic"/>
                        <a:sym typeface="Century Gothic"/>
                      </a:endParaRPr>
                    </a:p>
                  </a:txBody>
                  <a:tcPr marT="45725" marB="45725" marR="91450" marL="91450"/>
                </a:tc>
                <a:tc hMerge="1"/>
              </a:tr>
              <a:tr h="990675">
                <a:tc>
                  <a:txBody>
                    <a:bodyPr/>
                    <a:lstStyle/>
                    <a:p>
                      <a:pPr indent="0" lvl="0" marL="0" marR="0" rtl="0" algn="ctr">
                        <a:lnSpc>
                          <a:spcPct val="100000"/>
                        </a:lnSpc>
                        <a:spcBef>
                          <a:spcPts val="0"/>
                        </a:spcBef>
                        <a:spcAft>
                          <a:spcPts val="0"/>
                        </a:spcAft>
                        <a:buClr>
                          <a:srgbClr val="000000"/>
                        </a:buClr>
                        <a:buSzPts val="1800"/>
                        <a:buFont typeface="Arial"/>
                        <a:buNone/>
                      </a:pPr>
                      <a:r>
                        <a:rPr lang="en-US" sz="4000" u="none" cap="none" strike="noStrike">
                          <a:latin typeface="Century Gothic"/>
                          <a:ea typeface="Century Gothic"/>
                          <a:cs typeface="Century Gothic"/>
                          <a:sym typeface="Century Gothic"/>
                        </a:rPr>
                        <a:t>First</a:t>
                      </a:r>
                      <a:endParaRPr sz="1400" u="none" cap="none" strike="noStrike"/>
                    </a:p>
                  </a:txBody>
                  <a:tcPr marT="45725" marB="45725" marR="91450" marL="91450">
                    <a:solidFill>
                      <a:srgbClr val="ACB8CA"/>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txBody>
                  <a:tcPr marT="45725" marB="45725" marR="91450" marL="91450">
                    <a:solidFill>
                      <a:srgbClr val="ACB8CA"/>
                    </a:solidFill>
                  </a:tcPr>
                </a:tc>
              </a:tr>
              <a:tr h="990675">
                <a:tc>
                  <a:txBody>
                    <a:bodyPr/>
                    <a:lstStyle/>
                    <a:p>
                      <a:pPr indent="0" lvl="0" marL="0" marR="0" rtl="0" algn="ctr">
                        <a:lnSpc>
                          <a:spcPct val="100000"/>
                        </a:lnSpc>
                        <a:spcBef>
                          <a:spcPts val="0"/>
                        </a:spcBef>
                        <a:spcAft>
                          <a:spcPts val="0"/>
                        </a:spcAft>
                        <a:buClr>
                          <a:srgbClr val="000000"/>
                        </a:buClr>
                        <a:buSzPts val="1800"/>
                        <a:buFont typeface="Arial"/>
                        <a:buNone/>
                      </a:pPr>
                      <a:r>
                        <a:rPr lang="en-US" sz="4000" u="none" cap="none" strike="noStrike">
                          <a:latin typeface="Century Gothic"/>
                          <a:ea typeface="Century Gothic"/>
                          <a:cs typeface="Century Gothic"/>
                          <a:sym typeface="Century Gothic"/>
                        </a:rPr>
                        <a:t>Next</a:t>
                      </a:r>
                      <a:endParaRPr sz="1400" u="none" cap="none" strike="noStrike"/>
                    </a:p>
                  </a:txBody>
                  <a:tcPr marT="45725" marB="45725" marR="91450" marL="91450">
                    <a:solidFill>
                      <a:srgbClr val="ACB8CA"/>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txBody>
                  <a:tcPr marT="45725" marB="45725" marR="91450" marL="91450">
                    <a:solidFill>
                      <a:srgbClr val="ACB8CA"/>
                    </a:solidFill>
                  </a:tcPr>
                </a:tc>
              </a:tr>
              <a:tr h="990675">
                <a:tc>
                  <a:txBody>
                    <a:bodyPr/>
                    <a:lstStyle/>
                    <a:p>
                      <a:pPr indent="0" lvl="0" marL="0" marR="0" rtl="0" algn="ctr">
                        <a:lnSpc>
                          <a:spcPct val="100000"/>
                        </a:lnSpc>
                        <a:spcBef>
                          <a:spcPts val="0"/>
                        </a:spcBef>
                        <a:spcAft>
                          <a:spcPts val="0"/>
                        </a:spcAft>
                        <a:buClr>
                          <a:srgbClr val="000000"/>
                        </a:buClr>
                        <a:buSzPts val="1800"/>
                        <a:buFont typeface="Arial"/>
                        <a:buNone/>
                      </a:pPr>
                      <a:r>
                        <a:rPr lang="en-US" sz="4000" u="none" cap="none" strike="noStrike">
                          <a:latin typeface="Century Gothic"/>
                          <a:ea typeface="Century Gothic"/>
                          <a:cs typeface="Century Gothic"/>
                          <a:sym typeface="Century Gothic"/>
                        </a:rPr>
                        <a:t>Then</a:t>
                      </a:r>
                      <a:endParaRPr sz="1400" u="none" cap="none" strike="noStrike"/>
                    </a:p>
                  </a:txBody>
                  <a:tcPr marT="45725" marB="45725" marR="91450" marL="91450">
                    <a:solidFill>
                      <a:srgbClr val="ACB8CA"/>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txBody>
                  <a:tcPr marT="45725" marB="45725" marR="91450" marL="91450">
                    <a:solidFill>
                      <a:srgbClr val="ACB8CA"/>
                    </a:solidFill>
                  </a:tcPr>
                </a:tc>
              </a:tr>
              <a:tr h="990675">
                <a:tc>
                  <a:txBody>
                    <a:bodyPr/>
                    <a:lstStyle/>
                    <a:p>
                      <a:pPr indent="0" lvl="0" marL="0" marR="0" rtl="0" algn="ctr">
                        <a:lnSpc>
                          <a:spcPct val="100000"/>
                        </a:lnSpc>
                        <a:spcBef>
                          <a:spcPts val="0"/>
                        </a:spcBef>
                        <a:spcAft>
                          <a:spcPts val="0"/>
                        </a:spcAft>
                        <a:buClr>
                          <a:srgbClr val="000000"/>
                        </a:buClr>
                        <a:buSzPts val="1800"/>
                        <a:buFont typeface="Arial"/>
                        <a:buNone/>
                      </a:pPr>
                      <a:r>
                        <a:rPr lang="en-US" sz="4000" u="none" cap="none" strike="noStrike">
                          <a:latin typeface="Century Gothic"/>
                          <a:ea typeface="Century Gothic"/>
                          <a:cs typeface="Century Gothic"/>
                          <a:sym typeface="Century Gothic"/>
                        </a:rPr>
                        <a:t>Last</a:t>
                      </a:r>
                      <a:endParaRPr sz="1400" u="none" cap="none" strike="noStrike"/>
                    </a:p>
                  </a:txBody>
                  <a:tcPr marT="45725" marB="45725" marR="91450" marL="91450">
                    <a:solidFill>
                      <a:srgbClr val="ACB8CA"/>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txBody>
                  <a:tcPr marT="45725" marB="45725" marR="91450" marL="91450">
                    <a:solidFill>
                      <a:srgbClr val="ACB8CA"/>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