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12192000"/>
  <p:notesSz cx="6858000" cy="9144000"/>
  <p:embeddedFontLst>
    <p:embeddedFont>
      <p:font typeface="Century Gothic"/>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7" roundtripDataSignature="AMtx7mjyUX3G71mtLt8LflghljGRfKqS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065189-4CA9-4FA1-9C26-2FC93A8BA022}">
  <a:tblStyle styleId="{2E065189-4CA9-4FA1-9C26-2FC93A8BA02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enturyGothic-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CenturyGothic-italic.fntdata"/><Relationship Id="rId30" Type="http://schemas.openxmlformats.org/officeDocument/2006/relationships/slide" Target="slides/slide25.xml"/><Relationship Id="rId74" Type="http://schemas.openxmlformats.org/officeDocument/2006/relationships/font" Target="fonts/CenturyGothic-bold.fntdata"/><Relationship Id="rId33" Type="http://schemas.openxmlformats.org/officeDocument/2006/relationships/slide" Target="slides/slide28.xml"/><Relationship Id="rId77" Type="http://customschemas.google.com/relationships/presentationmetadata" Target="metadata"/><Relationship Id="rId32" Type="http://schemas.openxmlformats.org/officeDocument/2006/relationships/slide" Target="slides/slide27.xml"/><Relationship Id="rId76" Type="http://schemas.openxmlformats.org/officeDocument/2006/relationships/font" Target="fonts/CenturyGothic-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the vowel-consonant-</a:t>
            </a:r>
            <a:r>
              <a:rPr i="1" lang="en-US"/>
              <a:t>e</a:t>
            </a:r>
            <a:r>
              <a:rPr lang="en-US"/>
              <a:t> (VC</a:t>
            </a:r>
            <a:r>
              <a:rPr i="1" lang="en-US"/>
              <a:t>e</a:t>
            </a:r>
            <a:r>
              <a:rPr lang="en-US"/>
              <a:t>) sequence is one of the most common patterns in English, with the silent </a:t>
            </a:r>
            <a:r>
              <a:rPr i="1" lang="en-US"/>
              <a:t>e </a:t>
            </a:r>
            <a:r>
              <a:rPr lang="en-US"/>
              <a:t>conferring a long sound on the vowel that precedes it. Write </a:t>
            </a:r>
            <a:r>
              <a:rPr i="1" lang="en-US"/>
              <a:t>tap </a:t>
            </a:r>
            <a:r>
              <a:rPr i="0" lang="en-US"/>
              <a:t>and </a:t>
            </a:r>
            <a:r>
              <a:rPr i="1" lang="en-US"/>
              <a:t>tape </a:t>
            </a:r>
            <a:r>
              <a:rPr lang="en-US"/>
              <a:t>on the board and read the words aloud. Without the silent </a:t>
            </a:r>
            <a:r>
              <a:rPr i="1" lang="en-US"/>
              <a:t>e</a:t>
            </a:r>
            <a:r>
              <a:rPr lang="en-US"/>
              <a:t>, the </a:t>
            </a:r>
            <a:r>
              <a:rPr i="1" lang="en-US"/>
              <a:t>a</a:t>
            </a:r>
            <a:r>
              <a:rPr lang="en-US"/>
              <a:t> in </a:t>
            </a:r>
            <a:r>
              <a:rPr i="1" lang="en-US"/>
              <a:t>tap</a:t>
            </a:r>
            <a:r>
              <a:rPr lang="en-US"/>
              <a:t> gets a short sound. When a silent </a:t>
            </a:r>
            <a:r>
              <a:rPr i="1" lang="en-US"/>
              <a:t>e</a:t>
            </a:r>
            <a:r>
              <a:rPr lang="en-US"/>
              <a:t> is attached, </a:t>
            </a:r>
            <a:r>
              <a:rPr i="1" lang="en-US"/>
              <a:t>tape</a:t>
            </a:r>
            <a:r>
              <a:rPr lang="en-US"/>
              <a:t> now gets a long</a:t>
            </a:r>
            <a:r>
              <a:rPr i="1" lang="en-US"/>
              <a:t> a </a:t>
            </a:r>
            <a:r>
              <a:rPr lang="en-US"/>
              <a:t>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pairs of words and have students pronounce them out loud. </a:t>
            </a:r>
            <a:endParaRPr/>
          </a:p>
          <a:p>
            <a:pPr indent="-190500" lvl="1" marL="685800" rtl="0" algn="l">
              <a:lnSpc>
                <a:spcPct val="100000"/>
              </a:lnSpc>
              <a:spcBef>
                <a:spcPts val="0"/>
              </a:spcBef>
              <a:spcAft>
                <a:spcPts val="0"/>
              </a:spcAft>
              <a:buClr>
                <a:srgbClr val="000000"/>
              </a:buClr>
              <a:buSzPts val="1200"/>
              <a:buFont typeface="Calibri"/>
              <a:buAutoNum type="arabicPeriod"/>
            </a:pPr>
            <a:r>
              <a:rPr i="1" lang="en-US"/>
              <a:t>rip </a:t>
            </a:r>
            <a:r>
              <a:rPr i="0" lang="en-US"/>
              <a:t>and</a:t>
            </a:r>
            <a:r>
              <a:rPr i="1" lang="en-US"/>
              <a:t> ripe </a:t>
            </a:r>
            <a:endParaRPr/>
          </a:p>
          <a:p>
            <a:pPr indent="-190500" lvl="1" marL="685800" rtl="0" algn="l">
              <a:lnSpc>
                <a:spcPct val="100000"/>
              </a:lnSpc>
              <a:spcBef>
                <a:spcPts val="0"/>
              </a:spcBef>
              <a:spcAft>
                <a:spcPts val="0"/>
              </a:spcAft>
              <a:buClr>
                <a:srgbClr val="000000"/>
              </a:buClr>
              <a:buSzPts val="1200"/>
              <a:buFont typeface="Calibri"/>
              <a:buAutoNum type="arabicPeriod"/>
            </a:pPr>
            <a:r>
              <a:rPr i="1" lang="en-US"/>
              <a:t>hop </a:t>
            </a:r>
            <a:r>
              <a:rPr i="0" lang="en-US"/>
              <a:t>and</a:t>
            </a:r>
            <a:r>
              <a:rPr i="1" lang="en-US"/>
              <a:t> hope </a:t>
            </a:r>
            <a:endParaRPr/>
          </a:p>
          <a:p>
            <a:pPr indent="-190500" lvl="1" marL="685800" rtl="0" algn="l">
              <a:lnSpc>
                <a:spcPct val="100000"/>
              </a:lnSpc>
              <a:spcBef>
                <a:spcPts val="0"/>
              </a:spcBef>
              <a:spcAft>
                <a:spcPts val="0"/>
              </a:spcAft>
              <a:buClr>
                <a:srgbClr val="000000"/>
              </a:buClr>
              <a:buSzPts val="1200"/>
              <a:buFont typeface="Calibri"/>
              <a:buAutoNum type="arabicPeriod"/>
            </a:pPr>
            <a:r>
              <a:rPr i="1" lang="en-US"/>
              <a:t>rat </a:t>
            </a:r>
            <a:r>
              <a:rPr i="0" lang="en-US"/>
              <a:t>and </a:t>
            </a:r>
            <a:r>
              <a:rPr i="1" lang="en-US"/>
              <a:t>rate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list other words that fit the VC</a:t>
            </a:r>
            <a:r>
              <a:rPr i="1" lang="en-US"/>
              <a:t>e</a:t>
            </a:r>
            <a:r>
              <a:rPr lang="en-US"/>
              <a:t> pattern.</a:t>
            </a:r>
            <a:endParaRPr i="0" u="none" strike="noStrike">
              <a:solidFill>
                <a:srgbClr val="000000"/>
              </a:solidFill>
            </a:endParaRPr>
          </a:p>
        </p:txBody>
      </p:sp>
      <p:sp>
        <p:nvSpPr>
          <p:cNvPr id="189" name="Google Shape;18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authors of well-structured personal narratives use an introduction, or beginning, that gives readers the background they need to understand events. It includes </a:t>
            </a:r>
            <a:endParaRPr/>
          </a:p>
          <a:p>
            <a:pPr indent="-228600" lvl="1" marL="685800" rtl="0" algn="l">
              <a:lnSpc>
                <a:spcPct val="100000"/>
              </a:lnSpc>
              <a:spcBef>
                <a:spcPts val="0"/>
              </a:spcBef>
              <a:spcAft>
                <a:spcPts val="0"/>
              </a:spcAft>
              <a:buClr>
                <a:srgbClr val="000000"/>
              </a:buClr>
              <a:buSzPts val="1200"/>
              <a:buFont typeface="Calibri"/>
              <a:buChar char="•"/>
            </a:pPr>
            <a:r>
              <a:rPr lang="en-US"/>
              <a:t>Key facts about the narrator. </a:t>
            </a:r>
            <a:endParaRPr/>
          </a:p>
          <a:p>
            <a:pPr indent="-228600" lvl="1" marL="685800" rtl="0" algn="l">
              <a:lnSpc>
                <a:spcPct val="100000"/>
              </a:lnSpc>
              <a:spcBef>
                <a:spcPts val="0"/>
              </a:spcBef>
              <a:spcAft>
                <a:spcPts val="0"/>
              </a:spcAft>
              <a:buClr>
                <a:srgbClr val="000000"/>
              </a:buClr>
              <a:buSzPts val="1200"/>
              <a:buFont typeface="Calibri"/>
              <a:buChar char="•"/>
            </a:pPr>
            <a:r>
              <a:rPr lang="en-US"/>
              <a:t>Information about the setting in which the experience occurs. </a:t>
            </a:r>
            <a:endParaRPr/>
          </a:p>
          <a:p>
            <a:pPr indent="-228600" lvl="1" marL="685800" rtl="0" algn="l">
              <a:lnSpc>
                <a:spcPct val="100000"/>
              </a:lnSpc>
              <a:spcBef>
                <a:spcPts val="0"/>
              </a:spcBef>
              <a:spcAft>
                <a:spcPts val="0"/>
              </a:spcAft>
              <a:buClr>
                <a:srgbClr val="000000"/>
              </a:buClr>
              <a:buSzPts val="1200"/>
              <a:buFont typeface="Calibri"/>
              <a:buChar char="•"/>
            </a:pPr>
            <a:r>
              <a:rPr lang="en-US"/>
              <a:t>Presentation of the situation the narrator faces as events begin.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 introduction of a personal narrative sets the stage for the action of the story. Read aloud the introduction of a personal narrative in the classroom stack. Help students analyze it by discussing </a:t>
            </a:r>
            <a:endParaRPr/>
          </a:p>
          <a:p>
            <a:pPr indent="-228600" lvl="1" marL="685800" rtl="0" algn="l">
              <a:lnSpc>
                <a:spcPct val="100000"/>
              </a:lnSpc>
              <a:spcBef>
                <a:spcPts val="0"/>
              </a:spcBef>
              <a:spcAft>
                <a:spcPts val="0"/>
              </a:spcAft>
              <a:buClr>
                <a:srgbClr val="000000"/>
              </a:buClr>
              <a:buSzPts val="1200"/>
              <a:buFont typeface="Calibri"/>
              <a:buChar char="•"/>
            </a:pPr>
            <a:r>
              <a:rPr lang="en-US"/>
              <a:t>What readers learn about the narrator before events begin. </a:t>
            </a:r>
            <a:endParaRPr/>
          </a:p>
          <a:p>
            <a:pPr indent="-228600" lvl="1" marL="685800" rtl="0" algn="l">
              <a:lnSpc>
                <a:spcPct val="100000"/>
              </a:lnSpc>
              <a:spcBef>
                <a:spcPts val="0"/>
              </a:spcBef>
              <a:spcAft>
                <a:spcPts val="0"/>
              </a:spcAft>
              <a:buClr>
                <a:srgbClr val="000000"/>
              </a:buClr>
              <a:buSzPts val="1200"/>
              <a:buFont typeface="Calibri"/>
              <a:buChar char="•"/>
            </a:pPr>
            <a:r>
              <a:rPr lang="en-US"/>
              <a:t>What readers learn about the situation, or problem, that confronts the narrator. </a:t>
            </a:r>
            <a:endParaRPr/>
          </a:p>
          <a:p>
            <a:pPr indent="-228600" lvl="1" marL="685800" rtl="0" algn="l">
              <a:lnSpc>
                <a:spcPct val="100000"/>
              </a:lnSpc>
              <a:spcBef>
                <a:spcPts val="0"/>
              </a:spcBef>
              <a:spcAft>
                <a:spcPts val="0"/>
              </a:spcAft>
              <a:buClr>
                <a:srgbClr val="000000"/>
              </a:buClr>
              <a:buSzPts val="1200"/>
              <a:buFont typeface="Calibri"/>
              <a:buChar char="•"/>
            </a:pPr>
            <a:r>
              <a:rPr lang="en-US"/>
              <a:t>What helps readers know that the introduction has come to an end.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111 and review the bulleted items. Answer any questions students have about the explanations. Then ask students to review the checklist as they develop structured introductions.</a:t>
            </a:r>
            <a:endParaRPr i="1" u="none" strike="noStrike">
              <a:solidFill>
                <a:srgbClr val="000000"/>
              </a:solidFill>
            </a:endParaRPr>
          </a:p>
        </p:txBody>
      </p:sp>
      <p:sp>
        <p:nvSpPr>
          <p:cNvPr id="204" name="Google Shape;20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further opportunities to explore what goes into the introduction of a well-structured personal narrative, guide them to examples in the stack.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rgbClr val="000000"/>
                </a:solidFill>
              </a:rPr>
              <a:t>If students struggle, choose one of the following options to provide further support. </a:t>
            </a:r>
            <a:endParaRPr sz="1200"/>
          </a:p>
          <a:p>
            <a:pPr indent="-228600" lvl="1" marL="685800" rtl="0" algn="l">
              <a:lnSpc>
                <a:spcPct val="100000"/>
              </a:lnSpc>
              <a:spcBef>
                <a:spcPts val="0"/>
              </a:spcBef>
              <a:spcAft>
                <a:spcPts val="0"/>
              </a:spcAft>
              <a:buClr>
                <a:srgbClr val="000000"/>
              </a:buClr>
              <a:buSzPts val="1200"/>
              <a:buFont typeface="Calibri"/>
              <a:buChar char="•"/>
            </a:pPr>
            <a:r>
              <a:rPr lang="en-US"/>
              <a:t>Modeled – Model deciding what readers need to know before you begin to describe an experience.</a:t>
            </a:r>
            <a:endParaRPr/>
          </a:p>
          <a:p>
            <a:pPr indent="-228600" lvl="1" marL="685800" rtl="0" algn="l">
              <a:lnSpc>
                <a:spcPct val="100000"/>
              </a:lnSpc>
              <a:spcBef>
                <a:spcPts val="0"/>
              </a:spcBef>
              <a:spcAft>
                <a:spcPts val="0"/>
              </a:spcAft>
              <a:buClr>
                <a:srgbClr val="000000"/>
              </a:buClr>
              <a:buSzPts val="1200"/>
              <a:buFont typeface="Calibri"/>
              <a:buChar char="•"/>
            </a:pPr>
            <a:r>
              <a:rPr lang="en-US"/>
              <a:t>Shared – Have students summarize the experience they will relate in their narratives, and then discuss what information to give readers as background.</a:t>
            </a:r>
            <a:endParaRPr/>
          </a:p>
          <a:p>
            <a:pPr indent="-228600" lvl="1" marL="685800" rtl="0" algn="l">
              <a:lnSpc>
                <a:spcPct val="100000"/>
              </a:lnSpc>
              <a:spcBef>
                <a:spcPts val="0"/>
              </a:spcBef>
              <a:spcAft>
                <a:spcPts val="0"/>
              </a:spcAft>
              <a:buClr>
                <a:srgbClr val="000000"/>
              </a:buClr>
              <a:buSzPts val="1200"/>
              <a:buFont typeface="Calibri"/>
              <a:buChar char="•"/>
            </a:pPr>
            <a:r>
              <a:rPr lang="en-US"/>
              <a:t>Guided – Use a stack text to provide explicit instruction about what goes into an introduction.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have them continue drafting personal narratives in their writing notebooks. See the Conference Prompts on p. T384.</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rgbClr val="000000"/>
                </a:solidFill>
              </a:rPr>
              <a:t>At the end of writing time, a</a:t>
            </a:r>
            <a:r>
              <a:rPr lang="en-US"/>
              <a:t>sk a volunteer to describe the process he or she used to decide what to put in his or her introduction.</a:t>
            </a:r>
            <a:endParaRPr i="0" sz="1800" u="none" strike="noStrike">
              <a:solidFill>
                <a:srgbClr val="000000"/>
              </a:solidFill>
            </a:endParaRPr>
          </a:p>
        </p:txBody>
      </p:sp>
      <p:sp>
        <p:nvSpPr>
          <p:cNvPr id="217" name="Google Shape;21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sentences from Lesson 5, p. T404, to assess students’ prior knowledge of spelling patterns.</a:t>
            </a:r>
            <a:endParaRPr/>
          </a:p>
          <a:p>
            <a:pPr indent="-514350" lvl="1" marL="971550" rtl="0" algn="l">
              <a:lnSpc>
                <a:spcPct val="100000"/>
              </a:lnSpc>
              <a:spcBef>
                <a:spcPts val="0"/>
              </a:spcBef>
              <a:spcAft>
                <a:spcPts val="0"/>
              </a:spcAft>
              <a:buSzPts val="1200"/>
              <a:buFont typeface="Calibri"/>
              <a:buAutoNum type="arabicPeriod"/>
            </a:pPr>
            <a:r>
              <a:rPr lang="en-US" sz="1200"/>
              <a:t>Roger likes to </a:t>
            </a:r>
            <a:r>
              <a:rPr b="1" lang="en-US" sz="1200"/>
              <a:t>imitate</a:t>
            </a:r>
            <a:r>
              <a:rPr lang="en-US" sz="1200"/>
              <a:t> the way his dog Jenny barks.</a:t>
            </a:r>
            <a:endParaRPr/>
          </a:p>
          <a:p>
            <a:pPr indent="-514350" lvl="1" marL="971550" rtl="0" algn="l">
              <a:lnSpc>
                <a:spcPct val="100000"/>
              </a:lnSpc>
              <a:spcBef>
                <a:spcPts val="600"/>
              </a:spcBef>
              <a:spcAft>
                <a:spcPts val="0"/>
              </a:spcAft>
              <a:buSzPts val="1200"/>
              <a:buFont typeface="Calibri"/>
              <a:buAutoNum type="arabicPeriod"/>
            </a:pPr>
            <a:r>
              <a:rPr lang="en-US" sz="1200"/>
              <a:t>To be a good citizen, you should </a:t>
            </a:r>
            <a:r>
              <a:rPr b="1" lang="en-US" sz="1200"/>
              <a:t>contribute</a:t>
            </a:r>
            <a:r>
              <a:rPr lang="en-US" sz="1200"/>
              <a:t> to the community.</a:t>
            </a:r>
            <a:endParaRPr/>
          </a:p>
          <a:p>
            <a:pPr indent="-514350" lvl="1" marL="971550" rtl="0" algn="l">
              <a:lnSpc>
                <a:spcPct val="100000"/>
              </a:lnSpc>
              <a:spcBef>
                <a:spcPts val="600"/>
              </a:spcBef>
              <a:spcAft>
                <a:spcPts val="0"/>
              </a:spcAft>
              <a:buSzPts val="1200"/>
              <a:buFont typeface="Calibri"/>
              <a:buAutoNum type="arabicPeriod"/>
            </a:pPr>
            <a:r>
              <a:rPr lang="en-US" sz="1200"/>
              <a:t>I saw the first </a:t>
            </a:r>
            <a:r>
              <a:rPr b="1" lang="en-US" sz="1200"/>
              <a:t>episode</a:t>
            </a:r>
            <a:r>
              <a:rPr lang="en-US" sz="1200"/>
              <a:t> of the show.</a:t>
            </a:r>
            <a:endParaRPr/>
          </a:p>
          <a:p>
            <a:pPr indent="-514350" lvl="1" marL="971550" rtl="0" algn="l">
              <a:lnSpc>
                <a:spcPct val="100000"/>
              </a:lnSpc>
              <a:spcBef>
                <a:spcPts val="600"/>
              </a:spcBef>
              <a:spcAft>
                <a:spcPts val="0"/>
              </a:spcAft>
              <a:buSzPts val="1200"/>
              <a:buFont typeface="Calibri"/>
              <a:buAutoNum type="arabicPeriod"/>
            </a:pPr>
            <a:r>
              <a:rPr lang="en-US" sz="1200"/>
              <a:t>A lizard can </a:t>
            </a:r>
            <a:r>
              <a:rPr b="1" lang="en-US" sz="1200"/>
              <a:t>survive</a:t>
            </a:r>
            <a:r>
              <a:rPr lang="en-US" sz="1200"/>
              <a:t> cold conditions by slowing down.</a:t>
            </a:r>
            <a:endParaRPr/>
          </a:p>
          <a:p>
            <a:pPr indent="-514350" lvl="1" marL="971550" rtl="0" algn="l">
              <a:lnSpc>
                <a:spcPct val="100000"/>
              </a:lnSpc>
              <a:spcBef>
                <a:spcPts val="600"/>
              </a:spcBef>
              <a:spcAft>
                <a:spcPts val="0"/>
              </a:spcAft>
              <a:buSzPts val="1200"/>
              <a:buFont typeface="Calibri"/>
              <a:buAutoNum type="arabicPeriod"/>
            </a:pPr>
            <a:r>
              <a:rPr lang="en-US" sz="1200"/>
              <a:t>Many businesses now </a:t>
            </a:r>
            <a:r>
              <a:rPr b="1" lang="en-US" sz="1200"/>
              <a:t>advertise</a:t>
            </a:r>
            <a:r>
              <a:rPr lang="en-US" sz="1200"/>
              <a:t> only on the Internet.</a:t>
            </a:r>
            <a:endParaRPr/>
          </a:p>
          <a:p>
            <a:pPr indent="-514350" lvl="1" marL="971550" rtl="0" algn="l">
              <a:lnSpc>
                <a:spcPct val="100000"/>
              </a:lnSpc>
              <a:spcBef>
                <a:spcPts val="600"/>
              </a:spcBef>
              <a:spcAft>
                <a:spcPts val="0"/>
              </a:spcAft>
              <a:buSzPts val="1200"/>
              <a:buFont typeface="Calibri"/>
              <a:buAutoNum type="arabicPeriod"/>
            </a:pPr>
            <a:r>
              <a:rPr lang="en-US" sz="1200"/>
              <a:t>Janna will be able to </a:t>
            </a:r>
            <a:r>
              <a:rPr b="1" lang="en-US" sz="1200"/>
              <a:t>participate</a:t>
            </a:r>
            <a:r>
              <a:rPr lang="en-US" sz="1200"/>
              <a:t> in three different sports.</a:t>
            </a:r>
            <a:endParaRPr/>
          </a:p>
          <a:p>
            <a:pPr indent="-514350" lvl="1" marL="971550" rtl="0" algn="l">
              <a:lnSpc>
                <a:spcPct val="100000"/>
              </a:lnSpc>
              <a:spcBef>
                <a:spcPts val="600"/>
              </a:spcBef>
              <a:spcAft>
                <a:spcPts val="0"/>
              </a:spcAft>
              <a:buSzPts val="1200"/>
              <a:buFont typeface="Calibri"/>
              <a:buAutoNum type="arabicPeriod"/>
            </a:pPr>
            <a:r>
              <a:rPr lang="en-US" sz="1200"/>
              <a:t>A country cannot </a:t>
            </a:r>
            <a:r>
              <a:rPr b="1" lang="en-US" sz="1200"/>
              <a:t>impose</a:t>
            </a:r>
            <a:r>
              <a:rPr lang="en-US" sz="1200"/>
              <a:t> its laws on other nations.</a:t>
            </a:r>
            <a:endParaRPr/>
          </a:p>
          <a:p>
            <a:pPr indent="-514350" lvl="1" marL="971550" rtl="0" algn="l">
              <a:lnSpc>
                <a:spcPct val="100000"/>
              </a:lnSpc>
              <a:spcBef>
                <a:spcPts val="600"/>
              </a:spcBef>
              <a:spcAft>
                <a:spcPts val="0"/>
              </a:spcAft>
              <a:buSzPts val="1200"/>
              <a:buFont typeface="Calibri"/>
              <a:buAutoNum type="arabicPeriod"/>
            </a:pPr>
            <a:r>
              <a:rPr lang="en-US" sz="1200"/>
              <a:t>I can </a:t>
            </a:r>
            <a:r>
              <a:rPr b="1" lang="en-US" sz="1200"/>
              <a:t>recognize</a:t>
            </a:r>
            <a:r>
              <a:rPr lang="en-US" sz="1200"/>
              <a:t> Zara just by the way she walks.</a:t>
            </a:r>
            <a:endParaRPr/>
          </a:p>
          <a:p>
            <a:pPr indent="-514350" lvl="1" marL="971550" rtl="0" algn="l">
              <a:lnSpc>
                <a:spcPct val="100000"/>
              </a:lnSpc>
              <a:spcBef>
                <a:spcPts val="600"/>
              </a:spcBef>
              <a:spcAft>
                <a:spcPts val="0"/>
              </a:spcAft>
              <a:buSzPts val="1200"/>
              <a:buFont typeface="Calibri"/>
              <a:buAutoNum type="arabicPeriod"/>
            </a:pPr>
            <a:r>
              <a:rPr lang="en-US" sz="1200"/>
              <a:t>If you leave your bike outside, it will begin to </a:t>
            </a:r>
            <a:r>
              <a:rPr b="1" lang="en-US" sz="1200"/>
              <a:t>corrode</a:t>
            </a:r>
            <a:r>
              <a:rPr lang="en-US" sz="1200"/>
              <a:t>.</a:t>
            </a:r>
            <a:endParaRPr/>
          </a:p>
          <a:p>
            <a:pPr indent="-514350" lvl="1" marL="971550" rtl="0" algn="l">
              <a:lnSpc>
                <a:spcPct val="100000"/>
              </a:lnSpc>
              <a:spcBef>
                <a:spcPts val="600"/>
              </a:spcBef>
              <a:spcAft>
                <a:spcPts val="0"/>
              </a:spcAft>
              <a:buSzPts val="1200"/>
              <a:buFont typeface="Calibri"/>
              <a:buAutoNum type="arabicPeriod"/>
            </a:pPr>
            <a:r>
              <a:rPr lang="en-US" sz="1200"/>
              <a:t>The inner workings of the government </a:t>
            </a:r>
            <a:r>
              <a:rPr b="1" lang="en-US" sz="1200"/>
              <a:t>fascinate</a:t>
            </a:r>
            <a:r>
              <a:rPr lang="en-US" sz="1200"/>
              <a:t> Rina.</a:t>
            </a:r>
            <a:endParaRPr/>
          </a:p>
          <a:p>
            <a:pPr indent="-228600" lvl="0" marL="228600" rtl="0" algn="l">
              <a:lnSpc>
                <a:spcPct val="100000"/>
              </a:lnSpc>
              <a:spcBef>
                <a:spcPts val="60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For students who seem proficient in spelling, provide the following words for a challenge. Challenge Words: </a:t>
            </a:r>
            <a:r>
              <a:rPr b="1" i="1" lang="en-US"/>
              <a:t>meteorite, accumulate, retaliate</a:t>
            </a:r>
            <a:endParaRPr b="1" i="1" u="none" strike="noStrike">
              <a:solidFill>
                <a:srgbClr val="000000"/>
              </a:solidFill>
            </a:endParaRPr>
          </a:p>
        </p:txBody>
      </p:sp>
      <p:sp>
        <p:nvSpPr>
          <p:cNvPr id="230" name="Google Shape;23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compound subjects and predicates. See p. T369.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and have students identify the compound subject and the compound predicate: </a:t>
            </a:r>
            <a:r>
              <a:rPr i="1" lang="en-US"/>
              <a:t>Will and Tara walked to the park and played volleyball. </a:t>
            </a:r>
            <a:r>
              <a:rPr lang="en-US"/>
              <a:t>Confirm that the compound subject is </a:t>
            </a:r>
            <a:r>
              <a:rPr i="1" lang="en-US"/>
              <a:t>Will and Tara </a:t>
            </a:r>
            <a:r>
              <a:rPr lang="en-US"/>
              <a:t>and the compound predicate is </a:t>
            </a:r>
            <a:r>
              <a:rPr i="1" lang="en-US"/>
              <a:t>walked to the park and played volleyball</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write sentences with compound subjects only, compound predicates only, and both compound subjects and predicates. Then have students identify the subjects and the predicates in each of their sentences.</a:t>
            </a:r>
            <a:endParaRPr i="0" sz="1800" u="none" strike="noStrike">
              <a:solidFill>
                <a:srgbClr val="000000"/>
              </a:solidFill>
            </a:endParaRPr>
          </a:p>
        </p:txBody>
      </p:sp>
      <p:sp>
        <p:nvSpPr>
          <p:cNvPr id="251" name="Google Shape;251;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88 in the Student Interactive and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b="1" lang="en-US"/>
              <a:t>identical</a:t>
            </a:r>
            <a:r>
              <a:rPr lang="en-US"/>
              <a:t>: appearing to be exactly the same </a:t>
            </a:r>
            <a:endParaRPr/>
          </a:p>
          <a:p>
            <a:pPr indent="-190500" lvl="1" marL="685800" rtl="0" algn="l">
              <a:lnSpc>
                <a:spcPct val="100000"/>
              </a:lnSpc>
              <a:spcBef>
                <a:spcPts val="0"/>
              </a:spcBef>
              <a:spcAft>
                <a:spcPts val="0"/>
              </a:spcAft>
              <a:buClr>
                <a:srgbClr val="000000"/>
              </a:buClr>
              <a:buSzPts val="1200"/>
              <a:buFont typeface="Arial"/>
              <a:buChar char="•"/>
            </a:pPr>
            <a:r>
              <a:rPr b="1" lang="en-US"/>
              <a:t>radiation</a:t>
            </a:r>
            <a:r>
              <a:rPr lang="en-US"/>
              <a:t>: energy that travels in the form of waves outward from a source, such as the sun </a:t>
            </a:r>
            <a:endParaRPr/>
          </a:p>
          <a:p>
            <a:pPr indent="-190500" lvl="1" marL="685800" rtl="0" algn="l">
              <a:lnSpc>
                <a:spcPct val="100000"/>
              </a:lnSpc>
              <a:spcBef>
                <a:spcPts val="0"/>
              </a:spcBef>
              <a:spcAft>
                <a:spcPts val="0"/>
              </a:spcAft>
              <a:buClr>
                <a:srgbClr val="000000"/>
              </a:buClr>
              <a:buSzPts val="1200"/>
              <a:buFont typeface="Arial"/>
              <a:buChar char="•"/>
            </a:pPr>
            <a:r>
              <a:rPr b="1" lang="en-US"/>
              <a:t>duplicate</a:t>
            </a:r>
            <a:r>
              <a:rPr lang="en-US"/>
              <a:t>: exactly the same as another </a:t>
            </a:r>
            <a:endParaRPr/>
          </a:p>
          <a:p>
            <a:pPr indent="-190500" lvl="1" marL="685800" rtl="0" algn="l">
              <a:lnSpc>
                <a:spcPct val="100000"/>
              </a:lnSpc>
              <a:spcBef>
                <a:spcPts val="0"/>
              </a:spcBef>
              <a:spcAft>
                <a:spcPts val="0"/>
              </a:spcAft>
              <a:buClr>
                <a:srgbClr val="000000"/>
              </a:buClr>
              <a:buSzPts val="1200"/>
              <a:buFont typeface="Arial"/>
              <a:buChar char="•"/>
            </a:pPr>
            <a:r>
              <a:rPr b="1" lang="en-US"/>
              <a:t>comparison</a:t>
            </a:r>
            <a:r>
              <a:rPr lang="en-US"/>
              <a:t>: examination of things to see how they are similar </a:t>
            </a:r>
            <a:endParaRPr/>
          </a:p>
          <a:p>
            <a:pPr indent="-190500" lvl="1" marL="685800" rtl="0" algn="l">
              <a:lnSpc>
                <a:spcPct val="100000"/>
              </a:lnSpc>
              <a:spcBef>
                <a:spcPts val="0"/>
              </a:spcBef>
              <a:spcAft>
                <a:spcPts val="0"/>
              </a:spcAft>
              <a:buClr>
                <a:srgbClr val="000000"/>
              </a:buClr>
              <a:buSzPts val="1200"/>
              <a:buFont typeface="Arial"/>
              <a:buChar char="•"/>
            </a:pPr>
            <a:r>
              <a:rPr b="1" lang="en-US"/>
              <a:t>DNA</a:t>
            </a:r>
            <a:r>
              <a:rPr lang="en-US"/>
              <a:t>: the substance in cells that determines the characteristics of a living thing </a:t>
            </a:r>
            <a:endParaRPr/>
          </a:p>
          <a:p>
            <a:pPr indent="-190500" lvl="1" marL="685800" rtl="0" algn="l">
              <a:lnSpc>
                <a:spcPct val="100000"/>
              </a:lnSpc>
              <a:spcBef>
                <a:spcPts val="0"/>
              </a:spcBef>
              <a:spcAft>
                <a:spcPts val="0"/>
              </a:spcAft>
              <a:buClr>
                <a:srgbClr val="000000"/>
              </a:buClr>
              <a:buSzPts val="1200"/>
              <a:buFont typeface="Arial"/>
              <a:buChar char="•"/>
            </a:pPr>
            <a:r>
              <a:rPr b="1" lang="en-US"/>
              <a:t>chromosomes</a:t>
            </a:r>
            <a:r>
              <a:rPr lang="en-US"/>
              <a:t>: parts of DNA in cells that contain the genes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These words will help you understand the information in “Twins in Space.” Think about what you already know about these words and what they might tell you about the selection before you begin reading. As you read, highlight the words when you see them in the text. </a:t>
            </a:r>
            <a:endParaRPr i="1"/>
          </a:p>
        </p:txBody>
      </p:sp>
      <p:sp>
        <p:nvSpPr>
          <p:cNvPr id="273" name="Google Shape;27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Prompt students to establish that the purpose for reading this selection is for understanding and enjoyment.</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NOTICE - </a:t>
            </a:r>
            <a:r>
              <a:rPr lang="en-US"/>
              <a:t>Remind students to pay attention to the facts and descriptive details that inform them about the article’s topic. </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GENERATE QUESTIONS - </a:t>
            </a:r>
            <a:r>
              <a:rPr lang="en-US"/>
              <a:t>Encourage students to write down questions before, during, and after reading and to mark anything they find confusing.</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CONNECT - </a:t>
            </a:r>
            <a:r>
              <a:rPr lang="en-US"/>
              <a:t>Ask students to connect ideas within the text by marking transition words and phrases</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RESPOND - </a:t>
            </a:r>
            <a:r>
              <a:rPr lang="en-US"/>
              <a:t>Have students mark any parts of the text they find interesting, surprising, or significant.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independently, in pairs, or as a class. Use the First Read notes to help them connect with the text and guide their understanding.</a:t>
            </a:r>
            <a:endParaRPr i="0" sz="1800" u="none" strike="noStrike">
              <a:solidFill>
                <a:srgbClr val="000000"/>
              </a:solidFill>
            </a:endParaRPr>
          </a:p>
        </p:txBody>
      </p:sp>
      <p:sp>
        <p:nvSpPr>
          <p:cNvPr id="289" name="Google Shape;28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i="1" u="none" strike="noStrike">
              <a:solidFill>
                <a:srgbClr val="000000"/>
              </a:solidFill>
            </a:endParaRPr>
          </a:p>
        </p:txBody>
      </p:sp>
      <p:sp>
        <p:nvSpPr>
          <p:cNvPr id="301" name="Google Shape;30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After reading the first two paragraphs of the magazine article, I see that one twin is on Earth and the other is in outer space. I wonder why only one twin is in outer space, when the title is “Twins in Space”—is only one of them an astronaut? I’ll keep reading to find out.</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Reading about the differences between Mark’s and Scott’s daily lives is very surprising. Mark lives just like the rest of us do, but Scott can’t go outside or eat fresh food. I would feel trapped if I couldn’t go outside. Scott must have a good reason for living in the International Space Station.</a:t>
            </a:r>
            <a:endParaRPr/>
          </a:p>
        </p:txBody>
      </p:sp>
      <p:sp>
        <p:nvSpPr>
          <p:cNvPr id="314" name="Google Shape;31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Now I know why one twin is on Earth and the other is in outer space. Because they are identical twins, NASA can see how Scott’s body responds to being in space versus how Mark’s body is on Earth. This information tells NASA how spaceflight affects the human body.</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When I read about how both twins measure themselves every day and give themselves medical tests at the same time, I think about how much work that must be for both of them. I know when I go to the doctor, I’d rather not have all those tests. The twins must be very committed to helping NASA see how spaceflight affects the human body. </a:t>
            </a:r>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327" name="Google Shape;327;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It’s surprising that Mark and Scott are twins, but they’ve never switched places and they’re not competitive. All the stories I’ve read about twins have them switching places or competing with one another, so Mark and Scott must be very different from most twins.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The author says that even though Mark is older, Scott’s body will probably seem older after a year in space. This is confusing, since the entire point of the mission is that the twins are exactly the same. In what ways will Scott’s body be different? I’ll mark that sentence and keep reading to find out.</a:t>
            </a:r>
            <a:endParaRPr/>
          </a:p>
          <a:p>
            <a:pPr indent="0" lvl="0" marL="0" rtl="0" algn="l">
              <a:lnSpc>
                <a:spcPct val="100000"/>
              </a:lnSpc>
              <a:spcBef>
                <a:spcPts val="0"/>
              </a:spcBef>
              <a:spcAft>
                <a:spcPts val="0"/>
              </a:spcAft>
              <a:buSzPts val="1400"/>
              <a:buNone/>
            </a:pPr>
            <a:r>
              <a:t/>
            </a:r>
            <a:endParaRPr/>
          </a:p>
        </p:txBody>
      </p:sp>
      <p:sp>
        <p:nvSpPr>
          <p:cNvPr id="340" name="Google Shape;340;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These paragraphs are about what happens to chromosomes, which are made up of DNA. Earlier in the text, the author mentioned that because Mark and Scott are identical twins, they have the same DNA. This part of the text must be important in explaining how Mark and Scott will be different because of Scott’s time in space.</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Paragraphs 20 and 21 list a lot of different ways the twins are being tested and compared. I have never thought about how vision could change in space, or that people might react to a flu shot differently. Being in space for a year must be damaging to Scott’s body. </a:t>
            </a:r>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353" name="Google Shape;353;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When I read Scott’s descriptions of how he spends his time, such as watching football, doing science experiments, and writing emails, it seems like his life is not that much different from that of an astronaut who lives on Earth. But then the paragraph transitions to the things that Scott misses about Earth, which must be hard for him.</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Scott talks about how much he misses going outside, and that even prisoners are allowed to go outside once in a while. This is surprising to think about, since Scott volunteered to be part of this mission. He must really care about his job and want NASA to have accurate information about how flight affects the human body.</a:t>
            </a:r>
            <a:endParaRPr/>
          </a:p>
        </p:txBody>
      </p:sp>
      <p:sp>
        <p:nvSpPr>
          <p:cNvPr id="366" name="Google Shape;366;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these suggestions to prompt students’ initial responses to reading “Twins in Space.” </a:t>
            </a:r>
            <a:endParaRPr/>
          </a:p>
          <a:p>
            <a:pPr indent="-190500" lvl="1" marL="685800" rtl="0" algn="l">
              <a:lnSpc>
                <a:spcPct val="100000"/>
              </a:lnSpc>
              <a:spcBef>
                <a:spcPts val="0"/>
              </a:spcBef>
              <a:spcAft>
                <a:spcPts val="0"/>
              </a:spcAft>
              <a:buClr>
                <a:srgbClr val="000000"/>
              </a:buClr>
              <a:buSzPts val="1200"/>
              <a:buFont typeface="Arial"/>
              <a:buChar char="•"/>
            </a:pPr>
            <a:r>
              <a:rPr b="1" lang="en-US"/>
              <a:t>Discuss</a:t>
            </a:r>
            <a:r>
              <a:rPr lang="en-US"/>
              <a:t> - What did you think about “Twins in Space”? </a:t>
            </a:r>
            <a:endParaRPr/>
          </a:p>
          <a:p>
            <a:pPr indent="-190500" lvl="1" marL="685800" rtl="0" algn="l">
              <a:lnSpc>
                <a:spcPct val="100000"/>
              </a:lnSpc>
              <a:spcBef>
                <a:spcPts val="0"/>
              </a:spcBef>
              <a:spcAft>
                <a:spcPts val="0"/>
              </a:spcAft>
              <a:buClr>
                <a:srgbClr val="000000"/>
              </a:buClr>
              <a:buSzPts val="1200"/>
              <a:buFont typeface="Arial"/>
              <a:buChar char="•"/>
            </a:pPr>
            <a:r>
              <a:rPr b="1" lang="en-US"/>
              <a:t>Brainstorm </a:t>
            </a:r>
            <a:r>
              <a:rPr b="0" lang="en-US"/>
              <a:t>-</a:t>
            </a:r>
            <a:r>
              <a:rPr lang="en-US"/>
              <a:t> How did analyzing the structure and evaluating the details in “Twins in Space” help you better understand the topic?</a:t>
            </a:r>
            <a:endParaRPr/>
          </a:p>
          <a:p>
            <a:pPr indent="0" lvl="0" marL="0" rtl="0" algn="l">
              <a:lnSpc>
                <a:spcPct val="100000"/>
              </a:lnSpc>
              <a:spcBef>
                <a:spcPts val="0"/>
              </a:spcBef>
              <a:spcAft>
                <a:spcPts val="0"/>
              </a:spcAft>
              <a:buSzPts val="1400"/>
              <a:buNone/>
            </a:pPr>
            <a:r>
              <a:t/>
            </a:r>
            <a:endParaRPr b="0" i="1" sz="1200" u="none" strike="noStrike">
              <a:solidFill>
                <a:srgbClr val="000000"/>
              </a:solidFill>
              <a:latin typeface="Calibri"/>
              <a:ea typeface="Calibri"/>
              <a:cs typeface="Calibri"/>
              <a:sym typeface="Calibri"/>
            </a:endParaRPr>
          </a:p>
        </p:txBody>
      </p:sp>
      <p:sp>
        <p:nvSpPr>
          <p:cNvPr id="379" name="Google Shape;37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4e48a3c6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4e48a3c62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understanding scientific terms in “Twins in Space” will help them understand the meaning of the text. </a:t>
            </a:r>
            <a:r>
              <a:rPr i="1" lang="en-US"/>
              <a:t>DNA, chromosomes, duplicate, </a:t>
            </a:r>
            <a:r>
              <a:rPr i="0" lang="en-US"/>
              <a:t>and</a:t>
            </a:r>
            <a:r>
              <a:rPr i="1" lang="en-US"/>
              <a:t> radiation </a:t>
            </a:r>
            <a:r>
              <a:rPr lang="en-US"/>
              <a:t>are domain-specific terms related to the main idea of “Twins in Space.”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of the word’s meaning. </a:t>
            </a:r>
            <a:endParaRPr/>
          </a:p>
          <a:p>
            <a:pPr indent="-190500" lvl="1" marL="685800" rtl="0" algn="l">
              <a:lnSpc>
                <a:spcPct val="100000"/>
              </a:lnSpc>
              <a:spcBef>
                <a:spcPts val="0"/>
              </a:spcBef>
              <a:spcAft>
                <a:spcPts val="0"/>
              </a:spcAft>
              <a:buClr>
                <a:srgbClr val="000000"/>
              </a:buClr>
              <a:buSzPts val="1200"/>
              <a:buFont typeface="Calibri"/>
              <a:buChar char="•"/>
            </a:pPr>
            <a:r>
              <a:rPr lang="en-US"/>
              <a:t>Ask yourself why the word is central to your understanding of ideas in the text.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responding to a prompt using newly acquired vocabulary as appropriate. Use </a:t>
            </a:r>
            <a:r>
              <a:rPr i="1" lang="en-US"/>
              <a:t>DNA</a:t>
            </a:r>
            <a:r>
              <a:rPr lang="en-US"/>
              <a:t> to fill out the web on p. 100 of the Student Interactive. </a:t>
            </a:r>
            <a:endParaRPr/>
          </a:p>
          <a:p>
            <a:pPr indent="-190500" lvl="1" marL="685800" rtl="0" algn="l">
              <a:lnSpc>
                <a:spcPct val="100000"/>
              </a:lnSpc>
              <a:spcBef>
                <a:spcPts val="0"/>
              </a:spcBef>
              <a:spcAft>
                <a:spcPts val="0"/>
              </a:spcAft>
              <a:buClr>
                <a:srgbClr val="000000"/>
              </a:buClr>
              <a:buSzPts val="1200"/>
              <a:buFont typeface="Calibri"/>
              <a:buChar char="•"/>
            </a:pPr>
            <a:r>
              <a:rPr lang="en-US"/>
              <a:t>Say: </a:t>
            </a:r>
            <a:r>
              <a:rPr i="1" lang="en-US"/>
              <a:t>I can find in a dictionary that DNA is a substance in cells that determines a living thing’s characteristics. </a:t>
            </a:r>
            <a:endParaRPr/>
          </a:p>
          <a:p>
            <a:pPr indent="-190500" lvl="1" marL="685800" rtl="0" algn="l">
              <a:lnSpc>
                <a:spcPct val="100000"/>
              </a:lnSpc>
              <a:spcBef>
                <a:spcPts val="0"/>
              </a:spcBef>
              <a:spcAft>
                <a:spcPts val="0"/>
              </a:spcAft>
              <a:buClr>
                <a:srgbClr val="000000"/>
              </a:buClr>
              <a:buSzPts val="1200"/>
              <a:buFont typeface="Calibri"/>
              <a:buChar char="•"/>
            </a:pPr>
            <a:r>
              <a:rPr lang="en-US"/>
              <a:t>Say: </a:t>
            </a:r>
            <a:r>
              <a:rPr i="1" lang="en-US"/>
              <a:t>I will demonstrate my word knowledge by writing a sentence explaining that the Kelly brothers have the same DNA</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process you modeled to write a definition and example sentence for chromosomes in the web on p. 100.</a:t>
            </a:r>
            <a:endParaRPr i="1" sz="1200" u="none" strike="noStrike">
              <a:solidFill>
                <a:srgbClr val="000000"/>
              </a:solidFill>
            </a:endParaRPr>
          </a:p>
        </p:txBody>
      </p:sp>
      <p:sp>
        <p:nvSpPr>
          <p:cNvPr id="392" name="Google Shape;392;g24e48a3c62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strategies for developing vocabulary.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using newly acquired vocabulary as they complete p. 100 of the Student Interactive.</a:t>
            </a:r>
            <a:endParaRPr/>
          </a:p>
        </p:txBody>
      </p:sp>
      <p:sp>
        <p:nvSpPr>
          <p:cNvPr id="405" name="Google Shape;405;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101 of the Student Interactive.</a:t>
            </a:r>
            <a:endParaRPr>
              <a:latin typeface="Calibri"/>
              <a:ea typeface="Calibri"/>
              <a:cs typeface="Calibri"/>
              <a:sym typeface="Calibri"/>
            </a:endParaRPr>
          </a:p>
        </p:txBody>
      </p:sp>
      <p:sp>
        <p:nvSpPr>
          <p:cNvPr id="419" name="Google Shape;41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Instruct students to complete the “Twins in Space” exercise on p. 106 in the Student Interactive. Have students read the VC</a:t>
            </a:r>
            <a:r>
              <a:rPr i="1" lang="en-US"/>
              <a:t>e</a:t>
            </a:r>
            <a:r>
              <a:rPr lang="en-US"/>
              <a:t> words in context and then underline each one.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should pronounce each word orally. Then ask students to write three additional sentences using words that they identified.</a:t>
            </a:r>
            <a:endParaRPr b="0" i="0" u="none" strike="noStrike">
              <a:solidFill>
                <a:srgbClr val="000000"/>
              </a:solidFill>
              <a:latin typeface="Calibri"/>
              <a:ea typeface="Calibri"/>
              <a:cs typeface="Calibri"/>
              <a:sym typeface="Calibri"/>
            </a:endParaRPr>
          </a:p>
        </p:txBody>
      </p:sp>
      <p:sp>
        <p:nvSpPr>
          <p:cNvPr id="433" name="Google Shape;433;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composing an event sequence requires making choices. From a reader’s perspective, some events may seem irrelevant, even though they really happened. Readers do not need to know about them to appreciate the personal narrative. To compose an event sequence, writers may </a:t>
            </a:r>
            <a:endParaRPr/>
          </a:p>
          <a:p>
            <a:pPr indent="-190500" lvl="1" marL="685800" rtl="0" algn="l">
              <a:lnSpc>
                <a:spcPct val="100000"/>
              </a:lnSpc>
              <a:spcBef>
                <a:spcPts val="0"/>
              </a:spcBef>
              <a:spcAft>
                <a:spcPts val="0"/>
              </a:spcAft>
              <a:buClr>
                <a:srgbClr val="000000"/>
              </a:buClr>
              <a:buSzPts val="1200"/>
              <a:buFont typeface="Calibri"/>
              <a:buChar char="•"/>
            </a:pPr>
            <a:r>
              <a:rPr lang="en-US"/>
              <a:t>List every event, in order, that seems important to the experience. </a:t>
            </a:r>
            <a:endParaRPr/>
          </a:p>
          <a:p>
            <a:pPr indent="-190500" lvl="1" marL="685800" rtl="0" algn="l">
              <a:lnSpc>
                <a:spcPct val="100000"/>
              </a:lnSpc>
              <a:spcBef>
                <a:spcPts val="0"/>
              </a:spcBef>
              <a:spcAft>
                <a:spcPts val="0"/>
              </a:spcAft>
              <a:buClr>
                <a:srgbClr val="000000"/>
              </a:buClr>
              <a:buSzPts val="1200"/>
              <a:buFont typeface="Calibri"/>
              <a:buChar char="•"/>
            </a:pPr>
            <a:r>
              <a:rPr lang="en-US"/>
              <a:t>Highlight the event that is the turning point. </a:t>
            </a:r>
            <a:endParaRPr/>
          </a:p>
          <a:p>
            <a:pPr indent="-190500" lvl="1" marL="685800" rtl="0" algn="l">
              <a:lnSpc>
                <a:spcPct val="100000"/>
              </a:lnSpc>
              <a:spcBef>
                <a:spcPts val="0"/>
              </a:spcBef>
              <a:spcAft>
                <a:spcPts val="0"/>
              </a:spcAft>
              <a:buClr>
                <a:srgbClr val="000000"/>
              </a:buClr>
              <a:buSzPts val="1200"/>
              <a:buFont typeface="Calibri"/>
              <a:buChar char="•"/>
            </a:pPr>
            <a:r>
              <a:rPr lang="en-US"/>
              <a:t>Review the list to decide which events will most help readers appreciate the personal narrative.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112 of the Student Interactive. Explain that a student wants to write about a family’s decision to stay home instead of taking a trip.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scan the list of statements in the My Turn box. Ask: </a:t>
            </a:r>
            <a:r>
              <a:rPr i="1" lang="en-US"/>
              <a:t>Do readers need to know about all of these events? Which event do you think is the turning point of the narrative?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students respond, have them complete the activity. Then discuss how they chose how to order events and what events to leave out.</a:t>
            </a:r>
            <a:endParaRPr i="0" sz="1200" u="none" strike="noStrike">
              <a:solidFill>
                <a:srgbClr val="000000"/>
              </a:solidFill>
            </a:endParaRPr>
          </a:p>
          <a:p>
            <a:pPr indent="0" lvl="0" marL="38100" rtl="0" algn="l">
              <a:lnSpc>
                <a:spcPct val="100000"/>
              </a:lnSpc>
              <a:spcBef>
                <a:spcPts val="0"/>
              </a:spcBef>
              <a:spcAft>
                <a:spcPts val="0"/>
              </a:spcAft>
              <a:buClr>
                <a:srgbClr val="000000"/>
              </a:buClr>
              <a:buSzPts val="1200"/>
              <a:buFont typeface="Arial"/>
              <a:buNone/>
            </a:pPr>
            <a:r>
              <a:t/>
            </a:r>
            <a:endParaRPr i="0" sz="1800" u="none" strike="noStrike">
              <a:solidFill>
                <a:srgbClr val="000000"/>
              </a:solidFill>
            </a:endParaRPr>
          </a:p>
        </p:txBody>
      </p:sp>
      <p:sp>
        <p:nvSpPr>
          <p:cNvPr id="447" name="Google Shape;44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have identified key events for their narratives, they may use this time to put them in order.</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Modeled – </a:t>
            </a:r>
            <a:r>
              <a:rPr lang="en-US"/>
              <a:t>Do a Think Aloud that identifies the turning point in an experience, and then model deciding on events that must come before the turning point.</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Shared – </a:t>
            </a:r>
            <a:r>
              <a:rPr lang="en-US"/>
              <a:t>To help students decide which events are most important in their narratives, help them fill in a sequence organizer with a limited number of spaces for events.</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Guided – </a:t>
            </a:r>
            <a:r>
              <a:rPr lang="en-US"/>
              <a:t>Challenge students to identify the main events in a stack text and explain their choices. Then direct them to apply this evaluation to their own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more time to decide which events to include, they can use this time to list and evaluate events from the perspective of a potential reader. See the Conference Prompts on p. T384.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At the end of writing time, call on a few students to explain how they decided to leave an event out of their narratives.</a:t>
            </a:r>
            <a:endParaRPr i="0" sz="1800" u="none" strike="noStrike">
              <a:solidFill>
                <a:srgbClr val="000000"/>
              </a:solidFill>
            </a:endParaRPr>
          </a:p>
        </p:txBody>
      </p:sp>
      <p:sp>
        <p:nvSpPr>
          <p:cNvPr id="460" name="Google Shape;46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VCe spelling pattern in which a vowel is followed by a consonant and then a silent letter e that confers a long sound on the vowel that precedes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word </a:t>
            </a:r>
            <a:r>
              <a:rPr i="1" lang="en-US"/>
              <a:t>imitate </a:t>
            </a:r>
            <a:r>
              <a:rPr lang="en-US"/>
              <a:t>and ask, </a:t>
            </a:r>
            <a:r>
              <a:rPr i="1" lang="en-US"/>
              <a:t>Which syllable has a long sound? </a:t>
            </a:r>
            <a:r>
              <a:rPr lang="en-US"/>
              <a:t>Point out that the a has a long sound because it fits the VCe pattern.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complete the activity on Student Interactive p. 109.</a:t>
            </a:r>
            <a:endParaRPr b="0" i="0" sz="1800" u="none" strike="noStrike">
              <a:solidFill>
                <a:srgbClr val="000000"/>
              </a:solidFill>
              <a:latin typeface="Calibri"/>
              <a:ea typeface="Calibri"/>
              <a:cs typeface="Calibri"/>
              <a:sym typeface="Calibri"/>
            </a:endParaRPr>
          </a:p>
        </p:txBody>
      </p:sp>
      <p:sp>
        <p:nvSpPr>
          <p:cNvPr id="473" name="Google Shape;47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a complete sentence must have a subject and a predicate, and it must express a complete idea. A sentence fragment is a group of words that is missing a subject or a predicate.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examples. Have students identify the subject and the predicate and tell whether each is a complete sentence or a fragment. </a:t>
            </a:r>
            <a:endParaRPr/>
          </a:p>
          <a:p>
            <a:pPr indent="-190500" lvl="1" marL="685800" rtl="0" algn="l">
              <a:lnSpc>
                <a:spcPct val="100000"/>
              </a:lnSpc>
              <a:spcBef>
                <a:spcPts val="0"/>
              </a:spcBef>
              <a:spcAft>
                <a:spcPts val="0"/>
              </a:spcAft>
              <a:buClr>
                <a:srgbClr val="000000"/>
              </a:buClr>
              <a:buSzPts val="1200"/>
              <a:buFont typeface="Arial"/>
              <a:buChar char="•"/>
            </a:pPr>
            <a:r>
              <a:rPr b="1" lang="en-US"/>
              <a:t>Rocky runs. </a:t>
            </a:r>
            <a:r>
              <a:rPr i="1" lang="en-US"/>
              <a:t>Subject: Rocky, predicate: runs, complete sentence </a:t>
            </a:r>
            <a:endParaRPr/>
          </a:p>
          <a:p>
            <a:pPr indent="-190500" lvl="1" marL="685800" rtl="0" algn="l">
              <a:lnSpc>
                <a:spcPct val="100000"/>
              </a:lnSpc>
              <a:spcBef>
                <a:spcPts val="0"/>
              </a:spcBef>
              <a:spcAft>
                <a:spcPts val="0"/>
              </a:spcAft>
              <a:buClr>
                <a:srgbClr val="000000"/>
              </a:buClr>
              <a:buSzPts val="1200"/>
              <a:buFont typeface="Arial"/>
              <a:buChar char="•"/>
            </a:pPr>
            <a:r>
              <a:rPr b="1" lang="en-US"/>
              <a:t>Annie, smart and kind. </a:t>
            </a:r>
            <a:r>
              <a:rPr i="1" lang="en-US"/>
              <a:t>Subject: Annie, predicate: none, fragment </a:t>
            </a:r>
            <a:endParaRPr/>
          </a:p>
          <a:p>
            <a:pPr indent="-190500" lvl="1" marL="685800" rtl="0" algn="l">
              <a:lnSpc>
                <a:spcPct val="100000"/>
              </a:lnSpc>
              <a:spcBef>
                <a:spcPts val="0"/>
              </a:spcBef>
              <a:spcAft>
                <a:spcPts val="0"/>
              </a:spcAft>
              <a:buClr>
                <a:srgbClr val="000000"/>
              </a:buClr>
              <a:buSzPts val="1200"/>
              <a:buFont typeface="Arial"/>
              <a:buChar char="•"/>
            </a:pPr>
            <a:r>
              <a:rPr b="1" lang="en-US"/>
              <a:t>Nadia, my cousin, loves dogs. </a:t>
            </a:r>
            <a:r>
              <a:rPr i="1" lang="en-US"/>
              <a:t>Subject: Nadia, predicate: loves dogs, complete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complete sentences, then exchange papers with a partner. For each item, partners should identify the subject and the predicate. If the sentence is incomplete, have students edit the sentence to make it complete.</a:t>
            </a:r>
            <a:endParaRPr b="0" i="0" sz="1800" u="none" strike="noStrike">
              <a:solidFill>
                <a:srgbClr val="000000"/>
              </a:solidFill>
              <a:latin typeface="Calibri"/>
              <a:ea typeface="Calibri"/>
              <a:cs typeface="Calibri"/>
              <a:sym typeface="Calibri"/>
            </a:endParaRPr>
          </a:p>
        </p:txBody>
      </p:sp>
      <p:sp>
        <p:nvSpPr>
          <p:cNvPr id="488" name="Google Shape;48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One characteristic of informational text is the main idea. Once readers have determined the main idea of a text, analyzing informational text structure can help readers understand how key details support the main idea. </a:t>
            </a:r>
            <a:endParaRPr/>
          </a:p>
          <a:p>
            <a:pPr indent="-228600" lvl="1" marL="685800" rtl="0" algn="l">
              <a:lnSpc>
                <a:spcPct val="100000"/>
              </a:lnSpc>
              <a:spcBef>
                <a:spcPts val="0"/>
              </a:spcBef>
              <a:spcAft>
                <a:spcPts val="0"/>
              </a:spcAft>
              <a:buClr>
                <a:srgbClr val="000000"/>
              </a:buClr>
              <a:buSzPts val="1200"/>
              <a:buFont typeface="Calibri"/>
              <a:buChar char="•"/>
            </a:pPr>
            <a:r>
              <a:rPr lang="en-US"/>
              <a:t>Think about what the text is telling you, or the main idea. </a:t>
            </a:r>
            <a:endParaRPr/>
          </a:p>
          <a:p>
            <a:pPr indent="-228600" lvl="1" marL="685800" rtl="0" algn="l">
              <a:lnSpc>
                <a:spcPct val="100000"/>
              </a:lnSpc>
              <a:spcBef>
                <a:spcPts val="0"/>
              </a:spcBef>
              <a:spcAft>
                <a:spcPts val="0"/>
              </a:spcAft>
              <a:buClr>
                <a:srgbClr val="000000"/>
              </a:buClr>
              <a:buSzPts val="1200"/>
              <a:buFont typeface="Calibri"/>
              <a:buChar char="•"/>
            </a:pPr>
            <a:r>
              <a:rPr lang="en-US"/>
              <a:t>Look for any details that reveal similarities and differences related to the main idea. </a:t>
            </a:r>
            <a:endParaRPr/>
          </a:p>
          <a:p>
            <a:pPr indent="-228600" lvl="1" marL="685800" rtl="0" algn="l">
              <a:lnSpc>
                <a:spcPct val="100000"/>
              </a:lnSpc>
              <a:spcBef>
                <a:spcPts val="0"/>
              </a:spcBef>
              <a:spcAft>
                <a:spcPts val="0"/>
              </a:spcAft>
              <a:buClr>
                <a:srgbClr val="000000"/>
              </a:buClr>
              <a:buSzPts val="1200"/>
              <a:buFont typeface="Calibri"/>
              <a:buChar char="•"/>
            </a:pPr>
            <a:r>
              <a:rPr lang="en-US"/>
              <a:t>Pay attention to features that show you the text’s organizational pattern or structure, such as headings. </a:t>
            </a:r>
            <a:endParaRPr/>
          </a:p>
          <a:p>
            <a:pPr indent="-228600" lvl="1" marL="685800" rtl="0" algn="l">
              <a:lnSpc>
                <a:spcPct val="100000"/>
              </a:lnSpc>
              <a:spcBef>
                <a:spcPts val="0"/>
              </a:spcBef>
              <a:spcAft>
                <a:spcPts val="0"/>
              </a:spcAft>
              <a:buClr>
                <a:srgbClr val="000000"/>
              </a:buClr>
              <a:buSzPts val="1200"/>
              <a:buFont typeface="Calibri"/>
              <a:buChar char="•"/>
            </a:pPr>
            <a:r>
              <a:rPr lang="en-US"/>
              <a:t>Think about how the author structures the text by grouping details and why the author might have chosen that organizational pattern.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p. 91 of the Student Interactive to model how to annotate the text to analyze text structure. </a:t>
            </a:r>
            <a:endParaRPr/>
          </a:p>
          <a:p>
            <a:pPr indent="-228600" lvl="1" marL="685800" rtl="0" algn="l">
              <a:lnSpc>
                <a:spcPct val="100000"/>
              </a:lnSpc>
              <a:spcBef>
                <a:spcPts val="0"/>
              </a:spcBef>
              <a:spcAft>
                <a:spcPts val="0"/>
              </a:spcAft>
              <a:buClr>
                <a:srgbClr val="000000"/>
              </a:buClr>
              <a:buSzPts val="1200"/>
              <a:buFont typeface="Calibri"/>
              <a:buChar char="•"/>
            </a:pPr>
            <a:r>
              <a:rPr lang="en-US"/>
              <a:t>Say: </a:t>
            </a:r>
            <a:r>
              <a:rPr i="1" lang="en-US"/>
              <a:t>What is the main idea of this text? The text starts off by describing how one twin who lives on Earth is sending a picture of his breakfast to his twin in space. The text talks about how differently the twins live their lives. Paragraph 5 begins by saying how and why NASA is studying the twins. The author is writing the text to inform us about this study. I will underline the first sentence of paragraph 5, because it tells me the main idea. </a:t>
            </a:r>
            <a:endParaRPr/>
          </a:p>
          <a:p>
            <a:pPr indent="-228600" lvl="1" marL="685800" rtl="0" algn="l">
              <a:lnSpc>
                <a:spcPct val="100000"/>
              </a:lnSpc>
              <a:spcBef>
                <a:spcPts val="0"/>
              </a:spcBef>
              <a:spcAft>
                <a:spcPts val="0"/>
              </a:spcAft>
              <a:buClr>
                <a:srgbClr val="000000"/>
              </a:buClr>
              <a:buSzPts val="1200"/>
              <a:buFont typeface="Calibri"/>
              <a:buChar char="•"/>
            </a:pPr>
            <a:r>
              <a:rPr lang="en-US"/>
              <a:t>Have pairs use informational text structure and characteristics to find and underline evidence that supports this main idea. Then have them discuss how different pieces of evidence relate to one another and to the main idea. </a:t>
            </a:r>
            <a:endParaRPr i="1"/>
          </a:p>
        </p:txBody>
      </p:sp>
      <p:sp>
        <p:nvSpPr>
          <p:cNvPr id="512" name="Google Shape;512;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as they read a magazine article, they should notice how the author organizes, or structures, details that support the main idea.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8–10 to look for comparisons or contrasts of the twins that support the main idea. See student pages for possible responses. DOK 2</a:t>
            </a:r>
            <a:endParaRPr i="1"/>
          </a:p>
        </p:txBody>
      </p:sp>
      <p:sp>
        <p:nvSpPr>
          <p:cNvPr id="525" name="Google Shape;525;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they can use what they know about the characteristics and structures of informational text to look for transition words and phrases that indicate a text’s structure or organizational pattern.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13–15 to underline transitions that signal the text’s structure. See student page for possible responses. DOK 2</a:t>
            </a:r>
            <a:endParaRPr i="1"/>
          </a:p>
        </p:txBody>
      </p:sp>
      <p:sp>
        <p:nvSpPr>
          <p:cNvPr id="538" name="Google Shape;538;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in magazine articles, text features are part of the text structure. Ask students for examples of text features they have seen before. Point out that “My Older Younger Brother” is a text feature called a heading. Discuss what is unusual about the statement in the heading.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16–19 and the text feature below paragraph 21 and underline details about differences in chromosomes. See student page for possible responses. DOK 2</a:t>
            </a:r>
            <a:endParaRPr i="1"/>
          </a:p>
        </p:txBody>
      </p:sp>
      <p:sp>
        <p:nvSpPr>
          <p:cNvPr id="551" name="Google Shape;551;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Direct attention to the heading on page 98. Explain that headings can give a clue as to how a text is structured. Encourage students to underline words and phrases on these pages that show how the heading relates to the text structure. See student page for possible responses.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What text structure do the paragraphs and the heading suggest? What evidence supports your choice? </a:t>
            </a:r>
            <a:endParaRPr/>
          </a:p>
          <a:p>
            <a:pPr indent="-228600" lvl="1" marL="685800" rtl="0" algn="l">
              <a:lnSpc>
                <a:spcPct val="100000"/>
              </a:lnSpc>
              <a:spcBef>
                <a:spcPts val="0"/>
              </a:spcBef>
              <a:spcAft>
                <a:spcPts val="0"/>
              </a:spcAft>
              <a:buClr>
                <a:srgbClr val="000000"/>
              </a:buClr>
              <a:buSzPts val="1200"/>
              <a:buFont typeface="Arial"/>
              <a:buChar char="•"/>
            </a:pPr>
            <a:r>
              <a:rPr b="1" lang="en-US"/>
              <a:t>Possible response: </a:t>
            </a:r>
            <a:r>
              <a:rPr lang="en-US"/>
              <a:t>The text and the heading suggest a compare-and-contrast structure. The text begins with Scott referring to the space station as “home.” Then the text turns to what Scott misses about home on Earth. This contrast is set up by the heading because the space station is both home, but away from home, and Earth is his home, but he is away from the Earth. DOK 2</a:t>
            </a:r>
            <a:endParaRPr i="1"/>
          </a:p>
        </p:txBody>
      </p:sp>
      <p:sp>
        <p:nvSpPr>
          <p:cNvPr id="564" name="Google Shape;564;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use the strategies for analyzing text structure. </a:t>
            </a:r>
            <a:endParaRPr/>
          </a:p>
          <a:p>
            <a:pPr indent="-228600" lvl="0" marL="241300" rtl="0" algn="l">
              <a:lnSpc>
                <a:spcPct val="100000"/>
              </a:lnSpc>
              <a:spcBef>
                <a:spcPts val="0"/>
              </a:spcBef>
              <a:spcAft>
                <a:spcPts val="0"/>
              </a:spcAft>
              <a:buSzPts val="1200"/>
              <a:buFont typeface="Calibri"/>
              <a:buAutoNum type="arabicPeriod"/>
            </a:pPr>
            <a:r>
              <a:rPr lang="en-US"/>
              <a:t>Have students annotate the text using the other Close Read notes for Analyze Text Structure and then use their annotations to complete the chart on p. 102.</a:t>
            </a:r>
            <a:endParaRPr i="0"/>
          </a:p>
        </p:txBody>
      </p:sp>
      <p:sp>
        <p:nvSpPr>
          <p:cNvPr id="577" name="Google Shape;577;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a:t>
            </a:r>
            <a:r>
              <a:rPr i="1" lang="en-US"/>
              <a:t>How can a place affect how we live?</a:t>
            </a:r>
            <a:r>
              <a:rPr lang="en-US"/>
              <a:t> Point out the Week 3 Question: </a:t>
            </a:r>
            <a:r>
              <a:rPr i="1" lang="en-US"/>
              <a:t>What can living in outer space teach us about the human body?</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pp. 84–85. Have students read the text, view the images, and discuss how a place, including outer space, affects how humans live. Then have students view the video and share how it relates to the other media.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 </a:t>
            </a:r>
            <a:endParaRPr/>
          </a:p>
          <a:p>
            <a:pPr indent="-190500" lvl="1" marL="685800" rtl="0" algn="l">
              <a:lnSpc>
                <a:spcPct val="100000"/>
              </a:lnSpc>
              <a:spcBef>
                <a:spcPts val="0"/>
              </a:spcBef>
              <a:spcAft>
                <a:spcPts val="0"/>
              </a:spcAft>
              <a:buClr>
                <a:srgbClr val="000000"/>
              </a:buClr>
              <a:buSzPts val="1200"/>
              <a:buFont typeface="Calibri"/>
              <a:buChar char="•"/>
            </a:pPr>
            <a:r>
              <a:rPr lang="en-US"/>
              <a:t>Do any of the facts about what humans need to travel in outer space surprise you? </a:t>
            </a:r>
            <a:endParaRPr/>
          </a:p>
          <a:p>
            <a:pPr indent="-190500" lvl="1" marL="685800" rtl="0" algn="l">
              <a:lnSpc>
                <a:spcPct val="100000"/>
              </a:lnSpc>
              <a:spcBef>
                <a:spcPts val="0"/>
              </a:spcBef>
              <a:spcAft>
                <a:spcPts val="0"/>
              </a:spcAft>
              <a:buClr>
                <a:srgbClr val="000000"/>
              </a:buClr>
              <a:buSzPts val="1200"/>
              <a:buFont typeface="Calibri"/>
              <a:buChar char="•"/>
            </a:pPr>
            <a:r>
              <a:rPr lang="en-US"/>
              <a:t>Why do you think scientists needed to develop new technologies for humans to use in outer space? </a:t>
            </a:r>
            <a:endParaRPr/>
          </a:p>
          <a:p>
            <a:pPr indent="-190500" lvl="1" marL="685800" rtl="0" algn="l">
              <a:lnSpc>
                <a:spcPct val="100000"/>
              </a:lnSpc>
              <a:spcBef>
                <a:spcPts val="0"/>
              </a:spcBef>
              <a:spcAft>
                <a:spcPts val="0"/>
              </a:spcAft>
              <a:buClr>
                <a:srgbClr val="000000"/>
              </a:buClr>
              <a:buSzPts val="1200"/>
              <a:buFont typeface="Calibri"/>
              <a:buChar char="•"/>
            </a:pPr>
            <a:r>
              <a:rPr lang="en-US"/>
              <a:t>What do the technologies developed in outer space tell you about how humans live today? </a:t>
            </a:r>
            <a:endParaRPr/>
          </a:p>
          <a:p>
            <a:pPr indent="-190500" lvl="1" marL="685800" rtl="0" algn="l">
              <a:lnSpc>
                <a:spcPct val="100000"/>
              </a:lnSpc>
              <a:spcBef>
                <a:spcPts val="0"/>
              </a:spcBef>
              <a:spcAft>
                <a:spcPts val="0"/>
              </a:spcAft>
              <a:buClr>
                <a:srgbClr val="000000"/>
              </a:buClr>
              <a:buSzPts val="1200"/>
              <a:buFont typeface="Calibri"/>
              <a:buChar char="•"/>
            </a:pPr>
            <a:r>
              <a:rPr lang="en-US"/>
              <a:t>How does the video add to your understanding of the way people adapt technology to serve more than one purpose?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WEEKLY QUESTION | Reread the Week 3 Question: </a:t>
            </a:r>
            <a:r>
              <a:rPr i="1" lang="en-US"/>
              <a:t>What can living in outer space teach us about the human body? </a:t>
            </a:r>
            <a:r>
              <a:rPr lang="en-US"/>
              <a:t>Tell students they have learned a few things that living in outer space has taught us about the human body. Explain that they will read about more this week.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QUICK WRITE | Direct students to answer the Quick Write on p. 85 to share their connections to personal experiences with space technology, such as products they use. Then, as a group, have students share their responses.</a:t>
            </a:r>
            <a:endParaRPr i="0" u="none" strike="noStrike">
              <a:solidFill>
                <a:srgbClr val="000000"/>
              </a:solidFill>
            </a:endParaRPr>
          </a:p>
        </p:txBody>
      </p:sp>
      <p:sp>
        <p:nvSpPr>
          <p:cNvPr id="111" name="Google Shape;1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Explain to students that when authors compare and contrast, they show how items are the same or different. Signal words such as </a:t>
            </a:r>
            <a:r>
              <a:rPr i="1" lang="en-US"/>
              <a:t>also</a:t>
            </a:r>
            <a:r>
              <a:rPr lang="en-US"/>
              <a:t> and </a:t>
            </a:r>
            <a:r>
              <a:rPr i="1" lang="en-US"/>
              <a:t>both</a:t>
            </a:r>
            <a:r>
              <a:rPr lang="en-US"/>
              <a:t> are used in comparisons to show how items are similar. To contrast, or show how items are different, authors use signal words that include </a:t>
            </a:r>
            <a:r>
              <a:rPr i="1" lang="en-US"/>
              <a:t>however</a:t>
            </a:r>
            <a:r>
              <a:rPr lang="en-US"/>
              <a:t> and </a:t>
            </a:r>
            <a:r>
              <a:rPr i="1" lang="en-US"/>
              <a:t>but</a:t>
            </a:r>
            <a:r>
              <a:rPr lang="en-US"/>
              <a:t>. Rebecca Boyle uses several signal words to compare and contrast in “Twins in Space.” </a:t>
            </a:r>
            <a:endParaRPr/>
          </a:p>
          <a:p>
            <a:pPr indent="-228600" lvl="1" marL="698500" rtl="0" algn="l">
              <a:lnSpc>
                <a:spcPct val="100000"/>
              </a:lnSpc>
              <a:spcBef>
                <a:spcPts val="0"/>
              </a:spcBef>
              <a:spcAft>
                <a:spcPts val="0"/>
              </a:spcAft>
              <a:buSzPts val="1200"/>
              <a:buFont typeface="Arial"/>
              <a:buChar char="•"/>
            </a:pPr>
            <a:r>
              <a:rPr lang="en-US"/>
              <a:t>Eventually, they </a:t>
            </a:r>
            <a:r>
              <a:rPr lang="en-US" u="sng"/>
              <a:t>both</a:t>
            </a:r>
            <a:r>
              <a:rPr lang="en-US"/>
              <a:t> joined the navy and became test pilots. </a:t>
            </a:r>
            <a:endParaRPr/>
          </a:p>
          <a:p>
            <a:pPr indent="-228600" lvl="1" marL="698500" rtl="0" algn="l">
              <a:lnSpc>
                <a:spcPct val="100000"/>
              </a:lnSpc>
              <a:spcBef>
                <a:spcPts val="0"/>
              </a:spcBef>
              <a:spcAft>
                <a:spcPts val="0"/>
              </a:spcAft>
              <a:buSzPts val="1200"/>
              <a:buFont typeface="Arial"/>
              <a:buChar char="•"/>
            </a:pPr>
            <a:r>
              <a:rPr lang="en-US"/>
              <a:t>They are the only pair of twins to </a:t>
            </a:r>
            <a:r>
              <a:rPr lang="en-US" u="sng"/>
              <a:t>both</a:t>
            </a:r>
            <a:r>
              <a:rPr lang="en-US"/>
              <a:t> fly in space, </a:t>
            </a:r>
            <a:r>
              <a:rPr lang="en-US" u="sng"/>
              <a:t>but</a:t>
            </a:r>
            <a:r>
              <a:rPr lang="en-US" u="none"/>
              <a:t> </a:t>
            </a:r>
            <a:r>
              <a:rPr lang="en-US"/>
              <a:t>they have never been in space at the same time. </a:t>
            </a:r>
            <a:endParaRPr/>
          </a:p>
          <a:p>
            <a:pPr indent="-228600" lvl="0" marL="241300" rtl="0" algn="l">
              <a:lnSpc>
                <a:spcPct val="100000"/>
              </a:lnSpc>
              <a:spcBef>
                <a:spcPts val="0"/>
              </a:spcBef>
              <a:spcAft>
                <a:spcPts val="0"/>
              </a:spcAft>
              <a:buSzPts val="1200"/>
              <a:buFont typeface="Calibri"/>
              <a:buAutoNum type="arabicPeriod"/>
            </a:pPr>
            <a:r>
              <a:rPr lang="en-US"/>
              <a:t>The first sentence uses </a:t>
            </a:r>
            <a:r>
              <a:rPr i="1" lang="en-US"/>
              <a:t>both</a:t>
            </a:r>
            <a:r>
              <a:rPr lang="en-US"/>
              <a:t> to compare the two brothers and show how they are similar. The second sentence uses </a:t>
            </a:r>
            <a:r>
              <a:rPr i="1" lang="en-US"/>
              <a:t>but</a:t>
            </a:r>
            <a:r>
              <a:rPr lang="en-US"/>
              <a:t> to contrast the brothers and show how they are different. </a:t>
            </a:r>
            <a:endParaRPr/>
          </a:p>
          <a:p>
            <a:pPr indent="-228600" lvl="0" marL="241300" rtl="0" algn="l">
              <a:lnSpc>
                <a:spcPct val="100000"/>
              </a:lnSpc>
              <a:spcBef>
                <a:spcPts val="0"/>
              </a:spcBef>
              <a:spcAft>
                <a:spcPts val="0"/>
              </a:spcAft>
              <a:buSzPts val="1200"/>
              <a:buFont typeface="Calibri"/>
              <a:buAutoNum type="arabicPeriod"/>
            </a:pPr>
            <a:r>
              <a:rPr lang="en-US"/>
              <a:t>MODEL AND PRACTICE | Model the skill by referring to Student Interactive p. 107 and paragraph 3 of “Twins in Space.” </a:t>
            </a:r>
            <a:endParaRPr/>
          </a:p>
          <a:p>
            <a:pPr indent="-228600" lvl="1" marL="698500" rtl="0" algn="l">
              <a:lnSpc>
                <a:spcPct val="100000"/>
              </a:lnSpc>
              <a:spcBef>
                <a:spcPts val="0"/>
              </a:spcBef>
              <a:spcAft>
                <a:spcPts val="0"/>
              </a:spcAft>
              <a:buSzPts val="1200"/>
              <a:buFont typeface="Calibri"/>
              <a:buAutoNum type="arabicPeriod"/>
            </a:pPr>
            <a:r>
              <a:rPr lang="en-US"/>
              <a:t>How does the word </a:t>
            </a:r>
            <a:r>
              <a:rPr i="1" lang="en-US"/>
              <a:t>also</a:t>
            </a:r>
            <a:r>
              <a:rPr lang="en-US"/>
              <a:t> show a comparison? </a:t>
            </a:r>
            <a:endParaRPr/>
          </a:p>
          <a:p>
            <a:pPr indent="-228600" lvl="1" marL="698500" rtl="0" algn="l">
              <a:lnSpc>
                <a:spcPct val="100000"/>
              </a:lnSpc>
              <a:spcBef>
                <a:spcPts val="0"/>
              </a:spcBef>
              <a:spcAft>
                <a:spcPts val="0"/>
              </a:spcAft>
              <a:buSzPts val="1200"/>
              <a:buFont typeface="Calibri"/>
              <a:buAutoNum type="arabicPeriod"/>
            </a:pPr>
            <a:r>
              <a:rPr lang="en-US"/>
              <a:t>How does the word </a:t>
            </a:r>
            <a:r>
              <a:rPr i="1" lang="en-US"/>
              <a:t>but</a:t>
            </a:r>
            <a:r>
              <a:rPr lang="en-US"/>
              <a:t> show a contrast? </a:t>
            </a:r>
            <a:endParaRPr/>
          </a:p>
          <a:p>
            <a:pPr indent="-228600" lvl="1" marL="698500" rtl="0" algn="l">
              <a:lnSpc>
                <a:spcPct val="100000"/>
              </a:lnSpc>
              <a:spcBef>
                <a:spcPts val="0"/>
              </a:spcBef>
              <a:spcAft>
                <a:spcPts val="0"/>
              </a:spcAft>
              <a:buSzPts val="1200"/>
              <a:buFont typeface="Calibri"/>
              <a:buAutoNum type="arabicPeriod"/>
            </a:pPr>
            <a:r>
              <a:rPr lang="en-US"/>
              <a:t>Discuss how comparison and contrast helps the reader get an accurate view of the people, things, or ideas being discussed. </a:t>
            </a:r>
            <a:endParaRPr/>
          </a:p>
          <a:p>
            <a:pPr indent="-228600" lvl="0" marL="241300" rtl="0" algn="l">
              <a:lnSpc>
                <a:spcPct val="100000"/>
              </a:lnSpc>
              <a:spcBef>
                <a:spcPts val="0"/>
              </a:spcBef>
              <a:spcAft>
                <a:spcPts val="0"/>
              </a:spcAft>
              <a:buSzPts val="1200"/>
              <a:buFont typeface="Calibri"/>
              <a:buAutoNum type="arabicPeriod" startAt="3"/>
            </a:pPr>
            <a:r>
              <a:rPr lang="en-US"/>
              <a:t>Help students use the process you modeled to locate and explain another instance of comparison-and-contrast text structure in “Twins in Space.”</a:t>
            </a:r>
            <a:endParaRPr i="1"/>
          </a:p>
        </p:txBody>
      </p:sp>
      <p:sp>
        <p:nvSpPr>
          <p:cNvPr id="591" name="Google Shape;591;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Direct students to find examples of compare and contrast that Rebecca Boyle uses in “Twins in Space.” </a:t>
            </a:r>
            <a:endParaRPr/>
          </a:p>
          <a:p>
            <a:pPr indent="-228600" lvl="0" marL="241300" rtl="0" algn="l">
              <a:lnSpc>
                <a:spcPct val="100000"/>
              </a:lnSpc>
              <a:spcBef>
                <a:spcPts val="0"/>
              </a:spcBef>
              <a:spcAft>
                <a:spcPts val="0"/>
              </a:spcAft>
              <a:buSzPts val="1200"/>
              <a:buFont typeface="Calibri"/>
              <a:buAutoNum type="arabicPeriod"/>
            </a:pPr>
            <a:r>
              <a:rPr lang="en-US"/>
              <a:t>Then have students complete My Turn on p. 107 of the Student Interactive.</a:t>
            </a:r>
            <a:endParaRPr i="0"/>
          </a:p>
        </p:txBody>
      </p:sp>
      <p:sp>
        <p:nvSpPr>
          <p:cNvPr id="604" name="Google Shape;604;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the VCe sequence can appear at the beginning, the middle, or at the end of a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Have students identify each VCe sequence and pronounce the word aloud.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like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likely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unlikely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place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replace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replacement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fuse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refuse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3 from the Resource Download Center. </a:t>
            </a:r>
            <a:r>
              <a:rPr b="1" i="0" lang="en-US" u="none" strike="noStrike">
                <a:solidFill>
                  <a:srgbClr val="000000"/>
                </a:solidFill>
                <a:latin typeface="Calibri"/>
                <a:ea typeface="Calibri"/>
                <a:cs typeface="Calibri"/>
                <a:sym typeface="Calibri"/>
              </a:rPr>
              <a:t>Click path: Table of Contents -&gt; Resource Download Center -&gt; Word Study -&gt; U1W3 Word Study</a:t>
            </a:r>
            <a:endParaRPr/>
          </a:p>
        </p:txBody>
      </p:sp>
      <p:sp>
        <p:nvSpPr>
          <p:cNvPr id="618" name="Google Shape;618;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transitions are words and phrases that give structure to a text and help readers move from one event or idea to another. They are also called linking words and phrases. Writers choose transitions to help readers follow their narratives. </a:t>
            </a:r>
            <a:endParaRPr/>
          </a:p>
          <a:p>
            <a:pPr indent="-228600" lvl="1" marL="685800" rtl="0" algn="l">
              <a:lnSpc>
                <a:spcPct val="100000"/>
              </a:lnSpc>
              <a:spcBef>
                <a:spcPts val="0"/>
              </a:spcBef>
              <a:spcAft>
                <a:spcPts val="0"/>
              </a:spcAft>
              <a:buClr>
                <a:srgbClr val="000000"/>
              </a:buClr>
              <a:buSzPts val="1200"/>
              <a:buFont typeface="Calibri"/>
              <a:buChar char="•"/>
            </a:pPr>
            <a:r>
              <a:rPr lang="en-US"/>
              <a:t>Time-order transitions clarify the order of events. </a:t>
            </a:r>
            <a:endParaRPr/>
          </a:p>
          <a:p>
            <a:pPr indent="-228600" lvl="1" marL="685800" rtl="0" algn="l">
              <a:lnSpc>
                <a:spcPct val="100000"/>
              </a:lnSpc>
              <a:spcBef>
                <a:spcPts val="0"/>
              </a:spcBef>
              <a:spcAft>
                <a:spcPts val="0"/>
              </a:spcAft>
              <a:buClr>
                <a:srgbClr val="000000"/>
              </a:buClr>
              <a:buSzPts val="1200"/>
              <a:buFont typeface="Calibri"/>
              <a:buChar char="•"/>
            </a:pPr>
            <a:r>
              <a:rPr lang="en-US"/>
              <a:t>Cause-effect transitions clarify why events occur and what happens as a result of events.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the difference between a word and a phrase. Give an example: </a:t>
            </a:r>
            <a:r>
              <a:rPr i="1" lang="en-US" u="sng"/>
              <a:t>Afterward</a:t>
            </a:r>
            <a:r>
              <a:rPr i="1" lang="en-US"/>
              <a:t> is a word, as you know. A phrase that can say the same thing might be “After the phone rang.” Another transition word is </a:t>
            </a:r>
            <a:r>
              <a:rPr i="1" lang="en-US" u="sng"/>
              <a:t>therefore</a:t>
            </a:r>
            <a:r>
              <a:rPr i="1" lang="en-US"/>
              <a:t>. A phrase that can say the same thing might be “As a result of the contest.” When you choose transition words and phrases, decide how much detail readers need to understand what is happening.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common transition words and phrases with students using the lists on Student Interactive p. 113. Invite students to use each example in a sentence. Then have students complete the activity.</a:t>
            </a:r>
            <a:endParaRPr/>
          </a:p>
          <a:p>
            <a:pPr indent="0" lvl="0" marL="0" rtl="0" algn="l">
              <a:lnSpc>
                <a:spcPct val="100000"/>
              </a:lnSpc>
              <a:spcBef>
                <a:spcPts val="0"/>
              </a:spcBef>
              <a:spcAft>
                <a:spcPts val="0"/>
              </a:spcAft>
              <a:buSzPts val="1400"/>
              <a:buNone/>
            </a:pPr>
            <a:r>
              <a:t/>
            </a:r>
            <a:endParaRPr i="0"/>
          </a:p>
        </p:txBody>
      </p:sp>
      <p:sp>
        <p:nvSpPr>
          <p:cNvPr id="637" name="Google Shape;63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struggle to add structure and clarify sequence of events by linking ideas with transitions, suggest that they choose stack texts and identify transition words and phrases the authors use.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lang="en-US"/>
              <a:t>Modeled - Use transition words to describe a short sequence of activities such as checking the time. </a:t>
            </a:r>
            <a:endParaRPr/>
          </a:p>
          <a:p>
            <a:pPr indent="-228600" lvl="1" marL="685800" rtl="0" algn="l">
              <a:lnSpc>
                <a:spcPct val="100000"/>
              </a:lnSpc>
              <a:spcBef>
                <a:spcPts val="0"/>
              </a:spcBef>
              <a:spcAft>
                <a:spcPts val="0"/>
              </a:spcAft>
              <a:buClr>
                <a:srgbClr val="000000"/>
              </a:buClr>
              <a:buSzPts val="1200"/>
              <a:buFont typeface="Calibri"/>
              <a:buChar char="•"/>
            </a:pPr>
            <a:r>
              <a:rPr lang="en-US"/>
              <a:t>Shared - Use a sequence graphic organizer to inspire students to add transition words and phrases to their planned order of events.</a:t>
            </a:r>
            <a:endParaRPr/>
          </a:p>
          <a:p>
            <a:pPr indent="-228600" lvl="1" marL="685800" rtl="0" algn="l">
              <a:lnSpc>
                <a:spcPct val="100000"/>
              </a:lnSpc>
              <a:spcBef>
                <a:spcPts val="0"/>
              </a:spcBef>
              <a:spcAft>
                <a:spcPts val="0"/>
              </a:spcAft>
              <a:buClr>
                <a:srgbClr val="000000"/>
              </a:buClr>
              <a:buSzPts val="1200"/>
              <a:buFont typeface="Calibri"/>
              <a:buChar char="•"/>
            </a:pPr>
            <a:r>
              <a:rPr lang="en-US"/>
              <a:t>Guided - Have students use stack texts as models for adding useful transition words and phrases to their own drafts.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developed a sequence of events in their personal narratives, encourage them to experiment with transitions as they complete and revise their drafts. See the Conference Prompts on p. T384.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volunteers share transitions they added to their personal narratives.</a:t>
            </a:r>
            <a:endParaRPr/>
          </a:p>
        </p:txBody>
      </p:sp>
      <p:sp>
        <p:nvSpPr>
          <p:cNvPr id="650" name="Google Shape;65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VC</a:t>
            </a:r>
            <a:r>
              <a:rPr i="1" lang="en-US"/>
              <a:t>e</a:t>
            </a:r>
            <a:r>
              <a:rPr lang="en-US"/>
              <a:t> pattern has a vowel-consonant-</a:t>
            </a:r>
            <a:r>
              <a:rPr i="1" lang="en-US"/>
              <a:t>e</a:t>
            </a:r>
            <a:r>
              <a:rPr lang="en-US"/>
              <a:t> pattern in which the e is silent and gives the preceding vowel a long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following words aloud: </a:t>
            </a:r>
            <a:r>
              <a:rPr i="1" lang="en-US"/>
              <a:t>gate, surprise, relate, engagement, compose, extreme</a:t>
            </a:r>
            <a:r>
              <a:rPr lang="en-US"/>
              <a:t>. Have students spell each word and identify the VC</a:t>
            </a:r>
            <a:r>
              <a:rPr i="1" lang="en-US"/>
              <a:t>e</a:t>
            </a:r>
            <a:r>
              <a:rPr lang="en-US"/>
              <a:t> syllable pattern.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8 from the Resource Do wnload Center. </a:t>
            </a:r>
            <a:r>
              <a:rPr b="1" i="0" lang="en-US" u="none" strike="noStrike">
                <a:solidFill>
                  <a:srgbClr val="000000"/>
                </a:solidFill>
                <a:latin typeface="Calibri"/>
                <a:ea typeface="Calibri"/>
                <a:cs typeface="Calibri"/>
                <a:sym typeface="Calibri"/>
              </a:rPr>
              <a:t>Click path: Table of Contents -&gt; Resource Download Center -&gt; Spelling -&gt; U1 W3 Spelling</a:t>
            </a:r>
            <a:endParaRPr b="0" i="0" u="none" strike="noStrike">
              <a:solidFill>
                <a:srgbClr val="000000"/>
              </a:solidFill>
              <a:latin typeface="Calibri"/>
              <a:ea typeface="Calibri"/>
              <a:cs typeface="Calibri"/>
              <a:sym typeface="Calibri"/>
            </a:endParaRPr>
          </a:p>
        </p:txBody>
      </p:sp>
      <p:sp>
        <p:nvSpPr>
          <p:cNvPr id="663" name="Google Shape;663;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 complete sentence has a subject and a predicate. A sentence fragment is missing either a subject or a predicate. A run-on sentence contains more than one complete thought that should be broken into separate simple or compound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tell whether each item is a complete sentence, a fragment, or a run-on sentence. Have students correct each fragment or run-on to make it a complete simple or compound sentence.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Mo has a good forehand, his backhand is weak, he’s got a great serve. </a:t>
            </a:r>
            <a:r>
              <a:rPr i="1" lang="en-US"/>
              <a:t>run-on; Mo has a good forehand. His backhand is weak, but he’s got a great serve.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The cat with white feet. </a:t>
            </a:r>
            <a:r>
              <a:rPr i="1" lang="en-US"/>
              <a:t>fragment; Boots is the cat with white feet.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The president sings. </a:t>
            </a:r>
            <a:r>
              <a:rPr i="1" lang="en-US"/>
              <a:t>complete sentence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Remembers most of her past. </a:t>
            </a:r>
            <a:r>
              <a:rPr i="1" lang="en-US"/>
              <a:t>fragment; Johanna remembers most of her past.</a:t>
            </a:r>
            <a:endParaRPr i="1" sz="1800" u="none" strike="noStrike">
              <a:solidFill>
                <a:srgbClr val="000000"/>
              </a:solidFill>
            </a:endParaRPr>
          </a:p>
        </p:txBody>
      </p:sp>
      <p:sp>
        <p:nvSpPr>
          <p:cNvPr id="680" name="Google Shape;680;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readers can use genre characteristics and structures, such as main idea and details, to help them understand what a text is mostly about. Readers evaluate details to better understand ideas in a text, such as a magazine article. </a:t>
            </a:r>
            <a:endParaRPr/>
          </a:p>
          <a:p>
            <a:pPr indent="-215900" lvl="1" marL="685800" rtl="0" algn="l">
              <a:lnSpc>
                <a:spcPct val="100000"/>
              </a:lnSpc>
              <a:spcBef>
                <a:spcPts val="0"/>
              </a:spcBef>
              <a:spcAft>
                <a:spcPts val="0"/>
              </a:spcAft>
              <a:buSzPts val="1200"/>
              <a:buFont typeface="Calibri"/>
              <a:buChar char="•"/>
            </a:pPr>
            <a:r>
              <a:rPr lang="en-US"/>
              <a:t>Notice each detail that is related to the main idea of the text. </a:t>
            </a:r>
            <a:endParaRPr/>
          </a:p>
          <a:p>
            <a:pPr indent="-215900" lvl="1" marL="685800" rtl="0" algn="l">
              <a:lnSpc>
                <a:spcPct val="100000"/>
              </a:lnSpc>
              <a:spcBef>
                <a:spcPts val="0"/>
              </a:spcBef>
              <a:spcAft>
                <a:spcPts val="0"/>
              </a:spcAft>
              <a:buSzPts val="1200"/>
              <a:buFont typeface="Calibri"/>
              <a:buChar char="•"/>
            </a:pPr>
            <a:r>
              <a:rPr lang="en-US"/>
              <a:t>Think about the evidence the author gives to support that detail, and decide how important the detail is. </a:t>
            </a:r>
            <a:endParaRPr/>
          </a:p>
          <a:p>
            <a:pPr indent="-215900" lvl="1" marL="685800" rtl="0" algn="l">
              <a:lnSpc>
                <a:spcPct val="100000"/>
              </a:lnSpc>
              <a:spcBef>
                <a:spcPts val="0"/>
              </a:spcBef>
              <a:spcAft>
                <a:spcPts val="0"/>
              </a:spcAft>
              <a:buSzPts val="1200"/>
              <a:buFont typeface="Calibri"/>
              <a:buChar char="•"/>
            </a:pPr>
            <a:r>
              <a:rPr lang="en-US"/>
              <a:t>Connect the most important details to the main idea. </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92 of the Student Interactive to model how to annotate the text to evaluate details. </a:t>
            </a:r>
            <a:endParaRPr/>
          </a:p>
          <a:p>
            <a:pPr indent="-215900" lvl="1" marL="685800" rtl="0" algn="l">
              <a:lnSpc>
                <a:spcPct val="100000"/>
              </a:lnSpc>
              <a:spcBef>
                <a:spcPts val="0"/>
              </a:spcBef>
              <a:spcAft>
                <a:spcPts val="0"/>
              </a:spcAft>
              <a:buSzPts val="1200"/>
              <a:buFont typeface="Calibri"/>
              <a:buChar char="•"/>
            </a:pPr>
            <a:r>
              <a:rPr lang="en-US"/>
              <a:t>Say: </a:t>
            </a:r>
            <a:r>
              <a:rPr i="1" lang="en-US"/>
              <a:t>The text so far has talked about how NASA is studying any changes in the twins’ health. What information exactly is NASA looking for? In paragraph 7, I see the question, “So how can you tell which changes in health are caused by being in space, and which would have happened anyway?” This is the question that NASA wants to answer, so I will highlight the question. This detail tells why one twin is on Earth and the other is in space. </a:t>
            </a:r>
            <a:endParaRPr/>
          </a:p>
          <a:p>
            <a:pPr indent="-215900" lvl="1" marL="685800" rtl="0" algn="l">
              <a:lnSpc>
                <a:spcPct val="100000"/>
              </a:lnSpc>
              <a:spcBef>
                <a:spcPts val="0"/>
              </a:spcBef>
              <a:spcAft>
                <a:spcPts val="0"/>
              </a:spcAft>
              <a:buSzPts val="1200"/>
              <a:buFont typeface="Calibri"/>
              <a:buChar char="•"/>
            </a:pPr>
            <a:r>
              <a:rPr lang="en-US"/>
              <a:t>Have students use genre characteristics and structures to look for other details that are important to the main idea.</a:t>
            </a:r>
            <a:br>
              <a:rPr lang="en-US"/>
            </a:br>
            <a:endParaRPr/>
          </a:p>
        </p:txBody>
      </p:sp>
      <p:sp>
        <p:nvSpPr>
          <p:cNvPr id="705" name="Google Shape;705;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when an article contains surprising information, it is probably important to the central idea. </a:t>
            </a:r>
            <a:endParaRPr/>
          </a:p>
          <a:p>
            <a:pPr indent="-215900" lvl="0" marL="228600" rtl="0" algn="l">
              <a:lnSpc>
                <a:spcPct val="100000"/>
              </a:lnSpc>
              <a:spcBef>
                <a:spcPts val="0"/>
              </a:spcBef>
              <a:spcAft>
                <a:spcPts val="0"/>
              </a:spcAft>
              <a:buSzPts val="1200"/>
              <a:buFont typeface="Calibri"/>
              <a:buAutoNum type="arabicPeriod"/>
            </a:pPr>
            <a:r>
              <a:rPr lang="en-US"/>
              <a:t>Have students</a:t>
            </a:r>
            <a:r>
              <a:rPr b="0" lang="en-US"/>
              <a:t> scan </a:t>
            </a:r>
            <a:r>
              <a:rPr b="1" lang="en-US"/>
              <a:t>paragraphs 11–15 </a:t>
            </a:r>
            <a:r>
              <a:rPr lang="en-US"/>
              <a:t>to highlight details that show how different Mark and Scott are from many other sets of twins. See student page for possible responses. DOK 2</a:t>
            </a:r>
            <a:endParaRPr/>
          </a:p>
        </p:txBody>
      </p:sp>
      <p:sp>
        <p:nvSpPr>
          <p:cNvPr id="718" name="Google Shape;718;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 magazine article aloud. Have students listen as you read “Exploring Mars.” Explain that students should listen actively, paying careful attention to the details in the article as you read. Prompt them to ask questions to clarify information and follow agreed-upon discussion rules.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READ-ALOUD ROUTINE | Purpose - Have students actively listen for elements of a magazine article.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 the text aloud, pausing to model Think Aloud strategies related to the genre and key details in the article.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THINK ALOUD | Analyze Magazine Articles | Say: </a:t>
            </a:r>
            <a:r>
              <a:rPr i="1" lang="en-US"/>
              <a:t>I notice that this article is organized into sections. Each section has a heading that asks a question. This tells me that after I read the question, I should be looking for information that answers the question in that same section.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THINK ALOUD | Analyze Magazine Articles | Say: </a:t>
            </a:r>
            <a:r>
              <a:rPr i="1" lang="en-US"/>
              <a:t>I know the central idea of this article is that humans are researching Mars, but why? I see in the last section that part of the research includes how humans could one day live there. So, in addition to looking for current life on Mars, a reason for exploration is to find out how to make the planet livable for humans.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WRAP-UP | Use a T-chart to help students understand differences between Earth and Mars and why humans currently only live on Earth.</a:t>
            </a:r>
            <a:endParaRPr b="0" i="0" u="none" strike="noStrike">
              <a:solidFill>
                <a:srgbClr val="000000"/>
              </a:solidFill>
              <a:latin typeface="Calibri"/>
              <a:ea typeface="Calibri"/>
              <a:cs typeface="Calibri"/>
              <a:sym typeface="Calibri"/>
            </a:endParaRPr>
          </a:p>
        </p:txBody>
      </p:sp>
      <p:sp>
        <p:nvSpPr>
          <p:cNvPr id="124" name="Google Shape;12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state the central idea again, and explain that they will look for key details that support the central idea. </a:t>
            </a:r>
            <a:endParaRPr/>
          </a:p>
          <a:p>
            <a:pPr indent="-215900" lvl="0" marL="228600" rtl="0" algn="l">
              <a:lnSpc>
                <a:spcPct val="100000"/>
              </a:lnSpc>
              <a:spcBef>
                <a:spcPts val="0"/>
              </a:spcBef>
              <a:spcAft>
                <a:spcPts val="0"/>
              </a:spcAft>
              <a:buSzPts val="1200"/>
              <a:buFont typeface="Calibri"/>
              <a:buAutoNum type="arabicPeriod"/>
            </a:pPr>
            <a:r>
              <a:rPr lang="en-US"/>
              <a:t>Have students review paragraphs 20 and 21</a:t>
            </a:r>
            <a:r>
              <a:rPr b="1" lang="en-US"/>
              <a:t> </a:t>
            </a:r>
            <a:r>
              <a:rPr lang="en-US"/>
              <a:t>to highlight the reasons for various studies of the twins. See student page for possible responses. DOK 2</a:t>
            </a:r>
            <a:br>
              <a:rPr lang="en-US"/>
            </a:br>
            <a:endParaRPr/>
          </a:p>
        </p:txBody>
      </p:sp>
      <p:sp>
        <p:nvSpPr>
          <p:cNvPr id="731" name="Google Shape;731;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evaluating details in a text. </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Have students annotate the text using the other Close Read notes for Evaluate Details, and then use the text evidence from their annotations to complete p. 103.</a:t>
            </a:r>
            <a:br>
              <a:rPr lang="en-US"/>
            </a:br>
            <a:br>
              <a:rPr lang="en-US"/>
            </a:br>
            <a:endParaRPr/>
          </a:p>
        </p:txBody>
      </p:sp>
      <p:sp>
        <p:nvSpPr>
          <p:cNvPr id="744" name="Google Shape;74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Review the signal words for comparison and contrast that students noted in “Twins in Space.” Point out that many words and phrases can be used to compare and contrast, such as </a:t>
            </a:r>
            <a:r>
              <a:rPr i="1" lang="en-US"/>
              <a:t>share, as well as, same, differs, </a:t>
            </a:r>
            <a:r>
              <a:rPr i="0" lang="en-US"/>
              <a:t>and</a:t>
            </a:r>
            <a:r>
              <a:rPr i="1" lang="en-US"/>
              <a:t> contrasts</a:t>
            </a:r>
            <a:r>
              <a:rPr lang="en-US"/>
              <a:t>. </a:t>
            </a:r>
            <a:endParaRPr/>
          </a:p>
          <a:p>
            <a:pPr indent="-215900" lvl="0" marL="228600" rtl="0" algn="l">
              <a:lnSpc>
                <a:spcPct val="100000"/>
              </a:lnSpc>
              <a:spcBef>
                <a:spcPts val="0"/>
              </a:spcBef>
              <a:spcAft>
                <a:spcPts val="0"/>
              </a:spcAft>
              <a:buSzPts val="1200"/>
              <a:buFont typeface="Calibri"/>
              <a:buAutoNum type="arabicPeriod"/>
            </a:pPr>
            <a:r>
              <a:rPr lang="en-US"/>
              <a:t>Discuss how students might compare and contrast in their own writing using p. 108 in the Student Interactive. Model an example. </a:t>
            </a:r>
            <a:endParaRPr/>
          </a:p>
          <a:p>
            <a:pPr indent="-215900" lvl="1" marL="685800" rtl="0" algn="l">
              <a:lnSpc>
                <a:spcPct val="100000"/>
              </a:lnSpc>
              <a:spcBef>
                <a:spcPts val="0"/>
              </a:spcBef>
              <a:spcAft>
                <a:spcPts val="0"/>
              </a:spcAft>
              <a:buSzPts val="1200"/>
              <a:buFont typeface="Calibri"/>
              <a:buAutoNum type="arabicPeriod"/>
            </a:pPr>
            <a:r>
              <a:rPr lang="en-US"/>
              <a:t>Identify two items that you want to show to be similar or different. </a:t>
            </a:r>
            <a:endParaRPr/>
          </a:p>
          <a:p>
            <a:pPr indent="-215900" lvl="1" marL="685800" rtl="0" algn="l">
              <a:lnSpc>
                <a:spcPct val="100000"/>
              </a:lnSpc>
              <a:spcBef>
                <a:spcPts val="0"/>
              </a:spcBef>
              <a:spcAft>
                <a:spcPts val="0"/>
              </a:spcAft>
              <a:buSzPts val="1200"/>
              <a:buFont typeface="Calibri"/>
              <a:buAutoNum type="arabicPeriod"/>
            </a:pPr>
            <a:r>
              <a:rPr lang="en-US"/>
              <a:t>What kind of signal words might be useful for making a comparison? For showing contrast? Explain: </a:t>
            </a:r>
            <a:r>
              <a:rPr i="1" lang="en-US"/>
              <a:t>I might use </a:t>
            </a:r>
            <a:r>
              <a:rPr i="1" lang="en-US" u="sng"/>
              <a:t>same, similar, identical,</a:t>
            </a:r>
            <a:r>
              <a:rPr i="1" lang="en-US" u="none"/>
              <a:t> and </a:t>
            </a:r>
            <a:r>
              <a:rPr i="1" lang="en-US" u="sng"/>
              <a:t>alike</a:t>
            </a:r>
            <a:r>
              <a:rPr i="1" lang="en-US" u="none"/>
              <a:t> </a:t>
            </a:r>
            <a:r>
              <a:rPr i="1" lang="en-US"/>
              <a:t>for comparison, and </a:t>
            </a:r>
            <a:r>
              <a:rPr i="1" lang="en-US" u="sng"/>
              <a:t>differs, varies,</a:t>
            </a:r>
            <a:r>
              <a:rPr i="1" lang="en-US" u="none"/>
              <a:t> and </a:t>
            </a:r>
            <a:r>
              <a:rPr i="1" lang="en-US" u="sng"/>
              <a:t>disagrees with</a:t>
            </a:r>
            <a:r>
              <a:rPr i="1" lang="en-US"/>
              <a:t> for contrast. </a:t>
            </a:r>
            <a:endParaRPr/>
          </a:p>
          <a:p>
            <a:pPr indent="-215900" lvl="1" marL="685800" rtl="0" algn="l">
              <a:lnSpc>
                <a:spcPct val="100000"/>
              </a:lnSpc>
              <a:spcBef>
                <a:spcPts val="0"/>
              </a:spcBef>
              <a:spcAft>
                <a:spcPts val="0"/>
              </a:spcAft>
              <a:buSzPts val="1200"/>
              <a:buFont typeface="Calibri"/>
              <a:buAutoNum type="arabicPeriod"/>
            </a:pPr>
            <a:r>
              <a:rPr lang="en-US"/>
              <a:t>With the whole class, collaboratively write a paragraph that compares and contrasts two people, places, ideas, or things. Stress that the purpose of the comparison is to engage the reader and to make the items easy to visualize.</a:t>
            </a:r>
            <a:endParaRPr/>
          </a:p>
          <a:p>
            <a:pPr indent="-139700" lvl="0" marL="228600" rtl="0" algn="l">
              <a:lnSpc>
                <a:spcPct val="100000"/>
              </a:lnSpc>
              <a:spcBef>
                <a:spcPts val="0"/>
              </a:spcBef>
              <a:spcAft>
                <a:spcPts val="0"/>
              </a:spcAft>
              <a:buSzPts val="1200"/>
              <a:buFont typeface="Arial"/>
              <a:buNone/>
            </a:pPr>
            <a:r>
              <a:t/>
            </a:r>
            <a:endParaRPr i="1"/>
          </a:p>
        </p:txBody>
      </p:sp>
      <p:sp>
        <p:nvSpPr>
          <p:cNvPr id="758" name="Google Shape;75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make a list of comparisons and contrasts in “Twins in Space.” </a:t>
            </a:r>
            <a:endParaRPr/>
          </a:p>
          <a:p>
            <a:pPr indent="-215900" lvl="0" marL="228600" rtl="0" algn="l">
              <a:lnSpc>
                <a:spcPct val="100000"/>
              </a:lnSpc>
              <a:spcBef>
                <a:spcPts val="0"/>
              </a:spcBef>
              <a:spcAft>
                <a:spcPts val="0"/>
              </a:spcAft>
              <a:buSzPts val="1200"/>
              <a:buFont typeface="Calibri"/>
              <a:buAutoNum type="arabicPeriod"/>
            </a:pPr>
            <a:r>
              <a:rPr lang="en-US"/>
              <a:t>Then have students complete My Turn on p. 108 of the Student Interactive.</a:t>
            </a:r>
            <a:endParaRPr/>
          </a:p>
          <a:p>
            <a:pPr indent="0" lvl="0" marL="0" rtl="0" algn="l">
              <a:lnSpc>
                <a:spcPct val="100000"/>
              </a:lnSpc>
              <a:spcBef>
                <a:spcPts val="0"/>
              </a:spcBef>
              <a:spcAft>
                <a:spcPts val="0"/>
              </a:spcAft>
              <a:buSzPts val="1400"/>
              <a:buNone/>
            </a:pPr>
            <a:r>
              <a:t/>
            </a:r>
            <a:endParaRPr i="1"/>
          </a:p>
        </p:txBody>
      </p:sp>
      <p:sp>
        <p:nvSpPr>
          <p:cNvPr id="771" name="Google Shape;771;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Review the use of suffixes and how they change the meanings of words.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the words </a:t>
            </a:r>
            <a:r>
              <a:rPr i="1" lang="en-US"/>
              <a:t>active</a:t>
            </a:r>
            <a:r>
              <a:rPr i="0" lang="en-US"/>
              <a:t> and </a:t>
            </a:r>
            <a:r>
              <a:rPr i="1" lang="en-US"/>
              <a:t>activity</a:t>
            </a:r>
            <a:r>
              <a:rPr lang="en-US"/>
              <a:t>. Ask students to describe how the suffix -</a:t>
            </a:r>
            <a:r>
              <a:rPr i="1" lang="en-US"/>
              <a:t>ity </a:t>
            </a:r>
            <a:r>
              <a:rPr lang="en-US"/>
              <a:t>changes the meaning of the base word </a:t>
            </a:r>
            <a:r>
              <a:rPr i="1" lang="en-US"/>
              <a:t>active</a:t>
            </a:r>
            <a:r>
              <a:rPr lang="en-US"/>
              <a:t>. Students should recognize that the suffix turns </a:t>
            </a:r>
            <a:r>
              <a:rPr i="1" lang="en-US"/>
              <a:t>active</a:t>
            </a:r>
            <a:r>
              <a:rPr lang="en-US"/>
              <a:t>, a word that describes, into </a:t>
            </a:r>
            <a:r>
              <a:rPr i="1" lang="en-US"/>
              <a:t>activity</a:t>
            </a:r>
            <a:r>
              <a:rPr lang="en-US"/>
              <a:t>, a word that names an action.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word pairs: </a:t>
            </a:r>
            <a:r>
              <a:rPr i="1" lang="en-US"/>
              <a:t>athlete</a:t>
            </a:r>
            <a:r>
              <a:rPr i="0" lang="en-US"/>
              <a:t> and </a:t>
            </a:r>
            <a:r>
              <a:rPr i="1" lang="en-US"/>
              <a:t>athletic, enjoy</a:t>
            </a:r>
            <a:r>
              <a:rPr i="0" lang="en-US"/>
              <a:t> and </a:t>
            </a:r>
            <a:r>
              <a:rPr i="1" lang="en-US"/>
              <a:t>enjoyment, loyal</a:t>
            </a:r>
            <a:r>
              <a:rPr i="0" lang="en-US"/>
              <a:t> and </a:t>
            </a:r>
            <a:r>
              <a:rPr i="1" lang="en-US"/>
              <a:t>loyalty</a:t>
            </a:r>
            <a:r>
              <a:rPr lang="en-US"/>
              <a:t>. Have student pairs work together to identify the suffix and how it changes the meaning of the base word.</a:t>
            </a:r>
            <a:endParaRPr/>
          </a:p>
        </p:txBody>
      </p:sp>
      <p:sp>
        <p:nvSpPr>
          <p:cNvPr id="785" name="Google Shape;785;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dialogue expresses thoughts and feelings through words, intonations, and facial expressions. Writing a conversation requires </a:t>
            </a:r>
            <a:endParaRPr/>
          </a:p>
          <a:p>
            <a:pPr indent="-228600" lvl="1" marL="685800" rtl="0" algn="l">
              <a:lnSpc>
                <a:spcPct val="100000"/>
              </a:lnSpc>
              <a:spcBef>
                <a:spcPts val="0"/>
              </a:spcBef>
              <a:spcAft>
                <a:spcPts val="0"/>
              </a:spcAft>
              <a:buClr>
                <a:srgbClr val="000000"/>
              </a:buClr>
              <a:buSzPts val="1200"/>
              <a:buFont typeface="Calibri"/>
              <a:buChar char="•"/>
            </a:pPr>
            <a:r>
              <a:rPr lang="en-US"/>
              <a:t>Showing the words each person says. </a:t>
            </a:r>
            <a:endParaRPr/>
          </a:p>
          <a:p>
            <a:pPr indent="-228600" lvl="1" marL="685800" rtl="0" algn="l">
              <a:lnSpc>
                <a:spcPct val="100000"/>
              </a:lnSpc>
              <a:spcBef>
                <a:spcPts val="0"/>
              </a:spcBef>
              <a:spcAft>
                <a:spcPts val="0"/>
              </a:spcAft>
              <a:buClr>
                <a:srgbClr val="000000"/>
              </a:buClr>
              <a:buSzPts val="1200"/>
              <a:buFont typeface="Calibri"/>
              <a:buChar char="•"/>
            </a:pPr>
            <a:r>
              <a:rPr lang="en-US"/>
              <a:t>Telling how the person sounds when he or she says the words. </a:t>
            </a:r>
            <a:endParaRPr/>
          </a:p>
          <a:p>
            <a:pPr indent="-228600" lvl="1" marL="685800" rtl="0" algn="l">
              <a:lnSpc>
                <a:spcPct val="100000"/>
              </a:lnSpc>
              <a:spcBef>
                <a:spcPts val="0"/>
              </a:spcBef>
              <a:spcAft>
                <a:spcPts val="0"/>
              </a:spcAft>
              <a:buClr>
                <a:srgbClr val="000000"/>
              </a:buClr>
              <a:buSzPts val="1200"/>
              <a:buFont typeface="Calibri"/>
              <a:buChar char="•"/>
            </a:pPr>
            <a:r>
              <a:rPr lang="en-US"/>
              <a:t>Reporting on any facial expressions or gestures the person makes as he or she speaks.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the class to listen as you and a student you select carry on a short conversation about the difference between the subject and predicate of a sentence. Then ask: </a:t>
            </a:r>
            <a:r>
              <a:rPr i="1" lang="en-US"/>
              <a:t>How would you write that conversation? Would you write down more than the words we said? Give me an example. </a:t>
            </a:r>
            <a:r>
              <a:rPr lang="en-US"/>
              <a:t>After students respond, guide them to say they would also identify each speaker by name and use punctuation.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the chart of rules on Student Interactive p. 114. Ask: </a:t>
            </a:r>
            <a:r>
              <a:rPr i="1" lang="en-US"/>
              <a:t>How can we apply these rules to the conversation you just heard? </a:t>
            </a:r>
            <a:r>
              <a:rPr lang="en-US"/>
              <a:t>Have students give a response for each rule, and write their responses as dialogue on the board. Say: </a:t>
            </a:r>
            <a:r>
              <a:rPr i="1" lang="en-US"/>
              <a:t>To observe each rule, you might have to revise something you wrote earlier. </a:t>
            </a:r>
            <a:r>
              <a:rPr lang="en-US"/>
              <a:t>Finally, have students complete the activity.</a:t>
            </a:r>
            <a:endParaRPr/>
          </a:p>
        </p:txBody>
      </p:sp>
      <p:sp>
        <p:nvSpPr>
          <p:cNvPr id="804" name="Google Shape;804;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more examples of how writers use dialogue, have them find and evaluate dialogue in texts from the classroom stack..</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lang="en-US"/>
              <a:t>Modeled - Model deciding to replace a description in a narrative with dialogue.  </a:t>
            </a:r>
            <a:endParaRPr/>
          </a:p>
          <a:p>
            <a:pPr indent="-228600" lvl="1" marL="685800" rtl="0" algn="l">
              <a:lnSpc>
                <a:spcPct val="100000"/>
              </a:lnSpc>
              <a:spcBef>
                <a:spcPts val="0"/>
              </a:spcBef>
              <a:spcAft>
                <a:spcPts val="0"/>
              </a:spcAft>
              <a:buClr>
                <a:srgbClr val="000000"/>
              </a:buClr>
              <a:buSzPts val="1200"/>
              <a:buFont typeface="Calibri"/>
              <a:buChar char="•"/>
            </a:pPr>
            <a:r>
              <a:rPr lang="en-US"/>
              <a:t>Shared - Discuss with students ways to describe a speaker’s tone of voice, facial expression, and gestures during a conversation, and transcribe concrete words students suggest. </a:t>
            </a:r>
            <a:endParaRPr/>
          </a:p>
          <a:p>
            <a:pPr indent="-228600" lvl="1" marL="685800" rtl="0" algn="l">
              <a:lnSpc>
                <a:spcPct val="100000"/>
              </a:lnSpc>
              <a:spcBef>
                <a:spcPts val="0"/>
              </a:spcBef>
              <a:spcAft>
                <a:spcPts val="0"/>
              </a:spcAft>
              <a:buClr>
                <a:srgbClr val="000000"/>
              </a:buClr>
              <a:buSzPts val="1200"/>
              <a:buFont typeface="Calibri"/>
              <a:buChar char="•"/>
            </a:pPr>
            <a:r>
              <a:rPr lang="en-US"/>
              <a:t>Guided - Use a stack text to support explicit instruction on writing speech tags in dialogue.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already included some dialogue in their drafts, have them add more or check that their dialogue follows all the rules in the Student Interactive. See the Conference Prompts on p. T384.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After writing time is over, have two sets of partners read short dialogues from their personal narratives.</a:t>
            </a:r>
            <a:endParaRPr/>
          </a:p>
        </p:txBody>
      </p:sp>
      <p:sp>
        <p:nvSpPr>
          <p:cNvPr id="817" name="Google Shape;817;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how suffixes change the spelling of a base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base word </a:t>
            </a:r>
            <a:r>
              <a:rPr i="1" lang="en-US"/>
              <a:t>creative</a:t>
            </a:r>
            <a:r>
              <a:rPr lang="en-US"/>
              <a:t>. Ask students to indicate how the word will change after the suffix -</a:t>
            </a:r>
            <a:r>
              <a:rPr i="1" lang="en-US"/>
              <a:t>ity</a:t>
            </a:r>
            <a:r>
              <a:rPr lang="en-US"/>
              <a:t> is attached to form </a:t>
            </a:r>
            <a:r>
              <a:rPr i="1" lang="en-US"/>
              <a:t>creativity</a:t>
            </a:r>
            <a:r>
              <a:rPr lang="en-US"/>
              <a:t>. Have students write </a:t>
            </a:r>
            <a:r>
              <a:rPr i="1" lang="en-US"/>
              <a:t>creativity</a:t>
            </a:r>
            <a:r>
              <a:rPr lang="en-US"/>
              <a:t> and describe the change: The final </a:t>
            </a:r>
            <a:r>
              <a:rPr i="1" lang="en-US"/>
              <a:t>e</a:t>
            </a:r>
            <a:r>
              <a:rPr lang="en-US"/>
              <a:t> in creative was deleted before adding the suffix.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the process with other words from last week: </a:t>
            </a:r>
            <a:r>
              <a:rPr i="1" lang="en-US"/>
              <a:t>base, able, festive, loyal, pay</a:t>
            </a:r>
            <a:endParaRPr b="0" i="0" sz="1800" u="none" strike="noStrike">
              <a:solidFill>
                <a:srgbClr val="000000"/>
              </a:solidFill>
              <a:latin typeface="Calibri"/>
              <a:ea typeface="Calibri"/>
              <a:cs typeface="Calibri"/>
              <a:sym typeface="Calibri"/>
            </a:endParaRPr>
          </a:p>
        </p:txBody>
      </p:sp>
      <p:sp>
        <p:nvSpPr>
          <p:cNvPr id="830" name="Google Shape;830;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My Turn on Student Interactive p. 110.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46" name="Google Shape;84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9" name="Google Shape;85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 magazine article is a type of informational text. An article appears in a print or online publication and uses facts, details, and graphics to inform readers about a topic. </a:t>
            </a:r>
            <a:endParaRPr/>
          </a:p>
          <a:p>
            <a:pPr indent="-228600" lvl="1" marL="685800" rtl="0" algn="l">
              <a:lnSpc>
                <a:spcPct val="100000"/>
              </a:lnSpc>
              <a:spcBef>
                <a:spcPts val="0"/>
              </a:spcBef>
              <a:spcAft>
                <a:spcPts val="0"/>
              </a:spcAft>
              <a:buClr>
                <a:srgbClr val="000000"/>
              </a:buClr>
              <a:buSzPts val="1200"/>
              <a:buFont typeface="Calibri"/>
              <a:buChar char="•"/>
            </a:pPr>
            <a:r>
              <a:rPr lang="en-US"/>
              <a:t>Ask yourself what the text is mostly about. Does the author support the main idea with details? </a:t>
            </a:r>
            <a:endParaRPr/>
          </a:p>
          <a:p>
            <a:pPr indent="-228600" lvl="1" marL="685800" rtl="0" algn="l">
              <a:lnSpc>
                <a:spcPct val="100000"/>
              </a:lnSpc>
              <a:spcBef>
                <a:spcPts val="0"/>
              </a:spcBef>
              <a:spcAft>
                <a:spcPts val="0"/>
              </a:spcAft>
              <a:buClr>
                <a:srgbClr val="000000"/>
              </a:buClr>
              <a:buSzPts val="1200"/>
              <a:buFont typeface="Calibri"/>
              <a:buChar char="•"/>
            </a:pPr>
            <a:r>
              <a:rPr lang="en-US"/>
              <a:t>Identify how the text is organized. How does the structure of the text help you understand the main idea? </a:t>
            </a:r>
            <a:endParaRPr/>
          </a:p>
          <a:p>
            <a:pPr indent="-228600" lvl="1" marL="685800" rtl="0" algn="l">
              <a:lnSpc>
                <a:spcPct val="100000"/>
              </a:lnSpc>
              <a:spcBef>
                <a:spcPts val="0"/>
              </a:spcBef>
              <a:spcAft>
                <a:spcPts val="0"/>
              </a:spcAft>
              <a:buClr>
                <a:srgbClr val="000000"/>
              </a:buClr>
              <a:buSzPts val="1200"/>
              <a:buFont typeface="Calibri"/>
              <a:buChar char="•"/>
            </a:pPr>
            <a:r>
              <a:rPr lang="en-US"/>
              <a:t>Look for answers to the following questions: </a:t>
            </a:r>
            <a:r>
              <a:rPr i="1" lang="en-US"/>
              <a:t>Who? What? When? Where? Why? and How?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that a text fits the features of a magazine article. Say: </a:t>
            </a:r>
            <a:r>
              <a:rPr i="1" lang="en-US"/>
              <a:t>The author begins “Exploring Mars” by asking if the reader has ever wondered about what it would be like to visit Mars. This tells me that the text is nonfiction, since Mars is a real place. The author gives facts about Mars for the rest of the text. The facts tell what Mars is like and what humans are doing to explore it. The text answers Who? (scientists at NASA) What? (exploring Mars) When? (since the 1960s up to today and into the 2030s) Where? (in space) Why? (to learn about its conditions) and How? (with special equipment).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if they have read any magazine articles recently, either in class or at home. Discuss the features magazine articles can have. </a:t>
            </a:r>
            <a:endParaRPr i="1" u="none" strike="noStrike">
              <a:solidFill>
                <a:srgbClr val="000000"/>
              </a:solidFill>
            </a:endParaRPr>
          </a:p>
        </p:txBody>
      </p:sp>
      <p:sp>
        <p:nvSpPr>
          <p:cNvPr id="135" name="Google Shape;1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freewriting in response to a text is one way readers meaningfully interact with sources. It is an opportunity for reflection and can lead to ideas and questions for research. Tell students that freewriting is a lot like brainstorming. They will quickly jot down any questions, answers, thoughts, or ideas that the text brings up in their minds. They will not pause to analyze or edit their writing. </a:t>
            </a:r>
            <a:endParaRPr/>
          </a:p>
          <a:p>
            <a:pPr indent="-215900" lvl="0" marL="228600" rtl="0" algn="l">
              <a:lnSpc>
                <a:spcPct val="100000"/>
              </a:lnSpc>
              <a:spcBef>
                <a:spcPts val="0"/>
              </a:spcBef>
              <a:spcAft>
                <a:spcPts val="0"/>
              </a:spcAft>
              <a:buSzPts val="1200"/>
              <a:buFont typeface="Calibri"/>
              <a:buAutoNum type="arabicPeriod"/>
            </a:pPr>
            <a:r>
              <a:rPr lang="en-US"/>
              <a:t>Model your thinking using the Write to Sources prompt on p. 104 in the Student Interactive. Write on the board: </a:t>
            </a:r>
            <a:r>
              <a:rPr i="1" lang="en-US"/>
              <a:t>I didn’t know why humans couldn’t live on another planet. In “Exploring Mars,” I heard about the extreme temperatures and lower gravity. These are important. In “Twins in Space,” I read about how space affects the human body and why we study the effects. Are scientists doing other studies? Will humans be able to live in outer space for longer periods of time?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I’ll use these thoughts to write a short paragraph about what it means to be human. </a:t>
            </a:r>
            <a:endParaRPr/>
          </a:p>
          <a:p>
            <a:pPr indent="-215900" lvl="0" marL="228600" rtl="0" algn="l">
              <a:lnSpc>
                <a:spcPct val="100000"/>
              </a:lnSpc>
              <a:spcBef>
                <a:spcPts val="0"/>
              </a:spcBef>
              <a:spcAft>
                <a:spcPts val="0"/>
              </a:spcAft>
              <a:buSzPts val="1200"/>
              <a:buFont typeface="Calibri"/>
              <a:buAutoNum type="arabicPeriod"/>
            </a:pPr>
            <a:r>
              <a:rPr lang="en-US"/>
              <a:t>Suggest one or two sources and give students three to five minutes to freewrite in response.</a:t>
            </a:r>
            <a:endParaRPr i="1"/>
          </a:p>
        </p:txBody>
      </p:sp>
      <p:sp>
        <p:nvSpPr>
          <p:cNvPr id="870" name="Google Shape;87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making connections between texts. </a:t>
            </a:r>
            <a:endParaRPr/>
          </a:p>
          <a:p>
            <a:pPr indent="-215900" lvl="0" marL="228600" rtl="0" algn="l">
              <a:lnSpc>
                <a:spcPct val="100000"/>
              </a:lnSpc>
              <a:spcBef>
                <a:spcPts val="0"/>
              </a:spcBef>
              <a:spcAft>
                <a:spcPts val="0"/>
              </a:spcAft>
              <a:buSzPts val="1200"/>
              <a:buFont typeface="Calibri"/>
              <a:buAutoNum type="arabicPeriod"/>
            </a:pPr>
            <a:r>
              <a:rPr lang="en-US"/>
              <a:t>Use the Shared Read Have students interact with the texts in meaningful ways by using evidence from this week’s texts to discuss how learning about outer space affects what it means to be human. Encourage them to compare across multiple texts, including the infographic. </a:t>
            </a:r>
            <a:endParaRPr/>
          </a:p>
          <a:p>
            <a:pPr indent="-215900" lvl="0" marL="228600" rtl="0" algn="l">
              <a:lnSpc>
                <a:spcPct val="100000"/>
              </a:lnSpc>
              <a:spcBef>
                <a:spcPts val="0"/>
              </a:spcBef>
              <a:spcAft>
                <a:spcPts val="0"/>
              </a:spcAft>
              <a:buSzPts val="1200"/>
              <a:buFont typeface="Calibri"/>
              <a:buAutoNum type="arabicPeriod"/>
            </a:pPr>
            <a:r>
              <a:rPr lang="en-US"/>
              <a:t>WEEKLY QUESTION | Have students use evidence from the texts they have read this week to respond to the Weekly Question. Tell them to write their response on a separate sheet of paper.</a:t>
            </a:r>
            <a:endParaRPr b="1"/>
          </a:p>
        </p:txBody>
      </p:sp>
      <p:sp>
        <p:nvSpPr>
          <p:cNvPr id="883" name="Google Shape;88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To evaluate how well students have mastered the VCe construction, read the following words orally: </a:t>
            </a:r>
            <a:r>
              <a:rPr i="1" lang="en-US"/>
              <a:t>can, not, cane, note, bite, reduce, bit disgraceful</a:t>
            </a:r>
            <a:endParaRPr i="1"/>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spell them and indicate whether each vowel is pronounced with a long sound or a short sound.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students to make a running list of VCe words that they encounter in the reading.</a:t>
            </a:r>
            <a:endParaRPr i="0"/>
          </a:p>
        </p:txBody>
      </p:sp>
      <p:sp>
        <p:nvSpPr>
          <p:cNvPr id="897" name="Google Shape;897;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 conclusion wraps up a personal narrative by </a:t>
            </a:r>
            <a:endParaRPr/>
          </a:p>
          <a:p>
            <a:pPr indent="0" lvl="0" marL="457200" rtl="0" algn="l">
              <a:lnSpc>
                <a:spcPct val="100000"/>
              </a:lnSpc>
              <a:spcBef>
                <a:spcPts val="0"/>
              </a:spcBef>
              <a:spcAft>
                <a:spcPts val="0"/>
              </a:spcAft>
              <a:buSzPts val="1400"/>
              <a:buNone/>
            </a:pPr>
            <a:r>
              <a:rPr lang="en-US"/>
              <a:t>• Reporting any meaningful events that occurred after the turning point. </a:t>
            </a:r>
            <a:endParaRPr/>
          </a:p>
          <a:p>
            <a:pPr indent="0" lvl="0" marL="457200" rtl="0" algn="l">
              <a:lnSpc>
                <a:spcPct val="100000"/>
              </a:lnSpc>
              <a:spcBef>
                <a:spcPts val="0"/>
              </a:spcBef>
              <a:spcAft>
                <a:spcPts val="0"/>
              </a:spcAft>
              <a:buSzPts val="1400"/>
              <a:buNone/>
            </a:pPr>
            <a:r>
              <a:rPr lang="en-US"/>
              <a:t>• Offering a perspective on the narrator’s experience.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 personal narrative tells about a real experience. Hand out several stack texts with which students are familiar. Have the student holding each text tell why its narrator chose to share that experience with readers. Then lead a class discussion using prompts such as the following: </a:t>
            </a:r>
            <a:endParaRPr/>
          </a:p>
          <a:p>
            <a:pPr indent="-228600" lvl="1" marL="685800" rtl="0" algn="l">
              <a:lnSpc>
                <a:spcPct val="100000"/>
              </a:lnSpc>
              <a:spcBef>
                <a:spcPts val="0"/>
              </a:spcBef>
              <a:spcAft>
                <a:spcPts val="0"/>
              </a:spcAft>
              <a:buClr>
                <a:srgbClr val="000000"/>
              </a:buClr>
              <a:buSzPts val="1200"/>
              <a:buFont typeface="Calibri"/>
              <a:buChar char="•"/>
            </a:pPr>
            <a:r>
              <a:rPr lang="en-US"/>
              <a:t>What comes after the turning point in this narrative? </a:t>
            </a:r>
            <a:endParaRPr/>
          </a:p>
          <a:p>
            <a:pPr indent="-228600" lvl="1" marL="685800" rtl="0" algn="l">
              <a:lnSpc>
                <a:spcPct val="100000"/>
              </a:lnSpc>
              <a:spcBef>
                <a:spcPts val="0"/>
              </a:spcBef>
              <a:spcAft>
                <a:spcPts val="0"/>
              </a:spcAft>
              <a:buClr>
                <a:srgbClr val="000000"/>
              </a:buClr>
              <a:buSzPts val="1200"/>
              <a:buFont typeface="Calibri"/>
              <a:buChar char="•"/>
            </a:pPr>
            <a:r>
              <a:rPr lang="en-US"/>
              <a:t>Does the narrator tell you how the experience changed him or her? If so, where? </a:t>
            </a:r>
            <a:endParaRPr/>
          </a:p>
          <a:p>
            <a:pPr indent="-228600" lvl="1" marL="685800" rtl="0" algn="l">
              <a:lnSpc>
                <a:spcPct val="100000"/>
              </a:lnSpc>
              <a:spcBef>
                <a:spcPts val="0"/>
              </a:spcBef>
              <a:spcAft>
                <a:spcPts val="0"/>
              </a:spcAft>
              <a:buClr>
                <a:srgbClr val="000000"/>
              </a:buClr>
              <a:buSzPts val="1200"/>
              <a:buFont typeface="Calibri"/>
              <a:buChar char="•"/>
            </a:pPr>
            <a:r>
              <a:rPr lang="en-US"/>
              <a:t>Would the same experience affect other people in the same way? </a:t>
            </a:r>
            <a:endParaRPr/>
          </a:p>
          <a:p>
            <a:pPr indent="-228600" lvl="1" marL="685800" rtl="0" algn="l">
              <a:lnSpc>
                <a:spcPct val="100000"/>
              </a:lnSpc>
              <a:spcBef>
                <a:spcPts val="0"/>
              </a:spcBef>
              <a:spcAft>
                <a:spcPts val="0"/>
              </a:spcAft>
              <a:buClr>
                <a:srgbClr val="000000"/>
              </a:buClr>
              <a:buSzPts val="1200"/>
              <a:buFont typeface="Calibri"/>
              <a:buChar char="•"/>
            </a:pPr>
            <a:r>
              <a:rPr lang="en-US"/>
              <a:t>After reading this narrative, do you have any questions for the narrator?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Wrap up the discussion by pointing out that the conclusion of a personal narrative is a place to find the narrator’s reason for writing. Then have students review p. 115 of the Student Interactive. Encourage students to consider using the organizer when they draft a conclusion to their own personal narratives.</a:t>
            </a:r>
            <a:endParaRPr i="1"/>
          </a:p>
        </p:txBody>
      </p:sp>
      <p:sp>
        <p:nvSpPr>
          <p:cNvPr id="908" name="Google Shape;908;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Students may transition to independent writing and continue working on their personal narratives. If students are progressing steadily on their drafts, you may wish to offer them the opportunity to select a genre on p. T403. See the Conference Prompts on p. T384.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a Genre | Topic - Ask students to brainstorm additional topics for personal narratives, or have them refer to the topics they brainstormed earlier. Have them record their ideas in their writing notebooks. Use these prompts to help students isolate three or four experiences about which they could write. </a:t>
            </a:r>
            <a:endParaRPr/>
          </a:p>
          <a:p>
            <a:pPr indent="-228600" lvl="1" marL="685800" rtl="0" algn="l">
              <a:lnSpc>
                <a:spcPct val="100000"/>
              </a:lnSpc>
              <a:spcBef>
                <a:spcPts val="0"/>
              </a:spcBef>
              <a:spcAft>
                <a:spcPts val="0"/>
              </a:spcAft>
              <a:buClr>
                <a:srgbClr val="000000"/>
              </a:buClr>
              <a:buSzPts val="1200"/>
              <a:buFont typeface="Calibri"/>
              <a:buChar char="•"/>
            </a:pPr>
            <a:r>
              <a:rPr lang="en-US"/>
              <a:t>Which experience involves learning about a new place or a new object? </a:t>
            </a:r>
            <a:endParaRPr/>
          </a:p>
          <a:p>
            <a:pPr indent="-228600" lvl="1" marL="685800" rtl="0" algn="l">
              <a:lnSpc>
                <a:spcPct val="100000"/>
              </a:lnSpc>
              <a:spcBef>
                <a:spcPts val="0"/>
              </a:spcBef>
              <a:spcAft>
                <a:spcPts val="0"/>
              </a:spcAft>
              <a:buClr>
                <a:srgbClr val="000000"/>
              </a:buClr>
              <a:buSzPts val="1200"/>
              <a:buFont typeface="Calibri"/>
              <a:buChar char="•"/>
            </a:pPr>
            <a:r>
              <a:rPr lang="en-US"/>
              <a:t>Which experience would probably affect many people the same way? </a:t>
            </a:r>
            <a:endParaRPr/>
          </a:p>
          <a:p>
            <a:pPr indent="-228600" lvl="1" marL="685800" rtl="0" algn="l">
              <a:lnSpc>
                <a:spcPct val="100000"/>
              </a:lnSpc>
              <a:spcBef>
                <a:spcPts val="0"/>
              </a:spcBef>
              <a:spcAft>
                <a:spcPts val="0"/>
              </a:spcAft>
              <a:buClr>
                <a:srgbClr val="000000"/>
              </a:buClr>
              <a:buSzPts val="1200"/>
              <a:buFont typeface="Calibri"/>
              <a:buChar char="•"/>
            </a:pPr>
            <a:r>
              <a:rPr lang="en-US"/>
              <a:t>Which experience involves unusually wise or powerful characters? </a:t>
            </a:r>
            <a:endParaRPr/>
          </a:p>
          <a:p>
            <a:pPr indent="-228600" lvl="1" marL="685800" rtl="0" algn="l">
              <a:lnSpc>
                <a:spcPct val="100000"/>
              </a:lnSpc>
              <a:spcBef>
                <a:spcPts val="0"/>
              </a:spcBef>
              <a:spcAft>
                <a:spcPts val="0"/>
              </a:spcAft>
              <a:buClr>
                <a:srgbClr val="000000"/>
              </a:buClr>
              <a:buSzPts val="1200"/>
              <a:buFont typeface="Calibri"/>
              <a:buChar char="•"/>
            </a:pPr>
            <a:r>
              <a:rPr lang="en-US"/>
              <a:t>Which experience would make a good short story or informational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highlight the experience they would like to write about as a topic.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Purpose - Tell students that determining the purpose of their writing will help them select a genre in which to write. Have students decide whether they want to </a:t>
            </a:r>
            <a:endParaRPr/>
          </a:p>
          <a:p>
            <a:pPr indent="-228600" lvl="1" marL="685800" rtl="0" algn="l">
              <a:lnSpc>
                <a:spcPct val="100000"/>
              </a:lnSpc>
              <a:spcBef>
                <a:spcPts val="0"/>
              </a:spcBef>
              <a:spcAft>
                <a:spcPts val="0"/>
              </a:spcAft>
              <a:buClr>
                <a:srgbClr val="000000"/>
              </a:buClr>
              <a:buSzPts val="1200"/>
              <a:buFont typeface="Calibri"/>
              <a:buChar char="•"/>
            </a:pPr>
            <a:r>
              <a:rPr lang="en-US"/>
              <a:t>Entertain readers with a good story. </a:t>
            </a:r>
            <a:endParaRPr/>
          </a:p>
          <a:p>
            <a:pPr indent="-228600" lvl="1" marL="685800" rtl="0" algn="l">
              <a:lnSpc>
                <a:spcPct val="100000"/>
              </a:lnSpc>
              <a:spcBef>
                <a:spcPts val="0"/>
              </a:spcBef>
              <a:spcAft>
                <a:spcPts val="0"/>
              </a:spcAft>
              <a:buClr>
                <a:srgbClr val="000000"/>
              </a:buClr>
              <a:buSzPts val="1200"/>
              <a:buFont typeface="Calibri"/>
              <a:buChar char="•"/>
            </a:pPr>
            <a:r>
              <a:rPr lang="en-US"/>
              <a:t>Inform readers about a significant issue. </a:t>
            </a:r>
            <a:endParaRPr/>
          </a:p>
          <a:p>
            <a:pPr indent="-228600" lvl="1" marL="685800" rtl="0" algn="l">
              <a:lnSpc>
                <a:spcPct val="100000"/>
              </a:lnSpc>
              <a:spcBef>
                <a:spcPts val="0"/>
              </a:spcBef>
              <a:spcAft>
                <a:spcPts val="0"/>
              </a:spcAft>
              <a:buClr>
                <a:srgbClr val="000000"/>
              </a:buClr>
              <a:buSzPts val="1200"/>
              <a:buFont typeface="Calibri"/>
              <a:buChar char="•"/>
            </a:pPr>
            <a:r>
              <a:rPr lang="en-US"/>
              <a:t>Convince readers to share a feeling or opinion about an event.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record their purpose in their writing notebooks.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Audience - As a class, brainstorm potential reading audiences. Write down the ideas and read them back. Have each student choose an audience and write it in his or her writing notebook.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Genre of Choice - Direct students to look at their topic, purpose, and audience and then select a new genre in which to write. Remind them that there are three main genres— narrative, informational text, and argument—as well as the genre of poetry and subgenres in each of the broad categories.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record the genre they choose in their writing notebooks and start writing a draft.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After writing time is over, call on two or three students to share what they put in the conclusions of their personal narratives.</a:t>
            </a:r>
            <a:endParaRPr i="0"/>
          </a:p>
        </p:txBody>
      </p:sp>
      <p:sp>
        <p:nvSpPr>
          <p:cNvPr id="921" name="Google Shape;921;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spell the bold words in the following sentences.</a:t>
            </a:r>
            <a:endParaRPr/>
          </a:p>
          <a:p>
            <a:pPr indent="-514350" lvl="1" marL="971550" rtl="0" algn="l">
              <a:lnSpc>
                <a:spcPct val="100000"/>
              </a:lnSpc>
              <a:spcBef>
                <a:spcPts val="0"/>
              </a:spcBef>
              <a:spcAft>
                <a:spcPts val="0"/>
              </a:spcAft>
              <a:buSzPts val="1200"/>
              <a:buFont typeface="Calibri"/>
              <a:buAutoNum type="arabicPeriod"/>
            </a:pPr>
            <a:r>
              <a:rPr lang="en-US" sz="1200"/>
              <a:t>Roger likes to </a:t>
            </a:r>
            <a:r>
              <a:rPr b="1" lang="en-US" sz="1200"/>
              <a:t>imitate</a:t>
            </a:r>
            <a:r>
              <a:rPr lang="en-US" sz="1200"/>
              <a:t> the way his dog Jenny barks.</a:t>
            </a:r>
            <a:endParaRPr/>
          </a:p>
          <a:p>
            <a:pPr indent="-514350" lvl="1" marL="971550" rtl="0" algn="l">
              <a:lnSpc>
                <a:spcPct val="100000"/>
              </a:lnSpc>
              <a:spcBef>
                <a:spcPts val="600"/>
              </a:spcBef>
              <a:spcAft>
                <a:spcPts val="0"/>
              </a:spcAft>
              <a:buSzPts val="1200"/>
              <a:buFont typeface="Calibri"/>
              <a:buAutoNum type="arabicPeriod"/>
            </a:pPr>
            <a:r>
              <a:rPr lang="en-US" sz="1200"/>
              <a:t>To be a good citizen, you should </a:t>
            </a:r>
            <a:r>
              <a:rPr b="1" lang="en-US" sz="1200"/>
              <a:t>contribute</a:t>
            </a:r>
            <a:r>
              <a:rPr lang="en-US" sz="1200"/>
              <a:t> to the community.</a:t>
            </a:r>
            <a:endParaRPr/>
          </a:p>
          <a:p>
            <a:pPr indent="-514350" lvl="1" marL="971550" rtl="0" algn="l">
              <a:lnSpc>
                <a:spcPct val="100000"/>
              </a:lnSpc>
              <a:spcBef>
                <a:spcPts val="600"/>
              </a:spcBef>
              <a:spcAft>
                <a:spcPts val="0"/>
              </a:spcAft>
              <a:buSzPts val="1200"/>
              <a:buFont typeface="Calibri"/>
              <a:buAutoNum type="arabicPeriod"/>
            </a:pPr>
            <a:r>
              <a:rPr lang="en-US" sz="1200"/>
              <a:t>I saw the first </a:t>
            </a:r>
            <a:r>
              <a:rPr b="1" lang="en-US" sz="1200"/>
              <a:t>episode</a:t>
            </a:r>
            <a:r>
              <a:rPr lang="en-US" sz="1200"/>
              <a:t> of the show.</a:t>
            </a:r>
            <a:endParaRPr/>
          </a:p>
          <a:p>
            <a:pPr indent="-514350" lvl="1" marL="971550" rtl="0" algn="l">
              <a:lnSpc>
                <a:spcPct val="100000"/>
              </a:lnSpc>
              <a:spcBef>
                <a:spcPts val="600"/>
              </a:spcBef>
              <a:spcAft>
                <a:spcPts val="0"/>
              </a:spcAft>
              <a:buSzPts val="1200"/>
              <a:buFont typeface="Calibri"/>
              <a:buAutoNum type="arabicPeriod"/>
            </a:pPr>
            <a:r>
              <a:rPr lang="en-US" sz="1200"/>
              <a:t>A lizard can </a:t>
            </a:r>
            <a:r>
              <a:rPr b="1" lang="en-US" sz="1200"/>
              <a:t>survive</a:t>
            </a:r>
            <a:r>
              <a:rPr lang="en-US" sz="1200"/>
              <a:t> cold conditions by slowing down.</a:t>
            </a:r>
            <a:endParaRPr/>
          </a:p>
          <a:p>
            <a:pPr indent="-514350" lvl="1" marL="971550" rtl="0" algn="l">
              <a:lnSpc>
                <a:spcPct val="100000"/>
              </a:lnSpc>
              <a:spcBef>
                <a:spcPts val="600"/>
              </a:spcBef>
              <a:spcAft>
                <a:spcPts val="0"/>
              </a:spcAft>
              <a:buSzPts val="1200"/>
              <a:buFont typeface="Calibri"/>
              <a:buAutoNum type="arabicPeriod"/>
            </a:pPr>
            <a:r>
              <a:rPr lang="en-US" sz="1200"/>
              <a:t>Many businesses now </a:t>
            </a:r>
            <a:r>
              <a:rPr b="1" lang="en-US" sz="1200"/>
              <a:t>advertise</a:t>
            </a:r>
            <a:r>
              <a:rPr lang="en-US" sz="1200"/>
              <a:t> only on the Internet.</a:t>
            </a:r>
            <a:endParaRPr/>
          </a:p>
          <a:p>
            <a:pPr indent="-514350" lvl="1" marL="971550" rtl="0" algn="l">
              <a:lnSpc>
                <a:spcPct val="100000"/>
              </a:lnSpc>
              <a:spcBef>
                <a:spcPts val="600"/>
              </a:spcBef>
              <a:spcAft>
                <a:spcPts val="0"/>
              </a:spcAft>
              <a:buSzPts val="1200"/>
              <a:buFont typeface="Calibri"/>
              <a:buAutoNum type="arabicPeriod"/>
            </a:pPr>
            <a:r>
              <a:rPr lang="en-US" sz="1200"/>
              <a:t>Janna will be able to </a:t>
            </a:r>
            <a:r>
              <a:rPr b="1" lang="en-US" sz="1200"/>
              <a:t>participate</a:t>
            </a:r>
            <a:r>
              <a:rPr lang="en-US" sz="1200"/>
              <a:t> in three different sports.</a:t>
            </a:r>
            <a:endParaRPr/>
          </a:p>
          <a:p>
            <a:pPr indent="-514350" lvl="1" marL="971550" rtl="0" algn="l">
              <a:lnSpc>
                <a:spcPct val="100000"/>
              </a:lnSpc>
              <a:spcBef>
                <a:spcPts val="600"/>
              </a:spcBef>
              <a:spcAft>
                <a:spcPts val="0"/>
              </a:spcAft>
              <a:buSzPts val="1200"/>
              <a:buFont typeface="Calibri"/>
              <a:buAutoNum type="arabicPeriod"/>
            </a:pPr>
            <a:r>
              <a:rPr lang="en-US" sz="1200"/>
              <a:t>A country cannot </a:t>
            </a:r>
            <a:r>
              <a:rPr b="1" lang="en-US" sz="1200"/>
              <a:t>impose</a:t>
            </a:r>
            <a:r>
              <a:rPr lang="en-US" sz="1200"/>
              <a:t> its laws on other nations.</a:t>
            </a:r>
            <a:endParaRPr/>
          </a:p>
          <a:p>
            <a:pPr indent="-514350" lvl="1" marL="971550" rtl="0" algn="l">
              <a:lnSpc>
                <a:spcPct val="100000"/>
              </a:lnSpc>
              <a:spcBef>
                <a:spcPts val="600"/>
              </a:spcBef>
              <a:spcAft>
                <a:spcPts val="0"/>
              </a:spcAft>
              <a:buSzPts val="1200"/>
              <a:buFont typeface="Calibri"/>
              <a:buAutoNum type="arabicPeriod"/>
            </a:pPr>
            <a:r>
              <a:rPr lang="en-US" sz="1200"/>
              <a:t>I can </a:t>
            </a:r>
            <a:r>
              <a:rPr b="1" lang="en-US" sz="1200"/>
              <a:t>recognize</a:t>
            </a:r>
            <a:r>
              <a:rPr lang="en-US" sz="1200"/>
              <a:t> Zara just by the way she walks.</a:t>
            </a:r>
            <a:endParaRPr/>
          </a:p>
          <a:p>
            <a:pPr indent="-514350" lvl="1" marL="971550" rtl="0" algn="l">
              <a:lnSpc>
                <a:spcPct val="100000"/>
              </a:lnSpc>
              <a:spcBef>
                <a:spcPts val="600"/>
              </a:spcBef>
              <a:spcAft>
                <a:spcPts val="0"/>
              </a:spcAft>
              <a:buSzPts val="1200"/>
              <a:buFont typeface="Calibri"/>
              <a:buAutoNum type="arabicPeriod"/>
            </a:pPr>
            <a:r>
              <a:rPr lang="en-US" sz="1200"/>
              <a:t>If you leave your bike outside, it will begin to </a:t>
            </a:r>
            <a:r>
              <a:rPr b="1" lang="en-US" sz="1200"/>
              <a:t>corrode</a:t>
            </a:r>
            <a:r>
              <a:rPr lang="en-US" sz="1200"/>
              <a:t>.</a:t>
            </a:r>
            <a:endParaRPr/>
          </a:p>
          <a:p>
            <a:pPr indent="-514350" lvl="1" marL="971550" rtl="0" algn="l">
              <a:lnSpc>
                <a:spcPct val="100000"/>
              </a:lnSpc>
              <a:spcBef>
                <a:spcPts val="600"/>
              </a:spcBef>
              <a:spcAft>
                <a:spcPts val="600"/>
              </a:spcAft>
              <a:buSzPts val="1200"/>
              <a:buFont typeface="Calibri"/>
              <a:buAutoNum type="arabicPeriod"/>
            </a:pPr>
            <a:r>
              <a:rPr lang="en-US" sz="1200"/>
              <a:t>The inner workings of the government </a:t>
            </a:r>
            <a:r>
              <a:rPr b="1" lang="en-US" sz="1200"/>
              <a:t>fascinate</a:t>
            </a:r>
            <a:r>
              <a:rPr lang="en-US" sz="1200"/>
              <a:t> Rina.</a:t>
            </a:r>
            <a:endParaRPr/>
          </a:p>
        </p:txBody>
      </p:sp>
      <p:sp>
        <p:nvSpPr>
          <p:cNvPr id="933" name="Google Shape;933;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 the following and have students select the best revision. </a:t>
            </a:r>
            <a:endParaRPr/>
          </a:p>
          <a:p>
            <a:pPr indent="-228600" lvl="1" marL="685800" rtl="0" algn="l">
              <a:lnSpc>
                <a:spcPct val="100000"/>
              </a:lnSpc>
              <a:spcBef>
                <a:spcPts val="0"/>
              </a:spcBef>
              <a:spcAft>
                <a:spcPts val="0"/>
              </a:spcAft>
              <a:buClr>
                <a:srgbClr val="000000"/>
              </a:buClr>
              <a:buSzPts val="1200"/>
              <a:buFont typeface="Arial"/>
              <a:buChar char="•"/>
            </a:pPr>
            <a:r>
              <a:rPr b="1" lang="en-US"/>
              <a:t>Wendy’s best friend Una, who speaks French, Chinese, and English.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Wendy’s best friend Una. Who speaks French, Chinese, and English.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u="sng"/>
              <a:t>Wendy’s best friend Una, who speaks French, Chinese, and English, spoke at graduation.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Wendy’s best friend Una, she speaks French, Chinese, and English.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Complete sentence; no revision necessary.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13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W3</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54" name="Google Shape;95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66" name="Google Shape;966;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magazine articles. </a:t>
            </a:r>
            <a:endParaRPr/>
          </a:p>
          <a:p>
            <a:pPr indent="-215900" lvl="0" marL="228600" rtl="0" algn="l">
              <a:lnSpc>
                <a:spcPct val="100000"/>
              </a:lnSpc>
              <a:spcBef>
                <a:spcPts val="0"/>
              </a:spcBef>
              <a:spcAft>
                <a:spcPts val="0"/>
              </a:spcAft>
              <a:buSzPts val="1200"/>
              <a:buFont typeface="Calibri"/>
              <a:buAutoNum type="arabicPeriod"/>
            </a:pPr>
            <a:r>
              <a:rPr lang="en-US"/>
              <a:t>Have students work with a partner to complete the Turn and Talk activity on p. 86 of the Student Interactive. </a:t>
            </a:r>
            <a:endParaRPr/>
          </a:p>
          <a:p>
            <a:pPr indent="-215900" lvl="0" marL="228600" rtl="0" algn="l">
              <a:lnSpc>
                <a:spcPct val="100000"/>
              </a:lnSpc>
              <a:spcBef>
                <a:spcPts val="0"/>
              </a:spcBef>
              <a:spcAft>
                <a:spcPts val="0"/>
              </a:spcAft>
              <a:buSzPts val="1200"/>
              <a:buFont typeface="Calibri"/>
              <a:buAutoNum type="arabicPeriod"/>
            </a:pPr>
            <a:r>
              <a:rPr lang="en-US"/>
              <a:t>Circulate to discover if students can determine how magazine articles are similar to and different from narrative nonfiction.</a:t>
            </a:r>
            <a:endParaRPr>
              <a:latin typeface="Calibri"/>
              <a:ea typeface="Calibri"/>
              <a:cs typeface="Calibri"/>
              <a:sym typeface="Calibri"/>
            </a:endParaRPr>
          </a:p>
        </p:txBody>
      </p:sp>
      <p:sp>
        <p:nvSpPr>
          <p:cNvPr id="148" name="Google Shape;14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using context clues can help readers understand unfamiliar words or phrases in a text. Context clues are hints an author provides to help readers infer the meaning of an unfamiliar word. In some cases, context clues restate or contrast with the unknown word within the same sentence. In other cases, readers can infer the meaning of an unfamiliar word by paying attention to how it is used in the sentence. </a:t>
            </a:r>
            <a:endParaRPr/>
          </a:p>
          <a:p>
            <a:pPr indent="-190500" lvl="1" marL="685800" rtl="0" algn="l">
              <a:lnSpc>
                <a:spcPct val="100000"/>
              </a:lnSpc>
              <a:spcBef>
                <a:spcPts val="0"/>
              </a:spcBef>
              <a:spcAft>
                <a:spcPts val="0"/>
              </a:spcAft>
              <a:buClr>
                <a:srgbClr val="000000"/>
              </a:buClr>
              <a:buSzPts val="1200"/>
              <a:buFont typeface="Calibri"/>
              <a:buChar char="•"/>
            </a:pPr>
            <a:r>
              <a:rPr lang="en-US"/>
              <a:t>When you encounter an unfamiliar word, notice its function in the sentence. Is it being used as a noun, a verb, or a modifier, or does it have some other function?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synonyms or contrasting words. Authors sometimes restate the meaning of the word within the same sentence. </a:t>
            </a:r>
            <a:endParaRPr/>
          </a:p>
          <a:p>
            <a:pPr indent="-190500" lvl="1" marL="685800" rtl="0" algn="l">
              <a:lnSpc>
                <a:spcPct val="100000"/>
              </a:lnSpc>
              <a:spcBef>
                <a:spcPts val="0"/>
              </a:spcBef>
              <a:spcAft>
                <a:spcPts val="0"/>
              </a:spcAft>
              <a:buClr>
                <a:srgbClr val="000000"/>
              </a:buClr>
              <a:buSzPts val="1200"/>
              <a:buFont typeface="Calibri"/>
              <a:buChar char="•"/>
            </a:pPr>
            <a:r>
              <a:rPr lang="en-US"/>
              <a:t>Try out your definition of the word in the sentence. If it seems to make sense, it is probably correct.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 </a:t>
            </a:r>
            <a:r>
              <a:rPr i="1" lang="en-US"/>
              <a:t>habits</a:t>
            </a:r>
            <a:r>
              <a:rPr lang="en-US"/>
              <a:t>. Then have students apply the strategy on p. 105. </a:t>
            </a:r>
            <a:endParaRPr/>
          </a:p>
          <a:p>
            <a:pPr indent="-190500" lvl="1" marL="685800" rtl="0" algn="l">
              <a:lnSpc>
                <a:spcPct val="100000"/>
              </a:lnSpc>
              <a:spcBef>
                <a:spcPts val="0"/>
              </a:spcBef>
              <a:spcAft>
                <a:spcPts val="0"/>
              </a:spcAft>
              <a:buClr>
                <a:srgbClr val="000000"/>
              </a:buClr>
              <a:buSzPts val="1200"/>
              <a:buFont typeface="Calibri"/>
              <a:buChar char="•"/>
            </a:pPr>
            <a:r>
              <a:rPr lang="en-US"/>
              <a:t>Say: </a:t>
            </a:r>
            <a:r>
              <a:rPr i="1" lang="en-US"/>
              <a:t>If I encounter an unfamiliar word in a text, I first look for a synonym within the sentence. For example, listen to this sentence: Marsha has many good habits, or regular routines, that she carries out every day. The word habits is defined within the sentence as “regular routines.” I also notice that habits is used as a noun; habits are actions that Marsha carries out. Finally, I use the context clues to make up a definition for habits, “normal actions,” and try it in the sentence: Marsha has many normal actions that she carries out every day. This definition makes sense so it is likely to be correct.</a:t>
            </a:r>
            <a:endParaRPr i="1" u="none" strike="noStrike">
              <a:solidFill>
                <a:srgbClr val="000000"/>
              </a:solidFill>
            </a:endParaRPr>
          </a:p>
        </p:txBody>
      </p:sp>
      <p:sp>
        <p:nvSpPr>
          <p:cNvPr id="162" name="Google Shape;16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try out the strategy on p. 105 to write possible definitions for each of the academic words.</a:t>
            </a:r>
            <a:endParaRPr i="0" sz="1800" u="none" strike="noStrike">
              <a:solidFill>
                <a:srgbClr val="000000"/>
              </a:solidFill>
            </a:endParaRPr>
          </a:p>
        </p:txBody>
      </p:sp>
      <p:sp>
        <p:nvSpPr>
          <p:cNvPr id="175" name="Google Shape;1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0.png"/><Relationship Id="rId7"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2.png"/><Relationship Id="rId7"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0.png"/><Relationship Id="rId7"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7.png"/><Relationship Id="rId7"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0.png"/><Relationship Id="rId7"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0.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7.png"/><Relationship Id="rId7"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6.png"/><Relationship Id="rId7"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0.png"/><Relationship Id="rId7"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6.png"/><Relationship Id="rId7"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6.png"/><Relationship Id="rId7"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2.png"/><Relationship Id="rId7"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1" sz="1400" u="none" cap="none" strike="noStrike">
              <a:solidFill>
                <a:srgbClr val="000000"/>
              </a:solidFill>
              <a:latin typeface="Century Gothic"/>
              <a:ea typeface="Century Gothic"/>
              <a:cs typeface="Century Gothic"/>
              <a:sym typeface="Century Gothic"/>
            </a:endParaRPr>
          </a:p>
        </p:txBody>
      </p:sp>
      <p:sp>
        <p:nvSpPr>
          <p:cNvPr id="196" name="Google Shape;196;p75"/>
          <p:cNvSpPr txBox="1"/>
          <p:nvPr/>
        </p:nvSpPr>
        <p:spPr>
          <a:xfrm>
            <a:off x="1759429" y="5079165"/>
            <a:ext cx="7566369"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Read </a:t>
            </a:r>
            <a:r>
              <a:rPr b="0" i="0" lang="en-US" sz="3200" u="none" cap="none" strike="noStrike">
                <a:solidFill>
                  <a:srgbClr val="000000"/>
                </a:solidFill>
                <a:latin typeface="Century Gothic"/>
                <a:ea typeface="Century Gothic"/>
                <a:cs typeface="Century Gothic"/>
                <a:sym typeface="Century Gothic"/>
              </a:rPr>
              <a:t>each word and </a:t>
            </a:r>
            <a:r>
              <a:rPr b="1" i="0" lang="en-US" sz="3200" u="none" cap="none" strike="noStrike">
                <a:solidFill>
                  <a:srgbClr val="000000"/>
                </a:solidFill>
                <a:latin typeface="Century Gothic"/>
                <a:ea typeface="Century Gothic"/>
                <a:cs typeface="Century Gothic"/>
                <a:sym typeface="Century Gothic"/>
              </a:rPr>
              <a:t>pronounce </a:t>
            </a:r>
            <a:r>
              <a:rPr b="0" i="0" lang="en-US" sz="3200" u="none" cap="none" strike="noStrike">
                <a:solidFill>
                  <a:srgbClr val="000000"/>
                </a:solidFill>
                <a:latin typeface="Century Gothic"/>
                <a:ea typeface="Century Gothic"/>
                <a:cs typeface="Century Gothic"/>
                <a:sym typeface="Century Gothic"/>
              </a:rPr>
              <a:t>them out loud. </a:t>
            </a:r>
            <a:endParaRPr b="0" i="0" sz="1400" u="none" cap="none" strike="noStrike">
              <a:solidFill>
                <a:srgbClr val="000000"/>
              </a:solidFill>
              <a:latin typeface="Arial"/>
              <a:ea typeface="Arial"/>
              <a:cs typeface="Arial"/>
              <a:sym typeface="Arial"/>
            </a:endParaRPr>
          </a:p>
        </p:txBody>
      </p:sp>
      <p:sp>
        <p:nvSpPr>
          <p:cNvPr id="197" name="Google Shape;197;p75"/>
          <p:cNvSpPr txBox="1"/>
          <p:nvPr/>
        </p:nvSpPr>
        <p:spPr>
          <a:xfrm>
            <a:off x="942579" y="1832121"/>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tap, tape</a:t>
            </a:r>
            <a:endParaRPr b="0" i="1" sz="1400" u="none" cap="none" strike="noStrike">
              <a:solidFill>
                <a:srgbClr val="000000"/>
              </a:solidFill>
              <a:latin typeface="Century Gothic"/>
              <a:ea typeface="Century Gothic"/>
              <a:cs typeface="Century Gothic"/>
              <a:sym typeface="Century Gothic"/>
            </a:endParaRPr>
          </a:p>
        </p:txBody>
      </p:sp>
      <p:sp>
        <p:nvSpPr>
          <p:cNvPr id="198" name="Google Shape;198;p75"/>
          <p:cNvSpPr txBox="1"/>
          <p:nvPr/>
        </p:nvSpPr>
        <p:spPr>
          <a:xfrm>
            <a:off x="942580" y="3455643"/>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hop, hope</a:t>
            </a:r>
            <a:endParaRPr b="0" i="1" sz="1400" u="none" cap="none" strike="noStrike">
              <a:solidFill>
                <a:srgbClr val="000000"/>
              </a:solidFill>
              <a:latin typeface="Century Gothic"/>
              <a:ea typeface="Century Gothic"/>
              <a:cs typeface="Century Gothic"/>
              <a:sym typeface="Century Gothic"/>
            </a:endParaRPr>
          </a:p>
        </p:txBody>
      </p:sp>
      <p:sp>
        <p:nvSpPr>
          <p:cNvPr id="199" name="Google Shape;199;p75"/>
          <p:cNvSpPr txBox="1"/>
          <p:nvPr/>
        </p:nvSpPr>
        <p:spPr>
          <a:xfrm>
            <a:off x="6166971" y="344971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rat, rate</a:t>
            </a:r>
            <a:endParaRPr b="0" i="1" sz="1400" u="none" cap="none" strike="noStrike">
              <a:solidFill>
                <a:srgbClr val="000000"/>
              </a:solidFill>
              <a:latin typeface="Century Gothic"/>
              <a:ea typeface="Century Gothic"/>
              <a:cs typeface="Century Gothic"/>
              <a:sym typeface="Century Gothic"/>
            </a:endParaRPr>
          </a:p>
        </p:txBody>
      </p:sp>
      <p:sp>
        <p:nvSpPr>
          <p:cNvPr id="200" name="Google Shape;200;p75"/>
          <p:cNvSpPr txBox="1"/>
          <p:nvPr/>
        </p:nvSpPr>
        <p:spPr>
          <a:xfrm>
            <a:off x="6166971" y="183212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rip, ripe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A picture containing clock&#10;&#10;Description automatically generated" id="206" name="Google Shape;20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7" name="Google Shape;20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8" name="Google Shape;20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9" name="Google Shape;20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0" name="Google Shape;21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211" name="Google Shape;211;p16"/>
          <p:cNvPicPr preferRelativeResize="0"/>
          <p:nvPr/>
        </p:nvPicPr>
        <p:blipFill rotWithShape="1">
          <a:blip r:embed="rId6">
            <a:alphaModFix/>
          </a:blip>
          <a:srcRect b="0" l="0" r="0" t="0"/>
          <a:stretch/>
        </p:blipFill>
        <p:spPr>
          <a:xfrm>
            <a:off x="2283700" y="1432750"/>
            <a:ext cx="3841825" cy="5161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2" name="Google Shape;21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sp>
        <p:nvSpPr>
          <p:cNvPr id="213" name="Google Shape;213;p16"/>
          <p:cNvSpPr txBox="1"/>
          <p:nvPr/>
        </p:nvSpPr>
        <p:spPr>
          <a:xfrm>
            <a:off x="6869475" y="2765335"/>
            <a:ext cx="366156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7"/>
          <p:cNvSpPr txBox="1"/>
          <p:nvPr/>
        </p:nvSpPr>
        <p:spPr>
          <a:xfrm>
            <a:off x="658375" y="3799072"/>
            <a:ext cx="82684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Describe</a:t>
            </a:r>
            <a:r>
              <a:rPr b="0" i="0" lang="en-US" sz="3200" u="none" cap="none" strike="noStrike">
                <a:solidFill>
                  <a:srgbClr val="000000"/>
                </a:solidFill>
                <a:latin typeface="Century Gothic"/>
                <a:ea typeface="Century Gothic"/>
                <a:cs typeface="Century Gothic"/>
                <a:sym typeface="Century Gothic"/>
              </a:rPr>
              <a:t> to the class the process you used to decide what to put in your introduction.</a:t>
            </a:r>
            <a:endParaRPr b="0" i="0" sz="1400" u="none" cap="none" strike="noStrike">
              <a:solidFill>
                <a:srgbClr val="000000"/>
              </a:solidFill>
              <a:latin typeface="Century Gothic"/>
              <a:ea typeface="Century Gothic"/>
              <a:cs typeface="Century Gothic"/>
              <a:sym typeface="Century Gothic"/>
            </a:endParaRPr>
          </a:p>
        </p:txBody>
      </p:sp>
      <p:sp>
        <p:nvSpPr>
          <p:cNvPr id="225" name="Google Shape;225;p17"/>
          <p:cNvSpPr txBox="1"/>
          <p:nvPr/>
        </p:nvSpPr>
        <p:spPr>
          <a:xfrm>
            <a:off x="658375" y="1717768"/>
            <a:ext cx="9214671"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 your writing notebook, </a:t>
            </a:r>
            <a:r>
              <a:rPr b="1" i="0" lang="en-US" sz="3200" u="none" cap="none" strike="noStrike">
                <a:solidFill>
                  <a:srgbClr val="000000"/>
                </a:solidFill>
                <a:latin typeface="Century Gothic"/>
                <a:ea typeface="Century Gothic"/>
                <a:cs typeface="Century Gothic"/>
                <a:sym typeface="Century Gothic"/>
              </a:rPr>
              <a:t>compose </a:t>
            </a:r>
            <a:r>
              <a:rPr b="0" i="0" lang="en-US" sz="3200" u="none" cap="none" strike="noStrike">
                <a:solidFill>
                  <a:srgbClr val="000000"/>
                </a:solidFill>
                <a:latin typeface="Century Gothic"/>
                <a:ea typeface="Century Gothic"/>
                <a:cs typeface="Century Gothic"/>
                <a:sym typeface="Century Gothic"/>
              </a:rPr>
              <a:t>the introduction of your personal narrative.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Use </a:t>
            </a:r>
            <a:r>
              <a:rPr b="0" i="0" lang="en-US" sz="3200" u="none" cap="none" strike="noStrike">
                <a:solidFill>
                  <a:srgbClr val="000000"/>
                </a:solidFill>
                <a:latin typeface="Century Gothic"/>
                <a:ea typeface="Century Gothic"/>
                <a:cs typeface="Century Gothic"/>
                <a:sym typeface="Century Gothic"/>
              </a:rPr>
              <a:t>the checklist  on p. 111 as a guide.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26" name="Google Shape;226;p17"/>
          <p:cNvPicPr preferRelativeResize="0"/>
          <p:nvPr/>
        </p:nvPicPr>
        <p:blipFill rotWithShape="1">
          <a:blip r:embed="rId6">
            <a:alphaModFix/>
          </a:blip>
          <a:srcRect b="0" l="0" r="0" t="0"/>
          <a:stretch/>
        </p:blipFill>
        <p:spPr>
          <a:xfrm>
            <a:off x="9544051" y="3717288"/>
            <a:ext cx="1843692" cy="19340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A picture containing clock&#10;&#10;Description automatically generated" id="232" name="Google Shape;232;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3" name="Google Shape;233;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4" name="Google Shape;234;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5" name="Google Shape;235;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6" name="Google Shape;236;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7" name="Google Shape;237;p18"/>
          <p:cNvSpPr txBox="1"/>
          <p:nvPr/>
        </p:nvSpPr>
        <p:spPr>
          <a:xfrm>
            <a:off x="172743" y="1245335"/>
            <a:ext cx="11177100" cy="4787100"/>
          </a:xfrm>
          <a:prstGeom prst="rect">
            <a:avLst/>
          </a:prstGeom>
          <a:noFill/>
          <a:ln>
            <a:noFill/>
          </a:ln>
        </p:spPr>
        <p:txBody>
          <a:bodyPr anchorCtr="0" anchor="t" bIns="45700" lIns="91425" spcFirstLastPara="1" rIns="91425" wrap="square" tIns="45700">
            <a:spAutoFit/>
          </a:bodyPr>
          <a:lstStyle/>
          <a:p>
            <a:pPr indent="-514350" lvl="1" marL="971550" marR="0" rtl="0" algn="l">
              <a:lnSpc>
                <a:spcPct val="100000"/>
              </a:lnSpc>
              <a:spcBef>
                <a:spcPts val="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Roger likes to </a:t>
            </a:r>
            <a:r>
              <a:rPr b="1" i="0" lang="en-US" sz="2600" u="none" cap="none" strike="noStrike">
                <a:solidFill>
                  <a:srgbClr val="000000"/>
                </a:solidFill>
                <a:latin typeface="Century Gothic"/>
                <a:ea typeface="Century Gothic"/>
                <a:cs typeface="Century Gothic"/>
                <a:sym typeface="Century Gothic"/>
              </a:rPr>
              <a:t>imitate</a:t>
            </a:r>
            <a:r>
              <a:rPr b="0" i="0" lang="en-US" sz="2600" u="none" cap="none" strike="noStrike">
                <a:solidFill>
                  <a:srgbClr val="000000"/>
                </a:solidFill>
                <a:latin typeface="Century Gothic"/>
                <a:ea typeface="Century Gothic"/>
                <a:cs typeface="Century Gothic"/>
                <a:sym typeface="Century Gothic"/>
              </a:rPr>
              <a:t> the way his dog Jenny barks.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To be a good citizen, you should </a:t>
            </a:r>
            <a:r>
              <a:rPr b="1" i="0" lang="en-US" sz="2600" u="none" cap="none" strike="noStrike">
                <a:solidFill>
                  <a:srgbClr val="000000"/>
                </a:solidFill>
                <a:latin typeface="Century Gothic"/>
                <a:ea typeface="Century Gothic"/>
                <a:cs typeface="Century Gothic"/>
                <a:sym typeface="Century Gothic"/>
              </a:rPr>
              <a:t>contribute</a:t>
            </a:r>
            <a:r>
              <a:rPr b="0" i="0" lang="en-US" sz="2600" u="none" cap="none" strike="noStrike">
                <a:solidFill>
                  <a:srgbClr val="000000"/>
                </a:solidFill>
                <a:latin typeface="Century Gothic"/>
                <a:ea typeface="Century Gothic"/>
                <a:cs typeface="Century Gothic"/>
                <a:sym typeface="Century Gothic"/>
              </a:rPr>
              <a:t> to the community.</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I saw the first </a:t>
            </a:r>
            <a:r>
              <a:rPr b="1" i="0" lang="en-US" sz="2600" u="none" cap="none" strike="noStrike">
                <a:solidFill>
                  <a:srgbClr val="000000"/>
                </a:solidFill>
                <a:latin typeface="Century Gothic"/>
                <a:ea typeface="Century Gothic"/>
                <a:cs typeface="Century Gothic"/>
                <a:sym typeface="Century Gothic"/>
              </a:rPr>
              <a:t>episode</a:t>
            </a:r>
            <a:r>
              <a:rPr b="0" i="0" lang="en-US" sz="2600" u="none" cap="none" strike="noStrike">
                <a:solidFill>
                  <a:srgbClr val="000000"/>
                </a:solidFill>
                <a:latin typeface="Century Gothic"/>
                <a:ea typeface="Century Gothic"/>
                <a:cs typeface="Century Gothic"/>
                <a:sym typeface="Century Gothic"/>
              </a:rPr>
              <a:t> of the show.</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A lizard can </a:t>
            </a:r>
            <a:r>
              <a:rPr b="1" i="0" lang="en-US" sz="2600" u="none" cap="none" strike="noStrike">
                <a:solidFill>
                  <a:srgbClr val="000000"/>
                </a:solidFill>
                <a:latin typeface="Century Gothic"/>
                <a:ea typeface="Century Gothic"/>
                <a:cs typeface="Century Gothic"/>
                <a:sym typeface="Century Gothic"/>
              </a:rPr>
              <a:t>survive</a:t>
            </a:r>
            <a:r>
              <a:rPr b="0" i="0" lang="en-US" sz="2600" u="none" cap="none" strike="noStrike">
                <a:solidFill>
                  <a:srgbClr val="000000"/>
                </a:solidFill>
                <a:latin typeface="Century Gothic"/>
                <a:ea typeface="Century Gothic"/>
                <a:cs typeface="Century Gothic"/>
                <a:sym typeface="Century Gothic"/>
              </a:rPr>
              <a:t> cold conditions by slowing down.</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Many businesses now </a:t>
            </a:r>
            <a:r>
              <a:rPr b="1" i="0" lang="en-US" sz="2600" u="none" cap="none" strike="noStrike">
                <a:solidFill>
                  <a:srgbClr val="000000"/>
                </a:solidFill>
                <a:latin typeface="Century Gothic"/>
                <a:ea typeface="Century Gothic"/>
                <a:cs typeface="Century Gothic"/>
                <a:sym typeface="Century Gothic"/>
              </a:rPr>
              <a:t>advertise</a:t>
            </a:r>
            <a:r>
              <a:rPr b="0" i="0" lang="en-US" sz="2600" u="none" cap="none" strike="noStrike">
                <a:solidFill>
                  <a:srgbClr val="000000"/>
                </a:solidFill>
                <a:latin typeface="Century Gothic"/>
                <a:ea typeface="Century Gothic"/>
                <a:cs typeface="Century Gothic"/>
                <a:sym typeface="Century Gothic"/>
              </a:rPr>
              <a:t> only on the Internet.</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Janna will be able to </a:t>
            </a:r>
            <a:r>
              <a:rPr b="1" i="0" lang="en-US" sz="2600" u="none" cap="none" strike="noStrike">
                <a:solidFill>
                  <a:srgbClr val="000000"/>
                </a:solidFill>
                <a:latin typeface="Century Gothic"/>
                <a:ea typeface="Century Gothic"/>
                <a:cs typeface="Century Gothic"/>
                <a:sym typeface="Century Gothic"/>
              </a:rPr>
              <a:t>participate</a:t>
            </a:r>
            <a:r>
              <a:rPr b="0" i="0" lang="en-US" sz="2600" u="none" cap="none" strike="noStrike">
                <a:solidFill>
                  <a:srgbClr val="000000"/>
                </a:solidFill>
                <a:latin typeface="Century Gothic"/>
                <a:ea typeface="Century Gothic"/>
                <a:cs typeface="Century Gothic"/>
                <a:sym typeface="Century Gothic"/>
              </a:rPr>
              <a:t> in three different sports.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A country cannot </a:t>
            </a:r>
            <a:r>
              <a:rPr b="1" i="0" lang="en-US" sz="2600" u="none" cap="none" strike="noStrike">
                <a:solidFill>
                  <a:srgbClr val="000000"/>
                </a:solidFill>
                <a:latin typeface="Century Gothic"/>
                <a:ea typeface="Century Gothic"/>
                <a:cs typeface="Century Gothic"/>
                <a:sym typeface="Century Gothic"/>
              </a:rPr>
              <a:t>impose</a:t>
            </a:r>
            <a:r>
              <a:rPr b="0" i="0" lang="en-US" sz="2600" u="none" cap="none" strike="noStrike">
                <a:solidFill>
                  <a:srgbClr val="000000"/>
                </a:solidFill>
                <a:latin typeface="Century Gothic"/>
                <a:ea typeface="Century Gothic"/>
                <a:cs typeface="Century Gothic"/>
                <a:sym typeface="Century Gothic"/>
              </a:rPr>
              <a:t> its laws on other nations.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I can </a:t>
            </a:r>
            <a:r>
              <a:rPr b="1" i="0" lang="en-US" sz="2600" u="none" cap="none" strike="noStrike">
                <a:solidFill>
                  <a:srgbClr val="000000"/>
                </a:solidFill>
                <a:latin typeface="Century Gothic"/>
                <a:ea typeface="Century Gothic"/>
                <a:cs typeface="Century Gothic"/>
                <a:sym typeface="Century Gothic"/>
              </a:rPr>
              <a:t>recognize</a:t>
            </a:r>
            <a:r>
              <a:rPr b="0" i="0" lang="en-US" sz="2600" u="none" cap="none" strike="noStrike">
                <a:solidFill>
                  <a:srgbClr val="000000"/>
                </a:solidFill>
                <a:latin typeface="Century Gothic"/>
                <a:ea typeface="Century Gothic"/>
                <a:cs typeface="Century Gothic"/>
                <a:sym typeface="Century Gothic"/>
              </a:rPr>
              <a:t> Zara just by the way she walks.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If you leave your bike outside, it will begin to </a:t>
            </a:r>
            <a:r>
              <a:rPr b="1" i="0" lang="en-US" sz="2600" u="none" cap="none" strike="noStrike">
                <a:solidFill>
                  <a:srgbClr val="000000"/>
                </a:solidFill>
                <a:latin typeface="Century Gothic"/>
                <a:ea typeface="Century Gothic"/>
                <a:cs typeface="Century Gothic"/>
                <a:sym typeface="Century Gothic"/>
              </a:rPr>
              <a:t>corrode</a:t>
            </a:r>
            <a:r>
              <a:rPr b="0" i="0" lang="en-US" sz="26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60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The inner workings of the government </a:t>
            </a:r>
            <a:r>
              <a:rPr b="1" i="0" lang="en-US" sz="2600" u="none" cap="none" strike="noStrike">
                <a:solidFill>
                  <a:srgbClr val="000000"/>
                </a:solidFill>
                <a:latin typeface="Century Gothic"/>
                <a:ea typeface="Century Gothic"/>
                <a:cs typeface="Century Gothic"/>
                <a:sym typeface="Century Gothic"/>
              </a:rPr>
              <a:t>fascinate</a:t>
            </a:r>
            <a:r>
              <a:rPr b="0" i="0" lang="en-US" sz="2600" u="none" cap="none" strike="noStrike">
                <a:solidFill>
                  <a:srgbClr val="000000"/>
                </a:solidFill>
                <a:latin typeface="Century Gothic"/>
                <a:ea typeface="Century Gothic"/>
                <a:cs typeface="Century Gothic"/>
                <a:sym typeface="Century Gothic"/>
              </a:rPr>
              <a:t> Rina.</a:t>
            </a:r>
            <a:endParaRPr b="0" i="0" sz="1400" u="none" cap="none" strike="noStrike">
              <a:solidFill>
                <a:srgbClr val="000000"/>
              </a:solidFill>
              <a:latin typeface="Arial"/>
              <a:ea typeface="Arial"/>
              <a:cs typeface="Arial"/>
              <a:sym typeface="Arial"/>
            </a:endParaRPr>
          </a:p>
        </p:txBody>
      </p:sp>
      <p:sp>
        <p:nvSpPr>
          <p:cNvPr id="238" name="Google Shape;238;p18"/>
          <p:cNvSpPr/>
          <p:nvPr/>
        </p:nvSpPr>
        <p:spPr>
          <a:xfrm>
            <a:off x="6494868" y="1762829"/>
            <a:ext cx="1666151"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8"/>
          <p:cNvSpPr/>
          <p:nvPr/>
        </p:nvSpPr>
        <p:spPr>
          <a:xfrm>
            <a:off x="3414408" y="1273673"/>
            <a:ext cx="1171387"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8"/>
          <p:cNvSpPr/>
          <p:nvPr/>
        </p:nvSpPr>
        <p:spPr>
          <a:xfrm>
            <a:off x="3365267" y="2286615"/>
            <a:ext cx="1266245" cy="3772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8"/>
          <p:cNvSpPr/>
          <p:nvPr/>
        </p:nvSpPr>
        <p:spPr>
          <a:xfrm>
            <a:off x="3181600" y="2739864"/>
            <a:ext cx="1193233"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18"/>
          <p:cNvSpPr/>
          <p:nvPr/>
        </p:nvSpPr>
        <p:spPr>
          <a:xfrm>
            <a:off x="7321342" y="5564118"/>
            <a:ext cx="1479755"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18"/>
          <p:cNvSpPr/>
          <p:nvPr/>
        </p:nvSpPr>
        <p:spPr>
          <a:xfrm>
            <a:off x="4658095" y="3703485"/>
            <a:ext cx="1791049"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8"/>
          <p:cNvSpPr/>
          <p:nvPr/>
        </p:nvSpPr>
        <p:spPr>
          <a:xfrm>
            <a:off x="4756072" y="3187716"/>
            <a:ext cx="1473278"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18"/>
          <p:cNvSpPr/>
          <p:nvPr/>
        </p:nvSpPr>
        <p:spPr>
          <a:xfrm>
            <a:off x="8321042" y="5085677"/>
            <a:ext cx="1303018"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18"/>
          <p:cNvSpPr/>
          <p:nvPr/>
        </p:nvSpPr>
        <p:spPr>
          <a:xfrm>
            <a:off x="4102391" y="4158443"/>
            <a:ext cx="1266243" cy="3509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18"/>
          <p:cNvSpPr/>
          <p:nvPr/>
        </p:nvSpPr>
        <p:spPr>
          <a:xfrm>
            <a:off x="2111602" y="4622096"/>
            <a:ext cx="164886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clock&#10;&#10;Description automatically generated" id="253" name="Google Shape;253;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4" name="Google Shape;254;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5" name="Google Shape;255;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6" name="Google Shape;256;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8" name="Google Shape;258;p90"/>
          <p:cNvSpPr txBox="1"/>
          <p:nvPr/>
        </p:nvSpPr>
        <p:spPr>
          <a:xfrm>
            <a:off x="819040" y="2077999"/>
            <a:ext cx="9437710" cy="1446509"/>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Will and Tara walked to the park and played volleyball. </a:t>
            </a:r>
            <a:endParaRPr b="0" i="0" sz="1400" u="none" cap="none" strike="noStrike">
              <a:solidFill>
                <a:srgbClr val="000000"/>
              </a:solidFill>
              <a:latin typeface="Arial"/>
              <a:ea typeface="Arial"/>
              <a:cs typeface="Arial"/>
              <a:sym typeface="Arial"/>
            </a:endParaRPr>
          </a:p>
        </p:txBody>
      </p:sp>
      <p:sp>
        <p:nvSpPr>
          <p:cNvPr id="259" name="Google Shape;259;p90"/>
          <p:cNvSpPr txBox="1"/>
          <p:nvPr/>
        </p:nvSpPr>
        <p:spPr>
          <a:xfrm>
            <a:off x="1518290" y="4095058"/>
            <a:ext cx="803920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the compound subject and the compound predicate.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drawing, lamp&#10;&#10;Description automatically generated" id="264" name="Google Shape;26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65" name="Google Shape;26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66" name="Google Shape;26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7" name="Google Shape;26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68" name="Google Shape;26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9" name="Google Shape;26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A picture containing clock&#10;&#10;Description automatically generated" id="275" name="Google Shape;275;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6" name="Google Shape;276;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7" name="Google Shape;277;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8" name="Google Shape;278;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9" name="Google Shape;279;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24"/>
          <p:cNvSpPr txBox="1"/>
          <p:nvPr/>
        </p:nvSpPr>
        <p:spPr>
          <a:xfrm>
            <a:off x="819040" y="1863400"/>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identical</a:t>
            </a:r>
            <a:endParaRPr b="0" i="0" sz="1400" u="none" cap="none" strike="noStrike">
              <a:solidFill>
                <a:srgbClr val="000000"/>
              </a:solidFill>
              <a:latin typeface="Century Gothic"/>
              <a:ea typeface="Century Gothic"/>
              <a:cs typeface="Century Gothic"/>
              <a:sym typeface="Century Gothic"/>
            </a:endParaRPr>
          </a:p>
        </p:txBody>
      </p:sp>
      <p:sp>
        <p:nvSpPr>
          <p:cNvPr id="281" name="Google Shape;281;p24"/>
          <p:cNvSpPr txBox="1"/>
          <p:nvPr/>
        </p:nvSpPr>
        <p:spPr>
          <a:xfrm>
            <a:off x="819040" y="4255762"/>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DNA</a:t>
            </a:r>
            <a:endParaRPr b="0" i="0" sz="1400" u="none" cap="none" strike="noStrike">
              <a:solidFill>
                <a:srgbClr val="000000"/>
              </a:solidFill>
              <a:latin typeface="Century Gothic"/>
              <a:ea typeface="Century Gothic"/>
              <a:cs typeface="Century Gothic"/>
              <a:sym typeface="Century Gothic"/>
            </a:endParaRPr>
          </a:p>
        </p:txBody>
      </p:sp>
      <p:sp>
        <p:nvSpPr>
          <p:cNvPr id="282" name="Google Shape;282;p24"/>
          <p:cNvSpPr txBox="1"/>
          <p:nvPr/>
        </p:nvSpPr>
        <p:spPr>
          <a:xfrm>
            <a:off x="5967425" y="186340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radiation</a:t>
            </a:r>
            <a:endParaRPr b="0" i="0" sz="1400" u="none" cap="none" strike="noStrike">
              <a:solidFill>
                <a:srgbClr val="000000"/>
              </a:solidFill>
              <a:latin typeface="Century Gothic"/>
              <a:ea typeface="Century Gothic"/>
              <a:cs typeface="Century Gothic"/>
              <a:sym typeface="Century Gothic"/>
            </a:endParaRPr>
          </a:p>
        </p:txBody>
      </p:sp>
      <p:sp>
        <p:nvSpPr>
          <p:cNvPr id="283" name="Google Shape;283;p24"/>
          <p:cNvSpPr txBox="1"/>
          <p:nvPr/>
        </p:nvSpPr>
        <p:spPr>
          <a:xfrm>
            <a:off x="5967425" y="42557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chromosomes</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p24"/>
          <p:cNvSpPr txBox="1"/>
          <p:nvPr/>
        </p:nvSpPr>
        <p:spPr>
          <a:xfrm>
            <a:off x="828428" y="3059581"/>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duplicate</a:t>
            </a:r>
            <a:endParaRPr b="0" i="0" sz="1400" u="none" cap="none" strike="noStrike">
              <a:solidFill>
                <a:srgbClr val="000000"/>
              </a:solidFill>
              <a:latin typeface="Century Gothic"/>
              <a:ea typeface="Century Gothic"/>
              <a:cs typeface="Century Gothic"/>
              <a:sym typeface="Century Gothic"/>
            </a:endParaRPr>
          </a:p>
        </p:txBody>
      </p:sp>
      <p:sp>
        <p:nvSpPr>
          <p:cNvPr id="285" name="Google Shape;285;p24"/>
          <p:cNvSpPr txBox="1"/>
          <p:nvPr/>
        </p:nvSpPr>
        <p:spPr>
          <a:xfrm>
            <a:off x="5967428" y="3059581"/>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comparison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A picture containing clock&#10;&#10;Description automatically generated" id="291" name="Google Shape;291;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2" name="Google Shape;292;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3" name="Google Shape;29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4" name="Google Shape;294;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5" name="Google Shape;295;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296" name="Google Shape;296;p26"/>
          <p:cNvPicPr preferRelativeResize="0"/>
          <p:nvPr/>
        </p:nvPicPr>
        <p:blipFill rotWithShape="1">
          <a:blip r:embed="rId6">
            <a:alphaModFix/>
          </a:blip>
          <a:srcRect b="0" l="0" r="0" t="0"/>
          <a:stretch/>
        </p:blipFill>
        <p:spPr>
          <a:xfrm>
            <a:off x="2081317" y="1184076"/>
            <a:ext cx="7150861" cy="51552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97" name="Google Shape;297;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A picture containing clock&#10;&#10;Description automatically generated" id="303" name="Google Shape;303;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4" name="Google Shape;304;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5" name="Google Shape;305;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6" name="Google Shape;306;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7" name="Google Shape;307;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Twins in Space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08" name="Google Shape;308;p27"/>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09" name="Google Shape;309;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 89</a:t>
            </a:r>
            <a:endParaRPr b="0" i="0" sz="1400" u="none" cap="none" strike="noStrike">
              <a:solidFill>
                <a:srgbClr val="000000"/>
              </a:solidFill>
              <a:latin typeface="Century Gothic"/>
              <a:ea typeface="Century Gothic"/>
              <a:cs typeface="Century Gothic"/>
              <a:sym typeface="Century Gothic"/>
            </a:endParaRPr>
          </a:p>
        </p:txBody>
      </p:sp>
      <p:pic>
        <p:nvPicPr>
          <p:cNvPr id="310" name="Google Shape;310;p27"/>
          <p:cNvPicPr preferRelativeResize="0"/>
          <p:nvPr/>
        </p:nvPicPr>
        <p:blipFill rotWithShape="1">
          <a:blip r:embed="rId7">
            <a:alphaModFix/>
          </a:blip>
          <a:srcRect b="0" l="0" r="0" t="0"/>
          <a:stretch/>
        </p:blipFill>
        <p:spPr>
          <a:xfrm>
            <a:off x="1419053" y="1213462"/>
            <a:ext cx="7745874" cy="50675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picture containing clock&#10;&#10;Description automatically generated" id="316" name="Google Shape;316;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7" name="Google Shape;317;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8" name="Google Shape;318;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9" name="Google Shape;319;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0" name="Google Shape;320;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Twins in Space</a:t>
            </a:r>
            <a:endParaRPr b="0" i="0" sz="1400" u="none" cap="none" strike="noStrike">
              <a:solidFill>
                <a:srgbClr val="000000"/>
              </a:solidFill>
              <a:latin typeface="Century Gothic"/>
              <a:ea typeface="Century Gothic"/>
              <a:cs typeface="Century Gothic"/>
              <a:sym typeface="Century Gothic"/>
            </a:endParaRPr>
          </a:p>
        </p:txBody>
      </p:sp>
      <p:sp>
        <p:nvSpPr>
          <p:cNvPr id="321" name="Google Shape;321;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 91</a:t>
            </a:r>
            <a:endParaRPr b="0" i="0" sz="1400" u="none" cap="none" strike="noStrike">
              <a:solidFill>
                <a:srgbClr val="000000"/>
              </a:solidFill>
              <a:latin typeface="Century Gothic"/>
              <a:ea typeface="Century Gothic"/>
              <a:cs typeface="Century Gothic"/>
              <a:sym typeface="Century Gothic"/>
            </a:endParaRPr>
          </a:p>
        </p:txBody>
      </p:sp>
      <p:pic>
        <p:nvPicPr>
          <p:cNvPr id="322" name="Google Shape;322;p29"/>
          <p:cNvPicPr preferRelativeResize="0"/>
          <p:nvPr/>
        </p:nvPicPr>
        <p:blipFill rotWithShape="1">
          <a:blip r:embed="rId6">
            <a:alphaModFix/>
          </a:blip>
          <a:srcRect b="0" l="240" r="238" t="0"/>
          <a:stretch/>
        </p:blipFill>
        <p:spPr>
          <a:xfrm>
            <a:off x="2322525" y="1297875"/>
            <a:ext cx="7333729" cy="48549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23" name="Google Shape;323;p29"/>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picture containing clock&#10;&#10;Description automatically generated" id="329" name="Google Shape;329;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0" name="Google Shape;330;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1" name="Google Shape;331;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2" name="Google Shape;332;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3" name="Google Shape;333;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Twins in Space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4" name="Google Shape;334;p91"/>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35" name="Google Shape;335;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 93</a:t>
            </a:r>
            <a:endParaRPr b="0" i="0" sz="1400" u="none" cap="none" strike="noStrike">
              <a:solidFill>
                <a:srgbClr val="000000"/>
              </a:solidFill>
              <a:latin typeface="Century Gothic"/>
              <a:ea typeface="Century Gothic"/>
              <a:cs typeface="Century Gothic"/>
              <a:sym typeface="Century Gothic"/>
            </a:endParaRPr>
          </a:p>
        </p:txBody>
      </p:sp>
      <p:pic>
        <p:nvPicPr>
          <p:cNvPr id="336" name="Google Shape;336;p91"/>
          <p:cNvPicPr preferRelativeResize="0"/>
          <p:nvPr/>
        </p:nvPicPr>
        <p:blipFill rotWithShape="1">
          <a:blip r:embed="rId7">
            <a:alphaModFix/>
          </a:blip>
          <a:srcRect b="0" l="0" r="0" t="0"/>
          <a:stretch/>
        </p:blipFill>
        <p:spPr>
          <a:xfrm>
            <a:off x="1447687" y="1235192"/>
            <a:ext cx="7688605" cy="50240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 picture containing clock&#10;&#10;Description automatically generated" id="342" name="Google Shape;342;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3" name="Google Shape;343;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4" name="Google Shape;344;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5" name="Google Shape;345;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6" name="Google Shape;346;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Twins in Space</a:t>
            </a:r>
            <a:endParaRPr b="0" i="0" sz="1400" u="none" cap="none" strike="noStrike">
              <a:solidFill>
                <a:srgbClr val="000000"/>
              </a:solidFill>
              <a:latin typeface="Century Gothic"/>
              <a:ea typeface="Century Gothic"/>
              <a:cs typeface="Century Gothic"/>
              <a:sym typeface="Century Gothic"/>
            </a:endParaRPr>
          </a:p>
        </p:txBody>
      </p:sp>
      <p:sp>
        <p:nvSpPr>
          <p:cNvPr id="347" name="Google Shape;347;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 95</a:t>
            </a:r>
            <a:endParaRPr b="0" i="0" sz="1400" u="none" cap="none" strike="noStrike">
              <a:solidFill>
                <a:srgbClr val="000000"/>
              </a:solidFill>
              <a:latin typeface="Century Gothic"/>
              <a:ea typeface="Century Gothic"/>
              <a:cs typeface="Century Gothic"/>
              <a:sym typeface="Century Gothic"/>
            </a:endParaRPr>
          </a:p>
        </p:txBody>
      </p:sp>
      <p:pic>
        <p:nvPicPr>
          <p:cNvPr id="348" name="Google Shape;348;p92"/>
          <p:cNvPicPr preferRelativeResize="0"/>
          <p:nvPr/>
        </p:nvPicPr>
        <p:blipFill rotWithShape="1">
          <a:blip r:embed="rId6">
            <a:alphaModFix/>
          </a:blip>
          <a:srcRect b="0" l="425" r="423" t="0"/>
          <a:stretch/>
        </p:blipFill>
        <p:spPr>
          <a:xfrm>
            <a:off x="2531150" y="1272259"/>
            <a:ext cx="7372425" cy="48805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49" name="Google Shape;349;p92"/>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6" name="Google Shape;356;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7" name="Google Shape;357;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8" name="Google Shape;358;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Twins in Space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0" name="Google Shape;360;p93"/>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61" name="Google Shape;361;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 97</a:t>
            </a:r>
            <a:endParaRPr b="0" i="0" sz="1400" u="none" cap="none" strike="noStrike">
              <a:solidFill>
                <a:srgbClr val="000000"/>
              </a:solidFill>
              <a:latin typeface="Century Gothic"/>
              <a:ea typeface="Century Gothic"/>
              <a:cs typeface="Century Gothic"/>
              <a:sym typeface="Century Gothic"/>
            </a:endParaRPr>
          </a:p>
        </p:txBody>
      </p:sp>
      <p:pic>
        <p:nvPicPr>
          <p:cNvPr id="362" name="Google Shape;362;p93"/>
          <p:cNvPicPr preferRelativeResize="0"/>
          <p:nvPr/>
        </p:nvPicPr>
        <p:blipFill rotWithShape="1">
          <a:blip r:embed="rId7">
            <a:alphaModFix/>
          </a:blip>
          <a:srcRect b="0" l="0" r="0" t="0"/>
          <a:stretch/>
        </p:blipFill>
        <p:spPr>
          <a:xfrm>
            <a:off x="1515537" y="1263435"/>
            <a:ext cx="7595863" cy="49958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clock&#10;&#10;Description automatically generated" id="368" name="Google Shape;368;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9" name="Google Shape;369;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0" name="Google Shape;370;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1" name="Google Shape;371;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2" name="Google Shape;372;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Twins in Space</a:t>
            </a:r>
            <a:endParaRPr b="0" i="0" sz="1400" u="none" cap="none" strike="noStrike">
              <a:solidFill>
                <a:srgbClr val="000000"/>
              </a:solidFill>
              <a:latin typeface="Century Gothic"/>
              <a:ea typeface="Century Gothic"/>
              <a:cs typeface="Century Gothic"/>
              <a:sym typeface="Century Gothic"/>
            </a:endParaRPr>
          </a:p>
        </p:txBody>
      </p:sp>
      <p:sp>
        <p:nvSpPr>
          <p:cNvPr id="373" name="Google Shape;373;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 99</a:t>
            </a:r>
            <a:endParaRPr b="0" i="0" sz="1400" u="none" cap="none" strike="noStrike">
              <a:solidFill>
                <a:srgbClr val="000000"/>
              </a:solidFill>
              <a:latin typeface="Century Gothic"/>
              <a:ea typeface="Century Gothic"/>
              <a:cs typeface="Century Gothic"/>
              <a:sym typeface="Century Gothic"/>
            </a:endParaRPr>
          </a:p>
        </p:txBody>
      </p:sp>
      <p:pic>
        <p:nvPicPr>
          <p:cNvPr id="374" name="Google Shape;374;p94"/>
          <p:cNvPicPr preferRelativeResize="0"/>
          <p:nvPr/>
        </p:nvPicPr>
        <p:blipFill rotWithShape="1">
          <a:blip r:embed="rId6">
            <a:alphaModFix/>
          </a:blip>
          <a:srcRect b="0" l="220" r="220" t="0"/>
          <a:stretch/>
        </p:blipFill>
        <p:spPr>
          <a:xfrm>
            <a:off x="2531150" y="1272259"/>
            <a:ext cx="7372424" cy="48805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5" name="Google Shape;375;p94"/>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A picture containing clock&#10;&#10;Description automatically generated" id="381" name="Google Shape;381;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2" name="Google Shape;382;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3" name="Google Shape;383;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4" name="Google Shape;384;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5" name="Google Shape;385;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386" name="Google Shape;386;p33"/>
          <p:cNvSpPr txBox="1"/>
          <p:nvPr/>
        </p:nvSpPr>
        <p:spPr>
          <a:xfrm>
            <a:off x="6186072" y="1297875"/>
            <a:ext cx="5074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What did you think about “Twins in Space”</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387" name="Google Shape;387;p33"/>
          <p:cNvPicPr preferRelativeResize="0"/>
          <p:nvPr/>
        </p:nvPicPr>
        <p:blipFill rotWithShape="1">
          <a:blip r:embed="rId6">
            <a:alphaModFix/>
          </a:blip>
          <a:srcRect b="0" l="51725" r="0" t="0"/>
          <a:stretch/>
        </p:blipFill>
        <p:spPr>
          <a:xfrm>
            <a:off x="1703351" y="1297875"/>
            <a:ext cx="3739326" cy="5067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88" name="Google Shape;388;p33"/>
          <p:cNvSpPr txBox="1"/>
          <p:nvPr/>
        </p:nvSpPr>
        <p:spPr>
          <a:xfrm>
            <a:off x="6186072" y="3151225"/>
            <a:ext cx="53718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How did analyzing the structure and evaluating the details in “Twins in Space” help you better understand the topic</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g24e48a3c625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95" name="Google Shape;395;g24e48a3c625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96" name="Google Shape;396;g24e48a3c625_0_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397" name="Google Shape;397;g24e48a3c625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g24e48a3c625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399" name="Google Shape;399;g24e48a3c625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pic>
        <p:nvPicPr>
          <p:cNvPr id="400" name="Google Shape;400;g24e48a3c625_0_0"/>
          <p:cNvPicPr preferRelativeResize="0"/>
          <p:nvPr/>
        </p:nvPicPr>
        <p:blipFill rotWithShape="1">
          <a:blip r:embed="rId6">
            <a:alphaModFix/>
          </a:blip>
          <a:srcRect b="0" l="0" r="0" t="0"/>
          <a:stretch/>
        </p:blipFill>
        <p:spPr>
          <a:xfrm>
            <a:off x="2182512" y="1329168"/>
            <a:ext cx="3909663" cy="52367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01" name="Google Shape;401;g24e48a3c625_0_0"/>
          <p:cNvSpPr txBox="1"/>
          <p:nvPr/>
        </p:nvSpPr>
        <p:spPr>
          <a:xfrm>
            <a:off x="6954008" y="2739698"/>
            <a:ext cx="3739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100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icture containing clock&#10;&#10;Description automatically generated" id="407" name="Google Shape;407;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8" name="Google Shape;408;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9" name="Google Shape;409;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0" name="Google Shape;410;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1" name="Google Shape;411;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412" name="Google Shape;412;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pic>
        <p:nvPicPr>
          <p:cNvPr id="413" name="Google Shape;413;p95"/>
          <p:cNvPicPr preferRelativeResize="0"/>
          <p:nvPr/>
        </p:nvPicPr>
        <p:blipFill rotWithShape="1">
          <a:blip r:embed="rId6">
            <a:alphaModFix/>
          </a:blip>
          <a:srcRect b="0" l="0" r="0" t="0"/>
          <a:stretch/>
        </p:blipFill>
        <p:spPr>
          <a:xfrm>
            <a:off x="1841878" y="1297875"/>
            <a:ext cx="3903647" cy="52286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4" name="Google Shape;414;p95"/>
          <p:cNvSpPr txBox="1"/>
          <p:nvPr/>
        </p:nvSpPr>
        <p:spPr>
          <a:xfrm>
            <a:off x="6634723" y="3124992"/>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100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15" name="Google Shape;415;p95"/>
          <p:cNvPicPr preferRelativeResize="0"/>
          <p:nvPr/>
        </p:nvPicPr>
        <p:blipFill rotWithShape="1">
          <a:blip r:embed="rId7">
            <a:alphaModFix/>
          </a:blip>
          <a:srcRect b="0" l="0" r="0" t="0"/>
          <a:stretch/>
        </p:blipFill>
        <p:spPr>
          <a:xfrm>
            <a:off x="6471045" y="2163106"/>
            <a:ext cx="2749541" cy="9618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clock&#10;&#10;Description automatically generated" id="421" name="Google Shape;42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2" name="Google Shape;42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3" name="Google Shape;42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4" name="Google Shape;42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5" name="Google Shape;42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26" name="Google Shape;42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1" i="0" sz="1400" u="none" cap="none" strike="noStrike">
              <a:solidFill>
                <a:srgbClr val="000000"/>
              </a:solidFill>
              <a:latin typeface="Century Gothic"/>
              <a:ea typeface="Century Gothic"/>
              <a:cs typeface="Century Gothic"/>
              <a:sym typeface="Century Gothic"/>
            </a:endParaRPr>
          </a:p>
        </p:txBody>
      </p:sp>
      <p:sp>
        <p:nvSpPr>
          <p:cNvPr id="427" name="Google Shape;427;p34"/>
          <p:cNvSpPr txBox="1"/>
          <p:nvPr/>
        </p:nvSpPr>
        <p:spPr>
          <a:xfrm>
            <a:off x="6902226" y="2974200"/>
            <a:ext cx="4647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101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28" name="Google Shape;428;p34"/>
          <p:cNvPicPr preferRelativeResize="0"/>
          <p:nvPr/>
        </p:nvPicPr>
        <p:blipFill rotWithShape="1">
          <a:blip r:embed="rId6">
            <a:alphaModFix/>
          </a:blip>
          <a:srcRect b="0" l="0" r="0" t="0"/>
          <a:stretch/>
        </p:blipFill>
        <p:spPr>
          <a:xfrm>
            <a:off x="6721161" y="2012319"/>
            <a:ext cx="2749541" cy="961885"/>
          </a:xfrm>
          <a:prstGeom prst="rect">
            <a:avLst/>
          </a:prstGeom>
          <a:noFill/>
          <a:ln>
            <a:noFill/>
          </a:ln>
        </p:spPr>
      </p:pic>
      <p:pic>
        <p:nvPicPr>
          <p:cNvPr id="429" name="Google Shape;429;p34"/>
          <p:cNvPicPr preferRelativeResize="0"/>
          <p:nvPr/>
        </p:nvPicPr>
        <p:blipFill rotWithShape="1">
          <a:blip r:embed="rId7">
            <a:alphaModFix/>
          </a:blip>
          <a:srcRect b="0" l="0" r="0" t="0"/>
          <a:stretch/>
        </p:blipFill>
        <p:spPr>
          <a:xfrm>
            <a:off x="2007137" y="1297875"/>
            <a:ext cx="3750162" cy="5139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A picture containing clock&#10;&#10;Description automatically generated" id="435" name="Google Shape;435;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6" name="Google Shape;436;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7" name="Google Shape;437;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8" name="Google Shape;438;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9" name="Google Shape;439;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pic>
        <p:nvPicPr>
          <p:cNvPr id="440" name="Google Shape;440;p96"/>
          <p:cNvPicPr preferRelativeResize="0"/>
          <p:nvPr/>
        </p:nvPicPr>
        <p:blipFill rotWithShape="1">
          <a:blip r:embed="rId6">
            <a:alphaModFix/>
          </a:blip>
          <a:srcRect b="0" l="0" r="0" t="0"/>
          <a:stretch/>
        </p:blipFill>
        <p:spPr>
          <a:xfrm>
            <a:off x="2108092" y="1205806"/>
            <a:ext cx="3951905" cy="5384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41" name="Google Shape;441;p96"/>
          <p:cNvPicPr preferRelativeResize="0"/>
          <p:nvPr/>
        </p:nvPicPr>
        <p:blipFill rotWithShape="1">
          <a:blip r:embed="rId7">
            <a:alphaModFix/>
          </a:blip>
          <a:srcRect b="0" l="0" r="0" t="0"/>
          <a:stretch/>
        </p:blipFill>
        <p:spPr>
          <a:xfrm>
            <a:off x="7062899" y="1886876"/>
            <a:ext cx="2749541" cy="961885"/>
          </a:xfrm>
          <a:prstGeom prst="rect">
            <a:avLst/>
          </a:prstGeom>
          <a:noFill/>
          <a:ln>
            <a:noFill/>
          </a:ln>
        </p:spPr>
      </p:pic>
      <p:sp>
        <p:nvSpPr>
          <p:cNvPr id="442" name="Google Shape;442;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a:t>
            </a:r>
            <a:endParaRPr b="0" i="0" sz="1400" u="none" cap="none" strike="noStrike">
              <a:solidFill>
                <a:srgbClr val="000000"/>
              </a:solidFill>
              <a:latin typeface="Century Gothic"/>
              <a:ea typeface="Century Gothic"/>
              <a:cs typeface="Century Gothic"/>
              <a:sym typeface="Century Gothic"/>
            </a:endParaRPr>
          </a:p>
        </p:txBody>
      </p:sp>
      <p:sp>
        <p:nvSpPr>
          <p:cNvPr id="443" name="Google Shape;443;p96"/>
          <p:cNvSpPr txBox="1"/>
          <p:nvPr/>
        </p:nvSpPr>
        <p:spPr>
          <a:xfrm>
            <a:off x="7206122" y="2776650"/>
            <a:ext cx="4134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106 in your </a:t>
            </a:r>
            <a:r>
              <a:rPr b="0" i="1" lang="en-US" sz="3200" u="none" cap="none" strike="noStrike">
                <a:solidFill>
                  <a:srgbClr val="000000"/>
                </a:solidFill>
                <a:latin typeface="Century Gothic"/>
                <a:ea typeface="Century Gothic"/>
                <a:cs typeface="Century Gothic"/>
                <a:sym typeface="Century Gothic"/>
              </a:rPr>
              <a:t>Student Interactive </a:t>
            </a:r>
            <a:r>
              <a:rPr b="0" i="0" lang="en-US" sz="3200" u="none" cap="none" strike="noStrike">
                <a:solidFill>
                  <a:srgbClr val="000000"/>
                </a:solidFill>
                <a:latin typeface="Century Gothic"/>
                <a:ea typeface="Century Gothic"/>
                <a:cs typeface="Century Gothic"/>
                <a:sym typeface="Century Gothic"/>
              </a:rPr>
              <a:t>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a:t>
            </a:r>
            <a:endParaRPr b="0" i="0" sz="1400" u="none" cap="none" strike="noStrike">
              <a:solidFill>
                <a:srgbClr val="000000"/>
              </a:solidFill>
              <a:latin typeface="Century Gothic"/>
              <a:ea typeface="Century Gothic"/>
              <a:cs typeface="Century Gothic"/>
              <a:sym typeface="Century Gothic"/>
            </a:endParaRPr>
          </a:p>
        </p:txBody>
      </p:sp>
      <p:pic>
        <p:nvPicPr>
          <p:cNvPr id="455" name="Google Shape;455;p35"/>
          <p:cNvPicPr preferRelativeResize="0"/>
          <p:nvPr/>
        </p:nvPicPr>
        <p:blipFill rotWithShape="1">
          <a:blip r:embed="rId6">
            <a:alphaModFix/>
          </a:blip>
          <a:srcRect b="0" l="0" r="0" t="0"/>
          <a:stretch/>
        </p:blipFill>
        <p:spPr>
          <a:xfrm>
            <a:off x="1763669" y="1159009"/>
            <a:ext cx="4255922" cy="54339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56" name="Google Shape;456;p35"/>
          <p:cNvSpPr txBox="1"/>
          <p:nvPr/>
        </p:nvSpPr>
        <p:spPr>
          <a:xfrm>
            <a:off x="6857999" y="3094873"/>
            <a:ext cx="357033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112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6"/>
          <p:cNvSpPr txBox="1"/>
          <p:nvPr/>
        </p:nvSpPr>
        <p:spPr>
          <a:xfrm>
            <a:off x="819040" y="1302698"/>
            <a:ext cx="8308742"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In your writing notebook, </a:t>
            </a:r>
            <a:r>
              <a:rPr b="1" i="0" lang="en-US" sz="2800" u="none" cap="none" strike="noStrike">
                <a:solidFill>
                  <a:schemeClr val="dk1"/>
                </a:solidFill>
                <a:latin typeface="Century Gothic"/>
                <a:ea typeface="Century Gothic"/>
                <a:cs typeface="Century Gothic"/>
                <a:sym typeface="Century Gothic"/>
              </a:rPr>
              <a:t>put</a:t>
            </a:r>
            <a:r>
              <a:rPr b="0" i="0" lang="en-US" sz="2800" u="none" cap="none" strike="noStrike">
                <a:solidFill>
                  <a:schemeClr val="dk1"/>
                </a:solidFill>
                <a:latin typeface="Century Gothic"/>
                <a:ea typeface="Century Gothic"/>
                <a:cs typeface="Century Gothic"/>
                <a:sym typeface="Century Gothic"/>
              </a:rPr>
              <a:t> </a:t>
            </a:r>
            <a:r>
              <a:rPr b="1" i="0" lang="en-US" sz="2800" u="none" cap="none" strike="noStrike">
                <a:solidFill>
                  <a:schemeClr val="dk1"/>
                </a:solidFill>
                <a:latin typeface="Century Gothic"/>
                <a:ea typeface="Century Gothic"/>
                <a:cs typeface="Century Gothic"/>
                <a:sym typeface="Century Gothic"/>
              </a:rPr>
              <a:t>in order </a:t>
            </a:r>
            <a:r>
              <a:rPr b="0" i="0" lang="en-US" sz="2800" u="none" cap="none" strike="noStrike">
                <a:solidFill>
                  <a:schemeClr val="dk1"/>
                </a:solidFill>
                <a:latin typeface="Century Gothic"/>
                <a:ea typeface="Century Gothic"/>
                <a:cs typeface="Century Gothic"/>
                <a:sym typeface="Century Gothic"/>
              </a:rPr>
              <a:t>the key events you have identified for your narratives. </a:t>
            </a:r>
            <a:endParaRPr b="0" i="0" sz="1400" u="none" cap="none" strike="noStrike">
              <a:solidFill>
                <a:srgbClr val="000000"/>
              </a:solidFill>
              <a:latin typeface="Arial"/>
              <a:ea typeface="Arial"/>
              <a:cs typeface="Arial"/>
              <a:sym typeface="Arial"/>
            </a:endParaRPr>
          </a:p>
        </p:txBody>
      </p:sp>
      <p:sp>
        <p:nvSpPr>
          <p:cNvPr id="468" name="Google Shape;468;p36"/>
          <p:cNvSpPr txBox="1"/>
          <p:nvPr/>
        </p:nvSpPr>
        <p:spPr>
          <a:xfrm>
            <a:off x="821738" y="2711305"/>
            <a:ext cx="7995703"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Use </a:t>
            </a:r>
            <a:r>
              <a:rPr b="0" i="0" lang="en-US" sz="2800" u="none" cap="none" strike="noStrike">
                <a:solidFill>
                  <a:schemeClr val="dk1"/>
                </a:solidFill>
                <a:latin typeface="Century Gothic"/>
                <a:ea typeface="Century Gothic"/>
                <a:cs typeface="Century Gothic"/>
                <a:sym typeface="Century Gothic"/>
              </a:rPr>
              <a:t>this time to </a:t>
            </a:r>
            <a:r>
              <a:rPr b="1" i="0" lang="en-US" sz="2800" u="none" cap="none" strike="noStrike">
                <a:solidFill>
                  <a:schemeClr val="dk1"/>
                </a:solidFill>
                <a:latin typeface="Century Gothic"/>
                <a:ea typeface="Century Gothic"/>
                <a:cs typeface="Century Gothic"/>
                <a:sym typeface="Century Gothic"/>
              </a:rPr>
              <a:t>list </a:t>
            </a:r>
            <a:r>
              <a:rPr b="0" i="0" lang="en-US" sz="2800" u="none" cap="none" strike="noStrike">
                <a:solidFill>
                  <a:schemeClr val="dk1"/>
                </a:solidFill>
                <a:latin typeface="Century Gothic"/>
                <a:ea typeface="Century Gothic"/>
                <a:cs typeface="Century Gothic"/>
                <a:sym typeface="Century Gothic"/>
              </a:rPr>
              <a:t>and</a:t>
            </a:r>
            <a:r>
              <a:rPr b="1" i="0" lang="en-US" sz="2800" u="none" cap="none" strike="noStrike">
                <a:solidFill>
                  <a:schemeClr val="dk1"/>
                </a:solidFill>
                <a:latin typeface="Century Gothic"/>
                <a:ea typeface="Century Gothic"/>
                <a:cs typeface="Century Gothic"/>
                <a:sym typeface="Century Gothic"/>
              </a:rPr>
              <a:t> evaluate </a:t>
            </a:r>
            <a:r>
              <a:rPr b="0" i="0" lang="en-US" sz="2800" u="none" cap="none" strike="noStrike">
                <a:solidFill>
                  <a:schemeClr val="dk1"/>
                </a:solidFill>
                <a:latin typeface="Century Gothic"/>
                <a:ea typeface="Century Gothic"/>
                <a:cs typeface="Century Gothic"/>
                <a:sym typeface="Century Gothic"/>
              </a:rPr>
              <a:t>events from the perspective of a potential reader.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Explain </a:t>
            </a:r>
            <a:r>
              <a:rPr b="0" i="0" lang="en-US" sz="2800" u="none" cap="none" strike="noStrike">
                <a:solidFill>
                  <a:schemeClr val="dk1"/>
                </a:solidFill>
                <a:latin typeface="Century Gothic"/>
                <a:ea typeface="Century Gothic"/>
                <a:cs typeface="Century Gothic"/>
                <a:sym typeface="Century Gothic"/>
              </a:rPr>
              <a:t>to the class how you decided to leave an event out of your narratives</a:t>
            </a:r>
            <a:r>
              <a:rPr b="1" i="0" lang="en-US" sz="2800" u="none" cap="none" strike="noStrike">
                <a:solidFill>
                  <a:schemeClr val="dk1"/>
                </a:solidFill>
                <a:latin typeface="Century Gothic"/>
                <a:ea typeface="Century Gothic"/>
                <a:cs typeface="Century Gothic"/>
                <a:sym typeface="Century Gothic"/>
              </a:rPr>
              <a:t>.</a:t>
            </a:r>
            <a:endParaRPr b="0" i="0" sz="1200" u="none" cap="none" strike="noStrike">
              <a:solidFill>
                <a:srgbClr val="000000"/>
              </a:solidFill>
              <a:latin typeface="Century Gothic"/>
              <a:ea typeface="Century Gothic"/>
              <a:cs typeface="Century Gothic"/>
              <a:sym typeface="Century Gothic"/>
            </a:endParaRPr>
          </a:p>
        </p:txBody>
      </p:sp>
      <p:pic>
        <p:nvPicPr>
          <p:cNvPr descr="Books outline" id="469" name="Google Shape;469;p36"/>
          <p:cNvPicPr preferRelativeResize="0"/>
          <p:nvPr/>
        </p:nvPicPr>
        <p:blipFill rotWithShape="1">
          <a:blip r:embed="rId6">
            <a:alphaModFix/>
          </a:blip>
          <a:srcRect b="0" l="0" r="0" t="0"/>
          <a:stretch/>
        </p:blipFill>
        <p:spPr>
          <a:xfrm>
            <a:off x="8943175" y="3429000"/>
            <a:ext cx="2429785" cy="24297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109</a:t>
            </a:r>
            <a:endParaRPr b="0" i="0" sz="1400" u="none" cap="none" strike="noStrike">
              <a:solidFill>
                <a:srgbClr val="000000"/>
              </a:solidFill>
              <a:latin typeface="Century Gothic"/>
              <a:ea typeface="Century Gothic"/>
              <a:cs typeface="Century Gothic"/>
              <a:sym typeface="Century Gothic"/>
            </a:endParaRPr>
          </a:p>
        </p:txBody>
      </p:sp>
      <p:pic>
        <p:nvPicPr>
          <p:cNvPr id="481" name="Google Shape;481;p37"/>
          <p:cNvPicPr preferRelativeResize="0"/>
          <p:nvPr/>
        </p:nvPicPr>
        <p:blipFill rotWithShape="1">
          <a:blip r:embed="rId6">
            <a:alphaModFix/>
          </a:blip>
          <a:srcRect b="0" l="0" r="0" t="0"/>
          <a:stretch/>
        </p:blipFill>
        <p:spPr>
          <a:xfrm>
            <a:off x="1864899" y="1159009"/>
            <a:ext cx="4090041" cy="54540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2" name="Google Shape;482;p37"/>
          <p:cNvSpPr txBox="1"/>
          <p:nvPr/>
        </p:nvSpPr>
        <p:spPr>
          <a:xfrm>
            <a:off x="6670929" y="3780910"/>
            <a:ext cx="43422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109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483" name="Google Shape;483;p37"/>
          <p:cNvPicPr preferRelativeResize="0"/>
          <p:nvPr/>
        </p:nvPicPr>
        <p:blipFill rotWithShape="1">
          <a:blip r:embed="rId7">
            <a:alphaModFix/>
          </a:blip>
          <a:srcRect b="0" l="0" r="0" t="0"/>
          <a:stretch/>
        </p:blipFill>
        <p:spPr>
          <a:xfrm>
            <a:off x="6445105" y="2595950"/>
            <a:ext cx="2749534" cy="957155"/>
          </a:xfrm>
          <a:prstGeom prst="rect">
            <a:avLst/>
          </a:prstGeom>
          <a:noFill/>
          <a:ln>
            <a:noFill/>
          </a:ln>
        </p:spPr>
      </p:pic>
      <p:sp>
        <p:nvSpPr>
          <p:cNvPr id="484" name="Google Shape;484;p37"/>
          <p:cNvSpPr txBox="1"/>
          <p:nvPr/>
        </p:nvSpPr>
        <p:spPr>
          <a:xfrm>
            <a:off x="6811379" y="1783160"/>
            <a:ext cx="4342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imitate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A picture containing clock&#10;&#10;Description automatically generated" id="490" name="Google Shape;490;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1" name="Google Shape;491;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2" name="Google Shape;492;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3" name="Google Shape;493;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4" name="Google Shape;494;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38"/>
          <p:cNvSpPr txBox="1"/>
          <p:nvPr/>
        </p:nvSpPr>
        <p:spPr>
          <a:xfrm>
            <a:off x="1949116" y="5127769"/>
            <a:ext cx="6966284"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the subject and the predicate and </a:t>
            </a:r>
            <a:r>
              <a:rPr b="1" i="0" lang="en-US" sz="2800" u="none" cap="none" strike="noStrike">
                <a:solidFill>
                  <a:schemeClr val="dk1"/>
                </a:solidFill>
                <a:latin typeface="Century Gothic"/>
                <a:ea typeface="Century Gothic"/>
                <a:cs typeface="Century Gothic"/>
                <a:sym typeface="Century Gothic"/>
              </a:rPr>
              <a:t>tell </a:t>
            </a:r>
            <a:r>
              <a:rPr b="0" i="0" lang="en-US" sz="2800" u="none" cap="none" strike="noStrike">
                <a:solidFill>
                  <a:schemeClr val="dk1"/>
                </a:solidFill>
                <a:latin typeface="Century Gothic"/>
                <a:ea typeface="Century Gothic"/>
                <a:cs typeface="Century Gothic"/>
                <a:sym typeface="Century Gothic"/>
              </a:rPr>
              <a:t>whether each is a complete sentence or a fragment. </a:t>
            </a:r>
            <a:endParaRPr b="0" i="0" sz="3200" u="none" cap="none" strike="noStrike">
              <a:solidFill>
                <a:schemeClr val="dk1"/>
              </a:solidFill>
              <a:latin typeface="Century Gothic"/>
              <a:ea typeface="Century Gothic"/>
              <a:cs typeface="Century Gothic"/>
              <a:sym typeface="Century Gothic"/>
            </a:endParaRPr>
          </a:p>
        </p:txBody>
      </p:sp>
      <p:sp>
        <p:nvSpPr>
          <p:cNvPr id="496" name="Google Shape;496;p38"/>
          <p:cNvSpPr txBox="1"/>
          <p:nvPr/>
        </p:nvSpPr>
        <p:spPr>
          <a:xfrm>
            <a:off x="1339273" y="3921629"/>
            <a:ext cx="7576126"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Nadia, my cousin, loves dogs. </a:t>
            </a:r>
            <a:endParaRPr b="0" i="0" sz="1400" u="none" cap="none" strike="noStrike">
              <a:solidFill>
                <a:srgbClr val="000000"/>
              </a:solidFill>
              <a:latin typeface="Arial"/>
              <a:ea typeface="Arial"/>
              <a:cs typeface="Arial"/>
              <a:sym typeface="Arial"/>
            </a:endParaRPr>
          </a:p>
        </p:txBody>
      </p:sp>
      <p:sp>
        <p:nvSpPr>
          <p:cNvPr id="497" name="Google Shape;497;p38"/>
          <p:cNvSpPr txBox="1"/>
          <p:nvPr/>
        </p:nvSpPr>
        <p:spPr>
          <a:xfrm>
            <a:off x="1339273" y="2656284"/>
            <a:ext cx="6061334" cy="707886"/>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Annie, smart and kind. </a:t>
            </a:r>
            <a:endParaRPr b="0" i="0" sz="1400" u="none" cap="none" strike="noStrike">
              <a:solidFill>
                <a:srgbClr val="000000"/>
              </a:solidFill>
              <a:latin typeface="Arial"/>
              <a:ea typeface="Arial"/>
              <a:cs typeface="Arial"/>
              <a:sym typeface="Arial"/>
            </a:endParaRPr>
          </a:p>
        </p:txBody>
      </p:sp>
      <p:sp>
        <p:nvSpPr>
          <p:cNvPr id="498" name="Google Shape;498;p38"/>
          <p:cNvSpPr txBox="1"/>
          <p:nvPr/>
        </p:nvSpPr>
        <p:spPr>
          <a:xfrm>
            <a:off x="1339273" y="1390939"/>
            <a:ext cx="3452121"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Rocky runs.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drawing, lamp&#10;&#10;Description automatically generated" id="503" name="Google Shape;503;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04" name="Google Shape;504;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05" name="Google Shape;505;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07" name="Google Shape;507;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08" name="Google Shape;508;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 picture containing clock&#10;&#10;Description automatically generated" id="514" name="Google Shape;514;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5" name="Google Shape;515;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6" name="Google Shape;516;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7" name="Google Shape;517;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8" name="Google Shape;518;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97"/>
          <p:cNvSpPr txBox="1"/>
          <p:nvPr/>
        </p:nvSpPr>
        <p:spPr>
          <a:xfrm>
            <a:off x="7301423" y="3139636"/>
            <a:ext cx="35713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21" name="Google Shape;521;p97"/>
          <p:cNvPicPr preferRelativeResize="0"/>
          <p:nvPr/>
        </p:nvPicPr>
        <p:blipFill rotWithShape="1">
          <a:blip r:embed="rId6">
            <a:alphaModFix/>
          </a:blip>
          <a:srcRect b="0" l="0" r="0" t="0"/>
          <a:stretch/>
        </p:blipFill>
        <p:spPr>
          <a:xfrm>
            <a:off x="2478311" y="1297875"/>
            <a:ext cx="3953715" cy="5373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A picture containing clock&#10;&#10;Description automatically generated" id="527" name="Google Shape;527;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8" name="Google Shape;528;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9" name="Google Shape;529;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0" name="Google Shape;530;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1" name="Google Shape;531;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32" name="Google Shape;532;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sp>
        <p:nvSpPr>
          <p:cNvPr id="533" name="Google Shape;533;p98"/>
          <p:cNvSpPr txBox="1"/>
          <p:nvPr/>
        </p:nvSpPr>
        <p:spPr>
          <a:xfrm>
            <a:off x="6646341" y="2842949"/>
            <a:ext cx="50292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93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pic>
        <p:nvPicPr>
          <p:cNvPr id="534" name="Google Shape;534;p98"/>
          <p:cNvPicPr preferRelativeResize="0"/>
          <p:nvPr/>
        </p:nvPicPr>
        <p:blipFill rotWithShape="1">
          <a:blip r:embed="rId6">
            <a:alphaModFix/>
          </a:blip>
          <a:srcRect b="0" l="0" r="0" t="0"/>
          <a:stretch/>
        </p:blipFill>
        <p:spPr>
          <a:xfrm>
            <a:off x="2194239" y="1297875"/>
            <a:ext cx="3950612" cy="5373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descr="A picture containing clock&#10;&#10;Description automatically generated" id="540" name="Google Shape;540;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1" name="Google Shape;541;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2" name="Google Shape;542;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3" name="Google Shape;543;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4" name="Google Shape;544;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45" name="Google Shape;545;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0" i="0" sz="1400" u="none" cap="none" strike="noStrike">
              <a:solidFill>
                <a:srgbClr val="000000"/>
              </a:solidFill>
              <a:latin typeface="Century Gothic"/>
              <a:ea typeface="Century Gothic"/>
              <a:cs typeface="Century Gothic"/>
              <a:sym typeface="Century Gothic"/>
            </a:endParaRPr>
          </a:p>
        </p:txBody>
      </p:sp>
      <p:sp>
        <p:nvSpPr>
          <p:cNvPr id="546" name="Google Shape;546;p99"/>
          <p:cNvSpPr txBox="1"/>
          <p:nvPr/>
        </p:nvSpPr>
        <p:spPr>
          <a:xfrm>
            <a:off x="6622916" y="2701224"/>
            <a:ext cx="50292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95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pic>
        <p:nvPicPr>
          <p:cNvPr id="547" name="Google Shape;547;p99"/>
          <p:cNvPicPr preferRelativeResize="0"/>
          <p:nvPr/>
        </p:nvPicPr>
        <p:blipFill rotWithShape="1">
          <a:blip r:embed="rId6">
            <a:alphaModFix/>
          </a:blip>
          <a:srcRect b="0" l="0" r="0" t="0"/>
          <a:stretch/>
        </p:blipFill>
        <p:spPr>
          <a:xfrm>
            <a:off x="2215700" y="1297875"/>
            <a:ext cx="3929149" cy="52938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A picture containing clock&#10;&#10;Description automatically generated" id="553" name="Google Shape;553;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4" name="Google Shape;554;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5" name="Google Shape;555;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6" name="Google Shape;556;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7" name="Google Shape;557;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58" name="Google Shape;558;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0" i="0" sz="1400" u="none" cap="none" strike="noStrike">
              <a:solidFill>
                <a:srgbClr val="000000"/>
              </a:solidFill>
              <a:latin typeface="Century Gothic"/>
              <a:ea typeface="Century Gothic"/>
              <a:cs typeface="Century Gothic"/>
              <a:sym typeface="Century Gothic"/>
            </a:endParaRPr>
          </a:p>
        </p:txBody>
      </p:sp>
      <p:sp>
        <p:nvSpPr>
          <p:cNvPr id="559" name="Google Shape;559;p100"/>
          <p:cNvSpPr txBox="1"/>
          <p:nvPr/>
        </p:nvSpPr>
        <p:spPr>
          <a:xfrm>
            <a:off x="6669741" y="2701224"/>
            <a:ext cx="50292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96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pic>
        <p:nvPicPr>
          <p:cNvPr id="560" name="Google Shape;560;p100"/>
          <p:cNvPicPr preferRelativeResize="0"/>
          <p:nvPr/>
        </p:nvPicPr>
        <p:blipFill rotWithShape="1">
          <a:blip r:embed="rId6">
            <a:alphaModFix/>
          </a:blip>
          <a:srcRect b="0" l="0" r="0" t="0"/>
          <a:stretch/>
        </p:blipFill>
        <p:spPr>
          <a:xfrm>
            <a:off x="2275875" y="1297875"/>
            <a:ext cx="3816849" cy="5275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descr="A picture containing clock&#10;&#10;Description automatically generated" id="566" name="Google Shape;566;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7" name="Google Shape;567;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8" name="Google Shape;568;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9" name="Google Shape;569;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0" name="Google Shape;570;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71" name="Google Shape;571;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sp>
        <p:nvSpPr>
          <p:cNvPr id="572" name="Google Shape;572;p101"/>
          <p:cNvSpPr txBox="1"/>
          <p:nvPr/>
        </p:nvSpPr>
        <p:spPr>
          <a:xfrm>
            <a:off x="6669741" y="2842949"/>
            <a:ext cx="50292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98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pic>
        <p:nvPicPr>
          <p:cNvPr id="573" name="Google Shape;573;p101"/>
          <p:cNvPicPr preferRelativeResize="0"/>
          <p:nvPr/>
        </p:nvPicPr>
        <p:blipFill rotWithShape="1">
          <a:blip r:embed="rId6">
            <a:alphaModFix/>
          </a:blip>
          <a:srcRect b="0" l="0" r="0" t="0"/>
          <a:stretch/>
        </p:blipFill>
        <p:spPr>
          <a:xfrm>
            <a:off x="2233700" y="1297875"/>
            <a:ext cx="3859025" cy="52800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A picture containing clock&#10;&#10;Description automatically generated" id="579" name="Google Shape;579;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0" name="Google Shape;580;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1" name="Google Shape;581;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2" name="Google Shape;582;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3" name="Google Shape;583;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a:t>
            </a:r>
            <a:endParaRPr b="0" i="0" sz="1400" u="none" cap="none" strike="noStrike">
              <a:solidFill>
                <a:srgbClr val="000000"/>
              </a:solidFill>
              <a:latin typeface="Century Gothic"/>
              <a:ea typeface="Century Gothic"/>
              <a:cs typeface="Century Gothic"/>
              <a:sym typeface="Century Gothic"/>
            </a:endParaRPr>
          </a:p>
        </p:txBody>
      </p:sp>
      <p:pic>
        <p:nvPicPr>
          <p:cNvPr id="585" name="Google Shape;585;p102"/>
          <p:cNvPicPr preferRelativeResize="0"/>
          <p:nvPr/>
        </p:nvPicPr>
        <p:blipFill rotWithShape="1">
          <a:blip r:embed="rId6">
            <a:alphaModFix/>
          </a:blip>
          <a:srcRect b="0" l="0" r="0" t="0"/>
          <a:stretch/>
        </p:blipFill>
        <p:spPr>
          <a:xfrm>
            <a:off x="1800412" y="1232928"/>
            <a:ext cx="4009678" cy="5370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86" name="Google Shape;586;p102"/>
          <p:cNvSpPr txBox="1"/>
          <p:nvPr/>
        </p:nvSpPr>
        <p:spPr>
          <a:xfrm>
            <a:off x="6503563" y="2887246"/>
            <a:ext cx="457691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87" name="Google Shape;587;p102"/>
          <p:cNvPicPr preferRelativeResize="0"/>
          <p:nvPr/>
        </p:nvPicPr>
        <p:blipFill rotWithShape="1">
          <a:blip r:embed="rId7">
            <a:alphaModFix/>
          </a:blip>
          <a:srcRect b="0" l="0" r="0" t="0"/>
          <a:stretch/>
        </p:blipFill>
        <p:spPr>
          <a:xfrm>
            <a:off x="6352051" y="1916636"/>
            <a:ext cx="2749541" cy="9618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4" name="Google Shape;114;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5" name="Google Shape;115;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6" name="Google Shape;116;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7" name="Google Shape;117;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18" name="Google Shape;118;p10"/>
          <p:cNvSpPr txBox="1"/>
          <p:nvPr/>
        </p:nvSpPr>
        <p:spPr>
          <a:xfrm>
            <a:off x="8621032" y="2177871"/>
            <a:ext cx="2997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or draw </a:t>
            </a:r>
            <a:r>
              <a:rPr b="0" i="0" lang="en-US" sz="2800" u="none" cap="none" strike="noStrike">
                <a:solidFill>
                  <a:schemeClr val="dk1"/>
                </a:solidFill>
                <a:latin typeface="Century Gothic"/>
                <a:ea typeface="Century Gothic"/>
                <a:cs typeface="Century Gothic"/>
                <a:sym typeface="Century Gothic"/>
              </a:rPr>
              <a:t>more examples of how we can use space technologies on Earth.</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19" name="Google Shape;119;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84, 85</a:t>
            </a:r>
            <a:endParaRPr b="0" i="0" sz="1400" u="none" cap="none" strike="noStrike">
              <a:solidFill>
                <a:srgbClr val="000000"/>
              </a:solidFill>
              <a:latin typeface="Century Gothic"/>
              <a:ea typeface="Century Gothic"/>
              <a:cs typeface="Century Gothic"/>
              <a:sym typeface="Century Gothic"/>
            </a:endParaRPr>
          </a:p>
        </p:txBody>
      </p:sp>
      <p:pic>
        <p:nvPicPr>
          <p:cNvPr id="120" name="Google Shape;120;p10"/>
          <p:cNvPicPr preferRelativeResize="0"/>
          <p:nvPr/>
        </p:nvPicPr>
        <p:blipFill rotWithShape="1">
          <a:blip r:embed="rId6">
            <a:alphaModFix/>
          </a:blip>
          <a:srcRect b="0" l="0" r="0" t="0"/>
          <a:stretch/>
        </p:blipFill>
        <p:spPr>
          <a:xfrm>
            <a:off x="718749" y="1165975"/>
            <a:ext cx="7469625" cy="49131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A picture containing clock&#10;&#10;Description automatically generated" id="593" name="Google Shape;593;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4" name="Google Shape;594;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5" name="Google Shape;595;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6" name="Google Shape;596;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7" name="Google Shape;597;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Read Like a Writer</a:t>
            </a:r>
            <a:endParaRPr b="0" i="0" sz="1400" u="none" cap="none" strike="noStrike">
              <a:solidFill>
                <a:srgbClr val="000000"/>
              </a:solidFill>
              <a:latin typeface="Century Gothic"/>
              <a:ea typeface="Century Gothic"/>
              <a:cs typeface="Century Gothic"/>
              <a:sym typeface="Century Gothic"/>
            </a:endParaRPr>
          </a:p>
        </p:txBody>
      </p:sp>
      <p:sp>
        <p:nvSpPr>
          <p:cNvPr id="598" name="Google Shape;598;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599" name="Google Shape;599;p103"/>
          <p:cNvPicPr preferRelativeResize="0"/>
          <p:nvPr/>
        </p:nvPicPr>
        <p:blipFill rotWithShape="1">
          <a:blip r:embed="rId6">
            <a:alphaModFix/>
          </a:blip>
          <a:srcRect b="0" l="0" r="0" t="0"/>
          <a:stretch/>
        </p:blipFill>
        <p:spPr>
          <a:xfrm>
            <a:off x="1898021" y="1297875"/>
            <a:ext cx="3912079" cy="5374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0" name="Google Shape;600;p103"/>
          <p:cNvSpPr txBox="1"/>
          <p:nvPr/>
        </p:nvSpPr>
        <p:spPr>
          <a:xfrm>
            <a:off x="6503563" y="2887246"/>
            <a:ext cx="457691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107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A picture containing clock&#10;&#10;Description automatically generated" id="606" name="Google Shape;606;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7" name="Google Shape;607;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8" name="Google Shape;608;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9" name="Google Shape;609;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0" name="Google Shape;610;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612" name="Google Shape;612;p104"/>
          <p:cNvPicPr preferRelativeResize="0"/>
          <p:nvPr/>
        </p:nvPicPr>
        <p:blipFill rotWithShape="1">
          <a:blip r:embed="rId6">
            <a:alphaModFix/>
          </a:blip>
          <a:srcRect b="0" l="0" r="0" t="0"/>
          <a:stretch/>
        </p:blipFill>
        <p:spPr>
          <a:xfrm>
            <a:off x="1897062" y="1296558"/>
            <a:ext cx="3913038" cy="53762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3" name="Google Shape;613;p104"/>
          <p:cNvSpPr txBox="1"/>
          <p:nvPr/>
        </p:nvSpPr>
        <p:spPr>
          <a:xfrm>
            <a:off x="6503563" y="2887246"/>
            <a:ext cx="457691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4" name="Google Shape;614;p104"/>
          <p:cNvPicPr preferRelativeResize="0"/>
          <p:nvPr/>
        </p:nvPicPr>
        <p:blipFill rotWithShape="1">
          <a:blip r:embed="rId7">
            <a:alphaModFix/>
          </a:blip>
          <a:srcRect b="0" l="0" r="0" t="0"/>
          <a:stretch/>
        </p:blipFill>
        <p:spPr>
          <a:xfrm>
            <a:off x="6352051" y="1916636"/>
            <a:ext cx="2749541" cy="96188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A picture containing clock&#10;&#10;Description automatically generated" id="620" name="Google Shape;620;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1" name="Google Shape;621;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2" name="Google Shape;622;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3" name="Google Shape;623;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4" name="Google Shape;624;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1" sz="1400" u="none" cap="none" strike="noStrike">
              <a:solidFill>
                <a:srgbClr val="000000"/>
              </a:solidFill>
              <a:latin typeface="Arial"/>
              <a:ea typeface="Arial"/>
              <a:cs typeface="Arial"/>
              <a:sym typeface="Arial"/>
            </a:endParaRPr>
          </a:p>
        </p:txBody>
      </p:sp>
      <p:sp>
        <p:nvSpPr>
          <p:cNvPr id="625" name="Google Shape;625;p47"/>
          <p:cNvSpPr txBox="1"/>
          <p:nvPr/>
        </p:nvSpPr>
        <p:spPr>
          <a:xfrm>
            <a:off x="2430998" y="5410348"/>
            <a:ext cx="622323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each VC</a:t>
            </a:r>
            <a:r>
              <a:rPr b="0" i="1" lang="en-US" sz="2800" u="none" cap="none" strike="noStrike">
                <a:solidFill>
                  <a:schemeClr val="dk1"/>
                </a:solidFill>
                <a:latin typeface="Century Gothic"/>
                <a:ea typeface="Century Gothic"/>
                <a:cs typeface="Century Gothic"/>
                <a:sym typeface="Century Gothic"/>
              </a:rPr>
              <a:t>e</a:t>
            </a:r>
            <a:r>
              <a:rPr b="0" i="0" lang="en-US" sz="2800" u="none" cap="none" strike="noStrike">
                <a:solidFill>
                  <a:schemeClr val="dk1"/>
                </a:solidFill>
                <a:latin typeface="Century Gothic"/>
                <a:ea typeface="Century Gothic"/>
                <a:cs typeface="Century Gothic"/>
                <a:sym typeface="Century Gothic"/>
              </a:rPr>
              <a:t> sequence and </a:t>
            </a:r>
            <a:r>
              <a:rPr b="1" i="0" lang="en-US" sz="2800" u="none" cap="none" strike="noStrike">
                <a:solidFill>
                  <a:schemeClr val="dk1"/>
                </a:solidFill>
                <a:latin typeface="Century Gothic"/>
                <a:ea typeface="Century Gothic"/>
                <a:cs typeface="Century Gothic"/>
                <a:sym typeface="Century Gothic"/>
              </a:rPr>
              <a:t>pronounce </a:t>
            </a:r>
            <a:r>
              <a:rPr b="0" i="0" lang="en-US" sz="2800" u="none" cap="none" strike="noStrike">
                <a:solidFill>
                  <a:schemeClr val="dk1"/>
                </a:solidFill>
                <a:latin typeface="Century Gothic"/>
                <a:ea typeface="Century Gothic"/>
                <a:cs typeface="Century Gothic"/>
                <a:sym typeface="Century Gothic"/>
              </a:rPr>
              <a:t>the word aloud.</a:t>
            </a:r>
            <a:endParaRPr b="0" i="0" sz="2800" u="none" cap="none" strike="noStrike">
              <a:solidFill>
                <a:schemeClr val="dk1"/>
              </a:solidFill>
              <a:latin typeface="Century Gothic"/>
              <a:ea typeface="Century Gothic"/>
              <a:cs typeface="Century Gothic"/>
              <a:sym typeface="Century Gothic"/>
            </a:endParaRPr>
          </a:p>
        </p:txBody>
      </p:sp>
      <p:sp>
        <p:nvSpPr>
          <p:cNvPr id="626" name="Google Shape;626;p47"/>
          <p:cNvSpPr txBox="1"/>
          <p:nvPr/>
        </p:nvSpPr>
        <p:spPr>
          <a:xfrm>
            <a:off x="468607" y="1295170"/>
            <a:ext cx="3494553"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like</a:t>
            </a:r>
            <a:endParaRPr b="0" i="0" sz="1200" u="none" cap="none" strike="noStrike">
              <a:solidFill>
                <a:srgbClr val="000000"/>
              </a:solidFill>
              <a:latin typeface="Century Gothic"/>
              <a:ea typeface="Century Gothic"/>
              <a:cs typeface="Century Gothic"/>
              <a:sym typeface="Century Gothic"/>
            </a:endParaRPr>
          </a:p>
        </p:txBody>
      </p:sp>
      <p:sp>
        <p:nvSpPr>
          <p:cNvPr id="627" name="Google Shape;627;p47"/>
          <p:cNvSpPr txBox="1"/>
          <p:nvPr/>
        </p:nvSpPr>
        <p:spPr>
          <a:xfrm>
            <a:off x="2216525" y="4054930"/>
            <a:ext cx="3493269"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fuse</a:t>
            </a:r>
            <a:endParaRPr b="0" i="0" sz="1200" u="none" cap="none" strike="noStrike">
              <a:solidFill>
                <a:srgbClr val="000000"/>
              </a:solidFill>
              <a:latin typeface="Century Gothic"/>
              <a:ea typeface="Century Gothic"/>
              <a:cs typeface="Century Gothic"/>
              <a:sym typeface="Century Gothic"/>
            </a:endParaRPr>
          </a:p>
        </p:txBody>
      </p:sp>
      <p:sp>
        <p:nvSpPr>
          <p:cNvPr id="628" name="Google Shape;628;p47"/>
          <p:cNvSpPr txBox="1"/>
          <p:nvPr/>
        </p:nvSpPr>
        <p:spPr>
          <a:xfrm>
            <a:off x="8203683" y="1296018"/>
            <a:ext cx="3491977"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unlikely</a:t>
            </a:r>
            <a:endParaRPr b="0" i="0" sz="1200" u="none" cap="none" strike="noStrike">
              <a:solidFill>
                <a:srgbClr val="000000"/>
              </a:solidFill>
              <a:latin typeface="Century Gothic"/>
              <a:ea typeface="Century Gothic"/>
              <a:cs typeface="Century Gothic"/>
              <a:sym typeface="Century Gothic"/>
            </a:endParaRPr>
          </a:p>
        </p:txBody>
      </p:sp>
      <p:sp>
        <p:nvSpPr>
          <p:cNvPr id="629" name="Google Shape;629;p47"/>
          <p:cNvSpPr txBox="1"/>
          <p:nvPr/>
        </p:nvSpPr>
        <p:spPr>
          <a:xfrm>
            <a:off x="4350011" y="1293968"/>
            <a:ext cx="3491978"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likely</a:t>
            </a:r>
            <a:endParaRPr b="0" i="0" sz="1200" u="none" cap="none" strike="noStrike">
              <a:solidFill>
                <a:srgbClr val="000000"/>
              </a:solidFill>
              <a:latin typeface="Century Gothic"/>
              <a:ea typeface="Century Gothic"/>
              <a:cs typeface="Century Gothic"/>
              <a:sym typeface="Century Gothic"/>
            </a:endParaRPr>
          </a:p>
        </p:txBody>
      </p:sp>
      <p:sp>
        <p:nvSpPr>
          <p:cNvPr id="630" name="Google Shape;630;p47"/>
          <p:cNvSpPr txBox="1"/>
          <p:nvPr/>
        </p:nvSpPr>
        <p:spPr>
          <a:xfrm>
            <a:off x="468608" y="2666896"/>
            <a:ext cx="3494558"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place</a:t>
            </a:r>
            <a:endParaRPr b="0" i="0" sz="1200" u="none" cap="none" strike="noStrike">
              <a:solidFill>
                <a:srgbClr val="000000"/>
              </a:solidFill>
              <a:latin typeface="Century Gothic"/>
              <a:ea typeface="Century Gothic"/>
              <a:cs typeface="Century Gothic"/>
              <a:sym typeface="Century Gothic"/>
            </a:endParaRPr>
          </a:p>
        </p:txBody>
      </p:sp>
      <p:sp>
        <p:nvSpPr>
          <p:cNvPr id="631" name="Google Shape;631;p47"/>
          <p:cNvSpPr txBox="1"/>
          <p:nvPr/>
        </p:nvSpPr>
        <p:spPr>
          <a:xfrm>
            <a:off x="8203683" y="2658588"/>
            <a:ext cx="3491984"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replacement</a:t>
            </a:r>
            <a:endParaRPr b="0" i="0" sz="1200" u="none" cap="none" strike="noStrike">
              <a:solidFill>
                <a:srgbClr val="000000"/>
              </a:solidFill>
              <a:latin typeface="Century Gothic"/>
              <a:ea typeface="Century Gothic"/>
              <a:cs typeface="Century Gothic"/>
              <a:sym typeface="Century Gothic"/>
            </a:endParaRPr>
          </a:p>
        </p:txBody>
      </p:sp>
      <p:sp>
        <p:nvSpPr>
          <p:cNvPr id="632" name="Google Shape;632;p47"/>
          <p:cNvSpPr txBox="1"/>
          <p:nvPr/>
        </p:nvSpPr>
        <p:spPr>
          <a:xfrm>
            <a:off x="6457045" y="4054930"/>
            <a:ext cx="3493275"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refuse</a:t>
            </a:r>
            <a:endParaRPr b="0" i="0" sz="1200" u="none" cap="none" strike="noStrike">
              <a:solidFill>
                <a:srgbClr val="000000"/>
              </a:solidFill>
              <a:latin typeface="Century Gothic"/>
              <a:ea typeface="Century Gothic"/>
              <a:cs typeface="Century Gothic"/>
              <a:sym typeface="Century Gothic"/>
            </a:endParaRPr>
          </a:p>
        </p:txBody>
      </p:sp>
      <p:sp>
        <p:nvSpPr>
          <p:cNvPr id="633" name="Google Shape;633;p47"/>
          <p:cNvSpPr txBox="1"/>
          <p:nvPr/>
        </p:nvSpPr>
        <p:spPr>
          <a:xfrm>
            <a:off x="4337435" y="2666896"/>
            <a:ext cx="3491979"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replace</a:t>
            </a:r>
            <a:endParaRPr b="0" i="0" sz="1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A picture containing clock&#10;&#10;Description automatically generated" id="639" name="Google Shape;63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0" name="Google Shape;64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1" name="Google Shape;64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2" name="Google Shape;64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3" name="Google Shape;64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644" name="Google Shape;644;p48"/>
          <p:cNvPicPr preferRelativeResize="0"/>
          <p:nvPr/>
        </p:nvPicPr>
        <p:blipFill rotWithShape="1">
          <a:blip r:embed="rId6">
            <a:alphaModFix/>
          </a:blip>
          <a:srcRect b="0" l="0" r="0" t="0"/>
          <a:stretch/>
        </p:blipFill>
        <p:spPr>
          <a:xfrm>
            <a:off x="2114035" y="1181184"/>
            <a:ext cx="3937994" cy="53232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5" name="Google Shape;645;p48"/>
          <p:cNvSpPr txBox="1"/>
          <p:nvPr/>
        </p:nvSpPr>
        <p:spPr>
          <a:xfrm>
            <a:off x="6925652" y="3067952"/>
            <a:ext cx="351801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113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46" name="Google Shape;646;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A picture containing clock&#10;&#10;Description automatically generated" id="652" name="Google Shape;652;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3" name="Google Shape;653;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4" name="Google Shape;654;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5" name="Google Shape;655;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6" name="Google Shape;656;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57" name="Google Shape;657;p49"/>
          <p:cNvSpPr txBox="1"/>
          <p:nvPr/>
        </p:nvSpPr>
        <p:spPr>
          <a:xfrm>
            <a:off x="995895" y="1627677"/>
            <a:ext cx="837670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work </a:t>
            </a:r>
            <a:r>
              <a:rPr b="0" i="0" lang="en-US" sz="3200" u="none" cap="none" strike="noStrike">
                <a:solidFill>
                  <a:schemeClr val="dk1"/>
                </a:solidFill>
                <a:latin typeface="Century Gothic"/>
                <a:ea typeface="Century Gothic"/>
                <a:cs typeface="Century Gothic"/>
                <a:sym typeface="Century Gothic"/>
              </a:rPr>
              <a:t>on our own writing projects.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Include </a:t>
            </a:r>
            <a:r>
              <a:rPr b="0" i="0" lang="en-US" sz="3200" u="none" cap="none" strike="noStrike">
                <a:solidFill>
                  <a:schemeClr val="dk1"/>
                </a:solidFill>
                <a:latin typeface="Century Gothic"/>
                <a:ea typeface="Century Gothic"/>
                <a:cs typeface="Century Gothic"/>
                <a:sym typeface="Century Gothic"/>
              </a:rPr>
              <a:t>transitions in one of your own drafts to add structure to your piece and to clarify the sequence of events.</a:t>
            </a:r>
            <a:endParaRPr b="0" i="0" sz="3200" u="none" cap="none" strike="noStrike">
              <a:solidFill>
                <a:schemeClr val="dk1"/>
              </a:solidFill>
              <a:latin typeface="Century Gothic"/>
              <a:ea typeface="Century Gothic"/>
              <a:cs typeface="Century Gothic"/>
              <a:sym typeface="Century Gothic"/>
            </a:endParaRPr>
          </a:p>
        </p:txBody>
      </p:sp>
      <p:sp>
        <p:nvSpPr>
          <p:cNvPr id="658" name="Google Shape;658;p49"/>
          <p:cNvSpPr txBox="1"/>
          <p:nvPr/>
        </p:nvSpPr>
        <p:spPr>
          <a:xfrm>
            <a:off x="995894" y="4606995"/>
            <a:ext cx="819874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transitions you added to your personal narratives.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59" name="Google Shape;659;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A picture containing clock&#10;&#10;Description automatically generated" id="665" name="Google Shape;665;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6" name="Google Shape;666;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7" name="Google Shape;667;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8" name="Google Shape;668;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9" name="Google Shape;669;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50"/>
          <p:cNvSpPr txBox="1"/>
          <p:nvPr/>
        </p:nvSpPr>
        <p:spPr>
          <a:xfrm>
            <a:off x="2189810" y="5375782"/>
            <a:ext cx="6705606"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Spell </a:t>
            </a:r>
            <a:r>
              <a:rPr b="0" i="0" lang="en-US" sz="2800" u="none" cap="none" strike="noStrike">
                <a:solidFill>
                  <a:schemeClr val="dk1"/>
                </a:solidFill>
                <a:latin typeface="Century Gothic"/>
                <a:ea typeface="Century Gothic"/>
                <a:cs typeface="Century Gothic"/>
                <a:sym typeface="Century Gothic"/>
              </a:rPr>
              <a:t>each word and </a:t>
            </a: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the VC</a:t>
            </a:r>
            <a:r>
              <a:rPr b="0" i="1" lang="en-US" sz="2800" u="none" cap="none" strike="noStrike">
                <a:solidFill>
                  <a:schemeClr val="dk1"/>
                </a:solidFill>
                <a:latin typeface="Century Gothic"/>
                <a:ea typeface="Century Gothic"/>
                <a:cs typeface="Century Gothic"/>
                <a:sym typeface="Century Gothic"/>
              </a:rPr>
              <a:t>e</a:t>
            </a:r>
            <a:r>
              <a:rPr b="0" i="0" lang="en-US" sz="2800" u="none" cap="none" strike="noStrike">
                <a:solidFill>
                  <a:schemeClr val="dk1"/>
                </a:solidFill>
                <a:latin typeface="Century Gothic"/>
                <a:ea typeface="Century Gothic"/>
                <a:cs typeface="Century Gothic"/>
                <a:sym typeface="Century Gothic"/>
              </a:rPr>
              <a:t> syllable pattern.</a:t>
            </a:r>
            <a:endParaRPr b="0" i="0" sz="1400" u="none" cap="none" strike="noStrike">
              <a:solidFill>
                <a:srgbClr val="000000"/>
              </a:solidFill>
              <a:latin typeface="Arial"/>
              <a:ea typeface="Arial"/>
              <a:cs typeface="Arial"/>
              <a:sym typeface="Arial"/>
            </a:endParaRPr>
          </a:p>
        </p:txBody>
      </p:sp>
      <p:sp>
        <p:nvSpPr>
          <p:cNvPr id="671" name="Google Shape;671;p50"/>
          <p:cNvSpPr txBox="1"/>
          <p:nvPr/>
        </p:nvSpPr>
        <p:spPr>
          <a:xfrm>
            <a:off x="661740" y="1505991"/>
            <a:ext cx="4576406"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g_ _ _</a:t>
            </a:r>
            <a:endParaRPr b="0" i="0" sz="1400" u="none" cap="none" strike="noStrike">
              <a:solidFill>
                <a:schemeClr val="accent1"/>
              </a:solidFill>
              <a:latin typeface="Century Gothic"/>
              <a:ea typeface="Century Gothic"/>
              <a:cs typeface="Century Gothic"/>
              <a:sym typeface="Century Gothic"/>
            </a:endParaRPr>
          </a:p>
        </p:txBody>
      </p:sp>
      <p:sp>
        <p:nvSpPr>
          <p:cNvPr id="672" name="Google Shape;672;p50"/>
          <p:cNvSpPr txBox="1"/>
          <p:nvPr/>
        </p:nvSpPr>
        <p:spPr>
          <a:xfrm>
            <a:off x="6166971" y="1505991"/>
            <a:ext cx="4576406"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s_ _ _ r_ _ _</a:t>
            </a:r>
            <a:endParaRPr b="0" i="0" sz="1400" u="none" cap="none" strike="noStrike">
              <a:solidFill>
                <a:schemeClr val="accent1"/>
              </a:solidFill>
              <a:latin typeface="Century Gothic"/>
              <a:ea typeface="Century Gothic"/>
              <a:cs typeface="Century Gothic"/>
              <a:sym typeface="Century Gothic"/>
            </a:endParaRPr>
          </a:p>
        </p:txBody>
      </p:sp>
      <p:sp>
        <p:nvSpPr>
          <p:cNvPr id="673" name="Google Shape;673;p50"/>
          <p:cNvSpPr txBox="1"/>
          <p:nvPr/>
        </p:nvSpPr>
        <p:spPr>
          <a:xfrm>
            <a:off x="661741" y="4075483"/>
            <a:ext cx="4576403"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c_ _ _ _ s_</a:t>
            </a:r>
            <a:endParaRPr b="0" i="0" sz="1400" u="none" cap="none" strike="noStrike">
              <a:solidFill>
                <a:schemeClr val="accent1"/>
              </a:solidFill>
              <a:latin typeface="Century Gothic"/>
              <a:ea typeface="Century Gothic"/>
              <a:cs typeface="Century Gothic"/>
              <a:sym typeface="Century Gothic"/>
            </a:endParaRPr>
          </a:p>
        </p:txBody>
      </p:sp>
      <p:sp>
        <p:nvSpPr>
          <p:cNvPr id="674" name="Google Shape;674;p50"/>
          <p:cNvSpPr txBox="1"/>
          <p:nvPr/>
        </p:nvSpPr>
        <p:spPr>
          <a:xfrm>
            <a:off x="661739" y="2760862"/>
            <a:ext cx="4576405"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r_ _ _ _ _</a:t>
            </a:r>
            <a:endParaRPr b="0" i="0" sz="1400" u="none" cap="none" strike="noStrike">
              <a:solidFill>
                <a:schemeClr val="accent1"/>
              </a:solidFill>
              <a:latin typeface="Century Gothic"/>
              <a:ea typeface="Century Gothic"/>
              <a:cs typeface="Century Gothic"/>
              <a:sym typeface="Century Gothic"/>
            </a:endParaRPr>
          </a:p>
        </p:txBody>
      </p:sp>
      <p:sp>
        <p:nvSpPr>
          <p:cNvPr id="675" name="Google Shape;675;p50"/>
          <p:cNvSpPr txBox="1"/>
          <p:nvPr/>
        </p:nvSpPr>
        <p:spPr>
          <a:xfrm>
            <a:off x="6166974" y="3949153"/>
            <a:ext cx="4576403"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e_ _ r_ _ _</a:t>
            </a:r>
            <a:endParaRPr b="0" i="0" sz="1400" u="none" cap="none" strike="noStrike">
              <a:solidFill>
                <a:schemeClr val="accent1"/>
              </a:solidFill>
              <a:latin typeface="Century Gothic"/>
              <a:ea typeface="Century Gothic"/>
              <a:cs typeface="Century Gothic"/>
              <a:sym typeface="Century Gothic"/>
            </a:endParaRPr>
          </a:p>
        </p:txBody>
      </p:sp>
      <p:sp>
        <p:nvSpPr>
          <p:cNvPr id="676" name="Google Shape;676;p50"/>
          <p:cNvSpPr txBox="1"/>
          <p:nvPr/>
        </p:nvSpPr>
        <p:spPr>
          <a:xfrm>
            <a:off x="6096000" y="2760861"/>
            <a:ext cx="4576406"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e_ _ _ g _ _ _ n_ </a:t>
            </a:r>
            <a:endParaRPr b="0" i="0" sz="1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51"/>
          <p:cNvSpPr txBox="1"/>
          <p:nvPr/>
        </p:nvSpPr>
        <p:spPr>
          <a:xfrm>
            <a:off x="819040" y="1276276"/>
            <a:ext cx="10166683" cy="1323439"/>
          </a:xfrm>
          <a:prstGeom prst="rect">
            <a:avLst/>
          </a:prstGeom>
          <a:no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Mo has a good forehand, his backhand is weak, he’s got a great serve.</a:t>
            </a:r>
            <a:endParaRPr b="0" i="0" sz="4000" u="none" cap="none" strike="noStrike">
              <a:solidFill>
                <a:schemeClr val="accent1"/>
              </a:solidFill>
              <a:latin typeface="Century Gothic"/>
              <a:ea typeface="Century Gothic"/>
              <a:cs typeface="Century Gothic"/>
              <a:sym typeface="Century Gothic"/>
            </a:endParaRPr>
          </a:p>
        </p:txBody>
      </p:sp>
      <p:sp>
        <p:nvSpPr>
          <p:cNvPr id="688" name="Google Shape;688;p51"/>
          <p:cNvSpPr txBox="1"/>
          <p:nvPr/>
        </p:nvSpPr>
        <p:spPr>
          <a:xfrm>
            <a:off x="819036" y="3788559"/>
            <a:ext cx="10166683" cy="707886"/>
          </a:xfrm>
          <a:prstGeom prst="rect">
            <a:avLst/>
          </a:prstGeom>
          <a:no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president sings.</a:t>
            </a:r>
            <a:endParaRPr b="0" i="0" sz="1400" u="none" cap="none" strike="noStrike">
              <a:solidFill>
                <a:srgbClr val="000000"/>
              </a:solidFill>
              <a:latin typeface="Arial"/>
              <a:ea typeface="Arial"/>
              <a:cs typeface="Arial"/>
              <a:sym typeface="Arial"/>
            </a:endParaRPr>
          </a:p>
        </p:txBody>
      </p:sp>
      <p:sp>
        <p:nvSpPr>
          <p:cNvPr id="689" name="Google Shape;689;p51"/>
          <p:cNvSpPr txBox="1"/>
          <p:nvPr/>
        </p:nvSpPr>
        <p:spPr>
          <a:xfrm>
            <a:off x="819037" y="4742742"/>
            <a:ext cx="10166683" cy="707886"/>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Remembers most of her past.</a:t>
            </a:r>
            <a:endParaRPr b="0" i="0" sz="1400" u="none" cap="none" strike="noStrike">
              <a:solidFill>
                <a:srgbClr val="000000"/>
              </a:solidFill>
              <a:latin typeface="Arial"/>
              <a:ea typeface="Arial"/>
              <a:cs typeface="Arial"/>
              <a:sym typeface="Arial"/>
            </a:endParaRPr>
          </a:p>
        </p:txBody>
      </p:sp>
      <p:sp>
        <p:nvSpPr>
          <p:cNvPr id="690" name="Google Shape;690;p51"/>
          <p:cNvSpPr txBox="1"/>
          <p:nvPr/>
        </p:nvSpPr>
        <p:spPr>
          <a:xfrm>
            <a:off x="819036" y="2861578"/>
            <a:ext cx="10166683" cy="707886"/>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The cat with white feet.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descr="A picture containing drawing, lamp&#10;&#10;Description automatically generated" id="696" name="Google Shape;696;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7" name="Google Shape;697;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98" name="Google Shape;698;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99" name="Google Shape;699;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0" name="Google Shape;700;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1" name="Google Shape;701;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descr="A picture containing clock&#10;&#10;Description automatically generated" id="707" name="Google Shape;707;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8" name="Google Shape;708;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9" name="Google Shape;709;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0" name="Google Shape;710;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4000" u="none" cap="none" strike="noStrike">
                <a:solidFill>
                  <a:schemeClr val="lt1"/>
                </a:solidFill>
                <a:latin typeface="Century Gothic"/>
                <a:ea typeface="Century Gothic"/>
                <a:cs typeface="Century Gothic"/>
                <a:sym typeface="Century Gothic"/>
              </a:rPr>
              <a:t>   Close Read – Evaluate Details</a:t>
            </a:r>
            <a:endParaRPr b="0" i="0" sz="4000" u="none" cap="none" strike="noStrike">
              <a:solidFill>
                <a:srgbClr val="000000"/>
              </a:solidFill>
              <a:latin typeface="Century Gothic"/>
              <a:ea typeface="Century Gothic"/>
              <a:cs typeface="Century Gothic"/>
              <a:sym typeface="Century Gothic"/>
            </a:endParaRPr>
          </a:p>
        </p:txBody>
      </p:sp>
      <p:sp>
        <p:nvSpPr>
          <p:cNvPr id="712" name="Google Shape;712;p105"/>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pic>
        <p:nvPicPr>
          <p:cNvPr id="713" name="Google Shape;713;p105"/>
          <p:cNvPicPr preferRelativeResize="0"/>
          <p:nvPr/>
        </p:nvPicPr>
        <p:blipFill rotWithShape="1">
          <a:blip r:embed="rId6">
            <a:alphaModFix/>
          </a:blip>
          <a:srcRect b="0" l="0" r="0" t="0"/>
          <a:stretch/>
        </p:blipFill>
        <p:spPr>
          <a:xfrm>
            <a:off x="2075478" y="1219244"/>
            <a:ext cx="3897705" cy="5357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4" name="Google Shape;714;p105"/>
          <p:cNvSpPr txBox="1"/>
          <p:nvPr/>
        </p:nvSpPr>
        <p:spPr>
          <a:xfrm>
            <a:off x="6583903" y="2736523"/>
            <a:ext cx="3207797"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92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A picture containing clock&#10;&#10;Description automatically generated" id="720" name="Google Shape;720;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1" name="Google Shape;721;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2" name="Google Shape;722;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3" name="Google Shape;723;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4" name="Google Shape;724;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4000" u="none" cap="none" strike="noStrike">
                <a:solidFill>
                  <a:schemeClr val="lt1"/>
                </a:solidFill>
                <a:latin typeface="Century Gothic"/>
                <a:ea typeface="Century Gothic"/>
                <a:cs typeface="Century Gothic"/>
                <a:sym typeface="Century Gothic"/>
              </a:rPr>
              <a:t>   Close Read – Evaluate Details</a:t>
            </a:r>
            <a:endParaRPr b="0" i="0" sz="4000" u="none" cap="none" strike="noStrike">
              <a:solidFill>
                <a:srgbClr val="000000"/>
              </a:solidFill>
              <a:latin typeface="Century Gothic"/>
              <a:ea typeface="Century Gothic"/>
              <a:cs typeface="Century Gothic"/>
              <a:sym typeface="Century Gothic"/>
            </a:endParaRPr>
          </a:p>
        </p:txBody>
      </p:sp>
      <p:sp>
        <p:nvSpPr>
          <p:cNvPr id="725" name="Google Shape;725;p106"/>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pic>
        <p:nvPicPr>
          <p:cNvPr id="726" name="Google Shape;726;p106"/>
          <p:cNvPicPr preferRelativeResize="0"/>
          <p:nvPr/>
        </p:nvPicPr>
        <p:blipFill rotWithShape="1">
          <a:blip r:embed="rId6">
            <a:alphaModFix/>
          </a:blip>
          <a:srcRect b="0" l="0" r="0" t="0"/>
          <a:stretch/>
        </p:blipFill>
        <p:spPr>
          <a:xfrm>
            <a:off x="2075183" y="1219244"/>
            <a:ext cx="3898296" cy="5357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27" name="Google Shape;727;p106"/>
          <p:cNvSpPr txBox="1"/>
          <p:nvPr/>
        </p:nvSpPr>
        <p:spPr>
          <a:xfrm>
            <a:off x="6709389" y="2808900"/>
            <a:ext cx="46530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94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27" name="Google Shape;127;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8" name="Google Shape;128;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9" name="Google Shape;129;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0" name="Google Shape;130;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31" name="Google Shape;131;p11"/>
          <p:cNvGraphicFramePr/>
          <p:nvPr/>
        </p:nvGraphicFramePr>
        <p:xfrm>
          <a:off x="1633684" y="1271928"/>
          <a:ext cx="3000000" cy="3000000"/>
        </p:xfrm>
        <a:graphic>
          <a:graphicData uri="http://schemas.openxmlformats.org/drawingml/2006/table">
            <a:tbl>
              <a:tblPr bandRow="1" firstRow="1">
                <a:noFill/>
                <a:tableStyleId>{2E065189-4CA9-4FA1-9C26-2FC93A8BA022}</a:tableStyleId>
              </a:tblPr>
              <a:tblGrid>
                <a:gridCol w="3908925"/>
                <a:gridCol w="3908925"/>
              </a:tblGrid>
              <a:tr h="885075">
                <a:tc gridSpan="2">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PLANETS</a:t>
                      </a:r>
                      <a:endParaRPr sz="1400" u="none" cap="none" strike="noStrike">
                        <a:latin typeface="Century Gothic"/>
                        <a:ea typeface="Century Gothic"/>
                        <a:cs typeface="Century Gothic"/>
                        <a:sym typeface="Century Gothic"/>
                      </a:endParaRPr>
                    </a:p>
                  </a:txBody>
                  <a:tcPr marT="45725" marB="45725" marR="91450" marL="91450"/>
                </a:tc>
                <a:tc hMerge="1"/>
              </a:tr>
              <a:tr h="716450">
                <a:tc>
                  <a:txBody>
                    <a:bodyPr/>
                    <a:lstStyle/>
                    <a:p>
                      <a:pPr indent="0" lvl="0" marL="0" marR="0" rtl="0" algn="ctr">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Earth</a:t>
                      </a:r>
                      <a:endParaRPr sz="1400" u="none" cap="none" strike="noStrike"/>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Mars</a:t>
                      </a:r>
                      <a:endParaRPr sz="1400" u="none" cap="none" strike="noStrike"/>
                    </a:p>
                  </a:txBody>
                  <a:tcPr marT="45725" marB="45725" marR="91450" marL="91450">
                    <a:solidFill>
                      <a:schemeClr val="accent1"/>
                    </a:solidFill>
                  </a:tcPr>
                </a:tc>
              </a:tr>
              <a:tr h="32334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picture containing clock&#10;&#10;Description automatically generated" id="733" name="Google Shape;733;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4" name="Google Shape;734;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5" name="Google Shape;735;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6" name="Google Shape;736;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7" name="Google Shape;737;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4000" u="none" cap="none" strike="noStrike">
                <a:solidFill>
                  <a:schemeClr val="lt1"/>
                </a:solidFill>
                <a:latin typeface="Century Gothic"/>
                <a:ea typeface="Century Gothic"/>
                <a:cs typeface="Century Gothic"/>
                <a:sym typeface="Century Gothic"/>
              </a:rPr>
              <a:t>   Close Read – Evaluate Details</a:t>
            </a:r>
            <a:endParaRPr b="0" i="0" sz="4000" u="none" cap="none" strike="noStrike">
              <a:solidFill>
                <a:srgbClr val="000000"/>
              </a:solidFill>
              <a:latin typeface="Century Gothic"/>
              <a:ea typeface="Century Gothic"/>
              <a:cs typeface="Century Gothic"/>
              <a:sym typeface="Century Gothic"/>
            </a:endParaRPr>
          </a:p>
        </p:txBody>
      </p:sp>
      <p:sp>
        <p:nvSpPr>
          <p:cNvPr id="738" name="Google Shape;738;p107"/>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pic>
        <p:nvPicPr>
          <p:cNvPr id="739" name="Google Shape;739;p107"/>
          <p:cNvPicPr preferRelativeResize="0"/>
          <p:nvPr/>
        </p:nvPicPr>
        <p:blipFill rotWithShape="1">
          <a:blip r:embed="rId6">
            <a:alphaModFix/>
          </a:blip>
          <a:srcRect b="0" l="0" r="0" t="0"/>
          <a:stretch/>
        </p:blipFill>
        <p:spPr>
          <a:xfrm>
            <a:off x="2072689" y="1247794"/>
            <a:ext cx="3903284" cy="53005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0" name="Google Shape;740;p107"/>
          <p:cNvSpPr txBox="1"/>
          <p:nvPr/>
        </p:nvSpPr>
        <p:spPr>
          <a:xfrm>
            <a:off x="6583978" y="2808917"/>
            <a:ext cx="42888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97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103</a:t>
            </a:r>
            <a:endParaRPr b="0" i="0" sz="1400" u="none" cap="none" strike="noStrike">
              <a:solidFill>
                <a:srgbClr val="000000"/>
              </a:solidFill>
              <a:latin typeface="Century Gothic"/>
              <a:ea typeface="Century Gothic"/>
              <a:cs typeface="Century Gothic"/>
              <a:sym typeface="Century Gothic"/>
            </a:endParaRPr>
          </a:p>
        </p:txBody>
      </p:sp>
      <p:pic>
        <p:nvPicPr>
          <p:cNvPr id="752" name="Google Shape;752;p60"/>
          <p:cNvPicPr preferRelativeResize="0"/>
          <p:nvPr/>
        </p:nvPicPr>
        <p:blipFill rotWithShape="1">
          <a:blip r:embed="rId6">
            <a:alphaModFix/>
          </a:blip>
          <a:srcRect b="0" l="0" r="0" t="0"/>
          <a:stretch/>
        </p:blipFill>
        <p:spPr>
          <a:xfrm>
            <a:off x="5281929" y="1169665"/>
            <a:ext cx="3966956" cy="53955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3" name="Google Shape;753;p60"/>
          <p:cNvSpPr txBox="1"/>
          <p:nvPr/>
        </p:nvSpPr>
        <p:spPr>
          <a:xfrm>
            <a:off x="1130303" y="2832031"/>
            <a:ext cx="3640215"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Use </a:t>
            </a:r>
            <a:r>
              <a:rPr b="0" i="0" lang="en-US" sz="2800" u="none" cap="none" strike="noStrike">
                <a:solidFill>
                  <a:schemeClr val="dk1"/>
                </a:solidFill>
                <a:latin typeface="Century Gothic"/>
                <a:ea typeface="Century Gothic"/>
                <a:cs typeface="Century Gothic"/>
                <a:sym typeface="Century Gothic"/>
              </a:rPr>
              <a:t>the text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evidence from your annotations to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p. 103.</a:t>
            </a:r>
            <a:endParaRPr b="0" i="0" sz="2800" u="none" cap="none" strike="noStrike">
              <a:solidFill>
                <a:schemeClr val="dk1"/>
              </a:solidFill>
              <a:latin typeface="Century Gothic"/>
              <a:ea typeface="Century Gothic"/>
              <a:cs typeface="Century Gothic"/>
              <a:sym typeface="Century Gothic"/>
            </a:endParaRPr>
          </a:p>
        </p:txBody>
      </p:sp>
      <p:pic>
        <p:nvPicPr>
          <p:cNvPr id="754" name="Google Shape;754;p60"/>
          <p:cNvPicPr preferRelativeResize="0"/>
          <p:nvPr/>
        </p:nvPicPr>
        <p:blipFill rotWithShape="1">
          <a:blip r:embed="rId7">
            <a:alphaModFix/>
          </a:blip>
          <a:srcRect b="0" l="0" r="0" t="0"/>
          <a:stretch/>
        </p:blipFill>
        <p:spPr>
          <a:xfrm>
            <a:off x="1000960" y="1870146"/>
            <a:ext cx="2749541" cy="96188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a:t>
            </a:r>
            <a:endParaRPr b="0" i="0" sz="1400" u="none" cap="none" strike="noStrike">
              <a:solidFill>
                <a:srgbClr val="000000"/>
              </a:solidFill>
              <a:latin typeface="Century Gothic"/>
              <a:ea typeface="Century Gothic"/>
              <a:cs typeface="Century Gothic"/>
              <a:sym typeface="Century Gothic"/>
            </a:endParaRPr>
          </a:p>
        </p:txBody>
      </p:sp>
      <p:pic>
        <p:nvPicPr>
          <p:cNvPr id="766" name="Google Shape;766;p61"/>
          <p:cNvPicPr preferRelativeResize="0"/>
          <p:nvPr/>
        </p:nvPicPr>
        <p:blipFill rotWithShape="1">
          <a:blip r:embed="rId6">
            <a:alphaModFix/>
          </a:blip>
          <a:srcRect b="0" l="0" r="0" t="0"/>
          <a:stretch/>
        </p:blipFill>
        <p:spPr>
          <a:xfrm>
            <a:off x="1983556" y="1237152"/>
            <a:ext cx="3829700" cy="52345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7" name="Google Shape;767;p61"/>
          <p:cNvSpPr txBox="1"/>
          <p:nvPr/>
        </p:nvSpPr>
        <p:spPr>
          <a:xfrm>
            <a:off x="6742149" y="2736523"/>
            <a:ext cx="3105236"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108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A picture containing clock&#10;&#10;Description automatically generated" id="773" name="Google Shape;773;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4" name="Google Shape;774;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5" name="Google Shape;775;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6" name="Google Shape;776;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7" name="Google Shape;777;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10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108"/>
          <p:cNvSpPr txBox="1"/>
          <p:nvPr/>
        </p:nvSpPr>
        <p:spPr>
          <a:xfrm>
            <a:off x="6583028" y="2946513"/>
            <a:ext cx="3829700"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108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2800" u="none" cap="none" strike="noStrike">
              <a:solidFill>
                <a:schemeClr val="dk1"/>
              </a:solidFill>
              <a:latin typeface="Century Gothic"/>
              <a:ea typeface="Century Gothic"/>
              <a:cs typeface="Century Gothic"/>
              <a:sym typeface="Century Gothic"/>
            </a:endParaRPr>
          </a:p>
        </p:txBody>
      </p:sp>
      <p:pic>
        <p:nvPicPr>
          <p:cNvPr id="780" name="Google Shape;780;p108"/>
          <p:cNvPicPr preferRelativeResize="0"/>
          <p:nvPr/>
        </p:nvPicPr>
        <p:blipFill rotWithShape="1">
          <a:blip r:embed="rId6">
            <a:alphaModFix/>
          </a:blip>
          <a:srcRect b="0" l="0" r="0" t="0"/>
          <a:stretch/>
        </p:blipFill>
        <p:spPr>
          <a:xfrm>
            <a:off x="1983556" y="1237152"/>
            <a:ext cx="3829700" cy="52345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81" name="Google Shape;781;p108"/>
          <p:cNvPicPr preferRelativeResize="0"/>
          <p:nvPr/>
        </p:nvPicPr>
        <p:blipFill rotWithShape="1">
          <a:blip r:embed="rId7">
            <a:alphaModFix/>
          </a:blip>
          <a:srcRect b="0" l="0" r="0" t="0"/>
          <a:stretch/>
        </p:blipFill>
        <p:spPr>
          <a:xfrm>
            <a:off x="6349261" y="2010028"/>
            <a:ext cx="2749541" cy="96188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A picture containing clock&#10;&#10;Description automatically generated" id="787" name="Google Shape;787;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8" name="Google Shape;788;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9" name="Google Shape;789;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0" name="Google Shape;790;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1" name="Google Shape;791;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792" name="Google Shape;792;p109"/>
          <p:cNvSpPr txBox="1"/>
          <p:nvPr/>
        </p:nvSpPr>
        <p:spPr>
          <a:xfrm>
            <a:off x="1739835" y="2465717"/>
            <a:ext cx="785446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Work together </a:t>
            </a:r>
            <a:r>
              <a:rPr b="0" i="0" lang="en-US" sz="2800" u="none" cap="none" strike="noStrike">
                <a:solidFill>
                  <a:srgbClr val="000000"/>
                </a:solidFill>
                <a:latin typeface="Century Gothic"/>
                <a:ea typeface="Century Gothic"/>
                <a:cs typeface="Century Gothic"/>
                <a:sym typeface="Century Gothic"/>
              </a:rPr>
              <a:t>to</a:t>
            </a:r>
            <a:r>
              <a:rPr b="1" i="0" lang="en-US" sz="2800" u="none" cap="none" strike="noStrike">
                <a:solidFill>
                  <a:srgbClr val="000000"/>
                </a:solidFill>
                <a:latin typeface="Century Gothic"/>
                <a:ea typeface="Century Gothic"/>
                <a:cs typeface="Century Gothic"/>
                <a:sym typeface="Century Gothic"/>
              </a:rPr>
              <a:t> identify </a:t>
            </a:r>
            <a:r>
              <a:rPr b="0" i="0" lang="en-US" sz="2800" u="none" cap="none" strike="noStrike">
                <a:solidFill>
                  <a:srgbClr val="000000"/>
                </a:solidFill>
                <a:latin typeface="Century Gothic"/>
                <a:ea typeface="Century Gothic"/>
                <a:cs typeface="Century Gothic"/>
                <a:sym typeface="Century Gothic"/>
              </a:rPr>
              <a:t>the suffix and how it changes the meaning of the base word.</a:t>
            </a:r>
            <a:endParaRPr b="0" i="0" sz="2800" u="none" cap="none" strike="noStrike">
              <a:solidFill>
                <a:schemeClr val="dk1"/>
              </a:solidFill>
              <a:latin typeface="Century Gothic"/>
              <a:ea typeface="Century Gothic"/>
              <a:cs typeface="Century Gothic"/>
              <a:sym typeface="Century Gothic"/>
            </a:endParaRPr>
          </a:p>
        </p:txBody>
      </p:sp>
      <p:sp>
        <p:nvSpPr>
          <p:cNvPr id="793" name="Google Shape;793;p109"/>
          <p:cNvSpPr txBox="1"/>
          <p:nvPr/>
        </p:nvSpPr>
        <p:spPr>
          <a:xfrm>
            <a:off x="1383440" y="140819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active</a:t>
            </a:r>
            <a:endParaRPr b="0" i="0" sz="1400" u="none" cap="none" strike="noStrike">
              <a:solidFill>
                <a:srgbClr val="000000"/>
              </a:solidFill>
              <a:latin typeface="Arial"/>
              <a:ea typeface="Arial"/>
              <a:cs typeface="Arial"/>
              <a:sym typeface="Arial"/>
            </a:endParaRPr>
          </a:p>
        </p:txBody>
      </p:sp>
      <p:sp>
        <p:nvSpPr>
          <p:cNvPr id="794" name="Google Shape;794;p109"/>
          <p:cNvSpPr txBox="1"/>
          <p:nvPr/>
        </p:nvSpPr>
        <p:spPr>
          <a:xfrm>
            <a:off x="6285376" y="136837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activity</a:t>
            </a:r>
            <a:endParaRPr b="0" i="0" sz="1400" u="none" cap="none" strike="noStrike">
              <a:solidFill>
                <a:srgbClr val="000000"/>
              </a:solidFill>
              <a:latin typeface="Arial"/>
              <a:ea typeface="Arial"/>
              <a:cs typeface="Arial"/>
              <a:sym typeface="Arial"/>
            </a:endParaRPr>
          </a:p>
        </p:txBody>
      </p:sp>
      <p:sp>
        <p:nvSpPr>
          <p:cNvPr id="795" name="Google Shape;795;p109"/>
          <p:cNvSpPr txBox="1"/>
          <p:nvPr/>
        </p:nvSpPr>
        <p:spPr>
          <a:xfrm>
            <a:off x="1383440" y="367689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athlete</a:t>
            </a:r>
            <a:endParaRPr b="0" i="0" sz="1400" u="none" cap="none" strike="noStrike">
              <a:solidFill>
                <a:srgbClr val="000000"/>
              </a:solidFill>
              <a:latin typeface="Arial"/>
              <a:ea typeface="Arial"/>
              <a:cs typeface="Arial"/>
              <a:sym typeface="Arial"/>
            </a:endParaRPr>
          </a:p>
        </p:txBody>
      </p:sp>
      <p:sp>
        <p:nvSpPr>
          <p:cNvPr id="796" name="Google Shape;796;p109"/>
          <p:cNvSpPr txBox="1"/>
          <p:nvPr/>
        </p:nvSpPr>
        <p:spPr>
          <a:xfrm>
            <a:off x="6285376" y="363707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athletic</a:t>
            </a:r>
            <a:endParaRPr b="0" i="0" sz="1400" u="none" cap="none" strike="noStrike">
              <a:solidFill>
                <a:srgbClr val="000000"/>
              </a:solidFill>
              <a:latin typeface="Arial"/>
              <a:ea typeface="Arial"/>
              <a:cs typeface="Arial"/>
              <a:sym typeface="Arial"/>
            </a:endParaRPr>
          </a:p>
        </p:txBody>
      </p:sp>
      <p:sp>
        <p:nvSpPr>
          <p:cNvPr id="797" name="Google Shape;797;p109"/>
          <p:cNvSpPr txBox="1"/>
          <p:nvPr/>
        </p:nvSpPr>
        <p:spPr>
          <a:xfrm>
            <a:off x="1383440" y="4571837"/>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enjoy</a:t>
            </a:r>
            <a:endParaRPr b="0" i="0" sz="1400" u="none" cap="none" strike="noStrike">
              <a:solidFill>
                <a:srgbClr val="000000"/>
              </a:solidFill>
              <a:latin typeface="Arial"/>
              <a:ea typeface="Arial"/>
              <a:cs typeface="Arial"/>
              <a:sym typeface="Arial"/>
            </a:endParaRPr>
          </a:p>
        </p:txBody>
      </p:sp>
      <p:sp>
        <p:nvSpPr>
          <p:cNvPr id="798" name="Google Shape;798;p109"/>
          <p:cNvSpPr txBox="1"/>
          <p:nvPr/>
        </p:nvSpPr>
        <p:spPr>
          <a:xfrm>
            <a:off x="6285376" y="4532015"/>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enjoyment</a:t>
            </a:r>
            <a:endParaRPr b="0" i="0" sz="1400" u="none" cap="none" strike="noStrike">
              <a:solidFill>
                <a:srgbClr val="000000"/>
              </a:solidFill>
              <a:latin typeface="Arial"/>
              <a:ea typeface="Arial"/>
              <a:cs typeface="Arial"/>
              <a:sym typeface="Arial"/>
            </a:endParaRPr>
          </a:p>
        </p:txBody>
      </p:sp>
      <p:sp>
        <p:nvSpPr>
          <p:cNvPr id="799" name="Google Shape;799;p109"/>
          <p:cNvSpPr txBox="1"/>
          <p:nvPr/>
        </p:nvSpPr>
        <p:spPr>
          <a:xfrm>
            <a:off x="1383440" y="550660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loyal</a:t>
            </a:r>
            <a:endParaRPr b="0" i="0" sz="1400" u="none" cap="none" strike="noStrike">
              <a:solidFill>
                <a:srgbClr val="000000"/>
              </a:solidFill>
              <a:latin typeface="Arial"/>
              <a:ea typeface="Arial"/>
              <a:cs typeface="Arial"/>
              <a:sym typeface="Arial"/>
            </a:endParaRPr>
          </a:p>
        </p:txBody>
      </p:sp>
      <p:sp>
        <p:nvSpPr>
          <p:cNvPr id="800" name="Google Shape;800;p109"/>
          <p:cNvSpPr txBox="1"/>
          <p:nvPr/>
        </p:nvSpPr>
        <p:spPr>
          <a:xfrm>
            <a:off x="6285376" y="546678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loyalty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descr="A picture containing clock&#10;&#10;Description automatically generated" id="806" name="Google Shape;806;p1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7" name="Google Shape;807;p1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8" name="Google Shape;808;p1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9" name="Google Shape;809;p1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0" name="Google Shape;810;p1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811" name="Google Shape;811;p110"/>
          <p:cNvPicPr preferRelativeResize="0"/>
          <p:nvPr/>
        </p:nvPicPr>
        <p:blipFill rotWithShape="1">
          <a:blip r:embed="rId6">
            <a:alphaModFix/>
          </a:blip>
          <a:srcRect b="0" l="15" r="15" t="0"/>
          <a:stretch/>
        </p:blipFill>
        <p:spPr>
          <a:xfrm>
            <a:off x="2176888" y="1297880"/>
            <a:ext cx="3940587" cy="53660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12" name="Google Shape;812;p110"/>
          <p:cNvSpPr txBox="1"/>
          <p:nvPr/>
        </p:nvSpPr>
        <p:spPr>
          <a:xfrm>
            <a:off x="6955095" y="263594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813" name="Google Shape;813;p1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A picture containing clock&#10;&#10;Description automatically generated" id="819" name="Google Shape;819;p1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0" name="Google Shape;820;p1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1" name="Google Shape;821;p1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2" name="Google Shape;822;p1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3" name="Google Shape;823;p1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111"/>
          <p:cNvSpPr txBox="1"/>
          <p:nvPr/>
        </p:nvSpPr>
        <p:spPr>
          <a:xfrm>
            <a:off x="995894" y="1581240"/>
            <a:ext cx="8444668"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Continue working </a:t>
            </a:r>
            <a:r>
              <a:rPr b="0" i="0" lang="en-US" sz="2800" u="none" cap="none" strike="noStrike">
                <a:solidFill>
                  <a:schemeClr val="dk1"/>
                </a:solidFill>
                <a:latin typeface="Century Gothic"/>
                <a:ea typeface="Century Gothic"/>
                <a:cs typeface="Century Gothic"/>
                <a:sym typeface="Century Gothic"/>
              </a:rPr>
              <a:t>on your personal narratives.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Draft </a:t>
            </a:r>
            <a:r>
              <a:rPr b="0" i="0" lang="en-US" sz="2800" u="none" cap="none" strike="noStrike">
                <a:solidFill>
                  <a:schemeClr val="dk1"/>
                </a:solidFill>
                <a:latin typeface="Century Gothic"/>
                <a:ea typeface="Century Gothic"/>
                <a:cs typeface="Century Gothic"/>
                <a:sym typeface="Century Gothic"/>
              </a:rPr>
              <a:t>a brief dialogue you could add to your own personal narrative.</a:t>
            </a:r>
            <a:endParaRPr b="0" i="0" sz="2800" u="none" cap="none" strike="noStrike">
              <a:solidFill>
                <a:schemeClr val="dk1"/>
              </a:solidFill>
              <a:latin typeface="Century Gothic"/>
              <a:ea typeface="Century Gothic"/>
              <a:cs typeface="Century Gothic"/>
              <a:sym typeface="Century Gothic"/>
            </a:endParaRPr>
          </a:p>
        </p:txBody>
      </p:sp>
      <p:sp>
        <p:nvSpPr>
          <p:cNvPr id="825" name="Google Shape;825;p111"/>
          <p:cNvSpPr txBox="1"/>
          <p:nvPr/>
        </p:nvSpPr>
        <p:spPr>
          <a:xfrm>
            <a:off x="1061982" y="3757383"/>
            <a:ext cx="728313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a:t>
            </a:r>
            <a:r>
              <a:rPr b="0" i="0" lang="en-US" sz="2800" u="none" cap="none" strike="noStrike">
                <a:solidFill>
                  <a:schemeClr val="dk1"/>
                </a:solidFill>
                <a:latin typeface="Century Gothic"/>
                <a:ea typeface="Century Gothic"/>
                <a:cs typeface="Century Gothic"/>
                <a:sym typeface="Century Gothic"/>
              </a:rPr>
              <a:t> short dialogues from your personal narratives.</a:t>
            </a:r>
            <a:endParaRPr b="0" i="0" sz="2800" u="none" cap="none" strike="noStrike">
              <a:solidFill>
                <a:schemeClr val="dk1"/>
              </a:solidFill>
              <a:latin typeface="Century Gothic"/>
              <a:ea typeface="Century Gothic"/>
              <a:cs typeface="Century Gothic"/>
              <a:sym typeface="Century Gothic"/>
            </a:endParaRPr>
          </a:p>
        </p:txBody>
      </p:sp>
      <p:pic>
        <p:nvPicPr>
          <p:cNvPr descr="Books outline" id="826" name="Google Shape;826;p111"/>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A picture containing clock&#10;&#10;Description automatically generated" id="832" name="Google Shape;832;p1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3" name="Google Shape;833;p1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4" name="Google Shape;834;p1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5" name="Google Shape;835;p1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6" name="Google Shape;836;p1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837" name="Google Shape;837;p112"/>
          <p:cNvSpPr txBox="1"/>
          <p:nvPr/>
        </p:nvSpPr>
        <p:spPr>
          <a:xfrm>
            <a:off x="942580" y="1753619"/>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creative</a:t>
            </a:r>
            <a:endParaRPr b="0" i="1" sz="1400" u="none" cap="none" strike="noStrike">
              <a:solidFill>
                <a:srgbClr val="000000"/>
              </a:solidFill>
              <a:latin typeface="Century Gothic"/>
              <a:ea typeface="Century Gothic"/>
              <a:cs typeface="Century Gothic"/>
              <a:sym typeface="Century Gothic"/>
            </a:endParaRPr>
          </a:p>
        </p:txBody>
      </p:sp>
      <p:sp>
        <p:nvSpPr>
          <p:cNvPr id="838" name="Google Shape;838;p112"/>
          <p:cNvSpPr txBox="1"/>
          <p:nvPr/>
        </p:nvSpPr>
        <p:spPr>
          <a:xfrm>
            <a:off x="6096000" y="1747686"/>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base</a:t>
            </a:r>
            <a:endParaRPr b="0" i="1" sz="1400" u="none" cap="none" strike="noStrike">
              <a:solidFill>
                <a:srgbClr val="000000"/>
              </a:solidFill>
              <a:latin typeface="Century Gothic"/>
              <a:ea typeface="Century Gothic"/>
              <a:cs typeface="Century Gothic"/>
              <a:sym typeface="Century Gothic"/>
            </a:endParaRPr>
          </a:p>
        </p:txBody>
      </p:sp>
      <p:sp>
        <p:nvSpPr>
          <p:cNvPr id="839" name="Google Shape;839;p112"/>
          <p:cNvSpPr txBox="1"/>
          <p:nvPr/>
        </p:nvSpPr>
        <p:spPr>
          <a:xfrm>
            <a:off x="942580" y="2999778"/>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able</a:t>
            </a:r>
            <a:endParaRPr b="0" i="1" sz="1400" u="none" cap="none" strike="noStrike">
              <a:solidFill>
                <a:srgbClr val="000000"/>
              </a:solidFill>
              <a:latin typeface="Century Gothic"/>
              <a:ea typeface="Century Gothic"/>
              <a:cs typeface="Century Gothic"/>
              <a:sym typeface="Century Gothic"/>
            </a:endParaRPr>
          </a:p>
        </p:txBody>
      </p:sp>
      <p:sp>
        <p:nvSpPr>
          <p:cNvPr id="840" name="Google Shape;840;p112"/>
          <p:cNvSpPr txBox="1"/>
          <p:nvPr/>
        </p:nvSpPr>
        <p:spPr>
          <a:xfrm>
            <a:off x="6096000" y="299636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festive</a:t>
            </a:r>
            <a:endParaRPr b="0" i="1" sz="1400" u="none" cap="none" strike="noStrike">
              <a:solidFill>
                <a:srgbClr val="000000"/>
              </a:solidFill>
              <a:latin typeface="Century Gothic"/>
              <a:ea typeface="Century Gothic"/>
              <a:cs typeface="Century Gothic"/>
              <a:sym typeface="Century Gothic"/>
            </a:endParaRPr>
          </a:p>
        </p:txBody>
      </p:sp>
      <p:sp>
        <p:nvSpPr>
          <p:cNvPr id="841" name="Google Shape;841;p112"/>
          <p:cNvSpPr txBox="1"/>
          <p:nvPr/>
        </p:nvSpPr>
        <p:spPr>
          <a:xfrm>
            <a:off x="954436" y="4251145"/>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loyal</a:t>
            </a:r>
            <a:endParaRPr b="0" i="1" sz="1400" u="none" cap="none" strike="noStrike">
              <a:solidFill>
                <a:srgbClr val="000000"/>
              </a:solidFill>
              <a:latin typeface="Century Gothic"/>
              <a:ea typeface="Century Gothic"/>
              <a:cs typeface="Century Gothic"/>
              <a:sym typeface="Century Gothic"/>
            </a:endParaRPr>
          </a:p>
        </p:txBody>
      </p:sp>
      <p:sp>
        <p:nvSpPr>
          <p:cNvPr id="842" name="Google Shape;842;p112"/>
          <p:cNvSpPr txBox="1"/>
          <p:nvPr/>
        </p:nvSpPr>
        <p:spPr>
          <a:xfrm>
            <a:off x="6137923" y="4251145"/>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pay</a:t>
            </a:r>
            <a:endParaRPr b="0" i="1"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9" name="Google Shape;849;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0" name="Google Shape;850;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1" name="Google Shape;851;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53" name="Google Shape;853;p65"/>
          <p:cNvSpPr txBox="1"/>
          <p:nvPr/>
        </p:nvSpPr>
        <p:spPr>
          <a:xfrm>
            <a:off x="6817334" y="2728207"/>
            <a:ext cx="4240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54" name="Google Shape;854;p65"/>
          <p:cNvPicPr preferRelativeResize="0"/>
          <p:nvPr/>
        </p:nvPicPr>
        <p:blipFill rotWithShape="1">
          <a:blip r:embed="rId6">
            <a:alphaModFix/>
          </a:blip>
          <a:srcRect b="0" l="0" r="0" t="0"/>
          <a:stretch/>
        </p:blipFill>
        <p:spPr>
          <a:xfrm>
            <a:off x="1732966" y="1172344"/>
            <a:ext cx="3853411" cy="52411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5" name="Google Shape;855;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a:t>
            </a:r>
            <a:endParaRPr b="0" i="0" sz="1400" u="none" cap="none" strike="noStrike">
              <a:solidFill>
                <a:srgbClr val="000000"/>
              </a:solidFill>
              <a:latin typeface="Century Gothic"/>
              <a:ea typeface="Century Gothic"/>
              <a:cs typeface="Century Gothic"/>
              <a:sym typeface="Century Gothic"/>
            </a:endParaRPr>
          </a:p>
        </p:txBody>
      </p:sp>
      <p:pic>
        <p:nvPicPr>
          <p:cNvPr id="856" name="Google Shape;856;p65"/>
          <p:cNvPicPr preferRelativeResize="0"/>
          <p:nvPr/>
        </p:nvPicPr>
        <p:blipFill rotWithShape="1">
          <a:blip r:embed="rId7">
            <a:alphaModFix/>
          </a:blip>
          <a:srcRect b="0" l="0" r="0" t="0"/>
          <a:stretch/>
        </p:blipFill>
        <p:spPr>
          <a:xfrm>
            <a:off x="6603975" y="1766321"/>
            <a:ext cx="2749541" cy="9618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drawing, lamp&#10;&#10;Description automatically generated" id="861" name="Google Shape;861;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62" name="Google Shape;862;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63" name="Google Shape;863;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65" name="Google Shape;865;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66" name="Google Shape;86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A picture containing clock&#10;&#10;Description automatically generated" id="137" name="Google Shape;137;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8" name="Google Shape;138;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9" name="Google Shape;139;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0" name="Google Shape;140;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1" name="Google Shape;141;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Magazine Article </a:t>
            </a:r>
            <a:endParaRPr b="0" i="0" sz="1400" u="none" cap="none" strike="noStrike">
              <a:solidFill>
                <a:srgbClr val="000000"/>
              </a:solidFill>
              <a:latin typeface="Century Gothic"/>
              <a:ea typeface="Century Gothic"/>
              <a:cs typeface="Century Gothic"/>
              <a:sym typeface="Century Gothic"/>
            </a:endParaRPr>
          </a:p>
        </p:txBody>
      </p:sp>
      <p:sp>
        <p:nvSpPr>
          <p:cNvPr id="142" name="Google Shape;142;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 87</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12"/>
          <p:cNvSpPr txBox="1"/>
          <p:nvPr/>
        </p:nvSpPr>
        <p:spPr>
          <a:xfrm>
            <a:off x="9112695" y="2519113"/>
            <a:ext cx="2490582"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86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44" name="Google Shape;144;p12"/>
          <p:cNvPicPr preferRelativeResize="0"/>
          <p:nvPr/>
        </p:nvPicPr>
        <p:blipFill rotWithShape="1">
          <a:blip r:embed="rId6">
            <a:alphaModFix/>
          </a:blip>
          <a:srcRect b="0" l="0" r="0" t="0"/>
          <a:stretch/>
        </p:blipFill>
        <p:spPr>
          <a:xfrm>
            <a:off x="588725" y="1208850"/>
            <a:ext cx="7736700" cy="5046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picture containing clock&#10;&#10;Description automatically generated" id="872" name="Google Shape;87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3" name="Google Shape;87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4" name="Google Shape;87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5" name="Google Shape;87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6" name="Google Shape;87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77" name="Google Shape;87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a:t>
            </a:r>
            <a:endParaRPr b="0" i="0" sz="1400" u="none" cap="none" strike="noStrike">
              <a:solidFill>
                <a:srgbClr val="000000"/>
              </a:solidFill>
              <a:latin typeface="Century Gothic"/>
              <a:ea typeface="Century Gothic"/>
              <a:cs typeface="Century Gothic"/>
              <a:sym typeface="Century Gothic"/>
            </a:endParaRPr>
          </a:p>
        </p:txBody>
      </p:sp>
      <p:sp>
        <p:nvSpPr>
          <p:cNvPr id="878" name="Google Shape;878;p70"/>
          <p:cNvSpPr txBox="1"/>
          <p:nvPr/>
        </p:nvSpPr>
        <p:spPr>
          <a:xfrm>
            <a:off x="7108619" y="2739702"/>
            <a:ext cx="3764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79" name="Google Shape;879;p70"/>
          <p:cNvPicPr preferRelativeResize="0"/>
          <p:nvPr/>
        </p:nvPicPr>
        <p:blipFill rotWithShape="1">
          <a:blip r:embed="rId6">
            <a:alphaModFix/>
          </a:blip>
          <a:srcRect b="0" l="0" r="0" t="0"/>
          <a:stretch/>
        </p:blipFill>
        <p:spPr>
          <a:xfrm>
            <a:off x="2135476" y="1196005"/>
            <a:ext cx="3865691" cy="52277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descr="A picture containing clock&#10;&#10;Description automatically generated" id="885" name="Google Shape;885;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6" name="Google Shape;886;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7" name="Google Shape;887;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8" name="Google Shape;888;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9" name="Google Shape;889;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890" name="Google Shape;890;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a:t>
            </a:r>
            <a:endParaRPr b="0" i="0" sz="1400" u="none" cap="none" strike="noStrike">
              <a:solidFill>
                <a:srgbClr val="000000"/>
              </a:solidFill>
              <a:latin typeface="Century Gothic"/>
              <a:ea typeface="Century Gothic"/>
              <a:cs typeface="Century Gothic"/>
              <a:sym typeface="Century Gothic"/>
            </a:endParaRPr>
          </a:p>
        </p:txBody>
      </p:sp>
      <p:sp>
        <p:nvSpPr>
          <p:cNvPr id="891" name="Google Shape;891;p71"/>
          <p:cNvSpPr txBox="1"/>
          <p:nvPr/>
        </p:nvSpPr>
        <p:spPr>
          <a:xfrm>
            <a:off x="5917074" y="3213962"/>
            <a:ext cx="5747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lang="en-US" sz="3200">
                <a:solidFill>
                  <a:schemeClr val="dk1"/>
                </a:solidFill>
                <a:latin typeface="Century Gothic"/>
                <a:ea typeface="Century Gothic"/>
                <a:cs typeface="Century Gothic"/>
                <a:sym typeface="Century Gothic"/>
              </a:rPr>
              <a:t>What can living in outer space teach us about the human body</a:t>
            </a:r>
            <a:r>
              <a:rPr lang="en-US" sz="3200">
                <a:solidFill>
                  <a:schemeClr val="dk1"/>
                </a:solidFill>
              </a:rPr>
              <a:t>?</a:t>
            </a:r>
            <a:endParaRPr i="0" sz="3200" u="none" cap="none" strike="noStrike">
              <a:solidFill>
                <a:srgbClr val="000000"/>
              </a:solidFill>
            </a:endParaRPr>
          </a:p>
        </p:txBody>
      </p:sp>
      <p:pic>
        <p:nvPicPr>
          <p:cNvPr descr="Graphical user interface, text&#10;&#10;Description automatically generated" id="892" name="Google Shape;892;p71"/>
          <p:cNvPicPr preferRelativeResize="0"/>
          <p:nvPr/>
        </p:nvPicPr>
        <p:blipFill rotWithShape="1">
          <a:blip r:embed="rId6">
            <a:alphaModFix/>
          </a:blip>
          <a:srcRect b="35517" l="0" r="61884" t="19603"/>
          <a:stretch/>
        </p:blipFill>
        <p:spPr>
          <a:xfrm>
            <a:off x="5983375" y="1968000"/>
            <a:ext cx="4555100" cy="1071775"/>
          </a:xfrm>
          <a:prstGeom prst="rect">
            <a:avLst/>
          </a:prstGeom>
          <a:noFill/>
          <a:ln>
            <a:noFill/>
          </a:ln>
        </p:spPr>
      </p:pic>
      <p:pic>
        <p:nvPicPr>
          <p:cNvPr id="893" name="Google Shape;893;p71"/>
          <p:cNvPicPr preferRelativeResize="0"/>
          <p:nvPr/>
        </p:nvPicPr>
        <p:blipFill rotWithShape="1">
          <a:blip r:embed="rId7">
            <a:alphaModFix/>
          </a:blip>
          <a:srcRect b="0" l="51725" r="0" t="0"/>
          <a:stretch/>
        </p:blipFill>
        <p:spPr>
          <a:xfrm>
            <a:off x="1703351" y="1297875"/>
            <a:ext cx="3739326" cy="5067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descr="A picture containing clock&#10;&#10;Description automatically generated" id="899" name="Google Shape;899;p1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0" name="Google Shape;900;p1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1" name="Google Shape;901;p1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2" name="Google Shape;902;p1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3" name="Google Shape;903;p1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1" sz="1400" u="none" cap="none" strike="noStrike">
              <a:solidFill>
                <a:srgbClr val="000000"/>
              </a:solidFill>
              <a:latin typeface="Century Gothic"/>
              <a:ea typeface="Century Gothic"/>
              <a:cs typeface="Century Gothic"/>
              <a:sym typeface="Century Gothic"/>
            </a:endParaRPr>
          </a:p>
        </p:txBody>
      </p:sp>
      <p:sp>
        <p:nvSpPr>
          <p:cNvPr id="904" name="Google Shape;904;p113"/>
          <p:cNvSpPr txBox="1"/>
          <p:nvPr/>
        </p:nvSpPr>
        <p:spPr>
          <a:xfrm>
            <a:off x="868800" y="1802275"/>
            <a:ext cx="84399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Spell </a:t>
            </a:r>
            <a:r>
              <a:rPr b="0" i="0" lang="en-US" sz="2800" u="none" cap="none" strike="noStrike">
                <a:solidFill>
                  <a:srgbClr val="000000"/>
                </a:solidFill>
                <a:latin typeface="Century Gothic"/>
                <a:ea typeface="Century Gothic"/>
                <a:cs typeface="Century Gothic"/>
                <a:sym typeface="Century Gothic"/>
              </a:rPr>
              <a:t>the word you hear</a:t>
            </a:r>
            <a:r>
              <a:rPr b="1" i="0" lang="en-US" sz="2800" u="none" cap="none" strike="noStrike">
                <a:solidFill>
                  <a:srgbClr val="000000"/>
                </a:solidFill>
                <a:latin typeface="Century Gothic"/>
                <a:ea typeface="Century Gothic"/>
                <a:cs typeface="Century Gothic"/>
                <a:sym typeface="Century Gothic"/>
              </a:rPr>
              <a:t> </a:t>
            </a:r>
            <a:r>
              <a:rPr b="0" i="0" lang="en-US" sz="2800" u="none" cap="none" strike="noStrike">
                <a:solidFill>
                  <a:srgbClr val="000000"/>
                </a:solidFill>
                <a:latin typeface="Century Gothic"/>
                <a:ea typeface="Century Gothic"/>
                <a:cs typeface="Century Gothic"/>
                <a:sym typeface="Century Gothic"/>
              </a:rPr>
              <a:t>and</a:t>
            </a:r>
            <a:r>
              <a:rPr b="1" i="0" lang="en-US" sz="2800" u="none" cap="none" strike="noStrike">
                <a:solidFill>
                  <a:srgbClr val="000000"/>
                </a:solidFill>
                <a:latin typeface="Century Gothic"/>
                <a:ea typeface="Century Gothic"/>
                <a:cs typeface="Century Gothic"/>
                <a:sym typeface="Century Gothic"/>
              </a:rPr>
              <a:t> indicate </a:t>
            </a:r>
            <a:r>
              <a:rPr b="0" i="0" lang="en-US" sz="2800" u="none" cap="none" strike="noStrike">
                <a:solidFill>
                  <a:srgbClr val="000000"/>
                </a:solidFill>
                <a:latin typeface="Century Gothic"/>
                <a:ea typeface="Century Gothic"/>
                <a:cs typeface="Century Gothic"/>
                <a:sym typeface="Century Gothic"/>
              </a:rPr>
              <a:t>whether each vowel is pronounced with a long sound or a short sound.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Make</a:t>
            </a:r>
            <a:r>
              <a:rPr b="0" i="0" lang="en-US" sz="2800" u="none" cap="none" strike="noStrike">
                <a:solidFill>
                  <a:srgbClr val="000000"/>
                </a:solidFill>
                <a:latin typeface="Century Gothic"/>
                <a:ea typeface="Century Gothic"/>
                <a:cs typeface="Century Gothic"/>
                <a:sym typeface="Century Gothic"/>
              </a:rPr>
              <a:t> a running list of VC</a:t>
            </a:r>
            <a:r>
              <a:rPr b="0" i="1" lang="en-US" sz="2800" u="none" cap="none" strike="noStrike">
                <a:solidFill>
                  <a:srgbClr val="000000"/>
                </a:solidFill>
                <a:latin typeface="Century Gothic"/>
                <a:ea typeface="Century Gothic"/>
                <a:cs typeface="Century Gothic"/>
                <a:sym typeface="Century Gothic"/>
              </a:rPr>
              <a:t>e</a:t>
            </a:r>
            <a:r>
              <a:rPr b="0" i="0" lang="en-US" sz="2800" u="none" cap="none" strike="noStrike">
                <a:solidFill>
                  <a:srgbClr val="000000"/>
                </a:solidFill>
                <a:latin typeface="Century Gothic"/>
                <a:ea typeface="Century Gothic"/>
                <a:cs typeface="Century Gothic"/>
                <a:sym typeface="Century Gothic"/>
              </a:rPr>
              <a:t> words that you encounter in the reading.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descr="A picture containing clock&#10;&#10;Description automatically generated" id="910" name="Google Shape;910;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1" name="Google Shape;911;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2" name="Google Shape;912;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3" name="Google Shape;913;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4" name="Google Shape;914;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15" name="Google Shape;915;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pic>
        <p:nvPicPr>
          <p:cNvPr id="916" name="Google Shape;916;p72"/>
          <p:cNvPicPr preferRelativeResize="0"/>
          <p:nvPr/>
        </p:nvPicPr>
        <p:blipFill rotWithShape="1">
          <a:blip r:embed="rId6">
            <a:alphaModFix/>
          </a:blip>
          <a:srcRect b="0" l="0" r="0" t="0"/>
          <a:stretch/>
        </p:blipFill>
        <p:spPr>
          <a:xfrm>
            <a:off x="2177190" y="1221993"/>
            <a:ext cx="3826536" cy="51683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17" name="Google Shape;917;p72"/>
          <p:cNvSpPr txBox="1"/>
          <p:nvPr/>
        </p:nvSpPr>
        <p:spPr>
          <a:xfrm>
            <a:off x="6768556" y="2904584"/>
            <a:ext cx="382653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A picture containing clock&#10;&#10;Description automatically generated" id="923" name="Google Shape;923;p1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4" name="Google Shape;924;p1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5" name="Google Shape;925;p1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6" name="Google Shape;926;p1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7" name="Google Shape;927;p1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28" name="Google Shape;928;p114"/>
          <p:cNvSpPr txBox="1"/>
          <p:nvPr/>
        </p:nvSpPr>
        <p:spPr>
          <a:xfrm>
            <a:off x="567572" y="1323926"/>
            <a:ext cx="8435884"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In your writing notebook, </a:t>
            </a: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a topic, purpose, and audience.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Then </a:t>
            </a:r>
            <a:r>
              <a:rPr b="1" i="0" lang="en-US" sz="2800" u="none" cap="none" strike="noStrike">
                <a:solidFill>
                  <a:schemeClr val="dk1"/>
                </a:solidFill>
                <a:latin typeface="Century Gothic"/>
                <a:ea typeface="Century Gothic"/>
                <a:cs typeface="Century Gothic"/>
                <a:sym typeface="Century Gothic"/>
              </a:rPr>
              <a:t>select </a:t>
            </a:r>
            <a:r>
              <a:rPr b="0" i="0" lang="en-US" sz="2800" u="none" cap="none" strike="noStrike">
                <a:solidFill>
                  <a:schemeClr val="dk1"/>
                </a:solidFill>
                <a:latin typeface="Century Gothic"/>
                <a:ea typeface="Century Gothic"/>
                <a:cs typeface="Century Gothic"/>
                <a:sym typeface="Century Gothic"/>
              </a:rPr>
              <a:t>any genre, and </a:t>
            </a:r>
            <a:r>
              <a:rPr b="1" i="0" lang="en-US" sz="2800" u="none" cap="none" strike="noStrike">
                <a:solidFill>
                  <a:schemeClr val="dk1"/>
                </a:solidFill>
                <a:latin typeface="Century Gothic"/>
                <a:ea typeface="Century Gothic"/>
                <a:cs typeface="Century Gothic"/>
                <a:sym typeface="Century Gothic"/>
              </a:rPr>
              <a:t>plan </a:t>
            </a:r>
            <a:r>
              <a:rPr b="0" i="0" lang="en-US" sz="2800" u="none" cap="none" strike="noStrike">
                <a:solidFill>
                  <a:schemeClr val="dk1"/>
                </a:solidFill>
                <a:latin typeface="Century Gothic"/>
                <a:ea typeface="Century Gothic"/>
                <a:cs typeface="Century Gothic"/>
                <a:sym typeface="Century Gothic"/>
              </a:rPr>
              <a:t>a draft by </a:t>
            </a:r>
            <a:r>
              <a:rPr b="1" i="0" lang="en-US" sz="2800" u="none" cap="none" strike="noStrike">
                <a:solidFill>
                  <a:schemeClr val="dk1"/>
                </a:solidFill>
                <a:latin typeface="Century Gothic"/>
                <a:ea typeface="Century Gothic"/>
                <a:cs typeface="Century Gothic"/>
                <a:sym typeface="Century Gothic"/>
              </a:rPr>
              <a:t>brainstorming </a:t>
            </a:r>
            <a:r>
              <a:rPr b="0" i="0" lang="en-US" sz="2800" u="none" cap="none" strike="noStrike">
                <a:solidFill>
                  <a:schemeClr val="dk1"/>
                </a:solidFill>
                <a:latin typeface="Century Gothic"/>
                <a:ea typeface="Century Gothic"/>
                <a:cs typeface="Century Gothic"/>
                <a:sym typeface="Century Gothic"/>
              </a:rPr>
              <a:t>your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 </a:t>
            </a:r>
            <a:r>
              <a:rPr b="0" i="0" lang="en-US" sz="2800" u="none" cap="none" strike="noStrike">
                <a:solidFill>
                  <a:schemeClr val="dk1"/>
                </a:solidFill>
                <a:latin typeface="Century Gothic"/>
                <a:ea typeface="Century Gothic"/>
                <a:cs typeface="Century Gothic"/>
                <a:sym typeface="Century Gothic"/>
              </a:rPr>
              <a:t>what you put in the conclusions of your personal narratives.</a:t>
            </a:r>
            <a:endParaRPr b="0" i="0" sz="1400" u="none" cap="none" strike="noStrike">
              <a:solidFill>
                <a:srgbClr val="000000"/>
              </a:solidFill>
              <a:latin typeface="Arial"/>
              <a:ea typeface="Arial"/>
              <a:cs typeface="Arial"/>
              <a:sym typeface="Arial"/>
            </a:endParaRPr>
          </a:p>
        </p:txBody>
      </p:sp>
      <p:pic>
        <p:nvPicPr>
          <p:cNvPr descr="Books outline" id="929" name="Google Shape;929;p114"/>
          <p:cNvPicPr preferRelativeResize="0"/>
          <p:nvPr/>
        </p:nvPicPr>
        <p:blipFill rotWithShape="1">
          <a:blip r:embed="rId6">
            <a:alphaModFix/>
          </a:blip>
          <a:srcRect b="0" l="0" r="0" t="0"/>
          <a:stretch/>
        </p:blipFill>
        <p:spPr>
          <a:xfrm>
            <a:off x="9194643" y="3297969"/>
            <a:ext cx="2429785" cy="242978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descr="A picture containing clock&#10;&#10;Description automatically generated" id="935" name="Google Shape;935;p1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6" name="Google Shape;936;p1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7" name="Google Shape;937;p1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8" name="Google Shape;938;p1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9" name="Google Shape;939;p1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40" name="Google Shape;940;p115"/>
          <p:cNvSpPr txBox="1"/>
          <p:nvPr/>
        </p:nvSpPr>
        <p:spPr>
          <a:xfrm>
            <a:off x="172743" y="1245335"/>
            <a:ext cx="11177100" cy="4787100"/>
          </a:xfrm>
          <a:prstGeom prst="rect">
            <a:avLst/>
          </a:prstGeom>
          <a:noFill/>
          <a:ln>
            <a:noFill/>
          </a:ln>
        </p:spPr>
        <p:txBody>
          <a:bodyPr anchorCtr="0" anchor="t" bIns="45700" lIns="91425" spcFirstLastPara="1" rIns="91425" wrap="square" tIns="45700">
            <a:spAutoFit/>
          </a:bodyPr>
          <a:lstStyle/>
          <a:p>
            <a:pPr indent="-514350" lvl="1" marL="971550" marR="0" rtl="0" algn="l">
              <a:lnSpc>
                <a:spcPct val="100000"/>
              </a:lnSpc>
              <a:spcBef>
                <a:spcPts val="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Roger likes to </a:t>
            </a:r>
            <a:r>
              <a:rPr b="1" i="0" lang="en-US" sz="2600" u="none" cap="none" strike="noStrike">
                <a:solidFill>
                  <a:srgbClr val="000000"/>
                </a:solidFill>
                <a:latin typeface="Century Gothic"/>
                <a:ea typeface="Century Gothic"/>
                <a:cs typeface="Century Gothic"/>
                <a:sym typeface="Century Gothic"/>
              </a:rPr>
              <a:t>imitate</a:t>
            </a:r>
            <a:r>
              <a:rPr b="0" i="0" lang="en-US" sz="2600" u="none" cap="none" strike="noStrike">
                <a:solidFill>
                  <a:srgbClr val="000000"/>
                </a:solidFill>
                <a:latin typeface="Century Gothic"/>
                <a:ea typeface="Century Gothic"/>
                <a:cs typeface="Century Gothic"/>
                <a:sym typeface="Century Gothic"/>
              </a:rPr>
              <a:t> the way his dog Jenny barks.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To be a good citizen, you should </a:t>
            </a:r>
            <a:r>
              <a:rPr b="1" i="0" lang="en-US" sz="2600" u="none" cap="none" strike="noStrike">
                <a:solidFill>
                  <a:srgbClr val="000000"/>
                </a:solidFill>
                <a:latin typeface="Century Gothic"/>
                <a:ea typeface="Century Gothic"/>
                <a:cs typeface="Century Gothic"/>
                <a:sym typeface="Century Gothic"/>
              </a:rPr>
              <a:t>contribute</a:t>
            </a:r>
            <a:r>
              <a:rPr b="0" i="0" lang="en-US" sz="2600" u="none" cap="none" strike="noStrike">
                <a:solidFill>
                  <a:srgbClr val="000000"/>
                </a:solidFill>
                <a:latin typeface="Century Gothic"/>
                <a:ea typeface="Century Gothic"/>
                <a:cs typeface="Century Gothic"/>
                <a:sym typeface="Century Gothic"/>
              </a:rPr>
              <a:t> to the community.</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I saw the first </a:t>
            </a:r>
            <a:r>
              <a:rPr b="1" i="0" lang="en-US" sz="2600" u="none" cap="none" strike="noStrike">
                <a:solidFill>
                  <a:srgbClr val="000000"/>
                </a:solidFill>
                <a:latin typeface="Century Gothic"/>
                <a:ea typeface="Century Gothic"/>
                <a:cs typeface="Century Gothic"/>
                <a:sym typeface="Century Gothic"/>
              </a:rPr>
              <a:t>episode</a:t>
            </a:r>
            <a:r>
              <a:rPr b="0" i="0" lang="en-US" sz="2600" u="none" cap="none" strike="noStrike">
                <a:solidFill>
                  <a:srgbClr val="000000"/>
                </a:solidFill>
                <a:latin typeface="Century Gothic"/>
                <a:ea typeface="Century Gothic"/>
                <a:cs typeface="Century Gothic"/>
                <a:sym typeface="Century Gothic"/>
              </a:rPr>
              <a:t> of the show.</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A lizard can </a:t>
            </a:r>
            <a:r>
              <a:rPr b="1" i="0" lang="en-US" sz="2600" u="none" cap="none" strike="noStrike">
                <a:solidFill>
                  <a:srgbClr val="000000"/>
                </a:solidFill>
                <a:latin typeface="Century Gothic"/>
                <a:ea typeface="Century Gothic"/>
                <a:cs typeface="Century Gothic"/>
                <a:sym typeface="Century Gothic"/>
              </a:rPr>
              <a:t>survive</a:t>
            </a:r>
            <a:r>
              <a:rPr b="0" i="0" lang="en-US" sz="2600" u="none" cap="none" strike="noStrike">
                <a:solidFill>
                  <a:srgbClr val="000000"/>
                </a:solidFill>
                <a:latin typeface="Century Gothic"/>
                <a:ea typeface="Century Gothic"/>
                <a:cs typeface="Century Gothic"/>
                <a:sym typeface="Century Gothic"/>
              </a:rPr>
              <a:t> cold conditions by slowing down.</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Many businesses now </a:t>
            </a:r>
            <a:r>
              <a:rPr b="1" i="0" lang="en-US" sz="2600" u="none" cap="none" strike="noStrike">
                <a:solidFill>
                  <a:srgbClr val="000000"/>
                </a:solidFill>
                <a:latin typeface="Century Gothic"/>
                <a:ea typeface="Century Gothic"/>
                <a:cs typeface="Century Gothic"/>
                <a:sym typeface="Century Gothic"/>
              </a:rPr>
              <a:t>advertise</a:t>
            </a:r>
            <a:r>
              <a:rPr b="0" i="0" lang="en-US" sz="2600" u="none" cap="none" strike="noStrike">
                <a:solidFill>
                  <a:srgbClr val="000000"/>
                </a:solidFill>
                <a:latin typeface="Century Gothic"/>
                <a:ea typeface="Century Gothic"/>
                <a:cs typeface="Century Gothic"/>
                <a:sym typeface="Century Gothic"/>
              </a:rPr>
              <a:t> only on the Internet.</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Janna will be able to </a:t>
            </a:r>
            <a:r>
              <a:rPr b="1" i="0" lang="en-US" sz="2600" u="none" cap="none" strike="noStrike">
                <a:solidFill>
                  <a:srgbClr val="000000"/>
                </a:solidFill>
                <a:latin typeface="Century Gothic"/>
                <a:ea typeface="Century Gothic"/>
                <a:cs typeface="Century Gothic"/>
                <a:sym typeface="Century Gothic"/>
              </a:rPr>
              <a:t>participate</a:t>
            </a:r>
            <a:r>
              <a:rPr b="0" i="0" lang="en-US" sz="2600" u="none" cap="none" strike="noStrike">
                <a:solidFill>
                  <a:srgbClr val="000000"/>
                </a:solidFill>
                <a:latin typeface="Century Gothic"/>
                <a:ea typeface="Century Gothic"/>
                <a:cs typeface="Century Gothic"/>
                <a:sym typeface="Century Gothic"/>
              </a:rPr>
              <a:t> in three different sports.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A country cannot </a:t>
            </a:r>
            <a:r>
              <a:rPr b="1" i="0" lang="en-US" sz="2600" u="none" cap="none" strike="noStrike">
                <a:solidFill>
                  <a:srgbClr val="000000"/>
                </a:solidFill>
                <a:latin typeface="Century Gothic"/>
                <a:ea typeface="Century Gothic"/>
                <a:cs typeface="Century Gothic"/>
                <a:sym typeface="Century Gothic"/>
              </a:rPr>
              <a:t>impose</a:t>
            </a:r>
            <a:r>
              <a:rPr b="0" i="0" lang="en-US" sz="2600" u="none" cap="none" strike="noStrike">
                <a:solidFill>
                  <a:srgbClr val="000000"/>
                </a:solidFill>
                <a:latin typeface="Century Gothic"/>
                <a:ea typeface="Century Gothic"/>
                <a:cs typeface="Century Gothic"/>
                <a:sym typeface="Century Gothic"/>
              </a:rPr>
              <a:t> its laws on other nations.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I can </a:t>
            </a:r>
            <a:r>
              <a:rPr b="1" i="0" lang="en-US" sz="2600" u="none" cap="none" strike="noStrike">
                <a:solidFill>
                  <a:srgbClr val="000000"/>
                </a:solidFill>
                <a:latin typeface="Century Gothic"/>
                <a:ea typeface="Century Gothic"/>
                <a:cs typeface="Century Gothic"/>
                <a:sym typeface="Century Gothic"/>
              </a:rPr>
              <a:t>recognize</a:t>
            </a:r>
            <a:r>
              <a:rPr b="0" i="0" lang="en-US" sz="2600" u="none" cap="none" strike="noStrike">
                <a:solidFill>
                  <a:srgbClr val="000000"/>
                </a:solidFill>
                <a:latin typeface="Century Gothic"/>
                <a:ea typeface="Century Gothic"/>
                <a:cs typeface="Century Gothic"/>
                <a:sym typeface="Century Gothic"/>
              </a:rPr>
              <a:t> Zara just by the way she walks.</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If you leave your bike outside, it will begin to </a:t>
            </a:r>
            <a:r>
              <a:rPr b="1" i="0" lang="en-US" sz="2600" u="none" cap="none" strike="noStrike">
                <a:solidFill>
                  <a:srgbClr val="000000"/>
                </a:solidFill>
                <a:latin typeface="Century Gothic"/>
                <a:ea typeface="Century Gothic"/>
                <a:cs typeface="Century Gothic"/>
                <a:sym typeface="Century Gothic"/>
              </a:rPr>
              <a:t>corrode</a:t>
            </a:r>
            <a:r>
              <a:rPr b="0" i="0" lang="en-US" sz="26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1" marL="971550" marR="0" rtl="0" algn="l">
              <a:lnSpc>
                <a:spcPct val="100000"/>
              </a:lnSpc>
              <a:spcBef>
                <a:spcPts val="600"/>
              </a:spcBef>
              <a:spcAft>
                <a:spcPts val="600"/>
              </a:spcAft>
              <a:buClr>
                <a:srgbClr val="000000"/>
              </a:buClr>
              <a:buSzPts val="2600"/>
              <a:buFont typeface="Calibri"/>
              <a:buAutoNum type="arabicPeriod"/>
            </a:pPr>
            <a:r>
              <a:rPr b="0" i="0" lang="en-US" sz="2600" u="none" cap="none" strike="noStrike">
                <a:solidFill>
                  <a:srgbClr val="000000"/>
                </a:solidFill>
                <a:latin typeface="Century Gothic"/>
                <a:ea typeface="Century Gothic"/>
                <a:cs typeface="Century Gothic"/>
                <a:sym typeface="Century Gothic"/>
              </a:rPr>
              <a:t>The inner workings of the government </a:t>
            </a:r>
            <a:r>
              <a:rPr b="1" i="0" lang="en-US" sz="2600" u="none" cap="none" strike="noStrike">
                <a:solidFill>
                  <a:srgbClr val="000000"/>
                </a:solidFill>
                <a:latin typeface="Century Gothic"/>
                <a:ea typeface="Century Gothic"/>
                <a:cs typeface="Century Gothic"/>
                <a:sym typeface="Century Gothic"/>
              </a:rPr>
              <a:t>fascinate</a:t>
            </a:r>
            <a:r>
              <a:rPr b="0" i="0" lang="en-US" sz="2600" u="none" cap="none" strike="noStrike">
                <a:solidFill>
                  <a:srgbClr val="000000"/>
                </a:solidFill>
                <a:latin typeface="Century Gothic"/>
                <a:ea typeface="Century Gothic"/>
                <a:cs typeface="Century Gothic"/>
                <a:sym typeface="Century Gothic"/>
              </a:rPr>
              <a:t> Rina.</a:t>
            </a:r>
            <a:endParaRPr b="0" i="0" sz="1400" u="none" cap="none" strike="noStrike">
              <a:solidFill>
                <a:srgbClr val="000000"/>
              </a:solidFill>
              <a:latin typeface="Arial"/>
              <a:ea typeface="Arial"/>
              <a:cs typeface="Arial"/>
              <a:sym typeface="Arial"/>
            </a:endParaRPr>
          </a:p>
        </p:txBody>
      </p:sp>
      <p:sp>
        <p:nvSpPr>
          <p:cNvPr id="941" name="Google Shape;941;p115"/>
          <p:cNvSpPr/>
          <p:nvPr/>
        </p:nvSpPr>
        <p:spPr>
          <a:xfrm>
            <a:off x="6494868" y="1762829"/>
            <a:ext cx="1666151"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p115"/>
          <p:cNvSpPr/>
          <p:nvPr/>
        </p:nvSpPr>
        <p:spPr>
          <a:xfrm>
            <a:off x="3414408" y="1273673"/>
            <a:ext cx="1171387"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3" name="Google Shape;943;p115"/>
          <p:cNvSpPr/>
          <p:nvPr/>
        </p:nvSpPr>
        <p:spPr>
          <a:xfrm>
            <a:off x="3365267" y="2286615"/>
            <a:ext cx="1266245" cy="3772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4" name="Google Shape;944;p115"/>
          <p:cNvSpPr/>
          <p:nvPr/>
        </p:nvSpPr>
        <p:spPr>
          <a:xfrm>
            <a:off x="3181600" y="2739864"/>
            <a:ext cx="1193233"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5" name="Google Shape;945;p115"/>
          <p:cNvSpPr/>
          <p:nvPr/>
        </p:nvSpPr>
        <p:spPr>
          <a:xfrm>
            <a:off x="7321342" y="5564118"/>
            <a:ext cx="1479755"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6" name="Google Shape;946;p115"/>
          <p:cNvSpPr/>
          <p:nvPr/>
        </p:nvSpPr>
        <p:spPr>
          <a:xfrm>
            <a:off x="4658095" y="3703485"/>
            <a:ext cx="1791049"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7" name="Google Shape;947;p115"/>
          <p:cNvSpPr/>
          <p:nvPr/>
        </p:nvSpPr>
        <p:spPr>
          <a:xfrm>
            <a:off x="4756072" y="3187716"/>
            <a:ext cx="1473278"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8" name="Google Shape;948;p115"/>
          <p:cNvSpPr/>
          <p:nvPr/>
        </p:nvSpPr>
        <p:spPr>
          <a:xfrm>
            <a:off x="8321042" y="5085677"/>
            <a:ext cx="1303018"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p115"/>
          <p:cNvSpPr/>
          <p:nvPr/>
        </p:nvSpPr>
        <p:spPr>
          <a:xfrm>
            <a:off x="4102391" y="4158443"/>
            <a:ext cx="1266243" cy="35097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0" name="Google Shape;950;p115"/>
          <p:cNvSpPr/>
          <p:nvPr/>
        </p:nvSpPr>
        <p:spPr>
          <a:xfrm>
            <a:off x="2111602" y="4622096"/>
            <a:ext cx="164886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descr="A picture containing clock&#10;&#10;Description automatically generated" id="956" name="Google Shape;956;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7" name="Google Shape;957;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8" name="Google Shape;958;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9" name="Google Shape;959;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0" name="Google Shape;960;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1" name="Google Shape;961;p74"/>
          <p:cNvSpPr txBox="1"/>
          <p:nvPr/>
        </p:nvSpPr>
        <p:spPr>
          <a:xfrm>
            <a:off x="487915" y="1256148"/>
            <a:ext cx="10550197" cy="52318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Select </a:t>
            </a:r>
            <a:r>
              <a:rPr b="0" i="0" lang="en-US" sz="2800" u="none" cap="none" strike="noStrike">
                <a:solidFill>
                  <a:srgbClr val="000000"/>
                </a:solidFill>
                <a:latin typeface="Century Gothic"/>
                <a:ea typeface="Century Gothic"/>
                <a:cs typeface="Century Gothic"/>
                <a:sym typeface="Century Gothic"/>
              </a:rPr>
              <a:t>the best revision.</a:t>
            </a:r>
            <a:endParaRPr b="0" i="0" sz="1400" u="none" cap="none" strike="noStrike">
              <a:solidFill>
                <a:srgbClr val="000000"/>
              </a:solidFill>
              <a:latin typeface="Arial"/>
              <a:ea typeface="Arial"/>
              <a:cs typeface="Arial"/>
              <a:sym typeface="Arial"/>
            </a:endParaRPr>
          </a:p>
        </p:txBody>
      </p:sp>
      <p:sp>
        <p:nvSpPr>
          <p:cNvPr id="962" name="Google Shape;962;p74"/>
          <p:cNvSpPr txBox="1"/>
          <p:nvPr/>
        </p:nvSpPr>
        <p:spPr>
          <a:xfrm>
            <a:off x="772149" y="1941607"/>
            <a:ext cx="9168900" cy="3786600"/>
          </a:xfrm>
          <a:prstGeom prst="rect">
            <a:avLst/>
          </a:prstGeom>
          <a:no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Wendy’s best friend Una, who speaks French, Chinese, and English.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accent1"/>
              </a:solidFill>
              <a:latin typeface="Century Gothic"/>
              <a:ea typeface="Century Gothic"/>
              <a:cs typeface="Century Gothic"/>
              <a:sym typeface="Century Gothic"/>
            </a:endParaRPr>
          </a:p>
          <a:p>
            <a:pPr indent="-518158" lvl="0" marL="886967" marR="0" rtl="0" algn="l">
              <a:lnSpc>
                <a:spcPct val="100000"/>
              </a:lnSpc>
              <a:spcBef>
                <a:spcPts val="0"/>
              </a:spcBef>
              <a:spcAft>
                <a:spcPts val="0"/>
              </a:spcAft>
              <a:buClr>
                <a:schemeClr val="accent1"/>
              </a:buClr>
              <a:buSzPts val="2400"/>
              <a:buFont typeface="Arial"/>
              <a:buAutoNum type="alphaUcPeriod"/>
            </a:pPr>
            <a:r>
              <a:rPr b="0" i="0" lang="en-US" sz="2400" u="none" cap="none" strike="noStrike">
                <a:solidFill>
                  <a:schemeClr val="accent1"/>
                </a:solidFill>
                <a:latin typeface="Century Gothic"/>
                <a:ea typeface="Century Gothic"/>
                <a:cs typeface="Century Gothic"/>
                <a:sym typeface="Century Gothic"/>
              </a:rPr>
              <a:t>Wendy’s best friend Una. Who speaks French, Chinese, and English. </a:t>
            </a:r>
            <a:endParaRPr b="0" i="0" sz="1400" u="none" cap="none" strike="noStrike">
              <a:solidFill>
                <a:srgbClr val="000000"/>
              </a:solidFill>
              <a:latin typeface="Arial"/>
              <a:ea typeface="Arial"/>
              <a:cs typeface="Arial"/>
              <a:sym typeface="Arial"/>
            </a:endParaRPr>
          </a:p>
          <a:p>
            <a:pPr indent="-518158" lvl="0" marL="886967" marR="0" rtl="0" algn="l">
              <a:lnSpc>
                <a:spcPct val="100000"/>
              </a:lnSpc>
              <a:spcBef>
                <a:spcPts val="0"/>
              </a:spcBef>
              <a:spcAft>
                <a:spcPts val="0"/>
              </a:spcAft>
              <a:buClr>
                <a:schemeClr val="accent1"/>
              </a:buClr>
              <a:buSzPts val="2400"/>
              <a:buFont typeface="Arial"/>
              <a:buAutoNum type="alphaUcPeriod"/>
            </a:pPr>
            <a:r>
              <a:rPr b="0" i="0" lang="en-US" sz="2400" u="none" cap="none" strike="noStrike">
                <a:solidFill>
                  <a:schemeClr val="accent1"/>
                </a:solidFill>
                <a:latin typeface="Century Gothic"/>
                <a:ea typeface="Century Gothic"/>
                <a:cs typeface="Century Gothic"/>
                <a:sym typeface="Century Gothic"/>
              </a:rPr>
              <a:t>Wendy’s best friend Una, who speaks French, Chinese, and English, spoke at graduation. </a:t>
            </a:r>
            <a:endParaRPr b="0" i="0" sz="1400" u="none" cap="none" strike="noStrike">
              <a:solidFill>
                <a:srgbClr val="000000"/>
              </a:solidFill>
              <a:latin typeface="Arial"/>
              <a:ea typeface="Arial"/>
              <a:cs typeface="Arial"/>
              <a:sym typeface="Arial"/>
            </a:endParaRPr>
          </a:p>
          <a:p>
            <a:pPr indent="-518158" lvl="0" marL="886967" marR="0" rtl="0" algn="l">
              <a:lnSpc>
                <a:spcPct val="100000"/>
              </a:lnSpc>
              <a:spcBef>
                <a:spcPts val="0"/>
              </a:spcBef>
              <a:spcAft>
                <a:spcPts val="0"/>
              </a:spcAft>
              <a:buClr>
                <a:schemeClr val="accent1"/>
              </a:buClr>
              <a:buSzPts val="2400"/>
              <a:buFont typeface="Arial"/>
              <a:buAutoNum type="alphaUcPeriod"/>
            </a:pPr>
            <a:r>
              <a:rPr b="0" i="0" lang="en-US" sz="2400" u="none" cap="none" strike="noStrike">
                <a:solidFill>
                  <a:schemeClr val="accent1"/>
                </a:solidFill>
                <a:latin typeface="Century Gothic"/>
                <a:ea typeface="Century Gothic"/>
                <a:cs typeface="Century Gothic"/>
                <a:sym typeface="Century Gothic"/>
              </a:rPr>
              <a:t>Wendy’s best friend Una, she speaks French, Chinese, and English. </a:t>
            </a:r>
            <a:endParaRPr b="0" i="0" sz="1400" u="none" cap="none" strike="noStrike">
              <a:solidFill>
                <a:srgbClr val="000000"/>
              </a:solidFill>
              <a:latin typeface="Arial"/>
              <a:ea typeface="Arial"/>
              <a:cs typeface="Arial"/>
              <a:sym typeface="Arial"/>
            </a:endParaRPr>
          </a:p>
          <a:p>
            <a:pPr indent="-518158" lvl="0" marL="886967" marR="0" rtl="0" algn="l">
              <a:lnSpc>
                <a:spcPct val="100000"/>
              </a:lnSpc>
              <a:spcBef>
                <a:spcPts val="0"/>
              </a:spcBef>
              <a:spcAft>
                <a:spcPts val="0"/>
              </a:spcAft>
              <a:buClr>
                <a:schemeClr val="accent1"/>
              </a:buClr>
              <a:buSzPts val="2400"/>
              <a:buFont typeface="Arial"/>
              <a:buAutoNum type="alphaUcPeriod"/>
            </a:pPr>
            <a:r>
              <a:rPr b="0" i="0" lang="en-US" sz="2400" u="none" cap="none" strike="noStrike">
                <a:solidFill>
                  <a:schemeClr val="accent1"/>
                </a:solidFill>
                <a:latin typeface="Century Gothic"/>
                <a:ea typeface="Century Gothic"/>
                <a:cs typeface="Century Gothic"/>
                <a:sym typeface="Century Gothic"/>
              </a:rPr>
              <a:t>Complete sentence; no revision necessary.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9" name="Google Shape;969;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70" name="Google Shape;970;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1" name="Google Shape;971;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2" name="Google Shape;972;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3" name="Google Shape;973;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4" name="Google Shape;974;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containing clock&#10;&#10;Description automatically generated" id="150" name="Google Shape;150;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1" name="Google Shape;151;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2" name="Google Shape;152;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3" name="Google Shape;153;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4" name="Google Shape;154;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55" name="Google Shape;155;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56" name="Google Shape;156;p13"/>
          <p:cNvPicPr preferRelativeResize="0"/>
          <p:nvPr/>
        </p:nvPicPr>
        <p:blipFill rotWithShape="1">
          <a:blip r:embed="rId6">
            <a:alphaModFix/>
          </a:blip>
          <a:srcRect b="0" l="0" r="0" t="0"/>
          <a:stretch/>
        </p:blipFill>
        <p:spPr>
          <a:xfrm>
            <a:off x="6485002" y="1938646"/>
            <a:ext cx="4948236" cy="713781"/>
          </a:xfrm>
          <a:prstGeom prst="rect">
            <a:avLst/>
          </a:prstGeom>
          <a:noFill/>
          <a:ln>
            <a:noFill/>
          </a:ln>
        </p:spPr>
      </p:pic>
      <p:pic>
        <p:nvPicPr>
          <p:cNvPr id="157" name="Google Shape;157;p13"/>
          <p:cNvPicPr preferRelativeResize="0"/>
          <p:nvPr/>
        </p:nvPicPr>
        <p:blipFill rotWithShape="1">
          <a:blip r:embed="rId7">
            <a:alphaModFix/>
          </a:blip>
          <a:srcRect b="0" l="0" r="0" t="0"/>
          <a:stretch/>
        </p:blipFill>
        <p:spPr>
          <a:xfrm>
            <a:off x="1866835" y="1297875"/>
            <a:ext cx="3840165"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58" name="Google Shape;158;p13"/>
          <p:cNvSpPr txBox="1"/>
          <p:nvPr/>
        </p:nvSpPr>
        <p:spPr>
          <a:xfrm>
            <a:off x="6506416" y="2681866"/>
            <a:ext cx="416279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86 in your Student Interactive 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 with a partner.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A picture containing clock&#10;&#10;Description automatically generated" id="164" name="Google Shape;164;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5" name="Google Shape;165;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6" name="Google Shape;166;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7" name="Google Shape;167;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8" name="Google Shape;168;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pic>
        <p:nvPicPr>
          <p:cNvPr id="170" name="Google Shape;170;p14"/>
          <p:cNvPicPr preferRelativeResize="0"/>
          <p:nvPr/>
        </p:nvPicPr>
        <p:blipFill rotWithShape="1">
          <a:blip r:embed="rId6">
            <a:alphaModFix/>
          </a:blip>
          <a:srcRect b="0" l="0" r="0" t="0"/>
          <a:stretch/>
        </p:blipFill>
        <p:spPr>
          <a:xfrm>
            <a:off x="2016700" y="1401215"/>
            <a:ext cx="3737000" cy="51131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1" name="Google Shape;171;p14"/>
          <p:cNvSpPr txBox="1"/>
          <p:nvPr/>
        </p:nvSpPr>
        <p:spPr>
          <a:xfrm>
            <a:off x="7605360" y="2739704"/>
            <a:ext cx="3525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105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A picture containing clock&#10;&#10;Description automatically generated" id="177" name="Google Shape;177;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8" name="Google Shape;178;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9" name="Google Shape;179;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0" name="Google Shape;180;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1" name="Google Shape;181;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pic>
        <p:nvPicPr>
          <p:cNvPr id="182" name="Google Shape;182;p15"/>
          <p:cNvPicPr preferRelativeResize="0"/>
          <p:nvPr/>
        </p:nvPicPr>
        <p:blipFill rotWithShape="1">
          <a:blip r:embed="rId6">
            <a:alphaModFix/>
          </a:blip>
          <a:srcRect b="0" l="0" r="0" t="0"/>
          <a:stretch/>
        </p:blipFill>
        <p:spPr>
          <a:xfrm>
            <a:off x="6947100" y="1745559"/>
            <a:ext cx="2576800" cy="901442"/>
          </a:xfrm>
          <a:prstGeom prst="rect">
            <a:avLst/>
          </a:prstGeom>
          <a:noFill/>
          <a:ln>
            <a:noFill/>
          </a:ln>
        </p:spPr>
      </p:pic>
      <p:sp>
        <p:nvSpPr>
          <p:cNvPr id="183" name="Google Shape;183;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15"/>
          <p:cNvSpPr txBox="1"/>
          <p:nvPr/>
        </p:nvSpPr>
        <p:spPr>
          <a:xfrm>
            <a:off x="6947095" y="2751186"/>
            <a:ext cx="3516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105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185" name="Google Shape;185;p15"/>
          <p:cNvPicPr preferRelativeResize="0"/>
          <p:nvPr/>
        </p:nvPicPr>
        <p:blipFill rotWithShape="1">
          <a:blip r:embed="rId7">
            <a:alphaModFix/>
          </a:blip>
          <a:srcRect b="0" l="0" r="0" t="0"/>
          <a:stretch/>
        </p:blipFill>
        <p:spPr>
          <a:xfrm>
            <a:off x="1992775" y="1368500"/>
            <a:ext cx="3760926" cy="5145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