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Lst>
  <p:sldSz cy="6858000" cx="12192000"/>
  <p:notesSz cx="6858000" cy="9144000"/>
  <p:embeddedFontLst>
    <p:embeddedFont>
      <p:font typeface="Poppins"/>
      <p:regular r:id="rId80"/>
      <p:bold r:id="rId81"/>
      <p:italic r:id="rId82"/>
      <p:boldItalic r:id="rId83"/>
    </p:embeddedFont>
    <p:embeddedFont>
      <p:font typeface="Century Gothic"/>
      <p:regular r:id="rId84"/>
      <p:bold r:id="rId85"/>
      <p:italic r:id="rId86"/>
      <p:boldItalic r:id="rId8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88" roundtripDataSignature="AMtx7mjQYbuMJXWtfi7QLklHQk2PB13hY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84" Type="http://schemas.openxmlformats.org/officeDocument/2006/relationships/font" Target="fonts/CenturyGothic-regular.fntdata"/><Relationship Id="rId83" Type="http://schemas.openxmlformats.org/officeDocument/2006/relationships/font" Target="fonts/Poppins-boldItalic.fntdata"/><Relationship Id="rId42" Type="http://schemas.openxmlformats.org/officeDocument/2006/relationships/slide" Target="slides/slide38.xml"/><Relationship Id="rId86" Type="http://schemas.openxmlformats.org/officeDocument/2006/relationships/font" Target="fonts/CenturyGothic-italic.fntdata"/><Relationship Id="rId41" Type="http://schemas.openxmlformats.org/officeDocument/2006/relationships/slide" Target="slides/slide37.xml"/><Relationship Id="rId85" Type="http://schemas.openxmlformats.org/officeDocument/2006/relationships/font" Target="fonts/CenturyGothic-bold.fntdata"/><Relationship Id="rId44" Type="http://schemas.openxmlformats.org/officeDocument/2006/relationships/slide" Target="slides/slide40.xml"/><Relationship Id="rId88" Type="http://customschemas.google.com/relationships/presentationmetadata" Target="metadata"/><Relationship Id="rId43" Type="http://schemas.openxmlformats.org/officeDocument/2006/relationships/slide" Target="slides/slide39.xml"/><Relationship Id="rId87" Type="http://schemas.openxmlformats.org/officeDocument/2006/relationships/font" Target="fonts/CenturyGothic-boldItalic.fntdata"/><Relationship Id="rId46" Type="http://schemas.openxmlformats.org/officeDocument/2006/relationships/slide" Target="slides/slide42.xml"/><Relationship Id="rId45" Type="http://schemas.openxmlformats.org/officeDocument/2006/relationships/slide" Target="slides/slide41.xml"/><Relationship Id="rId80" Type="http://schemas.openxmlformats.org/officeDocument/2006/relationships/font" Target="fonts/Poppins-regular.fntdata"/><Relationship Id="rId82" Type="http://schemas.openxmlformats.org/officeDocument/2006/relationships/font" Target="fonts/Poppins-italic.fntdata"/><Relationship Id="rId81" Type="http://schemas.openxmlformats.org/officeDocument/2006/relationships/font" Target="fonts/Poppins-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73" Type="http://schemas.openxmlformats.org/officeDocument/2006/relationships/slide" Target="slides/slide69.xml"/><Relationship Id="rId72" Type="http://schemas.openxmlformats.org/officeDocument/2006/relationships/slide" Target="slides/slide68.xml"/><Relationship Id="rId31" Type="http://schemas.openxmlformats.org/officeDocument/2006/relationships/slide" Target="slides/slide27.xml"/><Relationship Id="rId75" Type="http://schemas.openxmlformats.org/officeDocument/2006/relationships/slide" Target="slides/slide71.xml"/><Relationship Id="rId30" Type="http://schemas.openxmlformats.org/officeDocument/2006/relationships/slide" Target="slides/slide26.xml"/><Relationship Id="rId74" Type="http://schemas.openxmlformats.org/officeDocument/2006/relationships/slide" Target="slides/slide70.xml"/><Relationship Id="rId33" Type="http://schemas.openxmlformats.org/officeDocument/2006/relationships/slide" Target="slides/slide29.xml"/><Relationship Id="rId77" Type="http://schemas.openxmlformats.org/officeDocument/2006/relationships/slide" Target="slides/slide73.xml"/><Relationship Id="rId32" Type="http://schemas.openxmlformats.org/officeDocument/2006/relationships/slide" Target="slides/slide28.xml"/><Relationship Id="rId76" Type="http://schemas.openxmlformats.org/officeDocument/2006/relationships/slide" Target="slides/slide72.xml"/><Relationship Id="rId35" Type="http://schemas.openxmlformats.org/officeDocument/2006/relationships/slide" Target="slides/slide31.xml"/><Relationship Id="rId79" Type="http://schemas.openxmlformats.org/officeDocument/2006/relationships/slide" Target="slides/slide75.xml"/><Relationship Id="rId34" Type="http://schemas.openxmlformats.org/officeDocument/2006/relationships/slide" Target="slides/slide30.xml"/><Relationship Id="rId78" Type="http://schemas.openxmlformats.org/officeDocument/2006/relationships/slide" Target="slides/slide74.xml"/><Relationship Id="rId71" Type="http://schemas.openxmlformats.org/officeDocument/2006/relationships/slide" Target="slides/slide67.xml"/><Relationship Id="rId70" Type="http://schemas.openxmlformats.org/officeDocument/2006/relationships/slide" Target="slides/slide66.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slide" Target="slides/slide58.xml"/><Relationship Id="rId61" Type="http://schemas.openxmlformats.org/officeDocument/2006/relationships/slide" Target="slides/slide57.xml"/><Relationship Id="rId20" Type="http://schemas.openxmlformats.org/officeDocument/2006/relationships/slide" Target="slides/slide16.xml"/><Relationship Id="rId64" Type="http://schemas.openxmlformats.org/officeDocument/2006/relationships/slide" Target="slides/slide60.xml"/><Relationship Id="rId63" Type="http://schemas.openxmlformats.org/officeDocument/2006/relationships/slide" Target="slides/slide59.xml"/><Relationship Id="rId22" Type="http://schemas.openxmlformats.org/officeDocument/2006/relationships/slide" Target="slides/slide18.xml"/><Relationship Id="rId66" Type="http://schemas.openxmlformats.org/officeDocument/2006/relationships/slide" Target="slides/slide62.xml"/><Relationship Id="rId21" Type="http://schemas.openxmlformats.org/officeDocument/2006/relationships/slide" Target="slides/slide17.xml"/><Relationship Id="rId65" Type="http://schemas.openxmlformats.org/officeDocument/2006/relationships/slide" Target="slides/slide61.xml"/><Relationship Id="rId24" Type="http://schemas.openxmlformats.org/officeDocument/2006/relationships/slide" Target="slides/slide20.xml"/><Relationship Id="rId68" Type="http://schemas.openxmlformats.org/officeDocument/2006/relationships/slide" Target="slides/slide64.xml"/><Relationship Id="rId23" Type="http://schemas.openxmlformats.org/officeDocument/2006/relationships/slide" Target="slides/slide19.xml"/><Relationship Id="rId67" Type="http://schemas.openxmlformats.org/officeDocument/2006/relationships/slide" Target="slides/slide63.xml"/><Relationship Id="rId60" Type="http://schemas.openxmlformats.org/officeDocument/2006/relationships/slide" Target="slides/slide56.xml"/><Relationship Id="rId26" Type="http://schemas.openxmlformats.org/officeDocument/2006/relationships/slide" Target="slides/slide22.xml"/><Relationship Id="rId25" Type="http://schemas.openxmlformats.org/officeDocument/2006/relationships/slide" Target="slides/slide21.xml"/><Relationship Id="rId69" Type="http://schemas.openxmlformats.org/officeDocument/2006/relationships/slide" Target="slides/slide65.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slide" Target="slides/slide53.xml"/><Relationship Id="rId12" Type="http://schemas.openxmlformats.org/officeDocument/2006/relationships/slide" Target="slides/slide8.xml"/><Relationship Id="rId56" Type="http://schemas.openxmlformats.org/officeDocument/2006/relationships/slide" Target="slides/slide52.xml"/><Relationship Id="rId15" Type="http://schemas.openxmlformats.org/officeDocument/2006/relationships/slide" Target="slides/slide11.xml"/><Relationship Id="rId59" Type="http://schemas.openxmlformats.org/officeDocument/2006/relationships/slide" Target="slides/slide55.xml"/><Relationship Id="rId14" Type="http://schemas.openxmlformats.org/officeDocument/2006/relationships/slide" Target="slides/slide10.xml"/><Relationship Id="rId58" Type="http://schemas.openxmlformats.org/officeDocument/2006/relationships/slide" Target="slides/slide54.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87" name="Google Shape;8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6" name="Google Shape;206;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Authors make revisions to improve the way their writing sounds and to help make the writing more coherent. They </a:t>
            </a:r>
            <a:endParaRPr/>
          </a:p>
          <a:p>
            <a:pPr indent="-304800" lvl="0" marL="676656"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Rearrange the ideas so that the order makes sense. </a:t>
            </a:r>
            <a:endParaRPr/>
          </a:p>
          <a:p>
            <a:pPr indent="-304800" lvl="0" marL="676656"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Combine ideas to show how ideas are related. </a:t>
            </a:r>
            <a:endParaRPr/>
          </a:p>
          <a:p>
            <a:pPr indent="-304800" lvl="0" marL="676656"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Improve word choice to make the writing clear.</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Review the strategies authors use to clearly convey ideas. Then read a few example paragraphs from one of the narratives from the stack. Ask: </a:t>
            </a:r>
            <a:endParaRPr/>
          </a:p>
          <a:p>
            <a:pPr indent="-304800" lvl="0" marL="676656"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How does the author arrange the ideas in these paragraphs?</a:t>
            </a:r>
            <a:endParaRPr/>
          </a:p>
          <a:p>
            <a:pPr indent="-304800" lvl="0" marL="676656"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How does the author combine ideas to show how the ideas are related?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Direct students to p. 185 in the </a:t>
            </a:r>
            <a:r>
              <a:rPr i="1" lang="en-US" sz="1200">
                <a:solidFill>
                  <a:schemeClr val="dk1"/>
                </a:solidFill>
                <a:latin typeface="Calibri"/>
                <a:ea typeface="Calibri"/>
                <a:cs typeface="Calibri"/>
                <a:sym typeface="Calibri"/>
              </a:rPr>
              <a:t>Student Interactive</a:t>
            </a:r>
            <a:r>
              <a:rPr lang="en-US" sz="1200">
                <a:solidFill>
                  <a:schemeClr val="dk1"/>
                </a:solidFill>
                <a:latin typeface="Calibri"/>
                <a:ea typeface="Calibri"/>
                <a:cs typeface="Calibri"/>
                <a:sym typeface="Calibri"/>
              </a:rPr>
              <a:t>. Have pairs work together to revise the paragraph. Students should rearrange the ideas so the order makes sense and should combine related ideas. If they suggest different revisions, have them discuss which revision most improves the coherence of the writing and how the writing sounds. </a:t>
            </a:r>
            <a:endParaRPr/>
          </a:p>
          <a:p>
            <a:pPr indent="-190500" lvl="0" marL="228600" marR="0" rtl="0" algn="l">
              <a:lnSpc>
                <a:spcPct val="100000"/>
              </a:lnSpc>
              <a:spcBef>
                <a:spcPts val="0"/>
              </a:spcBef>
              <a:spcAft>
                <a:spcPts val="0"/>
              </a:spcAft>
              <a:buClr>
                <a:schemeClr val="dk1"/>
              </a:buClr>
              <a:buSzPts val="1200"/>
              <a:buFont typeface="Calibri"/>
              <a:buAutoNum type="arabicPeriod"/>
            </a:pPr>
            <a:r>
              <a:rPr lang="en-US" sz="1200">
                <a:solidFill>
                  <a:schemeClr val="dk1"/>
                </a:solidFill>
                <a:latin typeface="Calibri"/>
                <a:ea typeface="Calibri"/>
                <a:cs typeface="Calibri"/>
                <a:sym typeface="Calibri"/>
              </a:rPr>
              <a:t>Ask a few students to share how they revised their personal narratives. Have them explain how their changes made their narratives easier for the reader to understand. </a:t>
            </a:r>
            <a:endParaRPr/>
          </a:p>
          <a:p>
            <a:pPr indent="0" lvl="0" marL="0" rtl="0" algn="l">
              <a:lnSpc>
                <a:spcPct val="100000"/>
              </a:lnSpc>
              <a:spcBef>
                <a:spcPts val="0"/>
              </a:spcBef>
              <a:spcAft>
                <a:spcPts val="0"/>
              </a:spcAft>
              <a:buClr>
                <a:schemeClr val="dk1"/>
              </a:buClr>
              <a:buSzPts val="1800"/>
              <a:buFont typeface="Calibri"/>
              <a:buNone/>
            </a:pPr>
            <a:r>
              <a:t/>
            </a:r>
            <a:endParaRPr b="0" i="0" u="none" strike="noStrike">
              <a:solidFill>
                <a:srgbClr val="000000"/>
              </a:solidFill>
              <a:latin typeface="Calibri"/>
              <a:ea typeface="Calibri"/>
              <a:cs typeface="Calibri"/>
              <a:sym typeface="Calibri"/>
            </a:endParaRPr>
          </a:p>
        </p:txBody>
      </p:sp>
      <p:sp>
        <p:nvSpPr>
          <p:cNvPr id="207" name="Google Shape;207;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0" name="Google Shape;220;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chemeClr val="dk1"/>
              </a:buClr>
              <a:buSzPts val="1200"/>
              <a:buFont typeface="Calibri"/>
              <a:buAutoNum type="arabicPeriod"/>
            </a:pPr>
            <a:r>
              <a:rPr lang="en-US" sz="1200">
                <a:solidFill>
                  <a:schemeClr val="dk1"/>
                </a:solidFill>
                <a:latin typeface="Calibri"/>
                <a:ea typeface="Calibri"/>
                <a:cs typeface="Calibri"/>
                <a:sym typeface="Calibri"/>
              </a:rPr>
              <a:t>Group students into pairs and have them read each other’s personal narrative. Ask students to determine whether the order of events and the word choice make sense and whether ideas are clearly presented. Encourage them to suggest ways to rearrange and combine ideas for clarity. If students need additional assistance, they should refer to the stack as they are reviewing to see how the authors combine and order ideas. If students demonstrate understanding, they should transition to revising their own personal narratives, keeping in mind the revisions suggested by their peers. See the </a:t>
            </a:r>
            <a:r>
              <a:rPr b="1" lang="en-US" sz="1200">
                <a:solidFill>
                  <a:schemeClr val="dk1"/>
                </a:solidFill>
                <a:latin typeface="Calibri"/>
                <a:ea typeface="Calibri"/>
                <a:cs typeface="Calibri"/>
                <a:sym typeface="Calibri"/>
              </a:rPr>
              <a:t>Conference Prompts </a:t>
            </a:r>
            <a:r>
              <a:rPr lang="en-US" sz="1200">
                <a:solidFill>
                  <a:schemeClr val="dk1"/>
                </a:solidFill>
                <a:latin typeface="Calibri"/>
                <a:ea typeface="Calibri"/>
                <a:cs typeface="Calibri"/>
                <a:sym typeface="Calibri"/>
              </a:rPr>
              <a:t>on p. T344. </a:t>
            </a:r>
            <a:endParaRPr/>
          </a:p>
          <a:p>
            <a:pPr indent="-228600" lvl="0" marL="228600" marR="0" rtl="0" algn="l">
              <a:lnSpc>
                <a:spcPct val="100000"/>
              </a:lnSpc>
              <a:spcBef>
                <a:spcPts val="0"/>
              </a:spcBef>
              <a:spcAft>
                <a:spcPts val="0"/>
              </a:spcAft>
              <a:buClr>
                <a:schemeClr val="dk1"/>
              </a:buClr>
              <a:buSzPts val="1200"/>
              <a:buFont typeface="Calibri"/>
              <a:buAutoNum type="arabicPeriod"/>
            </a:pPr>
            <a:r>
              <a:rPr lang="en-US" sz="1200">
                <a:solidFill>
                  <a:schemeClr val="dk1"/>
                </a:solidFill>
                <a:latin typeface="Calibri"/>
                <a:ea typeface="Calibri"/>
                <a:cs typeface="Calibri"/>
                <a:sym typeface="Calibri"/>
              </a:rPr>
              <a:t>Ask a few students to share how they revised their personal narratives. Have them explain how their changes made their narratives easier for the reader to understand. </a:t>
            </a:r>
            <a:endParaRPr/>
          </a:p>
          <a:p>
            <a:pPr indent="-152400" lvl="0" marL="228600" marR="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Calibri"/>
              <a:buNone/>
            </a:pPr>
            <a:r>
              <a:t/>
            </a:r>
            <a:endParaRPr b="0" i="0" sz="1800" u="none" strike="noStrike">
              <a:solidFill>
                <a:srgbClr val="000000"/>
              </a:solidFill>
              <a:latin typeface="Calibri"/>
              <a:ea typeface="Calibri"/>
              <a:cs typeface="Calibri"/>
              <a:sym typeface="Calibri"/>
            </a:endParaRPr>
          </a:p>
        </p:txBody>
      </p:sp>
      <p:sp>
        <p:nvSpPr>
          <p:cNvPr id="221" name="Google Shape;221;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2" name="Google Shape;232;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Calibri"/>
              <a:buNone/>
            </a:pPr>
            <a:r>
              <a:rPr b="1" i="1" lang="en-US" u="none" strike="noStrike"/>
              <a:t>(Note: Move the orange boxes to cover each bold spelling word before you read aloud the words and sentences.)</a:t>
            </a:r>
            <a:endParaRPr/>
          </a:p>
          <a:p>
            <a:pPr indent="-155448" lvl="0" marL="155448" rtl="0" algn="l">
              <a:lnSpc>
                <a:spcPct val="100000"/>
              </a:lnSpc>
              <a:spcBef>
                <a:spcPts val="0"/>
              </a:spcBef>
              <a:spcAft>
                <a:spcPts val="0"/>
              </a:spcAft>
              <a:buClr>
                <a:schemeClr val="dk1"/>
              </a:buClr>
              <a:buSzPts val="1200"/>
              <a:buFont typeface="Calibri"/>
              <a:buAutoNum type="arabicPeriod"/>
            </a:pPr>
            <a:r>
              <a:rPr i="0" lang="en-US" u="none" strike="noStrike"/>
              <a:t>Read aloud the words and sentences. Have students spell each word using the correct homophone.</a:t>
            </a:r>
            <a:endParaRPr/>
          </a:p>
          <a:p>
            <a:pPr indent="-228600" lvl="1" marL="914400" rtl="0" algn="l">
              <a:lnSpc>
                <a:spcPct val="100000"/>
              </a:lnSpc>
              <a:spcBef>
                <a:spcPts val="0"/>
              </a:spcBef>
              <a:spcAft>
                <a:spcPts val="0"/>
              </a:spcAft>
              <a:buSzPts val="1400"/>
              <a:buNone/>
            </a:pPr>
            <a:r>
              <a:rPr b="0" lang="en-US" sz="1200">
                <a:latin typeface="Calibri"/>
                <a:ea typeface="Calibri"/>
                <a:cs typeface="Calibri"/>
                <a:sym typeface="Calibri"/>
              </a:rPr>
              <a:t>1. Is this software up to date or </a:t>
            </a:r>
            <a:r>
              <a:rPr b="1" lang="en-US" sz="1200"/>
              <a:t>obsolete</a:t>
            </a:r>
            <a:r>
              <a:rPr b="0" lang="en-US" sz="1200">
                <a:latin typeface="Calibri"/>
                <a:ea typeface="Calibri"/>
                <a:cs typeface="Calibri"/>
                <a:sym typeface="Calibri"/>
              </a:rPr>
              <a:t>? </a:t>
            </a:r>
            <a:endParaRPr b="0" sz="1200">
              <a:latin typeface="Calibri"/>
              <a:ea typeface="Calibri"/>
              <a:cs typeface="Calibri"/>
              <a:sym typeface="Calibri"/>
            </a:endParaRPr>
          </a:p>
          <a:p>
            <a:pPr indent="-228600" lvl="1" marL="914400" rtl="0" algn="l">
              <a:lnSpc>
                <a:spcPct val="100000"/>
              </a:lnSpc>
              <a:spcBef>
                <a:spcPts val="0"/>
              </a:spcBef>
              <a:spcAft>
                <a:spcPts val="0"/>
              </a:spcAft>
              <a:buSzPts val="1400"/>
              <a:buNone/>
            </a:pPr>
            <a:r>
              <a:rPr b="0" lang="en-US" sz="1200">
                <a:latin typeface="Calibri"/>
                <a:ea typeface="Calibri"/>
                <a:cs typeface="Calibri"/>
                <a:sym typeface="Calibri"/>
              </a:rPr>
              <a:t>2. Braden was nervous before the big game, but I felt </a:t>
            </a:r>
            <a:r>
              <a:rPr b="1" lang="en-US" sz="1200"/>
              <a:t>serene</a:t>
            </a:r>
            <a:r>
              <a:rPr b="0" lang="en-US" sz="1200">
                <a:latin typeface="Calibri"/>
                <a:ea typeface="Calibri"/>
                <a:cs typeface="Calibri"/>
                <a:sym typeface="Calibri"/>
              </a:rPr>
              <a:t>. </a:t>
            </a:r>
            <a:endParaRPr b="0" sz="1200">
              <a:latin typeface="Calibri"/>
              <a:ea typeface="Calibri"/>
              <a:cs typeface="Calibri"/>
              <a:sym typeface="Calibri"/>
            </a:endParaRPr>
          </a:p>
          <a:p>
            <a:pPr indent="-228600" lvl="1" marL="914400" rtl="0" algn="l">
              <a:lnSpc>
                <a:spcPct val="100000"/>
              </a:lnSpc>
              <a:spcBef>
                <a:spcPts val="0"/>
              </a:spcBef>
              <a:spcAft>
                <a:spcPts val="0"/>
              </a:spcAft>
              <a:buSzPts val="1400"/>
              <a:buNone/>
            </a:pPr>
            <a:r>
              <a:rPr b="0" lang="en-US" sz="1200">
                <a:latin typeface="Calibri"/>
                <a:ea typeface="Calibri"/>
                <a:cs typeface="Calibri"/>
                <a:sym typeface="Calibri"/>
              </a:rPr>
              <a:t>3. If you </a:t>
            </a:r>
            <a:r>
              <a:rPr b="1" lang="en-US" sz="1200"/>
              <a:t>provoke</a:t>
            </a:r>
            <a:r>
              <a:rPr b="0" lang="en-US" sz="1200">
                <a:latin typeface="Calibri"/>
                <a:ea typeface="Calibri"/>
                <a:cs typeface="Calibri"/>
                <a:sym typeface="Calibri"/>
              </a:rPr>
              <a:t> that snapping turtle, you might get hurt! </a:t>
            </a:r>
            <a:endParaRPr b="0" sz="1200">
              <a:latin typeface="Calibri"/>
              <a:ea typeface="Calibri"/>
              <a:cs typeface="Calibri"/>
              <a:sym typeface="Calibri"/>
            </a:endParaRPr>
          </a:p>
          <a:p>
            <a:pPr indent="-228600" lvl="1" marL="914400" rtl="0" algn="l">
              <a:lnSpc>
                <a:spcPct val="100000"/>
              </a:lnSpc>
              <a:spcBef>
                <a:spcPts val="0"/>
              </a:spcBef>
              <a:spcAft>
                <a:spcPts val="0"/>
              </a:spcAft>
              <a:buSzPts val="1400"/>
              <a:buNone/>
            </a:pPr>
            <a:r>
              <a:rPr b="0" lang="en-US" sz="1200">
                <a:latin typeface="Calibri"/>
                <a:ea typeface="Calibri"/>
                <a:cs typeface="Calibri"/>
                <a:sym typeface="Calibri"/>
              </a:rPr>
              <a:t>4. I didn’t prepare a speech, so I had to </a:t>
            </a:r>
            <a:r>
              <a:rPr b="1" lang="en-US" sz="1200"/>
              <a:t>improvise</a:t>
            </a:r>
            <a:r>
              <a:rPr b="0" lang="en-US" sz="1200">
                <a:latin typeface="Calibri"/>
                <a:ea typeface="Calibri"/>
                <a:cs typeface="Calibri"/>
                <a:sym typeface="Calibri"/>
              </a:rPr>
              <a:t>. </a:t>
            </a:r>
            <a:endParaRPr b="0" sz="1200">
              <a:latin typeface="Calibri"/>
              <a:ea typeface="Calibri"/>
              <a:cs typeface="Calibri"/>
              <a:sym typeface="Calibri"/>
            </a:endParaRPr>
          </a:p>
          <a:p>
            <a:pPr indent="-228600" lvl="1" marL="914400" rtl="0" algn="l">
              <a:lnSpc>
                <a:spcPct val="100000"/>
              </a:lnSpc>
              <a:spcBef>
                <a:spcPts val="0"/>
              </a:spcBef>
              <a:spcAft>
                <a:spcPts val="0"/>
              </a:spcAft>
              <a:buSzPts val="1400"/>
              <a:buNone/>
            </a:pPr>
            <a:r>
              <a:rPr b="0" lang="en-US" sz="1200">
                <a:latin typeface="Calibri"/>
                <a:ea typeface="Calibri"/>
                <a:cs typeface="Calibri"/>
                <a:sym typeface="Calibri"/>
              </a:rPr>
              <a:t>5. The smell of Dad’s spaghetti sauce always increases my </a:t>
            </a:r>
            <a:r>
              <a:rPr b="1" lang="en-US" sz="1200"/>
              <a:t>appetite</a:t>
            </a:r>
            <a:r>
              <a:rPr b="0" lang="en-US" sz="1200">
                <a:latin typeface="Calibri"/>
                <a:ea typeface="Calibri"/>
                <a:cs typeface="Calibri"/>
                <a:sym typeface="Calibri"/>
              </a:rPr>
              <a:t>. </a:t>
            </a:r>
            <a:endParaRPr b="0" sz="1200">
              <a:latin typeface="Calibri"/>
              <a:ea typeface="Calibri"/>
              <a:cs typeface="Calibri"/>
              <a:sym typeface="Calibri"/>
            </a:endParaRPr>
          </a:p>
          <a:p>
            <a:pPr indent="-228600" lvl="1" marL="914400" rtl="0" algn="l">
              <a:lnSpc>
                <a:spcPct val="100000"/>
              </a:lnSpc>
              <a:spcBef>
                <a:spcPts val="0"/>
              </a:spcBef>
              <a:spcAft>
                <a:spcPts val="0"/>
              </a:spcAft>
              <a:buSzPts val="1400"/>
              <a:buNone/>
            </a:pPr>
            <a:r>
              <a:rPr b="0" lang="en-US" sz="1200">
                <a:latin typeface="Calibri"/>
                <a:ea typeface="Calibri"/>
                <a:cs typeface="Calibri"/>
                <a:sym typeface="Calibri"/>
              </a:rPr>
              <a:t>6. I hope the free concert will </a:t>
            </a:r>
            <a:r>
              <a:rPr b="1" lang="en-US" sz="1200"/>
              <a:t>coincide</a:t>
            </a:r>
            <a:r>
              <a:rPr b="0" lang="en-US" sz="1200">
                <a:latin typeface="Calibri"/>
                <a:ea typeface="Calibri"/>
                <a:cs typeface="Calibri"/>
                <a:sym typeface="Calibri"/>
              </a:rPr>
              <a:t> with our school’s vacation week. </a:t>
            </a:r>
            <a:endParaRPr b="0" sz="1200">
              <a:latin typeface="Calibri"/>
              <a:ea typeface="Calibri"/>
              <a:cs typeface="Calibri"/>
              <a:sym typeface="Calibri"/>
            </a:endParaRPr>
          </a:p>
          <a:p>
            <a:pPr indent="-228600" lvl="1" marL="914400" rtl="0" algn="l">
              <a:lnSpc>
                <a:spcPct val="100000"/>
              </a:lnSpc>
              <a:spcBef>
                <a:spcPts val="0"/>
              </a:spcBef>
              <a:spcAft>
                <a:spcPts val="0"/>
              </a:spcAft>
              <a:buSzPts val="1400"/>
              <a:buNone/>
            </a:pPr>
            <a:r>
              <a:rPr b="0" lang="en-US" sz="1200">
                <a:latin typeface="Calibri"/>
                <a:ea typeface="Calibri"/>
                <a:cs typeface="Calibri"/>
                <a:sym typeface="Calibri"/>
              </a:rPr>
              <a:t>7. When my little brother gets on that roller coaster, his confidence will </a:t>
            </a:r>
            <a:r>
              <a:rPr b="1" lang="en-US" sz="1200"/>
              <a:t>evaporate</a:t>
            </a:r>
            <a:r>
              <a:rPr b="0" lang="en-US" sz="1200">
                <a:latin typeface="Calibri"/>
                <a:ea typeface="Calibri"/>
                <a:cs typeface="Calibri"/>
                <a:sym typeface="Calibri"/>
              </a:rPr>
              <a:t>. </a:t>
            </a:r>
            <a:endParaRPr b="0" sz="1200">
              <a:latin typeface="Calibri"/>
              <a:ea typeface="Calibri"/>
              <a:cs typeface="Calibri"/>
              <a:sym typeface="Calibri"/>
            </a:endParaRPr>
          </a:p>
          <a:p>
            <a:pPr indent="-228600" lvl="1" marL="914400" rtl="0" algn="l">
              <a:lnSpc>
                <a:spcPct val="100000"/>
              </a:lnSpc>
              <a:spcBef>
                <a:spcPts val="0"/>
              </a:spcBef>
              <a:spcAft>
                <a:spcPts val="0"/>
              </a:spcAft>
              <a:buSzPts val="1400"/>
              <a:buNone/>
            </a:pPr>
            <a:r>
              <a:rPr b="0" lang="en-US" sz="1200">
                <a:latin typeface="Calibri"/>
                <a:ea typeface="Calibri"/>
                <a:cs typeface="Calibri"/>
                <a:sym typeface="Calibri"/>
              </a:rPr>
              <a:t>8. Our coach decided to </a:t>
            </a:r>
            <a:r>
              <a:rPr b="1" lang="en-US" sz="1200"/>
              <a:t>schedule</a:t>
            </a:r>
            <a:r>
              <a:rPr b="0" lang="en-US" sz="1200">
                <a:latin typeface="Calibri"/>
                <a:ea typeface="Calibri"/>
                <a:cs typeface="Calibri"/>
                <a:sym typeface="Calibri"/>
              </a:rPr>
              <a:t> two soccer games on one day. </a:t>
            </a:r>
            <a:endParaRPr b="0" sz="1200">
              <a:latin typeface="Calibri"/>
              <a:ea typeface="Calibri"/>
              <a:cs typeface="Calibri"/>
              <a:sym typeface="Calibri"/>
            </a:endParaRPr>
          </a:p>
          <a:p>
            <a:pPr indent="-228600" lvl="1" marL="914400" rtl="0" algn="l">
              <a:lnSpc>
                <a:spcPct val="100000"/>
              </a:lnSpc>
              <a:spcBef>
                <a:spcPts val="0"/>
              </a:spcBef>
              <a:spcAft>
                <a:spcPts val="0"/>
              </a:spcAft>
              <a:buSzPts val="1400"/>
              <a:buNone/>
            </a:pPr>
            <a:r>
              <a:rPr b="0" lang="en-US" sz="1200">
                <a:latin typeface="Calibri"/>
                <a:ea typeface="Calibri"/>
                <a:cs typeface="Calibri"/>
                <a:sym typeface="Calibri"/>
              </a:rPr>
              <a:t>9. Without enough evidence, a lawyer cannot </a:t>
            </a:r>
            <a:r>
              <a:rPr b="1" lang="en-US" sz="1200"/>
              <a:t>prosecute</a:t>
            </a:r>
            <a:r>
              <a:rPr b="0" lang="en-US" sz="1200">
                <a:latin typeface="Calibri"/>
                <a:ea typeface="Calibri"/>
                <a:cs typeface="Calibri"/>
                <a:sym typeface="Calibri"/>
              </a:rPr>
              <a:t>. </a:t>
            </a:r>
            <a:endParaRPr b="0" sz="1200">
              <a:latin typeface="Calibri"/>
              <a:ea typeface="Calibri"/>
              <a:cs typeface="Calibri"/>
              <a:sym typeface="Calibri"/>
            </a:endParaRPr>
          </a:p>
          <a:p>
            <a:pPr indent="-228600" lvl="1" marL="914400" rtl="0" algn="l">
              <a:lnSpc>
                <a:spcPct val="100000"/>
              </a:lnSpc>
              <a:spcBef>
                <a:spcPts val="0"/>
              </a:spcBef>
              <a:spcAft>
                <a:spcPts val="0"/>
              </a:spcAft>
              <a:buSzPts val="1400"/>
              <a:buNone/>
            </a:pPr>
            <a:r>
              <a:rPr b="0" lang="en-US" sz="1200">
                <a:latin typeface="Calibri"/>
                <a:ea typeface="Calibri"/>
                <a:cs typeface="Calibri"/>
                <a:sym typeface="Calibri"/>
              </a:rPr>
              <a:t>10. Will you please </a:t>
            </a:r>
            <a:r>
              <a:rPr b="1" lang="en-US" sz="1200"/>
              <a:t>delete</a:t>
            </a:r>
            <a:r>
              <a:rPr b="0" lang="en-US" sz="1200">
                <a:latin typeface="Calibri"/>
                <a:ea typeface="Calibri"/>
                <a:cs typeface="Calibri"/>
                <a:sym typeface="Calibri"/>
              </a:rPr>
              <a:t> those old files from my computer? </a:t>
            </a:r>
            <a:endParaRPr b="0" sz="1200">
              <a:latin typeface="Calibri"/>
              <a:ea typeface="Calibri"/>
              <a:cs typeface="Calibri"/>
              <a:sym typeface="Calibri"/>
            </a:endParaRPr>
          </a:p>
          <a:p>
            <a:pPr indent="-155448" lvl="0" marL="155448" rtl="0" algn="l">
              <a:lnSpc>
                <a:spcPct val="100000"/>
              </a:lnSpc>
              <a:spcBef>
                <a:spcPts val="0"/>
              </a:spcBef>
              <a:spcAft>
                <a:spcPts val="0"/>
              </a:spcAft>
              <a:buClr>
                <a:schemeClr val="dk1"/>
              </a:buClr>
              <a:buSzPts val="1200"/>
              <a:buFont typeface="Calibri"/>
              <a:buAutoNum type="arabicPeriod"/>
            </a:pPr>
            <a:r>
              <a:rPr i="0" lang="en-US" u="none" strike="noStrike"/>
              <a:t>Reveal the spelling word and have students check their work.</a:t>
            </a:r>
            <a:endParaRPr i="0" u="none" strike="noStrike"/>
          </a:p>
          <a:p>
            <a:pPr indent="-155448" lvl="0" marL="155448" rtl="0" algn="l">
              <a:lnSpc>
                <a:spcPct val="100000"/>
              </a:lnSpc>
              <a:spcBef>
                <a:spcPts val="0"/>
              </a:spcBef>
              <a:spcAft>
                <a:spcPts val="0"/>
              </a:spcAft>
              <a:buClr>
                <a:schemeClr val="dk1"/>
              </a:buClr>
              <a:buSzPts val="1200"/>
              <a:buFont typeface="Calibri"/>
              <a:buAutoNum type="arabicPeriod"/>
            </a:pPr>
            <a:r>
              <a:rPr i="0" lang="en-US" u="none" strike="noStrike"/>
              <a:t>For students who understand how to spell these homophones, include the following Challenge Words with the spelling list. </a:t>
            </a:r>
            <a:r>
              <a:rPr b="0" i="0" lang="en-US" u="none" strike="noStrike"/>
              <a:t>Challenge</a:t>
            </a:r>
            <a:r>
              <a:rPr i="0" lang="en-US" u="none" strike="noStrike"/>
              <a:t> Words</a:t>
            </a:r>
            <a:r>
              <a:rPr b="1" i="0" lang="en-US" u="none" strike="noStrike"/>
              <a:t>: </a:t>
            </a:r>
            <a:r>
              <a:rPr lang="en-US"/>
              <a:t>accumulate, eradicate, advertisement</a:t>
            </a:r>
            <a:endParaRPr/>
          </a:p>
          <a:p>
            <a:pPr indent="0" lvl="0" marL="457200" rtl="0" algn="l">
              <a:lnSpc>
                <a:spcPct val="100000"/>
              </a:lnSpc>
              <a:spcBef>
                <a:spcPts val="0"/>
              </a:spcBef>
              <a:spcAft>
                <a:spcPts val="0"/>
              </a:spcAft>
              <a:buNone/>
            </a:pPr>
            <a:r>
              <a:t/>
            </a:r>
            <a:endParaRPr>
              <a:solidFill>
                <a:srgbClr val="373536"/>
              </a:solidFill>
            </a:endParaRPr>
          </a:p>
          <a:p>
            <a:pPr indent="-155448" lvl="0" marL="155448" rtl="0" algn="l">
              <a:lnSpc>
                <a:spcPct val="100000"/>
              </a:lnSpc>
              <a:spcBef>
                <a:spcPts val="0"/>
              </a:spcBef>
              <a:spcAft>
                <a:spcPts val="0"/>
              </a:spcAft>
              <a:buClr>
                <a:srgbClr val="000000"/>
              </a:buClr>
              <a:buSzPts val="1200"/>
              <a:buFont typeface="Arial"/>
              <a:buNone/>
            </a:pPr>
            <a:r>
              <a:t/>
            </a:r>
            <a:endParaRPr i="0" u="none" strike="noStrike">
              <a:solidFill>
                <a:srgbClr val="000000"/>
              </a:solidFill>
            </a:endParaRPr>
          </a:p>
          <a:p>
            <a:pPr indent="-152400" lvl="0" marL="228600" rtl="0" algn="l">
              <a:lnSpc>
                <a:spcPct val="100000"/>
              </a:lnSpc>
              <a:spcBef>
                <a:spcPts val="0"/>
              </a:spcBef>
              <a:spcAft>
                <a:spcPts val="0"/>
              </a:spcAft>
              <a:buClr>
                <a:schemeClr val="dk1"/>
              </a:buClr>
              <a:buSzPts val="1200"/>
              <a:buFont typeface="Arial"/>
              <a:buNone/>
            </a:pPr>
            <a:r>
              <a:t/>
            </a:r>
            <a:endParaRPr b="0" i="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t/>
            </a:r>
            <a:endParaRPr b="0" i="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Calibri"/>
              <a:buNone/>
            </a:pPr>
            <a:r>
              <a:t/>
            </a:r>
            <a:endParaRPr b="0" i="0" u="none" strike="noStrike">
              <a:solidFill>
                <a:srgbClr val="000000"/>
              </a:solidFill>
              <a:latin typeface="Calibri"/>
              <a:ea typeface="Calibri"/>
              <a:cs typeface="Calibri"/>
              <a:sym typeface="Calibri"/>
            </a:endParaRPr>
          </a:p>
        </p:txBody>
      </p:sp>
      <p:sp>
        <p:nvSpPr>
          <p:cNvPr id="233" name="Google Shape;233;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3" name="Google Shape;253;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Review the differences between common, proper, and collective nouns. See pp. T272–T273. </a:t>
            </a:r>
            <a:endParaRPr/>
          </a:p>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Write this sentence on the board: </a:t>
            </a:r>
            <a:r>
              <a:rPr i="1" lang="en-US" sz="1200">
                <a:solidFill>
                  <a:schemeClr val="dk1"/>
                </a:solidFill>
                <a:latin typeface="Calibri"/>
                <a:ea typeface="Calibri"/>
                <a:cs typeface="Calibri"/>
                <a:sym typeface="Calibri"/>
              </a:rPr>
              <a:t>The musician performed at the location for the entire staff. </a:t>
            </a:r>
            <a:r>
              <a:rPr lang="en-US" sz="1200">
                <a:solidFill>
                  <a:schemeClr val="dk1"/>
                </a:solidFill>
                <a:latin typeface="Calibri"/>
                <a:ea typeface="Calibri"/>
                <a:cs typeface="Calibri"/>
                <a:sym typeface="Calibri"/>
              </a:rPr>
              <a:t>Ask students to identify the collective noun. (</a:t>
            </a:r>
            <a:r>
              <a:rPr i="1" lang="en-US" sz="1200">
                <a:solidFill>
                  <a:schemeClr val="dk1"/>
                </a:solidFill>
                <a:latin typeface="Calibri"/>
                <a:ea typeface="Calibri"/>
                <a:cs typeface="Calibri"/>
                <a:sym typeface="Calibri"/>
              </a:rPr>
              <a:t>staff</a:t>
            </a:r>
            <a:r>
              <a:rPr lang="en-US" sz="1200">
                <a:solidFill>
                  <a:schemeClr val="dk1"/>
                </a:solidFill>
                <a:latin typeface="Calibri"/>
                <a:ea typeface="Calibri"/>
                <a:cs typeface="Calibri"/>
                <a:sym typeface="Calibri"/>
              </a:rPr>
              <a:t>) </a:t>
            </a:r>
            <a:endParaRPr/>
          </a:p>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Explain that proper nouns often make writing more interesting and specific. Then challenge the class to replace the two common nouns (</a:t>
            </a:r>
            <a:r>
              <a:rPr i="1" lang="en-US" sz="1200">
                <a:solidFill>
                  <a:schemeClr val="dk1"/>
                </a:solidFill>
                <a:latin typeface="Calibri"/>
                <a:ea typeface="Calibri"/>
                <a:cs typeface="Calibri"/>
                <a:sym typeface="Calibri"/>
              </a:rPr>
              <a:t>musician </a:t>
            </a:r>
            <a:r>
              <a:rPr lang="en-US" sz="1200">
                <a:solidFill>
                  <a:schemeClr val="dk1"/>
                </a:solidFill>
                <a:latin typeface="Calibri"/>
                <a:ea typeface="Calibri"/>
                <a:cs typeface="Calibri"/>
                <a:sym typeface="Calibri"/>
              </a:rPr>
              <a:t>and </a:t>
            </a:r>
            <a:r>
              <a:rPr i="1" lang="en-US" sz="1200">
                <a:solidFill>
                  <a:schemeClr val="dk1"/>
                </a:solidFill>
                <a:latin typeface="Calibri"/>
                <a:ea typeface="Calibri"/>
                <a:cs typeface="Calibri"/>
                <a:sym typeface="Calibri"/>
              </a:rPr>
              <a:t>location</a:t>
            </a:r>
            <a:r>
              <a:rPr lang="en-US" sz="1200">
                <a:solidFill>
                  <a:schemeClr val="dk1"/>
                </a:solidFill>
                <a:latin typeface="Calibri"/>
                <a:ea typeface="Calibri"/>
                <a:cs typeface="Calibri"/>
                <a:sym typeface="Calibri"/>
              </a:rPr>
              <a:t>) with more specific proper nouns. </a:t>
            </a:r>
            <a:endParaRPr/>
          </a:p>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Have groups create two radio commercials each. The first should advertise a movie, concert, or sporting event and use common nouns. The second should advertise the same event but with proper nouns. Ask students to include at least one collective noun (such as </a:t>
            </a:r>
            <a:r>
              <a:rPr i="1" lang="en-US" sz="1200">
                <a:solidFill>
                  <a:schemeClr val="dk1"/>
                </a:solidFill>
                <a:latin typeface="Calibri"/>
                <a:ea typeface="Calibri"/>
                <a:cs typeface="Calibri"/>
                <a:sym typeface="Calibri"/>
              </a:rPr>
              <a:t>cast</a:t>
            </a:r>
            <a:r>
              <a:rPr lang="en-US" sz="1200">
                <a:solidFill>
                  <a:schemeClr val="dk1"/>
                </a:solidFill>
                <a:latin typeface="Calibri"/>
                <a:ea typeface="Calibri"/>
                <a:cs typeface="Calibri"/>
                <a:sym typeface="Calibri"/>
              </a:rPr>
              <a:t>, </a:t>
            </a:r>
            <a:r>
              <a:rPr i="1" lang="en-US" sz="1200">
                <a:solidFill>
                  <a:schemeClr val="dk1"/>
                </a:solidFill>
                <a:latin typeface="Calibri"/>
                <a:ea typeface="Calibri"/>
                <a:cs typeface="Calibri"/>
                <a:sym typeface="Calibri"/>
              </a:rPr>
              <a:t>band</a:t>
            </a:r>
            <a:r>
              <a:rPr lang="en-US" sz="1200">
                <a:solidFill>
                  <a:schemeClr val="dk1"/>
                </a:solidFill>
                <a:latin typeface="Calibri"/>
                <a:ea typeface="Calibri"/>
                <a:cs typeface="Calibri"/>
                <a:sym typeface="Calibri"/>
              </a:rPr>
              <a:t>, or </a:t>
            </a:r>
            <a:r>
              <a:rPr i="1" lang="en-US" sz="1200">
                <a:solidFill>
                  <a:schemeClr val="dk1"/>
                </a:solidFill>
                <a:latin typeface="Calibri"/>
                <a:ea typeface="Calibri"/>
                <a:cs typeface="Calibri"/>
                <a:sym typeface="Calibri"/>
              </a:rPr>
              <a:t>team</a:t>
            </a:r>
            <a:r>
              <a:rPr lang="en-US" sz="1200">
                <a:solidFill>
                  <a:schemeClr val="dk1"/>
                </a:solidFill>
                <a:latin typeface="Calibri"/>
                <a:ea typeface="Calibri"/>
                <a:cs typeface="Calibri"/>
                <a:sym typeface="Calibri"/>
              </a:rPr>
              <a:t>) per commercial. Then have volunteers read aloud the commercials. Discuss why the ones with proper nouns are more effective. </a:t>
            </a:r>
            <a:endParaRPr/>
          </a:p>
          <a:p>
            <a:pPr indent="0" lvl="0" marL="0" rtl="0" algn="l">
              <a:lnSpc>
                <a:spcPct val="100000"/>
              </a:lnSpc>
              <a:spcBef>
                <a:spcPts val="0"/>
              </a:spcBef>
              <a:spcAft>
                <a:spcPts val="0"/>
              </a:spcAft>
              <a:buClr>
                <a:schemeClr val="dk1"/>
              </a:buClr>
              <a:buSzPts val="1800"/>
              <a:buFont typeface="Calibri"/>
              <a:buNone/>
            </a:pPr>
            <a:r>
              <a:t/>
            </a:r>
            <a:endParaRPr b="0" i="0" sz="1800" u="none" strike="noStrike">
              <a:solidFill>
                <a:srgbClr val="000000"/>
              </a:solidFill>
              <a:latin typeface="Calibri"/>
              <a:ea typeface="Calibri"/>
              <a:cs typeface="Calibri"/>
              <a:sym typeface="Calibri"/>
            </a:endParaRPr>
          </a:p>
        </p:txBody>
      </p:sp>
      <p:sp>
        <p:nvSpPr>
          <p:cNvPr id="254" name="Google Shape;254;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5" name="Google Shape;265;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5" name="Google Shape;275;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Introduce the vocabulary words on p. 158 in the </a:t>
            </a:r>
            <a:r>
              <a:rPr i="1" lang="en-US" sz="1200">
                <a:solidFill>
                  <a:schemeClr val="dk1"/>
                </a:solidFill>
                <a:latin typeface="Calibri"/>
                <a:ea typeface="Calibri"/>
                <a:cs typeface="Calibri"/>
                <a:sym typeface="Calibri"/>
              </a:rPr>
              <a:t>Student Interactive </a:t>
            </a:r>
            <a:r>
              <a:rPr lang="en-US" sz="1200">
                <a:solidFill>
                  <a:schemeClr val="dk1"/>
                </a:solidFill>
                <a:latin typeface="Calibri"/>
                <a:ea typeface="Calibri"/>
                <a:cs typeface="Calibri"/>
                <a:sym typeface="Calibri"/>
              </a:rPr>
              <a:t>and define them as needed. </a:t>
            </a:r>
            <a:endParaRPr/>
          </a:p>
          <a:p>
            <a:pPr indent="0" lvl="1" marL="457200" rtl="0" algn="l">
              <a:lnSpc>
                <a:spcPct val="100000"/>
              </a:lnSpc>
              <a:spcBef>
                <a:spcPts val="0"/>
              </a:spcBef>
              <a:spcAft>
                <a:spcPts val="0"/>
              </a:spcAft>
              <a:buSzPts val="1200"/>
              <a:buFont typeface="Calibri"/>
              <a:buNone/>
            </a:pPr>
            <a:r>
              <a:rPr b="1" lang="en-US" sz="1200">
                <a:solidFill>
                  <a:schemeClr val="dk1"/>
                </a:solidFill>
                <a:latin typeface="Calibri"/>
                <a:ea typeface="Calibri"/>
                <a:cs typeface="Calibri"/>
                <a:sym typeface="Calibri"/>
              </a:rPr>
              <a:t>inspired: </a:t>
            </a:r>
            <a:r>
              <a:rPr lang="en-US" sz="1200">
                <a:solidFill>
                  <a:schemeClr val="dk1"/>
                </a:solidFill>
                <a:latin typeface="Calibri"/>
                <a:ea typeface="Calibri"/>
                <a:cs typeface="Calibri"/>
                <a:sym typeface="Calibri"/>
              </a:rPr>
              <a:t>caused something to be created </a:t>
            </a:r>
            <a:endParaRPr/>
          </a:p>
          <a:p>
            <a:pPr indent="0" lvl="1" marL="457200" rtl="0" algn="l">
              <a:lnSpc>
                <a:spcPct val="100000"/>
              </a:lnSpc>
              <a:spcBef>
                <a:spcPts val="0"/>
              </a:spcBef>
              <a:spcAft>
                <a:spcPts val="0"/>
              </a:spcAft>
              <a:buSzPts val="1200"/>
              <a:buFont typeface="Calibri"/>
              <a:buNone/>
            </a:pPr>
            <a:r>
              <a:rPr b="1" lang="en-US" sz="1200">
                <a:solidFill>
                  <a:schemeClr val="dk1"/>
                </a:solidFill>
                <a:latin typeface="Calibri"/>
                <a:ea typeface="Calibri"/>
                <a:cs typeface="Calibri"/>
                <a:sym typeface="Calibri"/>
              </a:rPr>
              <a:t>express: </a:t>
            </a:r>
            <a:r>
              <a:rPr lang="en-US" sz="1200">
                <a:solidFill>
                  <a:schemeClr val="dk1"/>
                </a:solidFill>
                <a:latin typeface="Calibri"/>
                <a:ea typeface="Calibri"/>
                <a:cs typeface="Calibri"/>
                <a:sym typeface="Calibri"/>
              </a:rPr>
              <a:t>show or tell thoughts and feelings</a:t>
            </a:r>
            <a:endParaRPr/>
          </a:p>
          <a:p>
            <a:pPr indent="0" lvl="1" marL="457200" rtl="0" algn="l">
              <a:lnSpc>
                <a:spcPct val="100000"/>
              </a:lnSpc>
              <a:spcBef>
                <a:spcPts val="0"/>
              </a:spcBef>
              <a:spcAft>
                <a:spcPts val="0"/>
              </a:spcAft>
              <a:buSzPts val="1200"/>
              <a:buFont typeface="Calibri"/>
              <a:buNone/>
            </a:pPr>
            <a:r>
              <a:rPr lang="en-US" sz="1200">
                <a:solidFill>
                  <a:schemeClr val="dk1"/>
                </a:solidFill>
                <a:latin typeface="Calibri"/>
                <a:ea typeface="Calibri"/>
                <a:cs typeface="Calibri"/>
                <a:sym typeface="Calibri"/>
              </a:rPr>
              <a:t> </a:t>
            </a:r>
            <a:r>
              <a:rPr b="1" lang="en-US" sz="1200">
                <a:solidFill>
                  <a:schemeClr val="dk1"/>
                </a:solidFill>
                <a:latin typeface="Calibri"/>
                <a:ea typeface="Calibri"/>
                <a:cs typeface="Calibri"/>
                <a:sym typeface="Calibri"/>
              </a:rPr>
              <a:t>exhibit: </a:t>
            </a:r>
            <a:r>
              <a:rPr lang="en-US" sz="1200">
                <a:solidFill>
                  <a:schemeClr val="dk1"/>
                </a:solidFill>
                <a:latin typeface="Calibri"/>
                <a:ea typeface="Calibri"/>
                <a:cs typeface="Calibri"/>
                <a:sym typeface="Calibri"/>
              </a:rPr>
              <a:t>a group of artworks put on display</a:t>
            </a:r>
            <a:endParaRPr/>
          </a:p>
          <a:p>
            <a:pPr indent="0" lvl="1" marL="457200" rtl="0" algn="l">
              <a:lnSpc>
                <a:spcPct val="100000"/>
              </a:lnSpc>
              <a:spcBef>
                <a:spcPts val="0"/>
              </a:spcBef>
              <a:spcAft>
                <a:spcPts val="0"/>
              </a:spcAft>
              <a:buSzPts val="1200"/>
              <a:buFont typeface="Calibri"/>
              <a:buNone/>
            </a:pPr>
            <a:r>
              <a:rPr lang="en-US" sz="1200">
                <a:solidFill>
                  <a:schemeClr val="dk1"/>
                </a:solidFill>
                <a:latin typeface="Calibri"/>
                <a:ea typeface="Calibri"/>
                <a:cs typeface="Calibri"/>
                <a:sym typeface="Calibri"/>
              </a:rPr>
              <a:t> </a:t>
            </a:r>
            <a:r>
              <a:rPr b="1" lang="en-US" sz="1200">
                <a:solidFill>
                  <a:schemeClr val="dk1"/>
                </a:solidFill>
                <a:latin typeface="Calibri"/>
                <a:ea typeface="Calibri"/>
                <a:cs typeface="Calibri"/>
                <a:sym typeface="Calibri"/>
              </a:rPr>
              <a:t>imitated: </a:t>
            </a:r>
            <a:r>
              <a:rPr lang="en-US" sz="1200">
                <a:solidFill>
                  <a:schemeClr val="dk1"/>
                </a:solidFill>
                <a:latin typeface="Calibri"/>
                <a:ea typeface="Calibri"/>
                <a:cs typeface="Calibri"/>
                <a:sym typeface="Calibri"/>
              </a:rPr>
              <a:t>tried to do the same thing others did </a:t>
            </a:r>
            <a:endParaRPr/>
          </a:p>
          <a:p>
            <a:pPr indent="0" lvl="1" marL="457200" rtl="0" algn="l">
              <a:lnSpc>
                <a:spcPct val="100000"/>
              </a:lnSpc>
              <a:spcBef>
                <a:spcPts val="0"/>
              </a:spcBef>
              <a:spcAft>
                <a:spcPts val="0"/>
              </a:spcAft>
              <a:buSzPts val="1200"/>
              <a:buFont typeface="Calibri"/>
              <a:buNone/>
            </a:pPr>
            <a:r>
              <a:rPr b="1" lang="en-US" sz="1200">
                <a:solidFill>
                  <a:schemeClr val="dk1"/>
                </a:solidFill>
                <a:latin typeface="Calibri"/>
                <a:ea typeface="Calibri"/>
                <a:cs typeface="Calibri"/>
                <a:sym typeface="Calibri"/>
              </a:rPr>
              <a:t>compositions: </a:t>
            </a:r>
            <a:r>
              <a:rPr lang="en-US" sz="1200">
                <a:solidFill>
                  <a:schemeClr val="dk1"/>
                </a:solidFill>
                <a:latin typeface="Calibri"/>
                <a:ea typeface="Calibri"/>
                <a:cs typeface="Calibri"/>
                <a:sym typeface="Calibri"/>
              </a:rPr>
              <a:t>works of art </a:t>
            </a:r>
            <a:endParaRPr/>
          </a:p>
          <a:p>
            <a:pPr indent="-228600" lvl="0" marL="228600" rtl="0" algn="l">
              <a:lnSpc>
                <a:spcPct val="100000"/>
              </a:lnSpc>
              <a:spcBef>
                <a:spcPts val="0"/>
              </a:spcBef>
              <a:spcAft>
                <a:spcPts val="0"/>
              </a:spcAft>
              <a:buSzPts val="1200"/>
              <a:buFont typeface="Calibri"/>
              <a:buAutoNum type="arabicPeriod"/>
            </a:pPr>
            <a:r>
              <a:rPr i="1" lang="en-US" sz="1200">
                <a:solidFill>
                  <a:schemeClr val="dk1"/>
                </a:solidFill>
                <a:latin typeface="Calibri"/>
                <a:ea typeface="Calibri"/>
                <a:cs typeface="Calibri"/>
                <a:sym typeface="Calibri"/>
              </a:rPr>
              <a:t>These words will help you understand the main ideas in Picturesque Journeys. As you read, highlight the words when you see them.</a:t>
            </a:r>
            <a:br>
              <a:rPr i="1" lang="en-US" sz="1200">
                <a:solidFill>
                  <a:schemeClr val="dk1"/>
                </a:solidFill>
                <a:latin typeface="Calibri"/>
                <a:ea typeface="Calibri"/>
                <a:cs typeface="Calibri"/>
                <a:sym typeface="Calibri"/>
              </a:rPr>
            </a:br>
            <a:r>
              <a:rPr i="1" lang="en-US" sz="1200">
                <a:solidFill>
                  <a:schemeClr val="dk1"/>
                </a:solidFill>
                <a:latin typeface="Calibri"/>
                <a:ea typeface="Calibri"/>
                <a:cs typeface="Calibri"/>
                <a:sym typeface="Calibri"/>
              </a:rPr>
              <a:t>Ask yourself what ideas they help you understand in the text. </a:t>
            </a:r>
            <a:endParaRPr/>
          </a:p>
          <a:p>
            <a:pPr indent="-179832" lvl="0" marL="256032" rtl="0" algn="l">
              <a:lnSpc>
                <a:spcPct val="100000"/>
              </a:lnSpc>
              <a:spcBef>
                <a:spcPts val="0"/>
              </a:spcBef>
              <a:spcAft>
                <a:spcPts val="0"/>
              </a:spcAft>
              <a:buClr>
                <a:schemeClr val="dk1"/>
              </a:buClr>
              <a:buSzPts val="1200"/>
              <a:buFont typeface="Calibri"/>
              <a:buNone/>
            </a:pPr>
            <a:r>
              <a:t/>
            </a:r>
            <a:endParaRPr i="1" sz="1200">
              <a:latin typeface="Calibri"/>
              <a:ea typeface="Calibri"/>
              <a:cs typeface="Calibri"/>
              <a:sym typeface="Calibri"/>
            </a:endParaRPr>
          </a:p>
        </p:txBody>
      </p:sp>
      <p:sp>
        <p:nvSpPr>
          <p:cNvPr id="276" name="Google Shape;276;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1" name="Google Shape;291;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rgbClr val="000000"/>
              </a:buClr>
              <a:buSzPts val="1200"/>
              <a:buFont typeface="Calibri"/>
              <a:buAutoNum type="arabicPeriod"/>
            </a:pPr>
            <a:r>
              <a:rPr lang="en-US" sz="1200">
                <a:solidFill>
                  <a:schemeClr val="dk1"/>
                </a:solidFill>
              </a:rPr>
              <a:t>Discuss the First Read Strategies. Prompt students to establish that the purpose for reading this selection is to learn about a topic. To make predictions, have students preview the text, looking for details that show the structure and genre. Have them make predictions about the text structure and record them in the chart on p. 177 of the </a:t>
            </a:r>
            <a:r>
              <a:rPr i="1" lang="en-US" sz="1200">
                <a:solidFill>
                  <a:schemeClr val="dk1"/>
                </a:solidFill>
              </a:rPr>
              <a:t>Student Interactive</a:t>
            </a:r>
            <a:r>
              <a:rPr lang="en-US" sz="1200">
                <a:solidFill>
                  <a:schemeClr val="dk1"/>
                </a:solidFill>
              </a:rPr>
              <a:t>. </a:t>
            </a:r>
            <a:endParaRPr/>
          </a:p>
          <a:p>
            <a:pPr indent="-228600" lvl="0" marL="228600" marR="0" rtl="0" algn="l">
              <a:lnSpc>
                <a:spcPct val="100000"/>
              </a:lnSpc>
              <a:spcBef>
                <a:spcPts val="0"/>
              </a:spcBef>
              <a:spcAft>
                <a:spcPts val="0"/>
              </a:spcAft>
              <a:buClr>
                <a:srgbClr val="000000"/>
              </a:buClr>
              <a:buSzPts val="1200"/>
              <a:buFont typeface="Calibri"/>
              <a:buAutoNum type="arabicPeriod"/>
            </a:pPr>
            <a:r>
              <a:rPr lang="en-US" sz="1200">
                <a:solidFill>
                  <a:schemeClr val="dk1"/>
                </a:solidFill>
              </a:rPr>
              <a:t>First Read Strategies</a:t>
            </a:r>
            <a:endParaRPr/>
          </a:p>
          <a:p>
            <a:pPr indent="-228600" lvl="1" marL="685800" rtl="0" algn="l">
              <a:lnSpc>
                <a:spcPct val="100000"/>
              </a:lnSpc>
              <a:spcBef>
                <a:spcPts val="0"/>
              </a:spcBef>
              <a:spcAft>
                <a:spcPts val="0"/>
              </a:spcAft>
              <a:buSzPts val="1200"/>
              <a:buFont typeface="Calibri"/>
              <a:buChar char="•"/>
            </a:pPr>
            <a:r>
              <a:rPr lang="en-US" sz="1200">
                <a:solidFill>
                  <a:schemeClr val="dk1"/>
                </a:solidFill>
              </a:rPr>
              <a:t>NOTICE Remind students to focus on the text features, images, and text structure as they read and make predictions. </a:t>
            </a:r>
            <a:endParaRPr/>
          </a:p>
          <a:p>
            <a:pPr indent="-228600" lvl="1" marL="685800" rtl="0" algn="l">
              <a:lnSpc>
                <a:spcPct val="100000"/>
              </a:lnSpc>
              <a:spcBef>
                <a:spcPts val="0"/>
              </a:spcBef>
              <a:spcAft>
                <a:spcPts val="0"/>
              </a:spcAft>
              <a:buSzPts val="1200"/>
              <a:buFont typeface="Calibri"/>
              <a:buChar char="•"/>
            </a:pPr>
            <a:r>
              <a:rPr lang="en-US" sz="1200">
                <a:solidFill>
                  <a:schemeClr val="dk1"/>
                </a:solidFill>
              </a:rPr>
              <a:t>GENERATE QUESTIONS Encourage students to list questions before, during, and after reading to clarify information. </a:t>
            </a:r>
            <a:endParaRPr/>
          </a:p>
          <a:p>
            <a:pPr indent="-228600" lvl="1" marL="685800" rtl="0" algn="l">
              <a:lnSpc>
                <a:spcPct val="100000"/>
              </a:lnSpc>
              <a:spcBef>
                <a:spcPts val="0"/>
              </a:spcBef>
              <a:spcAft>
                <a:spcPts val="0"/>
              </a:spcAft>
              <a:buSzPts val="1200"/>
              <a:buFont typeface="Calibri"/>
              <a:buChar char="•"/>
            </a:pPr>
            <a:r>
              <a:rPr lang="en-US" sz="1200">
                <a:solidFill>
                  <a:schemeClr val="dk1"/>
                </a:solidFill>
              </a:rPr>
              <a:t>CONNECT Ask students to consider how the text connects to other texts they have read. </a:t>
            </a:r>
            <a:endParaRPr/>
          </a:p>
          <a:p>
            <a:pPr indent="-228600" lvl="1" marL="685800" rtl="0" algn="l">
              <a:lnSpc>
                <a:spcPct val="100000"/>
              </a:lnSpc>
              <a:spcBef>
                <a:spcPts val="0"/>
              </a:spcBef>
              <a:spcAft>
                <a:spcPts val="0"/>
              </a:spcAft>
              <a:buSzPts val="1200"/>
              <a:buFont typeface="Calibri"/>
              <a:buChar char="•"/>
            </a:pPr>
            <a:r>
              <a:rPr lang="en-US" sz="1200">
                <a:solidFill>
                  <a:schemeClr val="dk1"/>
                </a:solidFill>
              </a:rPr>
              <a:t>RESPOND Have students mark any parts of the text that help them confirm or correct their predictions. </a:t>
            </a:r>
            <a:endParaRPr/>
          </a:p>
          <a:p>
            <a:pPr indent="-228600" lvl="0" marL="228600" marR="0" rtl="0" algn="l">
              <a:lnSpc>
                <a:spcPct val="100000"/>
              </a:lnSpc>
              <a:spcBef>
                <a:spcPts val="0"/>
              </a:spcBef>
              <a:spcAft>
                <a:spcPts val="0"/>
              </a:spcAft>
              <a:buClr>
                <a:srgbClr val="000000"/>
              </a:buClr>
              <a:buSzPts val="1200"/>
              <a:buFont typeface="Calibri"/>
              <a:buAutoNum type="arabicPeriod"/>
            </a:pPr>
            <a:r>
              <a:rPr lang="en-US" sz="1200">
                <a:solidFill>
                  <a:schemeClr val="dk1"/>
                </a:solidFill>
              </a:rPr>
              <a:t>Students may read independently, in pairs, or as a class. Use the First Read notes to help them connect with the text and guide their understanding. </a:t>
            </a:r>
            <a:endParaRPr/>
          </a:p>
          <a:p>
            <a:pPr indent="0" lvl="0" marL="0" rtl="0" algn="l">
              <a:lnSpc>
                <a:spcPct val="100000"/>
              </a:lnSpc>
              <a:spcBef>
                <a:spcPts val="0"/>
              </a:spcBef>
              <a:spcAft>
                <a:spcPts val="0"/>
              </a:spcAft>
              <a:buSzPts val="1400"/>
              <a:buNone/>
            </a:pPr>
            <a:r>
              <a:t/>
            </a:r>
            <a:endParaRPr i="0" sz="1800" u="none" strike="noStrike">
              <a:solidFill>
                <a:srgbClr val="000000"/>
              </a:solidFill>
            </a:endParaRPr>
          </a:p>
        </p:txBody>
      </p:sp>
      <p:sp>
        <p:nvSpPr>
          <p:cNvPr id="292" name="Google Shape;292;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3" name="Google Shape;303;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chemeClr val="dk1"/>
              </a:buClr>
              <a:buSzPts val="1200"/>
              <a:buFont typeface="Calibri"/>
              <a:buAutoNum type="arabicPeriod"/>
            </a:pPr>
            <a:r>
              <a:rPr lang="en-US" sz="1200">
                <a:solidFill>
                  <a:schemeClr val="dk1"/>
                </a:solidFill>
                <a:latin typeface="Calibri"/>
                <a:ea typeface="Calibri"/>
                <a:cs typeface="Calibri"/>
                <a:sym typeface="Calibri"/>
              </a:rPr>
              <a:t>Students may read independently, in pairs, or as a class. Use the First Read notes to help them connect with the text and guide their understanding. </a:t>
            </a:r>
            <a:endParaRPr/>
          </a:p>
          <a:p>
            <a:pPr indent="0" lvl="0" marL="457200" marR="0" rtl="0" algn="l">
              <a:lnSpc>
                <a:spcPct val="100000"/>
              </a:lnSpc>
              <a:spcBef>
                <a:spcPts val="0"/>
              </a:spcBef>
              <a:spcAft>
                <a:spcPts val="0"/>
              </a:spcAft>
              <a:buNone/>
            </a:pPr>
            <a:r>
              <a:t/>
            </a:r>
            <a:endParaRPr/>
          </a:p>
          <a:p>
            <a:pPr indent="-179832" lvl="0" marL="256032" rtl="0" algn="l">
              <a:lnSpc>
                <a:spcPct val="100000"/>
              </a:lnSpc>
              <a:spcBef>
                <a:spcPts val="0"/>
              </a:spcBef>
              <a:spcAft>
                <a:spcPts val="0"/>
              </a:spcAft>
              <a:buClr>
                <a:schemeClr val="dk1"/>
              </a:buClr>
              <a:buSzPts val="1200"/>
              <a:buFont typeface="Calibri"/>
              <a:buNone/>
            </a:pPr>
            <a:r>
              <a:t/>
            </a:r>
            <a:endParaRPr i="1" u="none" strike="noStrike"/>
          </a:p>
        </p:txBody>
      </p:sp>
      <p:sp>
        <p:nvSpPr>
          <p:cNvPr id="304" name="Google Shape;304;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5" name="Google Shape;315;p8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chemeClr val="dk1"/>
              </a:buClr>
              <a:buSzPts val="1200"/>
              <a:buFont typeface="Calibri"/>
              <a:buAutoNum type="arabicPeriod"/>
            </a:pPr>
            <a:r>
              <a:rPr lang="en-US" sz="1200">
                <a:solidFill>
                  <a:schemeClr val="dk1"/>
                </a:solidFill>
                <a:latin typeface="Calibri"/>
                <a:ea typeface="Calibri"/>
                <a:cs typeface="Calibri"/>
                <a:sym typeface="Calibri"/>
              </a:rPr>
              <a:t>Students may read independently, in pairs, or as a class. Use the First Read notes to help them connect with the text and guide their understanding. </a:t>
            </a:r>
            <a:endParaRPr/>
          </a:p>
          <a:p>
            <a:pPr indent="-228600" lvl="0" marL="228600" marR="0" rtl="0" algn="l">
              <a:lnSpc>
                <a:spcPct val="100000"/>
              </a:lnSpc>
              <a:spcBef>
                <a:spcPts val="0"/>
              </a:spcBef>
              <a:spcAft>
                <a:spcPts val="0"/>
              </a:spcAft>
              <a:buClr>
                <a:schemeClr val="dk1"/>
              </a:buClr>
              <a:buSzPts val="1200"/>
              <a:buFont typeface="Calibri"/>
              <a:buAutoNum type="arabicPeriod"/>
            </a:pPr>
            <a:r>
              <a:rPr lang="en-US"/>
              <a:t>THINK ALOUD </a:t>
            </a:r>
            <a:r>
              <a:rPr i="1" lang="en-US"/>
              <a:t>By previewing these first two pages, I notice three text features right away. A map shows me where this artist lived. A photograph shows me what she looked like. Finally, another image shows me one of her paintings. These text features help me understand some of the key facts in the selection. </a:t>
            </a:r>
            <a:endParaRPr/>
          </a:p>
          <a:p>
            <a:pPr indent="-228600" lvl="0" marL="228600" marR="0" rtl="0" algn="l">
              <a:lnSpc>
                <a:spcPct val="100000"/>
              </a:lnSpc>
              <a:spcBef>
                <a:spcPts val="0"/>
              </a:spcBef>
              <a:spcAft>
                <a:spcPts val="0"/>
              </a:spcAft>
              <a:buClr>
                <a:schemeClr val="dk1"/>
              </a:buClr>
              <a:buSzPts val="1200"/>
              <a:buFont typeface="Calibri"/>
              <a:buAutoNum type="arabicPeriod"/>
            </a:pPr>
            <a:r>
              <a:rPr b="0" lang="en-US" sz="1200">
                <a:solidFill>
                  <a:schemeClr val="dk1"/>
                </a:solidFill>
                <a:latin typeface="Calibri"/>
                <a:ea typeface="Calibri"/>
                <a:cs typeface="Calibri"/>
                <a:sym typeface="Calibri"/>
              </a:rPr>
              <a:t>THINK ALOUD </a:t>
            </a:r>
            <a:r>
              <a:rPr i="1" lang="en-US" sz="1200">
                <a:solidFill>
                  <a:schemeClr val="dk1"/>
                </a:solidFill>
                <a:latin typeface="Calibri"/>
                <a:ea typeface="Calibri"/>
                <a:cs typeface="Calibri"/>
                <a:sym typeface="Calibri"/>
              </a:rPr>
              <a:t>The author explains that Kahlo's parents gave her paints and an easel to paint in bed. I wonder if Kahlo drew or painted before her accident. </a:t>
            </a:r>
            <a:endParaRPr/>
          </a:p>
          <a:p>
            <a:pPr indent="-179832" lvl="0" marL="256032" rtl="0" algn="l">
              <a:lnSpc>
                <a:spcPct val="100000"/>
              </a:lnSpc>
              <a:spcBef>
                <a:spcPts val="0"/>
              </a:spcBef>
              <a:spcAft>
                <a:spcPts val="0"/>
              </a:spcAft>
              <a:buClr>
                <a:schemeClr val="dk1"/>
              </a:buClr>
              <a:buSzPts val="1200"/>
              <a:buFont typeface="Calibri"/>
              <a:buNone/>
            </a:pPr>
            <a:r>
              <a:t/>
            </a:r>
            <a:endParaRPr i="1" u="none" strike="noStrike"/>
          </a:p>
        </p:txBody>
      </p:sp>
      <p:sp>
        <p:nvSpPr>
          <p:cNvPr id="316" name="Google Shape;316;p8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8" name="Google Shape;328;p8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chemeClr val="dk1"/>
              </a:buClr>
              <a:buSzPts val="1200"/>
              <a:buFont typeface="Calibri"/>
              <a:buAutoNum type="arabicPeriod"/>
            </a:pPr>
            <a:r>
              <a:rPr lang="en-US" sz="1200">
                <a:solidFill>
                  <a:schemeClr val="dk1"/>
                </a:solidFill>
                <a:latin typeface="Calibri"/>
                <a:ea typeface="Calibri"/>
                <a:cs typeface="Calibri"/>
                <a:sym typeface="Calibri"/>
              </a:rPr>
              <a:t>Students may read independently, in pairs, or as a class. Use the First Read notes to help them connect with the text and guide their understanding. </a:t>
            </a:r>
            <a:endParaRPr/>
          </a:p>
          <a:p>
            <a:pPr indent="-228600" lvl="0" marL="228600" marR="0" rtl="0" algn="l">
              <a:lnSpc>
                <a:spcPct val="100000"/>
              </a:lnSpc>
              <a:spcBef>
                <a:spcPts val="0"/>
              </a:spcBef>
              <a:spcAft>
                <a:spcPts val="0"/>
              </a:spcAft>
              <a:buClr>
                <a:schemeClr val="dk1"/>
              </a:buClr>
              <a:buSzPts val="1200"/>
              <a:buFont typeface="Calibri"/>
              <a:buAutoNum type="arabicPeriod"/>
            </a:pPr>
            <a:r>
              <a:rPr b="0" lang="en-US" sz="1200">
                <a:solidFill>
                  <a:schemeClr val="dk1"/>
                </a:solidFill>
                <a:latin typeface="Calibri"/>
                <a:ea typeface="Calibri"/>
                <a:cs typeface="Calibri"/>
                <a:sym typeface="Calibri"/>
              </a:rPr>
              <a:t>THINK ALOUD </a:t>
            </a:r>
            <a:r>
              <a:rPr i="1" lang="en-US" sz="1200">
                <a:solidFill>
                  <a:schemeClr val="dk1"/>
                </a:solidFill>
                <a:latin typeface="Calibri"/>
                <a:ea typeface="Calibri"/>
                <a:cs typeface="Calibri"/>
                <a:sym typeface="Calibri"/>
              </a:rPr>
              <a:t>Frida Kahlo often included herself as a subject in her paintings. Her works reflected how she felt about herself and the world around her. This confirms a prediction I made that her paintings are like a diary. </a:t>
            </a:r>
            <a:endParaRPr/>
          </a:p>
          <a:p>
            <a:pPr indent="-228600" lvl="0" marL="228600" marR="0" rtl="0" algn="l">
              <a:lnSpc>
                <a:spcPct val="100000"/>
              </a:lnSpc>
              <a:spcBef>
                <a:spcPts val="0"/>
              </a:spcBef>
              <a:spcAft>
                <a:spcPts val="0"/>
              </a:spcAft>
              <a:buClr>
                <a:schemeClr val="dk1"/>
              </a:buClr>
              <a:buSzPts val="1200"/>
              <a:buFont typeface="Calibri"/>
              <a:buAutoNum type="arabicPeriod"/>
            </a:pPr>
            <a:r>
              <a:rPr b="0" lang="en-US" sz="1200">
                <a:solidFill>
                  <a:schemeClr val="dk1"/>
                </a:solidFill>
                <a:latin typeface="Calibri"/>
                <a:ea typeface="Calibri"/>
                <a:cs typeface="Calibri"/>
                <a:sym typeface="Calibri"/>
              </a:rPr>
              <a:t>THINK ALOUD </a:t>
            </a:r>
            <a:r>
              <a:rPr i="1" lang="en-US" sz="1200">
                <a:solidFill>
                  <a:schemeClr val="dk1"/>
                </a:solidFill>
                <a:latin typeface="Calibri"/>
                <a:ea typeface="Calibri"/>
                <a:cs typeface="Calibri"/>
                <a:sym typeface="Calibri"/>
              </a:rPr>
              <a:t>As I read, I am going to think of questions I have about the text. I will circle paragraph 9 because I have questions about Kahlo’s painting Self-Portrait Along the Border Line Between Mexico and the United States. I want to know more about this piece of art and why she chose the other symbols she did. </a:t>
            </a:r>
            <a:endParaRPr/>
          </a:p>
          <a:p>
            <a:pPr indent="-179832" lvl="0" marL="256032" rtl="0" algn="l">
              <a:lnSpc>
                <a:spcPct val="100000"/>
              </a:lnSpc>
              <a:spcBef>
                <a:spcPts val="0"/>
              </a:spcBef>
              <a:spcAft>
                <a:spcPts val="0"/>
              </a:spcAft>
              <a:buClr>
                <a:schemeClr val="dk1"/>
              </a:buClr>
              <a:buSzPts val="1200"/>
              <a:buFont typeface="Calibri"/>
              <a:buNone/>
            </a:pPr>
            <a:r>
              <a:t/>
            </a:r>
            <a:endParaRPr i="1" u="none" strike="noStrike"/>
          </a:p>
        </p:txBody>
      </p:sp>
      <p:sp>
        <p:nvSpPr>
          <p:cNvPr id="329" name="Google Shape;329;p8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 name="Google Shape;98;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99" name="Google Shape;99;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1" name="Google Shape;341;p8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chemeClr val="dk1"/>
              </a:buClr>
              <a:buSzPts val="1200"/>
              <a:buFont typeface="Calibri"/>
              <a:buAutoNum type="arabicPeriod"/>
            </a:pPr>
            <a:r>
              <a:rPr lang="en-US" sz="1200">
                <a:solidFill>
                  <a:schemeClr val="dk1"/>
                </a:solidFill>
                <a:latin typeface="Calibri"/>
                <a:ea typeface="Calibri"/>
                <a:cs typeface="Calibri"/>
                <a:sym typeface="Calibri"/>
              </a:rPr>
              <a:t>Students may read independently, in pairs, or as a class. Use the First Read notes to help them connect with the text and guide their understanding. </a:t>
            </a:r>
            <a:endParaRPr/>
          </a:p>
          <a:p>
            <a:pPr indent="-228600" lvl="0" marL="228600" marR="0" rtl="0" algn="l">
              <a:lnSpc>
                <a:spcPct val="100000"/>
              </a:lnSpc>
              <a:spcBef>
                <a:spcPts val="0"/>
              </a:spcBef>
              <a:spcAft>
                <a:spcPts val="0"/>
              </a:spcAft>
              <a:buClr>
                <a:schemeClr val="dk1"/>
              </a:buClr>
              <a:buSzPts val="1200"/>
              <a:buFont typeface="Calibri"/>
              <a:buAutoNum type="arabicPeriod"/>
            </a:pPr>
            <a:r>
              <a:rPr b="0" lang="en-US" sz="1200">
                <a:solidFill>
                  <a:schemeClr val="dk1"/>
                </a:solidFill>
                <a:latin typeface="Calibri"/>
                <a:ea typeface="Calibri"/>
                <a:cs typeface="Calibri"/>
                <a:sym typeface="Calibri"/>
              </a:rPr>
              <a:t>THINK ALOUD </a:t>
            </a:r>
            <a:r>
              <a:rPr i="1" lang="en-US" sz="1200">
                <a:solidFill>
                  <a:schemeClr val="dk1"/>
                </a:solidFill>
                <a:latin typeface="Calibri"/>
                <a:ea typeface="Calibri"/>
                <a:cs typeface="Calibri"/>
                <a:sym typeface="Calibri"/>
              </a:rPr>
              <a:t>Most of Kahlo’s paintings show Mexico, her homeland. I know where I was born and raised is important to me. Leaving such a place can be hard. It helps to have reminders of it, just as Pedro remembered his mother on the long voyage with Columbus. So I can understand why Kahlo wanted to show her homeland in her art after she moved to the United States </a:t>
            </a:r>
            <a:endParaRPr/>
          </a:p>
          <a:p>
            <a:pPr indent="-228600" lvl="0" marL="228600" marR="0" rtl="0" algn="l">
              <a:lnSpc>
                <a:spcPct val="100000"/>
              </a:lnSpc>
              <a:spcBef>
                <a:spcPts val="0"/>
              </a:spcBef>
              <a:spcAft>
                <a:spcPts val="0"/>
              </a:spcAft>
              <a:buClr>
                <a:schemeClr val="dk1"/>
              </a:buClr>
              <a:buSzPts val="1200"/>
              <a:buFont typeface="Calibri"/>
              <a:buAutoNum type="arabicPeriod"/>
            </a:pPr>
            <a:r>
              <a:rPr i="0" lang="en-US" sz="1200">
                <a:solidFill>
                  <a:schemeClr val="dk1"/>
                </a:solidFill>
                <a:latin typeface="Calibri"/>
                <a:ea typeface="Calibri"/>
                <a:cs typeface="Calibri"/>
                <a:sym typeface="Calibri"/>
              </a:rPr>
              <a:t>THINK ALOUD</a:t>
            </a:r>
            <a:r>
              <a:rPr i="1" lang="en-US" sz="1200">
                <a:solidFill>
                  <a:schemeClr val="dk1"/>
                </a:solidFill>
                <a:latin typeface="Calibri"/>
                <a:ea typeface="Calibri"/>
                <a:cs typeface="Calibri"/>
                <a:sym typeface="Calibri"/>
              </a:rPr>
              <a:t>. </a:t>
            </a:r>
            <a:r>
              <a:rPr lang="en-US" sz="1200">
                <a:solidFill>
                  <a:schemeClr val="dk1"/>
                </a:solidFill>
                <a:latin typeface="Calibri"/>
                <a:ea typeface="Calibri"/>
                <a:cs typeface="Calibri"/>
                <a:sym typeface="Calibri"/>
              </a:rPr>
              <a:t>Ask: </a:t>
            </a:r>
            <a:r>
              <a:rPr i="1" lang="en-US" sz="1200">
                <a:solidFill>
                  <a:schemeClr val="dk1"/>
                </a:solidFill>
                <a:latin typeface="Calibri"/>
                <a:ea typeface="Calibri"/>
                <a:cs typeface="Calibri"/>
                <a:sym typeface="Calibri"/>
              </a:rPr>
              <a:t>How did Georgia O’Keeffe’s early paintings compare to Frida Kahlo’s? </a:t>
            </a:r>
            <a:r>
              <a:rPr b="0" lang="en-US" sz="1200">
                <a:solidFill>
                  <a:schemeClr val="dk1"/>
                </a:solidFill>
                <a:latin typeface="Calibri"/>
                <a:ea typeface="Calibri"/>
                <a:cs typeface="Calibri"/>
                <a:sym typeface="Calibri"/>
              </a:rPr>
              <a:t>Possible Response</a:t>
            </a:r>
            <a:r>
              <a:rPr b="1" lang="en-US" sz="1200">
                <a:solidFill>
                  <a:schemeClr val="dk1"/>
                </a:solidFill>
                <a:latin typeface="Calibri"/>
                <a:ea typeface="Calibri"/>
                <a:cs typeface="Calibri"/>
                <a:sym typeface="Calibri"/>
              </a:rPr>
              <a:t>: </a:t>
            </a:r>
            <a:r>
              <a:rPr lang="en-US" sz="1200">
                <a:solidFill>
                  <a:schemeClr val="dk1"/>
                </a:solidFill>
                <a:latin typeface="Calibri"/>
                <a:ea typeface="Calibri"/>
                <a:cs typeface="Calibri"/>
                <a:sym typeface="Calibri"/>
              </a:rPr>
              <a:t>Frida Kahlo’s early paintings were mostly of the things she saw in her bedroom as she recovered from her accident. This included a number of self- portraits using a mirror. Georgia O’Keeffe’s early paintings were mostly of flowers. She appreciated their colors and forms. </a:t>
            </a:r>
            <a:endParaRPr/>
          </a:p>
          <a:p>
            <a:pPr indent="-179832" lvl="0" marL="256032" rtl="0" algn="l">
              <a:lnSpc>
                <a:spcPct val="100000"/>
              </a:lnSpc>
              <a:spcBef>
                <a:spcPts val="0"/>
              </a:spcBef>
              <a:spcAft>
                <a:spcPts val="0"/>
              </a:spcAft>
              <a:buClr>
                <a:schemeClr val="dk1"/>
              </a:buClr>
              <a:buSzPts val="1200"/>
              <a:buFont typeface="Calibri"/>
              <a:buNone/>
            </a:pPr>
            <a:r>
              <a:t/>
            </a:r>
            <a:endParaRPr i="1" u="none" strike="noStrike"/>
          </a:p>
        </p:txBody>
      </p:sp>
      <p:sp>
        <p:nvSpPr>
          <p:cNvPr id="342" name="Google Shape;342;p8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4" name="Google Shape;354;p8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chemeClr val="dk1"/>
              </a:buClr>
              <a:buSzPts val="1200"/>
              <a:buFont typeface="Calibri"/>
              <a:buAutoNum type="arabicPeriod"/>
            </a:pPr>
            <a:r>
              <a:rPr lang="en-US" sz="1200">
                <a:solidFill>
                  <a:schemeClr val="dk1"/>
                </a:solidFill>
                <a:latin typeface="Calibri"/>
                <a:ea typeface="Calibri"/>
                <a:cs typeface="Calibri"/>
                <a:sym typeface="Calibri"/>
              </a:rPr>
              <a:t>Students may read independently, in pairs, or as a class. Use the First Read notes to help them connect with the text and guide their understanding. </a:t>
            </a:r>
            <a:endParaRPr/>
          </a:p>
          <a:p>
            <a:pPr indent="-228600" lvl="0" marL="228600" marR="0" rtl="0" algn="l">
              <a:lnSpc>
                <a:spcPct val="100000"/>
              </a:lnSpc>
              <a:spcBef>
                <a:spcPts val="0"/>
              </a:spcBef>
              <a:spcAft>
                <a:spcPts val="0"/>
              </a:spcAft>
              <a:buClr>
                <a:schemeClr val="dk1"/>
              </a:buClr>
              <a:buSzPts val="1200"/>
              <a:buFont typeface="Calibri"/>
              <a:buAutoNum type="arabicPeriod"/>
            </a:pPr>
            <a:r>
              <a:rPr b="0" lang="en-US" sz="1200">
                <a:solidFill>
                  <a:schemeClr val="dk1"/>
                </a:solidFill>
                <a:latin typeface="Calibri"/>
                <a:ea typeface="Calibri"/>
                <a:cs typeface="Calibri"/>
                <a:sym typeface="Calibri"/>
              </a:rPr>
              <a:t>THINK ALOUD </a:t>
            </a:r>
            <a:r>
              <a:rPr i="1" lang="en-US" sz="1200">
                <a:solidFill>
                  <a:schemeClr val="dk1"/>
                </a:solidFill>
                <a:latin typeface="Calibri"/>
                <a:ea typeface="Calibri"/>
                <a:cs typeface="Calibri"/>
                <a:sym typeface="Calibri"/>
              </a:rPr>
              <a:t>Paragraph 18 states that Georgia O’Keeffe painted the Palo Duro Canyon while she was living in Texas.  I want to know more about how her artwork changed over the course of her life. As I read the next two pages, I will write down any questions I have about her paintings. For example, what other kinds of subjects did she paint</a:t>
            </a:r>
            <a:r>
              <a:rPr i="1" lang="en-US" sz="1200">
                <a:solidFill>
                  <a:schemeClr val="dk1"/>
                </a:solidFill>
                <a:latin typeface="Arial"/>
                <a:ea typeface="Arial"/>
                <a:cs typeface="Arial"/>
                <a:sym typeface="Arial"/>
              </a:rPr>
              <a:t>?</a:t>
            </a:r>
            <a:r>
              <a:rPr i="1" lang="en-US" sz="1200">
                <a:solidFill>
                  <a:schemeClr val="dk1"/>
                </a:solidFill>
                <a:latin typeface="Calibri"/>
                <a:ea typeface="Calibri"/>
                <a:cs typeface="Calibri"/>
                <a:sym typeface="Calibri"/>
              </a:rPr>
              <a:t> </a:t>
            </a:r>
            <a:endParaRPr/>
          </a:p>
          <a:p>
            <a:pPr indent="-228600" lvl="0" marL="228600" marR="0" rtl="0" algn="l">
              <a:lnSpc>
                <a:spcPct val="100000"/>
              </a:lnSpc>
              <a:spcBef>
                <a:spcPts val="0"/>
              </a:spcBef>
              <a:spcAft>
                <a:spcPts val="0"/>
              </a:spcAft>
              <a:buClr>
                <a:schemeClr val="dk1"/>
              </a:buClr>
              <a:buSzPts val="1200"/>
              <a:buFont typeface="Calibri"/>
              <a:buAutoNum type="arabicPeriod"/>
            </a:pPr>
            <a:r>
              <a:rPr b="0" lang="en-US" sz="1200">
                <a:solidFill>
                  <a:schemeClr val="dk1"/>
                </a:solidFill>
                <a:latin typeface="Calibri"/>
                <a:ea typeface="Calibri"/>
                <a:cs typeface="Calibri"/>
                <a:sym typeface="Calibri"/>
              </a:rPr>
              <a:t>THINK ALOUD </a:t>
            </a:r>
            <a:r>
              <a:rPr i="1" lang="en-US" sz="1200">
                <a:solidFill>
                  <a:schemeClr val="dk1"/>
                </a:solidFill>
                <a:latin typeface="Calibri"/>
                <a:ea typeface="Calibri"/>
                <a:cs typeface="Calibri"/>
                <a:sym typeface="Calibri"/>
              </a:rPr>
              <a:t>The text says that Georgia O’Keeffe began to create paintings of giant, expressive, and colorful flowers. The image on this page shows a very detailed painting of an enormous purple flower. I know O’Keeffe had been painting skyscrapers before she began painting giant flowers. Why did she paint such large flowers? Did she want to show flowers as a large structure, kind of like a tall building, made up of different parts</a:t>
            </a:r>
            <a:r>
              <a:rPr i="1" lang="en-US" sz="1200">
                <a:solidFill>
                  <a:schemeClr val="dk1"/>
                </a:solidFill>
                <a:latin typeface="Arial"/>
                <a:ea typeface="Arial"/>
                <a:cs typeface="Arial"/>
                <a:sym typeface="Arial"/>
              </a:rPr>
              <a:t>? </a:t>
            </a:r>
            <a:endParaRPr>
              <a:latin typeface="Arial"/>
              <a:ea typeface="Arial"/>
              <a:cs typeface="Arial"/>
              <a:sym typeface="Arial"/>
            </a:endParaRPr>
          </a:p>
          <a:p>
            <a:pPr indent="-179832" lvl="0" marL="256032" rtl="0" algn="l">
              <a:lnSpc>
                <a:spcPct val="100000"/>
              </a:lnSpc>
              <a:spcBef>
                <a:spcPts val="0"/>
              </a:spcBef>
              <a:spcAft>
                <a:spcPts val="0"/>
              </a:spcAft>
              <a:buClr>
                <a:schemeClr val="dk1"/>
              </a:buClr>
              <a:buSzPts val="1200"/>
              <a:buFont typeface="Calibri"/>
              <a:buNone/>
            </a:pPr>
            <a:r>
              <a:t/>
            </a:r>
            <a:endParaRPr i="1" u="none" strike="noStrike"/>
          </a:p>
        </p:txBody>
      </p:sp>
      <p:sp>
        <p:nvSpPr>
          <p:cNvPr id="355" name="Google Shape;355;p8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7" name="Google Shape;367;p9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chemeClr val="dk1"/>
              </a:buClr>
              <a:buSzPts val="1200"/>
              <a:buFont typeface="Calibri"/>
              <a:buAutoNum type="arabicPeriod"/>
            </a:pPr>
            <a:r>
              <a:rPr lang="en-US" sz="1200">
                <a:solidFill>
                  <a:schemeClr val="dk1"/>
                </a:solidFill>
                <a:latin typeface="Calibri"/>
                <a:ea typeface="Calibri"/>
                <a:cs typeface="Calibri"/>
                <a:sym typeface="Calibri"/>
              </a:rPr>
              <a:t>Students may read independently, in pairs, or as a class. Use the First Read notes to help them connect with the text and guide their understanding. </a:t>
            </a:r>
            <a:endParaRPr/>
          </a:p>
          <a:p>
            <a:pPr indent="-228600" lvl="0" marL="228600" marR="0" rtl="0" algn="l">
              <a:lnSpc>
                <a:spcPct val="100000"/>
              </a:lnSpc>
              <a:spcBef>
                <a:spcPts val="0"/>
              </a:spcBef>
              <a:spcAft>
                <a:spcPts val="0"/>
              </a:spcAft>
              <a:buClr>
                <a:schemeClr val="dk1"/>
              </a:buClr>
              <a:buSzPts val="1200"/>
              <a:buFont typeface="Calibri"/>
              <a:buAutoNum type="arabicPeriod"/>
            </a:pPr>
            <a:r>
              <a:rPr i="0" lang="en-US" sz="1200" u="none" strike="noStrike">
                <a:solidFill>
                  <a:schemeClr val="dk1"/>
                </a:solidFill>
                <a:latin typeface="Calibri"/>
                <a:ea typeface="Calibri"/>
                <a:cs typeface="Calibri"/>
                <a:sym typeface="Calibri"/>
              </a:rPr>
              <a:t>Respond. </a:t>
            </a:r>
            <a:r>
              <a:rPr lang="en-US" sz="1200">
                <a:solidFill>
                  <a:schemeClr val="dk1"/>
                </a:solidFill>
                <a:latin typeface="Calibri"/>
                <a:ea typeface="Calibri"/>
                <a:cs typeface="Calibri"/>
                <a:sym typeface="Calibri"/>
              </a:rPr>
              <a:t>Ask: </a:t>
            </a:r>
            <a:r>
              <a:rPr i="1" lang="en-US" sz="1200">
                <a:solidFill>
                  <a:schemeClr val="dk1"/>
                </a:solidFill>
                <a:latin typeface="Calibri"/>
                <a:ea typeface="Calibri"/>
                <a:cs typeface="Calibri"/>
                <a:sym typeface="Calibri"/>
              </a:rPr>
              <a:t>Why do you think O’Keeffe called the Southwest “the best place in the world”</a:t>
            </a:r>
            <a:r>
              <a:rPr i="1" lang="en-US" sz="1200">
                <a:solidFill>
                  <a:schemeClr val="dk1"/>
                </a:solidFill>
                <a:latin typeface="Arial"/>
                <a:ea typeface="Arial"/>
                <a:cs typeface="Arial"/>
                <a:sym typeface="Arial"/>
              </a:rPr>
              <a:t>?</a:t>
            </a:r>
            <a:r>
              <a:rPr i="1" lang="en-US" sz="1200">
                <a:solidFill>
                  <a:schemeClr val="dk1"/>
                </a:solidFill>
                <a:latin typeface="Calibri"/>
                <a:ea typeface="Calibri"/>
                <a:cs typeface="Calibri"/>
                <a:sym typeface="Calibri"/>
              </a:rPr>
              <a:t> </a:t>
            </a:r>
            <a:r>
              <a:rPr b="0" lang="en-US" sz="1200">
                <a:solidFill>
                  <a:schemeClr val="dk1"/>
                </a:solidFill>
                <a:latin typeface="Calibri"/>
                <a:ea typeface="Calibri"/>
                <a:cs typeface="Calibri"/>
                <a:sym typeface="Calibri"/>
              </a:rPr>
              <a:t>Possible Response: </a:t>
            </a:r>
            <a:r>
              <a:rPr lang="en-US" sz="1200">
                <a:solidFill>
                  <a:schemeClr val="dk1"/>
                </a:solidFill>
                <a:latin typeface="Calibri"/>
                <a:ea typeface="Calibri"/>
                <a:cs typeface="Calibri"/>
                <a:sym typeface="Calibri"/>
              </a:rPr>
              <a:t>While she was living in the Southwest, she came to admire the local art and architecture. She also felt a new freedom to paint while living there. It’s for those reasons that I think O’Keeffe saw the Southwest as “the best place in the world.” </a:t>
            </a:r>
            <a:endParaRPr/>
          </a:p>
          <a:p>
            <a:pPr indent="-228600" lvl="0" marL="228600" marR="0" rtl="0" algn="l">
              <a:lnSpc>
                <a:spcPct val="100000"/>
              </a:lnSpc>
              <a:spcBef>
                <a:spcPts val="0"/>
              </a:spcBef>
              <a:spcAft>
                <a:spcPts val="0"/>
              </a:spcAft>
              <a:buClr>
                <a:schemeClr val="dk1"/>
              </a:buClr>
              <a:buSzPts val="1200"/>
              <a:buFont typeface="Calibri"/>
              <a:buAutoNum type="arabicPeriod"/>
            </a:pPr>
            <a:r>
              <a:rPr b="0" lang="en-US" sz="1200">
                <a:solidFill>
                  <a:schemeClr val="dk1"/>
                </a:solidFill>
                <a:latin typeface="Calibri"/>
                <a:ea typeface="Calibri"/>
                <a:cs typeface="Calibri"/>
                <a:sym typeface="Calibri"/>
              </a:rPr>
              <a:t>THINK ALOUD </a:t>
            </a:r>
            <a:r>
              <a:rPr i="1" lang="en-US" sz="1200">
                <a:solidFill>
                  <a:schemeClr val="dk1"/>
                </a:solidFill>
                <a:latin typeface="Calibri"/>
                <a:ea typeface="Calibri"/>
                <a:cs typeface="Calibri"/>
                <a:sym typeface="Calibri"/>
              </a:rPr>
              <a:t>Georgia O’Keeffe seemed to be inspired by being in nature. She enjoyed painting flowers, desert landscapes, and other parts of the natural world. Where she lived greatly influenced her work. This reminds me of the section about Frida Kahlo and how her surroundings impacted her art. </a:t>
            </a:r>
            <a:endParaRPr/>
          </a:p>
          <a:p>
            <a:pPr indent="-179832" lvl="0" marL="256032" marR="0" rtl="0" algn="l">
              <a:lnSpc>
                <a:spcPct val="100000"/>
              </a:lnSpc>
              <a:spcBef>
                <a:spcPts val="0"/>
              </a:spcBef>
              <a:spcAft>
                <a:spcPts val="0"/>
              </a:spcAft>
              <a:buClr>
                <a:schemeClr val="dk1"/>
              </a:buClr>
              <a:buSzPts val="1200"/>
              <a:buFont typeface="Calibri"/>
              <a:buNone/>
            </a:pPr>
            <a:r>
              <a:t/>
            </a:r>
            <a:endParaRPr/>
          </a:p>
          <a:p>
            <a:pPr indent="-179832" lvl="0" marL="256032" rtl="0" algn="l">
              <a:lnSpc>
                <a:spcPct val="100000"/>
              </a:lnSpc>
              <a:spcBef>
                <a:spcPts val="0"/>
              </a:spcBef>
              <a:spcAft>
                <a:spcPts val="0"/>
              </a:spcAft>
              <a:buClr>
                <a:schemeClr val="dk1"/>
              </a:buClr>
              <a:buSzPts val="1200"/>
              <a:buFont typeface="Calibri"/>
              <a:buNone/>
            </a:pPr>
            <a:r>
              <a:t/>
            </a:r>
            <a:endParaRPr i="1" u="none" strike="noStrike"/>
          </a:p>
        </p:txBody>
      </p:sp>
      <p:sp>
        <p:nvSpPr>
          <p:cNvPr id="368" name="Google Shape;368;p9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0" name="Google Shape;380;p9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chemeClr val="dk1"/>
              </a:buClr>
              <a:buSzPts val="1200"/>
              <a:buFont typeface="Arial"/>
              <a:buAutoNum type="arabicPeriod"/>
            </a:pPr>
            <a:r>
              <a:rPr lang="en-US" sz="1200">
                <a:solidFill>
                  <a:schemeClr val="dk1"/>
                </a:solidFill>
                <a:latin typeface="Calibri"/>
                <a:ea typeface="Calibri"/>
                <a:cs typeface="Calibri"/>
                <a:sym typeface="Calibri"/>
              </a:rPr>
              <a:t>Students may read independently, in pairs, or as a class. Use the First Read notes to help them connect with the text and guide their understanding. </a:t>
            </a:r>
            <a:endParaRPr/>
          </a:p>
          <a:p>
            <a:pPr indent="-228600" lvl="0" marL="228600" marR="0" rtl="0" algn="l">
              <a:lnSpc>
                <a:spcPct val="100000"/>
              </a:lnSpc>
              <a:spcBef>
                <a:spcPts val="0"/>
              </a:spcBef>
              <a:spcAft>
                <a:spcPts val="0"/>
              </a:spcAft>
              <a:buClr>
                <a:schemeClr val="dk1"/>
              </a:buClr>
              <a:buSzPts val="1200"/>
              <a:buFont typeface="Arial"/>
              <a:buAutoNum type="arabicPeriod"/>
            </a:pPr>
            <a:r>
              <a:rPr b="0" lang="en-US" sz="1200">
                <a:solidFill>
                  <a:schemeClr val="dk1"/>
                </a:solidFill>
                <a:latin typeface="Calibri"/>
                <a:ea typeface="Calibri"/>
                <a:cs typeface="Calibri"/>
                <a:sym typeface="Calibri"/>
              </a:rPr>
              <a:t>THINK ALOUD </a:t>
            </a:r>
            <a:r>
              <a:rPr i="1" lang="en-US" sz="1200">
                <a:solidFill>
                  <a:schemeClr val="dk1"/>
                </a:solidFill>
                <a:latin typeface="Calibri"/>
                <a:ea typeface="Calibri"/>
                <a:cs typeface="Calibri"/>
                <a:sym typeface="Calibri"/>
              </a:rPr>
              <a:t>Paragraph 34 states that Paul Gauguin moved to the north of France. I want to know more about his life there and how it affected his work. As I read the next page, I will write down any questions I have about his life in Brittany. For example, what did he learn about art at this time? </a:t>
            </a:r>
            <a:endParaRPr/>
          </a:p>
          <a:p>
            <a:pPr indent="-228600" lvl="0" marL="228600" marR="0" rtl="0" algn="l">
              <a:lnSpc>
                <a:spcPct val="100000"/>
              </a:lnSpc>
              <a:spcBef>
                <a:spcPts val="0"/>
              </a:spcBef>
              <a:spcAft>
                <a:spcPts val="0"/>
              </a:spcAft>
              <a:buClr>
                <a:schemeClr val="dk1"/>
              </a:buClr>
              <a:buSzPts val="1200"/>
              <a:buFont typeface="Arial"/>
              <a:buAutoNum type="arabicPeriod"/>
            </a:pPr>
            <a:r>
              <a:rPr b="0" lang="en-US" sz="1200">
                <a:solidFill>
                  <a:schemeClr val="dk1"/>
                </a:solidFill>
                <a:latin typeface="Calibri"/>
                <a:ea typeface="Calibri"/>
                <a:cs typeface="Calibri"/>
                <a:sym typeface="Calibri"/>
              </a:rPr>
              <a:t>Respond </a:t>
            </a:r>
            <a:r>
              <a:rPr lang="en-US" sz="1200">
                <a:solidFill>
                  <a:schemeClr val="dk1"/>
                </a:solidFill>
                <a:latin typeface="Calibri"/>
                <a:ea typeface="Calibri"/>
                <a:cs typeface="Calibri"/>
                <a:sym typeface="Calibri"/>
              </a:rPr>
              <a:t>Have partners discuss the following question: </a:t>
            </a:r>
            <a:r>
              <a:rPr i="1" lang="en-US" sz="1200">
                <a:solidFill>
                  <a:schemeClr val="dk1"/>
                </a:solidFill>
                <a:latin typeface="Calibri"/>
                <a:ea typeface="Calibri"/>
                <a:cs typeface="Calibri"/>
                <a:sym typeface="Calibri"/>
              </a:rPr>
              <a:t>Why did Gauguin decide to create a new kind of art? </a:t>
            </a:r>
            <a:r>
              <a:rPr b="0" i="1" lang="en-US" sz="1200">
                <a:solidFill>
                  <a:schemeClr val="dk1"/>
                </a:solidFill>
                <a:latin typeface="Calibri"/>
                <a:ea typeface="Calibri"/>
                <a:cs typeface="Calibri"/>
                <a:sym typeface="Calibri"/>
              </a:rPr>
              <a:t> </a:t>
            </a:r>
            <a:r>
              <a:rPr b="0" lang="en-US" sz="1200">
                <a:solidFill>
                  <a:schemeClr val="dk1"/>
                </a:solidFill>
                <a:latin typeface="Calibri"/>
                <a:ea typeface="Calibri"/>
                <a:cs typeface="Calibri"/>
                <a:sym typeface="Calibri"/>
              </a:rPr>
              <a:t>Possible Response</a:t>
            </a:r>
            <a:r>
              <a:rPr b="1" lang="en-US" sz="1200">
                <a:solidFill>
                  <a:schemeClr val="dk1"/>
                </a:solidFill>
                <a:latin typeface="Calibri"/>
                <a:ea typeface="Calibri"/>
                <a:cs typeface="Calibri"/>
                <a:sym typeface="Calibri"/>
              </a:rPr>
              <a:t>: </a:t>
            </a:r>
            <a:r>
              <a:rPr lang="en-US" sz="1200">
                <a:solidFill>
                  <a:schemeClr val="dk1"/>
                </a:solidFill>
                <a:latin typeface="Calibri"/>
                <a:ea typeface="Calibri"/>
                <a:cs typeface="Calibri"/>
                <a:sym typeface="Calibri"/>
              </a:rPr>
              <a:t>He believed artists copied each other too often. He thought they should try to create something new instead. </a:t>
            </a:r>
            <a:endParaRPr/>
          </a:p>
          <a:p>
            <a:pPr indent="-179832" lvl="0" marL="256032" marR="0" rtl="0" algn="l">
              <a:lnSpc>
                <a:spcPct val="100000"/>
              </a:lnSpc>
              <a:spcBef>
                <a:spcPts val="0"/>
              </a:spcBef>
              <a:spcAft>
                <a:spcPts val="0"/>
              </a:spcAft>
              <a:buClr>
                <a:schemeClr val="dk1"/>
              </a:buClr>
              <a:buSzPts val="1200"/>
              <a:buFont typeface="Calibri"/>
              <a:buNone/>
            </a:pPr>
            <a:r>
              <a:t/>
            </a:r>
            <a:endParaRPr i="1"/>
          </a:p>
          <a:p>
            <a:pPr indent="-179832" lvl="0" marL="256032" rtl="0" algn="l">
              <a:lnSpc>
                <a:spcPct val="100000"/>
              </a:lnSpc>
              <a:spcBef>
                <a:spcPts val="0"/>
              </a:spcBef>
              <a:spcAft>
                <a:spcPts val="0"/>
              </a:spcAft>
              <a:buClr>
                <a:schemeClr val="dk1"/>
              </a:buClr>
              <a:buSzPts val="1200"/>
              <a:buFont typeface="Calibri"/>
              <a:buNone/>
            </a:pPr>
            <a:r>
              <a:t/>
            </a:r>
            <a:endParaRPr i="1" u="none" strike="noStrike"/>
          </a:p>
        </p:txBody>
      </p:sp>
      <p:sp>
        <p:nvSpPr>
          <p:cNvPr id="381" name="Google Shape;381;p9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3" name="Google Shape;393;p9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chemeClr val="dk1"/>
              </a:buClr>
              <a:buSzPts val="1200"/>
              <a:buFont typeface="Calibri"/>
              <a:buAutoNum type="arabicPeriod"/>
            </a:pPr>
            <a:r>
              <a:rPr lang="en-US" sz="1200">
                <a:solidFill>
                  <a:schemeClr val="dk1"/>
                </a:solidFill>
                <a:latin typeface="Calibri"/>
                <a:ea typeface="Calibri"/>
                <a:cs typeface="Calibri"/>
                <a:sym typeface="Calibri"/>
              </a:rPr>
              <a:t>Students may read independently, in pairs, or as a class. Use the First Read notes to help them connect with the text and guide their understanding.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Remind students to write questions they have about key details. Provide an example for students. Ask: </a:t>
            </a:r>
            <a:r>
              <a:rPr i="1" lang="en-US" sz="1200">
                <a:solidFill>
                  <a:schemeClr val="dk1"/>
                </a:solidFill>
                <a:latin typeface="Calibri"/>
                <a:ea typeface="Calibri"/>
                <a:cs typeface="Calibri"/>
                <a:sym typeface="Calibri"/>
              </a:rPr>
              <a:t>How did the history of the Pacific Islands inspire Gauguin</a:t>
            </a:r>
            <a:r>
              <a:rPr i="1" lang="en-US" sz="1200">
                <a:solidFill>
                  <a:schemeClr val="dk1"/>
                </a:solidFill>
                <a:latin typeface="Arial"/>
                <a:ea typeface="Arial"/>
                <a:cs typeface="Arial"/>
                <a:sym typeface="Arial"/>
              </a:rPr>
              <a:t>? </a:t>
            </a:r>
            <a:r>
              <a:rPr b="0" i="1" lang="en-US" sz="1200">
                <a:solidFill>
                  <a:schemeClr val="dk1"/>
                </a:solidFill>
                <a:latin typeface="Calibri"/>
                <a:ea typeface="Calibri"/>
                <a:cs typeface="Calibri"/>
                <a:sym typeface="Calibri"/>
              </a:rPr>
              <a:t> </a:t>
            </a:r>
            <a:r>
              <a:rPr b="0" lang="en-US" sz="1200">
                <a:solidFill>
                  <a:schemeClr val="dk1"/>
                </a:solidFill>
                <a:latin typeface="Calibri"/>
                <a:ea typeface="Calibri"/>
                <a:cs typeface="Calibri"/>
                <a:sym typeface="Calibri"/>
              </a:rPr>
              <a:t>Possible Response</a:t>
            </a:r>
            <a:r>
              <a:rPr b="1" lang="en-US" sz="1200">
                <a:solidFill>
                  <a:schemeClr val="dk1"/>
                </a:solidFill>
                <a:latin typeface="Calibri"/>
                <a:ea typeface="Calibri"/>
                <a:cs typeface="Calibri"/>
                <a:sym typeface="Calibri"/>
              </a:rPr>
              <a:t>: </a:t>
            </a:r>
            <a:r>
              <a:rPr lang="en-US" sz="1200">
                <a:solidFill>
                  <a:schemeClr val="dk1"/>
                </a:solidFill>
                <a:latin typeface="Calibri"/>
                <a:ea typeface="Calibri"/>
                <a:cs typeface="Calibri"/>
                <a:sym typeface="Calibri"/>
              </a:rPr>
              <a:t>He decided to use elements from stories about life in this area in his paintings. For example, he began</a:t>
            </a:r>
            <a:r>
              <a:rPr lang="en-US"/>
              <a:t> </a:t>
            </a:r>
            <a:r>
              <a:rPr lang="en-US" sz="1200">
                <a:solidFill>
                  <a:schemeClr val="dk1"/>
                </a:solidFill>
                <a:latin typeface="Calibri"/>
                <a:ea typeface="Calibri"/>
                <a:cs typeface="Calibri"/>
                <a:sym typeface="Calibri"/>
              </a:rPr>
              <a:t>to include religious symbols related to the Pacific Islands. </a:t>
            </a:r>
            <a:endParaRPr/>
          </a:p>
          <a:p>
            <a:pPr indent="-2159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THINK ALOUD </a:t>
            </a:r>
            <a:r>
              <a:rPr i="1" lang="en-US" sz="1200">
                <a:solidFill>
                  <a:schemeClr val="dk1"/>
                </a:solidFill>
                <a:latin typeface="Calibri"/>
                <a:ea typeface="Calibri"/>
                <a:cs typeface="Calibri"/>
                <a:sym typeface="Calibri"/>
              </a:rPr>
              <a:t>This page wraps up the article and includes a summary at the end. These details help me confirm or correct predictions I made about the text before I read. It reminds readers that Frida Kahlo, Georgia O’Keeffe, and Paul Gauguin were painters who created memorable works of art. Their artwork was very different. Kahlo painted self-portraits and images of Mexico. O’Keeffe painted city areas and desert landscapes. Gauguin painted lush, tropical areas. What they had in common was that they were all inspired by their journeys. What they saw and experienced on their travels greatly shaped their art. </a:t>
            </a:r>
            <a:endParaRPr/>
          </a:p>
          <a:p>
            <a:pPr indent="-179832" lvl="0" marL="256032" rtl="0" algn="l">
              <a:lnSpc>
                <a:spcPct val="100000"/>
              </a:lnSpc>
              <a:spcBef>
                <a:spcPts val="0"/>
              </a:spcBef>
              <a:spcAft>
                <a:spcPts val="0"/>
              </a:spcAft>
              <a:buClr>
                <a:schemeClr val="dk1"/>
              </a:buClr>
              <a:buSzPts val="1200"/>
              <a:buFont typeface="Calibri"/>
              <a:buNone/>
            </a:pPr>
            <a:r>
              <a:t/>
            </a:r>
            <a:endParaRPr i="1" u="none" strike="noStrike"/>
          </a:p>
        </p:txBody>
      </p:sp>
      <p:sp>
        <p:nvSpPr>
          <p:cNvPr id="394" name="Google Shape;394;p9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6" name="Google Shape;406;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solidFill>
                  <a:schemeClr val="dk1"/>
                </a:solidFill>
              </a:rPr>
              <a:t>Use these suggestions to prompt students’ initial response to reading </a:t>
            </a:r>
            <a:r>
              <a:rPr i="1" lang="en-US">
                <a:solidFill>
                  <a:schemeClr val="dk1"/>
                </a:solidFill>
              </a:rPr>
              <a:t>Picturesque Journeys. </a:t>
            </a:r>
            <a:endParaRPr>
              <a:solidFill>
                <a:schemeClr val="dk1"/>
              </a:solidFill>
            </a:endParaRPr>
          </a:p>
          <a:p>
            <a:pPr indent="-304800" lvl="0" marL="676656" rtl="0" algn="l">
              <a:lnSpc>
                <a:spcPct val="100000"/>
              </a:lnSpc>
              <a:spcBef>
                <a:spcPts val="0"/>
              </a:spcBef>
              <a:spcAft>
                <a:spcPts val="0"/>
              </a:spcAft>
              <a:buClr>
                <a:schemeClr val="dk1"/>
              </a:buClr>
              <a:buSzPts val="1200"/>
              <a:buFont typeface="Calibri"/>
              <a:buChar char="●"/>
            </a:pPr>
            <a:r>
              <a:rPr b="1" lang="en-US">
                <a:solidFill>
                  <a:schemeClr val="dk1"/>
                </a:solidFill>
              </a:rPr>
              <a:t>Brainstorm </a:t>
            </a:r>
            <a:r>
              <a:rPr lang="en-US">
                <a:solidFill>
                  <a:schemeClr val="dk1"/>
                </a:solidFill>
              </a:rPr>
              <a:t>What interested you the most about this text?</a:t>
            </a:r>
            <a:endParaRPr/>
          </a:p>
          <a:p>
            <a:pPr indent="-304800" lvl="0" marL="676656" rtl="0" algn="l">
              <a:lnSpc>
                <a:spcPct val="100000"/>
              </a:lnSpc>
              <a:spcBef>
                <a:spcPts val="0"/>
              </a:spcBef>
              <a:spcAft>
                <a:spcPts val="0"/>
              </a:spcAft>
              <a:buClr>
                <a:schemeClr val="dk1"/>
              </a:buClr>
              <a:buSzPts val="1200"/>
              <a:buFont typeface="Calibri"/>
              <a:buChar char="●"/>
            </a:pPr>
            <a:r>
              <a:rPr b="1" lang="en-US">
                <a:solidFill>
                  <a:schemeClr val="dk1"/>
                </a:solidFill>
              </a:rPr>
              <a:t>Discuss </a:t>
            </a:r>
            <a:r>
              <a:rPr lang="en-US">
                <a:solidFill>
                  <a:schemeClr val="dk1"/>
                </a:solidFill>
              </a:rPr>
              <a:t>Have students use the various images used in </a:t>
            </a:r>
            <a:r>
              <a:rPr i="1" lang="en-US">
                <a:solidFill>
                  <a:schemeClr val="dk1"/>
                </a:solidFill>
              </a:rPr>
              <a:t>Picturesque Journeys </a:t>
            </a:r>
            <a:r>
              <a:rPr lang="en-US">
                <a:solidFill>
                  <a:schemeClr val="dk1"/>
                </a:solidFill>
              </a:rPr>
              <a:t>to summarize information presented in the text. </a:t>
            </a:r>
            <a:endParaRPr/>
          </a:p>
        </p:txBody>
      </p:sp>
      <p:sp>
        <p:nvSpPr>
          <p:cNvPr id="407" name="Google Shape;407;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8" name="Google Shape;418;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Tell students that authors of informational texts use specific words related to their topic. These terms are known as domain- specific words. The domain-specific words </a:t>
            </a:r>
            <a:r>
              <a:rPr i="1" lang="en-US" sz="1200">
                <a:solidFill>
                  <a:schemeClr val="dk1"/>
                </a:solidFill>
                <a:latin typeface="Calibri"/>
                <a:ea typeface="Calibri"/>
                <a:cs typeface="Calibri"/>
                <a:sym typeface="Calibri"/>
              </a:rPr>
              <a:t>inspired</a:t>
            </a:r>
            <a:r>
              <a:rPr lang="en-US" sz="1200">
                <a:solidFill>
                  <a:schemeClr val="dk1"/>
                </a:solidFill>
                <a:latin typeface="Calibri"/>
                <a:ea typeface="Calibri"/>
                <a:cs typeface="Calibri"/>
                <a:sym typeface="Calibri"/>
              </a:rPr>
              <a:t>, </a:t>
            </a:r>
            <a:r>
              <a:rPr i="1" lang="en-US" sz="1200">
                <a:solidFill>
                  <a:schemeClr val="dk1"/>
                </a:solidFill>
                <a:latin typeface="Calibri"/>
                <a:ea typeface="Calibri"/>
                <a:cs typeface="Calibri"/>
                <a:sym typeface="Calibri"/>
              </a:rPr>
              <a:t>express</a:t>
            </a:r>
            <a:r>
              <a:rPr lang="en-US" sz="1200">
                <a:solidFill>
                  <a:schemeClr val="dk1"/>
                </a:solidFill>
                <a:latin typeface="Calibri"/>
                <a:ea typeface="Calibri"/>
                <a:cs typeface="Calibri"/>
                <a:sym typeface="Calibri"/>
              </a:rPr>
              <a:t>, </a:t>
            </a:r>
            <a:r>
              <a:rPr i="1" lang="en-US" sz="1200">
                <a:solidFill>
                  <a:schemeClr val="dk1"/>
                </a:solidFill>
                <a:latin typeface="Calibri"/>
                <a:ea typeface="Calibri"/>
                <a:cs typeface="Calibri"/>
                <a:sym typeface="Calibri"/>
              </a:rPr>
              <a:t>exhibit</a:t>
            </a:r>
            <a:r>
              <a:rPr lang="en-US" sz="1200">
                <a:solidFill>
                  <a:schemeClr val="dk1"/>
                </a:solidFill>
                <a:latin typeface="Calibri"/>
                <a:ea typeface="Calibri"/>
                <a:cs typeface="Calibri"/>
                <a:sym typeface="Calibri"/>
              </a:rPr>
              <a:t>, </a:t>
            </a:r>
            <a:r>
              <a:rPr i="1" lang="en-US" sz="1200">
                <a:solidFill>
                  <a:schemeClr val="dk1"/>
                </a:solidFill>
                <a:latin typeface="Calibri"/>
                <a:ea typeface="Calibri"/>
                <a:cs typeface="Calibri"/>
                <a:sym typeface="Calibri"/>
              </a:rPr>
              <a:t>imitated</a:t>
            </a:r>
            <a:r>
              <a:rPr lang="en-US" sz="1200">
                <a:solidFill>
                  <a:schemeClr val="dk1"/>
                </a:solidFill>
                <a:latin typeface="Calibri"/>
                <a:ea typeface="Calibri"/>
                <a:cs typeface="Calibri"/>
                <a:sym typeface="Calibri"/>
              </a:rPr>
              <a:t>, and </a:t>
            </a:r>
            <a:r>
              <a:rPr i="1" lang="en-US" sz="1200">
                <a:solidFill>
                  <a:schemeClr val="dk1"/>
                </a:solidFill>
                <a:latin typeface="Calibri"/>
                <a:ea typeface="Calibri"/>
                <a:cs typeface="Calibri"/>
                <a:sym typeface="Calibri"/>
              </a:rPr>
              <a:t>compositions </a:t>
            </a:r>
            <a:r>
              <a:rPr lang="en-US" sz="1200">
                <a:solidFill>
                  <a:schemeClr val="dk1"/>
                </a:solidFill>
                <a:latin typeface="Calibri"/>
                <a:ea typeface="Calibri"/>
                <a:cs typeface="Calibri"/>
                <a:sym typeface="Calibri"/>
              </a:rPr>
              <a:t>tell readers about and art. </a:t>
            </a:r>
            <a:endParaRPr/>
          </a:p>
          <a:p>
            <a:pPr indent="-304800" lvl="0" marL="676656"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Remind yourself of the word’s meaning.</a:t>
            </a:r>
            <a:endParaRPr/>
          </a:p>
          <a:p>
            <a:pPr indent="-304800" lvl="0" marL="676656"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Ask yourself how the word helps readers understand the topic. </a:t>
            </a:r>
            <a:endParaRPr/>
          </a:p>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Model filling out the chart on </a:t>
            </a:r>
            <a:r>
              <a:rPr i="1" lang="en-US" sz="1200">
                <a:solidFill>
                  <a:schemeClr val="dk1"/>
                </a:solidFill>
                <a:latin typeface="Calibri"/>
                <a:ea typeface="Calibri"/>
                <a:cs typeface="Calibri"/>
                <a:sym typeface="Calibri"/>
              </a:rPr>
              <a:t>Student Interactive </a:t>
            </a:r>
            <a:r>
              <a:rPr lang="en-US" sz="1200">
                <a:solidFill>
                  <a:schemeClr val="dk1"/>
                </a:solidFill>
                <a:latin typeface="Calibri"/>
                <a:ea typeface="Calibri"/>
                <a:cs typeface="Calibri"/>
                <a:sym typeface="Calibri"/>
              </a:rPr>
              <a:t>p. 174 using the word </a:t>
            </a:r>
            <a:r>
              <a:rPr i="1" lang="en-US" sz="1200">
                <a:solidFill>
                  <a:schemeClr val="dk1"/>
                </a:solidFill>
                <a:latin typeface="Calibri"/>
                <a:ea typeface="Calibri"/>
                <a:cs typeface="Calibri"/>
                <a:sym typeface="Calibri"/>
              </a:rPr>
              <a:t>inspired</a:t>
            </a:r>
            <a:r>
              <a:rPr lang="en-US" sz="1200">
                <a:solidFill>
                  <a:schemeClr val="dk1"/>
                </a:solidFill>
                <a:latin typeface="Calibri"/>
                <a:ea typeface="Calibri"/>
                <a:cs typeface="Calibri"/>
                <a:sym typeface="Calibri"/>
              </a:rPr>
              <a:t>:  </a:t>
            </a:r>
            <a:r>
              <a:rPr i="1" lang="en-US" sz="1200">
                <a:solidFill>
                  <a:schemeClr val="dk1"/>
                </a:solidFill>
                <a:latin typeface="Calibri"/>
                <a:ea typeface="Calibri"/>
                <a:cs typeface="Calibri"/>
                <a:sym typeface="Calibri"/>
              </a:rPr>
              <a:t>In the article, the author explains how journeys influenced the work of three painters. The artists’ journeys shaped the themes, colors, and styles of their paintings. For example, when Georgia O’Keeffe moved to the Southwest, she began to paint desert landscapes. The environment of this area inspired her. Her paintings began to include rough terrain and animal bones. </a:t>
            </a:r>
            <a:endParaRPr b="0" i="0" sz="1200" u="none" strike="noStrike">
              <a:solidFill>
                <a:schemeClr val="dk1"/>
              </a:solidFill>
              <a:latin typeface="Calibri"/>
              <a:ea typeface="Calibri"/>
              <a:cs typeface="Calibri"/>
              <a:sym typeface="Calibri"/>
            </a:endParaRPr>
          </a:p>
          <a:p>
            <a:pPr indent="-228600" lvl="0" marL="228600" marR="0" rtl="0" algn="l">
              <a:lnSpc>
                <a:spcPct val="100000"/>
              </a:lnSpc>
              <a:spcBef>
                <a:spcPts val="0"/>
              </a:spcBef>
              <a:spcAft>
                <a:spcPts val="0"/>
              </a:spcAft>
              <a:buClr>
                <a:srgbClr val="000000"/>
              </a:buClr>
              <a:buSzPts val="1200"/>
              <a:buFont typeface="Calibri"/>
              <a:buAutoNum type="arabicPeriod"/>
            </a:pPr>
            <a:r>
              <a:rPr lang="en-US" sz="1200">
                <a:solidFill>
                  <a:schemeClr val="dk1"/>
                </a:solidFill>
                <a:latin typeface="Calibri"/>
                <a:ea typeface="Calibri"/>
                <a:cs typeface="Calibri"/>
                <a:sym typeface="Calibri"/>
              </a:rPr>
              <a:t>Have students use the strategies for developing vocabulary. </a:t>
            </a:r>
            <a:endParaRPr/>
          </a:p>
          <a:p>
            <a:pPr indent="-228600" lvl="0" marL="228600" marR="0" rtl="0" algn="l">
              <a:lnSpc>
                <a:spcPct val="100000"/>
              </a:lnSpc>
              <a:spcBef>
                <a:spcPts val="0"/>
              </a:spcBef>
              <a:spcAft>
                <a:spcPts val="0"/>
              </a:spcAft>
              <a:buClr>
                <a:srgbClr val="000000"/>
              </a:buClr>
              <a:buSzPts val="1200"/>
              <a:buFont typeface="Calibri"/>
              <a:buAutoNum type="arabicPeriod"/>
            </a:pPr>
            <a:r>
              <a:rPr lang="en-US" sz="1200">
                <a:solidFill>
                  <a:schemeClr val="dk1"/>
                </a:solidFill>
                <a:latin typeface="Calibri"/>
                <a:ea typeface="Calibri"/>
                <a:cs typeface="Calibri"/>
                <a:sym typeface="Calibri"/>
              </a:rPr>
              <a:t>Have students respond using newly acquired vocabulary as they complete p. 174 of the </a:t>
            </a:r>
            <a:r>
              <a:rPr i="1" lang="en-US" sz="1200">
                <a:solidFill>
                  <a:schemeClr val="dk1"/>
                </a:solidFill>
                <a:latin typeface="Calibri"/>
                <a:ea typeface="Calibri"/>
                <a:cs typeface="Calibri"/>
                <a:sym typeface="Calibri"/>
              </a:rPr>
              <a:t>Student Interactive</a:t>
            </a:r>
            <a:r>
              <a:rPr lang="en-US" sz="1200">
                <a:solidFill>
                  <a:schemeClr val="dk1"/>
                </a:solidFill>
                <a:latin typeface="Calibri"/>
                <a:ea typeface="Calibri"/>
                <a:cs typeface="Calibri"/>
                <a:sym typeface="Calibri"/>
              </a:rPr>
              <a:t>. They should use text evidence in their answers. </a:t>
            </a:r>
            <a:endParaRPr/>
          </a:p>
          <a:p>
            <a:pPr indent="-152400" lvl="0" marL="228600" rtl="0" algn="l">
              <a:lnSpc>
                <a:spcPct val="100000"/>
              </a:lnSpc>
              <a:spcBef>
                <a:spcPts val="0"/>
              </a:spcBef>
              <a:spcAft>
                <a:spcPts val="0"/>
              </a:spcAft>
              <a:buSzPts val="1200"/>
              <a:buFont typeface="Arial"/>
              <a:buNone/>
            </a:pPr>
            <a:r>
              <a:t/>
            </a:r>
            <a:endParaRPr b="1" i="1" sz="1200">
              <a:solidFill>
                <a:schemeClr val="dk1"/>
              </a:solidFill>
              <a:latin typeface="Calibri"/>
              <a:ea typeface="Calibri"/>
              <a:cs typeface="Calibri"/>
              <a:sym typeface="Calibri"/>
            </a:endParaRPr>
          </a:p>
        </p:txBody>
      </p:sp>
      <p:sp>
        <p:nvSpPr>
          <p:cNvPr id="419" name="Google Shape;419;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2" name="Google Shape;432;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chemeClr val="dk1"/>
              </a:buClr>
              <a:buSzPts val="1200"/>
              <a:buFont typeface="Calibri"/>
              <a:buAutoNum type="arabicPeriod"/>
            </a:pPr>
            <a:r>
              <a:rPr i="0" lang="en-US" sz="1200" u="none" strike="noStrike"/>
              <a:t>Have students complete p. 175 of the Student Interactive.</a:t>
            </a:r>
            <a:endParaRPr sz="1200"/>
          </a:p>
        </p:txBody>
      </p:sp>
      <p:sp>
        <p:nvSpPr>
          <p:cNvPr id="433" name="Google Shape;433;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6" name="Google Shape;446;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Ask students to work independently to complete the chart on p. 180 of the </a:t>
            </a:r>
            <a:r>
              <a:rPr i="1" lang="en-US" sz="1200">
                <a:solidFill>
                  <a:schemeClr val="dk1"/>
                </a:solidFill>
                <a:latin typeface="Calibri"/>
                <a:ea typeface="Calibri"/>
                <a:cs typeface="Calibri"/>
                <a:sym typeface="Calibri"/>
              </a:rPr>
              <a:t>Student Interactive</a:t>
            </a:r>
            <a:r>
              <a:rPr lang="en-US" sz="1200">
                <a:solidFill>
                  <a:schemeClr val="dk1"/>
                </a:solidFill>
                <a:latin typeface="Calibri"/>
                <a:ea typeface="Calibri"/>
                <a:cs typeface="Calibri"/>
                <a:sym typeface="Calibri"/>
              </a:rPr>
              <a:t>. </a:t>
            </a:r>
            <a:endParaRPr/>
          </a:p>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Then challenge students to write three sentences that each use as many of the Word Bank words as possible. </a:t>
            </a:r>
            <a:endParaRPr/>
          </a:p>
        </p:txBody>
      </p:sp>
      <p:sp>
        <p:nvSpPr>
          <p:cNvPr id="447" name="Google Shape;447;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9" name="Google Shape;459;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solidFill>
                  <a:schemeClr val="dk1"/>
                </a:solidFill>
              </a:rPr>
              <a:t>A complete sentence must have at least one subject and at least one verb. An incomplete thought without a subject or a verb is called a fragment. Writers edit to avoid fragments. The subject and verb in a sentence must work together, or agree. Remind students that </a:t>
            </a:r>
            <a:endParaRPr/>
          </a:p>
          <a:p>
            <a:pPr indent="-228600" lvl="1" marL="685800" rtl="0" algn="l">
              <a:lnSpc>
                <a:spcPct val="100000"/>
              </a:lnSpc>
              <a:spcBef>
                <a:spcPts val="0"/>
              </a:spcBef>
              <a:spcAft>
                <a:spcPts val="0"/>
              </a:spcAft>
              <a:buSzPts val="1200"/>
              <a:buFont typeface="Calibri"/>
              <a:buChar char="•"/>
            </a:pPr>
            <a:r>
              <a:rPr lang="en-US">
                <a:solidFill>
                  <a:schemeClr val="dk1"/>
                </a:solidFill>
              </a:rPr>
              <a:t>A sentence with a singular subject must have a verb that works with a singular subject. </a:t>
            </a:r>
            <a:endParaRPr/>
          </a:p>
          <a:p>
            <a:pPr indent="-228600" lvl="1" marL="685800" rtl="0" algn="l">
              <a:lnSpc>
                <a:spcPct val="100000"/>
              </a:lnSpc>
              <a:spcBef>
                <a:spcPts val="0"/>
              </a:spcBef>
              <a:spcAft>
                <a:spcPts val="0"/>
              </a:spcAft>
              <a:buSzPts val="1200"/>
              <a:buFont typeface="Calibri"/>
              <a:buChar char="•"/>
            </a:pPr>
            <a:r>
              <a:rPr lang="en-US">
                <a:solidFill>
                  <a:schemeClr val="dk1"/>
                </a:solidFill>
              </a:rPr>
              <a:t>A sentence with a plural subject must have a verb that works with a plural subject. </a:t>
            </a:r>
            <a:endParaRPr/>
          </a:p>
          <a:p>
            <a:pPr indent="-228600" lvl="1" marL="685800" rtl="0" algn="l">
              <a:lnSpc>
                <a:spcPct val="100000"/>
              </a:lnSpc>
              <a:spcBef>
                <a:spcPts val="0"/>
              </a:spcBef>
              <a:spcAft>
                <a:spcPts val="0"/>
              </a:spcAft>
              <a:buSzPts val="1200"/>
              <a:buFont typeface="Calibri"/>
              <a:buChar char="•"/>
            </a:pPr>
            <a:r>
              <a:rPr lang="en-US">
                <a:solidFill>
                  <a:schemeClr val="dk1"/>
                </a:solidFill>
              </a:rPr>
              <a:t>When two subjects are combined to form a compound subject, the verb must change to work with the plural subject. </a:t>
            </a:r>
            <a:endParaRPr/>
          </a:p>
          <a:p>
            <a:pPr indent="-228600" lvl="0" marL="228600" rtl="0" algn="l">
              <a:lnSpc>
                <a:spcPct val="100000"/>
              </a:lnSpc>
              <a:spcBef>
                <a:spcPts val="0"/>
              </a:spcBef>
              <a:spcAft>
                <a:spcPts val="0"/>
              </a:spcAft>
              <a:buSzPts val="1200"/>
              <a:buFont typeface="Calibri"/>
              <a:buAutoNum type="arabicPeriod"/>
            </a:pPr>
            <a:r>
              <a:rPr lang="en-US">
                <a:solidFill>
                  <a:schemeClr val="dk1"/>
                </a:solidFill>
              </a:rPr>
              <a:t>Remind students that they need to use complete sentences, or sentences that have at least one subject and one verb, in their writing. The subject and verb of each sentence must agree. </a:t>
            </a:r>
            <a:endParaRPr/>
          </a:p>
          <a:p>
            <a:pPr indent="-228600" lvl="0" marL="228600" rtl="0" algn="l">
              <a:lnSpc>
                <a:spcPct val="100000"/>
              </a:lnSpc>
              <a:spcBef>
                <a:spcPts val="0"/>
              </a:spcBef>
              <a:spcAft>
                <a:spcPts val="0"/>
              </a:spcAft>
              <a:buSzPts val="1200"/>
              <a:buFont typeface="Calibri"/>
              <a:buAutoNum type="arabicPeriod"/>
            </a:pPr>
            <a:r>
              <a:rPr lang="en-US">
                <a:solidFill>
                  <a:schemeClr val="dk1"/>
                </a:solidFill>
              </a:rPr>
              <a:t>Read several example sentences from the stack, modifying a few examples so that the subject and verb do not agree. Ask: </a:t>
            </a:r>
            <a:r>
              <a:rPr i="1" lang="en-US">
                <a:solidFill>
                  <a:schemeClr val="dk1"/>
                </a:solidFill>
              </a:rPr>
              <a:t>Does this sentence contain a singular subject or a plural subject? Which type of verb do we use for this type of subject? Do the subject and verb agree? </a:t>
            </a:r>
            <a:endParaRPr/>
          </a:p>
          <a:p>
            <a:pPr indent="-228600" lvl="0" marL="228600" rtl="0" algn="l">
              <a:lnSpc>
                <a:spcPct val="100000"/>
              </a:lnSpc>
              <a:spcBef>
                <a:spcPts val="0"/>
              </a:spcBef>
              <a:spcAft>
                <a:spcPts val="0"/>
              </a:spcAft>
              <a:buSzPts val="1200"/>
              <a:buFont typeface="Calibri"/>
              <a:buAutoNum type="arabicPeriod"/>
            </a:pPr>
            <a:r>
              <a:rPr lang="en-US">
                <a:solidFill>
                  <a:schemeClr val="dk1"/>
                </a:solidFill>
              </a:rPr>
              <a:t>Pair students, and have each pair edit the paragraph on p. 186 of the </a:t>
            </a:r>
            <a:r>
              <a:rPr i="1" lang="en-US">
                <a:solidFill>
                  <a:schemeClr val="dk1"/>
                </a:solidFill>
              </a:rPr>
              <a:t>Student Interactive </a:t>
            </a:r>
            <a:r>
              <a:rPr lang="en-US">
                <a:solidFill>
                  <a:schemeClr val="dk1"/>
                </a:solidFill>
              </a:rPr>
              <a:t>for subject-verb agreement and complete sentences. </a:t>
            </a:r>
            <a:endParaRPr/>
          </a:p>
          <a:p>
            <a:pPr indent="-139700" lvl="0" marL="457200" rtl="0" algn="l">
              <a:lnSpc>
                <a:spcPct val="100000"/>
              </a:lnSpc>
              <a:spcBef>
                <a:spcPts val="0"/>
              </a:spcBef>
              <a:spcAft>
                <a:spcPts val="0"/>
              </a:spcAft>
              <a:buSzPts val="1400"/>
              <a:buFont typeface="Arial"/>
              <a:buNone/>
            </a:pPr>
            <a:r>
              <a:t/>
            </a:r>
            <a:endParaRPr>
              <a:solidFill>
                <a:srgbClr val="9B9B9B"/>
              </a:solidFill>
            </a:endParaRPr>
          </a:p>
          <a:p>
            <a:pPr indent="0" lvl="0" marL="0" rtl="0" algn="l">
              <a:lnSpc>
                <a:spcPct val="100000"/>
              </a:lnSpc>
              <a:spcBef>
                <a:spcPts val="0"/>
              </a:spcBef>
              <a:spcAft>
                <a:spcPts val="0"/>
              </a:spcAft>
              <a:buSzPts val="1400"/>
              <a:buNone/>
            </a:pPr>
            <a:r>
              <a:t/>
            </a:r>
            <a:endParaRPr i="0" u="none" strike="noStrike">
              <a:solidFill>
                <a:srgbClr val="000000"/>
              </a:solidFill>
            </a:endParaRPr>
          </a:p>
        </p:txBody>
      </p:sp>
      <p:sp>
        <p:nvSpPr>
          <p:cNvPr id="460" name="Google Shape;460;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105" name="Google Shape;105;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3" name="Google Shape;473;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rgbClr val="000000"/>
              </a:buClr>
              <a:buSzPts val="1200"/>
              <a:buFont typeface="Calibri"/>
              <a:buAutoNum type="arabicPeriod"/>
            </a:pPr>
            <a:r>
              <a:rPr lang="en-US" sz="1200">
                <a:solidFill>
                  <a:schemeClr val="dk1"/>
                </a:solidFill>
                <a:latin typeface="Calibri"/>
                <a:ea typeface="Calibri"/>
                <a:cs typeface="Calibri"/>
                <a:sym typeface="Calibri"/>
              </a:rPr>
              <a:t>Ask students to review their personal narratives and make revisions based on today’s minilesson. If students need additional opportunities to develop their understanding of complete sentences with subject-verb agreement, they should refer to the stack as they are writing. If students demonstrate understanding, they should transition to revising their personal narratives. See the </a:t>
            </a:r>
            <a:r>
              <a:rPr lang="en-US" sz="1200">
                <a:solidFill>
                  <a:schemeClr val="dk1"/>
                </a:solidFill>
              </a:rPr>
              <a:t>Conference Prompts </a:t>
            </a:r>
            <a:r>
              <a:rPr lang="en-US" sz="1200">
                <a:solidFill>
                  <a:schemeClr val="dk1"/>
                </a:solidFill>
                <a:latin typeface="Calibri"/>
                <a:ea typeface="Calibri"/>
                <a:cs typeface="Calibri"/>
                <a:sym typeface="Calibri"/>
              </a:rPr>
              <a:t>on p. T344. </a:t>
            </a:r>
            <a:endParaRPr/>
          </a:p>
          <a:p>
            <a:pPr indent="-228600" lvl="0" marL="228600" marR="0" rtl="0" algn="l">
              <a:lnSpc>
                <a:spcPct val="100000"/>
              </a:lnSpc>
              <a:spcBef>
                <a:spcPts val="0"/>
              </a:spcBef>
              <a:spcAft>
                <a:spcPts val="0"/>
              </a:spcAft>
              <a:buClr>
                <a:srgbClr val="000000"/>
              </a:buClr>
              <a:buSzPts val="1200"/>
              <a:buFont typeface="Calibri"/>
              <a:buAutoNum type="arabicPeriod"/>
            </a:pPr>
            <a:r>
              <a:rPr lang="en-US" sz="1200">
                <a:solidFill>
                  <a:schemeClr val="dk1"/>
                </a:solidFill>
                <a:latin typeface="Calibri"/>
                <a:ea typeface="Calibri"/>
                <a:cs typeface="Calibri"/>
                <a:sym typeface="Calibri"/>
              </a:rPr>
              <a:t>Have volunteers share examples of subject-verb agreement from their own personal narratives. Encourage students to share examples of revisions they had to make. </a:t>
            </a:r>
            <a:endParaRPr/>
          </a:p>
          <a:p>
            <a:pPr indent="0" lvl="0" marL="0" rtl="0" algn="l">
              <a:lnSpc>
                <a:spcPct val="100000"/>
              </a:lnSpc>
              <a:spcBef>
                <a:spcPts val="0"/>
              </a:spcBef>
              <a:spcAft>
                <a:spcPts val="0"/>
              </a:spcAft>
              <a:buSzPts val="1400"/>
              <a:buNone/>
            </a:pPr>
            <a:r>
              <a:t/>
            </a:r>
            <a:endParaRPr b="0" i="0" sz="1800" u="none" strike="noStrike">
              <a:solidFill>
                <a:srgbClr val="000000"/>
              </a:solidFill>
              <a:latin typeface="Calibri"/>
              <a:ea typeface="Calibri"/>
              <a:cs typeface="Calibri"/>
              <a:sym typeface="Calibri"/>
            </a:endParaRPr>
          </a:p>
        </p:txBody>
      </p:sp>
      <p:sp>
        <p:nvSpPr>
          <p:cNvPr id="474" name="Google Shape;474;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5" name="Google Shape;485;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solidFill>
                  <a:schemeClr val="dk1"/>
                </a:solidFill>
              </a:rPr>
              <a:t>Explain that many words that combine vowel-consonant-silent </a:t>
            </a:r>
            <a:r>
              <a:rPr i="1" lang="en-US">
                <a:solidFill>
                  <a:schemeClr val="dk1"/>
                </a:solidFill>
              </a:rPr>
              <a:t>e </a:t>
            </a:r>
            <a:r>
              <a:rPr lang="en-US">
                <a:solidFill>
                  <a:schemeClr val="dk1"/>
                </a:solidFill>
              </a:rPr>
              <a:t>are multisyllabic, and a multisyllabic word has more than one beat in it. </a:t>
            </a:r>
            <a:endParaRPr/>
          </a:p>
          <a:p>
            <a:pPr indent="-215900" lvl="0" marL="228600" rtl="0" algn="l">
              <a:lnSpc>
                <a:spcPct val="100000"/>
              </a:lnSpc>
              <a:spcBef>
                <a:spcPts val="0"/>
              </a:spcBef>
              <a:spcAft>
                <a:spcPts val="0"/>
              </a:spcAft>
              <a:buSzPts val="1200"/>
              <a:buFont typeface="Calibri"/>
              <a:buAutoNum type="arabicPeriod"/>
            </a:pPr>
            <a:r>
              <a:rPr lang="en-US">
                <a:solidFill>
                  <a:schemeClr val="dk1"/>
                </a:solidFill>
              </a:rPr>
              <a:t>Explain that when students spot this VC</a:t>
            </a:r>
            <a:r>
              <a:rPr i="1" lang="en-US">
                <a:solidFill>
                  <a:schemeClr val="dk1"/>
                </a:solidFill>
              </a:rPr>
              <a:t>e </a:t>
            </a:r>
            <a:r>
              <a:rPr lang="en-US">
                <a:solidFill>
                  <a:schemeClr val="dk1"/>
                </a:solidFill>
              </a:rPr>
              <a:t>pattern, they know that the final </a:t>
            </a:r>
            <a:r>
              <a:rPr i="1" lang="en-US">
                <a:solidFill>
                  <a:schemeClr val="dk1"/>
                </a:solidFill>
              </a:rPr>
              <a:t>e </a:t>
            </a:r>
            <a:r>
              <a:rPr lang="en-US">
                <a:solidFill>
                  <a:schemeClr val="dk1"/>
                </a:solidFill>
              </a:rPr>
              <a:t>is likely to be silent, and the last vowel sound will probably be long. </a:t>
            </a:r>
            <a:endParaRPr/>
          </a:p>
          <a:p>
            <a:pPr indent="-215900" lvl="0" marL="228600" rtl="0" algn="l">
              <a:lnSpc>
                <a:spcPct val="100000"/>
              </a:lnSpc>
              <a:spcBef>
                <a:spcPts val="0"/>
              </a:spcBef>
              <a:spcAft>
                <a:spcPts val="0"/>
              </a:spcAft>
              <a:buSzPts val="1200"/>
              <a:buFont typeface="Calibri"/>
              <a:buAutoNum type="arabicPeriod"/>
            </a:pPr>
            <a:r>
              <a:rPr lang="en-US">
                <a:solidFill>
                  <a:schemeClr val="dk1"/>
                </a:solidFill>
              </a:rPr>
              <a:t>Read aloud these words, modeling correct spelling and pronunciation: </a:t>
            </a:r>
            <a:r>
              <a:rPr i="1" lang="en-US">
                <a:solidFill>
                  <a:schemeClr val="dk1"/>
                </a:solidFill>
              </a:rPr>
              <a:t>remote</a:t>
            </a:r>
            <a:r>
              <a:rPr lang="en-US">
                <a:solidFill>
                  <a:schemeClr val="dk1"/>
                </a:solidFill>
              </a:rPr>
              <a:t>, </a:t>
            </a:r>
            <a:r>
              <a:rPr i="1" lang="en-US">
                <a:solidFill>
                  <a:schemeClr val="dk1"/>
                </a:solidFill>
              </a:rPr>
              <a:t>evacuate</a:t>
            </a:r>
            <a:r>
              <a:rPr lang="en-US">
                <a:solidFill>
                  <a:schemeClr val="dk1"/>
                </a:solidFill>
              </a:rPr>
              <a:t>, </a:t>
            </a:r>
            <a:r>
              <a:rPr i="1" lang="en-US">
                <a:solidFill>
                  <a:schemeClr val="dk1"/>
                </a:solidFill>
              </a:rPr>
              <a:t>excavate</a:t>
            </a:r>
            <a:r>
              <a:rPr lang="en-US">
                <a:solidFill>
                  <a:schemeClr val="dk1"/>
                </a:solidFill>
              </a:rPr>
              <a:t>. Have students invent a sentence using these words. </a:t>
            </a:r>
            <a:endParaRPr/>
          </a:p>
          <a:p>
            <a:pPr indent="-228600" lvl="0" marL="228600" marR="0" rtl="0" algn="l">
              <a:lnSpc>
                <a:spcPct val="100000"/>
              </a:lnSpc>
              <a:spcBef>
                <a:spcPts val="0"/>
              </a:spcBef>
              <a:spcAft>
                <a:spcPts val="0"/>
              </a:spcAft>
              <a:buClr>
                <a:schemeClr val="dk1"/>
              </a:buClr>
              <a:buSzPts val="1200"/>
              <a:buFont typeface="Calibri"/>
              <a:buAutoNum type="arabicPeriod"/>
            </a:pPr>
            <a:r>
              <a:rPr lang="en-US">
                <a:solidFill>
                  <a:schemeClr val="dk1"/>
                </a:solidFill>
              </a:rPr>
              <a:t>Have students complete the activity on p. 183 of the </a:t>
            </a:r>
            <a:r>
              <a:rPr i="1" lang="en-US">
                <a:solidFill>
                  <a:schemeClr val="dk1"/>
                </a:solidFill>
              </a:rPr>
              <a:t>Student Interactive</a:t>
            </a:r>
            <a:r>
              <a:rPr lang="en-US">
                <a:solidFill>
                  <a:schemeClr val="dk1"/>
                </a:solidFill>
              </a:rPr>
              <a:t>. </a:t>
            </a:r>
            <a:endParaRPr/>
          </a:p>
          <a:p>
            <a:pPr indent="-179832" lvl="0" marL="256032" rtl="0" algn="l">
              <a:lnSpc>
                <a:spcPct val="100000"/>
              </a:lnSpc>
              <a:spcBef>
                <a:spcPts val="0"/>
              </a:spcBef>
              <a:spcAft>
                <a:spcPts val="0"/>
              </a:spcAft>
              <a:buClr>
                <a:schemeClr val="dk1"/>
              </a:buClr>
              <a:buSzPts val="1200"/>
              <a:buFont typeface="Calibri"/>
              <a:buNone/>
            </a:pPr>
            <a:r>
              <a:t/>
            </a:r>
            <a:endParaRPr i="0" u="none" strike="noStrike"/>
          </a:p>
        </p:txBody>
      </p:sp>
      <p:sp>
        <p:nvSpPr>
          <p:cNvPr id="486" name="Google Shape;486;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0" name="Google Shape;500;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Write the words </a:t>
            </a:r>
            <a:r>
              <a:rPr i="1" lang="en-US" sz="1200">
                <a:solidFill>
                  <a:schemeClr val="dk1"/>
                </a:solidFill>
                <a:latin typeface="Calibri"/>
                <a:ea typeface="Calibri"/>
                <a:cs typeface="Calibri"/>
                <a:sym typeface="Calibri"/>
              </a:rPr>
              <a:t>person</a:t>
            </a:r>
            <a:r>
              <a:rPr lang="en-US" sz="1200">
                <a:solidFill>
                  <a:schemeClr val="dk1"/>
                </a:solidFill>
                <a:latin typeface="Calibri"/>
                <a:ea typeface="Calibri"/>
                <a:cs typeface="Calibri"/>
                <a:sym typeface="Calibri"/>
              </a:rPr>
              <a:t>, </a:t>
            </a:r>
            <a:r>
              <a:rPr i="1" lang="en-US" sz="1200">
                <a:solidFill>
                  <a:schemeClr val="dk1"/>
                </a:solidFill>
                <a:latin typeface="Calibri"/>
                <a:ea typeface="Calibri"/>
                <a:cs typeface="Calibri"/>
                <a:sym typeface="Calibri"/>
              </a:rPr>
              <a:t>place</a:t>
            </a:r>
            <a:r>
              <a:rPr lang="en-US" sz="1200">
                <a:solidFill>
                  <a:schemeClr val="dk1"/>
                </a:solidFill>
                <a:latin typeface="Calibri"/>
                <a:ea typeface="Calibri"/>
                <a:cs typeface="Calibri"/>
                <a:sym typeface="Calibri"/>
              </a:rPr>
              <a:t>, </a:t>
            </a:r>
            <a:r>
              <a:rPr i="1" lang="en-US" sz="1200">
                <a:solidFill>
                  <a:schemeClr val="dk1"/>
                </a:solidFill>
                <a:latin typeface="Calibri"/>
                <a:ea typeface="Calibri"/>
                <a:cs typeface="Calibri"/>
                <a:sym typeface="Calibri"/>
              </a:rPr>
              <a:t>thing</a:t>
            </a:r>
            <a:r>
              <a:rPr lang="en-US" sz="1200">
                <a:solidFill>
                  <a:schemeClr val="dk1"/>
                </a:solidFill>
                <a:latin typeface="Calibri"/>
                <a:ea typeface="Calibri"/>
                <a:cs typeface="Calibri"/>
                <a:sym typeface="Calibri"/>
              </a:rPr>
              <a:t>, and </a:t>
            </a:r>
            <a:r>
              <a:rPr i="1" lang="en-US" sz="1200">
                <a:solidFill>
                  <a:schemeClr val="dk1"/>
                </a:solidFill>
                <a:latin typeface="Calibri"/>
                <a:ea typeface="Calibri"/>
                <a:cs typeface="Calibri"/>
                <a:sym typeface="Calibri"/>
              </a:rPr>
              <a:t>idea, </a:t>
            </a:r>
            <a:r>
              <a:rPr lang="en-US" sz="1200">
                <a:solidFill>
                  <a:schemeClr val="dk1"/>
                </a:solidFill>
                <a:latin typeface="Calibri"/>
                <a:ea typeface="Calibri"/>
                <a:cs typeface="Calibri"/>
                <a:sym typeface="Calibri"/>
              </a:rPr>
              <a:t>and remind students that a noun names one of these. Say that a plural noun names at least two of these, and then write the words </a:t>
            </a:r>
            <a:r>
              <a:rPr i="1" lang="en-US" sz="1200">
                <a:solidFill>
                  <a:schemeClr val="dk1"/>
                </a:solidFill>
                <a:latin typeface="Calibri"/>
                <a:ea typeface="Calibri"/>
                <a:cs typeface="Calibri"/>
                <a:sym typeface="Calibri"/>
              </a:rPr>
              <a:t>people</a:t>
            </a:r>
            <a:r>
              <a:rPr lang="en-US" sz="1200">
                <a:solidFill>
                  <a:schemeClr val="dk1"/>
                </a:solidFill>
                <a:latin typeface="Calibri"/>
                <a:ea typeface="Calibri"/>
                <a:cs typeface="Calibri"/>
                <a:sym typeface="Calibri"/>
              </a:rPr>
              <a:t>, </a:t>
            </a:r>
            <a:r>
              <a:rPr i="1" lang="en-US" sz="1200">
                <a:solidFill>
                  <a:schemeClr val="dk1"/>
                </a:solidFill>
                <a:latin typeface="Calibri"/>
                <a:ea typeface="Calibri"/>
                <a:cs typeface="Calibri"/>
                <a:sym typeface="Calibri"/>
              </a:rPr>
              <a:t>places</a:t>
            </a:r>
            <a:r>
              <a:rPr lang="en-US" sz="1200">
                <a:solidFill>
                  <a:schemeClr val="dk1"/>
                </a:solidFill>
                <a:latin typeface="Calibri"/>
                <a:ea typeface="Calibri"/>
                <a:cs typeface="Calibri"/>
                <a:sym typeface="Calibri"/>
              </a:rPr>
              <a:t>, </a:t>
            </a:r>
            <a:r>
              <a:rPr i="1" lang="en-US" sz="1200">
                <a:solidFill>
                  <a:schemeClr val="dk1"/>
                </a:solidFill>
                <a:latin typeface="Calibri"/>
                <a:ea typeface="Calibri"/>
                <a:cs typeface="Calibri"/>
                <a:sym typeface="Calibri"/>
              </a:rPr>
              <a:t>things</a:t>
            </a:r>
            <a:r>
              <a:rPr lang="en-US" sz="1200">
                <a:solidFill>
                  <a:schemeClr val="dk1"/>
                </a:solidFill>
                <a:latin typeface="Calibri"/>
                <a:ea typeface="Calibri"/>
                <a:cs typeface="Calibri"/>
                <a:sym typeface="Calibri"/>
              </a:rPr>
              <a:t>, and </a:t>
            </a:r>
            <a:r>
              <a:rPr i="1" lang="en-US" sz="1200">
                <a:solidFill>
                  <a:schemeClr val="dk1"/>
                </a:solidFill>
                <a:latin typeface="Calibri"/>
                <a:ea typeface="Calibri"/>
                <a:cs typeface="Calibri"/>
                <a:sym typeface="Calibri"/>
              </a:rPr>
              <a:t>ideas </a:t>
            </a:r>
            <a:r>
              <a:rPr lang="en-US" sz="1200">
                <a:solidFill>
                  <a:schemeClr val="dk1"/>
                </a:solidFill>
                <a:latin typeface="Calibri"/>
                <a:ea typeface="Calibri"/>
                <a:cs typeface="Calibri"/>
                <a:sym typeface="Calibri"/>
              </a:rPr>
              <a:t>underneath the first line. Challenge students to find the irregular plural noun. </a:t>
            </a:r>
            <a:endParaRPr/>
          </a:p>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Ask students to tell you other irregular plural nouns they know. Supply one with irregular spelling, such as </a:t>
            </a:r>
            <a:r>
              <a:rPr i="1" lang="en-US" sz="1200">
                <a:solidFill>
                  <a:schemeClr val="dk1"/>
                </a:solidFill>
                <a:latin typeface="Calibri"/>
                <a:ea typeface="Calibri"/>
                <a:cs typeface="Calibri"/>
                <a:sym typeface="Calibri"/>
              </a:rPr>
              <a:t>man </a:t>
            </a:r>
            <a:r>
              <a:rPr lang="en-US" sz="1200">
                <a:solidFill>
                  <a:schemeClr val="dk1"/>
                </a:solidFill>
                <a:latin typeface="Calibri"/>
                <a:ea typeface="Calibri"/>
                <a:cs typeface="Calibri"/>
                <a:sym typeface="Calibri"/>
              </a:rPr>
              <a:t>and </a:t>
            </a:r>
            <a:r>
              <a:rPr i="1" lang="en-US" sz="1200">
                <a:solidFill>
                  <a:schemeClr val="dk1"/>
                </a:solidFill>
                <a:latin typeface="Calibri"/>
                <a:ea typeface="Calibri"/>
                <a:cs typeface="Calibri"/>
                <a:sym typeface="Calibri"/>
              </a:rPr>
              <a:t>men</a:t>
            </a:r>
            <a:r>
              <a:rPr lang="en-US" sz="1200">
                <a:solidFill>
                  <a:schemeClr val="dk1"/>
                </a:solidFill>
                <a:latin typeface="Calibri"/>
                <a:ea typeface="Calibri"/>
                <a:cs typeface="Calibri"/>
                <a:sym typeface="Calibri"/>
              </a:rPr>
              <a:t>, and one that has the same spelling in the singular and the plural, such as </a:t>
            </a:r>
            <a:r>
              <a:rPr i="1" lang="en-US" sz="1200">
                <a:solidFill>
                  <a:schemeClr val="dk1"/>
                </a:solidFill>
                <a:latin typeface="Calibri"/>
                <a:ea typeface="Calibri"/>
                <a:cs typeface="Calibri"/>
                <a:sym typeface="Calibri"/>
              </a:rPr>
              <a:t>moose </a:t>
            </a:r>
            <a:r>
              <a:rPr lang="en-US" sz="1200">
                <a:solidFill>
                  <a:schemeClr val="dk1"/>
                </a:solidFill>
                <a:latin typeface="Calibri"/>
                <a:ea typeface="Calibri"/>
                <a:cs typeface="Calibri"/>
                <a:sym typeface="Calibri"/>
              </a:rPr>
              <a:t>and </a:t>
            </a:r>
            <a:r>
              <a:rPr i="1" lang="en-US" sz="1200">
                <a:solidFill>
                  <a:schemeClr val="dk1"/>
                </a:solidFill>
                <a:latin typeface="Calibri"/>
                <a:ea typeface="Calibri"/>
                <a:cs typeface="Calibri"/>
                <a:sym typeface="Calibri"/>
              </a:rPr>
              <a:t>moose</a:t>
            </a:r>
            <a:r>
              <a:rPr lang="en-US" sz="1200">
                <a:solidFill>
                  <a:schemeClr val="dk1"/>
                </a:solidFill>
                <a:latin typeface="Calibri"/>
                <a:ea typeface="Calibri"/>
                <a:cs typeface="Calibri"/>
                <a:sym typeface="Calibri"/>
              </a:rPr>
              <a:t>. </a:t>
            </a:r>
            <a:endParaRPr/>
          </a:p>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Have pairs create an oral sentence that uses the same word in singular and irregular plural forms. Then direct each pair to share its sentence with another pair, who should identify whether the irregular plural has an irregular spelling or the same spelling as the singular form. </a:t>
            </a:r>
            <a:endParaRPr/>
          </a:p>
          <a:p>
            <a:pPr indent="-179832" lvl="0" marL="256032" rtl="0" algn="l">
              <a:lnSpc>
                <a:spcPct val="100000"/>
              </a:lnSpc>
              <a:spcBef>
                <a:spcPts val="0"/>
              </a:spcBef>
              <a:spcAft>
                <a:spcPts val="0"/>
              </a:spcAft>
              <a:buSzPts val="1200"/>
              <a:buFont typeface="Calibri"/>
              <a:buNone/>
            </a:pPr>
            <a:r>
              <a:t/>
            </a:r>
            <a:endParaRPr b="0" i="0" u="none" strike="noStrike">
              <a:solidFill>
                <a:srgbClr val="000000"/>
              </a:solidFill>
              <a:latin typeface="Calibri"/>
              <a:ea typeface="Calibri"/>
              <a:cs typeface="Calibri"/>
              <a:sym typeface="Calibri"/>
            </a:endParaRPr>
          </a:p>
        </p:txBody>
      </p:sp>
      <p:sp>
        <p:nvSpPr>
          <p:cNvPr id="501" name="Google Shape;501;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1" name="Google Shape;511;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1" name="Google Shape;521;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Text structure is the way a text has been organized. Identifying the text structure can help readers better understand the topic, connect ideas, and figure out what the author wants readers to learn. </a:t>
            </a:r>
            <a:endParaRPr/>
          </a:p>
          <a:p>
            <a:pPr indent="-304800" lvl="0" marL="676656"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Think about what the text is mostly about.</a:t>
            </a:r>
            <a:endParaRPr/>
          </a:p>
          <a:p>
            <a:pPr indent="-304800" lvl="0" marL="676656"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Identify transitions to see how the author connects ideas.</a:t>
            </a:r>
            <a:endParaRPr/>
          </a:p>
          <a:p>
            <a:pPr indent="-304800" lvl="0" marL="676656"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Determine which structure best fits the ideas and transitions in the text. </a:t>
            </a:r>
            <a:endParaRPr/>
          </a:p>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Use the Close Read note on p. 161 of the Student Interactive to model how to annotate the text to analyze the structure:</a:t>
            </a:r>
            <a:br>
              <a:rPr lang="en-US" sz="1200">
                <a:solidFill>
                  <a:schemeClr val="dk1"/>
                </a:solidFill>
                <a:latin typeface="Calibri"/>
                <a:ea typeface="Calibri"/>
                <a:cs typeface="Calibri"/>
                <a:sym typeface="Calibri"/>
              </a:rPr>
            </a:br>
            <a:r>
              <a:rPr i="1" lang="en-US" sz="1200">
                <a:solidFill>
                  <a:schemeClr val="dk1"/>
                </a:solidFill>
                <a:latin typeface="Calibri"/>
                <a:ea typeface="Calibri"/>
                <a:cs typeface="Calibri"/>
                <a:sym typeface="Calibri"/>
              </a:rPr>
              <a:t>I can look for transition words and phrases as I read to better understand the text structure. I know the structure of this text is cause and effect. Some transitions that appear in cause-and-effect texts include as a result, so, and because. I see the word because in paragraph 5. This part of the text also explains the reason why Kahlo began to paint and what happened as a result. The reason is the cause, and the result is the effect. </a:t>
            </a:r>
            <a:endParaRPr/>
          </a:p>
          <a:p>
            <a:pPr indent="-228600" lvl="0" marL="457200" rtl="0" algn="l">
              <a:lnSpc>
                <a:spcPct val="100000"/>
              </a:lnSpc>
              <a:spcBef>
                <a:spcPts val="0"/>
              </a:spcBef>
              <a:spcAft>
                <a:spcPts val="0"/>
              </a:spcAft>
              <a:buSzPts val="1400"/>
              <a:buNone/>
            </a:pPr>
            <a:r>
              <a:t/>
            </a:r>
            <a:endParaRPr i="0"/>
          </a:p>
        </p:txBody>
      </p:sp>
      <p:sp>
        <p:nvSpPr>
          <p:cNvPr id="522" name="Google Shape;522;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p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4" name="Google Shape;534;p9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Remind students that text structures are ways of organizing an informational text. Have them scan </a:t>
            </a:r>
            <a:r>
              <a:rPr b="0" lang="en-US" sz="1200">
                <a:solidFill>
                  <a:schemeClr val="dk1"/>
                </a:solidFill>
                <a:latin typeface="Calibri"/>
                <a:ea typeface="Calibri"/>
                <a:cs typeface="Calibri"/>
                <a:sym typeface="Calibri"/>
              </a:rPr>
              <a:t>paragraphs 5 and 6. </a:t>
            </a:r>
            <a:r>
              <a:rPr lang="en-US" sz="1200">
                <a:solidFill>
                  <a:schemeClr val="dk1"/>
                </a:solidFill>
                <a:latin typeface="Calibri"/>
                <a:ea typeface="Calibri"/>
                <a:cs typeface="Calibri"/>
                <a:sym typeface="Calibri"/>
              </a:rPr>
              <a:t>Tell them that they need to identify which paragraph includes a cause-and-effect chain about how Kahlo began her career as an artist. Have them identify the paragraph that contains transitions that signal cause-and- effect order and underline the paragraph. </a:t>
            </a:r>
            <a:r>
              <a:rPr b="0" lang="en-US" sz="1200">
                <a:solidFill>
                  <a:schemeClr val="dk1"/>
                </a:solidFill>
                <a:latin typeface="Calibri"/>
                <a:ea typeface="Calibri"/>
                <a:cs typeface="Calibri"/>
                <a:sym typeface="Calibri"/>
              </a:rPr>
              <a:t>See student page for possible responses. </a:t>
            </a:r>
            <a:endParaRPr/>
          </a:p>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Ask: </a:t>
            </a:r>
            <a:r>
              <a:rPr i="1" lang="en-US" sz="1200">
                <a:solidFill>
                  <a:schemeClr val="dk1"/>
                </a:solidFill>
                <a:latin typeface="Calibri"/>
                <a:ea typeface="Calibri"/>
                <a:cs typeface="Calibri"/>
                <a:sym typeface="Calibri"/>
              </a:rPr>
              <a:t>How did you decide on your response? </a:t>
            </a:r>
            <a:r>
              <a:rPr b="0" lang="en-US" sz="1200">
                <a:solidFill>
                  <a:schemeClr val="dk1"/>
                </a:solidFill>
                <a:latin typeface="Calibri"/>
                <a:ea typeface="Calibri"/>
                <a:cs typeface="Calibri"/>
                <a:sym typeface="Calibri"/>
              </a:rPr>
              <a:t>Possible Response: </a:t>
            </a:r>
            <a:r>
              <a:rPr lang="en-US" sz="1200">
                <a:solidFill>
                  <a:schemeClr val="dk1"/>
                </a:solidFill>
                <a:latin typeface="Calibri"/>
                <a:ea typeface="Calibri"/>
                <a:cs typeface="Calibri"/>
                <a:sym typeface="Calibri"/>
              </a:rPr>
              <a:t>Paragraph 5 includes a cause-and-effect chain about Kahlo becoming an artist. It describes how a bus crash led to her beginning to paint. The transition word </a:t>
            </a:r>
            <a:r>
              <a:rPr i="1" lang="en-US" sz="1200">
                <a:solidFill>
                  <a:schemeClr val="dk1"/>
                </a:solidFill>
                <a:latin typeface="Calibri"/>
                <a:ea typeface="Calibri"/>
                <a:cs typeface="Calibri"/>
                <a:sym typeface="Calibri"/>
              </a:rPr>
              <a:t>because </a:t>
            </a:r>
            <a:r>
              <a:rPr lang="en-US" sz="1200">
                <a:solidFill>
                  <a:schemeClr val="dk1"/>
                </a:solidFill>
                <a:latin typeface="Calibri"/>
                <a:ea typeface="Calibri"/>
                <a:cs typeface="Calibri"/>
                <a:sym typeface="Calibri"/>
              </a:rPr>
              <a:t>helped me identify the text structure. </a:t>
            </a:r>
            <a:r>
              <a:rPr b="0" lang="en-US" sz="1200">
                <a:solidFill>
                  <a:schemeClr val="dk1"/>
                </a:solidFill>
                <a:latin typeface="Calibri"/>
                <a:ea typeface="Calibri"/>
                <a:cs typeface="Calibri"/>
                <a:sym typeface="Calibri"/>
              </a:rPr>
              <a:t> DOK 2 </a:t>
            </a:r>
            <a:endParaRPr/>
          </a:p>
          <a:p>
            <a:pPr indent="-228600" lvl="0" marL="457200" rtl="0" algn="l">
              <a:lnSpc>
                <a:spcPct val="100000"/>
              </a:lnSpc>
              <a:spcBef>
                <a:spcPts val="0"/>
              </a:spcBef>
              <a:spcAft>
                <a:spcPts val="0"/>
              </a:spcAft>
              <a:buSzPts val="1400"/>
              <a:buNone/>
            </a:pPr>
            <a:r>
              <a:t/>
            </a:r>
            <a:endParaRPr i="0"/>
          </a:p>
        </p:txBody>
      </p:sp>
      <p:sp>
        <p:nvSpPr>
          <p:cNvPr id="535" name="Google Shape;535;p9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p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7" name="Google Shape;547;p9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76200" lvl="0" marL="137160" marR="0" rtl="0" algn="l">
              <a:lnSpc>
                <a:spcPct val="100000"/>
              </a:lnSpc>
              <a:spcBef>
                <a:spcPts val="0"/>
              </a:spcBef>
              <a:spcAft>
                <a:spcPts val="0"/>
              </a:spcAft>
              <a:buClr>
                <a:srgbClr val="000000"/>
              </a:buClr>
              <a:buSzPts val="1200"/>
              <a:buFont typeface="Calibri"/>
              <a:buAutoNum type="arabicPeriod"/>
            </a:pPr>
            <a:r>
              <a:rPr lang="en-US"/>
              <a:t>   </a:t>
            </a:r>
            <a:r>
              <a:rPr lang="en-US" sz="1200">
                <a:solidFill>
                  <a:schemeClr val="dk1"/>
                </a:solidFill>
                <a:latin typeface="Calibri"/>
                <a:ea typeface="Calibri"/>
                <a:cs typeface="Calibri"/>
                <a:sym typeface="Calibri"/>
              </a:rPr>
              <a:t>Have students identify a cause and effect in paragraph 4 on p. 160. The cause is Kahlo contracted polio, and the effect is the disease made one of her legs thinner and weaker than the other. </a:t>
            </a:r>
            <a:endParaRPr/>
          </a:p>
          <a:p>
            <a:pPr indent="-228600" lvl="0" marL="457200" rtl="0" algn="l">
              <a:lnSpc>
                <a:spcPct val="100000"/>
              </a:lnSpc>
              <a:spcBef>
                <a:spcPts val="0"/>
              </a:spcBef>
              <a:spcAft>
                <a:spcPts val="0"/>
              </a:spcAft>
              <a:buSzPts val="1400"/>
              <a:buNone/>
            </a:pPr>
            <a:r>
              <a:t/>
            </a:r>
            <a:endParaRPr i="0"/>
          </a:p>
        </p:txBody>
      </p:sp>
      <p:sp>
        <p:nvSpPr>
          <p:cNvPr id="548" name="Google Shape;548;p9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p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0" name="Google Shape;560;p9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Explain that, to focus readers, an author may begin a paragraph with the most important detail. To leave an impact on readers, an author may choose to end a paragraph with this detail. </a:t>
            </a:r>
            <a:endParaRPr/>
          </a:p>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Have students scan paragraph 7 to identify and underline the most important detail. See student page for possible responses. </a:t>
            </a:r>
            <a:endParaRPr/>
          </a:p>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Ask: </a:t>
            </a:r>
            <a:r>
              <a:rPr b="0" i="1" lang="en-US" sz="1200">
                <a:solidFill>
                  <a:schemeClr val="dk1"/>
                </a:solidFill>
                <a:latin typeface="Calibri"/>
                <a:ea typeface="Calibri"/>
                <a:cs typeface="Calibri"/>
                <a:sym typeface="Calibri"/>
              </a:rPr>
              <a:t>Why do you think the author placed the detail at the end</a:t>
            </a:r>
            <a:r>
              <a:rPr i="1" lang="en-US" sz="1200">
                <a:solidFill>
                  <a:schemeClr val="dk1"/>
                </a:solidFill>
                <a:latin typeface="Arial"/>
                <a:ea typeface="Arial"/>
                <a:cs typeface="Arial"/>
                <a:sym typeface="Arial"/>
              </a:rPr>
              <a:t>? </a:t>
            </a:r>
            <a:r>
              <a:rPr b="0" lang="en-US" sz="1200">
                <a:solidFill>
                  <a:schemeClr val="dk1"/>
                </a:solidFill>
                <a:latin typeface="Calibri"/>
                <a:ea typeface="Calibri"/>
                <a:cs typeface="Calibri"/>
                <a:sym typeface="Calibri"/>
              </a:rPr>
              <a:t>Possible Response: Placing the most important detail at the end helps connect and conclude the other details in this paragraph. It also makes a greater impact on the reader. DOK 2 </a:t>
            </a:r>
            <a:endParaRPr/>
          </a:p>
          <a:p>
            <a:pPr indent="-228600" lvl="0" marL="457200" rtl="0" algn="l">
              <a:lnSpc>
                <a:spcPct val="100000"/>
              </a:lnSpc>
              <a:spcBef>
                <a:spcPts val="0"/>
              </a:spcBef>
              <a:spcAft>
                <a:spcPts val="0"/>
              </a:spcAft>
              <a:buSzPts val="1400"/>
              <a:buNone/>
            </a:pPr>
            <a:r>
              <a:t/>
            </a:r>
            <a:endParaRPr i="0"/>
          </a:p>
        </p:txBody>
      </p:sp>
      <p:sp>
        <p:nvSpPr>
          <p:cNvPr id="561" name="Google Shape;561;p9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p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3" name="Google Shape;573;p9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Have students scan paragraphs 12 and 13 underline how Kahlo’s style developed and why. See student page for possible responses. </a:t>
            </a:r>
            <a:endParaRPr/>
          </a:p>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Ask: </a:t>
            </a:r>
            <a:r>
              <a:rPr b="0" i="1" lang="en-US" sz="1200">
                <a:solidFill>
                  <a:schemeClr val="dk1"/>
                </a:solidFill>
                <a:latin typeface="Calibri"/>
                <a:ea typeface="Calibri"/>
                <a:cs typeface="Calibri"/>
                <a:sym typeface="Calibri"/>
              </a:rPr>
              <a:t>How did you decide on your response</a:t>
            </a:r>
            <a:r>
              <a:rPr i="1" lang="en-US" sz="1200">
                <a:solidFill>
                  <a:schemeClr val="dk1"/>
                </a:solidFill>
                <a:latin typeface="Arial"/>
                <a:ea typeface="Arial"/>
                <a:cs typeface="Arial"/>
                <a:sym typeface="Arial"/>
              </a:rPr>
              <a:t>?</a:t>
            </a:r>
            <a:r>
              <a:rPr b="0" i="1" lang="en-US" sz="1200">
                <a:solidFill>
                  <a:schemeClr val="dk1"/>
                </a:solidFill>
                <a:latin typeface="Calibri"/>
                <a:ea typeface="Calibri"/>
                <a:cs typeface="Calibri"/>
                <a:sym typeface="Calibri"/>
              </a:rPr>
              <a:t> </a:t>
            </a:r>
            <a:r>
              <a:rPr b="0" lang="en-US" sz="1200">
                <a:solidFill>
                  <a:schemeClr val="dk1"/>
                </a:solidFill>
                <a:latin typeface="Calibri"/>
                <a:ea typeface="Calibri"/>
                <a:cs typeface="Calibri"/>
                <a:sym typeface="Calibri"/>
              </a:rPr>
              <a:t>Possible Response: Kahlo’s travels affected her art and helped her better understand</a:t>
            </a:r>
            <a:br>
              <a:rPr b="0" lang="en-US" sz="1200">
                <a:solidFill>
                  <a:schemeClr val="dk1"/>
                </a:solidFill>
                <a:latin typeface="Calibri"/>
                <a:ea typeface="Calibri"/>
                <a:cs typeface="Calibri"/>
                <a:sym typeface="Calibri"/>
              </a:rPr>
            </a:br>
            <a:r>
              <a:rPr b="0" lang="en-US" sz="1200">
                <a:solidFill>
                  <a:schemeClr val="dk1"/>
                </a:solidFill>
                <a:latin typeface="Calibri"/>
                <a:ea typeface="Calibri"/>
                <a:cs typeface="Calibri"/>
                <a:sym typeface="Calibri"/>
              </a:rPr>
              <a:t>her identity. This helped her develop a style different from any other artist.  DOK 2 </a:t>
            </a:r>
            <a:endParaRPr/>
          </a:p>
          <a:p>
            <a:pPr indent="-228600" lvl="0" marL="457200" rtl="0" algn="l">
              <a:lnSpc>
                <a:spcPct val="100000"/>
              </a:lnSpc>
              <a:spcBef>
                <a:spcPts val="0"/>
              </a:spcBef>
              <a:spcAft>
                <a:spcPts val="0"/>
              </a:spcAft>
              <a:buSzPts val="1400"/>
              <a:buNone/>
            </a:pPr>
            <a:r>
              <a:t/>
            </a:r>
            <a:endParaRPr i="0"/>
          </a:p>
        </p:txBody>
      </p:sp>
      <p:sp>
        <p:nvSpPr>
          <p:cNvPr id="574" name="Google Shape;574;p9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p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6" name="Google Shape;586;p9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Have students scan paragraph 14. Ask: </a:t>
            </a:r>
            <a:r>
              <a:rPr b="0" i="1" lang="en-US" sz="1200">
                <a:solidFill>
                  <a:schemeClr val="dk1"/>
                </a:solidFill>
                <a:latin typeface="Calibri"/>
                <a:ea typeface="Calibri"/>
                <a:cs typeface="Calibri"/>
                <a:sym typeface="Calibri"/>
              </a:rPr>
              <a:t>Which transition word or words show you that the author is comparing Kahlo and O’Keeffe</a:t>
            </a:r>
            <a:r>
              <a:rPr i="1" lang="en-US" sz="1200">
                <a:solidFill>
                  <a:schemeClr val="dk1"/>
                </a:solidFill>
                <a:latin typeface="Arial"/>
                <a:ea typeface="Arial"/>
                <a:cs typeface="Arial"/>
                <a:sym typeface="Arial"/>
              </a:rPr>
              <a:t>?</a:t>
            </a:r>
            <a:r>
              <a:rPr b="0" i="1" lang="en-US" sz="1200">
                <a:solidFill>
                  <a:schemeClr val="dk1"/>
                </a:solidFill>
                <a:latin typeface="Calibri"/>
                <a:ea typeface="Calibri"/>
                <a:cs typeface="Calibri"/>
                <a:sym typeface="Calibri"/>
              </a:rPr>
              <a:t> </a:t>
            </a:r>
            <a:r>
              <a:rPr b="0" lang="en-US" sz="1200">
                <a:solidFill>
                  <a:schemeClr val="dk1"/>
                </a:solidFill>
                <a:latin typeface="Calibri"/>
                <a:ea typeface="Calibri"/>
                <a:cs typeface="Calibri"/>
                <a:sym typeface="Calibri"/>
              </a:rPr>
              <a:t>See student page for possible responses. </a:t>
            </a:r>
            <a:endParaRPr/>
          </a:p>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Ask: </a:t>
            </a:r>
            <a:r>
              <a:rPr b="0" i="1" lang="en-US" sz="1200">
                <a:solidFill>
                  <a:schemeClr val="dk1"/>
                </a:solidFill>
                <a:latin typeface="Calibri"/>
                <a:ea typeface="Calibri"/>
                <a:cs typeface="Calibri"/>
                <a:sym typeface="Calibri"/>
              </a:rPr>
              <a:t>What other transition words would help the author show comparison and contrast? </a:t>
            </a:r>
            <a:r>
              <a:rPr b="0" lang="en-US" sz="1200">
                <a:solidFill>
                  <a:schemeClr val="dk1"/>
                </a:solidFill>
                <a:latin typeface="Calibri"/>
                <a:ea typeface="Calibri"/>
                <a:cs typeface="Calibri"/>
                <a:sym typeface="Calibri"/>
              </a:rPr>
              <a:t>Possible Response: The author could have used transition words, such as </a:t>
            </a:r>
            <a:r>
              <a:rPr b="0" i="1" lang="en-US" sz="1200">
                <a:solidFill>
                  <a:schemeClr val="dk1"/>
                </a:solidFill>
                <a:latin typeface="Calibri"/>
                <a:ea typeface="Calibri"/>
                <a:cs typeface="Calibri"/>
                <a:sym typeface="Calibri"/>
              </a:rPr>
              <a:t>likewise, similarly, </a:t>
            </a:r>
            <a:r>
              <a:rPr b="0" lang="en-US" sz="1200">
                <a:solidFill>
                  <a:schemeClr val="dk1"/>
                </a:solidFill>
                <a:latin typeface="Calibri"/>
                <a:ea typeface="Calibri"/>
                <a:cs typeface="Calibri"/>
                <a:sym typeface="Calibri"/>
              </a:rPr>
              <a:t>or </a:t>
            </a:r>
            <a:r>
              <a:rPr b="0" i="1" lang="en-US" sz="1200">
                <a:solidFill>
                  <a:schemeClr val="dk1"/>
                </a:solidFill>
                <a:latin typeface="Calibri"/>
                <a:ea typeface="Calibri"/>
                <a:cs typeface="Calibri"/>
                <a:sym typeface="Calibri"/>
              </a:rPr>
              <a:t>also, </a:t>
            </a:r>
            <a:r>
              <a:rPr b="0" lang="en-US" sz="1200">
                <a:solidFill>
                  <a:schemeClr val="dk1"/>
                </a:solidFill>
                <a:latin typeface="Calibri"/>
                <a:ea typeface="Calibri"/>
                <a:cs typeface="Calibri"/>
                <a:sym typeface="Calibri"/>
              </a:rPr>
              <a:t>to show comparison. She could have used </a:t>
            </a:r>
            <a:r>
              <a:rPr b="0" i="1" lang="en-US" sz="1200">
                <a:solidFill>
                  <a:schemeClr val="dk1"/>
                </a:solidFill>
                <a:latin typeface="Calibri"/>
                <a:ea typeface="Calibri"/>
                <a:cs typeface="Calibri"/>
                <a:sym typeface="Calibri"/>
              </a:rPr>
              <a:t>however, in contrast, </a:t>
            </a:r>
            <a:r>
              <a:rPr b="0" lang="en-US" sz="1200">
                <a:solidFill>
                  <a:schemeClr val="dk1"/>
                </a:solidFill>
                <a:latin typeface="Calibri"/>
                <a:ea typeface="Calibri"/>
                <a:cs typeface="Calibri"/>
                <a:sym typeface="Calibri"/>
              </a:rPr>
              <a:t>or </a:t>
            </a:r>
            <a:r>
              <a:rPr b="0" i="1" lang="en-US" sz="1200">
                <a:solidFill>
                  <a:schemeClr val="dk1"/>
                </a:solidFill>
                <a:latin typeface="Calibri"/>
                <a:ea typeface="Calibri"/>
                <a:cs typeface="Calibri"/>
                <a:sym typeface="Calibri"/>
              </a:rPr>
              <a:t>but </a:t>
            </a:r>
            <a:r>
              <a:rPr b="0" lang="en-US" sz="1200">
                <a:solidFill>
                  <a:schemeClr val="dk1"/>
                </a:solidFill>
                <a:latin typeface="Calibri"/>
                <a:ea typeface="Calibri"/>
                <a:cs typeface="Calibri"/>
                <a:sym typeface="Calibri"/>
              </a:rPr>
              <a:t>to show contrast. DOK 2 </a:t>
            </a:r>
            <a:endParaRPr/>
          </a:p>
          <a:p>
            <a:pPr indent="-228600" lvl="0" marL="457200" rtl="0" algn="l">
              <a:lnSpc>
                <a:spcPct val="100000"/>
              </a:lnSpc>
              <a:spcBef>
                <a:spcPts val="0"/>
              </a:spcBef>
              <a:spcAft>
                <a:spcPts val="0"/>
              </a:spcAft>
              <a:buSzPts val="1400"/>
              <a:buNone/>
            </a:pPr>
            <a:r>
              <a:t/>
            </a:r>
            <a:endParaRPr i="0"/>
          </a:p>
        </p:txBody>
      </p:sp>
      <p:sp>
        <p:nvSpPr>
          <p:cNvPr id="587" name="Google Shape;587;p9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 name="Google Shape;115;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Remind students of the Essential Question for Unit 1: </a:t>
            </a:r>
            <a:r>
              <a:rPr i="1" lang="en-US" sz="1200">
                <a:solidFill>
                  <a:schemeClr val="dk1"/>
                </a:solidFill>
                <a:latin typeface="Calibri"/>
                <a:ea typeface="Calibri"/>
                <a:cs typeface="Calibri"/>
                <a:sym typeface="Calibri"/>
              </a:rPr>
              <a:t>How do journeys change us</a:t>
            </a:r>
            <a:r>
              <a:rPr i="1" lang="en-US" sz="1200">
                <a:solidFill>
                  <a:schemeClr val="dk1"/>
                </a:solidFill>
                <a:latin typeface="Arial"/>
                <a:ea typeface="Arial"/>
                <a:cs typeface="Arial"/>
                <a:sym typeface="Arial"/>
              </a:rPr>
              <a:t>? </a:t>
            </a:r>
            <a:endParaRPr>
              <a:latin typeface="Arial"/>
              <a:ea typeface="Arial"/>
              <a:cs typeface="Arial"/>
              <a:sym typeface="Arial"/>
            </a:endParaRPr>
          </a:p>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Point out the Week 5 Question: </a:t>
            </a:r>
            <a:r>
              <a:rPr i="1" lang="en-US" sz="1200">
                <a:solidFill>
                  <a:schemeClr val="dk1"/>
                </a:solidFill>
                <a:latin typeface="Calibri"/>
                <a:ea typeface="Calibri"/>
                <a:cs typeface="Calibri"/>
                <a:sym typeface="Calibri"/>
              </a:rPr>
              <a:t>How can new places change the way a person sees the world</a:t>
            </a:r>
            <a:r>
              <a:rPr i="1" lang="en-US" sz="1200">
                <a:solidFill>
                  <a:schemeClr val="dk1"/>
                </a:solidFill>
                <a:latin typeface="Arial"/>
                <a:ea typeface="Arial"/>
                <a:cs typeface="Arial"/>
                <a:sym typeface="Arial"/>
              </a:rPr>
              <a:t>?</a:t>
            </a:r>
            <a:r>
              <a:rPr i="1" lang="en-US"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Direct students’ attention to the series of images on pp. 154–155 in the </a:t>
            </a:r>
            <a:r>
              <a:rPr i="1" lang="en-US" sz="1200">
                <a:solidFill>
                  <a:schemeClr val="dk1"/>
                </a:solidFill>
                <a:latin typeface="Calibri"/>
                <a:ea typeface="Calibri"/>
                <a:cs typeface="Calibri"/>
                <a:sym typeface="Calibri"/>
              </a:rPr>
              <a:t>Student Interactive</a:t>
            </a:r>
            <a:r>
              <a:rPr lang="en-US" sz="1200">
                <a:solidFill>
                  <a:schemeClr val="dk1"/>
                </a:solidFill>
                <a:latin typeface="Calibri"/>
                <a:ea typeface="Calibri"/>
                <a:cs typeface="Calibri"/>
                <a:sym typeface="Calibri"/>
              </a:rPr>
              <a:t>. Explain that these historic illustrations depict a variety of locations and transportation methods. Have students read the text, study the images, and discuss how travel affects people in different ways, including shaping their point of view. </a:t>
            </a:r>
            <a:endParaRPr/>
          </a:p>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Use the following questions to guide discussion: </a:t>
            </a:r>
            <a:endParaRPr/>
          </a:p>
          <a:p>
            <a:pPr indent="-304800" lvl="0" marL="676656"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Which illustrations show unusual or risky locations? </a:t>
            </a:r>
            <a:endParaRPr/>
          </a:p>
          <a:p>
            <a:pPr indent="-304800" lvl="0" marL="676656" rtl="0" algn="l">
              <a:lnSpc>
                <a:spcPct val="100000"/>
              </a:lnSpc>
              <a:spcBef>
                <a:spcPts val="0"/>
              </a:spcBef>
              <a:spcAft>
                <a:spcPts val="0"/>
              </a:spcAft>
              <a:buClr>
                <a:schemeClr val="dk1"/>
              </a:buClr>
              <a:buSzPts val="1200"/>
              <a:buChar char="●"/>
            </a:pPr>
            <a:r>
              <a:rPr lang="en-US" sz="1200">
                <a:solidFill>
                  <a:schemeClr val="dk1"/>
                </a:solidFill>
                <a:latin typeface="Calibri"/>
                <a:ea typeface="Calibri"/>
                <a:cs typeface="Calibri"/>
                <a:sym typeface="Calibri"/>
              </a:rPr>
              <a:t>Why might travelers visit these locations? How might they feel, and what might they learn</a:t>
            </a:r>
            <a:r>
              <a:rPr lang="en-US" sz="1200">
                <a:solidFill>
                  <a:schemeClr val="dk1"/>
                </a:solidFill>
                <a:latin typeface="Arial"/>
                <a:ea typeface="Arial"/>
                <a:cs typeface="Arial"/>
                <a:sym typeface="Arial"/>
              </a:rPr>
              <a:t>? </a:t>
            </a:r>
            <a:endParaRPr>
              <a:latin typeface="Arial"/>
              <a:ea typeface="Arial"/>
              <a:cs typeface="Arial"/>
              <a:sym typeface="Arial"/>
            </a:endParaRPr>
          </a:p>
          <a:p>
            <a:pPr indent="-304800" lvl="0" marL="676656"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Why do you think it is important to visit new places? </a:t>
            </a:r>
            <a:endParaRPr/>
          </a:p>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Reread the Week 5 Question: </a:t>
            </a:r>
            <a:r>
              <a:rPr i="1" lang="en-US" sz="1200">
                <a:solidFill>
                  <a:schemeClr val="dk1"/>
                </a:solidFill>
                <a:latin typeface="Calibri"/>
                <a:ea typeface="Calibri"/>
                <a:cs typeface="Calibri"/>
                <a:sym typeface="Calibri"/>
              </a:rPr>
              <a:t>How can new places change the way a person sees the world</a:t>
            </a:r>
            <a:r>
              <a:rPr i="1" lang="en-US" sz="1200">
                <a:solidFill>
                  <a:schemeClr val="dk1"/>
                </a:solidFill>
                <a:latin typeface="Arial"/>
                <a:ea typeface="Arial"/>
                <a:cs typeface="Arial"/>
                <a:sym typeface="Arial"/>
              </a:rPr>
              <a:t>?</a:t>
            </a:r>
            <a:r>
              <a:rPr i="1" lang="en-US" sz="1200">
                <a:solidFill>
                  <a:schemeClr val="dk1"/>
                </a:solidFill>
                <a:latin typeface="Calibri"/>
                <a:ea typeface="Calibri"/>
                <a:cs typeface="Calibri"/>
                <a:sym typeface="Calibri"/>
              </a:rPr>
              <a:t> </a:t>
            </a:r>
            <a:r>
              <a:rPr lang="en-US" sz="1200">
                <a:solidFill>
                  <a:schemeClr val="dk1"/>
                </a:solidFill>
                <a:latin typeface="Calibri"/>
                <a:ea typeface="Calibri"/>
                <a:cs typeface="Calibri"/>
                <a:sym typeface="Calibri"/>
              </a:rPr>
              <a:t>Tell students they just learned about the ways travel can influence people and their points of view. Explain that they will read more about this concept this week. </a:t>
            </a:r>
            <a:endParaRPr/>
          </a:p>
          <a:p>
            <a:pPr indent="-228600" lvl="0" marL="228600" marR="0" rtl="0" algn="l">
              <a:lnSpc>
                <a:spcPct val="100000"/>
              </a:lnSpc>
              <a:spcBef>
                <a:spcPts val="0"/>
              </a:spcBef>
              <a:spcAft>
                <a:spcPts val="0"/>
              </a:spcAft>
              <a:buClr>
                <a:srgbClr val="000000"/>
              </a:buClr>
              <a:buSzPts val="1200"/>
              <a:buFont typeface="Calibri"/>
              <a:buAutoNum type="arabicPeriod"/>
            </a:pPr>
            <a:r>
              <a:rPr lang="en-US" sz="1200">
                <a:solidFill>
                  <a:schemeClr val="dk1"/>
                </a:solidFill>
                <a:latin typeface="Calibri"/>
                <a:ea typeface="Calibri"/>
                <a:cs typeface="Calibri"/>
                <a:sym typeface="Calibri"/>
              </a:rPr>
              <a:t>Have students freewrite to answer the Quick Write question on p. 155 in the </a:t>
            </a:r>
            <a:r>
              <a:rPr i="1" lang="en-US" sz="1200">
                <a:solidFill>
                  <a:schemeClr val="dk1"/>
                </a:solidFill>
                <a:latin typeface="Calibri"/>
                <a:ea typeface="Calibri"/>
                <a:cs typeface="Calibri"/>
                <a:sym typeface="Calibri"/>
              </a:rPr>
              <a:t>Student Interactive </a:t>
            </a:r>
            <a:r>
              <a:rPr lang="en-US" sz="1200">
                <a:solidFill>
                  <a:schemeClr val="dk1"/>
                </a:solidFill>
                <a:latin typeface="Calibri"/>
                <a:ea typeface="Calibri"/>
                <a:cs typeface="Calibri"/>
                <a:sym typeface="Calibri"/>
              </a:rPr>
              <a:t>and then share their responses. </a:t>
            </a:r>
            <a:endParaRPr/>
          </a:p>
          <a:p>
            <a:pPr indent="-228600" lvl="0" marL="228600" rtl="0" algn="l">
              <a:lnSpc>
                <a:spcPct val="100000"/>
              </a:lnSpc>
              <a:spcBef>
                <a:spcPts val="0"/>
              </a:spcBef>
              <a:spcAft>
                <a:spcPts val="0"/>
              </a:spcAft>
              <a:buSzPts val="1400"/>
              <a:buNone/>
            </a:pPr>
            <a:r>
              <a:t/>
            </a:r>
            <a:endParaRPr/>
          </a:p>
        </p:txBody>
      </p:sp>
      <p:sp>
        <p:nvSpPr>
          <p:cNvPr id="116" name="Google Shape;116;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p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9" name="Google Shape;599;p9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Have students scan paragraphs 18 and 19 to identify the places where O’Keeffe traveled. These locations are where her artwork changed. Guide students to underline their answers. See student page for possible responses. DOK 2 </a:t>
            </a:r>
            <a:endParaRPr/>
          </a:p>
          <a:p>
            <a:pPr indent="-228600" lvl="0" marL="457200" rtl="0" algn="l">
              <a:lnSpc>
                <a:spcPct val="100000"/>
              </a:lnSpc>
              <a:spcBef>
                <a:spcPts val="0"/>
              </a:spcBef>
              <a:spcAft>
                <a:spcPts val="0"/>
              </a:spcAft>
              <a:buSzPts val="1400"/>
              <a:buNone/>
            </a:pPr>
            <a:r>
              <a:t/>
            </a:r>
            <a:endParaRPr i="0"/>
          </a:p>
        </p:txBody>
      </p:sp>
      <p:sp>
        <p:nvSpPr>
          <p:cNvPr id="600" name="Google Shape;600;p9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p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2" name="Google Shape;612;p9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Have students scan paragraphs 22 and 23 to identify an effect of living in New York City on O’Keeffe’s paintings. Have them underline what happened to her work as result of being in the city. See student page for possible responses. </a:t>
            </a:r>
            <a:endParaRPr/>
          </a:p>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Ask: </a:t>
            </a:r>
            <a:r>
              <a:rPr b="0" i="1" lang="en-US" sz="1200">
                <a:solidFill>
                  <a:schemeClr val="dk1"/>
                </a:solidFill>
                <a:latin typeface="Calibri"/>
                <a:ea typeface="Calibri"/>
                <a:cs typeface="Calibri"/>
                <a:sym typeface="Calibri"/>
              </a:rPr>
              <a:t>How did you decide on your response</a:t>
            </a:r>
            <a:r>
              <a:rPr i="1" lang="en-US" sz="1200">
                <a:solidFill>
                  <a:schemeClr val="dk1"/>
                </a:solidFill>
                <a:latin typeface="Arial"/>
                <a:ea typeface="Arial"/>
                <a:cs typeface="Arial"/>
                <a:sym typeface="Arial"/>
              </a:rPr>
              <a:t>? </a:t>
            </a:r>
            <a:r>
              <a:rPr b="0" lang="en-US" sz="1200">
                <a:solidFill>
                  <a:schemeClr val="dk1"/>
                </a:solidFill>
                <a:latin typeface="Calibri"/>
                <a:ea typeface="Calibri"/>
                <a:cs typeface="Calibri"/>
                <a:sym typeface="Calibri"/>
              </a:rPr>
              <a:t>Possible Response: The text states that O’Keeffe was captivated by skyscrapers. I think living in New York and seeing tall buildings every day made her want to paint them. DOK 2 </a:t>
            </a:r>
            <a:endParaRPr/>
          </a:p>
          <a:p>
            <a:pPr indent="-228600" lvl="0" marL="457200" rtl="0" algn="l">
              <a:lnSpc>
                <a:spcPct val="100000"/>
              </a:lnSpc>
              <a:spcBef>
                <a:spcPts val="0"/>
              </a:spcBef>
              <a:spcAft>
                <a:spcPts val="0"/>
              </a:spcAft>
              <a:buSzPts val="1400"/>
              <a:buNone/>
            </a:pPr>
            <a:r>
              <a:t/>
            </a:r>
            <a:endParaRPr i="0"/>
          </a:p>
        </p:txBody>
      </p:sp>
      <p:sp>
        <p:nvSpPr>
          <p:cNvPr id="613" name="Google Shape;613;p9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p1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5" name="Google Shape;625;p10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Have students scan paragraphs 27 and 28 to identify how journeys affected O’Keeffe’s paintings. Have them underline the result. See student page for possible responses. </a:t>
            </a:r>
            <a:endParaRPr/>
          </a:p>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Ask: </a:t>
            </a:r>
            <a:r>
              <a:rPr b="0" i="1" lang="en-US" sz="1200">
                <a:solidFill>
                  <a:schemeClr val="dk1"/>
                </a:solidFill>
                <a:latin typeface="Calibri"/>
                <a:ea typeface="Calibri"/>
                <a:cs typeface="Calibri"/>
                <a:sym typeface="Calibri"/>
              </a:rPr>
              <a:t>How did you decide on your response</a:t>
            </a:r>
            <a:r>
              <a:rPr i="1" lang="en-US" sz="1200">
                <a:solidFill>
                  <a:schemeClr val="dk1"/>
                </a:solidFill>
                <a:latin typeface="Arial"/>
                <a:ea typeface="Arial"/>
                <a:cs typeface="Arial"/>
                <a:sym typeface="Arial"/>
              </a:rPr>
              <a:t>? </a:t>
            </a:r>
            <a:r>
              <a:rPr b="0" lang="en-US" sz="1200">
                <a:solidFill>
                  <a:schemeClr val="dk1"/>
                </a:solidFill>
                <a:latin typeface="Calibri"/>
                <a:ea typeface="Calibri"/>
                <a:cs typeface="Calibri"/>
                <a:sym typeface="Calibri"/>
              </a:rPr>
              <a:t>Possible Response: The text describes what O’Keeffe painted as she went to different places. The artwork she created was the result of her travels.  </a:t>
            </a:r>
            <a:endParaRPr b="0" sz="1200">
              <a:solidFill>
                <a:schemeClr val="dk1"/>
              </a:solidFill>
              <a:latin typeface="Calibri"/>
              <a:ea typeface="Calibri"/>
              <a:cs typeface="Calibri"/>
              <a:sym typeface="Calibri"/>
            </a:endParaRPr>
          </a:p>
          <a:p>
            <a:pPr indent="0" lvl="0" marL="457200" rtl="0" algn="l">
              <a:lnSpc>
                <a:spcPct val="100000"/>
              </a:lnSpc>
              <a:spcBef>
                <a:spcPts val="0"/>
              </a:spcBef>
              <a:spcAft>
                <a:spcPts val="0"/>
              </a:spcAft>
              <a:buSzPts val="1400"/>
              <a:buNone/>
            </a:pPr>
            <a:r>
              <a:rPr b="0" lang="en-US" sz="1200">
                <a:solidFill>
                  <a:schemeClr val="dk1"/>
                </a:solidFill>
                <a:latin typeface="Calibri"/>
                <a:ea typeface="Calibri"/>
                <a:cs typeface="Calibri"/>
                <a:sym typeface="Calibri"/>
              </a:rPr>
              <a:t>DOK 2 </a:t>
            </a:r>
            <a:endParaRPr/>
          </a:p>
          <a:p>
            <a:pPr indent="-228600" lvl="0" marL="457200" rtl="0" algn="l">
              <a:lnSpc>
                <a:spcPct val="100000"/>
              </a:lnSpc>
              <a:spcBef>
                <a:spcPts val="0"/>
              </a:spcBef>
              <a:spcAft>
                <a:spcPts val="0"/>
              </a:spcAft>
              <a:buSzPts val="1400"/>
              <a:buNone/>
            </a:pPr>
            <a:r>
              <a:t/>
            </a:r>
            <a:endParaRPr i="0"/>
          </a:p>
        </p:txBody>
      </p:sp>
      <p:sp>
        <p:nvSpPr>
          <p:cNvPr id="626" name="Google Shape;626;p10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p1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8" name="Google Shape;638;p10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Have students scan paragraph 37 to identify what happened to Gauguin’s art when he traveled to Martinique. Have them underline the result. See student page for possible responses. </a:t>
            </a:r>
            <a:endParaRPr/>
          </a:p>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Ask</a:t>
            </a:r>
            <a:r>
              <a:rPr b="0" i="1" lang="en-US" sz="1200">
                <a:solidFill>
                  <a:schemeClr val="dk1"/>
                </a:solidFill>
                <a:latin typeface="Calibri"/>
                <a:ea typeface="Calibri"/>
                <a:cs typeface="Calibri"/>
                <a:sym typeface="Calibri"/>
              </a:rPr>
              <a:t>: How did you decide on your response</a:t>
            </a:r>
            <a:r>
              <a:rPr i="1" lang="en-US" sz="1200">
                <a:solidFill>
                  <a:schemeClr val="dk1"/>
                </a:solidFill>
                <a:latin typeface="Arial"/>
                <a:ea typeface="Arial"/>
                <a:cs typeface="Arial"/>
                <a:sym typeface="Arial"/>
              </a:rPr>
              <a:t>?</a:t>
            </a:r>
            <a:r>
              <a:rPr b="0" i="1" lang="en-US" sz="1200">
                <a:solidFill>
                  <a:schemeClr val="dk1"/>
                </a:solidFill>
                <a:latin typeface="Calibri"/>
                <a:ea typeface="Calibri"/>
                <a:cs typeface="Calibri"/>
                <a:sym typeface="Calibri"/>
              </a:rPr>
              <a:t> </a:t>
            </a:r>
            <a:r>
              <a:rPr b="0" lang="en-US" sz="1200">
                <a:solidFill>
                  <a:schemeClr val="dk1"/>
                </a:solidFill>
                <a:latin typeface="Calibri"/>
                <a:ea typeface="Calibri"/>
                <a:cs typeface="Calibri"/>
                <a:sym typeface="Calibri"/>
              </a:rPr>
              <a:t>Possible Response: The text describes how Gauguin’s artwork changed after he moved to Martinique. For example, he began to</a:t>
            </a:r>
            <a:br>
              <a:rPr b="0" lang="en-US" sz="1200">
                <a:solidFill>
                  <a:schemeClr val="dk1"/>
                </a:solidFill>
                <a:latin typeface="Calibri"/>
                <a:ea typeface="Calibri"/>
                <a:cs typeface="Calibri"/>
                <a:sym typeface="Calibri"/>
              </a:rPr>
            </a:br>
            <a:r>
              <a:rPr b="0" lang="en-US" sz="1200">
                <a:solidFill>
                  <a:schemeClr val="dk1"/>
                </a:solidFill>
                <a:latin typeface="Calibri"/>
                <a:ea typeface="Calibri"/>
                <a:cs typeface="Calibri"/>
                <a:sym typeface="Calibri"/>
              </a:rPr>
              <a:t>use tropical landscapes and symbols in his paintings. This was the result of moving onto the island.  DOK 2 </a:t>
            </a:r>
            <a:endParaRPr/>
          </a:p>
          <a:p>
            <a:pPr indent="-228600" lvl="0" marL="457200" rtl="0" algn="l">
              <a:lnSpc>
                <a:spcPct val="100000"/>
              </a:lnSpc>
              <a:spcBef>
                <a:spcPts val="0"/>
              </a:spcBef>
              <a:spcAft>
                <a:spcPts val="0"/>
              </a:spcAft>
              <a:buSzPts val="1400"/>
              <a:buNone/>
            </a:pPr>
            <a:r>
              <a:t/>
            </a:r>
            <a:endParaRPr i="0"/>
          </a:p>
        </p:txBody>
      </p:sp>
      <p:sp>
        <p:nvSpPr>
          <p:cNvPr id="639" name="Google Shape;639;p10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p1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1" name="Google Shape;651;p10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sz="1200">
                <a:solidFill>
                  <a:schemeClr val="dk1"/>
                </a:solidFill>
              </a:rPr>
              <a:t>Have students scan paragraphs 38–40 to identify and underline where Gauguin traveled and how his art changed as a result. See student page for possible responses. DOK 2 </a:t>
            </a:r>
            <a:endParaRPr/>
          </a:p>
          <a:p>
            <a:pPr indent="-228600" lvl="0" marL="457200" rtl="0" algn="l">
              <a:lnSpc>
                <a:spcPct val="100000"/>
              </a:lnSpc>
              <a:spcBef>
                <a:spcPts val="0"/>
              </a:spcBef>
              <a:spcAft>
                <a:spcPts val="0"/>
              </a:spcAft>
              <a:buSzPts val="1400"/>
              <a:buNone/>
            </a:pPr>
            <a:r>
              <a:t/>
            </a:r>
            <a:endParaRPr i="0"/>
          </a:p>
        </p:txBody>
      </p:sp>
      <p:sp>
        <p:nvSpPr>
          <p:cNvPr id="652" name="Google Shape;652;p10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p1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4" name="Google Shape;664;p10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sz="1200">
                <a:solidFill>
                  <a:schemeClr val="dk1"/>
                </a:solidFill>
              </a:rPr>
              <a:t>Have students scan paragraphs 42 and 43 to identify a reason why Gauguin painted the way he did. Have them underline the cause. See student page for possible responses. DOK 2 </a:t>
            </a:r>
            <a:endParaRPr/>
          </a:p>
          <a:p>
            <a:pPr indent="-228600" lvl="0" marL="457200" rtl="0" algn="l">
              <a:lnSpc>
                <a:spcPct val="100000"/>
              </a:lnSpc>
              <a:spcBef>
                <a:spcPts val="0"/>
              </a:spcBef>
              <a:spcAft>
                <a:spcPts val="0"/>
              </a:spcAft>
              <a:buSzPts val="1400"/>
              <a:buNone/>
            </a:pPr>
            <a:r>
              <a:t/>
            </a:r>
            <a:endParaRPr i="0"/>
          </a:p>
        </p:txBody>
      </p:sp>
      <p:sp>
        <p:nvSpPr>
          <p:cNvPr id="665" name="Google Shape;665;p10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7" name="Google Shape;677;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rgbClr val="000000"/>
              </a:buClr>
              <a:buSzPts val="1200"/>
              <a:buFont typeface="Calibri"/>
              <a:buAutoNum type="arabicPeriod"/>
            </a:pPr>
            <a:r>
              <a:rPr lang="en-US" sz="1200">
                <a:solidFill>
                  <a:schemeClr val="dk1"/>
                </a:solidFill>
                <a:latin typeface="Calibri"/>
                <a:ea typeface="Calibri"/>
                <a:cs typeface="Calibri"/>
                <a:sym typeface="Calibri"/>
              </a:rPr>
              <a:t>Have students use the strategies for analyzing text structure.</a:t>
            </a:r>
            <a:endParaRPr/>
          </a:p>
          <a:p>
            <a:pPr indent="-228600" lvl="0" marL="228600" marR="0" rtl="0" algn="l">
              <a:lnSpc>
                <a:spcPct val="100000"/>
              </a:lnSpc>
              <a:spcBef>
                <a:spcPts val="0"/>
              </a:spcBef>
              <a:spcAft>
                <a:spcPts val="0"/>
              </a:spcAft>
              <a:buClr>
                <a:srgbClr val="000000"/>
              </a:buClr>
              <a:buSzPts val="1200"/>
              <a:buFont typeface="Calibri"/>
              <a:buAutoNum type="arabicPeriod"/>
            </a:pPr>
            <a:r>
              <a:rPr lang="en-US" sz="1200">
                <a:solidFill>
                  <a:schemeClr val="dk1"/>
                </a:solidFill>
                <a:latin typeface="Calibri"/>
                <a:ea typeface="Calibri"/>
                <a:cs typeface="Calibri"/>
                <a:sym typeface="Calibri"/>
              </a:rPr>
              <a:t>Have students annotate the text using the other Close Read notes for Analyze Text Structure and then use the text evidence from their annotations to complete the chart on p. 176.</a:t>
            </a:r>
            <a:br>
              <a:rPr lang="en-US"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a:p>
            <a:pPr indent="-228600" lvl="0" marL="457200" marR="0" rtl="0" algn="l">
              <a:lnSpc>
                <a:spcPct val="100000"/>
              </a:lnSpc>
              <a:spcBef>
                <a:spcPts val="0"/>
              </a:spcBef>
              <a:spcAft>
                <a:spcPts val="0"/>
              </a:spcAft>
              <a:buClr>
                <a:srgbClr val="000000"/>
              </a:buClr>
              <a:buSzPts val="1400"/>
              <a:buFont typeface="Arial"/>
              <a:buNone/>
            </a:pPr>
            <a:br>
              <a:rPr b="1" lang="en-US" sz="1800">
                <a:solidFill>
                  <a:schemeClr val="dk1"/>
                </a:solidFill>
                <a:latin typeface="Arial"/>
                <a:ea typeface="Arial"/>
                <a:cs typeface="Arial"/>
                <a:sym typeface="Arial"/>
              </a:rPr>
            </a:br>
            <a:endParaRPr sz="2800">
              <a:solidFill>
                <a:schemeClr val="dk1"/>
              </a:solidFill>
            </a:endParaRPr>
          </a:p>
          <a:p>
            <a:pPr indent="-228600" lvl="0" marL="457200" marR="0" rtl="0" algn="l">
              <a:lnSpc>
                <a:spcPct val="100000"/>
              </a:lnSpc>
              <a:spcBef>
                <a:spcPts val="0"/>
              </a:spcBef>
              <a:spcAft>
                <a:spcPts val="0"/>
              </a:spcAft>
              <a:buClr>
                <a:srgbClr val="000000"/>
              </a:buClr>
              <a:buSzPts val="1400"/>
              <a:buFont typeface="Arial"/>
              <a:buNone/>
            </a:pPr>
            <a:br>
              <a:rPr b="1" lang="en-US" sz="1800">
                <a:solidFill>
                  <a:srgbClr val="FFFFFF"/>
                </a:solidFill>
                <a:latin typeface="Arial"/>
                <a:ea typeface="Arial"/>
                <a:cs typeface="Arial"/>
                <a:sym typeface="Arial"/>
              </a:rPr>
            </a:br>
            <a:endParaRPr sz="2800"/>
          </a:p>
          <a:p>
            <a:pPr indent="-228600" lvl="0" marL="457200" marR="0" rtl="0" algn="l">
              <a:lnSpc>
                <a:spcPct val="100000"/>
              </a:lnSpc>
              <a:spcBef>
                <a:spcPts val="0"/>
              </a:spcBef>
              <a:spcAft>
                <a:spcPts val="0"/>
              </a:spcAft>
              <a:buClr>
                <a:srgbClr val="000000"/>
              </a:buClr>
              <a:buSzPts val="1400"/>
              <a:buFont typeface="Arial"/>
              <a:buNone/>
            </a:pPr>
            <a:br>
              <a:rPr b="1" lang="en-US" sz="1800">
                <a:solidFill>
                  <a:srgbClr val="FFFFFF"/>
                </a:solidFill>
                <a:latin typeface="Arial"/>
                <a:ea typeface="Arial"/>
                <a:cs typeface="Arial"/>
                <a:sym typeface="Arial"/>
              </a:rPr>
            </a:br>
            <a:endParaRPr/>
          </a:p>
          <a:p>
            <a:pPr indent="-228600" lvl="0" marL="457200" rtl="0" algn="l">
              <a:lnSpc>
                <a:spcPct val="100000"/>
              </a:lnSpc>
              <a:spcBef>
                <a:spcPts val="0"/>
              </a:spcBef>
              <a:spcAft>
                <a:spcPts val="0"/>
              </a:spcAft>
              <a:buSzPts val="1400"/>
              <a:buNone/>
            </a:pPr>
            <a:r>
              <a:t/>
            </a:r>
            <a:endParaRPr i="0"/>
          </a:p>
        </p:txBody>
      </p:sp>
      <p:sp>
        <p:nvSpPr>
          <p:cNvPr id="678" name="Google Shape;678;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1" name="Google Shape;691;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“Your room looks like a tornado hit it!” is just one example of the figurative language that students may hear every day. Writers use literal language (descriptions that are actually true) so that readers understand the truth. In contrast, writers use figurative language (descriptions that differ from the actual, literal meaning of the words) to make their writing lively and vivid. A common type of figurative language is the simile, a comparison using </a:t>
            </a:r>
            <a:r>
              <a:rPr i="1" lang="en-US" sz="1200">
                <a:solidFill>
                  <a:schemeClr val="dk1"/>
                </a:solidFill>
                <a:latin typeface="Calibri"/>
                <a:ea typeface="Calibri"/>
                <a:cs typeface="Calibri"/>
                <a:sym typeface="Calibri"/>
              </a:rPr>
              <a:t>like </a:t>
            </a:r>
            <a:r>
              <a:rPr lang="en-US" sz="1200">
                <a:solidFill>
                  <a:schemeClr val="dk1"/>
                </a:solidFill>
                <a:latin typeface="Calibri"/>
                <a:ea typeface="Calibri"/>
                <a:cs typeface="Calibri"/>
                <a:sym typeface="Calibri"/>
              </a:rPr>
              <a:t>or </a:t>
            </a:r>
            <a:r>
              <a:rPr i="1" lang="en-US" sz="1200">
                <a:solidFill>
                  <a:schemeClr val="dk1"/>
                </a:solidFill>
                <a:latin typeface="Calibri"/>
                <a:ea typeface="Calibri"/>
                <a:cs typeface="Calibri"/>
                <a:sym typeface="Calibri"/>
              </a:rPr>
              <a:t>as. </a:t>
            </a:r>
            <a:endParaRPr sz="1200">
              <a:solidFill>
                <a:schemeClr val="dk1"/>
              </a:solidFill>
              <a:latin typeface="Calibri"/>
              <a:ea typeface="Calibri"/>
              <a:cs typeface="Calibri"/>
              <a:sym typeface="Calibri"/>
            </a:endParaRPr>
          </a:p>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Model analyzing figurative language by leading students through the information in the Model box on p. 181 of the </a:t>
            </a:r>
            <a:r>
              <a:rPr i="1" lang="en-US" sz="1200">
                <a:solidFill>
                  <a:schemeClr val="dk1"/>
                </a:solidFill>
                <a:latin typeface="Calibri"/>
                <a:ea typeface="Calibri"/>
                <a:cs typeface="Calibri"/>
                <a:sym typeface="Calibri"/>
              </a:rPr>
              <a:t>Student Interactive</a:t>
            </a:r>
            <a:r>
              <a:rPr lang="en-US" sz="1200">
                <a:solidFill>
                  <a:schemeClr val="dk1"/>
                </a:solidFill>
                <a:latin typeface="Calibri"/>
                <a:ea typeface="Calibri"/>
                <a:cs typeface="Calibri"/>
                <a:sym typeface="Calibri"/>
              </a:rPr>
              <a:t>. Explain that students will be using this “identify, question, conclude” approach when they complete the exercise at the bottom of the page. </a:t>
            </a:r>
            <a:endParaRPr/>
          </a:p>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Invite students to rephrase the sentence about Frida Kahlo so it has the same meaning but does not use figurative language. (Possible response: “No matter where Kahlo lived, she made paintings that were very autobiographical.”) </a:t>
            </a:r>
            <a:endParaRPr/>
          </a:p>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Discuss why a writer might choose to include similes or other types of figurative language. (Possible responses: to keep the reader interested, to express something in a new way) </a:t>
            </a:r>
            <a:endParaRPr/>
          </a:p>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Ask students to return to </a:t>
            </a:r>
            <a:r>
              <a:rPr i="1" lang="en-US" sz="1200">
                <a:solidFill>
                  <a:schemeClr val="dk1"/>
                </a:solidFill>
                <a:latin typeface="Calibri"/>
                <a:ea typeface="Calibri"/>
                <a:cs typeface="Calibri"/>
                <a:sym typeface="Calibri"/>
              </a:rPr>
              <a:t>Picturesque Journeys </a:t>
            </a:r>
            <a:r>
              <a:rPr lang="en-US" sz="1200">
                <a:solidFill>
                  <a:schemeClr val="dk1"/>
                </a:solidFill>
                <a:latin typeface="Calibri"/>
                <a:ea typeface="Calibri"/>
                <a:cs typeface="Calibri"/>
                <a:sym typeface="Calibri"/>
              </a:rPr>
              <a:t>and write similes based on the images of the artists and their work. </a:t>
            </a:r>
            <a:endParaRPr/>
          </a:p>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Then monitor students as they complete the exercise on p. 181 of the </a:t>
            </a:r>
            <a:r>
              <a:rPr i="1" lang="en-US" sz="1200">
                <a:solidFill>
                  <a:schemeClr val="dk1"/>
                </a:solidFill>
                <a:latin typeface="Calibri"/>
                <a:ea typeface="Calibri"/>
                <a:cs typeface="Calibri"/>
                <a:sym typeface="Calibri"/>
              </a:rPr>
              <a:t>Student Interactive</a:t>
            </a:r>
            <a:r>
              <a:rPr lang="en-US" sz="1200">
                <a:solidFill>
                  <a:schemeClr val="dk1"/>
                </a:solidFill>
                <a:latin typeface="Calibri"/>
                <a:ea typeface="Calibri"/>
                <a:cs typeface="Calibri"/>
                <a:sym typeface="Calibri"/>
              </a:rPr>
              <a:t>, working individually or in small groups. </a:t>
            </a:r>
            <a:endParaRPr/>
          </a:p>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Discuss whether adding figurative language might improve </a:t>
            </a:r>
            <a:r>
              <a:rPr i="1" lang="en-US" sz="1200">
                <a:solidFill>
                  <a:schemeClr val="dk1"/>
                </a:solidFill>
                <a:latin typeface="Calibri"/>
                <a:ea typeface="Calibri"/>
                <a:cs typeface="Calibri"/>
                <a:sym typeface="Calibri"/>
              </a:rPr>
              <a:t>Picturesque Journeys, </a:t>
            </a:r>
            <a:r>
              <a:rPr lang="en-US" sz="1200">
                <a:solidFill>
                  <a:schemeClr val="dk1"/>
                </a:solidFill>
                <a:latin typeface="Calibri"/>
                <a:ea typeface="Calibri"/>
                <a:cs typeface="Calibri"/>
                <a:sym typeface="Calibri"/>
              </a:rPr>
              <a:t>and if so, how. </a:t>
            </a:r>
            <a:endParaRPr/>
          </a:p>
          <a:p>
            <a:pPr indent="0" lvl="0" marL="0" rtl="0" algn="l">
              <a:lnSpc>
                <a:spcPct val="100000"/>
              </a:lnSpc>
              <a:spcBef>
                <a:spcPts val="0"/>
              </a:spcBef>
              <a:spcAft>
                <a:spcPts val="0"/>
              </a:spcAft>
              <a:buSzPts val="1400"/>
              <a:buNone/>
            </a:pPr>
            <a:r>
              <a:t/>
            </a:r>
            <a:endParaRPr/>
          </a:p>
        </p:txBody>
      </p:sp>
      <p:sp>
        <p:nvSpPr>
          <p:cNvPr id="692" name="Google Shape;692;p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5" name="Google Shape;705;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Tell students that they may be able to pronounce a word that they have not seen before by breaking it into smaller parts and looking for patterns such as VC</a:t>
            </a:r>
            <a:r>
              <a:rPr b="0" i="1" lang="en-US" sz="1200">
                <a:solidFill>
                  <a:schemeClr val="dk1"/>
                </a:solidFill>
                <a:latin typeface="Calibri"/>
                <a:ea typeface="Calibri"/>
                <a:cs typeface="Calibri"/>
                <a:sym typeface="Calibri"/>
              </a:rPr>
              <a:t>e</a:t>
            </a:r>
            <a:r>
              <a:rPr b="0" lang="en-US" sz="1200">
                <a:solidFill>
                  <a:schemeClr val="dk1"/>
                </a:solidFill>
                <a:latin typeface="Calibri"/>
                <a:ea typeface="Calibri"/>
                <a:cs typeface="Calibri"/>
                <a:sym typeface="Calibri"/>
              </a:rPr>
              <a:t>. </a:t>
            </a:r>
            <a:endParaRPr b="0" sz="1200">
              <a:solidFill>
                <a:schemeClr val="dk1"/>
              </a:solidFill>
              <a:latin typeface="Calibri"/>
              <a:ea typeface="Calibri"/>
              <a:cs typeface="Calibri"/>
              <a:sym typeface="Calibri"/>
            </a:endParaRPr>
          </a:p>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Discuss the VC</a:t>
            </a:r>
            <a:r>
              <a:rPr b="0" i="1" lang="en-US" sz="1200">
                <a:solidFill>
                  <a:schemeClr val="dk1"/>
                </a:solidFill>
                <a:latin typeface="Calibri"/>
                <a:ea typeface="Calibri"/>
                <a:cs typeface="Calibri"/>
                <a:sym typeface="Calibri"/>
              </a:rPr>
              <a:t>e </a:t>
            </a:r>
            <a:r>
              <a:rPr b="0" lang="en-US" sz="1200">
                <a:solidFill>
                  <a:schemeClr val="dk1"/>
                </a:solidFill>
                <a:latin typeface="Calibri"/>
                <a:ea typeface="Calibri"/>
                <a:cs typeface="Calibri"/>
                <a:sym typeface="Calibri"/>
              </a:rPr>
              <a:t>words </a:t>
            </a:r>
            <a:r>
              <a:rPr b="0" i="1" lang="en-US" sz="1200">
                <a:solidFill>
                  <a:schemeClr val="dk1"/>
                </a:solidFill>
                <a:latin typeface="Calibri"/>
                <a:ea typeface="Calibri"/>
                <a:cs typeface="Calibri"/>
                <a:sym typeface="Calibri"/>
              </a:rPr>
              <a:t>became</a:t>
            </a:r>
            <a:r>
              <a:rPr b="0" lang="en-US" sz="1200">
                <a:solidFill>
                  <a:schemeClr val="dk1"/>
                </a:solidFill>
                <a:latin typeface="Calibri"/>
                <a:ea typeface="Calibri"/>
                <a:cs typeface="Calibri"/>
                <a:sym typeface="Calibri"/>
              </a:rPr>
              <a:t>, </a:t>
            </a:r>
            <a:r>
              <a:rPr b="0" i="1" lang="en-US" sz="1200">
                <a:solidFill>
                  <a:schemeClr val="dk1"/>
                </a:solidFill>
                <a:latin typeface="Calibri"/>
                <a:ea typeface="Calibri"/>
                <a:cs typeface="Calibri"/>
                <a:sym typeface="Calibri"/>
              </a:rPr>
              <a:t>define</a:t>
            </a:r>
            <a:r>
              <a:rPr b="0" lang="en-US" sz="1200">
                <a:solidFill>
                  <a:schemeClr val="dk1"/>
                </a:solidFill>
                <a:latin typeface="Calibri"/>
                <a:ea typeface="Calibri"/>
                <a:cs typeface="Calibri"/>
                <a:sym typeface="Calibri"/>
              </a:rPr>
              <a:t>, and </a:t>
            </a:r>
            <a:r>
              <a:rPr b="0" i="1" lang="en-US" sz="1200">
                <a:solidFill>
                  <a:schemeClr val="dk1"/>
                </a:solidFill>
                <a:latin typeface="Calibri"/>
                <a:ea typeface="Calibri"/>
                <a:cs typeface="Calibri"/>
                <a:sym typeface="Calibri"/>
              </a:rPr>
              <a:t>countryside</a:t>
            </a:r>
            <a:r>
              <a:rPr b="0" lang="en-US" sz="1200">
                <a:solidFill>
                  <a:schemeClr val="dk1"/>
                </a:solidFill>
                <a:latin typeface="Calibri"/>
                <a:ea typeface="Calibri"/>
                <a:cs typeface="Calibri"/>
                <a:sym typeface="Calibri"/>
              </a:rPr>
              <a:t>. Ask: </a:t>
            </a:r>
            <a:r>
              <a:rPr b="0" i="1" lang="en-US" sz="1200">
                <a:solidFill>
                  <a:schemeClr val="dk1"/>
                </a:solidFill>
                <a:latin typeface="Calibri"/>
                <a:ea typeface="Calibri"/>
                <a:cs typeface="Calibri"/>
                <a:sym typeface="Calibri"/>
              </a:rPr>
              <a:t>How can breaking those words into smaller parts make them easier to pronounce</a:t>
            </a:r>
            <a:r>
              <a:rPr i="1" lang="en-US" sz="1200">
                <a:solidFill>
                  <a:schemeClr val="dk1"/>
                </a:solidFill>
                <a:latin typeface="Arial"/>
                <a:ea typeface="Arial"/>
                <a:cs typeface="Arial"/>
                <a:sym typeface="Arial"/>
              </a:rPr>
              <a:t>?</a:t>
            </a:r>
            <a:r>
              <a:rPr b="0" i="1" lang="en-US" sz="1200">
                <a:solidFill>
                  <a:schemeClr val="dk1"/>
                </a:solidFill>
                <a:latin typeface="Calibri"/>
                <a:ea typeface="Calibri"/>
                <a:cs typeface="Calibri"/>
                <a:sym typeface="Calibri"/>
              </a:rPr>
              <a:t> </a:t>
            </a:r>
            <a:endParaRPr/>
          </a:p>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Have students use this strategy for the words </a:t>
            </a:r>
            <a:r>
              <a:rPr b="0" i="1" lang="en-US" sz="1200">
                <a:solidFill>
                  <a:schemeClr val="dk1"/>
                </a:solidFill>
                <a:latin typeface="Calibri"/>
                <a:ea typeface="Calibri"/>
                <a:cs typeface="Calibri"/>
                <a:sym typeface="Calibri"/>
              </a:rPr>
              <a:t>adventure (</a:t>
            </a:r>
            <a:r>
              <a:rPr b="0" lang="en-US" sz="1200">
                <a:solidFill>
                  <a:schemeClr val="dk1"/>
                </a:solidFill>
                <a:latin typeface="Calibri"/>
                <a:ea typeface="Calibri"/>
                <a:cs typeface="Calibri"/>
                <a:sym typeface="Calibri"/>
              </a:rPr>
              <a:t>contains </a:t>
            </a:r>
            <a:r>
              <a:rPr b="0" i="1" lang="en-US" sz="1200">
                <a:solidFill>
                  <a:schemeClr val="dk1"/>
                </a:solidFill>
                <a:latin typeface="Calibri"/>
                <a:ea typeface="Calibri"/>
                <a:cs typeface="Calibri"/>
                <a:sym typeface="Calibri"/>
              </a:rPr>
              <a:t>venture) </a:t>
            </a:r>
            <a:r>
              <a:rPr b="0" lang="en-US" sz="1200">
                <a:solidFill>
                  <a:schemeClr val="dk1"/>
                </a:solidFill>
                <a:latin typeface="Calibri"/>
                <a:ea typeface="Calibri"/>
                <a:cs typeface="Calibri"/>
                <a:sym typeface="Calibri"/>
              </a:rPr>
              <a:t>and </a:t>
            </a:r>
            <a:r>
              <a:rPr b="0" i="1" lang="en-US" sz="1200">
                <a:solidFill>
                  <a:schemeClr val="dk1"/>
                </a:solidFill>
                <a:latin typeface="Calibri"/>
                <a:ea typeface="Calibri"/>
                <a:cs typeface="Calibri"/>
                <a:sym typeface="Calibri"/>
              </a:rPr>
              <a:t>insight (sight). </a:t>
            </a:r>
            <a:endParaRPr b="0" sz="1200">
              <a:solidFill>
                <a:schemeClr val="dk1"/>
              </a:solidFill>
              <a:latin typeface="Calibri"/>
              <a:ea typeface="Calibri"/>
              <a:cs typeface="Calibri"/>
              <a:sym typeface="Calibri"/>
            </a:endParaRPr>
          </a:p>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Have students complete </a:t>
            </a:r>
            <a:r>
              <a:rPr b="0" i="1" lang="en-US" sz="1200">
                <a:solidFill>
                  <a:schemeClr val="dk1"/>
                </a:solidFill>
                <a:latin typeface="Calibri"/>
                <a:ea typeface="Calibri"/>
                <a:cs typeface="Calibri"/>
                <a:sym typeface="Calibri"/>
              </a:rPr>
              <a:t>Word Study </a:t>
            </a:r>
            <a:r>
              <a:rPr b="0" lang="en-US" sz="1200">
                <a:solidFill>
                  <a:schemeClr val="dk1"/>
                </a:solidFill>
                <a:latin typeface="Calibri"/>
                <a:ea typeface="Calibri"/>
                <a:cs typeface="Calibri"/>
                <a:sym typeface="Calibri"/>
              </a:rPr>
              <a:t>p. 5 from the </a:t>
            </a:r>
            <a:r>
              <a:rPr b="0" i="1" lang="en-US" sz="1200">
                <a:solidFill>
                  <a:schemeClr val="dk1"/>
                </a:solidFill>
                <a:latin typeface="Calibri"/>
                <a:ea typeface="Calibri"/>
                <a:cs typeface="Calibri"/>
                <a:sym typeface="Calibri"/>
              </a:rPr>
              <a:t>Resource Download Center</a:t>
            </a:r>
            <a:r>
              <a:rPr b="0" lang="en-US" sz="1200">
                <a:solidFill>
                  <a:schemeClr val="dk1"/>
                </a:solidFill>
                <a:latin typeface="Calibri"/>
                <a:ea typeface="Calibri"/>
                <a:cs typeface="Calibri"/>
                <a:sym typeface="Calibri"/>
              </a:rPr>
              <a:t>. Tell students to consult a reference, as needed, to spell words correctly. </a:t>
            </a:r>
            <a:r>
              <a:rPr b="1" i="0" lang="en-US" u="none" strike="noStrike">
                <a:solidFill>
                  <a:srgbClr val="000000"/>
                </a:solidFill>
                <a:latin typeface="Calibri"/>
                <a:ea typeface="Calibri"/>
                <a:cs typeface="Calibri"/>
                <a:sym typeface="Calibri"/>
              </a:rPr>
              <a:t>Click path: Table of Contents -&gt; Resource Download Center -&gt; Word Study -&gt; U1W5</a:t>
            </a:r>
            <a:endParaRPr b="1">
              <a:latin typeface="Calibri"/>
              <a:ea typeface="Calibri"/>
              <a:cs typeface="Calibri"/>
              <a:sym typeface="Calibri"/>
            </a:endParaRPr>
          </a:p>
          <a:p>
            <a:pPr indent="-254000" lvl="0" marL="571500" rtl="0" algn="l">
              <a:lnSpc>
                <a:spcPct val="100000"/>
              </a:lnSpc>
              <a:spcBef>
                <a:spcPts val="0"/>
              </a:spcBef>
              <a:spcAft>
                <a:spcPts val="0"/>
              </a:spcAft>
              <a:buSzPts val="1400"/>
              <a:buFont typeface="Arial"/>
              <a:buNone/>
            </a:pPr>
            <a:r>
              <a:t/>
            </a:r>
            <a:endParaRPr i="0" sz="1200">
              <a:latin typeface="Calibri"/>
              <a:ea typeface="Calibri"/>
              <a:cs typeface="Calibri"/>
              <a:sym typeface="Calibri"/>
            </a:endParaRPr>
          </a:p>
        </p:txBody>
      </p:sp>
      <p:sp>
        <p:nvSpPr>
          <p:cNvPr id="706" name="Google Shape;706;p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 name="Shape 718"/>
        <p:cNvGrpSpPr/>
        <p:nvPr/>
      </p:nvGrpSpPr>
      <p:grpSpPr>
        <a:xfrm>
          <a:off x="0" y="0"/>
          <a:ext cx="0" cy="0"/>
          <a:chOff x="0" y="0"/>
          <a:chExt cx="0" cy="0"/>
        </a:xfrm>
      </p:grpSpPr>
      <p:sp>
        <p:nvSpPr>
          <p:cNvPr id="719" name="Google Shape;719;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0" name="Google Shape;720;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An author publishes his or her finished writing so others can read it. A student can publish his or her work by sharing it with the class, a teacher, or another appropriate audience. </a:t>
            </a:r>
            <a:endParaRPr/>
          </a:p>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Inform students that they will be sharing their personal narratives with the class. Ask: </a:t>
            </a:r>
            <a:r>
              <a:rPr i="1" lang="en-US" sz="1200">
                <a:solidFill>
                  <a:schemeClr val="dk1"/>
                </a:solidFill>
                <a:latin typeface="Calibri"/>
                <a:ea typeface="Calibri"/>
                <a:cs typeface="Calibri"/>
                <a:sym typeface="Calibri"/>
              </a:rPr>
              <a:t>Which of your personal narratives would you like to share with the class</a:t>
            </a:r>
            <a:r>
              <a:rPr i="1" lang="en-US" sz="1200">
                <a:solidFill>
                  <a:schemeClr val="dk1"/>
                </a:solidFill>
                <a:latin typeface="Arial"/>
                <a:ea typeface="Arial"/>
                <a:cs typeface="Arial"/>
                <a:sym typeface="Arial"/>
              </a:rPr>
              <a:t>?</a:t>
            </a:r>
            <a:r>
              <a:rPr i="1" lang="en-US" sz="1200">
                <a:solidFill>
                  <a:schemeClr val="dk1"/>
                </a:solidFill>
                <a:latin typeface="Calibri"/>
                <a:ea typeface="Calibri"/>
                <a:cs typeface="Calibri"/>
                <a:sym typeface="Calibri"/>
              </a:rPr>
              <a:t> Why</a:t>
            </a:r>
            <a:r>
              <a:rPr i="1" lang="en-US" sz="1200">
                <a:solidFill>
                  <a:schemeClr val="dk1"/>
                </a:solidFill>
                <a:latin typeface="Arial"/>
                <a:ea typeface="Arial"/>
                <a:cs typeface="Arial"/>
                <a:sym typeface="Arial"/>
              </a:rPr>
              <a:t>?</a:t>
            </a:r>
            <a:r>
              <a:rPr i="1" lang="en-US" sz="1200">
                <a:solidFill>
                  <a:schemeClr val="dk1"/>
                </a:solidFill>
                <a:latin typeface="Calibri"/>
                <a:ea typeface="Calibri"/>
                <a:cs typeface="Calibri"/>
                <a:sym typeface="Calibri"/>
              </a:rPr>
              <a:t> </a:t>
            </a:r>
            <a:endParaRPr/>
          </a:p>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Direct students to p. 187 in the </a:t>
            </a:r>
            <a:r>
              <a:rPr i="1" lang="en-US" sz="1200">
                <a:solidFill>
                  <a:schemeClr val="dk1"/>
                </a:solidFill>
                <a:latin typeface="Calibri"/>
                <a:ea typeface="Calibri"/>
                <a:cs typeface="Calibri"/>
                <a:sym typeface="Calibri"/>
              </a:rPr>
              <a:t>Student Interactive</a:t>
            </a:r>
            <a:r>
              <a:rPr lang="en-US" sz="1200">
                <a:solidFill>
                  <a:schemeClr val="dk1"/>
                </a:solidFill>
                <a:latin typeface="Calibri"/>
                <a:ea typeface="Calibri"/>
                <a:cs typeface="Calibri"/>
                <a:sym typeface="Calibri"/>
              </a:rPr>
              <a:t>. Have them use texts from the stack if they need assistance identifying something they will do differently the next time they write a personal narrative. </a:t>
            </a:r>
            <a:endParaRPr/>
          </a:p>
          <a:p>
            <a:pPr indent="0" lvl="0" marL="0" rtl="0" algn="l">
              <a:lnSpc>
                <a:spcPct val="100000"/>
              </a:lnSpc>
              <a:spcBef>
                <a:spcPts val="0"/>
              </a:spcBef>
              <a:spcAft>
                <a:spcPts val="0"/>
              </a:spcAft>
              <a:buSzPts val="1400"/>
              <a:buNone/>
            </a:pPr>
            <a:r>
              <a:t/>
            </a:r>
            <a:endParaRPr/>
          </a:p>
        </p:txBody>
      </p:sp>
      <p:sp>
        <p:nvSpPr>
          <p:cNvPr id="721" name="Google Shape;721;p4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 name="Google Shape;129;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Tell students you are going to read an informational text aloud. Have students listen as you read “Life in Black and White.” Explain that students should listen actively, paying careful attention to the facts and details in the text as you read. Prompt them to ask questions to clarify information and follow agreed-upon rules for discussion. </a:t>
            </a:r>
            <a:endParaRPr/>
          </a:p>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Read Aloud Routine</a:t>
            </a:r>
            <a:endParaRPr/>
          </a:p>
          <a:p>
            <a:pPr indent="-228600" lvl="1" marL="685800" rtl="0" algn="l">
              <a:lnSpc>
                <a:spcPct val="100000"/>
              </a:lnSpc>
              <a:spcBef>
                <a:spcPts val="0"/>
              </a:spcBef>
              <a:spcAft>
                <a:spcPts val="0"/>
              </a:spcAft>
              <a:buSzPts val="1200"/>
              <a:buFont typeface="Arial"/>
              <a:buChar char="•"/>
            </a:pPr>
            <a:r>
              <a:rPr b="0" lang="en-US" sz="1200">
                <a:solidFill>
                  <a:schemeClr val="dk1"/>
                </a:solidFill>
                <a:latin typeface="Calibri"/>
                <a:ea typeface="Calibri"/>
                <a:cs typeface="Calibri"/>
                <a:sym typeface="Calibri"/>
              </a:rPr>
              <a:t>Purpose Have students actively listen for elements of informational text. </a:t>
            </a:r>
            <a:endParaRPr/>
          </a:p>
          <a:p>
            <a:pPr indent="-228600" lvl="1" marL="685800" rtl="0" algn="l">
              <a:lnSpc>
                <a:spcPct val="100000"/>
              </a:lnSpc>
              <a:spcBef>
                <a:spcPts val="0"/>
              </a:spcBef>
              <a:spcAft>
                <a:spcPts val="0"/>
              </a:spcAft>
              <a:buSzPts val="1200"/>
              <a:buFont typeface="Arial"/>
              <a:buChar char="•"/>
            </a:pPr>
            <a:r>
              <a:rPr b="0" lang="en-US" sz="1200">
                <a:solidFill>
                  <a:schemeClr val="dk1"/>
                </a:solidFill>
                <a:latin typeface="Calibri"/>
                <a:ea typeface="Calibri"/>
                <a:cs typeface="Calibri"/>
                <a:sym typeface="Calibri"/>
              </a:rPr>
              <a:t>READ the entire text aloud without stopping for Think Aloud callouts. </a:t>
            </a:r>
            <a:endParaRPr/>
          </a:p>
          <a:p>
            <a:pPr indent="-228600" lvl="1" marL="685800" rtl="0" algn="l">
              <a:lnSpc>
                <a:spcPct val="100000"/>
              </a:lnSpc>
              <a:spcBef>
                <a:spcPts val="0"/>
              </a:spcBef>
              <a:spcAft>
                <a:spcPts val="0"/>
              </a:spcAft>
              <a:buSzPts val="1200"/>
              <a:buFont typeface="Arial"/>
              <a:buChar char="•"/>
            </a:pPr>
            <a:r>
              <a:rPr b="0" lang="en-US" sz="1200">
                <a:solidFill>
                  <a:schemeClr val="dk1"/>
                </a:solidFill>
                <a:latin typeface="Calibri"/>
                <a:ea typeface="Calibri"/>
                <a:cs typeface="Calibri"/>
                <a:sym typeface="Calibri"/>
              </a:rPr>
              <a:t>REREAD the text aloud, pausing to model Think Aloud strategies related to the genre of the article. </a:t>
            </a:r>
            <a:endParaRPr/>
          </a:p>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THINK ALOUD  </a:t>
            </a:r>
            <a:r>
              <a:rPr b="0" i="1" lang="en-US" sz="1200">
                <a:solidFill>
                  <a:schemeClr val="dk1"/>
                </a:solidFill>
                <a:latin typeface="Calibri"/>
                <a:ea typeface="Calibri"/>
                <a:cs typeface="Calibri"/>
                <a:sym typeface="Calibri"/>
              </a:rPr>
              <a:t>I notice that the article is about a famous photographer who took pictures during the Great Depression, an important event in U.S. history. I also notice a lot of dates and words like later and when. These clues help me keep track of when events happen so I can follow along. </a:t>
            </a:r>
            <a:endParaRPr/>
          </a:p>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THINK ALOUD   </a:t>
            </a:r>
            <a:r>
              <a:rPr b="0" i="1" lang="en-US" sz="1200">
                <a:solidFill>
                  <a:schemeClr val="dk1"/>
                </a:solidFill>
                <a:latin typeface="Calibri"/>
                <a:ea typeface="Calibri"/>
                <a:cs typeface="Calibri"/>
                <a:sym typeface="Calibri"/>
              </a:rPr>
              <a:t>As I reread this last page of the article, I’m thinking about how Lange used her photography to record how people lived in different places during tough times. I think this is a key idea about her work. The details about her most famous photograph help me understand why Lange’s work was important. </a:t>
            </a:r>
            <a:endParaRPr/>
          </a:p>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Use a sequence chart to help students note three important events from the article.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130" name="Google Shape;130;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2" name="Shape 732"/>
        <p:cNvGrpSpPr/>
        <p:nvPr/>
      </p:nvGrpSpPr>
      <p:grpSpPr>
        <a:xfrm>
          <a:off x="0" y="0"/>
          <a:ext cx="0" cy="0"/>
          <a:chOff x="0" y="0"/>
          <a:chExt cx="0" cy="0"/>
        </a:xfrm>
      </p:grpSpPr>
      <p:sp>
        <p:nvSpPr>
          <p:cNvPr id="733" name="Google Shape;733;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4" name="Google Shape;734;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chemeClr val="dk1"/>
              </a:buClr>
              <a:buSzPts val="1200"/>
              <a:buFont typeface="Calibri"/>
              <a:buAutoNum type="arabicPeriod"/>
            </a:pPr>
            <a:r>
              <a:rPr lang="en-US" sz="1200">
                <a:solidFill>
                  <a:schemeClr val="dk1"/>
                </a:solidFill>
                <a:latin typeface="Calibri"/>
                <a:ea typeface="Calibri"/>
                <a:cs typeface="Calibri"/>
                <a:sym typeface="Calibri"/>
              </a:rPr>
              <a:t>Students should finish writing the final draft of their personal narratives. Remind students to write legibly, or clearly, in cursive. For students who need to finalize revisions, they may use this time to work on this. They may refer to the stack if they need additional help clarifying ideas. If students have completed their final drafts, they may also illustrate or type their personal narratives. See the </a:t>
            </a:r>
            <a:r>
              <a:rPr lang="en-US" sz="1200">
                <a:solidFill>
                  <a:schemeClr val="dk1"/>
                </a:solidFill>
              </a:rPr>
              <a:t>Conference Prompts </a:t>
            </a:r>
            <a:r>
              <a:rPr lang="en-US" sz="1200">
                <a:solidFill>
                  <a:schemeClr val="dk1"/>
                </a:solidFill>
                <a:latin typeface="Calibri"/>
                <a:ea typeface="Calibri"/>
                <a:cs typeface="Calibri"/>
                <a:sym typeface="Calibri"/>
              </a:rPr>
              <a:t>on p. T344. </a:t>
            </a:r>
            <a:endParaRPr/>
          </a:p>
          <a:p>
            <a:pPr indent="-228600" lvl="0" marL="228600" marR="0" rtl="0" algn="l">
              <a:lnSpc>
                <a:spcPct val="100000"/>
              </a:lnSpc>
              <a:spcBef>
                <a:spcPts val="0"/>
              </a:spcBef>
              <a:spcAft>
                <a:spcPts val="0"/>
              </a:spcAft>
              <a:buClr>
                <a:schemeClr val="dk1"/>
              </a:buClr>
              <a:buSzPts val="1200"/>
              <a:buFont typeface="Calibri"/>
              <a:buAutoNum type="arabicPeriod"/>
            </a:pPr>
            <a:r>
              <a:rPr lang="en-US" sz="1200">
                <a:solidFill>
                  <a:schemeClr val="dk1"/>
                </a:solidFill>
                <a:latin typeface="Calibri"/>
                <a:ea typeface="Calibri"/>
                <a:cs typeface="Calibri"/>
                <a:sym typeface="Calibri"/>
              </a:rPr>
              <a:t>After students have identified their best personal narrative, invite several volunteers to share their written works with the class. </a:t>
            </a:r>
            <a:endParaRPr/>
          </a:p>
          <a:p>
            <a:pPr indent="-179832" lvl="0" marL="256032" rtl="0" algn="l">
              <a:lnSpc>
                <a:spcPct val="100000"/>
              </a:lnSpc>
              <a:spcBef>
                <a:spcPts val="0"/>
              </a:spcBef>
              <a:spcAft>
                <a:spcPts val="0"/>
              </a:spcAft>
              <a:buClr>
                <a:schemeClr val="dk1"/>
              </a:buClr>
              <a:buSzPts val="1200"/>
              <a:buFont typeface="Calibri"/>
              <a:buNone/>
            </a:pPr>
            <a:r>
              <a:t/>
            </a:r>
            <a:endParaRPr/>
          </a:p>
        </p:txBody>
      </p:sp>
      <p:sp>
        <p:nvSpPr>
          <p:cNvPr id="735" name="Google Shape;735;p4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5" name="Shape 745"/>
        <p:cNvGrpSpPr/>
        <p:nvPr/>
      </p:nvGrpSpPr>
      <p:grpSpPr>
        <a:xfrm>
          <a:off x="0" y="0"/>
          <a:ext cx="0" cy="0"/>
          <a:chOff x="0" y="0"/>
          <a:chExt cx="0" cy="0"/>
        </a:xfrm>
      </p:grpSpPr>
      <p:sp>
        <p:nvSpPr>
          <p:cNvPr id="746" name="Google Shape;746;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7" name="Google Shape;747;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Multisyllabic words with VC</a:t>
            </a:r>
            <a:r>
              <a:rPr i="1" lang="en-US" sz="1200">
                <a:solidFill>
                  <a:schemeClr val="dk1"/>
                </a:solidFill>
                <a:latin typeface="Calibri"/>
                <a:ea typeface="Calibri"/>
                <a:cs typeface="Calibri"/>
                <a:sym typeface="Calibri"/>
              </a:rPr>
              <a:t>e </a:t>
            </a:r>
            <a:r>
              <a:rPr lang="en-US" sz="1200">
                <a:solidFill>
                  <a:schemeClr val="dk1"/>
                </a:solidFill>
                <a:latin typeface="Calibri"/>
                <a:ea typeface="Calibri"/>
                <a:cs typeface="Calibri"/>
                <a:sym typeface="Calibri"/>
              </a:rPr>
              <a:t>patterns can confuse even confident spellers. The more often students use these spelling words, the more self-assured they will be as they write and say them. </a:t>
            </a:r>
            <a:endParaRPr/>
          </a:p>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This spelling list contains many rhyming words. Invite students to use these words in a poem or rap. Ask volunteers to read aloud their compositions. (Possible response: Our team will devastate / The game we’ll elevate / After we dominate / You may have to excavate ). </a:t>
            </a:r>
            <a:endParaRPr/>
          </a:p>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Have students complete </a:t>
            </a:r>
            <a:r>
              <a:rPr i="1" lang="en-US" sz="1200">
                <a:solidFill>
                  <a:schemeClr val="dk1"/>
                </a:solidFill>
                <a:latin typeface="Calibri"/>
                <a:ea typeface="Calibri"/>
                <a:cs typeface="Calibri"/>
                <a:sym typeface="Calibri"/>
              </a:rPr>
              <a:t>Spelling </a:t>
            </a:r>
            <a:r>
              <a:rPr lang="en-US" sz="1200">
                <a:solidFill>
                  <a:schemeClr val="dk1"/>
                </a:solidFill>
                <a:latin typeface="Calibri"/>
                <a:ea typeface="Calibri"/>
                <a:cs typeface="Calibri"/>
                <a:sym typeface="Calibri"/>
              </a:rPr>
              <a:t>p. 10 from the </a:t>
            </a:r>
            <a:r>
              <a:rPr i="1" lang="en-US" sz="1200">
                <a:solidFill>
                  <a:schemeClr val="dk1"/>
                </a:solidFill>
                <a:latin typeface="Calibri"/>
                <a:ea typeface="Calibri"/>
                <a:cs typeface="Calibri"/>
                <a:sym typeface="Calibri"/>
              </a:rPr>
              <a:t>Resource Download Center</a:t>
            </a:r>
            <a:r>
              <a:rPr lang="en-US" sz="1200">
                <a:solidFill>
                  <a:schemeClr val="dk1"/>
                </a:solidFill>
                <a:latin typeface="Calibri"/>
                <a:ea typeface="Calibri"/>
                <a:cs typeface="Calibri"/>
                <a:sym typeface="Calibri"/>
              </a:rPr>
              <a:t>. </a:t>
            </a:r>
            <a:r>
              <a:rPr b="1" i="0" lang="en-US" u="none" strike="noStrike">
                <a:solidFill>
                  <a:srgbClr val="000000"/>
                </a:solidFill>
              </a:rPr>
              <a:t>Click path: Table of Contents -&gt; Resource Download Center -&gt; Spelling -&gt; U1W</a:t>
            </a:r>
            <a:r>
              <a:rPr b="1" lang="en-US">
                <a:solidFill>
                  <a:srgbClr val="000000"/>
                </a:solidFill>
              </a:rPr>
              <a:t>5</a:t>
            </a:r>
            <a:endParaRPr b="1"/>
          </a:p>
          <a:p>
            <a:pPr indent="0" lvl="0" marL="0" rtl="0" algn="l">
              <a:lnSpc>
                <a:spcPct val="100000"/>
              </a:lnSpc>
              <a:spcBef>
                <a:spcPts val="0"/>
              </a:spcBef>
              <a:spcAft>
                <a:spcPts val="0"/>
              </a:spcAft>
              <a:buSzPts val="1400"/>
              <a:buNone/>
            </a:pPr>
            <a:r>
              <a:t/>
            </a:r>
            <a:endParaRPr i="0" u="none" strike="noStrike">
              <a:solidFill>
                <a:srgbClr val="000000"/>
              </a:solidFill>
            </a:endParaRPr>
          </a:p>
        </p:txBody>
      </p:sp>
      <p:sp>
        <p:nvSpPr>
          <p:cNvPr id="748" name="Google Shape;748;p4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6" name="Shape 756"/>
        <p:cNvGrpSpPr/>
        <p:nvPr/>
      </p:nvGrpSpPr>
      <p:grpSpPr>
        <a:xfrm>
          <a:off x="0" y="0"/>
          <a:ext cx="0" cy="0"/>
          <a:chOff x="0" y="0"/>
          <a:chExt cx="0" cy="0"/>
        </a:xfrm>
      </p:grpSpPr>
      <p:sp>
        <p:nvSpPr>
          <p:cNvPr id="757" name="Google Shape;757;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8" name="Google Shape;758;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Tell students that to form a </a:t>
            </a:r>
            <a:r>
              <a:rPr b="0" lang="en-US" sz="1200">
                <a:solidFill>
                  <a:schemeClr val="dk1"/>
                </a:solidFill>
                <a:latin typeface="Calibri"/>
                <a:ea typeface="Calibri"/>
                <a:cs typeface="Calibri"/>
                <a:sym typeface="Calibri"/>
              </a:rPr>
              <a:t>regular plural noun, </a:t>
            </a:r>
            <a:r>
              <a:rPr lang="en-US" sz="1200">
                <a:solidFill>
                  <a:schemeClr val="dk1"/>
                </a:solidFill>
                <a:latin typeface="Calibri"/>
                <a:ea typeface="Calibri"/>
                <a:cs typeface="Calibri"/>
                <a:sym typeface="Calibri"/>
              </a:rPr>
              <a:t>all they have to do is add </a:t>
            </a:r>
            <a:r>
              <a:rPr i="1" lang="en-US" sz="1200">
                <a:solidFill>
                  <a:schemeClr val="dk1"/>
                </a:solidFill>
                <a:latin typeface="Calibri"/>
                <a:ea typeface="Calibri"/>
                <a:cs typeface="Calibri"/>
                <a:sym typeface="Calibri"/>
              </a:rPr>
              <a:t>-s </a:t>
            </a:r>
            <a:r>
              <a:rPr lang="en-US" sz="1200">
                <a:solidFill>
                  <a:schemeClr val="dk1"/>
                </a:solidFill>
                <a:latin typeface="Calibri"/>
                <a:ea typeface="Calibri"/>
                <a:cs typeface="Calibri"/>
                <a:sym typeface="Calibri"/>
              </a:rPr>
              <a:t>or </a:t>
            </a:r>
            <a:r>
              <a:rPr i="1" lang="en-US" sz="1200">
                <a:solidFill>
                  <a:schemeClr val="dk1"/>
                </a:solidFill>
                <a:latin typeface="Calibri"/>
                <a:ea typeface="Calibri"/>
                <a:cs typeface="Calibri"/>
                <a:sym typeface="Calibri"/>
              </a:rPr>
              <a:t>-es </a:t>
            </a:r>
            <a:r>
              <a:rPr lang="en-US" sz="1200">
                <a:solidFill>
                  <a:schemeClr val="dk1"/>
                </a:solidFill>
                <a:latin typeface="Calibri"/>
                <a:ea typeface="Calibri"/>
                <a:cs typeface="Calibri"/>
                <a:sym typeface="Calibri"/>
              </a:rPr>
              <a:t>to the end of the word. </a:t>
            </a:r>
            <a:endParaRPr/>
          </a:p>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To form an irregular plural noun, they may need to use the same word for the singular and the plural form, or they may need to change the spelling in a way that does not use </a:t>
            </a:r>
            <a:r>
              <a:rPr i="1" lang="en-US" sz="1200">
                <a:solidFill>
                  <a:schemeClr val="dk1"/>
                </a:solidFill>
                <a:latin typeface="Calibri"/>
                <a:ea typeface="Calibri"/>
                <a:cs typeface="Calibri"/>
                <a:sym typeface="Calibri"/>
              </a:rPr>
              <a:t>-s </a:t>
            </a:r>
            <a:r>
              <a:rPr lang="en-US" sz="1200">
                <a:solidFill>
                  <a:schemeClr val="dk1"/>
                </a:solidFill>
                <a:latin typeface="Calibri"/>
                <a:ea typeface="Calibri"/>
                <a:cs typeface="Calibri"/>
                <a:sym typeface="Calibri"/>
              </a:rPr>
              <a:t>or </a:t>
            </a:r>
            <a:r>
              <a:rPr i="1" lang="en-US" sz="1200">
                <a:solidFill>
                  <a:schemeClr val="dk1"/>
                </a:solidFill>
                <a:latin typeface="Calibri"/>
                <a:ea typeface="Calibri"/>
                <a:cs typeface="Calibri"/>
                <a:sym typeface="Calibri"/>
              </a:rPr>
              <a:t>-es</a:t>
            </a:r>
            <a:r>
              <a:rPr lang="en-US" sz="1200">
                <a:solidFill>
                  <a:schemeClr val="dk1"/>
                </a:solidFill>
                <a:latin typeface="Calibri"/>
                <a:ea typeface="Calibri"/>
                <a:cs typeface="Calibri"/>
                <a:sym typeface="Calibri"/>
              </a:rPr>
              <a:t>. </a:t>
            </a:r>
            <a:endParaRPr/>
          </a:p>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To reinforce the instruction of correctly spelling regular and irregular plural nouns, provide a list of singular words. Some words should have regular plurals. Other words should have irregular plurals. (For example, you might list </a:t>
            </a:r>
            <a:r>
              <a:rPr i="1" lang="en-US" sz="1200">
                <a:solidFill>
                  <a:schemeClr val="dk1"/>
                </a:solidFill>
                <a:latin typeface="Calibri"/>
                <a:ea typeface="Calibri"/>
                <a:cs typeface="Calibri"/>
                <a:sym typeface="Calibri"/>
              </a:rPr>
              <a:t>leaf</a:t>
            </a:r>
            <a:r>
              <a:rPr lang="en-US" sz="1200">
                <a:solidFill>
                  <a:schemeClr val="dk1"/>
                </a:solidFill>
                <a:latin typeface="Calibri"/>
                <a:ea typeface="Calibri"/>
                <a:cs typeface="Calibri"/>
                <a:sym typeface="Calibri"/>
              </a:rPr>
              <a:t>, </a:t>
            </a:r>
            <a:r>
              <a:rPr i="1" lang="en-US" sz="1200">
                <a:solidFill>
                  <a:schemeClr val="dk1"/>
                </a:solidFill>
                <a:latin typeface="Calibri"/>
                <a:ea typeface="Calibri"/>
                <a:cs typeface="Calibri"/>
                <a:sym typeface="Calibri"/>
              </a:rPr>
              <a:t>rope</a:t>
            </a:r>
            <a:r>
              <a:rPr lang="en-US" sz="1200">
                <a:solidFill>
                  <a:schemeClr val="dk1"/>
                </a:solidFill>
                <a:latin typeface="Calibri"/>
                <a:ea typeface="Calibri"/>
                <a:cs typeface="Calibri"/>
                <a:sym typeface="Calibri"/>
              </a:rPr>
              <a:t>, </a:t>
            </a:r>
            <a:r>
              <a:rPr i="1" lang="en-US" sz="1200">
                <a:solidFill>
                  <a:schemeClr val="dk1"/>
                </a:solidFill>
                <a:latin typeface="Calibri"/>
                <a:ea typeface="Calibri"/>
                <a:cs typeface="Calibri"/>
                <a:sym typeface="Calibri"/>
              </a:rPr>
              <a:t>scarf</a:t>
            </a:r>
            <a:r>
              <a:rPr lang="en-US" sz="1200">
                <a:solidFill>
                  <a:schemeClr val="dk1"/>
                </a:solidFill>
                <a:latin typeface="Calibri"/>
                <a:ea typeface="Calibri"/>
                <a:cs typeface="Calibri"/>
                <a:sym typeface="Calibri"/>
              </a:rPr>
              <a:t>, </a:t>
            </a:r>
            <a:r>
              <a:rPr i="1" lang="en-US" sz="1200">
                <a:solidFill>
                  <a:schemeClr val="dk1"/>
                </a:solidFill>
                <a:latin typeface="Calibri"/>
                <a:ea typeface="Calibri"/>
                <a:cs typeface="Calibri"/>
                <a:sym typeface="Calibri"/>
              </a:rPr>
              <a:t>potato</a:t>
            </a:r>
            <a:r>
              <a:rPr lang="en-US" sz="1200">
                <a:solidFill>
                  <a:schemeClr val="dk1"/>
                </a:solidFill>
                <a:latin typeface="Calibri"/>
                <a:ea typeface="Calibri"/>
                <a:cs typeface="Calibri"/>
                <a:sym typeface="Calibri"/>
              </a:rPr>
              <a:t>, and </a:t>
            </a:r>
            <a:r>
              <a:rPr i="1" lang="en-US" sz="1200">
                <a:solidFill>
                  <a:schemeClr val="dk1"/>
                </a:solidFill>
                <a:latin typeface="Calibri"/>
                <a:ea typeface="Calibri"/>
                <a:cs typeface="Calibri"/>
                <a:sym typeface="Calibri"/>
              </a:rPr>
              <a:t>grass</a:t>
            </a:r>
            <a:r>
              <a:rPr lang="en-US" sz="1200">
                <a:solidFill>
                  <a:schemeClr val="dk1"/>
                </a:solidFill>
                <a:latin typeface="Calibri"/>
                <a:ea typeface="Calibri"/>
                <a:cs typeface="Calibri"/>
                <a:sym typeface="Calibri"/>
              </a:rPr>
              <a:t>.) Invite students to supply the plural form of each word. Review answers with the class, pointing out any errors. </a:t>
            </a:r>
            <a:endParaRPr/>
          </a:p>
          <a:p>
            <a:pPr indent="0" lvl="0" marL="0" rtl="0" algn="l">
              <a:lnSpc>
                <a:spcPct val="100000"/>
              </a:lnSpc>
              <a:spcBef>
                <a:spcPts val="0"/>
              </a:spcBef>
              <a:spcAft>
                <a:spcPts val="0"/>
              </a:spcAft>
              <a:buSzPts val="1400"/>
              <a:buNone/>
            </a:pPr>
            <a:r>
              <a:t/>
            </a:r>
            <a:endParaRPr b="0" i="0" sz="1800" u="none" strike="noStrike">
              <a:solidFill>
                <a:srgbClr val="000000"/>
              </a:solidFill>
              <a:latin typeface="Calibri"/>
              <a:ea typeface="Calibri"/>
              <a:cs typeface="Calibri"/>
              <a:sym typeface="Calibri"/>
            </a:endParaRPr>
          </a:p>
        </p:txBody>
      </p:sp>
      <p:sp>
        <p:nvSpPr>
          <p:cNvPr id="759" name="Google Shape;759;p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7" name="Shape 767"/>
        <p:cNvGrpSpPr/>
        <p:nvPr/>
      </p:nvGrpSpPr>
      <p:grpSpPr>
        <a:xfrm>
          <a:off x="0" y="0"/>
          <a:ext cx="0" cy="0"/>
          <a:chOff x="0" y="0"/>
          <a:chExt cx="0" cy="0"/>
        </a:xfrm>
      </p:grpSpPr>
      <p:sp>
        <p:nvSpPr>
          <p:cNvPr id="768" name="Google Shape;768;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9" name="Google Shape;769;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70" name="Google Shape;770;p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8" name="Shape 778"/>
        <p:cNvGrpSpPr/>
        <p:nvPr/>
      </p:nvGrpSpPr>
      <p:grpSpPr>
        <a:xfrm>
          <a:off x="0" y="0"/>
          <a:ext cx="0" cy="0"/>
          <a:chOff x="0" y="0"/>
          <a:chExt cx="0" cy="0"/>
        </a:xfrm>
      </p:grpSpPr>
      <p:sp>
        <p:nvSpPr>
          <p:cNvPr id="779" name="Google Shape;779;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0" name="Google Shape;780;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Readers can preview a text to make predictions about what will happen or what the text will reveal. Readers can use clues from the text’s structure, including headings, sidebars, and captions, and clues based on the genre, such as the main idea and details. </a:t>
            </a:r>
            <a:endParaRPr/>
          </a:p>
          <a:p>
            <a:pPr indent="-304800" lvl="0" marL="676656"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Look for structure and genre clues in the text as you preview it.</a:t>
            </a:r>
            <a:endParaRPr/>
          </a:p>
          <a:p>
            <a:pPr indent="-304800" lvl="0" marL="676656"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Consider any prior knowledge you have about the topic.</a:t>
            </a:r>
            <a:endParaRPr/>
          </a:p>
          <a:p>
            <a:pPr indent="-304800" lvl="0" marL="676656"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Make a guess about what the text will reveal.</a:t>
            </a:r>
            <a:endParaRPr/>
          </a:p>
          <a:p>
            <a:pPr indent="-304800" lvl="0" marL="676656"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Read the text to confirm or correct your prediction. </a:t>
            </a:r>
            <a:endParaRPr/>
          </a:p>
          <a:p>
            <a:pPr indent="-304800" lvl="0" marL="676656"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If your prediction is incorrect, update the prediction you made. </a:t>
            </a:r>
            <a:endParaRPr/>
          </a:p>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Use the Close Read note on p. 160 of the </a:t>
            </a:r>
            <a:r>
              <a:rPr i="1" lang="en-US" sz="1200">
                <a:solidFill>
                  <a:schemeClr val="dk1"/>
                </a:solidFill>
                <a:latin typeface="Calibri"/>
                <a:ea typeface="Calibri"/>
                <a:cs typeface="Calibri"/>
                <a:sym typeface="Calibri"/>
              </a:rPr>
              <a:t>Student Interactive </a:t>
            </a:r>
            <a:r>
              <a:rPr lang="en-US" sz="1200">
                <a:solidFill>
                  <a:schemeClr val="dk1"/>
                </a:solidFill>
                <a:latin typeface="Calibri"/>
                <a:ea typeface="Calibri"/>
                <a:cs typeface="Calibri"/>
                <a:sym typeface="Calibri"/>
              </a:rPr>
              <a:t>to model how to annotate the text to make and confirm or correct predictions: </a:t>
            </a:r>
            <a:endParaRPr/>
          </a:p>
          <a:p>
            <a:pPr indent="-228600" lvl="0" marL="228600" rtl="0" algn="l">
              <a:lnSpc>
                <a:spcPct val="100000"/>
              </a:lnSpc>
              <a:spcBef>
                <a:spcPts val="0"/>
              </a:spcBef>
              <a:spcAft>
                <a:spcPts val="0"/>
              </a:spcAft>
              <a:buSzPts val="1200"/>
              <a:buFont typeface="Calibri"/>
              <a:buAutoNum type="arabicPeriod"/>
            </a:pPr>
            <a:r>
              <a:rPr i="1" lang="en-US" sz="1200">
                <a:solidFill>
                  <a:schemeClr val="dk1"/>
                </a:solidFill>
                <a:latin typeface="Calibri"/>
                <a:ea typeface="Calibri"/>
                <a:cs typeface="Calibri"/>
                <a:sym typeface="Calibri"/>
              </a:rPr>
              <a:t>As I read, I notice many details about different places. I see that Kahlo has a diverse background. Her father was Hungarian, and her mother was Spanish and Mexican Indian. Her background shaped her perspective. I think having a diverse background will lead Kahlo to paint about a variety of subjects and show how they relate to her life. That’s my guess, or prediction, based on the text. As I read the text, I will highlight details that confirm or correct my prediction. If my prediction is incorrect, I will update the prediction based on new information I read. </a:t>
            </a:r>
            <a:endParaRPr/>
          </a:p>
          <a:p>
            <a:pPr indent="-60960" lvl="0" marL="137160" rtl="0" algn="l">
              <a:lnSpc>
                <a:spcPct val="100000"/>
              </a:lnSpc>
              <a:spcBef>
                <a:spcPts val="0"/>
              </a:spcBef>
              <a:spcAft>
                <a:spcPts val="0"/>
              </a:spcAft>
              <a:buClr>
                <a:schemeClr val="dk1"/>
              </a:buClr>
              <a:buSzPts val="1200"/>
              <a:buFont typeface="Calibri"/>
              <a:buNone/>
            </a:pPr>
            <a:r>
              <a:t/>
            </a:r>
            <a:endParaRPr i="1">
              <a:latin typeface="Calibri"/>
              <a:ea typeface="Calibri"/>
              <a:cs typeface="Calibri"/>
              <a:sym typeface="Calibri"/>
            </a:endParaRPr>
          </a:p>
        </p:txBody>
      </p:sp>
      <p:sp>
        <p:nvSpPr>
          <p:cNvPr id="781" name="Google Shape;781;p5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1" name="Shape 791"/>
        <p:cNvGrpSpPr/>
        <p:nvPr/>
      </p:nvGrpSpPr>
      <p:grpSpPr>
        <a:xfrm>
          <a:off x="0" y="0"/>
          <a:ext cx="0" cy="0"/>
          <a:chOff x="0" y="0"/>
          <a:chExt cx="0" cy="0"/>
        </a:xfrm>
      </p:grpSpPr>
      <p:sp>
        <p:nvSpPr>
          <p:cNvPr id="792" name="Google Shape;792;p1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3" name="Google Shape;793;p10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Explain that to understand a text, it is helpful to make predictions as you read. Remind students that when you make a prediction, you make a guess about what will happen next based on what you have already read. </a:t>
            </a:r>
            <a:endParaRPr/>
          </a:p>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Have students scan paragraphs 3 and 4. Ask: </a:t>
            </a:r>
            <a:r>
              <a:rPr b="0" i="1" lang="en-US" sz="1200">
                <a:solidFill>
                  <a:schemeClr val="dk1"/>
                </a:solidFill>
                <a:latin typeface="Calibri"/>
                <a:ea typeface="Calibri"/>
                <a:cs typeface="Calibri"/>
                <a:sym typeface="Calibri"/>
              </a:rPr>
              <a:t>Which sentence can help the reader make a prediction about how childhood experiences will affect Kahlo’s work</a:t>
            </a:r>
            <a:r>
              <a:rPr i="1" lang="en-US" sz="1200">
                <a:solidFill>
                  <a:schemeClr val="dk1"/>
                </a:solidFill>
                <a:latin typeface="Arial"/>
                <a:ea typeface="Arial"/>
                <a:cs typeface="Arial"/>
                <a:sym typeface="Arial"/>
              </a:rPr>
              <a:t>?</a:t>
            </a:r>
            <a:r>
              <a:rPr b="0" lang="en-US" sz="1200">
                <a:solidFill>
                  <a:schemeClr val="dk1"/>
                </a:solidFill>
                <a:latin typeface="Calibri"/>
                <a:ea typeface="Calibri"/>
                <a:cs typeface="Calibri"/>
                <a:sym typeface="Calibri"/>
              </a:rPr>
              <a:t> Have students highlight the text. See student page for possible responses. </a:t>
            </a:r>
            <a:endParaRPr/>
          </a:p>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Ask: </a:t>
            </a:r>
            <a:r>
              <a:rPr b="0" i="1" lang="en-US" sz="1200">
                <a:solidFill>
                  <a:schemeClr val="dk1"/>
                </a:solidFill>
                <a:latin typeface="Calibri"/>
                <a:ea typeface="Calibri"/>
                <a:cs typeface="Calibri"/>
                <a:sym typeface="Calibri"/>
              </a:rPr>
              <a:t>How did you decide on your response</a:t>
            </a:r>
            <a:r>
              <a:rPr i="1" lang="en-US" sz="1200">
                <a:solidFill>
                  <a:schemeClr val="dk1"/>
                </a:solidFill>
                <a:latin typeface="Arial"/>
                <a:ea typeface="Arial"/>
                <a:cs typeface="Arial"/>
                <a:sym typeface="Arial"/>
              </a:rPr>
              <a:t>?</a:t>
            </a:r>
            <a:r>
              <a:rPr b="0" i="1" lang="en-US" sz="1200">
                <a:solidFill>
                  <a:schemeClr val="dk1"/>
                </a:solidFill>
                <a:latin typeface="Calibri"/>
                <a:ea typeface="Calibri"/>
                <a:cs typeface="Calibri"/>
                <a:sym typeface="Calibri"/>
              </a:rPr>
              <a:t> </a:t>
            </a:r>
            <a:r>
              <a:rPr b="0" lang="en-US" sz="1200">
                <a:solidFill>
                  <a:schemeClr val="dk1"/>
                </a:solidFill>
                <a:latin typeface="Calibri"/>
                <a:ea typeface="Calibri"/>
                <a:cs typeface="Calibri"/>
                <a:sym typeface="Calibri"/>
              </a:rPr>
              <a:t>Possible Response: The sentence “Kahlo’s diverse background helped define both her identity and her vision of the world” helps me predict that Kahlo’s experiences will shape her work. </a:t>
            </a:r>
            <a:endParaRPr/>
          </a:p>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Say: </a:t>
            </a:r>
            <a:r>
              <a:rPr b="0" i="1" lang="en-US" sz="1200">
                <a:solidFill>
                  <a:schemeClr val="dk1"/>
                </a:solidFill>
                <a:latin typeface="Calibri"/>
                <a:ea typeface="Calibri"/>
                <a:cs typeface="Calibri"/>
                <a:sym typeface="Calibri"/>
              </a:rPr>
              <a:t>As you continue reading, look for text evidence that confirms or corrects your prediction</a:t>
            </a:r>
            <a:r>
              <a:rPr b="0" lang="en-US" sz="1200">
                <a:solidFill>
                  <a:schemeClr val="dk1"/>
                </a:solidFill>
                <a:latin typeface="Calibri"/>
                <a:ea typeface="Calibri"/>
                <a:cs typeface="Calibri"/>
                <a:sym typeface="Calibri"/>
              </a:rPr>
              <a:t>. DOK 2 </a:t>
            </a:r>
            <a:endParaRPr/>
          </a:p>
          <a:p>
            <a:pPr indent="-60960" lvl="0" marL="137160" rtl="0" algn="l">
              <a:lnSpc>
                <a:spcPct val="100000"/>
              </a:lnSpc>
              <a:spcBef>
                <a:spcPts val="0"/>
              </a:spcBef>
              <a:spcAft>
                <a:spcPts val="0"/>
              </a:spcAft>
              <a:buClr>
                <a:schemeClr val="dk1"/>
              </a:buClr>
              <a:buSzPts val="1200"/>
              <a:buFont typeface="Calibri"/>
              <a:buNone/>
            </a:pPr>
            <a:r>
              <a:t/>
            </a:r>
            <a:endParaRPr i="1">
              <a:latin typeface="Calibri"/>
              <a:ea typeface="Calibri"/>
              <a:cs typeface="Calibri"/>
              <a:sym typeface="Calibri"/>
            </a:endParaRPr>
          </a:p>
        </p:txBody>
      </p:sp>
      <p:sp>
        <p:nvSpPr>
          <p:cNvPr id="794" name="Google Shape;794;p10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4" name="Shape 804"/>
        <p:cNvGrpSpPr/>
        <p:nvPr/>
      </p:nvGrpSpPr>
      <p:grpSpPr>
        <a:xfrm>
          <a:off x="0" y="0"/>
          <a:ext cx="0" cy="0"/>
          <a:chOff x="0" y="0"/>
          <a:chExt cx="0" cy="0"/>
        </a:xfrm>
      </p:grpSpPr>
      <p:sp>
        <p:nvSpPr>
          <p:cNvPr id="805" name="Google Shape;805;p1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6" name="Google Shape;806;p10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Have students preview the text on p. 161 and make a prediction about how the bus crash might have affected Kahlo. Then have them continue reading to confirm or correct their prediction. </a:t>
            </a:r>
            <a:endParaRPr/>
          </a:p>
          <a:p>
            <a:pPr indent="-60960" lvl="0" marL="137160" rtl="0" algn="l">
              <a:lnSpc>
                <a:spcPct val="100000"/>
              </a:lnSpc>
              <a:spcBef>
                <a:spcPts val="0"/>
              </a:spcBef>
              <a:spcAft>
                <a:spcPts val="0"/>
              </a:spcAft>
              <a:buClr>
                <a:schemeClr val="dk1"/>
              </a:buClr>
              <a:buSzPts val="1200"/>
              <a:buFont typeface="Calibri"/>
              <a:buNone/>
            </a:pPr>
            <a:r>
              <a:t/>
            </a:r>
            <a:endParaRPr i="1">
              <a:latin typeface="Calibri"/>
              <a:ea typeface="Calibri"/>
              <a:cs typeface="Calibri"/>
              <a:sym typeface="Calibri"/>
            </a:endParaRPr>
          </a:p>
        </p:txBody>
      </p:sp>
      <p:sp>
        <p:nvSpPr>
          <p:cNvPr id="807" name="Google Shape;807;p10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7" name="Shape 817"/>
        <p:cNvGrpSpPr/>
        <p:nvPr/>
      </p:nvGrpSpPr>
      <p:grpSpPr>
        <a:xfrm>
          <a:off x="0" y="0"/>
          <a:ext cx="0" cy="0"/>
          <a:chOff x="0" y="0"/>
          <a:chExt cx="0" cy="0"/>
        </a:xfrm>
      </p:grpSpPr>
      <p:sp>
        <p:nvSpPr>
          <p:cNvPr id="818" name="Google Shape;818;p1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9" name="Google Shape;819;p10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chemeClr val="dk1"/>
              </a:buClr>
              <a:buSzPts val="1200"/>
              <a:buFont typeface="Calibri"/>
              <a:buAutoNum type="arabicPeriod"/>
            </a:pPr>
            <a:r>
              <a:rPr b="0" lang="en-US" sz="1200">
                <a:solidFill>
                  <a:schemeClr val="dk1"/>
                </a:solidFill>
                <a:latin typeface="Calibri"/>
                <a:ea typeface="Calibri"/>
                <a:cs typeface="Calibri"/>
                <a:sym typeface="Calibri"/>
              </a:rPr>
              <a:t>Have students scan paragraph 11 and highlight details that help them confirm or correct predictions they made about the importance of Mexico as a theme in Kahlo's work. See student page for possible responses. </a:t>
            </a:r>
            <a:endParaRPr/>
          </a:p>
          <a:p>
            <a:pPr indent="-60960" lvl="0" marL="137160" rtl="0" algn="l">
              <a:lnSpc>
                <a:spcPct val="100000"/>
              </a:lnSpc>
              <a:spcBef>
                <a:spcPts val="0"/>
              </a:spcBef>
              <a:spcAft>
                <a:spcPts val="0"/>
              </a:spcAft>
              <a:buClr>
                <a:schemeClr val="dk1"/>
              </a:buClr>
              <a:buSzPts val="1200"/>
              <a:buFont typeface="Calibri"/>
              <a:buNone/>
            </a:pPr>
            <a:r>
              <a:t/>
            </a:r>
            <a:endParaRPr i="1">
              <a:latin typeface="Calibri"/>
              <a:ea typeface="Calibri"/>
              <a:cs typeface="Calibri"/>
              <a:sym typeface="Calibri"/>
            </a:endParaRPr>
          </a:p>
        </p:txBody>
      </p:sp>
      <p:sp>
        <p:nvSpPr>
          <p:cNvPr id="820" name="Google Shape;820;p10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0" name="Shape 830"/>
        <p:cNvGrpSpPr/>
        <p:nvPr/>
      </p:nvGrpSpPr>
      <p:grpSpPr>
        <a:xfrm>
          <a:off x="0" y="0"/>
          <a:ext cx="0" cy="0"/>
          <a:chOff x="0" y="0"/>
          <a:chExt cx="0" cy="0"/>
        </a:xfrm>
      </p:grpSpPr>
      <p:sp>
        <p:nvSpPr>
          <p:cNvPr id="831" name="Google Shape;831;p1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2" name="Google Shape;832;p10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Have students scan paragraph 24. Ask: Which sentences in the text can help a reader predict how living in the desert influenced O’Keeffe’s work</a:t>
            </a:r>
            <a:r>
              <a:rPr lang="en-US" sz="1200">
                <a:solidFill>
                  <a:schemeClr val="dk1"/>
                </a:solidFill>
                <a:latin typeface="Arial"/>
                <a:ea typeface="Arial"/>
                <a:cs typeface="Arial"/>
                <a:sym typeface="Arial"/>
              </a:rPr>
              <a:t>?</a:t>
            </a:r>
            <a:r>
              <a:rPr b="0" lang="en-US" sz="1200">
                <a:solidFill>
                  <a:schemeClr val="dk1"/>
                </a:solidFill>
                <a:latin typeface="Calibri"/>
                <a:ea typeface="Calibri"/>
                <a:cs typeface="Calibri"/>
                <a:sym typeface="Calibri"/>
              </a:rPr>
              <a:t> Have students highlight</a:t>
            </a:r>
            <a:br>
              <a:rPr b="0" lang="en-US" sz="1200">
                <a:solidFill>
                  <a:schemeClr val="dk1"/>
                </a:solidFill>
                <a:latin typeface="Calibri"/>
                <a:ea typeface="Calibri"/>
                <a:cs typeface="Calibri"/>
                <a:sym typeface="Calibri"/>
              </a:rPr>
            </a:br>
            <a:r>
              <a:rPr b="0" lang="en-US" sz="1200">
                <a:solidFill>
                  <a:schemeClr val="dk1"/>
                </a:solidFill>
                <a:latin typeface="Calibri"/>
                <a:ea typeface="Calibri"/>
                <a:cs typeface="Calibri"/>
                <a:sym typeface="Calibri"/>
              </a:rPr>
              <a:t>the text</a:t>
            </a:r>
            <a:r>
              <a:rPr b="0" i="1" lang="en-US" sz="1200">
                <a:solidFill>
                  <a:schemeClr val="dk1"/>
                </a:solidFill>
                <a:latin typeface="Calibri"/>
                <a:ea typeface="Calibri"/>
                <a:cs typeface="Calibri"/>
                <a:sym typeface="Calibri"/>
              </a:rPr>
              <a:t>. </a:t>
            </a:r>
            <a:r>
              <a:rPr b="0" i="0" lang="en-US" sz="1200">
                <a:solidFill>
                  <a:schemeClr val="dk1"/>
                </a:solidFill>
                <a:latin typeface="Calibri"/>
                <a:ea typeface="Calibri"/>
                <a:cs typeface="Calibri"/>
                <a:sym typeface="Calibri"/>
              </a:rPr>
              <a:t>See student page for possible responses. </a:t>
            </a:r>
            <a:endParaRPr/>
          </a:p>
          <a:p>
            <a:pPr indent="-228600" lvl="0" marL="228600" rtl="0" algn="l">
              <a:lnSpc>
                <a:spcPct val="100000"/>
              </a:lnSpc>
              <a:spcBef>
                <a:spcPts val="0"/>
              </a:spcBef>
              <a:spcAft>
                <a:spcPts val="0"/>
              </a:spcAft>
              <a:buSzPts val="1200"/>
              <a:buFont typeface="Calibri"/>
              <a:buAutoNum type="arabicPeriod"/>
            </a:pPr>
            <a:r>
              <a:rPr b="0" i="0" lang="en-US" sz="1200">
                <a:solidFill>
                  <a:schemeClr val="dk1"/>
                </a:solidFill>
                <a:latin typeface="Calibri"/>
                <a:ea typeface="Calibri"/>
                <a:cs typeface="Calibri"/>
                <a:sym typeface="Calibri"/>
              </a:rPr>
              <a:t>Ask: </a:t>
            </a:r>
            <a:r>
              <a:rPr b="0" i="1" lang="en-US" sz="1200">
                <a:solidFill>
                  <a:schemeClr val="dk1"/>
                </a:solidFill>
                <a:latin typeface="Calibri"/>
                <a:ea typeface="Calibri"/>
                <a:cs typeface="Calibri"/>
                <a:sym typeface="Calibri"/>
              </a:rPr>
              <a:t>How did you decide on your response</a:t>
            </a:r>
            <a:r>
              <a:rPr i="1" lang="en-US" sz="1200">
                <a:solidFill>
                  <a:schemeClr val="dk1"/>
                </a:solidFill>
                <a:latin typeface="Arial"/>
                <a:ea typeface="Arial"/>
                <a:cs typeface="Arial"/>
                <a:sym typeface="Arial"/>
              </a:rPr>
              <a:t>?</a:t>
            </a:r>
            <a:r>
              <a:rPr b="0" i="1" lang="en-US" sz="1200">
                <a:solidFill>
                  <a:schemeClr val="dk1"/>
                </a:solidFill>
                <a:latin typeface="Calibri"/>
                <a:ea typeface="Calibri"/>
                <a:cs typeface="Calibri"/>
                <a:sym typeface="Calibri"/>
              </a:rPr>
              <a:t> </a:t>
            </a:r>
            <a:r>
              <a:rPr b="0" lang="en-US" sz="1200">
                <a:solidFill>
                  <a:schemeClr val="dk1"/>
                </a:solidFill>
                <a:latin typeface="Calibri"/>
                <a:ea typeface="Calibri"/>
                <a:cs typeface="Calibri"/>
                <a:sym typeface="Calibri"/>
              </a:rPr>
              <a:t>Possible Response: Details about the rocky terrain, local art, and adobe architecture show what inspired O’Keeffe and how the desert influenced her work. DOK 2 </a:t>
            </a:r>
            <a:endParaRPr/>
          </a:p>
          <a:p>
            <a:pPr indent="-60960" lvl="0" marL="137160" rtl="0" algn="l">
              <a:lnSpc>
                <a:spcPct val="100000"/>
              </a:lnSpc>
              <a:spcBef>
                <a:spcPts val="0"/>
              </a:spcBef>
              <a:spcAft>
                <a:spcPts val="0"/>
              </a:spcAft>
              <a:buClr>
                <a:schemeClr val="dk1"/>
              </a:buClr>
              <a:buSzPts val="1200"/>
              <a:buFont typeface="Calibri"/>
              <a:buNone/>
            </a:pPr>
            <a:r>
              <a:t/>
            </a:r>
            <a:endParaRPr i="1">
              <a:latin typeface="Calibri"/>
              <a:ea typeface="Calibri"/>
              <a:cs typeface="Calibri"/>
              <a:sym typeface="Calibri"/>
            </a:endParaRPr>
          </a:p>
        </p:txBody>
      </p:sp>
      <p:sp>
        <p:nvSpPr>
          <p:cNvPr id="833" name="Google Shape;833;p10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3" name="Shape 843"/>
        <p:cNvGrpSpPr/>
        <p:nvPr/>
      </p:nvGrpSpPr>
      <p:grpSpPr>
        <a:xfrm>
          <a:off x="0" y="0"/>
          <a:ext cx="0" cy="0"/>
          <a:chOff x="0" y="0"/>
          <a:chExt cx="0" cy="0"/>
        </a:xfrm>
      </p:grpSpPr>
      <p:sp>
        <p:nvSpPr>
          <p:cNvPr id="844" name="Google Shape;844;p1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5" name="Google Shape;845;p10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Have students scan paragraphs 30 and 31. Ask: Which sentence from the text can help the reader predict how location influenced Gauguin’s work? Have students highlight the text. See student page for possible responses. DOK 2 </a:t>
            </a:r>
            <a:endParaRPr/>
          </a:p>
          <a:p>
            <a:pPr indent="-60960" lvl="0" marL="137160" rtl="0" algn="l">
              <a:lnSpc>
                <a:spcPct val="100000"/>
              </a:lnSpc>
              <a:spcBef>
                <a:spcPts val="0"/>
              </a:spcBef>
              <a:spcAft>
                <a:spcPts val="0"/>
              </a:spcAft>
              <a:buClr>
                <a:schemeClr val="dk1"/>
              </a:buClr>
              <a:buSzPts val="1200"/>
              <a:buFont typeface="Calibri"/>
              <a:buNone/>
            </a:pPr>
            <a:r>
              <a:t/>
            </a:r>
            <a:endParaRPr i="1">
              <a:latin typeface="Calibri"/>
              <a:ea typeface="Calibri"/>
              <a:cs typeface="Calibri"/>
              <a:sym typeface="Calibri"/>
            </a:endParaRPr>
          </a:p>
        </p:txBody>
      </p:sp>
      <p:sp>
        <p:nvSpPr>
          <p:cNvPr id="846" name="Google Shape;846;p10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2" name="Google Shape;152;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In informational texts, authors organize details in patterns that help readers best understand the text. The structure the author chooses depends on the topic and the relationship between the key ideas. For example, a text about a historical event is often in chronological order or problem-and-solution order. A text about an invention may be in problem-and-solution order.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Transition words and phrases can provide clues about the structure of a text. Ask yourself: </a:t>
            </a:r>
            <a:endParaRPr/>
          </a:p>
          <a:p>
            <a:pPr indent="-304800" lvl="0" marL="676656"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What transition words and phrases does the author include? </a:t>
            </a:r>
            <a:endParaRPr/>
          </a:p>
          <a:p>
            <a:pPr indent="-304800" lvl="0" marL="676656"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What relationship between ideas do these words point out?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Model determining the structure of an informational text: </a:t>
            </a:r>
            <a:r>
              <a:rPr i="1" lang="en-US" sz="1200">
                <a:solidFill>
                  <a:schemeClr val="dk1"/>
                </a:solidFill>
                <a:latin typeface="Calibri"/>
                <a:ea typeface="Calibri"/>
                <a:cs typeface="Calibri"/>
                <a:sym typeface="Calibri"/>
              </a:rPr>
              <a:t>In “Life in Black and White,” the author tells about the life and career</a:t>
            </a:r>
            <a:br>
              <a:rPr i="1" lang="en-US" sz="1200">
                <a:solidFill>
                  <a:schemeClr val="dk1"/>
                </a:solidFill>
                <a:latin typeface="Calibri"/>
                <a:ea typeface="Calibri"/>
                <a:cs typeface="Calibri"/>
                <a:sym typeface="Calibri"/>
              </a:rPr>
            </a:br>
            <a:r>
              <a:rPr i="1" lang="en-US" sz="1200">
                <a:solidFill>
                  <a:schemeClr val="dk1"/>
                </a:solidFill>
                <a:latin typeface="Calibri"/>
                <a:ea typeface="Calibri"/>
                <a:cs typeface="Calibri"/>
                <a:sym typeface="Calibri"/>
              </a:rPr>
              <a:t>of Dorothea Lange. The text follows her life from childhood to adulthood. The author includes dates and the transition words later, then, as a child, and today. Keeping all of this in mind, I think the structure of this text is chronological. The author tells when important events happened in Lange’s life and her legacy today.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To help students establish a purpose for reading, provide them with copies of a short newspaper or magazine article. Have them work with a partner to identify transition words and phrases and determine the structure of the text. </a:t>
            </a:r>
            <a:r>
              <a:rPr b="1" i="0" lang="en-US" u="none" strike="noStrike">
                <a:latin typeface="Calibri"/>
                <a:ea typeface="Calibri"/>
                <a:cs typeface="Calibri"/>
                <a:sym typeface="Calibri"/>
              </a:rPr>
              <a:t>Editable Anchor Chart Click Path: Table of Contents -&gt; Reading Anchor Charts -&gt; Unit 4 Week 5: Drama Editable Reading Anchor Chart</a:t>
            </a:r>
            <a:endParaRPr b="1" i="0">
              <a:latin typeface="Calibri"/>
              <a:ea typeface="Calibri"/>
              <a:cs typeface="Calibri"/>
              <a:sym typeface="Calibri"/>
            </a:endParaRPr>
          </a:p>
        </p:txBody>
      </p:sp>
      <p:sp>
        <p:nvSpPr>
          <p:cNvPr id="153" name="Google Shape;153;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6" name="Shape 856"/>
        <p:cNvGrpSpPr/>
        <p:nvPr/>
      </p:nvGrpSpPr>
      <p:grpSpPr>
        <a:xfrm>
          <a:off x="0" y="0"/>
          <a:ext cx="0" cy="0"/>
          <a:chOff x="0" y="0"/>
          <a:chExt cx="0" cy="0"/>
        </a:xfrm>
      </p:grpSpPr>
      <p:sp>
        <p:nvSpPr>
          <p:cNvPr id="857" name="Google Shape;857;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8" name="Google Shape;858;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chemeClr val="dk1"/>
              </a:buClr>
              <a:buSzPts val="1200"/>
              <a:buFont typeface="Calibri"/>
              <a:buAutoNum type="arabicPeriod"/>
            </a:pPr>
            <a:r>
              <a:rPr lang="en-US" sz="1200">
                <a:solidFill>
                  <a:schemeClr val="dk1"/>
                </a:solidFill>
                <a:latin typeface="Calibri"/>
                <a:ea typeface="Calibri"/>
                <a:cs typeface="Calibri"/>
                <a:sym typeface="Calibri"/>
              </a:rPr>
              <a:t>Have students use the strategies for confirming or correcting predictions.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Have students annotate the text using the other Close Read notes for Confirm or Correct Predictions and then use the text evidence from their annotations to complete the chart on p. 177. </a:t>
            </a:r>
            <a:endParaRPr/>
          </a:p>
          <a:p>
            <a:pPr indent="-139700" lvl="0" marL="457200" rtl="0" algn="l">
              <a:lnSpc>
                <a:spcPct val="100000"/>
              </a:lnSpc>
              <a:spcBef>
                <a:spcPts val="0"/>
              </a:spcBef>
              <a:spcAft>
                <a:spcPts val="0"/>
              </a:spcAft>
              <a:buClr>
                <a:schemeClr val="dk1"/>
              </a:buClr>
              <a:buSzPts val="1200"/>
              <a:buFont typeface="Calibri"/>
              <a:buNone/>
            </a:pPr>
            <a:r>
              <a:t/>
            </a:r>
            <a:endParaRPr i="1" sz="1200">
              <a:latin typeface="Calibri"/>
              <a:ea typeface="Calibri"/>
              <a:cs typeface="Calibri"/>
              <a:sym typeface="Calibri"/>
            </a:endParaRPr>
          </a:p>
        </p:txBody>
      </p:sp>
      <p:sp>
        <p:nvSpPr>
          <p:cNvPr id="859" name="Google Shape;859;p5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0" name="Shape 870"/>
        <p:cNvGrpSpPr/>
        <p:nvPr/>
      </p:nvGrpSpPr>
      <p:grpSpPr>
        <a:xfrm>
          <a:off x="0" y="0"/>
          <a:ext cx="0" cy="0"/>
          <a:chOff x="0" y="0"/>
          <a:chExt cx="0" cy="0"/>
        </a:xfrm>
      </p:grpSpPr>
      <p:sp>
        <p:nvSpPr>
          <p:cNvPr id="871" name="Google Shape;871;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2" name="Google Shape;872;p5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sz="1200">
                <a:solidFill>
                  <a:schemeClr val="dk1"/>
                </a:solidFill>
              </a:rPr>
              <a:t>Another type of figurative language is the simile—a comparison that does not include the word </a:t>
            </a:r>
            <a:r>
              <a:rPr i="1" lang="en-US" sz="1200">
                <a:solidFill>
                  <a:schemeClr val="dk1"/>
                </a:solidFill>
              </a:rPr>
              <a:t>like </a:t>
            </a:r>
            <a:r>
              <a:rPr lang="en-US" sz="1200">
                <a:solidFill>
                  <a:schemeClr val="dk1"/>
                </a:solidFill>
              </a:rPr>
              <a:t>or </a:t>
            </a:r>
            <a:r>
              <a:rPr i="1" lang="en-US" sz="1200">
                <a:solidFill>
                  <a:schemeClr val="dk1"/>
                </a:solidFill>
              </a:rPr>
              <a:t>as</a:t>
            </a:r>
            <a:r>
              <a:rPr lang="en-US" sz="1200">
                <a:solidFill>
                  <a:schemeClr val="dk1"/>
                </a:solidFill>
              </a:rPr>
              <a:t>. For instance, explain that the expression “I have a frog in my throat” does not mean that the person has swallowed an amphibian. Instead, it means the person has a voice like a croaking frog. Writers use metaphors to enrich their writing and to keep their readers’ attention.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rPr>
              <a:t>Invite students to go back to </a:t>
            </a:r>
            <a:r>
              <a:rPr i="1" lang="en-US" sz="1200">
                <a:solidFill>
                  <a:schemeClr val="dk1"/>
                </a:solidFill>
              </a:rPr>
              <a:t>Picturesque Journeys </a:t>
            </a:r>
            <a:r>
              <a:rPr lang="en-US" sz="1200">
                <a:solidFill>
                  <a:schemeClr val="dk1"/>
                </a:solidFill>
              </a:rPr>
              <a:t>and write metaphors based on the images and the text. </a:t>
            </a:r>
            <a:endParaRPr/>
          </a:p>
          <a:p>
            <a:pPr indent="-228600" lvl="1" marL="685800" rtl="0" algn="l">
              <a:lnSpc>
                <a:spcPct val="100000"/>
              </a:lnSpc>
              <a:spcBef>
                <a:spcPts val="0"/>
              </a:spcBef>
              <a:spcAft>
                <a:spcPts val="0"/>
              </a:spcAft>
              <a:buSzPts val="1400"/>
              <a:buFont typeface="Calibri"/>
              <a:buChar char="•"/>
            </a:pPr>
            <a:r>
              <a:rPr lang="en-US" sz="1200">
                <a:solidFill>
                  <a:schemeClr val="dk1"/>
                </a:solidFill>
              </a:rPr>
              <a:t>For example, instead of writing “Frida Kahlo felt sad,” students could write “Frida Kahlo was a weeping willow.” (You may need to tell students that a weeping willow is a type of tree that has drooping branches.) </a:t>
            </a:r>
            <a:endParaRPr/>
          </a:p>
          <a:p>
            <a:pPr indent="-228600" lvl="1" marL="685800" rtl="0" algn="l">
              <a:lnSpc>
                <a:spcPct val="100000"/>
              </a:lnSpc>
              <a:spcBef>
                <a:spcPts val="0"/>
              </a:spcBef>
              <a:spcAft>
                <a:spcPts val="0"/>
              </a:spcAft>
              <a:buSzPts val="1400"/>
              <a:buFont typeface="Calibri"/>
              <a:buChar char="•"/>
            </a:pPr>
            <a:r>
              <a:rPr lang="en-US" sz="1200">
                <a:solidFill>
                  <a:schemeClr val="dk1"/>
                </a:solidFill>
              </a:rPr>
              <a:t>Explain that many people would describe Georgia O’Keeffe’s love of independence as “being a lone wolf.” </a:t>
            </a:r>
            <a:endParaRPr/>
          </a:p>
          <a:p>
            <a:pPr indent="-228600" lvl="0" marL="228600" marR="0" rtl="0" algn="l">
              <a:lnSpc>
                <a:spcPct val="100000"/>
              </a:lnSpc>
              <a:spcBef>
                <a:spcPts val="0"/>
              </a:spcBef>
              <a:spcAft>
                <a:spcPts val="0"/>
              </a:spcAft>
              <a:buClr>
                <a:schemeClr val="dk1"/>
              </a:buClr>
              <a:buSzPts val="1200"/>
              <a:buFont typeface="Calibri"/>
              <a:buAutoNum type="arabicPeriod"/>
            </a:pPr>
            <a:r>
              <a:rPr lang="en-US" sz="1200">
                <a:solidFill>
                  <a:schemeClr val="dk1"/>
                </a:solidFill>
              </a:rPr>
              <a:t>Have students complete the activity on p.182 of the </a:t>
            </a:r>
            <a:r>
              <a:rPr i="1" lang="en-US" sz="1200">
                <a:solidFill>
                  <a:schemeClr val="dk1"/>
                </a:solidFill>
              </a:rPr>
              <a:t>Student Interactive</a:t>
            </a:r>
            <a:r>
              <a:rPr lang="en-US" sz="1200">
                <a:solidFill>
                  <a:schemeClr val="dk1"/>
                </a:solidFill>
              </a:rPr>
              <a:t>. Explain that students may be sharing their informational paragraphs with the class, so the paragraphs should not contain information that the students consider personal. </a:t>
            </a:r>
            <a:endParaRPr/>
          </a:p>
          <a:p>
            <a:pPr indent="-254000" lvl="0" marL="571500" rtl="0" algn="l">
              <a:lnSpc>
                <a:spcPct val="100000"/>
              </a:lnSpc>
              <a:spcBef>
                <a:spcPts val="0"/>
              </a:spcBef>
              <a:spcAft>
                <a:spcPts val="0"/>
              </a:spcAft>
              <a:buClr>
                <a:schemeClr val="dk1"/>
              </a:buClr>
              <a:buSzPts val="1200"/>
              <a:buFont typeface="Calibri"/>
              <a:buNone/>
            </a:pPr>
            <a:r>
              <a:t/>
            </a:r>
            <a:endParaRPr i="1"/>
          </a:p>
        </p:txBody>
      </p:sp>
      <p:sp>
        <p:nvSpPr>
          <p:cNvPr id="873" name="Google Shape;873;p5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4" name="Shape 884"/>
        <p:cNvGrpSpPr/>
        <p:nvPr/>
      </p:nvGrpSpPr>
      <p:grpSpPr>
        <a:xfrm>
          <a:off x="0" y="0"/>
          <a:ext cx="0" cy="0"/>
          <a:chOff x="0" y="0"/>
          <a:chExt cx="0" cy="0"/>
        </a:xfrm>
      </p:grpSpPr>
      <p:sp>
        <p:nvSpPr>
          <p:cNvPr id="885" name="Google Shape;885;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6" name="Google Shape;886;p5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Review the strategies on pp. T264–T265 on the meaning and use of the suffixes </a:t>
            </a:r>
            <a:r>
              <a:rPr i="1" lang="en-US" sz="1200">
                <a:solidFill>
                  <a:schemeClr val="dk1"/>
                </a:solidFill>
                <a:latin typeface="Calibri"/>
                <a:ea typeface="Calibri"/>
                <a:cs typeface="Calibri"/>
                <a:sym typeface="Calibri"/>
              </a:rPr>
              <a:t>-able </a:t>
            </a:r>
            <a:r>
              <a:rPr lang="en-US" sz="1200">
                <a:solidFill>
                  <a:schemeClr val="dk1"/>
                </a:solidFill>
                <a:latin typeface="Calibri"/>
                <a:ea typeface="Calibri"/>
                <a:cs typeface="Calibri"/>
                <a:sym typeface="Calibri"/>
              </a:rPr>
              <a:t>and </a:t>
            </a:r>
            <a:r>
              <a:rPr i="1" lang="en-US" sz="1200">
                <a:solidFill>
                  <a:schemeClr val="dk1"/>
                </a:solidFill>
                <a:latin typeface="Calibri"/>
                <a:ea typeface="Calibri"/>
                <a:cs typeface="Calibri"/>
                <a:sym typeface="Calibri"/>
              </a:rPr>
              <a:t>-ible</a:t>
            </a:r>
            <a:r>
              <a:rPr lang="en-US" sz="1200">
                <a:solidFill>
                  <a:schemeClr val="dk1"/>
                </a:solidFill>
                <a:latin typeface="Calibri"/>
                <a:ea typeface="Calibri"/>
                <a:cs typeface="Calibri"/>
                <a:sym typeface="Calibri"/>
              </a:rPr>
              <a:t>. </a:t>
            </a:r>
            <a:endParaRPr/>
          </a:p>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Write the word </a:t>
            </a:r>
            <a:r>
              <a:rPr i="1" lang="en-US" sz="1200">
                <a:solidFill>
                  <a:schemeClr val="dk1"/>
                </a:solidFill>
                <a:latin typeface="Calibri"/>
                <a:ea typeface="Calibri"/>
                <a:cs typeface="Calibri"/>
                <a:sym typeface="Calibri"/>
              </a:rPr>
              <a:t>definable </a:t>
            </a:r>
            <a:r>
              <a:rPr lang="en-US" sz="1200">
                <a:solidFill>
                  <a:schemeClr val="dk1"/>
                </a:solidFill>
                <a:latin typeface="Calibri"/>
                <a:ea typeface="Calibri"/>
                <a:cs typeface="Calibri"/>
                <a:sym typeface="Calibri"/>
              </a:rPr>
              <a:t>on the board and challenge students to pronounce it and guess what it means. </a:t>
            </a:r>
            <a:endParaRPr/>
          </a:p>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Explain to students that when they are adding </a:t>
            </a:r>
            <a:r>
              <a:rPr i="1" lang="en-US" sz="1200">
                <a:solidFill>
                  <a:schemeClr val="dk1"/>
                </a:solidFill>
                <a:latin typeface="Calibri"/>
                <a:ea typeface="Calibri"/>
                <a:cs typeface="Calibri"/>
                <a:sym typeface="Calibri"/>
              </a:rPr>
              <a:t>-able </a:t>
            </a:r>
            <a:r>
              <a:rPr lang="en-US" sz="1200">
                <a:solidFill>
                  <a:schemeClr val="dk1"/>
                </a:solidFill>
                <a:latin typeface="Calibri"/>
                <a:ea typeface="Calibri"/>
                <a:cs typeface="Calibri"/>
                <a:sym typeface="Calibri"/>
              </a:rPr>
              <a:t>or </a:t>
            </a:r>
            <a:r>
              <a:rPr i="1" lang="en-US" sz="1200">
                <a:solidFill>
                  <a:schemeClr val="dk1"/>
                </a:solidFill>
                <a:latin typeface="Calibri"/>
                <a:ea typeface="Calibri"/>
                <a:cs typeface="Calibri"/>
                <a:sym typeface="Calibri"/>
              </a:rPr>
              <a:t>-ible </a:t>
            </a:r>
            <a:r>
              <a:rPr lang="en-US" sz="1200">
                <a:solidFill>
                  <a:schemeClr val="dk1"/>
                </a:solidFill>
                <a:latin typeface="Calibri"/>
                <a:ea typeface="Calibri"/>
                <a:cs typeface="Calibri"/>
                <a:sym typeface="Calibri"/>
              </a:rPr>
              <a:t>to a word that ends with a silent </a:t>
            </a:r>
            <a:r>
              <a:rPr i="1" lang="en-US" sz="1200">
                <a:solidFill>
                  <a:schemeClr val="dk1"/>
                </a:solidFill>
                <a:latin typeface="Calibri"/>
                <a:ea typeface="Calibri"/>
                <a:cs typeface="Calibri"/>
                <a:sym typeface="Calibri"/>
              </a:rPr>
              <a:t>e</a:t>
            </a:r>
            <a:r>
              <a:rPr lang="en-US" sz="1200">
                <a:solidFill>
                  <a:schemeClr val="dk1"/>
                </a:solidFill>
                <a:latin typeface="Calibri"/>
                <a:ea typeface="Calibri"/>
                <a:cs typeface="Calibri"/>
                <a:sym typeface="Calibri"/>
              </a:rPr>
              <a:t>, they will usually need to remove the silent </a:t>
            </a:r>
            <a:r>
              <a:rPr i="1" lang="en-US" sz="1200">
                <a:solidFill>
                  <a:schemeClr val="dk1"/>
                </a:solidFill>
                <a:latin typeface="Calibri"/>
                <a:ea typeface="Calibri"/>
                <a:cs typeface="Calibri"/>
                <a:sym typeface="Calibri"/>
              </a:rPr>
              <a:t>e </a:t>
            </a:r>
            <a:r>
              <a:rPr lang="en-US" sz="1200">
                <a:solidFill>
                  <a:schemeClr val="dk1"/>
                </a:solidFill>
                <a:latin typeface="Calibri"/>
                <a:ea typeface="Calibri"/>
                <a:cs typeface="Calibri"/>
                <a:sym typeface="Calibri"/>
              </a:rPr>
              <a:t>before adding the suffix. </a:t>
            </a:r>
            <a:endParaRPr/>
          </a:p>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Group students, and provide each group with a dictionary. Ask them to think of as many </a:t>
            </a:r>
            <a:r>
              <a:rPr i="1" lang="en-US" sz="1200">
                <a:solidFill>
                  <a:schemeClr val="dk1"/>
                </a:solidFill>
                <a:latin typeface="Calibri"/>
                <a:ea typeface="Calibri"/>
                <a:cs typeface="Calibri"/>
                <a:sym typeface="Calibri"/>
              </a:rPr>
              <a:t>-able </a:t>
            </a:r>
            <a:r>
              <a:rPr lang="en-US" sz="1200">
                <a:solidFill>
                  <a:schemeClr val="dk1"/>
                </a:solidFill>
                <a:latin typeface="Calibri"/>
                <a:ea typeface="Calibri"/>
                <a:cs typeface="Calibri"/>
                <a:sym typeface="Calibri"/>
              </a:rPr>
              <a:t>and </a:t>
            </a:r>
            <a:r>
              <a:rPr i="1" lang="en-US" sz="1200">
                <a:solidFill>
                  <a:schemeClr val="dk1"/>
                </a:solidFill>
                <a:latin typeface="Calibri"/>
                <a:ea typeface="Calibri"/>
                <a:cs typeface="Calibri"/>
                <a:sym typeface="Calibri"/>
              </a:rPr>
              <a:t>-ible </a:t>
            </a:r>
            <a:r>
              <a:rPr lang="en-US" sz="1200">
                <a:solidFill>
                  <a:schemeClr val="dk1"/>
                </a:solidFill>
                <a:latin typeface="Calibri"/>
                <a:ea typeface="Calibri"/>
                <a:cs typeface="Calibri"/>
                <a:sym typeface="Calibri"/>
              </a:rPr>
              <a:t>words as they can, check the spellings in the dictionary, and write the words on sticky notes. Use the notes to create a word wall, and discuss which words came up in more than one group. </a:t>
            </a:r>
            <a:endParaRPr/>
          </a:p>
          <a:p>
            <a:pPr indent="-254000" lvl="0" marL="571500" rtl="0" algn="l">
              <a:lnSpc>
                <a:spcPct val="100000"/>
              </a:lnSpc>
              <a:spcBef>
                <a:spcPts val="0"/>
              </a:spcBef>
              <a:spcAft>
                <a:spcPts val="0"/>
              </a:spcAft>
              <a:buSzPts val="1200"/>
              <a:buFont typeface="Calibri"/>
              <a:buNone/>
            </a:pPr>
            <a:r>
              <a:t/>
            </a:r>
            <a:endParaRPr b="1" i="1" sz="1200">
              <a:latin typeface="Calibri"/>
              <a:ea typeface="Calibri"/>
              <a:cs typeface="Calibri"/>
              <a:sym typeface="Calibri"/>
            </a:endParaRPr>
          </a:p>
        </p:txBody>
      </p:sp>
      <p:sp>
        <p:nvSpPr>
          <p:cNvPr id="887" name="Google Shape;887;p5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6" name="Shape 896"/>
        <p:cNvGrpSpPr/>
        <p:nvPr/>
      </p:nvGrpSpPr>
      <p:grpSpPr>
        <a:xfrm>
          <a:off x="0" y="0"/>
          <a:ext cx="0" cy="0"/>
          <a:chOff x="0" y="0"/>
          <a:chExt cx="0" cy="0"/>
        </a:xfrm>
      </p:grpSpPr>
      <p:sp>
        <p:nvSpPr>
          <p:cNvPr id="897" name="Google Shape;897;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8" name="Google Shape;898;p6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A personal narrative tells a story, either real or made up, that engages the reader. A narrative </a:t>
            </a:r>
            <a:endParaRPr/>
          </a:p>
          <a:p>
            <a:pPr indent="-304800" lvl="0" marL="676656"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Uses dialogue and description to develop experiences and events. </a:t>
            </a:r>
            <a:endParaRPr sz="1200">
              <a:solidFill>
                <a:schemeClr val="dk1"/>
              </a:solidFill>
              <a:latin typeface="Calibri"/>
              <a:ea typeface="Calibri"/>
              <a:cs typeface="Calibri"/>
              <a:sym typeface="Calibri"/>
            </a:endParaRPr>
          </a:p>
          <a:p>
            <a:pPr indent="-304800" lvl="0" marL="676656"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Is organized so that the order of ideas makes sense.</a:t>
            </a:r>
            <a:endParaRPr/>
          </a:p>
          <a:p>
            <a:pPr indent="-304800" lvl="0" marL="676656" rtl="0" algn="l">
              <a:lnSpc>
                <a:spcPct val="100000"/>
              </a:lnSpc>
              <a:spcBef>
                <a:spcPts val="0"/>
              </a:spcBef>
              <a:spcAft>
                <a:spcPts val="0"/>
              </a:spcAft>
              <a:buClr>
                <a:schemeClr val="dk1"/>
              </a:buClr>
              <a:buSzPts val="1200"/>
              <a:buFont typeface="Calibri"/>
              <a:buChar char="●"/>
            </a:pPr>
            <a:r>
              <a:rPr b="0" lang="en-US" sz="1200">
                <a:solidFill>
                  <a:schemeClr val="dk1"/>
                </a:solidFill>
                <a:latin typeface="Calibri"/>
                <a:ea typeface="Calibri"/>
                <a:cs typeface="Calibri"/>
                <a:sym typeface="Calibri"/>
              </a:rPr>
              <a:t>Includes an introduction and a conclusion.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Review the instructions on p. 188 in the </a:t>
            </a:r>
            <a:r>
              <a:rPr i="1" lang="en-US" sz="1200">
                <a:solidFill>
                  <a:schemeClr val="dk1"/>
                </a:solidFill>
                <a:latin typeface="Calibri"/>
                <a:ea typeface="Calibri"/>
                <a:cs typeface="Calibri"/>
                <a:sym typeface="Calibri"/>
              </a:rPr>
              <a:t>Student Interactive</a:t>
            </a:r>
            <a:r>
              <a:rPr lang="en-US" sz="1200">
                <a:solidFill>
                  <a:schemeClr val="dk1"/>
                </a:solidFill>
                <a:latin typeface="Calibri"/>
                <a:ea typeface="Calibri"/>
                <a:cs typeface="Calibri"/>
                <a:sym typeface="Calibri"/>
              </a:rPr>
              <a:t>. Tell students they will be writing a personal narrative essay about an experience in which they found a creative way to work with someone whose background is different from theirs. Say: </a:t>
            </a:r>
            <a:r>
              <a:rPr i="1" lang="en-US" sz="1200">
                <a:solidFill>
                  <a:schemeClr val="dk1"/>
                </a:solidFill>
                <a:latin typeface="Calibri"/>
                <a:ea typeface="Calibri"/>
                <a:cs typeface="Calibri"/>
                <a:sym typeface="Calibri"/>
              </a:rPr>
              <a:t>When I think about an experience to write about, I write my ideas on a sheet of paper. Then I choose the most interesting experience, and I write the events describing that experience in order. Next I add details. When I am finished, I read my essay again and make revisions.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Direct students to p. 188 in the </a:t>
            </a:r>
            <a:r>
              <a:rPr i="1" lang="en-US" sz="1200">
                <a:solidFill>
                  <a:schemeClr val="dk1"/>
                </a:solidFill>
                <a:latin typeface="Calibri"/>
                <a:ea typeface="Calibri"/>
                <a:cs typeface="Calibri"/>
                <a:sym typeface="Calibri"/>
              </a:rPr>
              <a:t>Student Interactive</a:t>
            </a:r>
            <a:r>
              <a:rPr lang="en-US" sz="1200">
                <a:solidFill>
                  <a:schemeClr val="dk1"/>
                </a:solidFill>
                <a:latin typeface="Calibri"/>
                <a:ea typeface="Calibri"/>
                <a:cs typeface="Calibri"/>
                <a:sym typeface="Calibri"/>
              </a:rPr>
              <a:t>. Have them complete the activity to brainstorm a topic for their assessment essay. </a:t>
            </a:r>
            <a:endParaRPr/>
          </a:p>
          <a:p>
            <a:pPr indent="-152400" lvl="0" marL="228600" rtl="0" algn="l">
              <a:lnSpc>
                <a:spcPct val="100000"/>
              </a:lnSpc>
              <a:spcBef>
                <a:spcPts val="0"/>
              </a:spcBef>
              <a:spcAft>
                <a:spcPts val="0"/>
              </a:spcAft>
              <a:buClr>
                <a:schemeClr val="dk1"/>
              </a:buClr>
              <a:buSzPts val="1200"/>
              <a:buFont typeface="Calibri"/>
              <a:buNone/>
            </a:pPr>
            <a:r>
              <a:t/>
            </a:r>
            <a:endParaRPr>
              <a:latin typeface="Calibri"/>
              <a:ea typeface="Calibri"/>
              <a:cs typeface="Calibri"/>
              <a:sym typeface="Calibri"/>
            </a:endParaRPr>
          </a:p>
        </p:txBody>
      </p:sp>
      <p:sp>
        <p:nvSpPr>
          <p:cNvPr id="899" name="Google Shape;899;p6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0" name="Shape 910"/>
        <p:cNvGrpSpPr/>
        <p:nvPr/>
      </p:nvGrpSpPr>
      <p:grpSpPr>
        <a:xfrm>
          <a:off x="0" y="0"/>
          <a:ext cx="0" cy="0"/>
          <a:chOff x="0" y="0"/>
          <a:chExt cx="0" cy="0"/>
        </a:xfrm>
      </p:grpSpPr>
      <p:sp>
        <p:nvSpPr>
          <p:cNvPr id="911" name="Google Shape;911;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2" name="Google Shape;912;p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chemeClr val="dk1"/>
              </a:buClr>
              <a:buSzPts val="1200"/>
              <a:buFont typeface="Calibri"/>
              <a:buAutoNum type="arabicPeriod"/>
            </a:pPr>
            <a:r>
              <a:rPr lang="en-US" sz="1200">
                <a:solidFill>
                  <a:schemeClr val="dk1"/>
                </a:solidFill>
                <a:latin typeface="Calibri"/>
                <a:ea typeface="Calibri"/>
                <a:cs typeface="Calibri"/>
                <a:sym typeface="Calibri"/>
              </a:rPr>
              <a:t>After completing the brainstorming activity, students should transition into independent writing. If students need additional assistance brainstorming a topic, they may refer to books from the stack. If students demonstrate understanding, they should transition to writing their personal narrative on a separate sheet of paper. See the </a:t>
            </a:r>
            <a:r>
              <a:rPr b="0" lang="en-US" sz="1200">
                <a:solidFill>
                  <a:schemeClr val="dk1"/>
                </a:solidFill>
                <a:latin typeface="Calibri"/>
                <a:ea typeface="Calibri"/>
                <a:cs typeface="Calibri"/>
                <a:sym typeface="Calibri"/>
              </a:rPr>
              <a:t>Conference Prompts </a:t>
            </a:r>
            <a:r>
              <a:rPr lang="en-US" sz="1200">
                <a:solidFill>
                  <a:schemeClr val="dk1"/>
                </a:solidFill>
                <a:latin typeface="Calibri"/>
                <a:ea typeface="Calibri"/>
                <a:cs typeface="Calibri"/>
                <a:sym typeface="Calibri"/>
              </a:rPr>
              <a:t>on p. T344. </a:t>
            </a:r>
            <a:endParaRPr/>
          </a:p>
          <a:p>
            <a:pPr indent="-228600" lvl="0" marL="228600" marR="0" rtl="0" algn="l">
              <a:lnSpc>
                <a:spcPct val="100000"/>
              </a:lnSpc>
              <a:spcBef>
                <a:spcPts val="0"/>
              </a:spcBef>
              <a:spcAft>
                <a:spcPts val="0"/>
              </a:spcAft>
              <a:buClr>
                <a:schemeClr val="dk1"/>
              </a:buClr>
              <a:buSzPts val="1200"/>
              <a:buFont typeface="Calibri"/>
              <a:buAutoNum type="arabicPeriod"/>
            </a:pPr>
            <a:r>
              <a:rPr lang="en-US" sz="1200">
                <a:solidFill>
                  <a:schemeClr val="dk1"/>
                </a:solidFill>
                <a:latin typeface="Calibri"/>
                <a:ea typeface="Calibri"/>
                <a:cs typeface="Calibri"/>
                <a:sym typeface="Calibri"/>
              </a:rPr>
              <a:t>Call on a few students to share which part of the practice assessment they found most difficult. Ask how they worked through any difficulties to complete the practice assessment. </a:t>
            </a:r>
            <a:endParaRPr/>
          </a:p>
          <a:p>
            <a:pPr indent="-60960" lvl="0" marL="137160" rtl="0" algn="l">
              <a:lnSpc>
                <a:spcPct val="100000"/>
              </a:lnSpc>
              <a:spcBef>
                <a:spcPts val="0"/>
              </a:spcBef>
              <a:spcAft>
                <a:spcPts val="0"/>
              </a:spcAft>
              <a:buClr>
                <a:schemeClr val="dk1"/>
              </a:buClr>
              <a:buSzPts val="1200"/>
              <a:buFont typeface="Calibri"/>
              <a:buNone/>
            </a:pPr>
            <a:r>
              <a:t/>
            </a:r>
            <a:endParaRPr/>
          </a:p>
        </p:txBody>
      </p:sp>
      <p:sp>
        <p:nvSpPr>
          <p:cNvPr id="913" name="Google Shape;913;p6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2" name="Shape 922"/>
        <p:cNvGrpSpPr/>
        <p:nvPr/>
      </p:nvGrpSpPr>
      <p:grpSpPr>
        <a:xfrm>
          <a:off x="0" y="0"/>
          <a:ext cx="0" cy="0"/>
          <a:chOff x="0" y="0"/>
          <a:chExt cx="0" cy="0"/>
        </a:xfrm>
      </p:grpSpPr>
      <p:sp>
        <p:nvSpPr>
          <p:cNvPr id="923" name="Google Shape;923;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4" name="Google Shape;924;p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See pp. T270–T271 to review the spelling rules about the word parts </a:t>
            </a:r>
            <a:r>
              <a:rPr i="1" lang="en-US" sz="1200">
                <a:solidFill>
                  <a:schemeClr val="dk1"/>
                </a:solidFill>
                <a:latin typeface="Calibri"/>
                <a:ea typeface="Calibri"/>
                <a:cs typeface="Calibri"/>
                <a:sym typeface="Calibri"/>
              </a:rPr>
              <a:t>-able </a:t>
            </a:r>
            <a:r>
              <a:rPr lang="en-US" sz="1200">
                <a:solidFill>
                  <a:schemeClr val="dk1"/>
                </a:solidFill>
                <a:latin typeface="Calibri"/>
                <a:ea typeface="Calibri"/>
                <a:cs typeface="Calibri"/>
                <a:sym typeface="Calibri"/>
              </a:rPr>
              <a:t>and </a:t>
            </a:r>
            <a:r>
              <a:rPr i="1" lang="en-US" sz="1200">
                <a:solidFill>
                  <a:schemeClr val="dk1"/>
                </a:solidFill>
                <a:latin typeface="Calibri"/>
                <a:ea typeface="Calibri"/>
                <a:cs typeface="Calibri"/>
                <a:sym typeface="Calibri"/>
              </a:rPr>
              <a:t>-ible</a:t>
            </a:r>
            <a:r>
              <a:rPr lang="en-US" sz="1200">
                <a:solidFill>
                  <a:schemeClr val="dk1"/>
                </a:solidFill>
                <a:latin typeface="Calibri"/>
                <a:ea typeface="Calibri"/>
                <a:cs typeface="Calibri"/>
                <a:sym typeface="Calibri"/>
              </a:rPr>
              <a:t>. </a:t>
            </a:r>
            <a:endParaRPr/>
          </a:p>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Write or display these sentences. Ask pairs to fill in the blanks with the correct word from this week’s spelling list plus the suffix </a:t>
            </a:r>
            <a:r>
              <a:rPr i="1" lang="en-US" sz="1200">
                <a:solidFill>
                  <a:schemeClr val="dk1"/>
                </a:solidFill>
                <a:latin typeface="Calibri"/>
                <a:ea typeface="Calibri"/>
                <a:cs typeface="Calibri"/>
                <a:sym typeface="Calibri"/>
              </a:rPr>
              <a:t>-able </a:t>
            </a:r>
            <a:r>
              <a:rPr lang="en-US" sz="1200">
                <a:solidFill>
                  <a:schemeClr val="dk1"/>
                </a:solidFill>
                <a:latin typeface="Calibri"/>
                <a:ea typeface="Calibri"/>
                <a:cs typeface="Calibri"/>
                <a:sym typeface="Calibri"/>
              </a:rPr>
              <a:t>or </a:t>
            </a:r>
            <a:r>
              <a:rPr i="1" lang="en-US" sz="1200">
                <a:solidFill>
                  <a:schemeClr val="dk1"/>
                </a:solidFill>
                <a:latin typeface="Calibri"/>
                <a:ea typeface="Calibri"/>
                <a:cs typeface="Calibri"/>
                <a:sym typeface="Calibri"/>
              </a:rPr>
              <a:t>-ible</a:t>
            </a:r>
            <a:r>
              <a:rPr lang="en-US" sz="1200">
                <a:solidFill>
                  <a:schemeClr val="dk1"/>
                </a:solidFill>
                <a:latin typeface="Calibri"/>
                <a:ea typeface="Calibri"/>
                <a:cs typeface="Calibri"/>
                <a:sym typeface="Calibri"/>
              </a:rPr>
              <a:t>. Allow students to check spellings in a dictionary. </a:t>
            </a:r>
            <a:endParaRPr/>
          </a:p>
          <a:p>
            <a:pPr indent="0" lvl="1" marL="457200" rtl="0" algn="l">
              <a:lnSpc>
                <a:spcPct val="100000"/>
              </a:lnSpc>
              <a:spcBef>
                <a:spcPts val="0"/>
              </a:spcBef>
              <a:spcAft>
                <a:spcPts val="0"/>
              </a:spcAft>
              <a:buSzPts val="1200"/>
              <a:buFont typeface="Calibri"/>
              <a:buNone/>
            </a:pPr>
            <a:r>
              <a:rPr lang="en-US" sz="1200">
                <a:solidFill>
                  <a:schemeClr val="dk1"/>
                </a:solidFill>
              </a:rPr>
              <a:t>1. Unlike chimpanzees, humans have _________ thumbs. That means we can touch our thumbs to the other fingers on the same hand. (opposable) </a:t>
            </a:r>
            <a:endParaRPr/>
          </a:p>
          <a:p>
            <a:pPr indent="0" lvl="1" marL="457200" rtl="0" algn="l">
              <a:lnSpc>
                <a:spcPct val="100000"/>
              </a:lnSpc>
              <a:spcBef>
                <a:spcPts val="0"/>
              </a:spcBef>
              <a:spcAft>
                <a:spcPts val="0"/>
              </a:spcAft>
              <a:buSzPts val="1200"/>
              <a:buFont typeface="Calibri"/>
              <a:buNone/>
            </a:pPr>
            <a:r>
              <a:rPr lang="en-US" sz="1200">
                <a:solidFill>
                  <a:schemeClr val="dk1"/>
                </a:solidFill>
              </a:rPr>
              <a:t>2</a:t>
            </a:r>
            <a:r>
              <a:rPr b="1" lang="en-US" sz="1200">
                <a:solidFill>
                  <a:schemeClr val="dk1"/>
                </a:solidFill>
                <a:latin typeface="Calibri"/>
                <a:ea typeface="Calibri"/>
                <a:cs typeface="Calibri"/>
                <a:sym typeface="Calibri"/>
              </a:rPr>
              <a:t>. </a:t>
            </a:r>
            <a:r>
              <a:rPr lang="en-US" sz="1200">
                <a:solidFill>
                  <a:schemeClr val="dk1"/>
                </a:solidFill>
                <a:latin typeface="Calibri"/>
                <a:ea typeface="Calibri"/>
                <a:cs typeface="Calibri"/>
                <a:sym typeface="Calibri"/>
              </a:rPr>
              <a:t>That file is _______. You can drag it into the trash instead of saving it to your desktop. (deletable) </a:t>
            </a:r>
            <a:endParaRPr/>
          </a:p>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Using spelling words on p. T270, create a game show competition in which volunteers have 30 seconds to spell each word. </a:t>
            </a:r>
            <a:endParaRPr/>
          </a:p>
          <a:p>
            <a:pPr indent="-60960" lvl="0" marL="137160" rtl="0" algn="l">
              <a:lnSpc>
                <a:spcPct val="100000"/>
              </a:lnSpc>
              <a:spcBef>
                <a:spcPts val="0"/>
              </a:spcBef>
              <a:spcAft>
                <a:spcPts val="0"/>
              </a:spcAft>
              <a:buClr>
                <a:schemeClr val="dk1"/>
              </a:buClr>
              <a:buSzPts val="1200"/>
              <a:buFont typeface="Calibri"/>
              <a:buNone/>
            </a:pPr>
            <a:r>
              <a:t/>
            </a:r>
            <a:endParaRPr>
              <a:latin typeface="Calibri"/>
              <a:ea typeface="Calibri"/>
              <a:cs typeface="Calibri"/>
              <a:sym typeface="Calibri"/>
            </a:endParaRPr>
          </a:p>
        </p:txBody>
      </p:sp>
      <p:sp>
        <p:nvSpPr>
          <p:cNvPr id="925" name="Google Shape;925;p6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3" name="Shape 933"/>
        <p:cNvGrpSpPr/>
        <p:nvPr/>
      </p:nvGrpSpPr>
      <p:grpSpPr>
        <a:xfrm>
          <a:off x="0" y="0"/>
          <a:ext cx="0" cy="0"/>
          <a:chOff x="0" y="0"/>
          <a:chExt cx="0" cy="0"/>
        </a:xfrm>
      </p:grpSpPr>
      <p:sp>
        <p:nvSpPr>
          <p:cNvPr id="934" name="Google Shape;934;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5" name="Google Shape;935;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6032" lvl="0" marL="256032" rtl="0" algn="l">
              <a:lnSpc>
                <a:spcPct val="100000"/>
              </a:lnSpc>
              <a:spcBef>
                <a:spcPts val="0"/>
              </a:spcBef>
              <a:spcAft>
                <a:spcPts val="0"/>
              </a:spcAft>
              <a:buClr>
                <a:schemeClr val="dk1"/>
              </a:buClr>
              <a:buSzPts val="1200"/>
              <a:buFont typeface="Calibri"/>
              <a:buAutoNum type="arabicPeriod"/>
            </a:pPr>
            <a:r>
              <a:rPr b="0" i="0" lang="en-US" u="none" strike="noStrike">
                <a:latin typeface="Calibri"/>
                <a:ea typeface="Calibri"/>
                <a:cs typeface="Calibri"/>
                <a:sym typeface="Calibri"/>
              </a:rPr>
              <a:t>Have students edit the draft paragraph on Student Interactive p. 184 of the Student Interactive.</a:t>
            </a:r>
            <a:endParaRPr>
              <a:latin typeface="Calibri"/>
              <a:ea typeface="Calibri"/>
              <a:cs typeface="Calibri"/>
              <a:sym typeface="Calibri"/>
            </a:endParaRPr>
          </a:p>
        </p:txBody>
      </p:sp>
      <p:sp>
        <p:nvSpPr>
          <p:cNvPr id="936" name="Google Shape;936;p6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7" name="Shape 947"/>
        <p:cNvGrpSpPr/>
        <p:nvPr/>
      </p:nvGrpSpPr>
      <p:grpSpPr>
        <a:xfrm>
          <a:off x="0" y="0"/>
          <a:ext cx="0" cy="0"/>
          <a:chOff x="0" y="0"/>
          <a:chExt cx="0" cy="0"/>
        </a:xfrm>
      </p:grpSpPr>
      <p:sp>
        <p:nvSpPr>
          <p:cNvPr id="948" name="Google Shape;948;p6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49" name="Google Shape;949;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7" name="Shape 957"/>
        <p:cNvGrpSpPr/>
        <p:nvPr/>
      </p:nvGrpSpPr>
      <p:grpSpPr>
        <a:xfrm>
          <a:off x="0" y="0"/>
          <a:ext cx="0" cy="0"/>
          <a:chOff x="0" y="0"/>
          <a:chExt cx="0" cy="0"/>
        </a:xfrm>
      </p:grpSpPr>
      <p:sp>
        <p:nvSpPr>
          <p:cNvPr id="958" name="Google Shape;958;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9" name="Google Shape;959;p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solidFill>
                  <a:schemeClr val="dk1"/>
                </a:solidFill>
              </a:rPr>
              <a:t>Explain to students that when they write or express an opinion, it is important to gather information to support it. Supporting an opinion with facts and details can help convince others that what you think or believe is right. </a:t>
            </a:r>
            <a:endParaRPr/>
          </a:p>
          <a:p>
            <a:pPr indent="-228600" lvl="1" marL="685800" rtl="0" algn="l">
              <a:lnSpc>
                <a:spcPct val="100000"/>
              </a:lnSpc>
              <a:spcBef>
                <a:spcPts val="0"/>
              </a:spcBef>
              <a:spcAft>
                <a:spcPts val="0"/>
              </a:spcAft>
              <a:buSzPts val="1200"/>
              <a:buFont typeface="Calibri"/>
              <a:buChar char="•"/>
            </a:pPr>
            <a:r>
              <a:rPr lang="en-US">
                <a:solidFill>
                  <a:schemeClr val="dk1"/>
                </a:solidFill>
              </a:rPr>
              <a:t>Write a claim, or statement that expresses your opinion. </a:t>
            </a:r>
            <a:endParaRPr/>
          </a:p>
          <a:p>
            <a:pPr indent="-228600" lvl="1" marL="685800" rtl="0" algn="l">
              <a:lnSpc>
                <a:spcPct val="100000"/>
              </a:lnSpc>
              <a:spcBef>
                <a:spcPts val="0"/>
              </a:spcBef>
              <a:spcAft>
                <a:spcPts val="0"/>
              </a:spcAft>
              <a:buSzPts val="1200"/>
              <a:buFont typeface="Calibri"/>
              <a:buChar char="•"/>
            </a:pPr>
            <a:r>
              <a:rPr lang="en-US">
                <a:solidFill>
                  <a:schemeClr val="dk1"/>
                </a:solidFill>
              </a:rPr>
              <a:t>Choose two or three texts. </a:t>
            </a:r>
            <a:endParaRPr/>
          </a:p>
          <a:p>
            <a:pPr indent="-228600" lvl="1" marL="685800" rtl="0" algn="l">
              <a:lnSpc>
                <a:spcPct val="100000"/>
              </a:lnSpc>
              <a:spcBef>
                <a:spcPts val="0"/>
              </a:spcBef>
              <a:spcAft>
                <a:spcPts val="0"/>
              </a:spcAft>
              <a:buSzPts val="1200"/>
              <a:buFont typeface="Calibri"/>
              <a:buChar char="•"/>
            </a:pPr>
            <a:r>
              <a:rPr lang="en-US">
                <a:solidFill>
                  <a:schemeClr val="dk1"/>
                </a:solidFill>
              </a:rPr>
              <a:t>Record details from the texts that support your opinion. </a:t>
            </a:r>
            <a:endParaRPr/>
          </a:p>
          <a:p>
            <a:pPr indent="-228600" lvl="1" marL="685800" rtl="0" algn="l">
              <a:lnSpc>
                <a:spcPct val="100000"/>
              </a:lnSpc>
              <a:spcBef>
                <a:spcPts val="0"/>
              </a:spcBef>
              <a:spcAft>
                <a:spcPts val="0"/>
              </a:spcAft>
              <a:buSzPts val="1200"/>
              <a:buFont typeface="Calibri"/>
              <a:buChar char="•"/>
            </a:pPr>
            <a:r>
              <a:rPr lang="en-US">
                <a:solidFill>
                  <a:schemeClr val="dk1"/>
                </a:solidFill>
              </a:rPr>
              <a:t>Make sure to note the name of the text, the author, and the page number for each quotation or piece of information you write down. </a:t>
            </a:r>
            <a:endParaRPr/>
          </a:p>
          <a:p>
            <a:pPr indent="-228600" lvl="0" marL="228600" rtl="0" algn="l">
              <a:lnSpc>
                <a:spcPct val="100000"/>
              </a:lnSpc>
              <a:spcBef>
                <a:spcPts val="0"/>
              </a:spcBef>
              <a:spcAft>
                <a:spcPts val="0"/>
              </a:spcAft>
              <a:buSzPts val="1200"/>
              <a:buFont typeface="Calibri"/>
              <a:buAutoNum type="arabicPeriod"/>
            </a:pPr>
            <a:r>
              <a:rPr lang="en-US">
                <a:solidFill>
                  <a:schemeClr val="dk1"/>
                </a:solidFill>
              </a:rPr>
              <a:t>Model how to gather information to support a claim: </a:t>
            </a:r>
            <a:r>
              <a:rPr i="1" lang="en-US">
                <a:solidFill>
                  <a:schemeClr val="dk1"/>
                </a:solidFill>
              </a:rPr>
              <a:t>I believe the Grand Canyon is one of the best places to visit in the United States. To support this idea, I need to find out more information. So, I will check books or Web sites about the Grand Canyon. I will try to find out what people can see and do when they visit this area and how it has affected their lives. I will also look for quotes from people who have traveled there and enjoyed it. </a:t>
            </a:r>
            <a:endParaRPr/>
          </a:p>
          <a:p>
            <a:pPr indent="-228600" lvl="0" marL="228600" marR="0" rtl="0" algn="l">
              <a:lnSpc>
                <a:spcPct val="100000"/>
              </a:lnSpc>
              <a:spcBef>
                <a:spcPts val="0"/>
              </a:spcBef>
              <a:spcAft>
                <a:spcPts val="0"/>
              </a:spcAft>
              <a:buClr>
                <a:schemeClr val="dk1"/>
              </a:buClr>
              <a:buSzPts val="1200"/>
              <a:buFont typeface="Calibri"/>
              <a:buAutoNum type="arabicPeriod"/>
            </a:pPr>
            <a:r>
              <a:rPr lang="en-US">
                <a:solidFill>
                  <a:schemeClr val="dk1"/>
                </a:solidFill>
              </a:rPr>
              <a:t>Have students use the strategies for making connections between texts. </a:t>
            </a:r>
            <a:endParaRPr/>
          </a:p>
          <a:p>
            <a:pPr indent="-228600" lvl="0" marL="228600" marR="0" rtl="0" algn="l">
              <a:lnSpc>
                <a:spcPct val="100000"/>
              </a:lnSpc>
              <a:spcBef>
                <a:spcPts val="0"/>
              </a:spcBef>
              <a:spcAft>
                <a:spcPts val="0"/>
              </a:spcAft>
              <a:buClr>
                <a:schemeClr val="dk1"/>
              </a:buClr>
              <a:buSzPts val="1200"/>
              <a:buFont typeface="Calibri"/>
              <a:buAutoNum type="arabicPeriod"/>
            </a:pPr>
            <a:r>
              <a:rPr lang="en-US">
                <a:solidFill>
                  <a:schemeClr val="dk1"/>
                </a:solidFill>
              </a:rPr>
              <a:t>Have students use evidence from this week’s texts to give a short presentation about how location affects people’s lives. Have students use eye contact to communicate their ideas effectively</a:t>
            </a:r>
            <a:r>
              <a:rPr lang="en-US">
                <a:solidFill>
                  <a:srgbClr val="2D2D2D"/>
                </a:solidFill>
              </a:rPr>
              <a:t>. </a:t>
            </a:r>
            <a:endParaRPr/>
          </a:p>
          <a:p>
            <a:pPr indent="-179832" lvl="0" marL="256032" rtl="0" algn="l">
              <a:lnSpc>
                <a:spcPct val="100000"/>
              </a:lnSpc>
              <a:spcBef>
                <a:spcPts val="0"/>
              </a:spcBef>
              <a:spcAft>
                <a:spcPts val="0"/>
              </a:spcAft>
              <a:buClr>
                <a:schemeClr val="dk1"/>
              </a:buClr>
              <a:buSzPts val="1200"/>
              <a:buFont typeface="Calibri"/>
              <a:buNone/>
            </a:pPr>
            <a:r>
              <a:t/>
            </a:r>
            <a:endParaRPr i="1"/>
          </a:p>
        </p:txBody>
      </p:sp>
      <p:sp>
        <p:nvSpPr>
          <p:cNvPr id="960" name="Google Shape;960;p6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0" name="Shape 970"/>
        <p:cNvGrpSpPr/>
        <p:nvPr/>
      </p:nvGrpSpPr>
      <p:grpSpPr>
        <a:xfrm>
          <a:off x="0" y="0"/>
          <a:ext cx="0" cy="0"/>
          <a:chOff x="0" y="0"/>
          <a:chExt cx="0" cy="0"/>
        </a:xfrm>
      </p:grpSpPr>
      <p:sp>
        <p:nvSpPr>
          <p:cNvPr id="971" name="Google Shape;971;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2" name="Google Shape;972;p6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sz="1200">
                <a:solidFill>
                  <a:schemeClr val="dk1"/>
                </a:solidFill>
              </a:rPr>
              <a:t>Have students use evidence from the texts they have read this week to respond to the Weekly Question. Tell them write their response on a separate sheet of paper.</a:t>
            </a:r>
            <a:endParaRPr b="1" sz="1200">
              <a:solidFill>
                <a:schemeClr val="dk1"/>
              </a:solidFill>
            </a:endParaRPr>
          </a:p>
        </p:txBody>
      </p:sp>
      <p:sp>
        <p:nvSpPr>
          <p:cNvPr id="973" name="Google Shape;973;p6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5" name="Google Shape;165;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rgbClr val="373536"/>
              </a:buClr>
              <a:buSzPts val="1200"/>
              <a:buFont typeface="Calibri"/>
              <a:buAutoNum type="arabicPeriod"/>
            </a:pPr>
            <a:r>
              <a:rPr lang="en-US" sz="1200">
                <a:solidFill>
                  <a:schemeClr val="dk1"/>
                </a:solidFill>
                <a:latin typeface="Calibri"/>
                <a:ea typeface="Calibri"/>
                <a:cs typeface="Calibri"/>
                <a:sym typeface="Calibri"/>
              </a:rPr>
              <a:t>Have students use the strategies to identify the structure of an informational text. </a:t>
            </a:r>
            <a:endParaRPr/>
          </a:p>
          <a:p>
            <a:pPr indent="-228600" lvl="0" marL="228600" marR="0" rtl="0" algn="l">
              <a:lnSpc>
                <a:spcPct val="100000"/>
              </a:lnSpc>
              <a:spcBef>
                <a:spcPts val="0"/>
              </a:spcBef>
              <a:spcAft>
                <a:spcPts val="0"/>
              </a:spcAft>
              <a:buClr>
                <a:srgbClr val="373536"/>
              </a:buClr>
              <a:buSzPts val="1200"/>
              <a:buFont typeface="Calibri"/>
              <a:buAutoNum type="arabicPeriod"/>
            </a:pPr>
            <a:r>
              <a:rPr lang="en-US" sz="1200">
                <a:solidFill>
                  <a:schemeClr val="dk1"/>
                </a:solidFill>
                <a:latin typeface="Calibri"/>
                <a:ea typeface="Calibri"/>
                <a:cs typeface="Calibri"/>
                <a:sym typeface="Calibri"/>
              </a:rPr>
              <a:t>Have students work with a partner to complete the Turn and Talk activity on p. 156 of the </a:t>
            </a:r>
            <a:r>
              <a:rPr i="1" lang="en-US" sz="1200">
                <a:solidFill>
                  <a:schemeClr val="dk1"/>
                </a:solidFill>
                <a:latin typeface="Calibri"/>
                <a:ea typeface="Calibri"/>
                <a:cs typeface="Calibri"/>
                <a:sym typeface="Calibri"/>
              </a:rPr>
              <a:t>Student Interactive</a:t>
            </a:r>
            <a:r>
              <a:rPr lang="en-US" sz="1200">
                <a:solidFill>
                  <a:schemeClr val="dk1"/>
                </a:solidFill>
                <a:latin typeface="Calibri"/>
                <a:ea typeface="Calibri"/>
                <a:cs typeface="Calibri"/>
                <a:sym typeface="Calibri"/>
              </a:rPr>
              <a:t>. Circulate to discover if students can determine the text structure of a book. </a:t>
            </a:r>
            <a:endParaRPr/>
          </a:p>
          <a:p>
            <a:pPr indent="-152400" lvl="0" marL="228600" rtl="0" algn="l">
              <a:lnSpc>
                <a:spcPct val="100000"/>
              </a:lnSpc>
              <a:spcBef>
                <a:spcPts val="0"/>
              </a:spcBef>
              <a:spcAft>
                <a:spcPts val="0"/>
              </a:spcAft>
              <a:buClr>
                <a:srgbClr val="373536"/>
              </a:buClr>
              <a:buSzPts val="1200"/>
              <a:buFont typeface="Calibri"/>
              <a:buNone/>
            </a:pPr>
            <a:r>
              <a:t/>
            </a:r>
            <a:endParaRPr>
              <a:latin typeface="Calibri"/>
              <a:ea typeface="Calibri"/>
              <a:cs typeface="Calibri"/>
              <a:sym typeface="Calibri"/>
            </a:endParaRPr>
          </a:p>
        </p:txBody>
      </p:sp>
      <p:sp>
        <p:nvSpPr>
          <p:cNvPr id="166" name="Google Shape;166;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3" name="Shape 983"/>
        <p:cNvGrpSpPr/>
        <p:nvPr/>
      </p:nvGrpSpPr>
      <p:grpSpPr>
        <a:xfrm>
          <a:off x="0" y="0"/>
          <a:ext cx="0" cy="0"/>
          <a:chOff x="0" y="0"/>
          <a:chExt cx="0" cy="0"/>
        </a:xfrm>
      </p:grpSpPr>
      <p:sp>
        <p:nvSpPr>
          <p:cNvPr id="984" name="Google Shape;984;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5" name="Google Shape;985;p6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To assess students’ understanding of VC</a:t>
            </a:r>
            <a:r>
              <a:rPr i="1" lang="en-US" sz="1200">
                <a:solidFill>
                  <a:schemeClr val="dk1"/>
                </a:solidFill>
                <a:latin typeface="Calibri"/>
                <a:ea typeface="Calibri"/>
                <a:cs typeface="Calibri"/>
                <a:sym typeface="Calibri"/>
              </a:rPr>
              <a:t>e </a:t>
            </a:r>
            <a:r>
              <a:rPr lang="en-US" sz="1200">
                <a:solidFill>
                  <a:schemeClr val="dk1"/>
                </a:solidFill>
                <a:latin typeface="Calibri"/>
                <a:ea typeface="Calibri"/>
                <a:cs typeface="Calibri"/>
                <a:sym typeface="Calibri"/>
              </a:rPr>
              <a:t>words, provide them with the following words: </a:t>
            </a:r>
            <a:r>
              <a:rPr i="1" lang="en-US" sz="1200">
                <a:solidFill>
                  <a:schemeClr val="dk1"/>
                </a:solidFill>
                <a:latin typeface="Calibri"/>
                <a:ea typeface="Calibri"/>
                <a:cs typeface="Calibri"/>
                <a:sym typeface="Calibri"/>
              </a:rPr>
              <a:t>declare </a:t>
            </a:r>
            <a:r>
              <a:rPr lang="en-US" sz="1200">
                <a:solidFill>
                  <a:schemeClr val="dk1"/>
                </a:solidFill>
                <a:latin typeface="Calibri"/>
                <a:ea typeface="Calibri"/>
                <a:cs typeface="Calibri"/>
                <a:sym typeface="Calibri"/>
              </a:rPr>
              <a:t>and </a:t>
            </a:r>
            <a:r>
              <a:rPr i="1" lang="en-US" sz="1200">
                <a:solidFill>
                  <a:schemeClr val="dk1"/>
                </a:solidFill>
                <a:latin typeface="Calibri"/>
                <a:ea typeface="Calibri"/>
                <a:cs typeface="Calibri"/>
                <a:sym typeface="Calibri"/>
              </a:rPr>
              <a:t>inspire</a:t>
            </a:r>
            <a:r>
              <a:rPr lang="en-US" sz="1200">
                <a:solidFill>
                  <a:schemeClr val="dk1"/>
                </a:solidFill>
                <a:latin typeface="Calibri"/>
                <a:ea typeface="Calibri"/>
                <a:cs typeface="Calibri"/>
                <a:sym typeface="Calibri"/>
              </a:rPr>
              <a:t>. Write sample sentences on the board: </a:t>
            </a:r>
            <a:endParaRPr/>
          </a:p>
          <a:p>
            <a:pPr indent="-228600" lvl="1" marL="6858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It did not take long for Angela to declare her opinion: “Wow!” </a:t>
            </a:r>
            <a:endParaRPr/>
          </a:p>
          <a:p>
            <a:pPr indent="-228600" lvl="1" marL="6858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“Angela, you inspire me to keep working,” I told her. </a:t>
            </a:r>
            <a:endParaRPr/>
          </a:p>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Have students use their knowledge of the VC</a:t>
            </a:r>
            <a:r>
              <a:rPr i="1" lang="en-US" sz="1200">
                <a:solidFill>
                  <a:schemeClr val="dk1"/>
                </a:solidFill>
                <a:latin typeface="Calibri"/>
                <a:ea typeface="Calibri"/>
                <a:cs typeface="Calibri"/>
                <a:sym typeface="Calibri"/>
              </a:rPr>
              <a:t>e </a:t>
            </a:r>
            <a:r>
              <a:rPr lang="en-US" sz="1200">
                <a:solidFill>
                  <a:schemeClr val="dk1"/>
                </a:solidFill>
                <a:latin typeface="Calibri"/>
                <a:ea typeface="Calibri"/>
                <a:cs typeface="Calibri"/>
                <a:sym typeface="Calibri"/>
              </a:rPr>
              <a:t>pattern to pronounce each word. </a:t>
            </a:r>
            <a:endParaRPr/>
          </a:p>
          <a:p>
            <a:pPr indent="-60960" lvl="0" marL="137160" rtl="0" algn="l">
              <a:lnSpc>
                <a:spcPct val="100000"/>
              </a:lnSpc>
              <a:spcBef>
                <a:spcPts val="0"/>
              </a:spcBef>
              <a:spcAft>
                <a:spcPts val="0"/>
              </a:spcAft>
              <a:buSzPts val="1200"/>
              <a:buFont typeface="Calibri"/>
              <a:buNone/>
            </a:pPr>
            <a:r>
              <a:t/>
            </a:r>
            <a:endParaRPr i="0">
              <a:latin typeface="Calibri"/>
              <a:ea typeface="Calibri"/>
              <a:cs typeface="Calibri"/>
              <a:sym typeface="Calibri"/>
            </a:endParaRPr>
          </a:p>
        </p:txBody>
      </p:sp>
      <p:sp>
        <p:nvSpPr>
          <p:cNvPr id="986" name="Google Shape;986;p6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6" name="Shape 996"/>
        <p:cNvGrpSpPr/>
        <p:nvPr/>
      </p:nvGrpSpPr>
      <p:grpSpPr>
        <a:xfrm>
          <a:off x="0" y="0"/>
          <a:ext cx="0" cy="0"/>
          <a:chOff x="0" y="0"/>
          <a:chExt cx="0" cy="0"/>
        </a:xfrm>
      </p:grpSpPr>
      <p:sp>
        <p:nvSpPr>
          <p:cNvPr id="997" name="Google Shape;997;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8" name="Google Shape;998;p6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Throughout the week students have learned a variety of skills in order to write and revise their personal narratives. Students should be able to </a:t>
            </a:r>
            <a:endParaRPr/>
          </a:p>
          <a:p>
            <a:pPr indent="-304800" lvl="0" marL="676656"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Organize events in their narratives to present ideas clearly.</a:t>
            </a:r>
            <a:endParaRPr/>
          </a:p>
          <a:p>
            <a:pPr indent="-304800" lvl="0" marL="676656"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Add, delete, rearrange, and combine ideas for clarity and sense. </a:t>
            </a:r>
            <a:endParaRPr/>
          </a:p>
          <a:p>
            <a:pPr indent="-304800" lvl="0" marL="676656"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Edit for subject-verb agreement. </a:t>
            </a:r>
            <a:endParaRPr/>
          </a:p>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Review the skills students should understand before writing their assessment essays. Say: </a:t>
            </a:r>
            <a:r>
              <a:rPr i="1" lang="en-US" sz="1200">
                <a:solidFill>
                  <a:schemeClr val="dk1"/>
                </a:solidFill>
                <a:latin typeface="Calibri"/>
                <a:ea typeface="Calibri"/>
                <a:cs typeface="Calibri"/>
                <a:sym typeface="Calibri"/>
              </a:rPr>
              <a:t>When I do not understand a skill we have learned, I can read texts from the stack or review my work in the Student Interactive. </a:t>
            </a:r>
            <a:endParaRPr/>
          </a:p>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Direct students to p. 189 in the </a:t>
            </a:r>
            <a:r>
              <a:rPr i="1" lang="en-US" sz="1200">
                <a:solidFill>
                  <a:schemeClr val="dk1"/>
                </a:solidFill>
                <a:latin typeface="Calibri"/>
                <a:ea typeface="Calibri"/>
                <a:cs typeface="Calibri"/>
                <a:sym typeface="Calibri"/>
              </a:rPr>
              <a:t>Student Interactive</a:t>
            </a:r>
            <a:r>
              <a:rPr lang="en-US" sz="1200">
                <a:solidFill>
                  <a:schemeClr val="dk1"/>
                </a:solidFill>
                <a:latin typeface="Calibri"/>
                <a:ea typeface="Calibri"/>
                <a:cs typeface="Calibri"/>
                <a:sym typeface="Calibri"/>
              </a:rPr>
              <a:t>. Have them complete the checklist to assess their understanding of the skills they have learned in this unit. Allow time for students to review any skills they do not understand. </a:t>
            </a:r>
            <a:endParaRPr/>
          </a:p>
          <a:p>
            <a:pPr indent="-228600" lvl="0" marL="457200" rtl="0" algn="l">
              <a:lnSpc>
                <a:spcPct val="100000"/>
              </a:lnSpc>
              <a:spcBef>
                <a:spcPts val="0"/>
              </a:spcBef>
              <a:spcAft>
                <a:spcPts val="0"/>
              </a:spcAft>
              <a:buSzPts val="1400"/>
              <a:buNone/>
            </a:pPr>
            <a:r>
              <a:t/>
            </a:r>
            <a:endParaRPr i="0"/>
          </a:p>
        </p:txBody>
      </p:sp>
      <p:sp>
        <p:nvSpPr>
          <p:cNvPr id="999" name="Google Shape;999;p6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9" name="Shape 1009"/>
        <p:cNvGrpSpPr/>
        <p:nvPr/>
      </p:nvGrpSpPr>
      <p:grpSpPr>
        <a:xfrm>
          <a:off x="0" y="0"/>
          <a:ext cx="0" cy="0"/>
          <a:chOff x="0" y="0"/>
          <a:chExt cx="0" cy="0"/>
        </a:xfrm>
      </p:grpSpPr>
      <p:sp>
        <p:nvSpPr>
          <p:cNvPr id="1010" name="Google Shape;1010;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1" name="Google Shape;1011;p7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rgbClr val="000000"/>
              </a:buClr>
              <a:buSzPts val="1200"/>
              <a:buFont typeface="Calibri"/>
              <a:buAutoNum type="arabicPeriod"/>
            </a:pPr>
            <a:r>
              <a:rPr lang="en-US" sz="1200">
                <a:solidFill>
                  <a:schemeClr val="dk1"/>
                </a:solidFill>
                <a:latin typeface="Calibri"/>
                <a:ea typeface="Calibri"/>
                <a:cs typeface="Calibri"/>
                <a:sym typeface="Calibri"/>
              </a:rPr>
              <a:t>Inform students that they are going to take a writing assessment. Using the skills they have learned in this unit, they should respond to the prompt. If students answer the prompt on a separate sheet of paper, provide a line limit so the assessment emulates other writing assessments students will take. Alternatively, students’ published writing from earlier in the week may be used as the assessment. </a:t>
            </a:r>
            <a:endParaRPr/>
          </a:p>
          <a:p>
            <a:pPr indent="-228600" lvl="0" marL="457200" rtl="0" algn="l">
              <a:lnSpc>
                <a:spcPct val="100000"/>
              </a:lnSpc>
              <a:spcBef>
                <a:spcPts val="0"/>
              </a:spcBef>
              <a:spcAft>
                <a:spcPts val="0"/>
              </a:spcAft>
              <a:buSzPts val="1400"/>
              <a:buNone/>
            </a:pPr>
            <a:r>
              <a:t/>
            </a:r>
            <a:endParaRPr i="0"/>
          </a:p>
        </p:txBody>
      </p:sp>
      <p:sp>
        <p:nvSpPr>
          <p:cNvPr id="1012" name="Google Shape;1012;p7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0" name="Shape 1020"/>
        <p:cNvGrpSpPr/>
        <p:nvPr/>
      </p:nvGrpSpPr>
      <p:grpSpPr>
        <a:xfrm>
          <a:off x="0" y="0"/>
          <a:ext cx="0" cy="0"/>
          <a:chOff x="0" y="0"/>
          <a:chExt cx="0" cy="0"/>
        </a:xfrm>
      </p:grpSpPr>
      <p:sp>
        <p:nvSpPr>
          <p:cNvPr id="1021" name="Google Shape;1021;p1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2" name="Google Shape;1022;p10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Calibri"/>
              <a:buNone/>
            </a:pPr>
            <a:r>
              <a:rPr b="1" i="1" lang="en-US" u="none" strike="noStrike">
                <a:solidFill>
                  <a:srgbClr val="000000"/>
                </a:solidFill>
              </a:rPr>
              <a:t>(Note: Move the orange boxes to cover each bold spelling word before you read aloud the words and sentences.)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Use the following sentences for the spelling test:</a:t>
            </a:r>
            <a:endParaRPr/>
          </a:p>
          <a:p>
            <a:pPr indent="-685800" lvl="2" marL="1143000" rtl="0" algn="l">
              <a:lnSpc>
                <a:spcPct val="100000"/>
              </a:lnSpc>
              <a:spcBef>
                <a:spcPts val="0"/>
              </a:spcBef>
              <a:spcAft>
                <a:spcPts val="0"/>
              </a:spcAft>
              <a:buSzPts val="1400"/>
              <a:buNone/>
            </a:pPr>
            <a:r>
              <a:rPr b="0" lang="en-US" sz="1200">
                <a:solidFill>
                  <a:srgbClr val="2D2D2D"/>
                </a:solidFill>
                <a:latin typeface="Calibri"/>
                <a:ea typeface="Calibri"/>
                <a:cs typeface="Calibri"/>
                <a:sym typeface="Calibri"/>
              </a:rPr>
              <a:t>1. Is this software up to date or obsolete? </a:t>
            </a:r>
            <a:endParaRPr b="0" sz="1200">
              <a:latin typeface="Calibri"/>
              <a:ea typeface="Calibri"/>
              <a:cs typeface="Calibri"/>
              <a:sym typeface="Calibri"/>
            </a:endParaRPr>
          </a:p>
          <a:p>
            <a:pPr indent="-685800" lvl="2" marL="1143000" rtl="0" algn="l">
              <a:lnSpc>
                <a:spcPct val="100000"/>
              </a:lnSpc>
              <a:spcBef>
                <a:spcPts val="0"/>
              </a:spcBef>
              <a:spcAft>
                <a:spcPts val="0"/>
              </a:spcAft>
              <a:buSzPts val="1400"/>
              <a:buNone/>
            </a:pPr>
            <a:r>
              <a:rPr b="0" lang="en-US" sz="1200">
                <a:solidFill>
                  <a:srgbClr val="2D2D2D"/>
                </a:solidFill>
                <a:latin typeface="Calibri"/>
                <a:ea typeface="Calibri"/>
                <a:cs typeface="Calibri"/>
                <a:sym typeface="Calibri"/>
              </a:rPr>
              <a:t>2. Braden was nervous before the big game, but I felt serene. </a:t>
            </a:r>
            <a:endParaRPr b="0" sz="1200">
              <a:latin typeface="Calibri"/>
              <a:ea typeface="Calibri"/>
              <a:cs typeface="Calibri"/>
              <a:sym typeface="Calibri"/>
            </a:endParaRPr>
          </a:p>
          <a:p>
            <a:pPr indent="-685800" lvl="2" marL="1143000" rtl="0" algn="l">
              <a:lnSpc>
                <a:spcPct val="100000"/>
              </a:lnSpc>
              <a:spcBef>
                <a:spcPts val="0"/>
              </a:spcBef>
              <a:spcAft>
                <a:spcPts val="0"/>
              </a:spcAft>
              <a:buSzPts val="1400"/>
              <a:buNone/>
            </a:pPr>
            <a:r>
              <a:rPr b="0" lang="en-US" sz="1200">
                <a:solidFill>
                  <a:srgbClr val="2D2D2D"/>
                </a:solidFill>
                <a:latin typeface="Calibri"/>
                <a:ea typeface="Calibri"/>
                <a:cs typeface="Calibri"/>
                <a:sym typeface="Calibri"/>
              </a:rPr>
              <a:t>3. If you provoke that snapping turtle, you might get hurt! </a:t>
            </a:r>
            <a:endParaRPr b="0" sz="1200">
              <a:latin typeface="Calibri"/>
              <a:ea typeface="Calibri"/>
              <a:cs typeface="Calibri"/>
              <a:sym typeface="Calibri"/>
            </a:endParaRPr>
          </a:p>
          <a:p>
            <a:pPr indent="-685800" lvl="2" marL="1143000" rtl="0" algn="l">
              <a:lnSpc>
                <a:spcPct val="100000"/>
              </a:lnSpc>
              <a:spcBef>
                <a:spcPts val="0"/>
              </a:spcBef>
              <a:spcAft>
                <a:spcPts val="0"/>
              </a:spcAft>
              <a:buSzPts val="1400"/>
              <a:buNone/>
            </a:pPr>
            <a:r>
              <a:rPr b="0" lang="en-US" sz="1200">
                <a:solidFill>
                  <a:srgbClr val="2D2D2D"/>
                </a:solidFill>
                <a:latin typeface="Calibri"/>
                <a:ea typeface="Calibri"/>
                <a:cs typeface="Calibri"/>
                <a:sym typeface="Calibri"/>
              </a:rPr>
              <a:t>4. I didn’t prepare a speech, so I had to improvise. </a:t>
            </a:r>
            <a:endParaRPr b="0" sz="1200">
              <a:latin typeface="Calibri"/>
              <a:ea typeface="Calibri"/>
              <a:cs typeface="Calibri"/>
              <a:sym typeface="Calibri"/>
            </a:endParaRPr>
          </a:p>
          <a:p>
            <a:pPr indent="-685800" lvl="2" marL="1143000" rtl="0" algn="l">
              <a:lnSpc>
                <a:spcPct val="100000"/>
              </a:lnSpc>
              <a:spcBef>
                <a:spcPts val="0"/>
              </a:spcBef>
              <a:spcAft>
                <a:spcPts val="0"/>
              </a:spcAft>
              <a:buSzPts val="1400"/>
              <a:buNone/>
            </a:pPr>
            <a:r>
              <a:rPr b="0" lang="en-US" sz="1200">
                <a:solidFill>
                  <a:srgbClr val="2D2D2D"/>
                </a:solidFill>
                <a:latin typeface="Calibri"/>
                <a:ea typeface="Calibri"/>
                <a:cs typeface="Calibri"/>
                <a:sym typeface="Calibri"/>
              </a:rPr>
              <a:t>5. The smell of Dad’s spaghetti sauce always increases my appetite. </a:t>
            </a:r>
            <a:endParaRPr b="0" sz="1200">
              <a:latin typeface="Calibri"/>
              <a:ea typeface="Calibri"/>
              <a:cs typeface="Calibri"/>
              <a:sym typeface="Calibri"/>
            </a:endParaRPr>
          </a:p>
          <a:p>
            <a:pPr indent="-685800" lvl="2" marL="1143000" rtl="0" algn="l">
              <a:lnSpc>
                <a:spcPct val="100000"/>
              </a:lnSpc>
              <a:spcBef>
                <a:spcPts val="0"/>
              </a:spcBef>
              <a:spcAft>
                <a:spcPts val="0"/>
              </a:spcAft>
              <a:buSzPts val="1400"/>
              <a:buNone/>
            </a:pPr>
            <a:r>
              <a:rPr b="0" lang="en-US" sz="1200">
                <a:solidFill>
                  <a:srgbClr val="2D2D2D"/>
                </a:solidFill>
                <a:latin typeface="Calibri"/>
                <a:ea typeface="Calibri"/>
                <a:cs typeface="Calibri"/>
                <a:sym typeface="Calibri"/>
              </a:rPr>
              <a:t>6. I hope the free concert will coincide with our school’s vacation week. </a:t>
            </a:r>
            <a:endParaRPr b="0" sz="1200">
              <a:latin typeface="Calibri"/>
              <a:ea typeface="Calibri"/>
              <a:cs typeface="Calibri"/>
              <a:sym typeface="Calibri"/>
            </a:endParaRPr>
          </a:p>
          <a:p>
            <a:pPr indent="-685800" lvl="2" marL="1143000" rtl="0" algn="l">
              <a:lnSpc>
                <a:spcPct val="100000"/>
              </a:lnSpc>
              <a:spcBef>
                <a:spcPts val="0"/>
              </a:spcBef>
              <a:spcAft>
                <a:spcPts val="0"/>
              </a:spcAft>
              <a:buSzPts val="1400"/>
              <a:buNone/>
            </a:pPr>
            <a:r>
              <a:rPr b="0" lang="en-US" sz="1200">
                <a:solidFill>
                  <a:srgbClr val="2D2D2D"/>
                </a:solidFill>
                <a:latin typeface="Calibri"/>
                <a:ea typeface="Calibri"/>
                <a:cs typeface="Calibri"/>
                <a:sym typeface="Calibri"/>
              </a:rPr>
              <a:t>7. When my little brother gets on that roller coaster, his confidence will evaporate. </a:t>
            </a:r>
            <a:endParaRPr b="0" sz="1200">
              <a:latin typeface="Calibri"/>
              <a:ea typeface="Calibri"/>
              <a:cs typeface="Calibri"/>
              <a:sym typeface="Calibri"/>
            </a:endParaRPr>
          </a:p>
          <a:p>
            <a:pPr indent="-685800" lvl="2" marL="1143000" rtl="0" algn="l">
              <a:lnSpc>
                <a:spcPct val="100000"/>
              </a:lnSpc>
              <a:spcBef>
                <a:spcPts val="0"/>
              </a:spcBef>
              <a:spcAft>
                <a:spcPts val="0"/>
              </a:spcAft>
              <a:buSzPts val="1400"/>
              <a:buNone/>
            </a:pPr>
            <a:r>
              <a:rPr b="0" lang="en-US" sz="1200">
                <a:solidFill>
                  <a:srgbClr val="2D2D2D"/>
                </a:solidFill>
                <a:latin typeface="Calibri"/>
                <a:ea typeface="Calibri"/>
                <a:cs typeface="Calibri"/>
                <a:sym typeface="Calibri"/>
              </a:rPr>
              <a:t>8. Our coach decided to schedule two soccer games on one day. </a:t>
            </a:r>
            <a:endParaRPr b="0" sz="1200">
              <a:latin typeface="Calibri"/>
              <a:ea typeface="Calibri"/>
              <a:cs typeface="Calibri"/>
              <a:sym typeface="Calibri"/>
            </a:endParaRPr>
          </a:p>
          <a:p>
            <a:pPr indent="-685800" lvl="2" marL="1143000" rtl="0" algn="l">
              <a:lnSpc>
                <a:spcPct val="100000"/>
              </a:lnSpc>
              <a:spcBef>
                <a:spcPts val="0"/>
              </a:spcBef>
              <a:spcAft>
                <a:spcPts val="0"/>
              </a:spcAft>
              <a:buSzPts val="1400"/>
              <a:buNone/>
            </a:pPr>
            <a:r>
              <a:rPr b="0" lang="en-US" sz="1200">
                <a:solidFill>
                  <a:srgbClr val="2D2D2D"/>
                </a:solidFill>
                <a:latin typeface="Calibri"/>
                <a:ea typeface="Calibri"/>
                <a:cs typeface="Calibri"/>
                <a:sym typeface="Calibri"/>
              </a:rPr>
              <a:t>9. Without enough evidence, a lawyer cannot prosecute. </a:t>
            </a:r>
            <a:endParaRPr b="0" sz="1200">
              <a:latin typeface="Calibri"/>
              <a:ea typeface="Calibri"/>
              <a:cs typeface="Calibri"/>
              <a:sym typeface="Calibri"/>
            </a:endParaRPr>
          </a:p>
          <a:p>
            <a:pPr indent="-685800" lvl="2" marL="1143000" rtl="0" algn="l">
              <a:lnSpc>
                <a:spcPct val="100000"/>
              </a:lnSpc>
              <a:spcBef>
                <a:spcPts val="0"/>
              </a:spcBef>
              <a:spcAft>
                <a:spcPts val="0"/>
              </a:spcAft>
              <a:buSzPts val="1400"/>
              <a:buNone/>
            </a:pPr>
            <a:r>
              <a:rPr b="0" lang="en-US" sz="1200">
                <a:solidFill>
                  <a:srgbClr val="2D2D2D"/>
                </a:solidFill>
                <a:latin typeface="Calibri"/>
                <a:ea typeface="Calibri"/>
                <a:cs typeface="Calibri"/>
                <a:sym typeface="Calibri"/>
              </a:rPr>
              <a:t>10. Will you please delete those old files from my computer? </a:t>
            </a:r>
            <a:endParaRPr b="0" sz="1200">
              <a:latin typeface="Calibri"/>
              <a:ea typeface="Calibri"/>
              <a:cs typeface="Calibri"/>
              <a:sym typeface="Calibri"/>
            </a:endParaRPr>
          </a:p>
          <a:p>
            <a:pPr indent="-685800" lvl="1" marL="1143000" rtl="0" algn="l">
              <a:lnSpc>
                <a:spcPct val="100000"/>
              </a:lnSpc>
              <a:spcBef>
                <a:spcPts val="0"/>
              </a:spcBef>
              <a:spcAft>
                <a:spcPts val="0"/>
              </a:spcAft>
              <a:buClr>
                <a:srgbClr val="000000"/>
              </a:buClr>
              <a:buSzPts val="1200"/>
              <a:buFont typeface="Arial"/>
              <a:buNone/>
            </a:pPr>
            <a:r>
              <a:t/>
            </a:r>
            <a:endParaRPr i="0" u="none" strike="noStrike">
              <a:solidFill>
                <a:srgbClr val="000000"/>
              </a:solidFill>
            </a:endParaRPr>
          </a:p>
          <a:p>
            <a:pPr indent="-152400" lvl="0" marL="228600" rtl="0" algn="l">
              <a:lnSpc>
                <a:spcPct val="100000"/>
              </a:lnSpc>
              <a:spcBef>
                <a:spcPts val="0"/>
              </a:spcBef>
              <a:spcAft>
                <a:spcPts val="0"/>
              </a:spcAft>
              <a:buClr>
                <a:schemeClr val="dk1"/>
              </a:buClr>
              <a:buSzPts val="1200"/>
              <a:buFont typeface="Arial"/>
              <a:buNone/>
            </a:pPr>
            <a:r>
              <a:t/>
            </a:r>
            <a:endParaRPr b="0" i="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t/>
            </a:r>
            <a:endParaRPr b="0" i="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Calibri"/>
              <a:buNone/>
            </a:pPr>
            <a:r>
              <a:t/>
            </a:r>
            <a:endParaRPr b="0" i="0" u="none" strike="noStrike">
              <a:solidFill>
                <a:srgbClr val="000000"/>
              </a:solidFill>
              <a:latin typeface="Calibri"/>
              <a:ea typeface="Calibri"/>
              <a:cs typeface="Calibri"/>
              <a:sym typeface="Calibri"/>
            </a:endParaRPr>
          </a:p>
        </p:txBody>
      </p:sp>
      <p:sp>
        <p:nvSpPr>
          <p:cNvPr id="1023" name="Google Shape;1023;p10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1" name="Shape 1041"/>
        <p:cNvGrpSpPr/>
        <p:nvPr/>
      </p:nvGrpSpPr>
      <p:grpSpPr>
        <a:xfrm>
          <a:off x="0" y="0"/>
          <a:ext cx="0" cy="0"/>
          <a:chOff x="0" y="0"/>
          <a:chExt cx="0" cy="0"/>
        </a:xfrm>
      </p:grpSpPr>
      <p:sp>
        <p:nvSpPr>
          <p:cNvPr id="1042" name="Google Shape;1042;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3" name="Google Shape;1043;p7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Display the sentence and have students respond independently. </a:t>
            </a:r>
            <a:endParaRPr/>
          </a:p>
          <a:p>
            <a:pPr indent="0" lvl="1" marL="457200" rtl="0" algn="l">
              <a:lnSpc>
                <a:spcPct val="100000"/>
              </a:lnSpc>
              <a:spcBef>
                <a:spcPts val="0"/>
              </a:spcBef>
              <a:spcAft>
                <a:spcPts val="0"/>
              </a:spcAft>
              <a:buSzPts val="1200"/>
              <a:buFont typeface="Calibri"/>
              <a:buNone/>
            </a:pPr>
            <a:r>
              <a:rPr b="0" lang="en-US" sz="1200">
                <a:solidFill>
                  <a:schemeClr val="dk1"/>
                </a:solidFill>
                <a:latin typeface="Calibri"/>
                <a:ea typeface="Calibri"/>
                <a:cs typeface="Calibri"/>
                <a:sym typeface="Calibri"/>
              </a:rPr>
              <a:t>All five of the goose honked angrily at the two wolves. </a:t>
            </a:r>
            <a:endParaRPr/>
          </a:p>
          <a:p>
            <a:pPr indent="0" lvl="2" marL="914400" rtl="0" algn="l">
              <a:lnSpc>
                <a:spcPct val="100000"/>
              </a:lnSpc>
              <a:spcBef>
                <a:spcPts val="0"/>
              </a:spcBef>
              <a:spcAft>
                <a:spcPts val="0"/>
              </a:spcAft>
              <a:buSzPts val="1200"/>
              <a:buFont typeface="Calibri"/>
              <a:buNone/>
            </a:pPr>
            <a:r>
              <a:rPr b="0" lang="en-US" sz="1200">
                <a:solidFill>
                  <a:schemeClr val="dk1"/>
                </a:solidFill>
                <a:latin typeface="Calibri"/>
                <a:ea typeface="Calibri"/>
                <a:cs typeface="Calibri"/>
                <a:sym typeface="Calibri"/>
              </a:rPr>
              <a:t>Which revision correctly uses an irregular plural noun? </a:t>
            </a:r>
            <a:endParaRPr/>
          </a:p>
          <a:p>
            <a:pPr indent="0" lvl="2" marL="914400" rtl="0" algn="l">
              <a:lnSpc>
                <a:spcPct val="100000"/>
              </a:lnSpc>
              <a:spcBef>
                <a:spcPts val="0"/>
              </a:spcBef>
              <a:spcAft>
                <a:spcPts val="0"/>
              </a:spcAft>
              <a:buSzPts val="1200"/>
              <a:buFont typeface="Calibri"/>
              <a:buNone/>
            </a:pPr>
            <a:r>
              <a:rPr b="0" lang="en-US" sz="1200">
                <a:solidFill>
                  <a:schemeClr val="dk1"/>
                </a:solidFill>
                <a:latin typeface="Calibri"/>
                <a:ea typeface="Calibri"/>
                <a:cs typeface="Calibri"/>
                <a:sym typeface="Calibri"/>
              </a:rPr>
              <a:t>A Change </a:t>
            </a:r>
            <a:r>
              <a:rPr b="0" i="1" lang="en-US" sz="1200">
                <a:solidFill>
                  <a:schemeClr val="dk1"/>
                </a:solidFill>
                <a:latin typeface="Calibri"/>
                <a:ea typeface="Calibri"/>
                <a:cs typeface="Calibri"/>
                <a:sym typeface="Calibri"/>
              </a:rPr>
              <a:t>goose </a:t>
            </a:r>
            <a:r>
              <a:rPr b="0" lang="en-US" sz="1200">
                <a:solidFill>
                  <a:schemeClr val="dk1"/>
                </a:solidFill>
                <a:latin typeface="Calibri"/>
                <a:ea typeface="Calibri"/>
                <a:cs typeface="Calibri"/>
                <a:sym typeface="Calibri"/>
              </a:rPr>
              <a:t>to </a:t>
            </a:r>
            <a:r>
              <a:rPr b="0" i="1" lang="en-US" sz="1200">
                <a:solidFill>
                  <a:schemeClr val="dk1"/>
                </a:solidFill>
                <a:latin typeface="Calibri"/>
                <a:ea typeface="Calibri"/>
                <a:cs typeface="Calibri"/>
                <a:sym typeface="Calibri"/>
              </a:rPr>
              <a:t>gooses</a:t>
            </a:r>
            <a:r>
              <a:rPr b="0" lang="en-US" sz="1200">
                <a:solidFill>
                  <a:schemeClr val="dk1"/>
                </a:solidFill>
                <a:latin typeface="Calibri"/>
                <a:ea typeface="Calibri"/>
                <a:cs typeface="Calibri"/>
                <a:sym typeface="Calibri"/>
              </a:rPr>
              <a:t>. </a:t>
            </a:r>
            <a:endParaRPr/>
          </a:p>
          <a:p>
            <a:pPr indent="0" lvl="2" marL="914400" rtl="0" algn="l">
              <a:lnSpc>
                <a:spcPct val="100000"/>
              </a:lnSpc>
              <a:spcBef>
                <a:spcPts val="0"/>
              </a:spcBef>
              <a:spcAft>
                <a:spcPts val="0"/>
              </a:spcAft>
              <a:buSzPts val="1200"/>
              <a:buFont typeface="Calibri"/>
              <a:buNone/>
            </a:pPr>
            <a:r>
              <a:rPr b="1" lang="en-US" sz="1200">
                <a:solidFill>
                  <a:schemeClr val="dk1"/>
                </a:solidFill>
              </a:rPr>
              <a:t>B Change </a:t>
            </a:r>
            <a:r>
              <a:rPr b="1" i="1" lang="en-US" sz="1200">
                <a:solidFill>
                  <a:schemeClr val="dk1"/>
                </a:solidFill>
              </a:rPr>
              <a:t>goose </a:t>
            </a:r>
            <a:r>
              <a:rPr b="1" lang="en-US" sz="1200">
                <a:solidFill>
                  <a:schemeClr val="dk1"/>
                </a:solidFill>
              </a:rPr>
              <a:t>to </a:t>
            </a:r>
            <a:r>
              <a:rPr b="1" i="1" lang="en-US" sz="1200">
                <a:solidFill>
                  <a:schemeClr val="dk1"/>
                </a:solidFill>
              </a:rPr>
              <a:t>geese</a:t>
            </a:r>
            <a:r>
              <a:rPr b="1" lang="en-US" sz="1200">
                <a:solidFill>
                  <a:schemeClr val="dk1"/>
                </a:solidFill>
              </a:rPr>
              <a:t>. (correct)</a:t>
            </a:r>
            <a:endParaRPr b="1"/>
          </a:p>
          <a:p>
            <a:pPr indent="0" lvl="2" marL="914400" rtl="0" algn="l">
              <a:lnSpc>
                <a:spcPct val="100000"/>
              </a:lnSpc>
              <a:spcBef>
                <a:spcPts val="0"/>
              </a:spcBef>
              <a:spcAft>
                <a:spcPts val="0"/>
              </a:spcAft>
              <a:buSzPts val="1200"/>
              <a:buFont typeface="Calibri"/>
              <a:buNone/>
            </a:pPr>
            <a:r>
              <a:rPr b="0" lang="en-US" sz="1200">
                <a:solidFill>
                  <a:schemeClr val="dk1"/>
                </a:solidFill>
                <a:latin typeface="Calibri"/>
                <a:ea typeface="Calibri"/>
                <a:cs typeface="Calibri"/>
                <a:sym typeface="Calibri"/>
              </a:rPr>
              <a:t>C Change </a:t>
            </a:r>
            <a:r>
              <a:rPr b="0" i="1" lang="en-US" sz="1200">
                <a:solidFill>
                  <a:schemeClr val="dk1"/>
                </a:solidFill>
                <a:latin typeface="Calibri"/>
                <a:ea typeface="Calibri"/>
                <a:cs typeface="Calibri"/>
                <a:sym typeface="Calibri"/>
              </a:rPr>
              <a:t>wolves </a:t>
            </a:r>
            <a:r>
              <a:rPr b="0" lang="en-US" sz="1200">
                <a:solidFill>
                  <a:schemeClr val="dk1"/>
                </a:solidFill>
                <a:latin typeface="Calibri"/>
                <a:ea typeface="Calibri"/>
                <a:cs typeface="Calibri"/>
                <a:sym typeface="Calibri"/>
              </a:rPr>
              <a:t>to </a:t>
            </a:r>
            <a:r>
              <a:rPr b="0" i="1" lang="en-US" sz="1200">
                <a:solidFill>
                  <a:schemeClr val="dk1"/>
                </a:solidFill>
                <a:latin typeface="Calibri"/>
                <a:ea typeface="Calibri"/>
                <a:cs typeface="Calibri"/>
                <a:sym typeface="Calibri"/>
              </a:rPr>
              <a:t>wolfes</a:t>
            </a:r>
            <a:r>
              <a:rPr b="0" lang="en-US" sz="1200">
                <a:solidFill>
                  <a:schemeClr val="dk1"/>
                </a:solidFill>
                <a:latin typeface="Calibri"/>
                <a:ea typeface="Calibri"/>
                <a:cs typeface="Calibri"/>
                <a:sym typeface="Calibri"/>
              </a:rPr>
              <a:t>. </a:t>
            </a:r>
            <a:endParaRPr/>
          </a:p>
          <a:p>
            <a:pPr indent="0" lvl="2" marL="914400" rtl="0" algn="l">
              <a:lnSpc>
                <a:spcPct val="100000"/>
              </a:lnSpc>
              <a:spcBef>
                <a:spcPts val="0"/>
              </a:spcBef>
              <a:spcAft>
                <a:spcPts val="0"/>
              </a:spcAft>
              <a:buSzPts val="1200"/>
              <a:buFont typeface="Calibri"/>
              <a:buNone/>
            </a:pPr>
            <a:r>
              <a:rPr b="0" lang="en-US" sz="1200">
                <a:solidFill>
                  <a:schemeClr val="dk1"/>
                </a:solidFill>
                <a:latin typeface="Calibri"/>
                <a:ea typeface="Calibri"/>
                <a:cs typeface="Calibri"/>
                <a:sym typeface="Calibri"/>
              </a:rPr>
              <a:t>D Change </a:t>
            </a:r>
            <a:r>
              <a:rPr b="0" i="1" lang="en-US" sz="1200">
                <a:solidFill>
                  <a:schemeClr val="dk1"/>
                </a:solidFill>
                <a:latin typeface="Calibri"/>
                <a:ea typeface="Calibri"/>
                <a:cs typeface="Calibri"/>
                <a:sym typeface="Calibri"/>
              </a:rPr>
              <a:t>wolves </a:t>
            </a:r>
            <a:r>
              <a:rPr b="0" lang="en-US" sz="1200">
                <a:solidFill>
                  <a:schemeClr val="dk1"/>
                </a:solidFill>
                <a:latin typeface="Calibri"/>
                <a:ea typeface="Calibri"/>
                <a:cs typeface="Calibri"/>
                <a:sym typeface="Calibri"/>
              </a:rPr>
              <a:t>to </a:t>
            </a:r>
            <a:r>
              <a:rPr b="0" i="1" lang="en-US" sz="1200">
                <a:solidFill>
                  <a:schemeClr val="dk1"/>
                </a:solidFill>
                <a:latin typeface="Calibri"/>
                <a:ea typeface="Calibri"/>
                <a:cs typeface="Calibri"/>
                <a:sym typeface="Calibri"/>
              </a:rPr>
              <a:t>wolf</a:t>
            </a:r>
            <a:r>
              <a:rPr b="0" lang="en-US" sz="1200">
                <a:solidFill>
                  <a:schemeClr val="dk1"/>
                </a:solidFill>
                <a:latin typeface="Calibri"/>
                <a:ea typeface="Calibri"/>
                <a:cs typeface="Calibri"/>
                <a:sym typeface="Calibri"/>
              </a:rPr>
              <a:t>. </a:t>
            </a:r>
            <a:endParaRPr/>
          </a:p>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APPLY Have students complete </a:t>
            </a:r>
            <a:r>
              <a:rPr b="0" i="1" lang="en-US" sz="1200">
                <a:solidFill>
                  <a:schemeClr val="dk1"/>
                </a:solidFill>
                <a:latin typeface="Calibri"/>
                <a:ea typeface="Calibri"/>
                <a:cs typeface="Calibri"/>
                <a:sym typeface="Calibri"/>
              </a:rPr>
              <a:t>Language and Conventions </a:t>
            </a:r>
            <a:r>
              <a:rPr b="0" lang="en-US" sz="1200">
                <a:solidFill>
                  <a:schemeClr val="dk1"/>
                </a:solidFill>
                <a:latin typeface="Calibri"/>
                <a:ea typeface="Calibri"/>
                <a:cs typeface="Calibri"/>
                <a:sym typeface="Calibri"/>
              </a:rPr>
              <a:t>p. 15 from the </a:t>
            </a:r>
            <a:r>
              <a:rPr b="0" i="1" lang="en-US" sz="1200">
                <a:solidFill>
                  <a:schemeClr val="dk1"/>
                </a:solidFill>
                <a:latin typeface="Calibri"/>
                <a:ea typeface="Calibri"/>
                <a:cs typeface="Calibri"/>
                <a:sym typeface="Calibri"/>
              </a:rPr>
              <a:t>Resource Download Center</a:t>
            </a:r>
            <a:r>
              <a:rPr b="0" lang="en-US" sz="1200">
                <a:solidFill>
                  <a:schemeClr val="dk1"/>
                </a:solidFill>
                <a:latin typeface="Calibri"/>
                <a:ea typeface="Calibri"/>
                <a:cs typeface="Calibri"/>
                <a:sym typeface="Calibri"/>
              </a:rPr>
              <a:t>. </a:t>
            </a:r>
            <a:r>
              <a:rPr b="1" i="0" lang="en-US" u="none" strike="noStrike">
                <a:solidFill>
                  <a:srgbClr val="000000"/>
                </a:solidFill>
                <a:latin typeface="Calibri"/>
                <a:ea typeface="Calibri"/>
                <a:cs typeface="Calibri"/>
                <a:sym typeface="Calibri"/>
              </a:rPr>
              <a:t>Click path: Table of Contents -&gt; Resource Download Center -&gt; Language and Conventions -&gt; U4 W5</a:t>
            </a:r>
            <a:endParaRPr b="0" i="1" u="none" strike="noStrike">
              <a:solidFill>
                <a:srgbClr val="373536"/>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t/>
            </a:r>
            <a:endParaRPr b="0" i="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t/>
            </a:r>
            <a:endParaRPr b="0" i="0" sz="120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Calibri"/>
              <a:buNone/>
            </a:pPr>
            <a:r>
              <a:t/>
            </a:r>
            <a:endParaRPr b="0" i="0" sz="1800" u="none" strike="noStrike">
              <a:solidFill>
                <a:srgbClr val="000000"/>
              </a:solidFill>
              <a:latin typeface="Calibri"/>
              <a:ea typeface="Calibri"/>
              <a:cs typeface="Calibri"/>
              <a:sym typeface="Calibri"/>
            </a:endParaRPr>
          </a:p>
        </p:txBody>
      </p:sp>
      <p:sp>
        <p:nvSpPr>
          <p:cNvPr id="1044" name="Google Shape;1044;p7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3" name="Shape 1053"/>
        <p:cNvGrpSpPr/>
        <p:nvPr/>
      </p:nvGrpSpPr>
      <p:grpSpPr>
        <a:xfrm>
          <a:off x="0" y="0"/>
          <a:ext cx="0" cy="0"/>
          <a:chOff x="0" y="0"/>
          <a:chExt cx="0" cy="0"/>
        </a:xfrm>
      </p:grpSpPr>
      <p:sp>
        <p:nvSpPr>
          <p:cNvPr id="1054" name="Google Shape;1054;p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5" name="Google Shape;1055;p7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1056" name="Google Shape;1056;p7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9" name="Google Shape;179;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Tell students: </a:t>
            </a:r>
            <a:r>
              <a:rPr i="1" lang="en-US" sz="1200">
                <a:solidFill>
                  <a:schemeClr val="dk1"/>
                </a:solidFill>
                <a:latin typeface="Calibri"/>
                <a:ea typeface="Calibri"/>
                <a:cs typeface="Calibri"/>
                <a:sym typeface="Calibri"/>
              </a:rPr>
              <a:t>If we’re going to talk about our reading and writing, it’s important to learn the names of the different parts of speech. Knowing those names makes it easier for you to examine what you’re reading and to strengthen your writing. </a:t>
            </a:r>
            <a:endParaRPr/>
          </a:p>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Explain that there are many parts of speech, but today the class will focus on three of the most important ones: </a:t>
            </a:r>
            <a:endParaRPr/>
          </a:p>
          <a:p>
            <a:pPr indent="-304800" lvl="0" marL="676656"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Nouns, which are people, places, and things. </a:t>
            </a:r>
            <a:endParaRPr/>
          </a:p>
          <a:p>
            <a:pPr indent="-304800" lvl="0" marL="676656"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Verbs, which show actions or thoughts.</a:t>
            </a:r>
            <a:endParaRPr/>
          </a:p>
          <a:p>
            <a:pPr indent="-304800" lvl="0" marL="676656"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Adjectives, which describe nouns. </a:t>
            </a:r>
            <a:endParaRPr/>
          </a:p>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Ask students to suggest examples of each of these parts of speech. Work with students to assemble some examples into a sentence. </a:t>
            </a:r>
            <a:endParaRPr/>
          </a:p>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Invite a volunteer to read aloud the paragraph near the top of p. 179 in the </a:t>
            </a:r>
            <a:r>
              <a:rPr i="1" lang="en-US" sz="1200">
                <a:solidFill>
                  <a:schemeClr val="dk1"/>
                </a:solidFill>
                <a:latin typeface="Calibri"/>
                <a:ea typeface="Calibri"/>
                <a:cs typeface="Calibri"/>
                <a:sym typeface="Calibri"/>
              </a:rPr>
              <a:t>Student Interactive</a:t>
            </a:r>
            <a:r>
              <a:rPr lang="en-US" sz="1200">
                <a:solidFill>
                  <a:schemeClr val="dk1"/>
                </a:solidFill>
                <a:latin typeface="Calibri"/>
                <a:ea typeface="Calibri"/>
                <a:cs typeface="Calibri"/>
                <a:sym typeface="Calibri"/>
              </a:rPr>
              <a:t>. </a:t>
            </a:r>
            <a:endParaRPr/>
          </a:p>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Then have three more volunteers each read aloud a step in the list of numbered steps. </a:t>
            </a:r>
            <a:endParaRPr/>
          </a:p>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Say: </a:t>
            </a:r>
            <a:r>
              <a:rPr i="1" lang="en-US" sz="1200">
                <a:solidFill>
                  <a:schemeClr val="dk1"/>
                </a:solidFill>
                <a:latin typeface="Calibri"/>
                <a:ea typeface="Calibri"/>
                <a:cs typeface="Calibri"/>
                <a:sym typeface="Calibri"/>
              </a:rPr>
              <a:t>Step 3 asks you to give a synonym. In your own words, what is a synonym</a:t>
            </a:r>
            <a:r>
              <a:rPr i="1" lang="en-US" sz="1200">
                <a:solidFill>
                  <a:schemeClr val="dk1"/>
                </a:solidFill>
                <a:latin typeface="Arial"/>
                <a:ea typeface="Arial"/>
                <a:cs typeface="Arial"/>
                <a:sym typeface="Arial"/>
              </a:rPr>
              <a:t>?</a:t>
            </a:r>
            <a:r>
              <a:rPr lang="en-US" sz="1200">
                <a:solidFill>
                  <a:schemeClr val="dk1"/>
                </a:solidFill>
                <a:latin typeface="Calibri"/>
                <a:ea typeface="Calibri"/>
                <a:cs typeface="Calibri"/>
                <a:sym typeface="Calibri"/>
              </a:rPr>
              <a:t> (Possible response: a word with the same meaning as or a very similar meaning to another word) </a:t>
            </a:r>
            <a:endParaRPr/>
          </a:p>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As a class, complete the first blank row in the table. </a:t>
            </a:r>
            <a:endParaRPr/>
          </a:p>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Once you have confirmed that students understand the assignment, have groups complete the rest of the table on p. 179 in the </a:t>
            </a:r>
            <a:r>
              <a:rPr i="1" lang="en-US" sz="1200">
                <a:solidFill>
                  <a:schemeClr val="dk1"/>
                </a:solidFill>
                <a:latin typeface="Calibri"/>
                <a:ea typeface="Calibri"/>
                <a:cs typeface="Calibri"/>
                <a:sym typeface="Calibri"/>
              </a:rPr>
              <a:t>Student Interactive</a:t>
            </a:r>
            <a:r>
              <a:rPr lang="en-US" sz="1200">
                <a:solidFill>
                  <a:schemeClr val="dk1"/>
                </a:solidFill>
                <a:latin typeface="Calibri"/>
                <a:ea typeface="Calibri"/>
                <a:cs typeface="Calibri"/>
                <a:sym typeface="Calibri"/>
              </a:rPr>
              <a:t>. Invite them to share their results. Remind students that they will use these academic words throughout this unit, and encourage them to use the words when they are completing writing assignments for other subject areas. </a:t>
            </a:r>
            <a:endParaRPr/>
          </a:p>
          <a:p>
            <a:pPr indent="-179832" lvl="0" marL="256032" rtl="0" algn="l">
              <a:lnSpc>
                <a:spcPct val="100000"/>
              </a:lnSpc>
              <a:spcBef>
                <a:spcPts val="0"/>
              </a:spcBef>
              <a:spcAft>
                <a:spcPts val="0"/>
              </a:spcAft>
              <a:buSzPts val="1200"/>
              <a:buFont typeface="Calibri"/>
              <a:buNone/>
            </a:pPr>
            <a:r>
              <a:t/>
            </a:r>
            <a:endParaRPr i="1" u="none" strike="noStrike">
              <a:solidFill>
                <a:srgbClr val="000000"/>
              </a:solidFill>
            </a:endParaRPr>
          </a:p>
        </p:txBody>
      </p:sp>
      <p:sp>
        <p:nvSpPr>
          <p:cNvPr id="180" name="Google Shape;180;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3" name="Google Shape;193;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Ask students to explain the difference between a vowel and a consonant. (Possible response: Vowels are </a:t>
            </a:r>
            <a:r>
              <a:rPr b="0" i="1" lang="en-US" sz="1200">
                <a:solidFill>
                  <a:schemeClr val="dk1"/>
                </a:solidFill>
                <a:latin typeface="Calibri"/>
                <a:ea typeface="Calibri"/>
                <a:cs typeface="Calibri"/>
                <a:sym typeface="Calibri"/>
              </a:rPr>
              <a:t>a</a:t>
            </a:r>
            <a:r>
              <a:rPr b="0" lang="en-US" sz="1200">
                <a:solidFill>
                  <a:schemeClr val="dk1"/>
                </a:solidFill>
                <a:latin typeface="Calibri"/>
                <a:ea typeface="Calibri"/>
                <a:cs typeface="Calibri"/>
                <a:sym typeface="Calibri"/>
              </a:rPr>
              <a:t>, </a:t>
            </a:r>
            <a:r>
              <a:rPr b="0" i="1" lang="en-US" sz="1200">
                <a:solidFill>
                  <a:schemeClr val="dk1"/>
                </a:solidFill>
                <a:latin typeface="Calibri"/>
                <a:ea typeface="Calibri"/>
                <a:cs typeface="Calibri"/>
                <a:sym typeface="Calibri"/>
              </a:rPr>
              <a:t>e</a:t>
            </a:r>
            <a:r>
              <a:rPr b="0" lang="en-US" sz="1200">
                <a:solidFill>
                  <a:schemeClr val="dk1"/>
                </a:solidFill>
                <a:latin typeface="Calibri"/>
                <a:ea typeface="Calibri"/>
                <a:cs typeface="Calibri"/>
                <a:sym typeface="Calibri"/>
              </a:rPr>
              <a:t>, </a:t>
            </a:r>
            <a:r>
              <a:rPr b="0" i="1" lang="en-US" sz="1200">
                <a:solidFill>
                  <a:schemeClr val="dk1"/>
                </a:solidFill>
                <a:latin typeface="Calibri"/>
                <a:ea typeface="Calibri"/>
                <a:cs typeface="Calibri"/>
                <a:sym typeface="Calibri"/>
              </a:rPr>
              <a:t>i</a:t>
            </a:r>
            <a:r>
              <a:rPr b="0" lang="en-US" sz="1200">
                <a:solidFill>
                  <a:schemeClr val="dk1"/>
                </a:solidFill>
                <a:latin typeface="Calibri"/>
                <a:ea typeface="Calibri"/>
                <a:cs typeface="Calibri"/>
                <a:sym typeface="Calibri"/>
              </a:rPr>
              <a:t>, </a:t>
            </a:r>
            <a:r>
              <a:rPr b="0" i="1" lang="en-US" sz="1200">
                <a:solidFill>
                  <a:schemeClr val="dk1"/>
                </a:solidFill>
                <a:latin typeface="Calibri"/>
                <a:ea typeface="Calibri"/>
                <a:cs typeface="Calibri"/>
                <a:sym typeface="Calibri"/>
              </a:rPr>
              <a:t>o</a:t>
            </a:r>
            <a:r>
              <a:rPr b="0" lang="en-US" sz="1200">
                <a:solidFill>
                  <a:schemeClr val="dk1"/>
                </a:solidFill>
                <a:latin typeface="Calibri"/>
                <a:ea typeface="Calibri"/>
                <a:cs typeface="Calibri"/>
                <a:sym typeface="Calibri"/>
              </a:rPr>
              <a:t>, </a:t>
            </a:r>
            <a:r>
              <a:rPr b="0" i="1" lang="en-US" sz="1200">
                <a:solidFill>
                  <a:schemeClr val="dk1"/>
                </a:solidFill>
                <a:latin typeface="Calibri"/>
                <a:ea typeface="Calibri"/>
                <a:cs typeface="Calibri"/>
                <a:sym typeface="Calibri"/>
              </a:rPr>
              <a:t>u</a:t>
            </a:r>
            <a:r>
              <a:rPr b="0" lang="en-US" sz="1200">
                <a:solidFill>
                  <a:schemeClr val="dk1"/>
                </a:solidFill>
                <a:latin typeface="Calibri"/>
                <a:ea typeface="Calibri"/>
                <a:cs typeface="Calibri"/>
                <a:sym typeface="Calibri"/>
              </a:rPr>
              <a:t>, and sometimes </a:t>
            </a:r>
            <a:r>
              <a:rPr b="0" i="1" lang="en-US" sz="1200">
                <a:solidFill>
                  <a:schemeClr val="dk1"/>
                </a:solidFill>
                <a:latin typeface="Calibri"/>
                <a:ea typeface="Calibri"/>
                <a:cs typeface="Calibri"/>
                <a:sym typeface="Calibri"/>
              </a:rPr>
              <a:t>y</a:t>
            </a:r>
            <a:r>
              <a:rPr b="0" lang="en-US" sz="1200">
                <a:solidFill>
                  <a:schemeClr val="dk1"/>
                </a:solidFill>
                <a:latin typeface="Calibri"/>
                <a:ea typeface="Calibri"/>
                <a:cs typeface="Calibri"/>
                <a:sym typeface="Calibri"/>
              </a:rPr>
              <a:t>. All other letters are consonants.) </a:t>
            </a:r>
            <a:endParaRPr/>
          </a:p>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Explain that when a word has a vowel, a consonant, and the letter </a:t>
            </a:r>
            <a:r>
              <a:rPr b="0" i="1" lang="en-US" sz="1200">
                <a:solidFill>
                  <a:schemeClr val="dk1"/>
                </a:solidFill>
                <a:latin typeface="Calibri"/>
                <a:ea typeface="Calibri"/>
                <a:cs typeface="Calibri"/>
                <a:sym typeface="Calibri"/>
              </a:rPr>
              <a:t>e </a:t>
            </a:r>
            <a:r>
              <a:rPr b="0" lang="en-US" sz="1200">
                <a:solidFill>
                  <a:schemeClr val="dk1"/>
                </a:solidFill>
                <a:latin typeface="Calibri"/>
                <a:ea typeface="Calibri"/>
                <a:cs typeface="Calibri"/>
                <a:sym typeface="Calibri"/>
              </a:rPr>
              <a:t>at the end, the first vowel has a long sound and the </a:t>
            </a:r>
            <a:r>
              <a:rPr b="0" i="1" lang="en-US" sz="1200">
                <a:solidFill>
                  <a:schemeClr val="dk1"/>
                </a:solidFill>
                <a:latin typeface="Calibri"/>
                <a:ea typeface="Calibri"/>
                <a:cs typeface="Calibri"/>
                <a:sym typeface="Calibri"/>
              </a:rPr>
              <a:t>e </a:t>
            </a:r>
            <a:r>
              <a:rPr b="0" lang="en-US" sz="1200">
                <a:solidFill>
                  <a:schemeClr val="dk1"/>
                </a:solidFill>
                <a:latin typeface="Calibri"/>
                <a:ea typeface="Calibri"/>
                <a:cs typeface="Calibri"/>
                <a:sym typeface="Calibri"/>
              </a:rPr>
              <a:t>is silent. Tell students that knowing this will help them to pronounce unfamiliar words. </a:t>
            </a:r>
            <a:endParaRPr/>
          </a:p>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Follow these steps to be certain that students understand the concept. </a:t>
            </a:r>
            <a:endParaRPr/>
          </a:p>
          <a:p>
            <a:pPr indent="-228600" lvl="1" marL="6858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Ask students to say all the long vowel sounds. </a:t>
            </a:r>
            <a:endParaRPr/>
          </a:p>
          <a:p>
            <a:pPr indent="-228600" lvl="1" marL="6858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On the board, write these words: </a:t>
            </a:r>
            <a:r>
              <a:rPr b="0" i="1" lang="en-US" sz="1200">
                <a:solidFill>
                  <a:schemeClr val="dk1"/>
                </a:solidFill>
                <a:latin typeface="Calibri"/>
                <a:ea typeface="Calibri"/>
                <a:cs typeface="Calibri"/>
                <a:sym typeface="Calibri"/>
              </a:rPr>
              <a:t>same</a:t>
            </a:r>
            <a:r>
              <a:rPr b="0" lang="en-US" sz="1200">
                <a:solidFill>
                  <a:schemeClr val="dk1"/>
                </a:solidFill>
                <a:latin typeface="Calibri"/>
                <a:ea typeface="Calibri"/>
                <a:cs typeface="Calibri"/>
                <a:sym typeface="Calibri"/>
              </a:rPr>
              <a:t>, </a:t>
            </a:r>
            <a:r>
              <a:rPr b="0" i="1" lang="en-US" sz="1200">
                <a:solidFill>
                  <a:schemeClr val="dk1"/>
                </a:solidFill>
                <a:latin typeface="Calibri"/>
                <a:ea typeface="Calibri"/>
                <a:cs typeface="Calibri"/>
                <a:sym typeface="Calibri"/>
              </a:rPr>
              <a:t>blame</a:t>
            </a:r>
            <a:r>
              <a:rPr b="0" lang="en-US" sz="1200">
                <a:solidFill>
                  <a:schemeClr val="dk1"/>
                </a:solidFill>
                <a:latin typeface="Calibri"/>
                <a:ea typeface="Calibri"/>
                <a:cs typeface="Calibri"/>
                <a:sym typeface="Calibri"/>
              </a:rPr>
              <a:t>, </a:t>
            </a:r>
            <a:r>
              <a:rPr b="0" i="1" lang="en-US" sz="1200">
                <a:solidFill>
                  <a:schemeClr val="dk1"/>
                </a:solidFill>
                <a:latin typeface="Calibri"/>
                <a:ea typeface="Calibri"/>
                <a:cs typeface="Calibri"/>
                <a:sym typeface="Calibri"/>
              </a:rPr>
              <a:t>aflame</a:t>
            </a:r>
            <a:r>
              <a:rPr b="0" lang="en-US" sz="1200">
                <a:solidFill>
                  <a:schemeClr val="dk1"/>
                </a:solidFill>
                <a:latin typeface="Calibri"/>
                <a:ea typeface="Calibri"/>
                <a:cs typeface="Calibri"/>
                <a:sym typeface="Calibri"/>
              </a:rPr>
              <a:t>. </a:t>
            </a:r>
            <a:endParaRPr/>
          </a:p>
          <a:p>
            <a:pPr indent="-228600" lvl="1" marL="6858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Guide them as they pronounce each word. Explain that spotting the VC</a:t>
            </a:r>
            <a:r>
              <a:rPr b="0" i="1" lang="en-US" sz="1200">
                <a:solidFill>
                  <a:schemeClr val="dk1"/>
                </a:solidFill>
                <a:latin typeface="Calibri"/>
                <a:ea typeface="Calibri"/>
                <a:cs typeface="Calibri"/>
                <a:sym typeface="Calibri"/>
              </a:rPr>
              <a:t>e </a:t>
            </a:r>
            <a:r>
              <a:rPr b="0" lang="en-US" sz="1200">
                <a:solidFill>
                  <a:schemeClr val="dk1"/>
                </a:solidFill>
                <a:latin typeface="Calibri"/>
                <a:ea typeface="Calibri"/>
                <a:cs typeface="Calibri"/>
                <a:sym typeface="Calibri"/>
              </a:rPr>
              <a:t>pattern can help students figure out how to pronounce the word </a:t>
            </a:r>
            <a:r>
              <a:rPr b="0" i="1" lang="en-US" sz="1200">
                <a:solidFill>
                  <a:schemeClr val="dk1"/>
                </a:solidFill>
                <a:latin typeface="Calibri"/>
                <a:ea typeface="Calibri"/>
                <a:cs typeface="Calibri"/>
                <a:sym typeface="Calibri"/>
              </a:rPr>
              <a:t>aflame </a:t>
            </a:r>
            <a:r>
              <a:rPr b="0" lang="en-US" sz="1200">
                <a:solidFill>
                  <a:schemeClr val="dk1"/>
                </a:solidFill>
                <a:latin typeface="Calibri"/>
                <a:ea typeface="Calibri"/>
                <a:cs typeface="Calibri"/>
                <a:sym typeface="Calibri"/>
              </a:rPr>
              <a:t>even if they have seen it before. </a:t>
            </a:r>
            <a:endParaRPr/>
          </a:p>
          <a:p>
            <a:pPr indent="-179832" lvl="0" marL="256032" rtl="0" algn="l">
              <a:lnSpc>
                <a:spcPct val="100000"/>
              </a:lnSpc>
              <a:spcBef>
                <a:spcPts val="0"/>
              </a:spcBef>
              <a:spcAft>
                <a:spcPts val="0"/>
              </a:spcAft>
              <a:buSzPts val="1200"/>
              <a:buFont typeface="Calibri"/>
              <a:buNone/>
            </a:pPr>
            <a:r>
              <a:t/>
            </a:r>
            <a:endParaRPr i="0"/>
          </a:p>
        </p:txBody>
      </p:sp>
      <p:sp>
        <p:nvSpPr>
          <p:cNvPr id="194" name="Google Shape;194;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7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7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7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8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84"/>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8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8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8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85"/>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85"/>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8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8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8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7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7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 name="Google Shape;22;p7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7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7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7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7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7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7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0" name="Shape 30"/>
        <p:cNvGrpSpPr/>
        <p:nvPr/>
      </p:nvGrpSpPr>
      <p:grpSpPr>
        <a:xfrm>
          <a:off x="0" y="0"/>
          <a:ext cx="0" cy="0"/>
          <a:chOff x="0" y="0"/>
          <a:chExt cx="0" cy="0"/>
        </a:xfrm>
      </p:grpSpPr>
      <p:sp>
        <p:nvSpPr>
          <p:cNvPr id="31" name="Google Shape;31;p7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7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7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7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7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6" name="Shape 36"/>
        <p:cNvGrpSpPr/>
        <p:nvPr/>
      </p:nvGrpSpPr>
      <p:grpSpPr>
        <a:xfrm>
          <a:off x="0" y="0"/>
          <a:ext cx="0" cy="0"/>
          <a:chOff x="0" y="0"/>
          <a:chExt cx="0" cy="0"/>
        </a:xfrm>
      </p:grpSpPr>
      <p:sp>
        <p:nvSpPr>
          <p:cNvPr id="37" name="Google Shape;37;p79"/>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79"/>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9" name="Google Shape;39;p7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7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7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2" name="Shape 42"/>
        <p:cNvGrpSpPr/>
        <p:nvPr/>
      </p:nvGrpSpPr>
      <p:grpSpPr>
        <a:xfrm>
          <a:off x="0" y="0"/>
          <a:ext cx="0" cy="0"/>
          <a:chOff x="0" y="0"/>
          <a:chExt cx="0" cy="0"/>
        </a:xfrm>
      </p:grpSpPr>
      <p:sp>
        <p:nvSpPr>
          <p:cNvPr id="43" name="Google Shape;43;p8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80"/>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80"/>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8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8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8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9" name="Shape 49"/>
        <p:cNvGrpSpPr/>
        <p:nvPr/>
      </p:nvGrpSpPr>
      <p:grpSpPr>
        <a:xfrm>
          <a:off x="0" y="0"/>
          <a:ext cx="0" cy="0"/>
          <a:chOff x="0" y="0"/>
          <a:chExt cx="0" cy="0"/>
        </a:xfrm>
      </p:grpSpPr>
      <p:sp>
        <p:nvSpPr>
          <p:cNvPr id="50" name="Google Shape;50;p81"/>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81"/>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2" name="Google Shape;52;p81"/>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 name="Google Shape;53;p81"/>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4" name="Google Shape;54;p81"/>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 name="Google Shape;55;p8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8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8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8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82"/>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82"/>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8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8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8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8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83"/>
          <p:cNvSpPr/>
          <p:nvPr>
            <p:ph idx="2" type="pic"/>
          </p:nvPr>
        </p:nvSpPr>
        <p:spPr>
          <a:xfrm>
            <a:off x="5183188" y="987425"/>
            <a:ext cx="6172200" cy="4873625"/>
          </a:xfrm>
          <a:prstGeom prst="rect">
            <a:avLst/>
          </a:prstGeom>
          <a:noFill/>
          <a:ln>
            <a:noFill/>
          </a:ln>
        </p:spPr>
      </p:sp>
      <p:sp>
        <p:nvSpPr>
          <p:cNvPr id="68" name="Google Shape;68;p83"/>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8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8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8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7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7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7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7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7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14.png"/><Relationship Id="rId7"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6.png"/><Relationship Id="rId7"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9.png"/><Relationship Id="rId7"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hyperlink" Target="mailto:k12learningpermissions@savvas.com"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5.png"/><Relationship Id="rId7"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4.png"/><Relationship Id="rId7"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8.png"/><Relationship Id="rId7"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7.png"/><Relationship Id="rId7"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2.png"/><Relationship Id="rId7" Type="http://schemas.openxmlformats.org/officeDocument/2006/relationships/image" Target="../media/image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22.png"/><Relationship Id="rId7" Type="http://schemas.openxmlformats.org/officeDocument/2006/relationships/image" Target="../media/image1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24.png"/><Relationship Id="rId7" Type="http://schemas.openxmlformats.org/officeDocument/2006/relationships/image" Target="../media/image1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2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20.png"/><Relationship Id="rId7"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1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23.png"/><Relationship Id="rId7" Type="http://schemas.openxmlformats.org/officeDocument/2006/relationships/image" Target="../media/image1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2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2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2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3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2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3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1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3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2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3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4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3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3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34.png"/><Relationship Id="rId7" Type="http://schemas.openxmlformats.org/officeDocument/2006/relationships/image" Target="../media/image1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36.png"/><Relationship Id="rId7" Type="http://schemas.openxmlformats.org/officeDocument/2006/relationships/image" Target="../media/image1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37.png"/><Relationship Id="rId7"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1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2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2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2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2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3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4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1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48.png"/><Relationship Id="rId7" Type="http://schemas.openxmlformats.org/officeDocument/2006/relationships/image" Target="../media/image1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49.png"/><Relationship Id="rId7" Type="http://schemas.openxmlformats.org/officeDocument/2006/relationships/image" Target="../media/image1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43.png"/><Relationship Id="rId7" Type="http://schemas.openxmlformats.org/officeDocument/2006/relationships/image" Target="../media/image1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17.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42.png"/><Relationship Id="rId7" Type="http://schemas.openxmlformats.org/officeDocument/2006/relationships/image" Target="../media/image1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4.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4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45.png"/><Relationship Id="rId7" Type="http://schemas.openxmlformats.org/officeDocument/2006/relationships/image" Target="../media/image5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9.png"/><Relationship Id="rId7" Type="http://schemas.openxmlformats.org/officeDocument/2006/relationships/image" Target="../media/image1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46.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44.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4.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4.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10.png"/><Relationship Id="rId7"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90" name="Google Shape;90;p1"/>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91" name="Google Shape;91;p1"/>
          <p:cNvSpPr txBox="1"/>
          <p:nvPr/>
        </p:nvSpPr>
        <p:spPr>
          <a:xfrm>
            <a:off x="3704392" y="2783291"/>
            <a:ext cx="7231608" cy="11079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1: </a:t>
            </a:r>
            <a:r>
              <a:rPr b="1" i="0" lang="en-US" sz="6600" u="none" cap="none" strike="noStrike">
                <a:solidFill>
                  <a:schemeClr val="lt1"/>
                </a:solidFill>
                <a:latin typeface="Century Gothic"/>
                <a:ea typeface="Century Gothic"/>
                <a:cs typeface="Century Gothic"/>
                <a:sym typeface="Century Gothic"/>
              </a:rPr>
              <a:t>Week 5</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92" name="Google Shape;92;p1"/>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93" name="Google Shape;93;p1"/>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94" name="Google Shape;94;p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5" name="Google Shape;95;p1"/>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5</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pic>
        <p:nvPicPr>
          <p:cNvPr descr="A picture containing clock&#10;&#10;Description automatically generated" id="209" name="Google Shape;209;p1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10" name="Google Shape;210;p1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11" name="Google Shape;211;p1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12" name="Google Shape;212;p1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13" name="Google Shape;213;p1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a:t>
            </a:r>
            <a:r>
              <a:rPr lang="en-US" sz="4000">
                <a:solidFill>
                  <a:schemeClr val="lt1"/>
                </a:solidFill>
                <a:latin typeface="Century Gothic"/>
                <a:ea typeface="Century Gothic"/>
                <a:cs typeface="Century Gothic"/>
                <a:sym typeface="Century Gothic"/>
              </a:rPr>
              <a:t>Personal Narrative</a:t>
            </a:r>
            <a:endParaRPr b="0" i="0" sz="4000" u="none" cap="none" strike="noStrike">
              <a:solidFill>
                <a:srgbClr val="000000"/>
              </a:solidFill>
              <a:latin typeface="Century Gothic"/>
              <a:ea typeface="Century Gothic"/>
              <a:cs typeface="Century Gothic"/>
              <a:sym typeface="Century Gothic"/>
            </a:endParaRPr>
          </a:p>
        </p:txBody>
      </p:sp>
      <p:sp>
        <p:nvSpPr>
          <p:cNvPr id="214" name="Google Shape;214;p10"/>
          <p:cNvSpPr/>
          <p:nvPr/>
        </p:nvSpPr>
        <p:spPr>
          <a:xfrm>
            <a:off x="10259688" y="140900"/>
            <a:ext cx="18864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185</a:t>
            </a:r>
            <a:endParaRPr b="0" i="0" sz="1400" u="none" cap="none" strike="noStrike">
              <a:solidFill>
                <a:srgbClr val="000000"/>
              </a:solidFill>
              <a:latin typeface="Century Gothic"/>
              <a:ea typeface="Century Gothic"/>
              <a:cs typeface="Century Gothic"/>
              <a:sym typeface="Century Gothic"/>
            </a:endParaRPr>
          </a:p>
        </p:txBody>
      </p:sp>
      <p:sp>
        <p:nvSpPr>
          <p:cNvPr id="215" name="Google Shape;215;p10"/>
          <p:cNvSpPr txBox="1"/>
          <p:nvPr/>
        </p:nvSpPr>
        <p:spPr>
          <a:xfrm>
            <a:off x="6276464" y="3672001"/>
            <a:ext cx="5062095"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185 in your Student Interactive.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p:txBody>
      </p:sp>
      <p:pic>
        <p:nvPicPr>
          <p:cNvPr id="216" name="Google Shape;216;p10"/>
          <p:cNvPicPr preferRelativeResize="0"/>
          <p:nvPr/>
        </p:nvPicPr>
        <p:blipFill rotWithShape="1">
          <a:blip r:embed="rId6">
            <a:alphaModFix/>
          </a:blip>
          <a:srcRect b="0" l="0" r="0" t="0"/>
          <a:stretch/>
        </p:blipFill>
        <p:spPr>
          <a:xfrm>
            <a:off x="1425613" y="1181625"/>
            <a:ext cx="3852979" cy="527858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217" name="Google Shape;217;p10"/>
          <p:cNvPicPr preferRelativeResize="0"/>
          <p:nvPr/>
        </p:nvPicPr>
        <p:blipFill rotWithShape="1">
          <a:blip r:embed="rId7">
            <a:alphaModFix/>
          </a:blip>
          <a:srcRect b="0" l="0" r="0" t="0"/>
          <a:stretch/>
        </p:blipFill>
        <p:spPr>
          <a:xfrm>
            <a:off x="7251073" y="2545551"/>
            <a:ext cx="2513150" cy="8813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pic>
        <p:nvPicPr>
          <p:cNvPr descr="A picture containing clock&#10;&#10;Description automatically generated" id="223" name="Google Shape;223;p1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24" name="Google Shape;224;p1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25" name="Google Shape;225;p1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26" name="Google Shape;226;p1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27" name="Google Shape;227;p1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228" name="Google Shape;228;p11"/>
          <p:cNvSpPr txBox="1"/>
          <p:nvPr/>
        </p:nvSpPr>
        <p:spPr>
          <a:xfrm>
            <a:off x="837550" y="1672975"/>
            <a:ext cx="8168400" cy="4032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Read </a:t>
            </a:r>
            <a:r>
              <a:rPr b="0" i="0" lang="en-US" sz="3200" u="none" cap="none" strike="noStrike">
                <a:solidFill>
                  <a:schemeClr val="dk1"/>
                </a:solidFill>
                <a:latin typeface="Century Gothic"/>
                <a:ea typeface="Century Gothic"/>
                <a:cs typeface="Century Gothic"/>
                <a:sym typeface="Century Gothic"/>
              </a:rPr>
              <a:t>your partner’s personal narrative.</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t/>
            </a:r>
            <a:endParaRPr sz="3200">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Determine</a:t>
            </a:r>
            <a:r>
              <a:rPr b="0" i="0" lang="en-US" sz="3200" u="none" cap="none" strike="noStrike">
                <a:solidFill>
                  <a:schemeClr val="dk1"/>
                </a:solidFill>
                <a:latin typeface="Century Gothic"/>
                <a:ea typeface="Century Gothic"/>
                <a:cs typeface="Century Gothic"/>
                <a:sym typeface="Century Gothic"/>
              </a:rPr>
              <a:t> whether the order of events and the word choice make sense and whether ideas presented clearly.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t/>
            </a:r>
            <a:endParaRPr sz="3200">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Suggest</a:t>
            </a:r>
            <a:r>
              <a:rPr b="0" i="0" lang="en-US" sz="3200" u="none" cap="none" strike="noStrike">
                <a:solidFill>
                  <a:schemeClr val="dk1"/>
                </a:solidFill>
                <a:latin typeface="Century Gothic"/>
                <a:ea typeface="Century Gothic"/>
                <a:cs typeface="Century Gothic"/>
                <a:sym typeface="Century Gothic"/>
              </a:rPr>
              <a:t> ways to rearrange and combine ideas for clarity.</a:t>
            </a:r>
            <a:endParaRPr b="0" i="0" sz="1400" u="none" cap="none" strike="noStrike">
              <a:solidFill>
                <a:srgbClr val="000000"/>
              </a:solidFill>
              <a:latin typeface="Century Gothic"/>
              <a:ea typeface="Century Gothic"/>
              <a:cs typeface="Century Gothic"/>
              <a:sym typeface="Century Gothic"/>
            </a:endParaRPr>
          </a:p>
        </p:txBody>
      </p:sp>
      <p:pic>
        <p:nvPicPr>
          <p:cNvPr descr="Books outline" id="229" name="Google Shape;229;p11"/>
          <p:cNvPicPr preferRelativeResize="0"/>
          <p:nvPr/>
        </p:nvPicPr>
        <p:blipFill rotWithShape="1">
          <a:blip r:embed="rId6">
            <a:alphaModFix/>
          </a:blip>
          <a:srcRect b="0" l="0" r="0" t="0"/>
          <a:stretch/>
        </p:blipFill>
        <p:spPr>
          <a:xfrm>
            <a:off x="9194650" y="2664810"/>
            <a:ext cx="2429785" cy="242978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pic>
        <p:nvPicPr>
          <p:cNvPr descr="A picture containing clock&#10;&#10;Description automatically generated" id="235" name="Google Shape;235;p1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36" name="Google Shape;236;p1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37" name="Google Shape;237;p1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38" name="Google Shape;238;p1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39" name="Google Shape;239;p1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240" name="Google Shape;240;p12"/>
          <p:cNvSpPr/>
          <p:nvPr/>
        </p:nvSpPr>
        <p:spPr>
          <a:xfrm>
            <a:off x="6569187" y="1309110"/>
            <a:ext cx="1677900" cy="3864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1" name="Google Shape;241;p12"/>
          <p:cNvSpPr/>
          <p:nvPr/>
        </p:nvSpPr>
        <p:spPr>
          <a:xfrm>
            <a:off x="7560698" y="2535493"/>
            <a:ext cx="1811100" cy="420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2" name="Google Shape;242;p12"/>
          <p:cNvSpPr/>
          <p:nvPr/>
        </p:nvSpPr>
        <p:spPr>
          <a:xfrm>
            <a:off x="10025077" y="2906974"/>
            <a:ext cx="1336500" cy="420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3" name="Google Shape;243;p12"/>
          <p:cNvSpPr/>
          <p:nvPr/>
        </p:nvSpPr>
        <p:spPr>
          <a:xfrm>
            <a:off x="9068757" y="1564971"/>
            <a:ext cx="1139400" cy="420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4" name="Google Shape;244;p12"/>
          <p:cNvSpPr/>
          <p:nvPr/>
        </p:nvSpPr>
        <p:spPr>
          <a:xfrm>
            <a:off x="9739665" y="3419740"/>
            <a:ext cx="1769700" cy="420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5" name="Google Shape;245;p12"/>
          <p:cNvSpPr/>
          <p:nvPr/>
        </p:nvSpPr>
        <p:spPr>
          <a:xfrm>
            <a:off x="8676231" y="2050240"/>
            <a:ext cx="1417800" cy="420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6" name="Google Shape;246;p12"/>
          <p:cNvSpPr/>
          <p:nvPr/>
        </p:nvSpPr>
        <p:spPr>
          <a:xfrm>
            <a:off x="8861631" y="5804830"/>
            <a:ext cx="1047000" cy="4359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7" name="Google Shape;247;p12"/>
          <p:cNvSpPr/>
          <p:nvPr/>
        </p:nvSpPr>
        <p:spPr>
          <a:xfrm>
            <a:off x="8479569" y="5308397"/>
            <a:ext cx="1811100" cy="420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8" name="Google Shape;248;p12"/>
          <p:cNvSpPr/>
          <p:nvPr/>
        </p:nvSpPr>
        <p:spPr>
          <a:xfrm>
            <a:off x="9436687" y="4811977"/>
            <a:ext cx="1436100" cy="420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9" name="Google Shape;249;p12"/>
          <p:cNvSpPr/>
          <p:nvPr/>
        </p:nvSpPr>
        <p:spPr>
          <a:xfrm>
            <a:off x="10395661" y="4081416"/>
            <a:ext cx="1436100" cy="420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50" name="Google Shape;250;p12"/>
          <p:cNvSpPr txBox="1"/>
          <p:nvPr/>
        </p:nvSpPr>
        <p:spPr>
          <a:xfrm>
            <a:off x="212450" y="1195825"/>
            <a:ext cx="10456500" cy="4987200"/>
          </a:xfrm>
          <a:prstGeom prst="rect">
            <a:avLst/>
          </a:prstGeom>
          <a:noFill/>
          <a:ln>
            <a:noFill/>
          </a:ln>
        </p:spPr>
        <p:txBody>
          <a:bodyPr anchorCtr="0" anchor="t" bIns="91425" lIns="91425" spcFirstLastPara="1" rIns="91425" wrap="square" tIns="91425">
            <a:spAutoFit/>
          </a:bodyPr>
          <a:lstStyle/>
          <a:p>
            <a:pPr indent="0" lvl="0" marL="182880" marR="0" rtl="0" algn="l">
              <a:lnSpc>
                <a:spcPct val="100000"/>
              </a:lnSpc>
              <a:spcBef>
                <a:spcPts val="0"/>
              </a:spcBef>
              <a:spcAft>
                <a:spcPts val="0"/>
              </a:spcAft>
              <a:buClr>
                <a:srgbClr val="000000"/>
              </a:buClr>
              <a:buSzPts val="2600"/>
              <a:buFont typeface="Arial"/>
              <a:buNone/>
            </a:pPr>
            <a:r>
              <a:rPr b="0" i="0" lang="en-US" sz="2600" u="none" cap="none" strike="noStrike">
                <a:solidFill>
                  <a:schemeClr val="dk1"/>
                </a:solidFill>
                <a:latin typeface="Calibri"/>
                <a:ea typeface="Calibri"/>
                <a:cs typeface="Calibri"/>
                <a:sym typeface="Calibri"/>
              </a:rPr>
              <a:t>1.   Is this software up to date or </a:t>
            </a:r>
            <a:r>
              <a:rPr b="1" i="0" lang="en-US" sz="2600" u="none" cap="none" strike="noStrike">
                <a:solidFill>
                  <a:schemeClr val="dk1"/>
                </a:solidFill>
                <a:latin typeface="Calibri"/>
                <a:ea typeface="Calibri"/>
                <a:cs typeface="Calibri"/>
                <a:sym typeface="Calibri"/>
              </a:rPr>
              <a:t>obsolete</a:t>
            </a:r>
            <a:r>
              <a:rPr b="0" i="0" lang="en-US" sz="2600" u="none" cap="none" strike="noStrike">
                <a:solidFill>
                  <a:schemeClr val="dk1"/>
                </a:solidFill>
                <a:latin typeface="Calibri"/>
                <a:ea typeface="Calibri"/>
                <a:cs typeface="Calibri"/>
                <a:sym typeface="Calibri"/>
              </a:rPr>
              <a:t>?</a:t>
            </a:r>
            <a:endParaRPr b="0" i="0" sz="2600" u="none" cap="none" strike="noStrike">
              <a:solidFill>
                <a:schemeClr val="dk1"/>
              </a:solidFill>
              <a:latin typeface="Calibri"/>
              <a:ea typeface="Calibri"/>
              <a:cs typeface="Calibri"/>
              <a:sym typeface="Calibri"/>
            </a:endParaRPr>
          </a:p>
          <a:p>
            <a:pPr indent="0" lvl="0" marL="182880" marR="0" rtl="0" algn="l">
              <a:lnSpc>
                <a:spcPct val="100000"/>
              </a:lnSpc>
              <a:spcBef>
                <a:spcPts val="0"/>
              </a:spcBef>
              <a:spcAft>
                <a:spcPts val="0"/>
              </a:spcAft>
              <a:buClr>
                <a:srgbClr val="000000"/>
              </a:buClr>
              <a:buSzPts val="2600"/>
              <a:buFont typeface="Arial"/>
              <a:buNone/>
            </a:pPr>
            <a:r>
              <a:rPr b="0" i="0" lang="en-US" sz="2600" u="none" cap="none" strike="noStrike">
                <a:solidFill>
                  <a:schemeClr val="dk1"/>
                </a:solidFill>
                <a:latin typeface="Calibri"/>
                <a:ea typeface="Calibri"/>
                <a:cs typeface="Calibri"/>
                <a:sym typeface="Calibri"/>
              </a:rPr>
              <a:t>2.   Braden was nervous before the big game, but I felt</a:t>
            </a:r>
            <a:r>
              <a:rPr b="1" i="0" lang="en-US" sz="2600" u="none" cap="none" strike="noStrike">
                <a:solidFill>
                  <a:schemeClr val="dk1"/>
                </a:solidFill>
                <a:latin typeface="Calibri"/>
                <a:ea typeface="Calibri"/>
                <a:cs typeface="Calibri"/>
                <a:sym typeface="Calibri"/>
              </a:rPr>
              <a:t> serene</a:t>
            </a:r>
            <a:r>
              <a:rPr b="0" i="0" lang="en-US" sz="2600" u="none" cap="none" strike="noStrike">
                <a:solidFill>
                  <a:schemeClr val="dk1"/>
                </a:solidFill>
                <a:latin typeface="Calibri"/>
                <a:ea typeface="Calibri"/>
                <a:cs typeface="Calibri"/>
                <a:sym typeface="Calibri"/>
              </a:rPr>
              <a:t>.</a:t>
            </a:r>
            <a:endParaRPr b="0" i="0" sz="2600" u="none" cap="none" strike="noStrike">
              <a:solidFill>
                <a:schemeClr val="dk1"/>
              </a:solidFill>
              <a:latin typeface="Calibri"/>
              <a:ea typeface="Calibri"/>
              <a:cs typeface="Calibri"/>
              <a:sym typeface="Calibri"/>
            </a:endParaRPr>
          </a:p>
          <a:p>
            <a:pPr indent="0" lvl="0" marL="182880" marR="0" rtl="0" algn="l">
              <a:lnSpc>
                <a:spcPct val="100000"/>
              </a:lnSpc>
              <a:spcBef>
                <a:spcPts val="0"/>
              </a:spcBef>
              <a:spcAft>
                <a:spcPts val="0"/>
              </a:spcAft>
              <a:buClr>
                <a:srgbClr val="000000"/>
              </a:buClr>
              <a:buSzPts val="2600"/>
              <a:buFont typeface="Arial"/>
              <a:buNone/>
            </a:pPr>
            <a:r>
              <a:rPr b="0" i="0" lang="en-US" sz="2600" u="none" cap="none" strike="noStrike">
                <a:solidFill>
                  <a:schemeClr val="dk1"/>
                </a:solidFill>
                <a:latin typeface="Calibri"/>
                <a:ea typeface="Calibri"/>
                <a:cs typeface="Calibri"/>
                <a:sym typeface="Calibri"/>
              </a:rPr>
              <a:t>3.   If you </a:t>
            </a:r>
            <a:r>
              <a:rPr b="1" i="0" lang="en-US" sz="2600" u="none" cap="none" strike="noStrike">
                <a:solidFill>
                  <a:schemeClr val="dk1"/>
                </a:solidFill>
                <a:latin typeface="Calibri"/>
                <a:ea typeface="Calibri"/>
                <a:cs typeface="Calibri"/>
                <a:sym typeface="Calibri"/>
              </a:rPr>
              <a:t>provoke</a:t>
            </a:r>
            <a:r>
              <a:rPr b="0" i="0" lang="en-US" sz="2600" u="none" cap="none" strike="noStrike">
                <a:solidFill>
                  <a:schemeClr val="dk1"/>
                </a:solidFill>
                <a:latin typeface="Calibri"/>
                <a:ea typeface="Calibri"/>
                <a:cs typeface="Calibri"/>
                <a:sym typeface="Calibri"/>
              </a:rPr>
              <a:t> that snapping turtle, you might get hurt!</a:t>
            </a:r>
            <a:endParaRPr b="0" i="0" sz="2600" u="none" cap="none" strike="noStrike">
              <a:solidFill>
                <a:schemeClr val="dk1"/>
              </a:solidFill>
              <a:latin typeface="Calibri"/>
              <a:ea typeface="Calibri"/>
              <a:cs typeface="Calibri"/>
              <a:sym typeface="Calibri"/>
            </a:endParaRPr>
          </a:p>
          <a:p>
            <a:pPr indent="0" lvl="0" marL="182880" marR="0" rtl="0" algn="l">
              <a:lnSpc>
                <a:spcPct val="100000"/>
              </a:lnSpc>
              <a:spcBef>
                <a:spcPts val="0"/>
              </a:spcBef>
              <a:spcAft>
                <a:spcPts val="0"/>
              </a:spcAft>
              <a:buClr>
                <a:srgbClr val="000000"/>
              </a:buClr>
              <a:buSzPts val="2600"/>
              <a:buFont typeface="Arial"/>
              <a:buNone/>
            </a:pPr>
            <a:r>
              <a:rPr b="0" i="0" lang="en-US" sz="2600" u="none" cap="none" strike="noStrike">
                <a:solidFill>
                  <a:schemeClr val="dk1"/>
                </a:solidFill>
                <a:latin typeface="Calibri"/>
                <a:ea typeface="Calibri"/>
                <a:cs typeface="Calibri"/>
                <a:sym typeface="Calibri"/>
              </a:rPr>
              <a:t>4.   I didn’t prepare a speech, so I had to </a:t>
            </a:r>
            <a:r>
              <a:rPr b="1" i="0" lang="en-US" sz="2600" u="none" cap="none" strike="noStrike">
                <a:solidFill>
                  <a:schemeClr val="dk1"/>
                </a:solidFill>
                <a:latin typeface="Calibri"/>
                <a:ea typeface="Calibri"/>
                <a:cs typeface="Calibri"/>
                <a:sym typeface="Calibri"/>
              </a:rPr>
              <a:t>improvise</a:t>
            </a:r>
            <a:r>
              <a:rPr b="0" i="0" lang="en-US" sz="2600" u="none" cap="none" strike="noStrike">
                <a:solidFill>
                  <a:schemeClr val="dk1"/>
                </a:solidFill>
                <a:latin typeface="Calibri"/>
                <a:ea typeface="Calibri"/>
                <a:cs typeface="Calibri"/>
                <a:sym typeface="Calibri"/>
              </a:rPr>
              <a:t>.</a:t>
            </a:r>
            <a:endParaRPr b="0" i="0" sz="2600" u="none" cap="none" strike="noStrike">
              <a:solidFill>
                <a:schemeClr val="dk1"/>
              </a:solidFill>
              <a:latin typeface="Calibri"/>
              <a:ea typeface="Calibri"/>
              <a:cs typeface="Calibri"/>
              <a:sym typeface="Calibri"/>
            </a:endParaRPr>
          </a:p>
          <a:p>
            <a:pPr indent="0" lvl="0" marL="182880" marR="0" rtl="0" algn="l">
              <a:lnSpc>
                <a:spcPct val="100000"/>
              </a:lnSpc>
              <a:spcBef>
                <a:spcPts val="0"/>
              </a:spcBef>
              <a:spcAft>
                <a:spcPts val="0"/>
              </a:spcAft>
              <a:buClr>
                <a:srgbClr val="000000"/>
              </a:buClr>
              <a:buSzPts val="2600"/>
              <a:buFont typeface="Arial"/>
              <a:buNone/>
            </a:pPr>
            <a:r>
              <a:rPr b="0" i="0" lang="en-US" sz="2600" u="none" cap="none" strike="noStrike">
                <a:solidFill>
                  <a:schemeClr val="dk1"/>
                </a:solidFill>
                <a:latin typeface="Calibri"/>
                <a:ea typeface="Calibri"/>
                <a:cs typeface="Calibri"/>
                <a:sym typeface="Calibri"/>
              </a:rPr>
              <a:t>5.   The smell of Dad’s spaghetti sauce always increases my </a:t>
            </a:r>
            <a:r>
              <a:rPr b="1" i="0" lang="en-US" sz="2600" u="none" cap="none" strike="noStrike">
                <a:solidFill>
                  <a:schemeClr val="dk1"/>
                </a:solidFill>
                <a:latin typeface="Calibri"/>
                <a:ea typeface="Calibri"/>
                <a:cs typeface="Calibri"/>
                <a:sym typeface="Calibri"/>
              </a:rPr>
              <a:t>appetite</a:t>
            </a:r>
            <a:r>
              <a:rPr b="0" i="0" lang="en-US" sz="2600" u="none" cap="none" strike="noStrike">
                <a:solidFill>
                  <a:schemeClr val="dk1"/>
                </a:solidFill>
                <a:latin typeface="Calibri"/>
                <a:ea typeface="Calibri"/>
                <a:cs typeface="Calibri"/>
                <a:sym typeface="Calibri"/>
              </a:rPr>
              <a:t>.</a:t>
            </a:r>
            <a:endParaRPr b="0" i="0" sz="2600" u="none" cap="none" strike="noStrike">
              <a:solidFill>
                <a:schemeClr val="dk1"/>
              </a:solidFill>
              <a:latin typeface="Calibri"/>
              <a:ea typeface="Calibri"/>
              <a:cs typeface="Calibri"/>
              <a:sym typeface="Calibri"/>
            </a:endParaRPr>
          </a:p>
          <a:p>
            <a:pPr indent="0" lvl="0" marL="182880" marR="0" rtl="0" algn="l">
              <a:lnSpc>
                <a:spcPct val="100000"/>
              </a:lnSpc>
              <a:spcBef>
                <a:spcPts val="0"/>
              </a:spcBef>
              <a:spcAft>
                <a:spcPts val="0"/>
              </a:spcAft>
              <a:buClr>
                <a:srgbClr val="000000"/>
              </a:buClr>
              <a:buSzPts val="2600"/>
              <a:buFont typeface="Arial"/>
              <a:buNone/>
            </a:pPr>
            <a:r>
              <a:rPr b="0" i="0" lang="en-US" sz="2600" u="none" cap="none" strike="noStrike">
                <a:solidFill>
                  <a:schemeClr val="dk1"/>
                </a:solidFill>
                <a:latin typeface="Calibri"/>
                <a:ea typeface="Calibri"/>
                <a:cs typeface="Calibri"/>
                <a:sym typeface="Calibri"/>
              </a:rPr>
              <a:t>6.   I hope the free concert will </a:t>
            </a:r>
            <a:r>
              <a:rPr b="1" i="0" lang="en-US" sz="2600" u="none" cap="none" strike="noStrike">
                <a:solidFill>
                  <a:schemeClr val="dk1"/>
                </a:solidFill>
                <a:latin typeface="Calibri"/>
                <a:ea typeface="Calibri"/>
                <a:cs typeface="Calibri"/>
                <a:sym typeface="Calibri"/>
              </a:rPr>
              <a:t>coincide</a:t>
            </a:r>
            <a:r>
              <a:rPr b="0" i="0" lang="en-US" sz="2600" u="none" cap="none" strike="noStrike">
                <a:solidFill>
                  <a:schemeClr val="dk1"/>
                </a:solidFill>
                <a:latin typeface="Calibri"/>
                <a:ea typeface="Calibri"/>
                <a:cs typeface="Calibri"/>
                <a:sym typeface="Calibri"/>
              </a:rPr>
              <a:t> with our school’s vacation  </a:t>
            </a:r>
            <a:endParaRPr b="0" i="0" sz="2600" u="none" cap="none" strike="noStrike">
              <a:solidFill>
                <a:schemeClr val="dk1"/>
              </a:solidFill>
              <a:latin typeface="Calibri"/>
              <a:ea typeface="Calibri"/>
              <a:cs typeface="Calibri"/>
              <a:sym typeface="Calibri"/>
            </a:endParaRPr>
          </a:p>
          <a:p>
            <a:pPr indent="0" lvl="0" marL="182880" marR="0" rtl="0" algn="l">
              <a:lnSpc>
                <a:spcPct val="100000"/>
              </a:lnSpc>
              <a:spcBef>
                <a:spcPts val="0"/>
              </a:spcBef>
              <a:spcAft>
                <a:spcPts val="0"/>
              </a:spcAft>
              <a:buClr>
                <a:srgbClr val="000000"/>
              </a:buClr>
              <a:buSzPts val="2600"/>
              <a:buFont typeface="Arial"/>
              <a:buNone/>
            </a:pPr>
            <a:r>
              <a:rPr b="0" i="0" lang="en-US" sz="2600" u="none" cap="none" strike="noStrike">
                <a:solidFill>
                  <a:schemeClr val="dk1"/>
                </a:solidFill>
                <a:latin typeface="Calibri"/>
                <a:ea typeface="Calibri"/>
                <a:cs typeface="Calibri"/>
                <a:sym typeface="Calibri"/>
              </a:rPr>
              <a:t>      week.</a:t>
            </a:r>
            <a:endParaRPr b="0" i="0" sz="2600" u="none" cap="none" strike="noStrike">
              <a:solidFill>
                <a:schemeClr val="dk1"/>
              </a:solidFill>
              <a:latin typeface="Calibri"/>
              <a:ea typeface="Calibri"/>
              <a:cs typeface="Calibri"/>
              <a:sym typeface="Calibri"/>
            </a:endParaRPr>
          </a:p>
          <a:p>
            <a:pPr indent="0" lvl="0" marL="182880" marR="0" rtl="0" algn="l">
              <a:lnSpc>
                <a:spcPct val="100000"/>
              </a:lnSpc>
              <a:spcBef>
                <a:spcPts val="0"/>
              </a:spcBef>
              <a:spcAft>
                <a:spcPts val="0"/>
              </a:spcAft>
              <a:buClr>
                <a:srgbClr val="000000"/>
              </a:buClr>
              <a:buSzPts val="2600"/>
              <a:buFont typeface="Arial"/>
              <a:buNone/>
            </a:pPr>
            <a:r>
              <a:rPr b="0" i="0" lang="en-US" sz="2600" u="none" cap="none" strike="noStrike">
                <a:solidFill>
                  <a:schemeClr val="dk1"/>
                </a:solidFill>
                <a:latin typeface="Calibri"/>
                <a:ea typeface="Calibri"/>
                <a:cs typeface="Calibri"/>
                <a:sym typeface="Calibri"/>
              </a:rPr>
              <a:t>7.   When my little brother gets on that roller coaster, his confidence will   </a:t>
            </a:r>
            <a:r>
              <a:rPr b="1" i="0" lang="en-US" sz="2600" u="none" cap="none" strike="noStrike">
                <a:solidFill>
                  <a:schemeClr val="dk1"/>
                </a:solidFill>
                <a:latin typeface="Calibri"/>
                <a:ea typeface="Calibri"/>
                <a:cs typeface="Calibri"/>
                <a:sym typeface="Calibri"/>
              </a:rPr>
              <a:t>evaporate</a:t>
            </a:r>
            <a:r>
              <a:rPr b="0" i="0" lang="en-US" sz="2600" u="none" cap="none" strike="noStrike">
                <a:solidFill>
                  <a:schemeClr val="dk1"/>
                </a:solidFill>
                <a:latin typeface="Calibri"/>
                <a:ea typeface="Calibri"/>
                <a:cs typeface="Calibri"/>
                <a:sym typeface="Calibri"/>
              </a:rPr>
              <a:t>.</a:t>
            </a:r>
            <a:endParaRPr b="0" i="0" sz="2600" u="none" cap="none" strike="noStrike">
              <a:solidFill>
                <a:schemeClr val="dk1"/>
              </a:solidFill>
              <a:latin typeface="Calibri"/>
              <a:ea typeface="Calibri"/>
              <a:cs typeface="Calibri"/>
              <a:sym typeface="Calibri"/>
            </a:endParaRPr>
          </a:p>
          <a:p>
            <a:pPr indent="0" lvl="0" marL="182880" marR="0" rtl="0" algn="l">
              <a:lnSpc>
                <a:spcPct val="100000"/>
              </a:lnSpc>
              <a:spcBef>
                <a:spcPts val="0"/>
              </a:spcBef>
              <a:spcAft>
                <a:spcPts val="0"/>
              </a:spcAft>
              <a:buClr>
                <a:srgbClr val="000000"/>
              </a:buClr>
              <a:buSzPts val="2600"/>
              <a:buFont typeface="Arial"/>
              <a:buNone/>
            </a:pPr>
            <a:r>
              <a:rPr b="0" i="0" lang="en-US" sz="2600" u="none" cap="none" strike="noStrike">
                <a:solidFill>
                  <a:schemeClr val="dk1"/>
                </a:solidFill>
                <a:latin typeface="Calibri"/>
                <a:ea typeface="Calibri"/>
                <a:cs typeface="Calibri"/>
                <a:sym typeface="Calibri"/>
              </a:rPr>
              <a:t>8.   Our coach decided to </a:t>
            </a:r>
            <a:r>
              <a:rPr b="1" i="0" lang="en-US" sz="2600" u="none" cap="none" strike="noStrike">
                <a:solidFill>
                  <a:schemeClr val="dk1"/>
                </a:solidFill>
                <a:latin typeface="Calibri"/>
                <a:ea typeface="Calibri"/>
                <a:cs typeface="Calibri"/>
                <a:sym typeface="Calibri"/>
              </a:rPr>
              <a:t>schedule</a:t>
            </a:r>
            <a:r>
              <a:rPr b="0" i="0" lang="en-US" sz="2600" u="none" cap="none" strike="noStrike">
                <a:solidFill>
                  <a:schemeClr val="dk1"/>
                </a:solidFill>
                <a:latin typeface="Calibri"/>
                <a:ea typeface="Calibri"/>
                <a:cs typeface="Calibri"/>
                <a:sym typeface="Calibri"/>
              </a:rPr>
              <a:t> two soccer games on one day.</a:t>
            </a:r>
            <a:endParaRPr b="0" i="0" sz="2600" u="none" cap="none" strike="noStrike">
              <a:solidFill>
                <a:schemeClr val="dk1"/>
              </a:solidFill>
              <a:latin typeface="Calibri"/>
              <a:ea typeface="Calibri"/>
              <a:cs typeface="Calibri"/>
              <a:sym typeface="Calibri"/>
            </a:endParaRPr>
          </a:p>
          <a:p>
            <a:pPr indent="0" lvl="0" marL="182880" marR="0" rtl="0" algn="l">
              <a:lnSpc>
                <a:spcPct val="100000"/>
              </a:lnSpc>
              <a:spcBef>
                <a:spcPts val="0"/>
              </a:spcBef>
              <a:spcAft>
                <a:spcPts val="0"/>
              </a:spcAft>
              <a:buClr>
                <a:srgbClr val="000000"/>
              </a:buClr>
              <a:buSzPts val="2600"/>
              <a:buFont typeface="Arial"/>
              <a:buNone/>
            </a:pPr>
            <a:r>
              <a:rPr b="0" i="0" lang="en-US" sz="2600" u="none" cap="none" strike="noStrike">
                <a:solidFill>
                  <a:schemeClr val="dk1"/>
                </a:solidFill>
                <a:latin typeface="Calibri"/>
                <a:ea typeface="Calibri"/>
                <a:cs typeface="Calibri"/>
                <a:sym typeface="Calibri"/>
              </a:rPr>
              <a:t>9.   Without enough evidence, a lawyer cannot </a:t>
            </a:r>
            <a:r>
              <a:rPr b="1" i="0" lang="en-US" sz="2600" u="none" cap="none" strike="noStrike">
                <a:solidFill>
                  <a:schemeClr val="dk1"/>
                </a:solidFill>
                <a:latin typeface="Calibri"/>
                <a:ea typeface="Calibri"/>
                <a:cs typeface="Calibri"/>
                <a:sym typeface="Calibri"/>
              </a:rPr>
              <a:t>prosecute</a:t>
            </a:r>
            <a:r>
              <a:rPr b="0" i="0" lang="en-US" sz="2600" u="none" cap="none" strike="noStrike">
                <a:solidFill>
                  <a:schemeClr val="dk1"/>
                </a:solidFill>
                <a:latin typeface="Calibri"/>
                <a:ea typeface="Calibri"/>
                <a:cs typeface="Calibri"/>
                <a:sym typeface="Calibri"/>
              </a:rPr>
              <a:t>.</a:t>
            </a:r>
            <a:endParaRPr b="0" i="0" sz="2600" u="none" cap="none" strike="noStrike">
              <a:solidFill>
                <a:schemeClr val="dk1"/>
              </a:solidFill>
              <a:latin typeface="Calibri"/>
              <a:ea typeface="Calibri"/>
              <a:cs typeface="Calibri"/>
              <a:sym typeface="Calibri"/>
            </a:endParaRPr>
          </a:p>
          <a:p>
            <a:pPr indent="0" lvl="0" marL="182880" marR="0" rtl="0" algn="l">
              <a:lnSpc>
                <a:spcPct val="100000"/>
              </a:lnSpc>
              <a:spcBef>
                <a:spcPts val="0"/>
              </a:spcBef>
              <a:spcAft>
                <a:spcPts val="0"/>
              </a:spcAft>
              <a:buClr>
                <a:srgbClr val="000000"/>
              </a:buClr>
              <a:buSzPts val="2600"/>
              <a:buFont typeface="Arial"/>
              <a:buNone/>
            </a:pPr>
            <a:r>
              <a:rPr b="0" i="0" lang="en-US" sz="2600" u="none" cap="none" strike="noStrike">
                <a:solidFill>
                  <a:schemeClr val="dk1"/>
                </a:solidFill>
                <a:latin typeface="Calibri"/>
                <a:ea typeface="Calibri"/>
                <a:cs typeface="Calibri"/>
                <a:sym typeface="Calibri"/>
              </a:rPr>
              <a:t>10.  Will you please </a:t>
            </a:r>
            <a:r>
              <a:rPr b="1" i="0" lang="en-US" sz="2600" u="none" cap="none" strike="noStrike">
                <a:solidFill>
                  <a:schemeClr val="dk1"/>
                </a:solidFill>
                <a:latin typeface="Calibri"/>
                <a:ea typeface="Calibri"/>
                <a:cs typeface="Calibri"/>
                <a:sym typeface="Calibri"/>
              </a:rPr>
              <a:t>delete</a:t>
            </a:r>
            <a:r>
              <a:rPr b="0" i="0" lang="en-US" sz="2600" u="none" cap="none" strike="noStrike">
                <a:solidFill>
                  <a:schemeClr val="dk1"/>
                </a:solidFill>
                <a:latin typeface="Calibri"/>
                <a:ea typeface="Calibri"/>
                <a:cs typeface="Calibri"/>
                <a:sym typeface="Calibri"/>
              </a:rPr>
              <a:t> those old files from my computer?</a:t>
            </a:r>
            <a:endParaRPr b="0" i="0" sz="26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pic>
        <p:nvPicPr>
          <p:cNvPr descr="A picture containing clock&#10;&#10;Description automatically generated" id="256" name="Google Shape;256;p1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57" name="Google Shape;257;p1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58" name="Google Shape;258;p1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59" name="Google Shape;259;p1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60" name="Google Shape;260;p1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261" name="Google Shape;261;p13"/>
          <p:cNvSpPr txBox="1"/>
          <p:nvPr/>
        </p:nvSpPr>
        <p:spPr>
          <a:xfrm>
            <a:off x="767665" y="1496445"/>
            <a:ext cx="10505100" cy="13233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0" i="0" lang="en-US" sz="4000" u="none" cap="none" strike="noStrike">
                <a:solidFill>
                  <a:schemeClr val="accent1"/>
                </a:solidFill>
                <a:latin typeface="Century Gothic"/>
                <a:ea typeface="Century Gothic"/>
                <a:cs typeface="Century Gothic"/>
                <a:sym typeface="Century Gothic"/>
              </a:rPr>
              <a:t>The musician performed at the location for the entire staff.</a:t>
            </a:r>
            <a:endParaRPr b="0" i="0" sz="4000" u="none" cap="none" strike="noStrike">
              <a:solidFill>
                <a:schemeClr val="accent1"/>
              </a:solidFill>
              <a:latin typeface="Century Gothic"/>
              <a:ea typeface="Century Gothic"/>
              <a:cs typeface="Century Gothic"/>
              <a:sym typeface="Century Gothic"/>
            </a:endParaRPr>
          </a:p>
        </p:txBody>
      </p:sp>
      <p:sp>
        <p:nvSpPr>
          <p:cNvPr id="262" name="Google Shape;262;p13"/>
          <p:cNvSpPr txBox="1"/>
          <p:nvPr/>
        </p:nvSpPr>
        <p:spPr>
          <a:xfrm>
            <a:off x="2006525" y="3509268"/>
            <a:ext cx="7625151" cy="310850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Create </a:t>
            </a:r>
            <a:r>
              <a:rPr b="0" i="0" lang="en-US" sz="2800" u="none" cap="none" strike="noStrike">
                <a:solidFill>
                  <a:schemeClr val="dk1"/>
                </a:solidFill>
                <a:latin typeface="Century Gothic"/>
                <a:ea typeface="Century Gothic"/>
                <a:cs typeface="Century Gothic"/>
                <a:sym typeface="Century Gothic"/>
              </a:rPr>
              <a:t>a radio commercials to advertise a movie, concert, or sporting event </a:t>
            </a:r>
            <a:r>
              <a:rPr b="1" i="0" lang="en-US" sz="2800" u="none" cap="none" strike="noStrike">
                <a:solidFill>
                  <a:schemeClr val="dk1"/>
                </a:solidFill>
                <a:latin typeface="Century Gothic"/>
                <a:ea typeface="Century Gothic"/>
                <a:cs typeface="Century Gothic"/>
                <a:sym typeface="Century Gothic"/>
              </a:rPr>
              <a:t>using</a:t>
            </a:r>
            <a:r>
              <a:rPr b="0" i="0" lang="en-US" sz="2800" u="none" cap="none" strike="noStrike">
                <a:solidFill>
                  <a:schemeClr val="dk1"/>
                </a:solidFill>
                <a:latin typeface="Century Gothic"/>
                <a:ea typeface="Century Gothic"/>
                <a:cs typeface="Century Gothic"/>
                <a:sym typeface="Century Gothic"/>
              </a:rPr>
              <a:t> </a:t>
            </a:r>
            <a:r>
              <a:rPr b="0" i="0" lang="en-US" sz="2800" u="sng" cap="none" strike="noStrike">
                <a:solidFill>
                  <a:schemeClr val="dk1"/>
                </a:solidFill>
                <a:latin typeface="Century Gothic"/>
                <a:ea typeface="Century Gothic"/>
                <a:cs typeface="Century Gothic"/>
                <a:sym typeface="Century Gothic"/>
              </a:rPr>
              <a:t>common nouns.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Create</a:t>
            </a:r>
            <a:r>
              <a:rPr b="0" i="0" lang="en-US" sz="2800" u="none" cap="none" strike="noStrike">
                <a:solidFill>
                  <a:schemeClr val="dk1"/>
                </a:solidFill>
                <a:latin typeface="Century Gothic"/>
                <a:ea typeface="Century Gothic"/>
                <a:cs typeface="Century Gothic"/>
                <a:sym typeface="Century Gothic"/>
              </a:rPr>
              <a:t> a second advertisement for the same event with </a:t>
            </a:r>
            <a:r>
              <a:rPr b="0" i="0" lang="en-US" sz="2800" u="sng" cap="none" strike="noStrike">
                <a:solidFill>
                  <a:schemeClr val="dk1"/>
                </a:solidFill>
                <a:latin typeface="Century Gothic"/>
                <a:ea typeface="Century Gothic"/>
                <a:cs typeface="Century Gothic"/>
                <a:sym typeface="Century Gothic"/>
              </a:rPr>
              <a:t>proper nouns</a:t>
            </a:r>
            <a:r>
              <a:rPr b="0" i="0" lang="en-US" sz="2800" u="none" cap="none" strike="noStrike">
                <a:solidFill>
                  <a:schemeClr val="dk1"/>
                </a:solidFill>
                <a:latin typeface="Century Gothic"/>
                <a:ea typeface="Century Gothic"/>
                <a:cs typeface="Century Gothic"/>
                <a:sym typeface="Century Gothic"/>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pic>
        <p:nvPicPr>
          <p:cNvPr descr="A picture containing drawing, lamp&#10;&#10;Description automatically generated" id="267" name="Google Shape;267;p14"/>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268" name="Google Shape;268;p14"/>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269" name="Google Shape;269;p14"/>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270" name="Google Shape;270;p14"/>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2</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271" name="Google Shape;271;p14"/>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272" name="Google Shape;272;p1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pic>
        <p:nvPicPr>
          <p:cNvPr descr="A picture containing clock&#10;&#10;Description automatically generated" id="278" name="Google Shape;278;p1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79" name="Google Shape;279;p1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80" name="Google Shape;280;p1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81" name="Google Shape;281;p1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82" name="Google Shape;282;p1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Preview Vocabulary</a:t>
            </a:r>
            <a:endParaRPr b="0" i="0" sz="1400" u="none" cap="none" strike="noStrike">
              <a:solidFill>
                <a:srgbClr val="000000"/>
              </a:solidFill>
              <a:latin typeface="Century Gothic"/>
              <a:ea typeface="Century Gothic"/>
              <a:cs typeface="Century Gothic"/>
              <a:sym typeface="Century Gothic"/>
            </a:endParaRPr>
          </a:p>
        </p:txBody>
      </p:sp>
      <p:sp>
        <p:nvSpPr>
          <p:cNvPr id="283" name="Google Shape;283;p15"/>
          <p:cNvSpPr txBox="1"/>
          <p:nvPr/>
        </p:nvSpPr>
        <p:spPr>
          <a:xfrm>
            <a:off x="1247763" y="2125706"/>
            <a:ext cx="4219559"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inspired</a:t>
            </a:r>
            <a:endParaRPr b="0" i="0" sz="1400" u="none" cap="none" strike="noStrike">
              <a:solidFill>
                <a:srgbClr val="000000"/>
              </a:solidFill>
              <a:latin typeface="Century Gothic"/>
              <a:ea typeface="Century Gothic"/>
              <a:cs typeface="Century Gothic"/>
              <a:sym typeface="Century Gothic"/>
            </a:endParaRPr>
          </a:p>
        </p:txBody>
      </p:sp>
      <p:sp>
        <p:nvSpPr>
          <p:cNvPr id="284" name="Google Shape;284;p15"/>
          <p:cNvSpPr txBox="1"/>
          <p:nvPr/>
        </p:nvSpPr>
        <p:spPr>
          <a:xfrm>
            <a:off x="1247763" y="3353299"/>
            <a:ext cx="4219548" cy="76944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exhibit</a:t>
            </a:r>
            <a:endParaRPr b="0" i="0" sz="1400" u="none" cap="none" strike="noStrike">
              <a:solidFill>
                <a:srgbClr val="000000"/>
              </a:solidFill>
              <a:latin typeface="Century Gothic"/>
              <a:ea typeface="Century Gothic"/>
              <a:cs typeface="Century Gothic"/>
              <a:sym typeface="Century Gothic"/>
            </a:endParaRPr>
          </a:p>
        </p:txBody>
      </p:sp>
      <p:sp>
        <p:nvSpPr>
          <p:cNvPr id="285" name="Google Shape;285;p15"/>
          <p:cNvSpPr txBox="1"/>
          <p:nvPr/>
        </p:nvSpPr>
        <p:spPr>
          <a:xfrm>
            <a:off x="6166971" y="2102259"/>
            <a:ext cx="4219562" cy="76944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express</a:t>
            </a:r>
            <a:endParaRPr b="0" i="0" sz="1400" u="none" cap="none" strike="noStrike">
              <a:solidFill>
                <a:srgbClr val="000000"/>
              </a:solidFill>
              <a:latin typeface="Century Gothic"/>
              <a:ea typeface="Century Gothic"/>
              <a:cs typeface="Century Gothic"/>
              <a:sym typeface="Century Gothic"/>
            </a:endParaRPr>
          </a:p>
        </p:txBody>
      </p:sp>
      <p:sp>
        <p:nvSpPr>
          <p:cNvPr id="286" name="Google Shape;286;p15"/>
          <p:cNvSpPr txBox="1"/>
          <p:nvPr/>
        </p:nvSpPr>
        <p:spPr>
          <a:xfrm>
            <a:off x="6096000" y="3343560"/>
            <a:ext cx="4219562" cy="76944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imitated</a:t>
            </a:r>
            <a:endParaRPr b="0" i="0" sz="1400" u="none" cap="none" strike="noStrike">
              <a:solidFill>
                <a:srgbClr val="000000"/>
              </a:solidFill>
              <a:latin typeface="Century Gothic"/>
              <a:ea typeface="Century Gothic"/>
              <a:cs typeface="Century Gothic"/>
              <a:sym typeface="Century Gothic"/>
            </a:endParaRPr>
          </a:p>
        </p:txBody>
      </p:sp>
      <p:sp>
        <p:nvSpPr>
          <p:cNvPr id="287" name="Google Shape;287;p1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158</a:t>
            </a:r>
            <a:endParaRPr b="0" i="0" sz="1400" u="none" cap="none" strike="noStrike">
              <a:solidFill>
                <a:srgbClr val="000000"/>
              </a:solidFill>
              <a:latin typeface="Century Gothic"/>
              <a:ea typeface="Century Gothic"/>
              <a:cs typeface="Century Gothic"/>
              <a:sym typeface="Century Gothic"/>
            </a:endParaRPr>
          </a:p>
        </p:txBody>
      </p:sp>
      <p:sp>
        <p:nvSpPr>
          <p:cNvPr id="288" name="Google Shape;288;p15"/>
          <p:cNvSpPr txBox="1"/>
          <p:nvPr/>
        </p:nvSpPr>
        <p:spPr>
          <a:xfrm>
            <a:off x="3733794" y="4377120"/>
            <a:ext cx="4219562" cy="76944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compositions</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pic>
        <p:nvPicPr>
          <p:cNvPr descr="A picture containing clock&#10;&#10;Description automatically generated" id="294" name="Google Shape;294;p1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95" name="Google Shape;295;p1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96" name="Google Shape;296;p1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97" name="Google Shape;297;p1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98" name="Google Shape;298;p1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Strategies</a:t>
            </a:r>
            <a:endParaRPr b="0" i="0" sz="1400" u="none" cap="none" strike="noStrike">
              <a:solidFill>
                <a:srgbClr val="000000"/>
              </a:solidFill>
              <a:latin typeface="Century Gothic"/>
              <a:ea typeface="Century Gothic"/>
              <a:cs typeface="Century Gothic"/>
              <a:sym typeface="Century Gothic"/>
            </a:endParaRPr>
          </a:p>
        </p:txBody>
      </p:sp>
      <p:sp>
        <p:nvSpPr>
          <p:cNvPr id="299" name="Google Shape;299;p1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158</a:t>
            </a:r>
            <a:endParaRPr b="0" i="0" sz="1400" u="none" cap="none" strike="noStrike">
              <a:solidFill>
                <a:srgbClr val="000000"/>
              </a:solidFill>
              <a:latin typeface="Century Gothic"/>
              <a:ea typeface="Century Gothic"/>
              <a:cs typeface="Century Gothic"/>
              <a:sym typeface="Century Gothic"/>
            </a:endParaRPr>
          </a:p>
        </p:txBody>
      </p:sp>
      <p:pic>
        <p:nvPicPr>
          <p:cNvPr id="300" name="Google Shape;300;p16"/>
          <p:cNvPicPr preferRelativeResize="0"/>
          <p:nvPr/>
        </p:nvPicPr>
        <p:blipFill rotWithShape="1">
          <a:blip r:embed="rId6">
            <a:alphaModFix/>
          </a:blip>
          <a:srcRect b="0" l="0" r="0" t="0"/>
          <a:stretch/>
        </p:blipFill>
        <p:spPr>
          <a:xfrm>
            <a:off x="2458825" y="1407017"/>
            <a:ext cx="6467660" cy="463399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pic>
        <p:nvPicPr>
          <p:cNvPr descr="A picture containing clock&#10;&#10;Description automatically generated" id="306" name="Google Shape;306;p1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07" name="Google Shape;307;p1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08" name="Google Shape;308;p1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09" name="Google Shape;309;p1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10" name="Google Shape;310;p1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Picturesque Journeys</a:t>
            </a:r>
            <a:endParaRPr b="0" i="0" sz="1400" u="none" cap="none" strike="noStrike">
              <a:solidFill>
                <a:srgbClr val="000000"/>
              </a:solidFill>
              <a:latin typeface="Century Gothic"/>
              <a:ea typeface="Century Gothic"/>
              <a:cs typeface="Century Gothic"/>
              <a:sym typeface="Century Gothic"/>
            </a:endParaRPr>
          </a:p>
        </p:txBody>
      </p:sp>
      <p:sp>
        <p:nvSpPr>
          <p:cNvPr id="311" name="Google Shape;311;p1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160</a:t>
            </a:r>
            <a:endParaRPr b="0" i="0" sz="1400" u="none" cap="none" strike="noStrike">
              <a:solidFill>
                <a:srgbClr val="000000"/>
              </a:solidFill>
              <a:latin typeface="Century Gothic"/>
              <a:ea typeface="Century Gothic"/>
              <a:cs typeface="Century Gothic"/>
              <a:sym typeface="Century Gothic"/>
            </a:endParaRPr>
          </a:p>
        </p:txBody>
      </p:sp>
      <p:pic>
        <p:nvPicPr>
          <p:cNvPr id="312" name="Google Shape;312;p17"/>
          <p:cNvPicPr preferRelativeResize="0"/>
          <p:nvPr/>
        </p:nvPicPr>
        <p:blipFill rotWithShape="1">
          <a:blip r:embed="rId6">
            <a:alphaModFix/>
          </a:blip>
          <a:srcRect b="0" l="495" r="485" t="0"/>
          <a:stretch/>
        </p:blipFill>
        <p:spPr>
          <a:xfrm>
            <a:off x="3332888" y="1297875"/>
            <a:ext cx="3923012" cy="537453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pic>
        <p:nvPicPr>
          <p:cNvPr descr="A picture containing clock&#10;&#10;Description automatically generated" id="318" name="Google Shape;318;p8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19" name="Google Shape;319;p8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20" name="Google Shape;320;p8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21" name="Google Shape;321;p8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22" name="Google Shape;322;p8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Picturesque Journeys</a:t>
            </a:r>
            <a:endParaRPr b="0" i="0" sz="1400" u="none" cap="none" strike="noStrike">
              <a:solidFill>
                <a:srgbClr val="000000"/>
              </a:solidFill>
              <a:latin typeface="Century Gothic"/>
              <a:ea typeface="Century Gothic"/>
              <a:cs typeface="Century Gothic"/>
              <a:sym typeface="Century Gothic"/>
            </a:endParaRPr>
          </a:p>
        </p:txBody>
      </p:sp>
      <p:sp>
        <p:nvSpPr>
          <p:cNvPr id="323" name="Google Shape;323;p8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161</a:t>
            </a:r>
            <a:endParaRPr b="0" i="0" sz="1400" u="none" cap="none" strike="noStrike">
              <a:solidFill>
                <a:srgbClr val="000000"/>
              </a:solidFill>
              <a:latin typeface="Century Gothic"/>
              <a:ea typeface="Century Gothic"/>
              <a:cs typeface="Century Gothic"/>
              <a:sym typeface="Century Gothic"/>
            </a:endParaRPr>
          </a:p>
        </p:txBody>
      </p:sp>
      <p:pic>
        <p:nvPicPr>
          <p:cNvPr id="324" name="Google Shape;324;p86"/>
          <p:cNvPicPr preferRelativeResize="0"/>
          <p:nvPr/>
        </p:nvPicPr>
        <p:blipFill rotWithShape="1">
          <a:blip r:embed="rId6">
            <a:alphaModFix/>
          </a:blip>
          <a:srcRect b="416" l="0" r="0" t="416"/>
          <a:stretch/>
        </p:blipFill>
        <p:spPr>
          <a:xfrm>
            <a:off x="2844307" y="1297882"/>
            <a:ext cx="7114091" cy="478926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325" name="Google Shape;325;p86"/>
          <p:cNvPicPr preferRelativeResize="0"/>
          <p:nvPr/>
        </p:nvPicPr>
        <p:blipFill rotWithShape="1">
          <a:blip r:embed="rId7">
            <a:alphaModFix/>
          </a:blip>
          <a:srcRect b="0" l="0" r="0" t="0"/>
          <a:stretch/>
        </p:blipFill>
        <p:spPr>
          <a:xfrm>
            <a:off x="88500" y="2566323"/>
            <a:ext cx="2547875" cy="191636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pic>
        <p:nvPicPr>
          <p:cNvPr descr="A picture containing clock&#10;&#10;Description automatically generated" id="331" name="Google Shape;331;p8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32" name="Google Shape;332;p8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33" name="Google Shape;333;p8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34" name="Google Shape;334;p8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35" name="Google Shape;335;p8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Picturesque Journeys</a:t>
            </a:r>
            <a:endParaRPr b="0" i="0" sz="1400" u="none" cap="none" strike="noStrike">
              <a:solidFill>
                <a:srgbClr val="000000"/>
              </a:solidFill>
              <a:latin typeface="Century Gothic"/>
              <a:ea typeface="Century Gothic"/>
              <a:cs typeface="Century Gothic"/>
              <a:sym typeface="Century Gothic"/>
            </a:endParaRPr>
          </a:p>
        </p:txBody>
      </p:sp>
      <p:sp>
        <p:nvSpPr>
          <p:cNvPr id="336" name="Google Shape;336;p8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162, 163</a:t>
            </a:r>
            <a:endParaRPr b="0" i="0" sz="1400" u="none" cap="none" strike="noStrike">
              <a:solidFill>
                <a:srgbClr val="000000"/>
              </a:solidFill>
              <a:latin typeface="Century Gothic"/>
              <a:ea typeface="Century Gothic"/>
              <a:cs typeface="Century Gothic"/>
              <a:sym typeface="Century Gothic"/>
            </a:endParaRPr>
          </a:p>
        </p:txBody>
      </p:sp>
      <p:pic>
        <p:nvPicPr>
          <p:cNvPr id="337" name="Google Shape;337;p87"/>
          <p:cNvPicPr preferRelativeResize="0"/>
          <p:nvPr/>
        </p:nvPicPr>
        <p:blipFill rotWithShape="1">
          <a:blip r:embed="rId6">
            <a:alphaModFix/>
          </a:blip>
          <a:srcRect b="455" l="0" r="0" t="455"/>
          <a:stretch/>
        </p:blipFill>
        <p:spPr>
          <a:xfrm>
            <a:off x="2844308" y="1297882"/>
            <a:ext cx="7114091" cy="478926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338" name="Google Shape;338;p87"/>
          <p:cNvPicPr preferRelativeResize="0"/>
          <p:nvPr/>
        </p:nvPicPr>
        <p:blipFill rotWithShape="1">
          <a:blip r:embed="rId7">
            <a:alphaModFix/>
          </a:blip>
          <a:srcRect b="0" l="0" r="0" t="0"/>
          <a:stretch/>
        </p:blipFill>
        <p:spPr>
          <a:xfrm>
            <a:off x="88500" y="2566323"/>
            <a:ext cx="2547875" cy="191636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pic>
        <p:nvPicPr>
          <p:cNvPr descr="A picture containing clock&#10;&#10;Description automatically generated" id="101" name="Google Shape;101;p2"/>
          <p:cNvPicPr preferRelativeResize="0"/>
          <p:nvPr/>
        </p:nvPicPr>
        <p:blipFill rotWithShape="1">
          <a:blip r:embed="rId3">
            <a:alphaModFix/>
          </a:blip>
          <a:srcRect b="0" l="0" r="52261" t="0"/>
          <a:stretch/>
        </p:blipFill>
        <p:spPr>
          <a:xfrm>
            <a:off x="4305489" y="1536072"/>
            <a:ext cx="3157122" cy="903076"/>
          </a:xfrm>
          <a:prstGeom prst="rect">
            <a:avLst/>
          </a:prstGeom>
          <a:noFill/>
          <a:ln>
            <a:noFill/>
          </a:ln>
        </p:spPr>
      </p:pic>
      <p:sp>
        <p:nvSpPr>
          <p:cNvPr id="102" name="Google Shape;102;p2"/>
          <p:cNvSpPr txBox="1"/>
          <p:nvPr/>
        </p:nvSpPr>
        <p:spPr>
          <a:xfrm>
            <a:off x="1132955" y="3092001"/>
            <a:ext cx="9140598" cy="28931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Copyright © Savvas Learning Company LLC. All Rights Reserved.</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This publication is protected by copyright, and permission should be obtained from the publisher prior to any prohibited reproduction, storage in a retrieval system, or transmission in any form or by any means, electronic, mechanical, photocopying, recording, or otherwise. For information regarding permissions, request forms, and the appropriate contacts within the Savvas Learning Company Rights Management group, please send your query 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Savvas Learning Company LLC, 15 East Midland Avenue, Paramus, NJ 07652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or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sng" cap="none" strike="noStrike">
                <a:solidFill>
                  <a:srgbClr val="000000"/>
                </a:solidFill>
                <a:latin typeface="Arial"/>
                <a:ea typeface="Arial"/>
                <a:cs typeface="Arial"/>
                <a:sym typeface="Arial"/>
                <a:hlinkClick r:id="rId4">
                  <a:extLst>
                    <a:ext uri="{A12FA001-AC4F-418D-AE19-62706E023703}">
                      <ahyp:hlinkClr val="tx"/>
                    </a:ext>
                  </a:extLst>
                </a:hlinkClick>
              </a:rPr>
              <a:t>k12learningpermissions@savvas.com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myView Literacy®</a:t>
            </a:r>
            <a:r>
              <a:rPr b="0" i="0" lang="en-US" sz="1400" u="none" cap="none" strike="noStrike">
                <a:solidFill>
                  <a:srgbClr val="000000"/>
                </a:solidFill>
                <a:latin typeface="Arial"/>
                <a:ea typeface="Arial"/>
                <a:cs typeface="Arial"/>
                <a:sym typeface="Arial"/>
              </a:rPr>
              <a:t> is an exclusive trademark of Savvas Learning Company LLC in the U.S. and/or other countries.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pic>
        <p:nvPicPr>
          <p:cNvPr descr="A picture containing clock&#10;&#10;Description automatically generated" id="344" name="Google Shape;344;p8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45" name="Google Shape;345;p8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46" name="Google Shape;346;p8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47" name="Google Shape;347;p8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48" name="Google Shape;348;p8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Picturesque Journeys</a:t>
            </a:r>
            <a:endParaRPr b="0" i="0" sz="1400" u="none" cap="none" strike="noStrike">
              <a:solidFill>
                <a:srgbClr val="000000"/>
              </a:solidFill>
              <a:latin typeface="Century Gothic"/>
              <a:ea typeface="Century Gothic"/>
              <a:cs typeface="Century Gothic"/>
              <a:sym typeface="Century Gothic"/>
            </a:endParaRPr>
          </a:p>
        </p:txBody>
      </p:sp>
      <p:sp>
        <p:nvSpPr>
          <p:cNvPr id="349" name="Google Shape;349;p8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164, 165</a:t>
            </a:r>
            <a:endParaRPr b="0" i="0" sz="1400" u="none" cap="none" strike="noStrike">
              <a:solidFill>
                <a:srgbClr val="000000"/>
              </a:solidFill>
              <a:latin typeface="Century Gothic"/>
              <a:ea typeface="Century Gothic"/>
              <a:cs typeface="Century Gothic"/>
              <a:sym typeface="Century Gothic"/>
            </a:endParaRPr>
          </a:p>
        </p:txBody>
      </p:sp>
      <p:pic>
        <p:nvPicPr>
          <p:cNvPr id="350" name="Google Shape;350;p88"/>
          <p:cNvPicPr preferRelativeResize="0"/>
          <p:nvPr/>
        </p:nvPicPr>
        <p:blipFill rotWithShape="1">
          <a:blip r:embed="rId6">
            <a:alphaModFix/>
          </a:blip>
          <a:srcRect b="327" l="0" r="0" t="337"/>
          <a:stretch/>
        </p:blipFill>
        <p:spPr>
          <a:xfrm>
            <a:off x="2844308" y="1297882"/>
            <a:ext cx="7114091" cy="478926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351" name="Google Shape;351;p88"/>
          <p:cNvPicPr preferRelativeResize="0"/>
          <p:nvPr/>
        </p:nvPicPr>
        <p:blipFill rotWithShape="1">
          <a:blip r:embed="rId7">
            <a:alphaModFix/>
          </a:blip>
          <a:srcRect b="0" l="0" r="0" t="0"/>
          <a:stretch/>
        </p:blipFill>
        <p:spPr>
          <a:xfrm>
            <a:off x="88500" y="2566323"/>
            <a:ext cx="2547875" cy="191636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pic>
        <p:nvPicPr>
          <p:cNvPr descr="A picture containing clock&#10;&#10;Description automatically generated" id="357" name="Google Shape;357;p8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58" name="Google Shape;358;p8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59" name="Google Shape;359;p8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60" name="Google Shape;360;p8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61" name="Google Shape;361;p8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Picturesque Journeys</a:t>
            </a:r>
            <a:endParaRPr b="0" i="0" sz="1400" u="none" cap="none" strike="noStrike">
              <a:solidFill>
                <a:srgbClr val="000000"/>
              </a:solidFill>
              <a:latin typeface="Century Gothic"/>
              <a:ea typeface="Century Gothic"/>
              <a:cs typeface="Century Gothic"/>
              <a:sym typeface="Century Gothic"/>
            </a:endParaRPr>
          </a:p>
        </p:txBody>
      </p:sp>
      <p:sp>
        <p:nvSpPr>
          <p:cNvPr id="362" name="Google Shape;362;p89"/>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166, 167</a:t>
            </a:r>
            <a:endParaRPr b="0" i="0" sz="1400" u="none" cap="none" strike="noStrike">
              <a:solidFill>
                <a:srgbClr val="000000"/>
              </a:solidFill>
              <a:latin typeface="Century Gothic"/>
              <a:ea typeface="Century Gothic"/>
              <a:cs typeface="Century Gothic"/>
              <a:sym typeface="Century Gothic"/>
            </a:endParaRPr>
          </a:p>
        </p:txBody>
      </p:sp>
      <p:pic>
        <p:nvPicPr>
          <p:cNvPr id="363" name="Google Shape;363;p89"/>
          <p:cNvPicPr preferRelativeResize="0"/>
          <p:nvPr/>
        </p:nvPicPr>
        <p:blipFill rotWithShape="1">
          <a:blip r:embed="rId6">
            <a:alphaModFix/>
          </a:blip>
          <a:srcRect b="436" l="0" r="0" t="436"/>
          <a:stretch/>
        </p:blipFill>
        <p:spPr>
          <a:xfrm>
            <a:off x="2844307" y="1297882"/>
            <a:ext cx="7114090" cy="478926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364" name="Google Shape;364;p89"/>
          <p:cNvPicPr preferRelativeResize="0"/>
          <p:nvPr/>
        </p:nvPicPr>
        <p:blipFill rotWithShape="1">
          <a:blip r:embed="rId7">
            <a:alphaModFix/>
          </a:blip>
          <a:srcRect b="0" l="0" r="0" t="0"/>
          <a:stretch/>
        </p:blipFill>
        <p:spPr>
          <a:xfrm>
            <a:off x="88500" y="2566323"/>
            <a:ext cx="2547875" cy="191636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pic>
        <p:nvPicPr>
          <p:cNvPr descr="A picture containing clock&#10;&#10;Description automatically generated" id="370" name="Google Shape;370;p9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71" name="Google Shape;371;p9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72" name="Google Shape;372;p9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73" name="Google Shape;373;p9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74" name="Google Shape;374;p9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Picturesque Journeys</a:t>
            </a:r>
            <a:endParaRPr b="0" i="0" sz="1400" u="none" cap="none" strike="noStrike">
              <a:solidFill>
                <a:srgbClr val="000000"/>
              </a:solidFill>
              <a:latin typeface="Century Gothic"/>
              <a:ea typeface="Century Gothic"/>
              <a:cs typeface="Century Gothic"/>
              <a:sym typeface="Century Gothic"/>
            </a:endParaRPr>
          </a:p>
        </p:txBody>
      </p:sp>
      <p:sp>
        <p:nvSpPr>
          <p:cNvPr id="375" name="Google Shape;375;p9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168, 169</a:t>
            </a:r>
            <a:endParaRPr b="0" i="0" sz="1400" u="none" cap="none" strike="noStrike">
              <a:solidFill>
                <a:srgbClr val="000000"/>
              </a:solidFill>
              <a:latin typeface="Century Gothic"/>
              <a:ea typeface="Century Gothic"/>
              <a:cs typeface="Century Gothic"/>
              <a:sym typeface="Century Gothic"/>
            </a:endParaRPr>
          </a:p>
        </p:txBody>
      </p:sp>
      <p:pic>
        <p:nvPicPr>
          <p:cNvPr id="376" name="Google Shape;376;p90"/>
          <p:cNvPicPr preferRelativeResize="0"/>
          <p:nvPr/>
        </p:nvPicPr>
        <p:blipFill rotWithShape="1">
          <a:blip r:embed="rId6">
            <a:alphaModFix/>
          </a:blip>
          <a:srcRect b="514" l="0" r="0" t="524"/>
          <a:stretch/>
        </p:blipFill>
        <p:spPr>
          <a:xfrm>
            <a:off x="2844307" y="1297882"/>
            <a:ext cx="7114093" cy="478926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377" name="Google Shape;377;p90"/>
          <p:cNvPicPr preferRelativeResize="0"/>
          <p:nvPr/>
        </p:nvPicPr>
        <p:blipFill rotWithShape="1">
          <a:blip r:embed="rId7">
            <a:alphaModFix/>
          </a:blip>
          <a:srcRect b="0" l="0" r="0" t="0"/>
          <a:stretch/>
        </p:blipFill>
        <p:spPr>
          <a:xfrm>
            <a:off x="88500" y="2566323"/>
            <a:ext cx="2547875" cy="191636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pic>
        <p:nvPicPr>
          <p:cNvPr descr="A picture containing clock&#10;&#10;Description automatically generated" id="383" name="Google Shape;383;p9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84" name="Google Shape;384;p9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85" name="Google Shape;385;p9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86" name="Google Shape;386;p9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87" name="Google Shape;387;p9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Picturesque Journeys</a:t>
            </a:r>
            <a:endParaRPr b="0" i="0" sz="1400" u="none" cap="none" strike="noStrike">
              <a:solidFill>
                <a:srgbClr val="000000"/>
              </a:solidFill>
              <a:latin typeface="Century Gothic"/>
              <a:ea typeface="Century Gothic"/>
              <a:cs typeface="Century Gothic"/>
              <a:sym typeface="Century Gothic"/>
            </a:endParaRPr>
          </a:p>
        </p:txBody>
      </p:sp>
      <p:sp>
        <p:nvSpPr>
          <p:cNvPr id="388" name="Google Shape;388;p9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170, 171</a:t>
            </a:r>
            <a:endParaRPr b="0" i="0" sz="1400" u="none" cap="none" strike="noStrike">
              <a:solidFill>
                <a:srgbClr val="000000"/>
              </a:solidFill>
              <a:latin typeface="Century Gothic"/>
              <a:ea typeface="Century Gothic"/>
              <a:cs typeface="Century Gothic"/>
              <a:sym typeface="Century Gothic"/>
            </a:endParaRPr>
          </a:p>
        </p:txBody>
      </p:sp>
      <p:pic>
        <p:nvPicPr>
          <p:cNvPr id="389" name="Google Shape;389;p91"/>
          <p:cNvPicPr preferRelativeResize="0"/>
          <p:nvPr/>
        </p:nvPicPr>
        <p:blipFill rotWithShape="1">
          <a:blip r:embed="rId6">
            <a:alphaModFix/>
          </a:blip>
          <a:srcRect b="268" l="0" r="0" t="268"/>
          <a:stretch/>
        </p:blipFill>
        <p:spPr>
          <a:xfrm>
            <a:off x="2844308" y="1297882"/>
            <a:ext cx="7114091" cy="478926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390" name="Google Shape;390;p91"/>
          <p:cNvPicPr preferRelativeResize="0"/>
          <p:nvPr/>
        </p:nvPicPr>
        <p:blipFill rotWithShape="1">
          <a:blip r:embed="rId7">
            <a:alphaModFix/>
          </a:blip>
          <a:srcRect b="0" l="0" r="0" t="0"/>
          <a:stretch/>
        </p:blipFill>
        <p:spPr>
          <a:xfrm>
            <a:off x="88500" y="2566323"/>
            <a:ext cx="2547875" cy="191636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pic>
        <p:nvPicPr>
          <p:cNvPr descr="A picture containing clock&#10;&#10;Description automatically generated" id="396" name="Google Shape;396;p9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97" name="Google Shape;397;p9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98" name="Google Shape;398;p9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99" name="Google Shape;399;p9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00" name="Google Shape;400;p9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Picturesque Journeys</a:t>
            </a:r>
            <a:endParaRPr b="0" i="0" sz="1400" u="none" cap="none" strike="noStrike">
              <a:solidFill>
                <a:srgbClr val="000000"/>
              </a:solidFill>
              <a:latin typeface="Century Gothic"/>
              <a:ea typeface="Century Gothic"/>
              <a:cs typeface="Century Gothic"/>
              <a:sym typeface="Century Gothic"/>
            </a:endParaRPr>
          </a:p>
        </p:txBody>
      </p:sp>
      <p:sp>
        <p:nvSpPr>
          <p:cNvPr id="401" name="Google Shape;401;p9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172, 173</a:t>
            </a:r>
            <a:endParaRPr b="0" i="0" sz="1400" u="none" cap="none" strike="noStrike">
              <a:solidFill>
                <a:srgbClr val="000000"/>
              </a:solidFill>
              <a:latin typeface="Century Gothic"/>
              <a:ea typeface="Century Gothic"/>
              <a:cs typeface="Century Gothic"/>
              <a:sym typeface="Century Gothic"/>
            </a:endParaRPr>
          </a:p>
        </p:txBody>
      </p:sp>
      <p:pic>
        <p:nvPicPr>
          <p:cNvPr id="402" name="Google Shape;402;p92"/>
          <p:cNvPicPr preferRelativeResize="0"/>
          <p:nvPr/>
        </p:nvPicPr>
        <p:blipFill rotWithShape="1">
          <a:blip r:embed="rId6">
            <a:alphaModFix/>
          </a:blip>
          <a:srcRect b="377" l="0" r="0" t="377"/>
          <a:stretch/>
        </p:blipFill>
        <p:spPr>
          <a:xfrm>
            <a:off x="2844307" y="1297882"/>
            <a:ext cx="7114090" cy="478926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403" name="Google Shape;403;p92"/>
          <p:cNvPicPr preferRelativeResize="0"/>
          <p:nvPr/>
        </p:nvPicPr>
        <p:blipFill rotWithShape="1">
          <a:blip r:embed="rId7">
            <a:alphaModFix/>
          </a:blip>
          <a:srcRect b="0" l="0" r="0" t="0"/>
          <a:stretch/>
        </p:blipFill>
        <p:spPr>
          <a:xfrm>
            <a:off x="88500" y="2566323"/>
            <a:ext cx="2547875" cy="191636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pic>
        <p:nvPicPr>
          <p:cNvPr descr="A picture containing clock&#10;&#10;Description automatically generated" id="409" name="Google Shape;409;p2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10" name="Google Shape;410;p2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11" name="Google Shape;411;p2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12" name="Google Shape;412;p2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13" name="Google Shape;413;p2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Respond and Analyze</a:t>
            </a:r>
            <a:endParaRPr b="0" i="0" sz="1400" u="none" cap="none" strike="noStrike">
              <a:solidFill>
                <a:srgbClr val="000000"/>
              </a:solidFill>
              <a:latin typeface="Century Gothic"/>
              <a:ea typeface="Century Gothic"/>
              <a:cs typeface="Century Gothic"/>
              <a:sym typeface="Century Gothic"/>
            </a:endParaRPr>
          </a:p>
        </p:txBody>
      </p:sp>
      <p:sp>
        <p:nvSpPr>
          <p:cNvPr id="414" name="Google Shape;414;p25"/>
          <p:cNvSpPr txBox="1"/>
          <p:nvPr/>
        </p:nvSpPr>
        <p:spPr>
          <a:xfrm>
            <a:off x="5112476" y="1592863"/>
            <a:ext cx="5760300" cy="4032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3200" u="none" cap="none" strike="noStrike">
                <a:solidFill>
                  <a:schemeClr val="dk1"/>
                </a:solidFill>
                <a:latin typeface="Century Gothic"/>
                <a:ea typeface="Century Gothic"/>
                <a:cs typeface="Century Gothic"/>
                <a:sym typeface="Century Gothic"/>
              </a:rPr>
              <a:t>Brainstorm: </a:t>
            </a:r>
            <a:r>
              <a:rPr b="0" i="0" lang="en-US" sz="3200" u="none" cap="none" strike="noStrike">
                <a:solidFill>
                  <a:schemeClr val="dk1"/>
                </a:solidFill>
                <a:latin typeface="Century Gothic"/>
                <a:ea typeface="Century Gothic"/>
                <a:cs typeface="Century Gothic"/>
                <a:sym typeface="Century Gothic"/>
              </a:rPr>
              <a:t>What interested you the most about this text</a:t>
            </a:r>
            <a:r>
              <a:rPr b="0" i="0" lang="en-US" sz="3200" u="none" cap="none" strike="noStrike">
                <a:solidFill>
                  <a:schemeClr val="dk1"/>
                </a:solidFill>
                <a:latin typeface="Arial"/>
                <a:ea typeface="Arial"/>
                <a:cs typeface="Arial"/>
                <a:sym typeface="Arial"/>
              </a:rPr>
              <a:t>?</a:t>
            </a:r>
            <a:endParaRPr b="0" i="0" sz="3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1" i="0" lang="en-US" sz="3200" u="none" cap="none" strike="noStrike">
                <a:solidFill>
                  <a:schemeClr val="dk1"/>
                </a:solidFill>
                <a:latin typeface="Century Gothic"/>
                <a:ea typeface="Century Gothic"/>
                <a:cs typeface="Century Gothic"/>
                <a:sym typeface="Century Gothic"/>
              </a:rPr>
              <a:t>Discuss: </a:t>
            </a:r>
            <a:r>
              <a:rPr b="0" i="0" lang="en-US" sz="3200" u="none" cap="none" strike="noStrike">
                <a:solidFill>
                  <a:schemeClr val="dk1"/>
                </a:solidFill>
                <a:latin typeface="Century Gothic"/>
                <a:ea typeface="Century Gothic"/>
                <a:cs typeface="Century Gothic"/>
                <a:sym typeface="Century Gothic"/>
              </a:rPr>
              <a:t>Use the images in Picturesque Journeys to summarize the information presented.</a:t>
            </a:r>
            <a:endParaRPr b="0" i="0" sz="3200" u="none" cap="none" strike="noStrike">
              <a:solidFill>
                <a:schemeClr val="dk1"/>
              </a:solidFill>
              <a:latin typeface="Arial"/>
              <a:ea typeface="Arial"/>
              <a:cs typeface="Arial"/>
              <a:sym typeface="Arial"/>
            </a:endParaRPr>
          </a:p>
        </p:txBody>
      </p:sp>
      <p:pic>
        <p:nvPicPr>
          <p:cNvPr id="415" name="Google Shape;415;p25"/>
          <p:cNvPicPr preferRelativeResize="0"/>
          <p:nvPr/>
        </p:nvPicPr>
        <p:blipFill rotWithShape="1">
          <a:blip r:embed="rId6">
            <a:alphaModFix/>
          </a:blip>
          <a:srcRect b="0" l="495" r="485" t="0"/>
          <a:stretch/>
        </p:blipFill>
        <p:spPr>
          <a:xfrm>
            <a:off x="863041" y="1359350"/>
            <a:ext cx="3401559" cy="466015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pic>
        <p:nvPicPr>
          <p:cNvPr descr="A picture containing clock&#10;&#10;Description automatically generated" id="421" name="Google Shape;421;p2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22" name="Google Shape;422;p2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23" name="Google Shape;423;p2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24" name="Google Shape;424;p2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25" name="Google Shape;425;p2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Develop Vocabulary </a:t>
            </a:r>
            <a:endParaRPr b="0" i="0" sz="1400" u="none" cap="none" strike="noStrike">
              <a:solidFill>
                <a:srgbClr val="000000"/>
              </a:solidFill>
              <a:latin typeface="Century Gothic"/>
              <a:ea typeface="Century Gothic"/>
              <a:cs typeface="Century Gothic"/>
              <a:sym typeface="Century Gothic"/>
            </a:endParaRPr>
          </a:p>
        </p:txBody>
      </p:sp>
      <p:sp>
        <p:nvSpPr>
          <p:cNvPr id="426" name="Google Shape;426;p2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174</a:t>
            </a:r>
            <a:endParaRPr b="0" i="0" sz="1400" u="none" cap="none" strike="noStrike">
              <a:solidFill>
                <a:srgbClr val="000000"/>
              </a:solidFill>
              <a:latin typeface="Century Gothic"/>
              <a:ea typeface="Century Gothic"/>
              <a:cs typeface="Century Gothic"/>
              <a:sym typeface="Century Gothic"/>
            </a:endParaRPr>
          </a:p>
        </p:txBody>
      </p:sp>
      <p:sp>
        <p:nvSpPr>
          <p:cNvPr id="427" name="Google Shape;427;p26"/>
          <p:cNvSpPr txBox="1"/>
          <p:nvPr/>
        </p:nvSpPr>
        <p:spPr>
          <a:xfrm>
            <a:off x="6096000" y="3705598"/>
            <a:ext cx="4932276"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174 in your Student. </a:t>
            </a:r>
            <a:endParaRPr b="0" i="0" sz="3200" u="none" cap="none" strike="noStrike">
              <a:solidFill>
                <a:schemeClr val="dk1"/>
              </a:solidFill>
              <a:latin typeface="Century Gothic"/>
              <a:ea typeface="Century Gothic"/>
              <a:cs typeface="Century Gothic"/>
              <a:sym typeface="Century Gothic"/>
            </a:endParaRPr>
          </a:p>
        </p:txBody>
      </p:sp>
      <p:pic>
        <p:nvPicPr>
          <p:cNvPr id="428" name="Google Shape;428;p26"/>
          <p:cNvPicPr preferRelativeResize="0"/>
          <p:nvPr/>
        </p:nvPicPr>
        <p:blipFill rotWithShape="1">
          <a:blip r:embed="rId6">
            <a:alphaModFix/>
          </a:blip>
          <a:srcRect b="0" l="0" r="0" t="0"/>
          <a:stretch/>
        </p:blipFill>
        <p:spPr>
          <a:xfrm>
            <a:off x="1825660" y="1278632"/>
            <a:ext cx="3796460" cy="520115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429" name="Google Shape;429;p26"/>
          <p:cNvPicPr preferRelativeResize="0"/>
          <p:nvPr/>
        </p:nvPicPr>
        <p:blipFill rotWithShape="1">
          <a:blip r:embed="rId7">
            <a:alphaModFix/>
          </a:blip>
          <a:srcRect b="0" l="0" r="0" t="0"/>
          <a:stretch/>
        </p:blipFill>
        <p:spPr>
          <a:xfrm>
            <a:off x="6886775" y="2447633"/>
            <a:ext cx="3071619" cy="10771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pic>
        <p:nvPicPr>
          <p:cNvPr descr="A picture containing clock&#10;&#10;Description automatically generated" id="435" name="Google Shape;435;p2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36" name="Google Shape;436;p2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37" name="Google Shape;437;p2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38" name="Google Shape;438;p2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39" name="Google Shape;439;p2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Check for Understanding </a:t>
            </a:r>
            <a:endParaRPr b="0" i="0" sz="1400" u="none" cap="none" strike="noStrike">
              <a:solidFill>
                <a:srgbClr val="000000"/>
              </a:solidFill>
              <a:latin typeface="Century Gothic"/>
              <a:ea typeface="Century Gothic"/>
              <a:cs typeface="Century Gothic"/>
              <a:sym typeface="Century Gothic"/>
            </a:endParaRPr>
          </a:p>
        </p:txBody>
      </p:sp>
      <p:sp>
        <p:nvSpPr>
          <p:cNvPr id="440" name="Google Shape;440;p2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a:t>
            </a:r>
            <a:r>
              <a:rPr b="1" i="0" lang="en-US" sz="2400" u="none" cap="none" strike="noStrike">
                <a:solidFill>
                  <a:schemeClr val="lt1"/>
                </a:solidFill>
                <a:latin typeface="Poppins"/>
                <a:ea typeface="Poppins"/>
                <a:cs typeface="Poppins"/>
                <a:sym typeface="Poppins"/>
              </a:rPr>
              <a:t> 175</a:t>
            </a:r>
            <a:endParaRPr b="0" i="0" sz="1400" u="none" cap="none" strike="noStrike">
              <a:solidFill>
                <a:srgbClr val="000000"/>
              </a:solidFill>
              <a:latin typeface="Arial"/>
              <a:ea typeface="Arial"/>
              <a:cs typeface="Arial"/>
              <a:sym typeface="Arial"/>
            </a:endParaRPr>
          </a:p>
        </p:txBody>
      </p:sp>
      <p:sp>
        <p:nvSpPr>
          <p:cNvPr id="441" name="Google Shape;441;p27"/>
          <p:cNvSpPr txBox="1"/>
          <p:nvPr/>
        </p:nvSpPr>
        <p:spPr>
          <a:xfrm>
            <a:off x="6096000" y="3341113"/>
            <a:ext cx="5277368"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Complete </a:t>
            </a:r>
            <a:r>
              <a:rPr b="0" i="0" lang="en-US" sz="3200" u="none" cap="none" strike="noStrike">
                <a:solidFill>
                  <a:schemeClr val="dk1"/>
                </a:solidFill>
                <a:latin typeface="Century Gothic"/>
                <a:ea typeface="Century Gothic"/>
                <a:cs typeface="Century Gothic"/>
                <a:sym typeface="Century Gothic"/>
              </a:rPr>
              <a:t>page 175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442" name="Google Shape;442;p27"/>
          <p:cNvPicPr preferRelativeResize="0"/>
          <p:nvPr/>
        </p:nvPicPr>
        <p:blipFill rotWithShape="1">
          <a:blip r:embed="rId6">
            <a:alphaModFix/>
          </a:blip>
          <a:srcRect b="0" l="0" r="0" t="0"/>
          <a:stretch/>
        </p:blipFill>
        <p:spPr>
          <a:xfrm>
            <a:off x="1823788" y="1242253"/>
            <a:ext cx="3792303" cy="519545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443" name="Google Shape;443;p27"/>
          <p:cNvPicPr preferRelativeResize="0"/>
          <p:nvPr/>
        </p:nvPicPr>
        <p:blipFill rotWithShape="1">
          <a:blip r:embed="rId7">
            <a:alphaModFix/>
          </a:blip>
          <a:srcRect b="0" l="0" r="0" t="0"/>
          <a:stretch/>
        </p:blipFill>
        <p:spPr>
          <a:xfrm>
            <a:off x="7360325" y="2317926"/>
            <a:ext cx="2304550" cy="8082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pic>
        <p:nvPicPr>
          <p:cNvPr descr="A picture containing clock&#10;&#10;Description automatically generated" id="449" name="Google Shape;449;p2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50" name="Google Shape;450;p2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51" name="Google Shape;451;p2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52" name="Google Shape;452;p2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53" name="Google Shape;453;p2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Word Study – </a:t>
            </a:r>
            <a:endParaRPr b="0" i="0" sz="1400" u="none" cap="none" strike="noStrike">
              <a:solidFill>
                <a:srgbClr val="000000"/>
              </a:solidFill>
              <a:latin typeface="Century Gothic"/>
              <a:ea typeface="Century Gothic"/>
              <a:cs typeface="Century Gothic"/>
              <a:sym typeface="Century Gothic"/>
            </a:endParaRPr>
          </a:p>
        </p:txBody>
      </p:sp>
      <p:sp>
        <p:nvSpPr>
          <p:cNvPr id="454" name="Google Shape;454;p2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180</a:t>
            </a:r>
            <a:endParaRPr b="0" i="0" sz="1400" u="none" cap="none" strike="noStrike">
              <a:solidFill>
                <a:srgbClr val="000000"/>
              </a:solidFill>
              <a:latin typeface="Century Gothic"/>
              <a:ea typeface="Century Gothic"/>
              <a:cs typeface="Century Gothic"/>
              <a:sym typeface="Century Gothic"/>
            </a:endParaRPr>
          </a:p>
        </p:txBody>
      </p:sp>
      <p:pic>
        <p:nvPicPr>
          <p:cNvPr id="455" name="Google Shape;455;p28"/>
          <p:cNvPicPr preferRelativeResize="0"/>
          <p:nvPr/>
        </p:nvPicPr>
        <p:blipFill rotWithShape="1">
          <a:blip r:embed="rId6">
            <a:alphaModFix/>
          </a:blip>
          <a:srcRect b="0" l="0" r="0" t="0"/>
          <a:stretch/>
        </p:blipFill>
        <p:spPr>
          <a:xfrm>
            <a:off x="1796325" y="1232001"/>
            <a:ext cx="3746287" cy="513241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456" name="Google Shape;456;p28"/>
          <p:cNvSpPr txBox="1"/>
          <p:nvPr/>
        </p:nvSpPr>
        <p:spPr>
          <a:xfrm>
            <a:off x="6096000" y="1782291"/>
            <a:ext cx="5277300" cy="4032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Complete </a:t>
            </a:r>
            <a:r>
              <a:rPr b="0" i="0" lang="en-US" sz="3200" u="none" cap="none" strike="noStrike">
                <a:solidFill>
                  <a:schemeClr val="dk1"/>
                </a:solidFill>
                <a:latin typeface="Century Gothic"/>
                <a:ea typeface="Century Gothic"/>
                <a:cs typeface="Century Gothic"/>
                <a:sym typeface="Century Gothic"/>
              </a:rPr>
              <a:t>the chart on page 180 in your Student Interactive.</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Write</a:t>
            </a:r>
            <a:r>
              <a:rPr b="0" i="0" lang="en-US" sz="3200" u="none" cap="none" strike="noStrike">
                <a:solidFill>
                  <a:schemeClr val="dk1"/>
                </a:solidFill>
                <a:latin typeface="Century Gothic"/>
                <a:ea typeface="Century Gothic"/>
                <a:cs typeface="Century Gothic"/>
                <a:sym typeface="Century Gothic"/>
              </a:rPr>
              <a:t> three sentences that each use as many of the Word Bank words as possible.</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pic>
        <p:nvPicPr>
          <p:cNvPr descr="A picture containing clock&#10;&#10;Description automatically generated" id="462" name="Google Shape;462;p3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63" name="Google Shape;463;p3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64" name="Google Shape;464;p3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65" name="Google Shape;465;p3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66" name="Google Shape;466;p3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600" u="none" cap="none" strike="noStrike">
                <a:solidFill>
                  <a:schemeClr val="lt1"/>
                </a:solidFill>
                <a:latin typeface="Century Gothic"/>
                <a:ea typeface="Century Gothic"/>
                <a:cs typeface="Century Gothic"/>
                <a:sym typeface="Century Gothic"/>
              </a:rPr>
              <a:t>  Writing – </a:t>
            </a:r>
            <a:r>
              <a:rPr lang="en-US" sz="3600">
                <a:solidFill>
                  <a:schemeClr val="lt1"/>
                </a:solidFill>
                <a:latin typeface="Century Gothic"/>
                <a:ea typeface="Century Gothic"/>
                <a:cs typeface="Century Gothic"/>
                <a:sym typeface="Century Gothic"/>
              </a:rPr>
              <a:t>Personal Narrative</a:t>
            </a:r>
            <a:endParaRPr b="0" i="0" sz="3600" u="none" cap="none" strike="noStrike">
              <a:solidFill>
                <a:srgbClr val="000000"/>
              </a:solidFill>
              <a:latin typeface="Century Gothic"/>
              <a:ea typeface="Century Gothic"/>
              <a:cs typeface="Century Gothic"/>
              <a:sym typeface="Century Gothic"/>
            </a:endParaRPr>
          </a:p>
        </p:txBody>
      </p:sp>
      <p:sp>
        <p:nvSpPr>
          <p:cNvPr id="467" name="Google Shape;467;p3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186</a:t>
            </a:r>
            <a:endParaRPr b="0" i="0" sz="1400" u="none" cap="none" strike="noStrike">
              <a:solidFill>
                <a:srgbClr val="000000"/>
              </a:solidFill>
              <a:latin typeface="Century Gothic"/>
              <a:ea typeface="Century Gothic"/>
              <a:cs typeface="Century Gothic"/>
              <a:sym typeface="Century Gothic"/>
            </a:endParaRPr>
          </a:p>
        </p:txBody>
      </p:sp>
      <p:sp>
        <p:nvSpPr>
          <p:cNvPr id="468" name="Google Shape;468;p30"/>
          <p:cNvSpPr txBox="1"/>
          <p:nvPr/>
        </p:nvSpPr>
        <p:spPr>
          <a:xfrm>
            <a:off x="5829526" y="3429000"/>
            <a:ext cx="52476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186 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id="469" name="Google Shape;469;p30"/>
          <p:cNvPicPr preferRelativeResize="0"/>
          <p:nvPr/>
        </p:nvPicPr>
        <p:blipFill rotWithShape="1">
          <a:blip r:embed="rId6">
            <a:alphaModFix/>
          </a:blip>
          <a:srcRect b="0" l="0" r="0" t="0"/>
          <a:stretch/>
        </p:blipFill>
        <p:spPr>
          <a:xfrm>
            <a:off x="1520511" y="1168972"/>
            <a:ext cx="3792303" cy="519545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470" name="Google Shape;470;p30"/>
          <p:cNvPicPr preferRelativeResize="0"/>
          <p:nvPr/>
        </p:nvPicPr>
        <p:blipFill rotWithShape="1">
          <a:blip r:embed="rId7">
            <a:alphaModFix/>
          </a:blip>
          <a:srcRect b="0" l="0" r="0" t="0"/>
          <a:stretch/>
        </p:blipFill>
        <p:spPr>
          <a:xfrm>
            <a:off x="7183977" y="2298776"/>
            <a:ext cx="2413824" cy="8465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pic>
        <p:nvPicPr>
          <p:cNvPr descr="A picture containing drawing, lamp&#10;&#10;Description automatically generated" id="107" name="Google Shape;107;p3"/>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108" name="Google Shape;108;p3"/>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109" name="Google Shape;109;p3"/>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110" name="Google Shape;110;p3"/>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6000" u="none" cap="none" strike="noStrike">
                <a:solidFill>
                  <a:schemeClr val="lt1"/>
                </a:solidFill>
                <a:latin typeface="Century Gothic"/>
                <a:ea typeface="Century Gothic"/>
                <a:cs typeface="Century Gothic"/>
                <a:sym typeface="Century Gothic"/>
              </a:rPr>
              <a:t>Lesson 1</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11" name="Google Shape;111;p3"/>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112" name="Google Shape;112;p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pic>
        <p:nvPicPr>
          <p:cNvPr descr="A picture containing clock&#10;&#10;Description automatically generated" id="476" name="Google Shape;476;p3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77" name="Google Shape;477;p3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78" name="Google Shape;478;p3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79" name="Google Shape;479;p3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80" name="Google Shape;480;p3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481" name="Google Shape;481;p31"/>
          <p:cNvSpPr txBox="1"/>
          <p:nvPr/>
        </p:nvSpPr>
        <p:spPr>
          <a:xfrm>
            <a:off x="1184425" y="2044725"/>
            <a:ext cx="75339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Review </a:t>
            </a:r>
            <a:r>
              <a:rPr b="0" i="0" lang="en-US" sz="3200" u="none" cap="none" strike="noStrike">
                <a:solidFill>
                  <a:schemeClr val="dk1"/>
                </a:solidFill>
                <a:latin typeface="Century Gothic"/>
                <a:ea typeface="Century Gothic"/>
                <a:cs typeface="Century Gothic"/>
                <a:sym typeface="Century Gothic"/>
              </a:rPr>
              <a:t>your personal narrative and </a:t>
            </a:r>
            <a:r>
              <a:rPr b="1" i="0" lang="en-US" sz="3200" u="none" cap="none" strike="noStrike">
                <a:solidFill>
                  <a:schemeClr val="dk1"/>
                </a:solidFill>
                <a:latin typeface="Century Gothic"/>
                <a:ea typeface="Century Gothic"/>
                <a:cs typeface="Century Gothic"/>
                <a:sym typeface="Century Gothic"/>
              </a:rPr>
              <a:t>make revisions </a:t>
            </a:r>
            <a:r>
              <a:rPr b="0" i="0" lang="en-US" sz="3200" u="none" cap="none" strike="noStrike">
                <a:solidFill>
                  <a:schemeClr val="dk1"/>
                </a:solidFill>
                <a:latin typeface="Century Gothic"/>
                <a:ea typeface="Century Gothic"/>
                <a:cs typeface="Century Gothic"/>
                <a:sym typeface="Century Gothic"/>
              </a:rPr>
              <a:t>so sentences have subject-verb agreement. </a:t>
            </a:r>
            <a:endParaRPr b="0" i="0" sz="3200" u="none" cap="none" strike="noStrike">
              <a:solidFill>
                <a:schemeClr val="dk1"/>
              </a:solidFill>
              <a:latin typeface="Century Gothic"/>
              <a:ea typeface="Century Gothic"/>
              <a:cs typeface="Century Gothic"/>
              <a:sym typeface="Century Gothic"/>
            </a:endParaRPr>
          </a:p>
        </p:txBody>
      </p:sp>
      <p:pic>
        <p:nvPicPr>
          <p:cNvPr descr="Books outline" id="482" name="Google Shape;482;p31"/>
          <p:cNvPicPr preferRelativeResize="0"/>
          <p:nvPr/>
        </p:nvPicPr>
        <p:blipFill rotWithShape="1">
          <a:blip r:embed="rId6">
            <a:alphaModFix/>
          </a:blip>
          <a:srcRect b="0" l="0" r="0" t="0"/>
          <a:stretch/>
        </p:blipFill>
        <p:spPr>
          <a:xfrm>
            <a:off x="9009525" y="2834247"/>
            <a:ext cx="2429785" cy="242978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pic>
        <p:nvPicPr>
          <p:cNvPr descr="A picture containing clock&#10;&#10;Description automatically generated" id="488" name="Google Shape;488;p3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89" name="Google Shape;489;p3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90" name="Google Shape;490;p3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91" name="Google Shape;491;p3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92" name="Google Shape;492;p3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 – Words with VC</a:t>
            </a:r>
            <a:r>
              <a:rPr b="0" i="1" lang="en-US" sz="4000" u="none" cap="none" strike="noStrike">
                <a:solidFill>
                  <a:schemeClr val="lt1"/>
                </a:solidFill>
                <a:latin typeface="Century Gothic"/>
                <a:ea typeface="Century Gothic"/>
                <a:cs typeface="Century Gothic"/>
                <a:sym typeface="Century Gothic"/>
              </a:rPr>
              <a:t>e </a:t>
            </a:r>
            <a:r>
              <a:rPr b="0" i="0" lang="en-US" sz="4000" u="none" cap="none" strike="noStrike">
                <a:solidFill>
                  <a:schemeClr val="lt1"/>
                </a:solidFill>
                <a:latin typeface="Century Gothic"/>
                <a:ea typeface="Century Gothic"/>
                <a:cs typeface="Century Gothic"/>
                <a:sym typeface="Century Gothic"/>
              </a:rPr>
              <a:t>Syllables  </a:t>
            </a:r>
            <a:endParaRPr b="0" i="0" sz="1400" u="none" cap="none" strike="noStrike">
              <a:solidFill>
                <a:srgbClr val="000000"/>
              </a:solidFill>
              <a:latin typeface="Century Gothic"/>
              <a:ea typeface="Century Gothic"/>
              <a:cs typeface="Century Gothic"/>
              <a:sym typeface="Century Gothic"/>
            </a:endParaRPr>
          </a:p>
        </p:txBody>
      </p:sp>
      <p:sp>
        <p:nvSpPr>
          <p:cNvPr id="493" name="Google Shape;493;p3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183</a:t>
            </a:r>
            <a:endParaRPr b="0" i="0" sz="1400" u="none" cap="none" strike="noStrike">
              <a:solidFill>
                <a:srgbClr val="000000"/>
              </a:solidFill>
              <a:latin typeface="Century Gothic"/>
              <a:ea typeface="Century Gothic"/>
              <a:cs typeface="Century Gothic"/>
              <a:sym typeface="Century Gothic"/>
            </a:endParaRPr>
          </a:p>
        </p:txBody>
      </p:sp>
      <p:sp>
        <p:nvSpPr>
          <p:cNvPr id="494" name="Google Shape;494;p32"/>
          <p:cNvSpPr txBox="1"/>
          <p:nvPr/>
        </p:nvSpPr>
        <p:spPr>
          <a:xfrm>
            <a:off x="443453" y="1585556"/>
            <a:ext cx="3017768" cy="317005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4000" u="none" cap="none" strike="noStrike">
                <a:solidFill>
                  <a:schemeClr val="dk1"/>
                </a:solidFill>
                <a:latin typeface="Century Gothic"/>
                <a:ea typeface="Century Gothic"/>
                <a:cs typeface="Century Gothic"/>
                <a:sym typeface="Century Gothic"/>
              </a:rPr>
              <a:t>remote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400"/>
              <a:buFont typeface="Arial"/>
              <a:buNone/>
            </a:pPr>
            <a:r>
              <a:t/>
            </a:r>
            <a:endParaRPr b="0" i="0" sz="40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rPr b="0" i="0" lang="en-US" sz="4000" u="none" cap="none" strike="noStrike">
                <a:solidFill>
                  <a:schemeClr val="dk1"/>
                </a:solidFill>
                <a:latin typeface="Century Gothic"/>
                <a:ea typeface="Century Gothic"/>
                <a:cs typeface="Century Gothic"/>
                <a:sym typeface="Century Gothic"/>
              </a:rPr>
              <a:t>evacuate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400"/>
              <a:buFont typeface="Arial"/>
              <a:buNone/>
            </a:pPr>
            <a:r>
              <a:t/>
            </a:r>
            <a:endParaRPr b="0" i="0" sz="40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rPr b="0" i="0" lang="en-US" sz="4000" u="none" cap="none" strike="noStrike">
                <a:solidFill>
                  <a:schemeClr val="dk1"/>
                </a:solidFill>
                <a:latin typeface="Century Gothic"/>
                <a:ea typeface="Century Gothic"/>
                <a:cs typeface="Century Gothic"/>
                <a:sym typeface="Century Gothic"/>
              </a:rPr>
              <a:t>excavate</a:t>
            </a:r>
            <a:endParaRPr b="0" i="0" sz="4000" u="none" cap="none" strike="noStrike">
              <a:solidFill>
                <a:schemeClr val="dk1"/>
              </a:solidFill>
              <a:latin typeface="Century Gothic"/>
              <a:ea typeface="Century Gothic"/>
              <a:cs typeface="Century Gothic"/>
              <a:sym typeface="Century Gothic"/>
            </a:endParaRPr>
          </a:p>
        </p:txBody>
      </p:sp>
      <p:sp>
        <p:nvSpPr>
          <p:cNvPr id="495" name="Google Shape;495;p32"/>
          <p:cNvSpPr txBox="1"/>
          <p:nvPr/>
        </p:nvSpPr>
        <p:spPr>
          <a:xfrm>
            <a:off x="7714740" y="2885891"/>
            <a:ext cx="3900026" cy="255454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183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496" name="Google Shape;496;p32"/>
          <p:cNvPicPr preferRelativeResize="0"/>
          <p:nvPr/>
        </p:nvPicPr>
        <p:blipFill rotWithShape="1">
          <a:blip r:embed="rId6">
            <a:alphaModFix/>
          </a:blip>
          <a:srcRect b="0" l="0" r="0" t="0"/>
          <a:stretch/>
        </p:blipFill>
        <p:spPr>
          <a:xfrm>
            <a:off x="3499349" y="1257252"/>
            <a:ext cx="3779980" cy="517857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497" name="Google Shape;497;p32"/>
          <p:cNvPicPr preferRelativeResize="0"/>
          <p:nvPr/>
        </p:nvPicPr>
        <p:blipFill rotWithShape="1">
          <a:blip r:embed="rId7">
            <a:alphaModFix/>
          </a:blip>
          <a:srcRect b="0" l="0" r="0" t="0"/>
          <a:stretch/>
        </p:blipFill>
        <p:spPr>
          <a:xfrm>
            <a:off x="8375838" y="2052825"/>
            <a:ext cx="2010695" cy="70514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pic>
        <p:nvPicPr>
          <p:cNvPr descr="A picture containing clock&#10;&#10;Description automatically generated" id="503" name="Google Shape;503;p3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04" name="Google Shape;504;p3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05" name="Google Shape;505;p3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06" name="Google Shape;506;p3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07" name="Google Shape;507;p33"/>
          <p:cNvSpPr/>
          <p:nvPr/>
        </p:nvSpPr>
        <p:spPr>
          <a:xfrm>
            <a:off x="212449" y="285508"/>
            <a:ext cx="10981571"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 </a:t>
            </a:r>
            <a:endParaRPr b="0" i="0" sz="4000" u="none" cap="none" strike="noStrike">
              <a:solidFill>
                <a:srgbClr val="000000"/>
              </a:solidFill>
              <a:latin typeface="Century Gothic"/>
              <a:ea typeface="Century Gothic"/>
              <a:cs typeface="Century Gothic"/>
              <a:sym typeface="Century Gothic"/>
            </a:endParaRPr>
          </a:p>
        </p:txBody>
      </p:sp>
      <p:sp>
        <p:nvSpPr>
          <p:cNvPr id="508" name="Google Shape;508;p33"/>
          <p:cNvSpPr txBox="1"/>
          <p:nvPr/>
        </p:nvSpPr>
        <p:spPr>
          <a:xfrm>
            <a:off x="1243039" y="1843971"/>
            <a:ext cx="9143494" cy="3170058"/>
          </a:xfrm>
          <a:prstGeom prst="rect">
            <a:avLst/>
          </a:prstGeom>
          <a:noFill/>
          <a:ln cap="flat" cmpd="sng" w="28575">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chemeClr val="dk1"/>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Century Gothic"/>
                <a:ea typeface="Century Gothic"/>
                <a:cs typeface="Century Gothic"/>
                <a:sym typeface="Century Gothic"/>
              </a:rPr>
              <a:t>person, place thing, idea</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000"/>
              <a:buFont typeface="Arial"/>
              <a:buNone/>
            </a:pPr>
            <a:r>
              <a:t/>
            </a:r>
            <a:endParaRPr b="0" i="0" sz="4000" u="none" cap="none" strike="noStrike">
              <a:solidFill>
                <a:schemeClr val="dk1"/>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Century Gothic"/>
                <a:ea typeface="Century Gothic"/>
                <a:cs typeface="Century Gothic"/>
                <a:sym typeface="Century Gothic"/>
              </a:rPr>
              <a:t>people, place, things, ideas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pic>
        <p:nvPicPr>
          <p:cNvPr descr="A picture containing drawing, lamp&#10;&#10;Description automatically generated" id="513" name="Google Shape;513;p34"/>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514" name="Google Shape;514;p34"/>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515" name="Google Shape;515;p34"/>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516" name="Google Shape;516;p34"/>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3</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517" name="Google Shape;517;p34"/>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518" name="Google Shape;518;p3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pic>
        <p:nvPicPr>
          <p:cNvPr descr="A picture containing clock&#10;&#10;Description automatically generated" id="524" name="Google Shape;524;p3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25" name="Google Shape;525;p3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26" name="Google Shape;526;p3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27" name="Google Shape;527;p3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28" name="Google Shape;528;p3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Analyze Text Structure</a:t>
            </a:r>
            <a:endParaRPr b="0" i="0" sz="1400" u="none" cap="none" strike="noStrike">
              <a:solidFill>
                <a:srgbClr val="000000"/>
              </a:solidFill>
              <a:latin typeface="Century Gothic"/>
              <a:ea typeface="Century Gothic"/>
              <a:cs typeface="Century Gothic"/>
              <a:sym typeface="Century Gothic"/>
            </a:endParaRPr>
          </a:p>
        </p:txBody>
      </p:sp>
      <p:sp>
        <p:nvSpPr>
          <p:cNvPr id="529" name="Google Shape;529;p3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161</a:t>
            </a:r>
            <a:endParaRPr b="0" i="0" sz="1400" u="none" cap="none" strike="noStrike">
              <a:solidFill>
                <a:srgbClr val="000000"/>
              </a:solidFill>
              <a:latin typeface="Century Gothic"/>
              <a:ea typeface="Century Gothic"/>
              <a:cs typeface="Century Gothic"/>
              <a:sym typeface="Century Gothic"/>
            </a:endParaRPr>
          </a:p>
        </p:txBody>
      </p:sp>
      <p:sp>
        <p:nvSpPr>
          <p:cNvPr id="530" name="Google Shape;530;p35"/>
          <p:cNvSpPr txBox="1"/>
          <p:nvPr/>
        </p:nvSpPr>
        <p:spPr>
          <a:xfrm>
            <a:off x="6096000" y="3150825"/>
            <a:ext cx="5204132"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161 in your Student Interactive.</a:t>
            </a:r>
            <a:endParaRPr b="0" i="0" sz="3200" u="none" cap="none" strike="noStrike">
              <a:solidFill>
                <a:srgbClr val="000000"/>
              </a:solidFill>
              <a:latin typeface="Arial"/>
              <a:ea typeface="Arial"/>
              <a:cs typeface="Arial"/>
              <a:sym typeface="Arial"/>
            </a:endParaRPr>
          </a:p>
        </p:txBody>
      </p:sp>
      <p:pic>
        <p:nvPicPr>
          <p:cNvPr id="531" name="Google Shape;531;p35"/>
          <p:cNvPicPr preferRelativeResize="0"/>
          <p:nvPr/>
        </p:nvPicPr>
        <p:blipFill rotWithShape="1">
          <a:blip r:embed="rId6">
            <a:alphaModFix/>
          </a:blip>
          <a:srcRect b="0" l="0" r="0" t="0"/>
          <a:stretch/>
        </p:blipFill>
        <p:spPr>
          <a:xfrm>
            <a:off x="1900816" y="1249961"/>
            <a:ext cx="3957126" cy="542126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pic>
        <p:nvPicPr>
          <p:cNvPr descr="A picture containing clock&#10;&#10;Description automatically generated" id="537" name="Google Shape;537;p9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38" name="Google Shape;538;p9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39" name="Google Shape;539;p9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40" name="Google Shape;540;p9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41" name="Google Shape;541;p9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Analyze Text Structure</a:t>
            </a:r>
            <a:endParaRPr b="0" i="0" sz="1400" u="none" cap="none" strike="noStrike">
              <a:solidFill>
                <a:srgbClr val="000000"/>
              </a:solidFill>
              <a:latin typeface="Century Gothic"/>
              <a:ea typeface="Century Gothic"/>
              <a:cs typeface="Century Gothic"/>
              <a:sym typeface="Century Gothic"/>
            </a:endParaRPr>
          </a:p>
        </p:txBody>
      </p:sp>
      <p:sp>
        <p:nvSpPr>
          <p:cNvPr id="542" name="Google Shape;542;p9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161</a:t>
            </a:r>
            <a:endParaRPr b="0" i="0" sz="1400" u="none" cap="none" strike="noStrike">
              <a:solidFill>
                <a:srgbClr val="000000"/>
              </a:solidFill>
              <a:latin typeface="Century Gothic"/>
              <a:ea typeface="Century Gothic"/>
              <a:cs typeface="Century Gothic"/>
              <a:sym typeface="Century Gothic"/>
            </a:endParaRPr>
          </a:p>
        </p:txBody>
      </p:sp>
      <p:sp>
        <p:nvSpPr>
          <p:cNvPr id="543" name="Google Shape;543;p93"/>
          <p:cNvSpPr txBox="1"/>
          <p:nvPr/>
        </p:nvSpPr>
        <p:spPr>
          <a:xfrm>
            <a:off x="6096000" y="3150825"/>
            <a:ext cx="5204132"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161 in your Student Interactive.</a:t>
            </a:r>
            <a:endParaRPr b="0" i="0" sz="3200" u="none" cap="none" strike="noStrike">
              <a:solidFill>
                <a:srgbClr val="000000"/>
              </a:solidFill>
              <a:latin typeface="Arial"/>
              <a:ea typeface="Arial"/>
              <a:cs typeface="Arial"/>
              <a:sym typeface="Arial"/>
            </a:endParaRPr>
          </a:p>
        </p:txBody>
      </p:sp>
      <p:pic>
        <p:nvPicPr>
          <p:cNvPr id="544" name="Google Shape;544;p93"/>
          <p:cNvPicPr preferRelativeResize="0"/>
          <p:nvPr/>
        </p:nvPicPr>
        <p:blipFill rotWithShape="1">
          <a:blip r:embed="rId6">
            <a:alphaModFix/>
          </a:blip>
          <a:srcRect b="0" l="0" r="0" t="0"/>
          <a:stretch/>
        </p:blipFill>
        <p:spPr>
          <a:xfrm>
            <a:off x="1835502" y="1151228"/>
            <a:ext cx="3957126" cy="542126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pic>
        <p:nvPicPr>
          <p:cNvPr descr="A picture containing clock&#10;&#10;Description automatically generated" id="550" name="Google Shape;550;p9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51" name="Google Shape;551;p9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52" name="Google Shape;552;p9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53" name="Google Shape;553;p9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54" name="Google Shape;554;p9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Analyze Text Structure</a:t>
            </a:r>
            <a:endParaRPr b="0" i="0" sz="1400" u="none" cap="none" strike="noStrike">
              <a:solidFill>
                <a:srgbClr val="000000"/>
              </a:solidFill>
              <a:latin typeface="Century Gothic"/>
              <a:ea typeface="Century Gothic"/>
              <a:cs typeface="Century Gothic"/>
              <a:sym typeface="Century Gothic"/>
            </a:endParaRPr>
          </a:p>
        </p:txBody>
      </p:sp>
      <p:sp>
        <p:nvSpPr>
          <p:cNvPr id="555" name="Google Shape;555;p9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160</a:t>
            </a:r>
            <a:endParaRPr b="0" i="0" sz="1400" u="none" cap="none" strike="noStrike">
              <a:solidFill>
                <a:srgbClr val="000000"/>
              </a:solidFill>
              <a:latin typeface="Century Gothic"/>
              <a:ea typeface="Century Gothic"/>
              <a:cs typeface="Century Gothic"/>
              <a:sym typeface="Century Gothic"/>
            </a:endParaRPr>
          </a:p>
        </p:txBody>
      </p:sp>
      <p:sp>
        <p:nvSpPr>
          <p:cNvPr id="556" name="Google Shape;556;p94"/>
          <p:cNvSpPr txBox="1"/>
          <p:nvPr/>
        </p:nvSpPr>
        <p:spPr>
          <a:xfrm>
            <a:off x="6096000" y="3150825"/>
            <a:ext cx="5204132"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160 in your Student Interactive.</a:t>
            </a:r>
            <a:endParaRPr b="0" i="0" sz="3200" u="none" cap="none" strike="noStrike">
              <a:solidFill>
                <a:srgbClr val="000000"/>
              </a:solidFill>
              <a:latin typeface="Arial"/>
              <a:ea typeface="Arial"/>
              <a:cs typeface="Arial"/>
              <a:sym typeface="Arial"/>
            </a:endParaRPr>
          </a:p>
        </p:txBody>
      </p:sp>
      <p:pic>
        <p:nvPicPr>
          <p:cNvPr id="557" name="Google Shape;557;p94"/>
          <p:cNvPicPr preferRelativeResize="0"/>
          <p:nvPr/>
        </p:nvPicPr>
        <p:blipFill rotWithShape="1">
          <a:blip r:embed="rId6">
            <a:alphaModFix/>
          </a:blip>
          <a:srcRect b="0" l="0" r="0" t="0"/>
          <a:stretch/>
        </p:blipFill>
        <p:spPr>
          <a:xfrm>
            <a:off x="1564737" y="1221535"/>
            <a:ext cx="3977875" cy="544968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pic>
        <p:nvPicPr>
          <p:cNvPr descr="A picture containing clock&#10;&#10;Description automatically generated" id="563" name="Google Shape;563;p9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64" name="Google Shape;564;p9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65" name="Google Shape;565;p9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66" name="Google Shape;566;p9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67" name="Google Shape;567;p9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Analyze Text Structure</a:t>
            </a:r>
            <a:endParaRPr b="0" i="0" sz="1400" u="none" cap="none" strike="noStrike">
              <a:solidFill>
                <a:srgbClr val="000000"/>
              </a:solidFill>
              <a:latin typeface="Century Gothic"/>
              <a:ea typeface="Century Gothic"/>
              <a:cs typeface="Century Gothic"/>
              <a:sym typeface="Century Gothic"/>
            </a:endParaRPr>
          </a:p>
        </p:txBody>
      </p:sp>
      <p:sp>
        <p:nvSpPr>
          <p:cNvPr id="568" name="Google Shape;568;p9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162</a:t>
            </a:r>
            <a:endParaRPr b="0" i="0" sz="1400" u="none" cap="none" strike="noStrike">
              <a:solidFill>
                <a:srgbClr val="000000"/>
              </a:solidFill>
              <a:latin typeface="Century Gothic"/>
              <a:ea typeface="Century Gothic"/>
              <a:cs typeface="Century Gothic"/>
              <a:sym typeface="Century Gothic"/>
            </a:endParaRPr>
          </a:p>
        </p:txBody>
      </p:sp>
      <p:sp>
        <p:nvSpPr>
          <p:cNvPr id="569" name="Google Shape;569;p95"/>
          <p:cNvSpPr txBox="1"/>
          <p:nvPr/>
        </p:nvSpPr>
        <p:spPr>
          <a:xfrm>
            <a:off x="6096000" y="3150825"/>
            <a:ext cx="5204132"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162 in your Student Interactive.</a:t>
            </a:r>
            <a:endParaRPr b="0" i="0" sz="3200" u="none" cap="none" strike="noStrike">
              <a:solidFill>
                <a:srgbClr val="000000"/>
              </a:solidFill>
              <a:latin typeface="Arial"/>
              <a:ea typeface="Arial"/>
              <a:cs typeface="Arial"/>
              <a:sym typeface="Arial"/>
            </a:endParaRPr>
          </a:p>
        </p:txBody>
      </p:sp>
      <p:pic>
        <p:nvPicPr>
          <p:cNvPr id="570" name="Google Shape;570;p95"/>
          <p:cNvPicPr preferRelativeResize="0"/>
          <p:nvPr/>
        </p:nvPicPr>
        <p:blipFill rotWithShape="1">
          <a:blip r:embed="rId6">
            <a:alphaModFix/>
          </a:blip>
          <a:srcRect b="0" l="0" r="0" t="0"/>
          <a:stretch/>
        </p:blipFill>
        <p:spPr>
          <a:xfrm>
            <a:off x="1611635" y="1175212"/>
            <a:ext cx="3930977" cy="538543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pic>
        <p:nvPicPr>
          <p:cNvPr descr="A picture containing clock&#10;&#10;Description automatically generated" id="576" name="Google Shape;576;p9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77" name="Google Shape;577;p9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78" name="Google Shape;578;p9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79" name="Google Shape;579;p9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80" name="Google Shape;580;p9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Analyze Text Structure</a:t>
            </a:r>
            <a:endParaRPr b="0" i="0" sz="1400" u="none" cap="none" strike="noStrike">
              <a:solidFill>
                <a:srgbClr val="000000"/>
              </a:solidFill>
              <a:latin typeface="Century Gothic"/>
              <a:ea typeface="Century Gothic"/>
              <a:cs typeface="Century Gothic"/>
              <a:sym typeface="Century Gothic"/>
            </a:endParaRPr>
          </a:p>
        </p:txBody>
      </p:sp>
      <p:sp>
        <p:nvSpPr>
          <p:cNvPr id="581" name="Google Shape;581;p9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164</a:t>
            </a:r>
            <a:endParaRPr b="0" i="0" sz="1400" u="none" cap="none" strike="noStrike">
              <a:solidFill>
                <a:srgbClr val="000000"/>
              </a:solidFill>
              <a:latin typeface="Century Gothic"/>
              <a:ea typeface="Century Gothic"/>
              <a:cs typeface="Century Gothic"/>
              <a:sym typeface="Century Gothic"/>
            </a:endParaRPr>
          </a:p>
        </p:txBody>
      </p:sp>
      <p:sp>
        <p:nvSpPr>
          <p:cNvPr id="582" name="Google Shape;582;p96"/>
          <p:cNvSpPr txBox="1"/>
          <p:nvPr/>
        </p:nvSpPr>
        <p:spPr>
          <a:xfrm>
            <a:off x="6096000" y="3150825"/>
            <a:ext cx="5204132"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164 in your Student Interactive.</a:t>
            </a:r>
            <a:endParaRPr b="0" i="0" sz="3200" u="none" cap="none" strike="noStrike">
              <a:solidFill>
                <a:srgbClr val="000000"/>
              </a:solidFill>
              <a:latin typeface="Arial"/>
              <a:ea typeface="Arial"/>
              <a:cs typeface="Arial"/>
              <a:sym typeface="Arial"/>
            </a:endParaRPr>
          </a:p>
        </p:txBody>
      </p:sp>
      <p:pic>
        <p:nvPicPr>
          <p:cNvPr id="583" name="Google Shape;583;p96"/>
          <p:cNvPicPr preferRelativeResize="0"/>
          <p:nvPr/>
        </p:nvPicPr>
        <p:blipFill rotWithShape="1">
          <a:blip r:embed="rId6">
            <a:alphaModFix/>
          </a:blip>
          <a:srcRect b="0" l="0" r="0" t="0"/>
          <a:stretch/>
        </p:blipFill>
        <p:spPr>
          <a:xfrm>
            <a:off x="1686466" y="1297873"/>
            <a:ext cx="3813589" cy="522461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pic>
        <p:nvPicPr>
          <p:cNvPr descr="A picture containing clock&#10;&#10;Description automatically generated" id="589" name="Google Shape;589;p9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90" name="Google Shape;590;p9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91" name="Google Shape;591;p9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92" name="Google Shape;592;p9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93" name="Google Shape;593;p9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Analyze Text Structure</a:t>
            </a:r>
            <a:endParaRPr b="0" i="0" sz="1400" u="none" cap="none" strike="noStrike">
              <a:solidFill>
                <a:srgbClr val="000000"/>
              </a:solidFill>
              <a:latin typeface="Century Gothic"/>
              <a:ea typeface="Century Gothic"/>
              <a:cs typeface="Century Gothic"/>
              <a:sym typeface="Century Gothic"/>
            </a:endParaRPr>
          </a:p>
        </p:txBody>
      </p:sp>
      <p:sp>
        <p:nvSpPr>
          <p:cNvPr id="594" name="Google Shape;594;p9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165</a:t>
            </a:r>
            <a:endParaRPr b="0" i="0" sz="1400" u="none" cap="none" strike="noStrike">
              <a:solidFill>
                <a:srgbClr val="000000"/>
              </a:solidFill>
              <a:latin typeface="Century Gothic"/>
              <a:ea typeface="Century Gothic"/>
              <a:cs typeface="Century Gothic"/>
              <a:sym typeface="Century Gothic"/>
            </a:endParaRPr>
          </a:p>
        </p:txBody>
      </p:sp>
      <p:sp>
        <p:nvSpPr>
          <p:cNvPr id="595" name="Google Shape;595;p97"/>
          <p:cNvSpPr txBox="1"/>
          <p:nvPr/>
        </p:nvSpPr>
        <p:spPr>
          <a:xfrm>
            <a:off x="6096000" y="3150825"/>
            <a:ext cx="5204132"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165 in your Student Interactive.</a:t>
            </a:r>
            <a:endParaRPr b="0" i="0" sz="3200" u="none" cap="none" strike="noStrike">
              <a:solidFill>
                <a:srgbClr val="000000"/>
              </a:solidFill>
              <a:latin typeface="Arial"/>
              <a:ea typeface="Arial"/>
              <a:cs typeface="Arial"/>
              <a:sym typeface="Arial"/>
            </a:endParaRPr>
          </a:p>
        </p:txBody>
      </p:sp>
      <p:pic>
        <p:nvPicPr>
          <p:cNvPr id="596" name="Google Shape;596;p97"/>
          <p:cNvPicPr preferRelativeResize="0"/>
          <p:nvPr/>
        </p:nvPicPr>
        <p:blipFill rotWithShape="1">
          <a:blip r:embed="rId6">
            <a:alphaModFix/>
          </a:blip>
          <a:srcRect b="0" l="0" r="0" t="0"/>
          <a:stretch/>
        </p:blipFill>
        <p:spPr>
          <a:xfrm>
            <a:off x="1729023" y="1297873"/>
            <a:ext cx="3813589" cy="522461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pic>
        <p:nvPicPr>
          <p:cNvPr descr="A picture containing clock&#10;&#10;Description automatically generated" id="118" name="Google Shape;118;p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19" name="Google Shape;119;p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20" name="Google Shape;120;p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21" name="Google Shape;121;p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22" name="Google Shape;122;p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Interact with Sources </a:t>
            </a:r>
            <a:endParaRPr b="0" i="0" sz="1400" u="none" cap="none" strike="noStrike">
              <a:solidFill>
                <a:srgbClr val="000000"/>
              </a:solidFill>
              <a:latin typeface="Century Gothic"/>
              <a:ea typeface="Century Gothic"/>
              <a:cs typeface="Century Gothic"/>
              <a:sym typeface="Century Gothic"/>
            </a:endParaRPr>
          </a:p>
        </p:txBody>
      </p:sp>
      <p:sp>
        <p:nvSpPr>
          <p:cNvPr id="123" name="Google Shape;123;p4"/>
          <p:cNvSpPr txBox="1"/>
          <p:nvPr/>
        </p:nvSpPr>
        <p:spPr>
          <a:xfrm>
            <a:off x="7952356" y="1611193"/>
            <a:ext cx="3669000" cy="18158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Discuss </a:t>
            </a:r>
            <a:r>
              <a:rPr b="0" i="0" lang="en-US" sz="2800" u="none" cap="none" strike="noStrike">
                <a:solidFill>
                  <a:schemeClr val="dk1"/>
                </a:solidFill>
                <a:latin typeface="Century Gothic"/>
                <a:ea typeface="Century Gothic"/>
                <a:cs typeface="Century Gothic"/>
                <a:sym typeface="Century Gothic"/>
              </a:rPr>
              <a:t>how new places change the way a person sees the world.</a:t>
            </a:r>
            <a:endParaRPr b="0" i="0" sz="1400" u="none" cap="none" strike="noStrike">
              <a:solidFill>
                <a:srgbClr val="000000"/>
              </a:solidFill>
              <a:latin typeface="Arial"/>
              <a:ea typeface="Arial"/>
              <a:cs typeface="Arial"/>
              <a:sym typeface="Arial"/>
            </a:endParaRPr>
          </a:p>
        </p:txBody>
      </p:sp>
      <p:sp>
        <p:nvSpPr>
          <p:cNvPr id="124" name="Google Shape;124;p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a:t>
            </a:r>
            <a:endParaRPr b="1" i="0" sz="2400" u="none" cap="none" strike="noStrike">
              <a:solidFill>
                <a:schemeClr val="lt1"/>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154, 155</a:t>
            </a:r>
            <a:endParaRPr b="0" i="0" sz="1400" u="none" cap="none" strike="noStrike">
              <a:solidFill>
                <a:srgbClr val="000000"/>
              </a:solidFill>
              <a:latin typeface="Century Gothic"/>
              <a:ea typeface="Century Gothic"/>
              <a:cs typeface="Century Gothic"/>
              <a:sym typeface="Century Gothic"/>
            </a:endParaRPr>
          </a:p>
        </p:txBody>
      </p:sp>
      <p:sp>
        <p:nvSpPr>
          <p:cNvPr id="125" name="Google Shape;125;p4"/>
          <p:cNvSpPr txBox="1"/>
          <p:nvPr/>
        </p:nvSpPr>
        <p:spPr>
          <a:xfrm>
            <a:off x="7952356" y="3524508"/>
            <a:ext cx="3669000" cy="26776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Freewrite </a:t>
            </a:r>
            <a:r>
              <a:rPr b="0" i="0" lang="en-US" sz="2800" u="none" cap="none" strike="noStrike">
                <a:solidFill>
                  <a:schemeClr val="dk1"/>
                </a:solidFill>
                <a:latin typeface="Century Gothic"/>
                <a:ea typeface="Century Gothic"/>
                <a:cs typeface="Century Gothic"/>
                <a:sym typeface="Century Gothic"/>
              </a:rPr>
              <a:t>your ideas about how a character from literature changed from visiting a new place. </a:t>
            </a:r>
            <a:endParaRPr b="0" i="0" sz="1400" u="none" cap="none" strike="noStrike">
              <a:solidFill>
                <a:srgbClr val="000000"/>
              </a:solidFill>
              <a:latin typeface="Arial"/>
              <a:ea typeface="Arial"/>
              <a:cs typeface="Arial"/>
              <a:sym typeface="Arial"/>
            </a:endParaRPr>
          </a:p>
        </p:txBody>
      </p:sp>
      <p:pic>
        <p:nvPicPr>
          <p:cNvPr id="126" name="Google Shape;126;p4"/>
          <p:cNvPicPr preferRelativeResize="0"/>
          <p:nvPr/>
        </p:nvPicPr>
        <p:blipFill rotWithShape="1">
          <a:blip r:embed="rId6">
            <a:alphaModFix/>
          </a:blip>
          <a:srcRect b="0" l="0" r="0" t="0"/>
          <a:stretch/>
        </p:blipFill>
        <p:spPr>
          <a:xfrm>
            <a:off x="819040" y="1485662"/>
            <a:ext cx="6614071" cy="440750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pic>
        <p:nvPicPr>
          <p:cNvPr descr="A picture containing clock&#10;&#10;Description automatically generated" id="602" name="Google Shape;602;p9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03" name="Google Shape;603;p9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04" name="Google Shape;604;p9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05" name="Google Shape;605;p9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06" name="Google Shape;606;p9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Analyze Text Structure</a:t>
            </a:r>
            <a:endParaRPr b="0" i="0" sz="1400" u="none" cap="none" strike="noStrike">
              <a:solidFill>
                <a:srgbClr val="000000"/>
              </a:solidFill>
              <a:latin typeface="Century Gothic"/>
              <a:ea typeface="Century Gothic"/>
              <a:cs typeface="Century Gothic"/>
              <a:sym typeface="Century Gothic"/>
            </a:endParaRPr>
          </a:p>
        </p:txBody>
      </p:sp>
      <p:sp>
        <p:nvSpPr>
          <p:cNvPr id="607" name="Google Shape;607;p9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166</a:t>
            </a:r>
            <a:endParaRPr b="0" i="0" sz="1400" u="none" cap="none" strike="noStrike">
              <a:solidFill>
                <a:srgbClr val="000000"/>
              </a:solidFill>
              <a:latin typeface="Century Gothic"/>
              <a:ea typeface="Century Gothic"/>
              <a:cs typeface="Century Gothic"/>
              <a:sym typeface="Century Gothic"/>
            </a:endParaRPr>
          </a:p>
        </p:txBody>
      </p:sp>
      <p:sp>
        <p:nvSpPr>
          <p:cNvPr id="608" name="Google Shape;608;p98"/>
          <p:cNvSpPr txBox="1"/>
          <p:nvPr/>
        </p:nvSpPr>
        <p:spPr>
          <a:xfrm>
            <a:off x="6096000" y="3150825"/>
            <a:ext cx="5204132"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166 in your Student Interactive.</a:t>
            </a:r>
            <a:endParaRPr b="0" i="0" sz="3200" u="none" cap="none" strike="noStrike">
              <a:solidFill>
                <a:srgbClr val="000000"/>
              </a:solidFill>
              <a:latin typeface="Arial"/>
              <a:ea typeface="Arial"/>
              <a:cs typeface="Arial"/>
              <a:sym typeface="Arial"/>
            </a:endParaRPr>
          </a:p>
        </p:txBody>
      </p:sp>
      <p:pic>
        <p:nvPicPr>
          <p:cNvPr id="609" name="Google Shape;609;p98"/>
          <p:cNvPicPr preferRelativeResize="0"/>
          <p:nvPr/>
        </p:nvPicPr>
        <p:blipFill rotWithShape="1">
          <a:blip r:embed="rId6">
            <a:alphaModFix/>
          </a:blip>
          <a:srcRect b="0" l="0" r="0" t="0"/>
          <a:stretch/>
        </p:blipFill>
        <p:spPr>
          <a:xfrm>
            <a:off x="1651121" y="1243183"/>
            <a:ext cx="3848934" cy="527304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pic>
        <p:nvPicPr>
          <p:cNvPr descr="A picture containing clock&#10;&#10;Description automatically generated" id="615" name="Google Shape;615;p9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16" name="Google Shape;616;p9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17" name="Google Shape;617;p9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18" name="Google Shape;618;p9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19" name="Google Shape;619;p9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Analyze Text Structure</a:t>
            </a:r>
            <a:endParaRPr b="0" i="0" sz="1400" u="none" cap="none" strike="noStrike">
              <a:solidFill>
                <a:srgbClr val="000000"/>
              </a:solidFill>
              <a:latin typeface="Century Gothic"/>
              <a:ea typeface="Century Gothic"/>
              <a:cs typeface="Century Gothic"/>
              <a:sym typeface="Century Gothic"/>
            </a:endParaRPr>
          </a:p>
        </p:txBody>
      </p:sp>
      <p:sp>
        <p:nvSpPr>
          <p:cNvPr id="620" name="Google Shape;620;p99"/>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167</a:t>
            </a:r>
            <a:endParaRPr b="0" i="0" sz="1400" u="none" cap="none" strike="noStrike">
              <a:solidFill>
                <a:srgbClr val="000000"/>
              </a:solidFill>
              <a:latin typeface="Century Gothic"/>
              <a:ea typeface="Century Gothic"/>
              <a:cs typeface="Century Gothic"/>
              <a:sym typeface="Century Gothic"/>
            </a:endParaRPr>
          </a:p>
        </p:txBody>
      </p:sp>
      <p:sp>
        <p:nvSpPr>
          <p:cNvPr id="621" name="Google Shape;621;p99"/>
          <p:cNvSpPr txBox="1"/>
          <p:nvPr/>
        </p:nvSpPr>
        <p:spPr>
          <a:xfrm>
            <a:off x="6096000" y="3150825"/>
            <a:ext cx="5204132"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167 in your Student Interactive.</a:t>
            </a:r>
            <a:endParaRPr b="0" i="0" sz="3200" u="none" cap="none" strike="noStrike">
              <a:solidFill>
                <a:srgbClr val="000000"/>
              </a:solidFill>
              <a:latin typeface="Arial"/>
              <a:ea typeface="Arial"/>
              <a:cs typeface="Arial"/>
              <a:sym typeface="Arial"/>
            </a:endParaRPr>
          </a:p>
        </p:txBody>
      </p:sp>
      <p:pic>
        <p:nvPicPr>
          <p:cNvPr id="622" name="Google Shape;622;p99"/>
          <p:cNvPicPr preferRelativeResize="0"/>
          <p:nvPr/>
        </p:nvPicPr>
        <p:blipFill rotWithShape="1">
          <a:blip r:embed="rId6">
            <a:alphaModFix/>
          </a:blip>
          <a:srcRect b="0" l="0" r="0" t="0"/>
          <a:stretch/>
        </p:blipFill>
        <p:spPr>
          <a:xfrm>
            <a:off x="1693678" y="1243183"/>
            <a:ext cx="3848934" cy="527304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pic>
        <p:nvPicPr>
          <p:cNvPr descr="A picture containing clock&#10;&#10;Description automatically generated" id="628" name="Google Shape;628;p10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29" name="Google Shape;629;p10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30" name="Google Shape;630;p10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31" name="Google Shape;631;p10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32" name="Google Shape;632;p10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Analyze Text Structure</a:t>
            </a:r>
            <a:endParaRPr b="0" i="0" sz="1400" u="none" cap="none" strike="noStrike">
              <a:solidFill>
                <a:srgbClr val="000000"/>
              </a:solidFill>
              <a:latin typeface="Century Gothic"/>
              <a:ea typeface="Century Gothic"/>
              <a:cs typeface="Century Gothic"/>
              <a:sym typeface="Century Gothic"/>
            </a:endParaRPr>
          </a:p>
        </p:txBody>
      </p:sp>
      <p:sp>
        <p:nvSpPr>
          <p:cNvPr id="633" name="Google Shape;633;p10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169</a:t>
            </a:r>
            <a:endParaRPr b="0" i="0" sz="1400" u="none" cap="none" strike="noStrike">
              <a:solidFill>
                <a:srgbClr val="000000"/>
              </a:solidFill>
              <a:latin typeface="Century Gothic"/>
              <a:ea typeface="Century Gothic"/>
              <a:cs typeface="Century Gothic"/>
              <a:sym typeface="Century Gothic"/>
            </a:endParaRPr>
          </a:p>
        </p:txBody>
      </p:sp>
      <p:sp>
        <p:nvSpPr>
          <p:cNvPr id="634" name="Google Shape;634;p100"/>
          <p:cNvSpPr txBox="1"/>
          <p:nvPr/>
        </p:nvSpPr>
        <p:spPr>
          <a:xfrm>
            <a:off x="6096000" y="3150825"/>
            <a:ext cx="5204132"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169 in your Student Interactive.</a:t>
            </a:r>
            <a:endParaRPr b="0" i="0" sz="3200" u="none" cap="none" strike="noStrike">
              <a:solidFill>
                <a:srgbClr val="000000"/>
              </a:solidFill>
              <a:latin typeface="Arial"/>
              <a:ea typeface="Arial"/>
              <a:cs typeface="Arial"/>
              <a:sym typeface="Arial"/>
            </a:endParaRPr>
          </a:p>
        </p:txBody>
      </p:sp>
      <p:pic>
        <p:nvPicPr>
          <p:cNvPr id="635" name="Google Shape;635;p100"/>
          <p:cNvPicPr preferRelativeResize="0"/>
          <p:nvPr/>
        </p:nvPicPr>
        <p:blipFill rotWithShape="1">
          <a:blip r:embed="rId6">
            <a:alphaModFix/>
          </a:blip>
          <a:srcRect b="0" l="0" r="0" t="0"/>
          <a:stretch/>
        </p:blipFill>
        <p:spPr>
          <a:xfrm>
            <a:off x="1745329" y="1220440"/>
            <a:ext cx="3754726" cy="514397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0" name="Shape 640"/>
        <p:cNvGrpSpPr/>
        <p:nvPr/>
      </p:nvGrpSpPr>
      <p:grpSpPr>
        <a:xfrm>
          <a:off x="0" y="0"/>
          <a:ext cx="0" cy="0"/>
          <a:chOff x="0" y="0"/>
          <a:chExt cx="0" cy="0"/>
        </a:xfrm>
      </p:grpSpPr>
      <p:pic>
        <p:nvPicPr>
          <p:cNvPr descr="A picture containing clock&#10;&#10;Description automatically generated" id="641" name="Google Shape;641;p10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42" name="Google Shape;642;p10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43" name="Google Shape;643;p10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44" name="Google Shape;644;p10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45" name="Google Shape;645;p10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Analyze Text Structure</a:t>
            </a:r>
            <a:endParaRPr b="0" i="0" sz="1400" u="none" cap="none" strike="noStrike">
              <a:solidFill>
                <a:srgbClr val="000000"/>
              </a:solidFill>
              <a:latin typeface="Century Gothic"/>
              <a:ea typeface="Century Gothic"/>
              <a:cs typeface="Century Gothic"/>
              <a:sym typeface="Century Gothic"/>
            </a:endParaRPr>
          </a:p>
        </p:txBody>
      </p:sp>
      <p:sp>
        <p:nvSpPr>
          <p:cNvPr id="646" name="Google Shape;646;p10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171</a:t>
            </a:r>
            <a:endParaRPr b="0" i="0" sz="1400" u="none" cap="none" strike="noStrike">
              <a:solidFill>
                <a:srgbClr val="000000"/>
              </a:solidFill>
              <a:latin typeface="Century Gothic"/>
              <a:ea typeface="Century Gothic"/>
              <a:cs typeface="Century Gothic"/>
              <a:sym typeface="Century Gothic"/>
            </a:endParaRPr>
          </a:p>
        </p:txBody>
      </p:sp>
      <p:sp>
        <p:nvSpPr>
          <p:cNvPr id="647" name="Google Shape;647;p101"/>
          <p:cNvSpPr txBox="1"/>
          <p:nvPr/>
        </p:nvSpPr>
        <p:spPr>
          <a:xfrm>
            <a:off x="6096000" y="3150825"/>
            <a:ext cx="5204132"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171 in your Student Interactive.</a:t>
            </a:r>
            <a:endParaRPr b="0" i="0" sz="3200" u="none" cap="none" strike="noStrike">
              <a:solidFill>
                <a:srgbClr val="000000"/>
              </a:solidFill>
              <a:latin typeface="Arial"/>
              <a:ea typeface="Arial"/>
              <a:cs typeface="Arial"/>
              <a:sym typeface="Arial"/>
            </a:endParaRPr>
          </a:p>
        </p:txBody>
      </p:sp>
      <p:pic>
        <p:nvPicPr>
          <p:cNvPr id="648" name="Google Shape;648;p101"/>
          <p:cNvPicPr preferRelativeResize="0"/>
          <p:nvPr/>
        </p:nvPicPr>
        <p:blipFill rotWithShape="1">
          <a:blip r:embed="rId6">
            <a:alphaModFix/>
          </a:blip>
          <a:srcRect b="0" l="0" r="0" t="0"/>
          <a:stretch/>
        </p:blipFill>
        <p:spPr>
          <a:xfrm>
            <a:off x="2070277" y="1256151"/>
            <a:ext cx="3852979" cy="527858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pic>
        <p:nvPicPr>
          <p:cNvPr descr="A picture containing clock&#10;&#10;Description automatically generated" id="654" name="Google Shape;654;p10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55" name="Google Shape;655;p10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56" name="Google Shape;656;p10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57" name="Google Shape;657;p10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58" name="Google Shape;658;p10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Analyze Text Structure</a:t>
            </a:r>
            <a:endParaRPr b="0" i="0" sz="1400" u="none" cap="none" strike="noStrike">
              <a:solidFill>
                <a:srgbClr val="000000"/>
              </a:solidFill>
              <a:latin typeface="Century Gothic"/>
              <a:ea typeface="Century Gothic"/>
              <a:cs typeface="Century Gothic"/>
              <a:sym typeface="Century Gothic"/>
            </a:endParaRPr>
          </a:p>
        </p:txBody>
      </p:sp>
      <p:sp>
        <p:nvSpPr>
          <p:cNvPr id="659" name="Google Shape;659;p10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172</a:t>
            </a:r>
            <a:endParaRPr b="0" i="0" sz="1400" u="none" cap="none" strike="noStrike">
              <a:solidFill>
                <a:srgbClr val="000000"/>
              </a:solidFill>
              <a:latin typeface="Century Gothic"/>
              <a:ea typeface="Century Gothic"/>
              <a:cs typeface="Century Gothic"/>
              <a:sym typeface="Century Gothic"/>
            </a:endParaRPr>
          </a:p>
        </p:txBody>
      </p:sp>
      <p:sp>
        <p:nvSpPr>
          <p:cNvPr id="660" name="Google Shape;660;p102"/>
          <p:cNvSpPr txBox="1"/>
          <p:nvPr/>
        </p:nvSpPr>
        <p:spPr>
          <a:xfrm>
            <a:off x="6096000" y="3150825"/>
            <a:ext cx="5204132"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172 in your Student Interactive.</a:t>
            </a:r>
            <a:endParaRPr b="0" i="0" sz="3200" u="none" cap="none" strike="noStrike">
              <a:solidFill>
                <a:srgbClr val="000000"/>
              </a:solidFill>
              <a:latin typeface="Arial"/>
              <a:ea typeface="Arial"/>
              <a:cs typeface="Arial"/>
              <a:sym typeface="Arial"/>
            </a:endParaRPr>
          </a:p>
        </p:txBody>
      </p:sp>
      <p:pic>
        <p:nvPicPr>
          <p:cNvPr id="661" name="Google Shape;661;p102"/>
          <p:cNvPicPr preferRelativeResize="0"/>
          <p:nvPr/>
        </p:nvPicPr>
        <p:blipFill rotWithShape="1">
          <a:blip r:embed="rId6">
            <a:alphaModFix/>
          </a:blip>
          <a:srcRect b="0" l="0" r="0" t="0"/>
          <a:stretch/>
        </p:blipFill>
        <p:spPr>
          <a:xfrm>
            <a:off x="1752279" y="1303255"/>
            <a:ext cx="3747776" cy="513445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6" name="Shape 666"/>
        <p:cNvGrpSpPr/>
        <p:nvPr/>
      </p:nvGrpSpPr>
      <p:grpSpPr>
        <a:xfrm>
          <a:off x="0" y="0"/>
          <a:ext cx="0" cy="0"/>
          <a:chOff x="0" y="0"/>
          <a:chExt cx="0" cy="0"/>
        </a:xfrm>
      </p:grpSpPr>
      <p:pic>
        <p:nvPicPr>
          <p:cNvPr descr="A picture containing clock&#10;&#10;Description automatically generated" id="667" name="Google Shape;667;p10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68" name="Google Shape;668;p10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69" name="Google Shape;669;p10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70" name="Google Shape;670;p10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71" name="Google Shape;671;p10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Analyze Text Structure</a:t>
            </a:r>
            <a:endParaRPr b="0" i="0" sz="1400" u="none" cap="none" strike="noStrike">
              <a:solidFill>
                <a:srgbClr val="000000"/>
              </a:solidFill>
              <a:latin typeface="Century Gothic"/>
              <a:ea typeface="Century Gothic"/>
              <a:cs typeface="Century Gothic"/>
              <a:sym typeface="Century Gothic"/>
            </a:endParaRPr>
          </a:p>
        </p:txBody>
      </p:sp>
      <p:sp>
        <p:nvSpPr>
          <p:cNvPr id="672" name="Google Shape;672;p10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173</a:t>
            </a:r>
            <a:endParaRPr b="0" i="0" sz="1400" u="none" cap="none" strike="noStrike">
              <a:solidFill>
                <a:srgbClr val="000000"/>
              </a:solidFill>
              <a:latin typeface="Century Gothic"/>
              <a:ea typeface="Century Gothic"/>
              <a:cs typeface="Century Gothic"/>
              <a:sym typeface="Century Gothic"/>
            </a:endParaRPr>
          </a:p>
        </p:txBody>
      </p:sp>
      <p:sp>
        <p:nvSpPr>
          <p:cNvPr id="673" name="Google Shape;673;p103"/>
          <p:cNvSpPr txBox="1"/>
          <p:nvPr/>
        </p:nvSpPr>
        <p:spPr>
          <a:xfrm>
            <a:off x="6096000" y="3150825"/>
            <a:ext cx="5204132"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173 in your Student Interactive.</a:t>
            </a:r>
            <a:endParaRPr b="0" i="0" sz="3200" u="none" cap="none" strike="noStrike">
              <a:solidFill>
                <a:srgbClr val="000000"/>
              </a:solidFill>
              <a:latin typeface="Arial"/>
              <a:ea typeface="Arial"/>
              <a:cs typeface="Arial"/>
              <a:sym typeface="Arial"/>
            </a:endParaRPr>
          </a:p>
        </p:txBody>
      </p:sp>
      <p:pic>
        <p:nvPicPr>
          <p:cNvPr id="674" name="Google Shape;674;p103"/>
          <p:cNvPicPr preferRelativeResize="0"/>
          <p:nvPr/>
        </p:nvPicPr>
        <p:blipFill rotWithShape="1">
          <a:blip r:embed="rId6">
            <a:alphaModFix/>
          </a:blip>
          <a:srcRect b="0" l="0" r="0" t="0"/>
          <a:stretch/>
        </p:blipFill>
        <p:spPr>
          <a:xfrm>
            <a:off x="1794836" y="1229962"/>
            <a:ext cx="3747776" cy="513445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9" name="Shape 679"/>
        <p:cNvGrpSpPr/>
        <p:nvPr/>
      </p:nvGrpSpPr>
      <p:grpSpPr>
        <a:xfrm>
          <a:off x="0" y="0"/>
          <a:ext cx="0" cy="0"/>
          <a:chOff x="0" y="0"/>
          <a:chExt cx="0" cy="0"/>
        </a:xfrm>
      </p:grpSpPr>
      <p:pic>
        <p:nvPicPr>
          <p:cNvPr descr="A picture containing clock&#10;&#10;Description automatically generated" id="680" name="Google Shape;680;p4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81" name="Google Shape;681;p4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82" name="Google Shape;682;p4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83" name="Google Shape;683;p4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84" name="Google Shape;684;p4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Analyze Text Structure</a:t>
            </a:r>
            <a:endParaRPr b="0" i="0" sz="1400" u="none" cap="none" strike="noStrike">
              <a:solidFill>
                <a:srgbClr val="000000"/>
              </a:solidFill>
              <a:latin typeface="Century Gothic"/>
              <a:ea typeface="Century Gothic"/>
              <a:cs typeface="Century Gothic"/>
              <a:sym typeface="Century Gothic"/>
            </a:endParaRPr>
          </a:p>
        </p:txBody>
      </p:sp>
      <p:sp>
        <p:nvSpPr>
          <p:cNvPr id="685" name="Google Shape;685;p4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176</a:t>
            </a:r>
            <a:endParaRPr b="0" i="0" sz="1400" u="none" cap="none" strike="noStrike">
              <a:solidFill>
                <a:srgbClr val="000000"/>
              </a:solidFill>
              <a:latin typeface="Century Gothic"/>
              <a:ea typeface="Century Gothic"/>
              <a:cs typeface="Century Gothic"/>
              <a:sym typeface="Century Gothic"/>
            </a:endParaRPr>
          </a:p>
        </p:txBody>
      </p:sp>
      <p:sp>
        <p:nvSpPr>
          <p:cNvPr id="686" name="Google Shape;686;p42"/>
          <p:cNvSpPr txBox="1"/>
          <p:nvPr/>
        </p:nvSpPr>
        <p:spPr>
          <a:xfrm>
            <a:off x="6096000" y="2972600"/>
            <a:ext cx="54198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176 in your Student Interactive and </a:t>
            </a:r>
            <a:r>
              <a:rPr b="1" i="0" lang="en-US" sz="3200" u="none" cap="none" strike="noStrike">
                <a:solidFill>
                  <a:srgbClr val="000000"/>
                </a:solidFill>
                <a:latin typeface="Century Gothic"/>
                <a:ea typeface="Century Gothic"/>
                <a:cs typeface="Century Gothic"/>
                <a:sym typeface="Century Gothic"/>
              </a:rPr>
              <a:t>complete</a:t>
            </a:r>
            <a:r>
              <a:rPr b="0" i="0" lang="en-US" sz="3200" u="none" cap="none" strike="noStrike">
                <a:solidFill>
                  <a:srgbClr val="000000"/>
                </a:solidFill>
                <a:latin typeface="Century Gothic"/>
                <a:ea typeface="Century Gothic"/>
                <a:cs typeface="Century Gothic"/>
                <a:sym typeface="Century Gothic"/>
              </a:rPr>
              <a:t> the  chart. </a:t>
            </a:r>
            <a:endParaRPr b="0" i="0" sz="3200" u="none" cap="none" strike="noStrike">
              <a:solidFill>
                <a:srgbClr val="000000"/>
              </a:solidFill>
              <a:latin typeface="Century Gothic"/>
              <a:ea typeface="Century Gothic"/>
              <a:cs typeface="Century Gothic"/>
              <a:sym typeface="Century Gothic"/>
            </a:endParaRPr>
          </a:p>
        </p:txBody>
      </p:sp>
      <p:pic>
        <p:nvPicPr>
          <p:cNvPr id="687" name="Google Shape;687;p42"/>
          <p:cNvPicPr preferRelativeResize="0"/>
          <p:nvPr/>
        </p:nvPicPr>
        <p:blipFill rotWithShape="1">
          <a:blip r:embed="rId6">
            <a:alphaModFix/>
          </a:blip>
          <a:srcRect b="0" l="0" r="0" t="0"/>
          <a:stretch/>
        </p:blipFill>
        <p:spPr>
          <a:xfrm>
            <a:off x="1689111" y="1297873"/>
            <a:ext cx="3810944" cy="522099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688" name="Google Shape;688;p42"/>
          <p:cNvPicPr preferRelativeResize="0"/>
          <p:nvPr/>
        </p:nvPicPr>
        <p:blipFill rotWithShape="1">
          <a:blip r:embed="rId7">
            <a:alphaModFix/>
          </a:blip>
          <a:srcRect b="0" l="0" r="0" t="0"/>
          <a:stretch/>
        </p:blipFill>
        <p:spPr>
          <a:xfrm>
            <a:off x="6976697" y="1853573"/>
            <a:ext cx="2492650" cy="874149"/>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pic>
        <p:nvPicPr>
          <p:cNvPr descr="A picture containing clock&#10;&#10;Description automatically generated" id="694" name="Google Shape;694;p4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95" name="Google Shape;695;p4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96" name="Google Shape;696;p4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97" name="Google Shape;697;p4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98" name="Google Shape;698;p4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chemeClr val="lt1"/>
                </a:solidFill>
                <a:latin typeface="Century Gothic"/>
                <a:ea typeface="Century Gothic"/>
                <a:cs typeface="Century Gothic"/>
                <a:sym typeface="Century Gothic"/>
              </a:rPr>
              <a:t>   Read Like a Writer</a:t>
            </a:r>
            <a:endParaRPr b="0" i="0" sz="3600" u="none" cap="none" strike="noStrike">
              <a:solidFill>
                <a:srgbClr val="000000"/>
              </a:solidFill>
              <a:latin typeface="Century Gothic"/>
              <a:ea typeface="Century Gothic"/>
              <a:cs typeface="Century Gothic"/>
              <a:sym typeface="Century Gothic"/>
            </a:endParaRPr>
          </a:p>
        </p:txBody>
      </p:sp>
      <p:sp>
        <p:nvSpPr>
          <p:cNvPr id="699" name="Google Shape;699;p43"/>
          <p:cNvSpPr/>
          <p:nvPr/>
        </p:nvSpPr>
        <p:spPr>
          <a:xfrm>
            <a:off x="9953100" y="140900"/>
            <a:ext cx="20664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181</a:t>
            </a:r>
            <a:endParaRPr b="0" i="0" sz="1400" u="none" cap="none" strike="noStrike">
              <a:solidFill>
                <a:srgbClr val="000000"/>
              </a:solidFill>
              <a:latin typeface="Century Gothic"/>
              <a:ea typeface="Century Gothic"/>
              <a:cs typeface="Century Gothic"/>
              <a:sym typeface="Century Gothic"/>
            </a:endParaRPr>
          </a:p>
        </p:txBody>
      </p:sp>
      <p:sp>
        <p:nvSpPr>
          <p:cNvPr id="700" name="Google Shape;700;p43"/>
          <p:cNvSpPr txBox="1"/>
          <p:nvPr/>
        </p:nvSpPr>
        <p:spPr>
          <a:xfrm>
            <a:off x="6318017" y="3085985"/>
            <a:ext cx="5318460"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181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701" name="Google Shape;701;p43"/>
          <p:cNvPicPr preferRelativeResize="0"/>
          <p:nvPr/>
        </p:nvPicPr>
        <p:blipFill rotWithShape="1">
          <a:blip r:embed="rId6">
            <a:alphaModFix/>
          </a:blip>
          <a:srcRect b="0" l="0" r="0" t="0"/>
          <a:stretch/>
        </p:blipFill>
        <p:spPr>
          <a:xfrm>
            <a:off x="1921762" y="1314297"/>
            <a:ext cx="3800312" cy="520642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702" name="Google Shape;702;p43"/>
          <p:cNvPicPr preferRelativeResize="0"/>
          <p:nvPr/>
        </p:nvPicPr>
        <p:blipFill rotWithShape="1">
          <a:blip r:embed="rId7">
            <a:alphaModFix/>
          </a:blip>
          <a:srcRect b="0" l="0" r="0" t="0"/>
          <a:stretch/>
        </p:blipFill>
        <p:spPr>
          <a:xfrm>
            <a:off x="7318048" y="1983025"/>
            <a:ext cx="2579625" cy="90465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7" name="Shape 707"/>
        <p:cNvGrpSpPr/>
        <p:nvPr/>
      </p:nvGrpSpPr>
      <p:grpSpPr>
        <a:xfrm>
          <a:off x="0" y="0"/>
          <a:ext cx="0" cy="0"/>
          <a:chOff x="0" y="0"/>
          <a:chExt cx="0" cy="0"/>
        </a:xfrm>
      </p:grpSpPr>
      <p:pic>
        <p:nvPicPr>
          <p:cNvPr descr="A picture containing clock&#10;&#10;Description automatically generated" id="708" name="Google Shape;708;p4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09" name="Google Shape;709;p4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10" name="Google Shape;710;p4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11" name="Google Shape;711;p4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12" name="Google Shape;712;p4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Word Study </a:t>
            </a:r>
            <a:endParaRPr b="0" i="0" sz="1400" u="none" cap="none" strike="noStrike">
              <a:solidFill>
                <a:srgbClr val="000000"/>
              </a:solidFill>
              <a:latin typeface="Century Gothic"/>
              <a:ea typeface="Century Gothic"/>
              <a:cs typeface="Century Gothic"/>
              <a:sym typeface="Century Gothic"/>
            </a:endParaRPr>
          </a:p>
        </p:txBody>
      </p:sp>
      <p:sp>
        <p:nvSpPr>
          <p:cNvPr id="713" name="Google Shape;713;p44"/>
          <p:cNvSpPr txBox="1"/>
          <p:nvPr/>
        </p:nvSpPr>
        <p:spPr>
          <a:xfrm>
            <a:off x="1310946" y="1899966"/>
            <a:ext cx="3509962"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became</a:t>
            </a:r>
            <a:endParaRPr b="0" i="0" sz="1400" u="none" cap="none" strike="noStrike">
              <a:solidFill>
                <a:srgbClr val="000000"/>
              </a:solidFill>
              <a:latin typeface="Arial"/>
              <a:ea typeface="Arial"/>
              <a:cs typeface="Arial"/>
              <a:sym typeface="Arial"/>
            </a:endParaRPr>
          </a:p>
        </p:txBody>
      </p:sp>
      <p:sp>
        <p:nvSpPr>
          <p:cNvPr id="714" name="Google Shape;714;p44"/>
          <p:cNvSpPr txBox="1"/>
          <p:nvPr/>
        </p:nvSpPr>
        <p:spPr>
          <a:xfrm>
            <a:off x="1310946" y="4234272"/>
            <a:ext cx="3509962"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countryside</a:t>
            </a:r>
            <a:endParaRPr b="0" i="0" sz="1400" u="none" cap="none" strike="noStrike">
              <a:solidFill>
                <a:srgbClr val="000000"/>
              </a:solidFill>
              <a:latin typeface="Arial"/>
              <a:ea typeface="Arial"/>
              <a:cs typeface="Arial"/>
              <a:sym typeface="Arial"/>
            </a:endParaRPr>
          </a:p>
        </p:txBody>
      </p:sp>
      <p:sp>
        <p:nvSpPr>
          <p:cNvPr id="715" name="Google Shape;715;p44"/>
          <p:cNvSpPr txBox="1"/>
          <p:nvPr/>
        </p:nvSpPr>
        <p:spPr>
          <a:xfrm>
            <a:off x="6264319" y="3869221"/>
            <a:ext cx="3509962" cy="769401"/>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insight</a:t>
            </a:r>
            <a:endParaRPr b="0" i="0" sz="1400" u="none" cap="none" strike="noStrike">
              <a:solidFill>
                <a:srgbClr val="000000"/>
              </a:solidFill>
              <a:latin typeface="Arial"/>
              <a:ea typeface="Arial"/>
              <a:cs typeface="Arial"/>
              <a:sym typeface="Arial"/>
            </a:endParaRPr>
          </a:p>
        </p:txBody>
      </p:sp>
      <p:sp>
        <p:nvSpPr>
          <p:cNvPr id="716" name="Google Shape;716;p44"/>
          <p:cNvSpPr txBox="1"/>
          <p:nvPr/>
        </p:nvSpPr>
        <p:spPr>
          <a:xfrm>
            <a:off x="6264319" y="2309252"/>
            <a:ext cx="3509962" cy="769401"/>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adventure</a:t>
            </a:r>
            <a:endParaRPr b="0" i="0" sz="1400" u="none" cap="none" strike="noStrike">
              <a:solidFill>
                <a:srgbClr val="000000"/>
              </a:solidFill>
              <a:latin typeface="Arial"/>
              <a:ea typeface="Arial"/>
              <a:cs typeface="Arial"/>
              <a:sym typeface="Arial"/>
            </a:endParaRPr>
          </a:p>
        </p:txBody>
      </p:sp>
      <p:sp>
        <p:nvSpPr>
          <p:cNvPr id="717" name="Google Shape;717;p44"/>
          <p:cNvSpPr txBox="1"/>
          <p:nvPr/>
        </p:nvSpPr>
        <p:spPr>
          <a:xfrm>
            <a:off x="1310946" y="3038478"/>
            <a:ext cx="3509962"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define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2" name="Shape 722"/>
        <p:cNvGrpSpPr/>
        <p:nvPr/>
      </p:nvGrpSpPr>
      <p:grpSpPr>
        <a:xfrm>
          <a:off x="0" y="0"/>
          <a:ext cx="0" cy="0"/>
          <a:chOff x="0" y="0"/>
          <a:chExt cx="0" cy="0"/>
        </a:xfrm>
      </p:grpSpPr>
      <p:pic>
        <p:nvPicPr>
          <p:cNvPr descr="A picture containing clock&#10;&#10;Description automatically generated" id="723" name="Google Shape;723;p4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24" name="Google Shape;724;p4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25" name="Google Shape;725;p4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26" name="Google Shape;726;p4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27" name="Google Shape;727;p4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P</a:t>
            </a:r>
            <a:r>
              <a:rPr lang="en-US" sz="4000">
                <a:solidFill>
                  <a:schemeClr val="lt1"/>
                </a:solidFill>
                <a:latin typeface="Century Gothic"/>
                <a:ea typeface="Century Gothic"/>
                <a:cs typeface="Century Gothic"/>
                <a:sym typeface="Century Gothic"/>
              </a:rPr>
              <a:t>ersonal Narrative</a:t>
            </a:r>
            <a:endParaRPr b="0" i="0" sz="1400" u="none" cap="none" strike="noStrike">
              <a:solidFill>
                <a:srgbClr val="000000"/>
              </a:solidFill>
              <a:latin typeface="Century Gothic"/>
              <a:ea typeface="Century Gothic"/>
              <a:cs typeface="Century Gothic"/>
              <a:sym typeface="Century Gothic"/>
            </a:endParaRPr>
          </a:p>
        </p:txBody>
      </p:sp>
      <p:sp>
        <p:nvSpPr>
          <p:cNvPr id="728" name="Google Shape;728;p45"/>
          <p:cNvSpPr txBox="1"/>
          <p:nvPr/>
        </p:nvSpPr>
        <p:spPr>
          <a:xfrm>
            <a:off x="6960470" y="3366633"/>
            <a:ext cx="41373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187 in your Student Interactive.</a:t>
            </a:r>
            <a:endParaRPr b="0" i="0" sz="3200" u="none" cap="none" strike="noStrike">
              <a:solidFill>
                <a:schemeClr val="dk1"/>
              </a:solidFill>
              <a:latin typeface="Century Gothic"/>
              <a:ea typeface="Century Gothic"/>
              <a:cs typeface="Century Gothic"/>
              <a:sym typeface="Century Gothic"/>
            </a:endParaRPr>
          </a:p>
        </p:txBody>
      </p:sp>
      <p:sp>
        <p:nvSpPr>
          <p:cNvPr id="729" name="Google Shape;729;p4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187</a:t>
            </a:r>
            <a:endParaRPr b="0" i="0" sz="1400" u="none" cap="none" strike="noStrike">
              <a:solidFill>
                <a:srgbClr val="000000"/>
              </a:solidFill>
              <a:latin typeface="Century Gothic"/>
              <a:ea typeface="Century Gothic"/>
              <a:cs typeface="Century Gothic"/>
              <a:sym typeface="Century Gothic"/>
            </a:endParaRPr>
          </a:p>
        </p:txBody>
      </p:sp>
      <p:pic>
        <p:nvPicPr>
          <p:cNvPr id="730" name="Google Shape;730;p45"/>
          <p:cNvPicPr preferRelativeResize="0"/>
          <p:nvPr/>
        </p:nvPicPr>
        <p:blipFill rotWithShape="1">
          <a:blip r:embed="rId6">
            <a:alphaModFix/>
          </a:blip>
          <a:srcRect b="0" l="0" r="0" t="0"/>
          <a:stretch/>
        </p:blipFill>
        <p:spPr>
          <a:xfrm>
            <a:off x="1943506" y="1297873"/>
            <a:ext cx="3795375" cy="519966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731" name="Google Shape;731;p45"/>
          <p:cNvPicPr preferRelativeResize="0"/>
          <p:nvPr/>
        </p:nvPicPr>
        <p:blipFill rotWithShape="1">
          <a:blip r:embed="rId7">
            <a:alphaModFix/>
          </a:blip>
          <a:srcRect b="0" l="0" r="0" t="0"/>
          <a:stretch/>
        </p:blipFill>
        <p:spPr>
          <a:xfrm>
            <a:off x="7367173" y="2112725"/>
            <a:ext cx="2579625" cy="9046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pic>
        <p:nvPicPr>
          <p:cNvPr descr="A picture containing clock&#10;&#10;Description automatically generated" id="132" name="Google Shape;132;p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33" name="Google Shape;133;p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34" name="Google Shape;134;p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35" name="Google Shape;135;p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36" name="Google Shape;136;p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Listening Comprehension </a:t>
            </a:r>
            <a:endParaRPr b="0" i="0" sz="1400" u="none" cap="none" strike="noStrike">
              <a:solidFill>
                <a:srgbClr val="000000"/>
              </a:solidFill>
              <a:latin typeface="Century Gothic"/>
              <a:ea typeface="Century Gothic"/>
              <a:cs typeface="Century Gothic"/>
              <a:sym typeface="Century Gothic"/>
            </a:endParaRPr>
          </a:p>
        </p:txBody>
      </p:sp>
      <p:grpSp>
        <p:nvGrpSpPr>
          <p:cNvPr id="137" name="Google Shape;137;p5"/>
          <p:cNvGrpSpPr/>
          <p:nvPr/>
        </p:nvGrpSpPr>
        <p:grpSpPr>
          <a:xfrm>
            <a:off x="1136074" y="1387775"/>
            <a:ext cx="9736700" cy="4748237"/>
            <a:chOff x="0" y="2320"/>
            <a:chExt cx="9736700" cy="4748237"/>
          </a:xfrm>
        </p:grpSpPr>
        <p:sp>
          <p:nvSpPr>
            <p:cNvPr id="138" name="Google Shape;138;p5"/>
            <p:cNvSpPr/>
            <p:nvPr/>
          </p:nvSpPr>
          <p:spPr>
            <a:xfrm rot="5400000">
              <a:off x="6008280" y="-2347578"/>
              <a:ext cx="1225351" cy="6231488"/>
            </a:xfrm>
            <a:prstGeom prst="round2SameRect">
              <a:avLst>
                <a:gd fmla="val 16667" name="adj1"/>
                <a:gd fmla="val 0" name="adj2"/>
              </a:avLst>
            </a:prstGeom>
            <a:solidFill>
              <a:srgbClr val="CCD3EA">
                <a:alpha val="89411"/>
              </a:srgbClr>
            </a:solidFill>
            <a:ln cap="flat" cmpd="sng" w="25400">
              <a:solidFill>
                <a:srgbClr val="CCD3EA">
                  <a:alpha val="89411"/>
                </a:srgbClr>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 name="Google Shape;139;p5"/>
            <p:cNvSpPr txBox="1"/>
            <p:nvPr/>
          </p:nvSpPr>
          <p:spPr>
            <a:xfrm>
              <a:off x="3505212" y="215307"/>
              <a:ext cx="6171671" cy="1105717"/>
            </a:xfrm>
            <a:prstGeom prst="rect">
              <a:avLst/>
            </a:prstGeom>
            <a:noFill/>
            <a:ln>
              <a:noFill/>
            </a:ln>
          </p:spPr>
          <p:txBody>
            <a:bodyPr anchorCtr="0" anchor="ctr" bIns="64750" lIns="129525" spcFirstLastPara="1" rIns="129525" wrap="square" tIns="64750">
              <a:noAutofit/>
            </a:bodyPr>
            <a:lstStyle/>
            <a:p>
              <a:pPr indent="-69850" lvl="1" marL="285750" marR="0" rtl="0" algn="l">
                <a:lnSpc>
                  <a:spcPct val="90000"/>
                </a:lnSpc>
                <a:spcBef>
                  <a:spcPts val="0"/>
                </a:spcBef>
                <a:spcAft>
                  <a:spcPts val="0"/>
                </a:spcAft>
                <a:buClr>
                  <a:srgbClr val="000000"/>
                </a:buClr>
                <a:buSzPts val="3400"/>
                <a:buFont typeface="Arial"/>
                <a:buNone/>
              </a:pPr>
              <a:r>
                <a:t/>
              </a:r>
              <a:endParaRPr b="0" i="0" sz="3400" u="none" cap="none" strike="noStrike">
                <a:solidFill>
                  <a:srgbClr val="000000"/>
                </a:solidFill>
                <a:latin typeface="Arial"/>
                <a:ea typeface="Arial"/>
                <a:cs typeface="Arial"/>
                <a:sym typeface="Arial"/>
              </a:endParaRPr>
            </a:p>
            <a:p>
              <a:pPr indent="-69850" lvl="1" marL="285750" marR="0" rtl="0" algn="l">
                <a:lnSpc>
                  <a:spcPct val="90000"/>
                </a:lnSpc>
                <a:spcBef>
                  <a:spcPts val="510"/>
                </a:spcBef>
                <a:spcAft>
                  <a:spcPts val="0"/>
                </a:spcAft>
                <a:buClr>
                  <a:srgbClr val="000000"/>
                </a:buClr>
                <a:buSzPts val="3400"/>
                <a:buFont typeface="Arial"/>
                <a:buNone/>
              </a:pPr>
              <a:r>
                <a:t/>
              </a:r>
              <a:endParaRPr b="0" i="0" sz="3400" u="none" cap="none" strike="noStrike">
                <a:solidFill>
                  <a:srgbClr val="000000"/>
                </a:solidFill>
                <a:latin typeface="Arial"/>
                <a:ea typeface="Arial"/>
                <a:cs typeface="Arial"/>
                <a:sym typeface="Arial"/>
              </a:endParaRPr>
            </a:p>
          </p:txBody>
        </p:sp>
        <p:sp>
          <p:nvSpPr>
            <p:cNvPr id="140" name="Google Shape;140;p5"/>
            <p:cNvSpPr/>
            <p:nvPr/>
          </p:nvSpPr>
          <p:spPr>
            <a:xfrm>
              <a:off x="0" y="2320"/>
              <a:ext cx="3505212" cy="1531689"/>
            </a:xfrm>
            <a:prstGeom prst="roundRect">
              <a:avLst>
                <a:gd fmla="val 16667" name="adj"/>
              </a:avLst>
            </a:prstGeom>
            <a:solidFill>
              <a:srgbClr val="4372C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 name="Google Shape;141;p5"/>
            <p:cNvSpPr txBox="1"/>
            <p:nvPr/>
          </p:nvSpPr>
          <p:spPr>
            <a:xfrm>
              <a:off x="74771" y="77091"/>
              <a:ext cx="3355670" cy="1382147"/>
            </a:xfrm>
            <a:prstGeom prst="rect">
              <a:avLst/>
            </a:prstGeom>
            <a:noFill/>
            <a:ln>
              <a:noFill/>
            </a:ln>
          </p:spPr>
          <p:txBody>
            <a:bodyPr anchorCtr="0" anchor="ctr" bIns="123825" lIns="247650" spcFirstLastPara="1" rIns="247650" wrap="square" tIns="123825">
              <a:noAutofit/>
            </a:bodyPr>
            <a:lstStyle/>
            <a:p>
              <a:pPr indent="0" lvl="0" marL="0" marR="0" rtl="0" algn="ctr">
                <a:lnSpc>
                  <a:spcPct val="90000"/>
                </a:lnSpc>
                <a:spcBef>
                  <a:spcPts val="0"/>
                </a:spcBef>
                <a:spcAft>
                  <a:spcPts val="0"/>
                </a:spcAft>
                <a:buClr>
                  <a:srgbClr val="000000"/>
                </a:buClr>
                <a:buSzPts val="6500"/>
                <a:buFont typeface="Arial"/>
                <a:buNone/>
              </a:pPr>
              <a:r>
                <a:rPr b="0" i="0" lang="en-US" sz="6500" u="none" cap="none" strike="noStrike">
                  <a:solidFill>
                    <a:schemeClr val="lt1"/>
                  </a:solidFill>
                  <a:latin typeface="Arial"/>
                  <a:ea typeface="Arial"/>
                  <a:cs typeface="Arial"/>
                  <a:sym typeface="Arial"/>
                </a:rPr>
                <a:t>Event 1</a:t>
              </a:r>
              <a:endParaRPr b="0" i="0" sz="1400" u="none" cap="none" strike="noStrike">
                <a:solidFill>
                  <a:srgbClr val="000000"/>
                </a:solidFill>
                <a:latin typeface="Arial"/>
                <a:ea typeface="Arial"/>
                <a:cs typeface="Arial"/>
                <a:sym typeface="Arial"/>
              </a:endParaRPr>
            </a:p>
          </p:txBody>
        </p:sp>
        <p:sp>
          <p:nvSpPr>
            <p:cNvPr id="142" name="Google Shape;142;p5"/>
            <p:cNvSpPr/>
            <p:nvPr/>
          </p:nvSpPr>
          <p:spPr>
            <a:xfrm rot="5400000">
              <a:off x="6008280" y="-739304"/>
              <a:ext cx="1225351" cy="6231488"/>
            </a:xfrm>
            <a:prstGeom prst="round2SameRect">
              <a:avLst>
                <a:gd fmla="val 16667" name="adj1"/>
                <a:gd fmla="val 0" name="adj2"/>
              </a:avLst>
            </a:prstGeom>
            <a:solidFill>
              <a:srgbClr val="CCD3EA">
                <a:alpha val="89411"/>
              </a:srgbClr>
            </a:solidFill>
            <a:ln cap="flat" cmpd="sng" w="25400">
              <a:solidFill>
                <a:srgbClr val="CCD3EA">
                  <a:alpha val="89411"/>
                </a:srgbClr>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 name="Google Shape;143;p5"/>
            <p:cNvSpPr txBox="1"/>
            <p:nvPr/>
          </p:nvSpPr>
          <p:spPr>
            <a:xfrm>
              <a:off x="3505212" y="1823581"/>
              <a:ext cx="6171671" cy="1105717"/>
            </a:xfrm>
            <a:prstGeom prst="rect">
              <a:avLst/>
            </a:prstGeom>
            <a:noFill/>
            <a:ln>
              <a:noFill/>
            </a:ln>
          </p:spPr>
          <p:txBody>
            <a:bodyPr anchorCtr="0" anchor="ctr" bIns="64750" lIns="129525" spcFirstLastPara="1" rIns="129525" wrap="square" tIns="64750">
              <a:noAutofit/>
            </a:bodyPr>
            <a:lstStyle/>
            <a:p>
              <a:pPr indent="-69850" lvl="1" marL="285750" marR="0" rtl="0" algn="l">
                <a:lnSpc>
                  <a:spcPct val="90000"/>
                </a:lnSpc>
                <a:spcBef>
                  <a:spcPts val="0"/>
                </a:spcBef>
                <a:spcAft>
                  <a:spcPts val="0"/>
                </a:spcAft>
                <a:buClr>
                  <a:srgbClr val="000000"/>
                </a:buClr>
                <a:buSzPts val="3400"/>
                <a:buFont typeface="Arial"/>
                <a:buNone/>
              </a:pPr>
              <a:r>
                <a:t/>
              </a:r>
              <a:endParaRPr b="0" i="0" sz="3400" u="none" cap="none" strike="noStrike">
                <a:solidFill>
                  <a:srgbClr val="000000"/>
                </a:solidFill>
                <a:latin typeface="Arial"/>
                <a:ea typeface="Arial"/>
                <a:cs typeface="Arial"/>
                <a:sym typeface="Arial"/>
              </a:endParaRPr>
            </a:p>
            <a:p>
              <a:pPr indent="-69850" lvl="1" marL="285750" marR="0" rtl="0" algn="l">
                <a:lnSpc>
                  <a:spcPct val="90000"/>
                </a:lnSpc>
                <a:spcBef>
                  <a:spcPts val="510"/>
                </a:spcBef>
                <a:spcAft>
                  <a:spcPts val="0"/>
                </a:spcAft>
                <a:buClr>
                  <a:srgbClr val="000000"/>
                </a:buClr>
                <a:buSzPts val="3400"/>
                <a:buFont typeface="Arial"/>
                <a:buNone/>
              </a:pPr>
              <a:r>
                <a:t/>
              </a:r>
              <a:endParaRPr b="0" i="0" sz="3400" u="none" cap="none" strike="noStrike">
                <a:solidFill>
                  <a:srgbClr val="000000"/>
                </a:solidFill>
                <a:latin typeface="Arial"/>
                <a:ea typeface="Arial"/>
                <a:cs typeface="Arial"/>
                <a:sym typeface="Arial"/>
              </a:endParaRPr>
            </a:p>
          </p:txBody>
        </p:sp>
        <p:sp>
          <p:nvSpPr>
            <p:cNvPr id="144" name="Google Shape;144;p5"/>
            <p:cNvSpPr/>
            <p:nvPr/>
          </p:nvSpPr>
          <p:spPr>
            <a:xfrm>
              <a:off x="0" y="1610594"/>
              <a:ext cx="3505212" cy="1531689"/>
            </a:xfrm>
            <a:prstGeom prst="roundRect">
              <a:avLst>
                <a:gd fmla="val 16667" name="adj"/>
              </a:avLst>
            </a:prstGeom>
            <a:solidFill>
              <a:srgbClr val="4372C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 name="Google Shape;145;p5"/>
            <p:cNvSpPr txBox="1"/>
            <p:nvPr/>
          </p:nvSpPr>
          <p:spPr>
            <a:xfrm>
              <a:off x="74771" y="1685365"/>
              <a:ext cx="3355670" cy="1382147"/>
            </a:xfrm>
            <a:prstGeom prst="rect">
              <a:avLst/>
            </a:prstGeom>
            <a:noFill/>
            <a:ln>
              <a:noFill/>
            </a:ln>
          </p:spPr>
          <p:txBody>
            <a:bodyPr anchorCtr="0" anchor="ctr" bIns="123825" lIns="247650" spcFirstLastPara="1" rIns="247650" wrap="square" tIns="123825">
              <a:noAutofit/>
            </a:bodyPr>
            <a:lstStyle/>
            <a:p>
              <a:pPr indent="0" lvl="0" marL="0" marR="0" rtl="0" algn="ctr">
                <a:lnSpc>
                  <a:spcPct val="90000"/>
                </a:lnSpc>
                <a:spcBef>
                  <a:spcPts val="0"/>
                </a:spcBef>
                <a:spcAft>
                  <a:spcPts val="0"/>
                </a:spcAft>
                <a:buClr>
                  <a:srgbClr val="000000"/>
                </a:buClr>
                <a:buSzPts val="6500"/>
                <a:buFont typeface="Arial"/>
                <a:buNone/>
              </a:pPr>
              <a:r>
                <a:rPr b="0" i="0" lang="en-US" sz="6500" u="none" cap="none" strike="noStrike">
                  <a:solidFill>
                    <a:schemeClr val="lt1"/>
                  </a:solidFill>
                  <a:latin typeface="Arial"/>
                  <a:ea typeface="Arial"/>
                  <a:cs typeface="Arial"/>
                  <a:sym typeface="Arial"/>
                </a:rPr>
                <a:t>Event 2</a:t>
              </a:r>
              <a:endParaRPr b="0" i="0" sz="1400" u="none" cap="none" strike="noStrike">
                <a:solidFill>
                  <a:srgbClr val="000000"/>
                </a:solidFill>
                <a:latin typeface="Arial"/>
                <a:ea typeface="Arial"/>
                <a:cs typeface="Arial"/>
                <a:sym typeface="Arial"/>
              </a:endParaRPr>
            </a:p>
          </p:txBody>
        </p:sp>
        <p:sp>
          <p:nvSpPr>
            <p:cNvPr id="146" name="Google Shape;146;p5"/>
            <p:cNvSpPr/>
            <p:nvPr/>
          </p:nvSpPr>
          <p:spPr>
            <a:xfrm rot="5400000">
              <a:off x="6008280" y="868968"/>
              <a:ext cx="1225351" cy="6231488"/>
            </a:xfrm>
            <a:prstGeom prst="round2SameRect">
              <a:avLst>
                <a:gd fmla="val 16667" name="adj1"/>
                <a:gd fmla="val 0" name="adj2"/>
              </a:avLst>
            </a:prstGeom>
            <a:solidFill>
              <a:srgbClr val="CCD3EA">
                <a:alpha val="89411"/>
              </a:srgbClr>
            </a:solidFill>
            <a:ln cap="flat" cmpd="sng" w="25400">
              <a:solidFill>
                <a:srgbClr val="CCD3EA">
                  <a:alpha val="89411"/>
                </a:srgbClr>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 name="Google Shape;147;p5"/>
            <p:cNvSpPr txBox="1"/>
            <p:nvPr/>
          </p:nvSpPr>
          <p:spPr>
            <a:xfrm>
              <a:off x="3505212" y="3431854"/>
              <a:ext cx="6171671" cy="1105717"/>
            </a:xfrm>
            <a:prstGeom prst="rect">
              <a:avLst/>
            </a:prstGeom>
            <a:noFill/>
            <a:ln>
              <a:noFill/>
            </a:ln>
          </p:spPr>
          <p:txBody>
            <a:bodyPr anchorCtr="0" anchor="ctr" bIns="64750" lIns="129525" spcFirstLastPara="1" rIns="129525" wrap="square" tIns="64750">
              <a:noAutofit/>
            </a:bodyPr>
            <a:lstStyle/>
            <a:p>
              <a:pPr indent="-69850" lvl="1" marL="285750" marR="0" rtl="0" algn="l">
                <a:lnSpc>
                  <a:spcPct val="90000"/>
                </a:lnSpc>
                <a:spcBef>
                  <a:spcPts val="0"/>
                </a:spcBef>
                <a:spcAft>
                  <a:spcPts val="0"/>
                </a:spcAft>
                <a:buClr>
                  <a:srgbClr val="000000"/>
                </a:buClr>
                <a:buSzPts val="3400"/>
                <a:buFont typeface="Arial"/>
                <a:buNone/>
              </a:pPr>
              <a:r>
                <a:t/>
              </a:r>
              <a:endParaRPr b="0" i="0" sz="3400" u="none" cap="none" strike="noStrike">
                <a:solidFill>
                  <a:srgbClr val="000000"/>
                </a:solidFill>
                <a:latin typeface="Arial"/>
                <a:ea typeface="Arial"/>
                <a:cs typeface="Arial"/>
                <a:sym typeface="Arial"/>
              </a:endParaRPr>
            </a:p>
            <a:p>
              <a:pPr indent="-69850" lvl="1" marL="285750" marR="0" rtl="0" algn="l">
                <a:lnSpc>
                  <a:spcPct val="90000"/>
                </a:lnSpc>
                <a:spcBef>
                  <a:spcPts val="510"/>
                </a:spcBef>
                <a:spcAft>
                  <a:spcPts val="0"/>
                </a:spcAft>
                <a:buClr>
                  <a:srgbClr val="000000"/>
                </a:buClr>
                <a:buSzPts val="3400"/>
                <a:buFont typeface="Arial"/>
                <a:buNone/>
              </a:pPr>
              <a:r>
                <a:t/>
              </a:r>
              <a:endParaRPr b="0" i="0" sz="3400" u="none" cap="none" strike="noStrike">
                <a:solidFill>
                  <a:srgbClr val="000000"/>
                </a:solidFill>
                <a:latin typeface="Arial"/>
                <a:ea typeface="Arial"/>
                <a:cs typeface="Arial"/>
                <a:sym typeface="Arial"/>
              </a:endParaRPr>
            </a:p>
          </p:txBody>
        </p:sp>
        <p:sp>
          <p:nvSpPr>
            <p:cNvPr id="148" name="Google Shape;148;p5"/>
            <p:cNvSpPr/>
            <p:nvPr/>
          </p:nvSpPr>
          <p:spPr>
            <a:xfrm>
              <a:off x="0" y="3218868"/>
              <a:ext cx="3505212" cy="1531689"/>
            </a:xfrm>
            <a:prstGeom prst="roundRect">
              <a:avLst>
                <a:gd fmla="val 16667" name="adj"/>
              </a:avLst>
            </a:prstGeom>
            <a:solidFill>
              <a:srgbClr val="4372C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 name="Google Shape;149;p5"/>
            <p:cNvSpPr txBox="1"/>
            <p:nvPr/>
          </p:nvSpPr>
          <p:spPr>
            <a:xfrm>
              <a:off x="74771" y="3293639"/>
              <a:ext cx="3355670" cy="1382147"/>
            </a:xfrm>
            <a:prstGeom prst="rect">
              <a:avLst/>
            </a:prstGeom>
            <a:noFill/>
            <a:ln>
              <a:noFill/>
            </a:ln>
          </p:spPr>
          <p:txBody>
            <a:bodyPr anchorCtr="0" anchor="ctr" bIns="123825" lIns="247650" spcFirstLastPara="1" rIns="247650" wrap="square" tIns="123825">
              <a:noAutofit/>
            </a:bodyPr>
            <a:lstStyle/>
            <a:p>
              <a:pPr indent="0" lvl="0" marL="0" marR="0" rtl="0" algn="ctr">
                <a:lnSpc>
                  <a:spcPct val="90000"/>
                </a:lnSpc>
                <a:spcBef>
                  <a:spcPts val="0"/>
                </a:spcBef>
                <a:spcAft>
                  <a:spcPts val="0"/>
                </a:spcAft>
                <a:buClr>
                  <a:srgbClr val="000000"/>
                </a:buClr>
                <a:buSzPts val="6500"/>
                <a:buFont typeface="Arial"/>
                <a:buNone/>
              </a:pPr>
              <a:r>
                <a:rPr b="0" i="0" lang="en-US" sz="6500" u="none" cap="none" strike="noStrike">
                  <a:solidFill>
                    <a:schemeClr val="lt1"/>
                  </a:solidFill>
                  <a:latin typeface="Arial"/>
                  <a:ea typeface="Arial"/>
                  <a:cs typeface="Arial"/>
                  <a:sym typeface="Arial"/>
                </a:rPr>
                <a:t>Event 3</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6" name="Shape 736"/>
        <p:cNvGrpSpPr/>
        <p:nvPr/>
      </p:nvGrpSpPr>
      <p:grpSpPr>
        <a:xfrm>
          <a:off x="0" y="0"/>
          <a:ext cx="0" cy="0"/>
          <a:chOff x="0" y="0"/>
          <a:chExt cx="0" cy="0"/>
        </a:xfrm>
      </p:grpSpPr>
      <p:pic>
        <p:nvPicPr>
          <p:cNvPr descr="A picture containing clock&#10;&#10;Description automatically generated" id="737" name="Google Shape;737;p4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38" name="Google Shape;738;p4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39" name="Google Shape;739;p4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40" name="Google Shape;740;p4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41" name="Google Shape;741;p4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742" name="Google Shape;742;p46"/>
          <p:cNvSpPr txBox="1"/>
          <p:nvPr/>
        </p:nvSpPr>
        <p:spPr>
          <a:xfrm>
            <a:off x="952163" y="1576925"/>
            <a:ext cx="91809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Finalize </a:t>
            </a:r>
            <a:r>
              <a:rPr b="0" i="0" lang="en-US" sz="3200" u="none" cap="none" strike="noStrike">
                <a:solidFill>
                  <a:schemeClr val="dk1"/>
                </a:solidFill>
                <a:latin typeface="Century Gothic"/>
                <a:ea typeface="Century Gothic"/>
                <a:cs typeface="Century Gothic"/>
                <a:sym typeface="Century Gothic"/>
              </a:rPr>
              <a:t>your personal narrative revisions.  </a:t>
            </a:r>
            <a:r>
              <a:rPr b="1" i="0" lang="en-US" sz="3200" u="none" cap="none" strike="noStrike">
                <a:solidFill>
                  <a:schemeClr val="dk1"/>
                </a:solidFill>
                <a:latin typeface="Century Gothic"/>
                <a:ea typeface="Century Gothic"/>
                <a:cs typeface="Century Gothic"/>
                <a:sym typeface="Century Gothic"/>
              </a:rPr>
              <a:t>Finish</a:t>
            </a:r>
            <a:r>
              <a:rPr b="0" i="0" lang="en-US" sz="3200" u="none" cap="none" strike="noStrike">
                <a:solidFill>
                  <a:schemeClr val="dk1"/>
                </a:solidFill>
                <a:latin typeface="Century Gothic"/>
                <a:ea typeface="Century Gothic"/>
                <a:cs typeface="Century Gothic"/>
                <a:sym typeface="Century Gothic"/>
              </a:rPr>
              <a:t> the final draft of your personal narrative.  </a:t>
            </a:r>
            <a:r>
              <a:rPr b="1" i="0" lang="en-US" sz="3200" u="none" cap="none" strike="noStrike">
                <a:solidFill>
                  <a:schemeClr val="dk1"/>
                </a:solidFill>
                <a:latin typeface="Century Gothic"/>
                <a:ea typeface="Century Gothic"/>
                <a:cs typeface="Century Gothic"/>
                <a:sym typeface="Century Gothic"/>
              </a:rPr>
              <a:t>Write </a:t>
            </a:r>
            <a:r>
              <a:rPr b="0" i="0" lang="en-US" sz="3200" u="none" cap="none" strike="noStrike">
                <a:solidFill>
                  <a:schemeClr val="dk1"/>
                </a:solidFill>
                <a:latin typeface="Century Gothic"/>
                <a:ea typeface="Century Gothic"/>
                <a:cs typeface="Century Gothic"/>
                <a:sym typeface="Century Gothic"/>
              </a:rPr>
              <a:t>legibly.  When you finish the final draft, you may</a:t>
            </a:r>
            <a:r>
              <a:rPr b="1" i="0" lang="en-US" sz="3200" u="none" cap="none" strike="noStrike">
                <a:solidFill>
                  <a:schemeClr val="dk1"/>
                </a:solidFill>
                <a:latin typeface="Century Gothic"/>
                <a:ea typeface="Century Gothic"/>
                <a:cs typeface="Century Gothic"/>
                <a:sym typeface="Century Gothic"/>
              </a:rPr>
              <a:t> illustrate </a:t>
            </a:r>
            <a:r>
              <a:rPr b="0" i="0" lang="en-US" sz="3200" u="none" cap="none" strike="noStrike">
                <a:solidFill>
                  <a:schemeClr val="dk1"/>
                </a:solidFill>
                <a:latin typeface="Century Gothic"/>
                <a:ea typeface="Century Gothic"/>
                <a:cs typeface="Century Gothic"/>
                <a:sym typeface="Century Gothic"/>
              </a:rPr>
              <a:t>it. </a:t>
            </a:r>
            <a:endParaRPr b="0" i="0" sz="3200" u="none" cap="none" strike="noStrike">
              <a:solidFill>
                <a:schemeClr val="dk1"/>
              </a:solidFill>
              <a:latin typeface="Century Gothic"/>
              <a:ea typeface="Century Gothic"/>
              <a:cs typeface="Century Gothic"/>
              <a:sym typeface="Century Gothic"/>
            </a:endParaRPr>
          </a:p>
        </p:txBody>
      </p:sp>
      <p:sp>
        <p:nvSpPr>
          <p:cNvPr id="743" name="Google Shape;743;p46"/>
          <p:cNvSpPr txBox="1"/>
          <p:nvPr/>
        </p:nvSpPr>
        <p:spPr>
          <a:xfrm>
            <a:off x="952173" y="4319075"/>
            <a:ext cx="74355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Identify </a:t>
            </a:r>
            <a:r>
              <a:rPr b="0" i="0" lang="en-US" sz="3200" u="none" cap="none" strike="noStrike">
                <a:solidFill>
                  <a:schemeClr val="dk1"/>
                </a:solidFill>
                <a:latin typeface="Century Gothic"/>
                <a:ea typeface="Century Gothic"/>
                <a:cs typeface="Century Gothic"/>
                <a:sym typeface="Century Gothic"/>
              </a:rPr>
              <a:t>your best personal narrative and be ready to </a:t>
            </a:r>
            <a:r>
              <a:rPr b="1" i="0" lang="en-US" sz="3200" u="none" cap="none" strike="noStrike">
                <a:solidFill>
                  <a:schemeClr val="dk1"/>
                </a:solidFill>
                <a:latin typeface="Century Gothic"/>
                <a:ea typeface="Century Gothic"/>
                <a:cs typeface="Century Gothic"/>
                <a:sym typeface="Century Gothic"/>
              </a:rPr>
              <a:t>share </a:t>
            </a:r>
            <a:r>
              <a:rPr b="0" i="0" lang="en-US" sz="3200" u="none" cap="none" strike="noStrike">
                <a:solidFill>
                  <a:schemeClr val="dk1"/>
                </a:solidFill>
                <a:latin typeface="Century Gothic"/>
                <a:ea typeface="Century Gothic"/>
                <a:cs typeface="Century Gothic"/>
                <a:sym typeface="Century Gothic"/>
              </a:rPr>
              <a:t>with the class.</a:t>
            </a:r>
            <a:endParaRPr b="0" i="0" sz="3200" u="none" cap="none" strike="noStrike">
              <a:solidFill>
                <a:schemeClr val="dk1"/>
              </a:solidFill>
              <a:latin typeface="Century Gothic"/>
              <a:ea typeface="Century Gothic"/>
              <a:cs typeface="Century Gothic"/>
              <a:sym typeface="Century Gothic"/>
            </a:endParaRPr>
          </a:p>
        </p:txBody>
      </p:sp>
      <p:pic>
        <p:nvPicPr>
          <p:cNvPr descr="Books outline" id="744" name="Google Shape;744;p46"/>
          <p:cNvPicPr preferRelativeResize="0"/>
          <p:nvPr/>
        </p:nvPicPr>
        <p:blipFill rotWithShape="1">
          <a:blip r:embed="rId6">
            <a:alphaModFix/>
          </a:blip>
          <a:srcRect b="0" l="0" r="0" t="0"/>
          <a:stretch/>
        </p:blipFill>
        <p:spPr>
          <a:xfrm>
            <a:off x="8712318" y="3061790"/>
            <a:ext cx="2429785" cy="242978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9" name="Shape 749"/>
        <p:cNvGrpSpPr/>
        <p:nvPr/>
      </p:nvGrpSpPr>
      <p:grpSpPr>
        <a:xfrm>
          <a:off x="0" y="0"/>
          <a:ext cx="0" cy="0"/>
          <a:chOff x="0" y="0"/>
          <a:chExt cx="0" cy="0"/>
        </a:xfrm>
      </p:grpSpPr>
      <p:pic>
        <p:nvPicPr>
          <p:cNvPr descr="A picture containing clock&#10;&#10;Description automatically generated" id="750" name="Google Shape;750;p4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51" name="Google Shape;751;p4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52" name="Google Shape;752;p4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53" name="Google Shape;753;p4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54" name="Google Shape;754;p4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Spelling </a:t>
            </a:r>
            <a:endParaRPr b="0" i="0" sz="4000" u="none" cap="none" strike="noStrike">
              <a:solidFill>
                <a:srgbClr val="000000"/>
              </a:solidFill>
              <a:latin typeface="Century Gothic"/>
              <a:ea typeface="Century Gothic"/>
              <a:cs typeface="Century Gothic"/>
              <a:sym typeface="Century Gothic"/>
            </a:endParaRPr>
          </a:p>
        </p:txBody>
      </p:sp>
      <p:pic>
        <p:nvPicPr>
          <p:cNvPr id="755" name="Google Shape;755;p47"/>
          <p:cNvPicPr preferRelativeResize="0"/>
          <p:nvPr/>
        </p:nvPicPr>
        <p:blipFill>
          <a:blip r:embed="rId6">
            <a:alphaModFix/>
          </a:blip>
          <a:stretch>
            <a:fillRect/>
          </a:stretch>
        </p:blipFill>
        <p:spPr>
          <a:xfrm>
            <a:off x="439635" y="1883037"/>
            <a:ext cx="11312728" cy="3282963"/>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0" name="Shape 760"/>
        <p:cNvGrpSpPr/>
        <p:nvPr/>
      </p:nvGrpSpPr>
      <p:grpSpPr>
        <a:xfrm>
          <a:off x="0" y="0"/>
          <a:ext cx="0" cy="0"/>
          <a:chOff x="0" y="0"/>
          <a:chExt cx="0" cy="0"/>
        </a:xfrm>
      </p:grpSpPr>
      <p:pic>
        <p:nvPicPr>
          <p:cNvPr descr="A picture containing clock&#10;&#10;Description automatically generated" id="761" name="Google Shape;761;p4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62" name="Google Shape;762;p4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63" name="Google Shape;763;p4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64" name="Google Shape;764;p4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65" name="Google Shape;765;p4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766" name="Google Shape;766;p48"/>
          <p:cNvSpPr txBox="1"/>
          <p:nvPr/>
        </p:nvSpPr>
        <p:spPr>
          <a:xfrm>
            <a:off x="1491673" y="1741611"/>
            <a:ext cx="2348886" cy="4278054"/>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leaf</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rope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scarf</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potato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grass</a:t>
            </a:r>
            <a:endParaRPr b="0" i="0" sz="4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5400"/>
              <a:buFont typeface="Arial"/>
              <a:buNone/>
            </a:pPr>
            <a:r>
              <a:t/>
            </a:r>
            <a:endParaRPr b="0" i="0" sz="32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1" name="Shape 771"/>
        <p:cNvGrpSpPr/>
        <p:nvPr/>
      </p:nvGrpSpPr>
      <p:grpSpPr>
        <a:xfrm>
          <a:off x="0" y="0"/>
          <a:ext cx="0" cy="0"/>
          <a:chOff x="0" y="0"/>
          <a:chExt cx="0" cy="0"/>
        </a:xfrm>
      </p:grpSpPr>
      <p:pic>
        <p:nvPicPr>
          <p:cNvPr descr="A picture containing drawing, lamp&#10;&#10;Description automatically generated" id="772" name="Google Shape;772;p49"/>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773" name="Google Shape;773;p49"/>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774" name="Google Shape;774;p49"/>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775" name="Google Shape;775;p49"/>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4</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776" name="Google Shape;776;p49"/>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777" name="Google Shape;777;p4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2" name="Shape 782"/>
        <p:cNvGrpSpPr/>
        <p:nvPr/>
      </p:nvGrpSpPr>
      <p:grpSpPr>
        <a:xfrm>
          <a:off x="0" y="0"/>
          <a:ext cx="0" cy="0"/>
          <a:chOff x="0" y="0"/>
          <a:chExt cx="0" cy="0"/>
        </a:xfrm>
      </p:grpSpPr>
      <p:pic>
        <p:nvPicPr>
          <p:cNvPr descr="A picture containing clock&#10;&#10;Description automatically generated" id="783" name="Google Shape;783;p5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84" name="Google Shape;784;p5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85" name="Google Shape;785;p5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86" name="Google Shape;786;p5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87" name="Google Shape;787;p5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3400" u="none" cap="none" strike="noStrike">
                <a:solidFill>
                  <a:schemeClr val="lt1"/>
                </a:solidFill>
                <a:latin typeface="Century Gothic"/>
                <a:ea typeface="Century Gothic"/>
                <a:cs typeface="Century Gothic"/>
                <a:sym typeface="Century Gothic"/>
              </a:rPr>
              <a:t>Close Read – Confirm or Correct Predictions</a:t>
            </a:r>
            <a:endParaRPr b="0" i="0" sz="3400" u="none" cap="none" strike="noStrike">
              <a:solidFill>
                <a:srgbClr val="000000"/>
              </a:solidFill>
              <a:latin typeface="Century Gothic"/>
              <a:ea typeface="Century Gothic"/>
              <a:cs typeface="Century Gothic"/>
              <a:sym typeface="Century Gothic"/>
            </a:endParaRPr>
          </a:p>
        </p:txBody>
      </p:sp>
      <p:sp>
        <p:nvSpPr>
          <p:cNvPr id="788" name="Google Shape;788;p5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160</a:t>
            </a:r>
            <a:endParaRPr b="0" i="0" sz="1400" u="none" cap="none" strike="noStrike">
              <a:solidFill>
                <a:srgbClr val="000000"/>
              </a:solidFill>
              <a:latin typeface="Century Gothic"/>
              <a:ea typeface="Century Gothic"/>
              <a:cs typeface="Century Gothic"/>
              <a:sym typeface="Century Gothic"/>
            </a:endParaRPr>
          </a:p>
        </p:txBody>
      </p:sp>
      <p:sp>
        <p:nvSpPr>
          <p:cNvPr id="789" name="Google Shape;789;p50"/>
          <p:cNvSpPr txBox="1"/>
          <p:nvPr/>
        </p:nvSpPr>
        <p:spPr>
          <a:xfrm>
            <a:off x="6096000" y="3150825"/>
            <a:ext cx="5221991"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160 in your Student Interactive.</a:t>
            </a:r>
            <a:endParaRPr b="0" i="0" sz="3200" u="none" cap="none" strike="noStrike">
              <a:solidFill>
                <a:srgbClr val="000000"/>
              </a:solidFill>
              <a:latin typeface="Arial"/>
              <a:ea typeface="Arial"/>
              <a:cs typeface="Arial"/>
              <a:sym typeface="Arial"/>
            </a:endParaRPr>
          </a:p>
        </p:txBody>
      </p:sp>
      <p:pic>
        <p:nvPicPr>
          <p:cNvPr id="790" name="Google Shape;790;p50"/>
          <p:cNvPicPr preferRelativeResize="0"/>
          <p:nvPr/>
        </p:nvPicPr>
        <p:blipFill rotWithShape="1">
          <a:blip r:embed="rId6">
            <a:alphaModFix/>
          </a:blip>
          <a:srcRect b="0" l="0" r="0" t="0"/>
          <a:stretch/>
        </p:blipFill>
        <p:spPr>
          <a:xfrm>
            <a:off x="1668120" y="1297875"/>
            <a:ext cx="3874481" cy="530802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5" name="Shape 795"/>
        <p:cNvGrpSpPr/>
        <p:nvPr/>
      </p:nvGrpSpPr>
      <p:grpSpPr>
        <a:xfrm>
          <a:off x="0" y="0"/>
          <a:ext cx="0" cy="0"/>
          <a:chOff x="0" y="0"/>
          <a:chExt cx="0" cy="0"/>
        </a:xfrm>
      </p:grpSpPr>
      <p:pic>
        <p:nvPicPr>
          <p:cNvPr descr="A picture containing clock&#10;&#10;Description automatically generated" id="796" name="Google Shape;796;p10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97" name="Google Shape;797;p10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98" name="Google Shape;798;p10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99" name="Google Shape;799;p10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00" name="Google Shape;800;p10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3400" u="none" cap="none" strike="noStrike">
                <a:solidFill>
                  <a:schemeClr val="lt1"/>
                </a:solidFill>
                <a:latin typeface="Century Gothic"/>
                <a:ea typeface="Century Gothic"/>
                <a:cs typeface="Century Gothic"/>
                <a:sym typeface="Century Gothic"/>
              </a:rPr>
              <a:t>Close Read – Confirm or Correct Predictions</a:t>
            </a:r>
            <a:endParaRPr b="0" i="0" sz="3400" u="none" cap="none" strike="noStrike">
              <a:solidFill>
                <a:srgbClr val="000000"/>
              </a:solidFill>
              <a:latin typeface="Century Gothic"/>
              <a:ea typeface="Century Gothic"/>
              <a:cs typeface="Century Gothic"/>
              <a:sym typeface="Century Gothic"/>
            </a:endParaRPr>
          </a:p>
        </p:txBody>
      </p:sp>
      <p:sp>
        <p:nvSpPr>
          <p:cNvPr id="801" name="Google Shape;801;p10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160</a:t>
            </a:r>
            <a:endParaRPr b="0" i="0" sz="1400" u="none" cap="none" strike="noStrike">
              <a:solidFill>
                <a:srgbClr val="000000"/>
              </a:solidFill>
              <a:latin typeface="Century Gothic"/>
              <a:ea typeface="Century Gothic"/>
              <a:cs typeface="Century Gothic"/>
              <a:sym typeface="Century Gothic"/>
            </a:endParaRPr>
          </a:p>
        </p:txBody>
      </p:sp>
      <p:sp>
        <p:nvSpPr>
          <p:cNvPr id="802" name="Google Shape;802;p104"/>
          <p:cNvSpPr txBox="1"/>
          <p:nvPr/>
        </p:nvSpPr>
        <p:spPr>
          <a:xfrm>
            <a:off x="6096000" y="3150825"/>
            <a:ext cx="5221991"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160 in your Student Interactive.</a:t>
            </a:r>
            <a:endParaRPr b="0" i="0" sz="3200" u="none" cap="none" strike="noStrike">
              <a:solidFill>
                <a:srgbClr val="000000"/>
              </a:solidFill>
              <a:latin typeface="Arial"/>
              <a:ea typeface="Arial"/>
              <a:cs typeface="Arial"/>
              <a:sym typeface="Arial"/>
            </a:endParaRPr>
          </a:p>
        </p:txBody>
      </p:sp>
      <p:pic>
        <p:nvPicPr>
          <p:cNvPr id="803" name="Google Shape;803;p104"/>
          <p:cNvPicPr preferRelativeResize="0"/>
          <p:nvPr/>
        </p:nvPicPr>
        <p:blipFill rotWithShape="1">
          <a:blip r:embed="rId6">
            <a:alphaModFix/>
          </a:blip>
          <a:srcRect b="0" l="0" r="0" t="0"/>
          <a:stretch/>
        </p:blipFill>
        <p:spPr>
          <a:xfrm>
            <a:off x="1850850" y="1297883"/>
            <a:ext cx="3733562" cy="511496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8" name="Shape 808"/>
        <p:cNvGrpSpPr/>
        <p:nvPr/>
      </p:nvGrpSpPr>
      <p:grpSpPr>
        <a:xfrm>
          <a:off x="0" y="0"/>
          <a:ext cx="0" cy="0"/>
          <a:chOff x="0" y="0"/>
          <a:chExt cx="0" cy="0"/>
        </a:xfrm>
      </p:grpSpPr>
      <p:pic>
        <p:nvPicPr>
          <p:cNvPr descr="A picture containing clock&#10;&#10;Description automatically generated" id="809" name="Google Shape;809;p10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10" name="Google Shape;810;p10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11" name="Google Shape;811;p10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12" name="Google Shape;812;p10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13" name="Google Shape;813;p10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3400" u="none" cap="none" strike="noStrike">
                <a:solidFill>
                  <a:schemeClr val="lt1"/>
                </a:solidFill>
                <a:latin typeface="Century Gothic"/>
                <a:ea typeface="Century Gothic"/>
                <a:cs typeface="Century Gothic"/>
                <a:sym typeface="Century Gothic"/>
              </a:rPr>
              <a:t>Close Read – Confirm or Correct Predictions</a:t>
            </a:r>
            <a:endParaRPr b="0" i="0" sz="3400" u="none" cap="none" strike="noStrike">
              <a:solidFill>
                <a:srgbClr val="000000"/>
              </a:solidFill>
              <a:latin typeface="Century Gothic"/>
              <a:ea typeface="Century Gothic"/>
              <a:cs typeface="Century Gothic"/>
              <a:sym typeface="Century Gothic"/>
            </a:endParaRPr>
          </a:p>
        </p:txBody>
      </p:sp>
      <p:sp>
        <p:nvSpPr>
          <p:cNvPr id="814" name="Google Shape;814;p10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161</a:t>
            </a:r>
            <a:endParaRPr b="0" i="0" sz="1400" u="none" cap="none" strike="noStrike">
              <a:solidFill>
                <a:srgbClr val="000000"/>
              </a:solidFill>
              <a:latin typeface="Century Gothic"/>
              <a:ea typeface="Century Gothic"/>
              <a:cs typeface="Century Gothic"/>
              <a:sym typeface="Century Gothic"/>
            </a:endParaRPr>
          </a:p>
        </p:txBody>
      </p:sp>
      <p:sp>
        <p:nvSpPr>
          <p:cNvPr id="815" name="Google Shape;815;p105"/>
          <p:cNvSpPr txBox="1"/>
          <p:nvPr/>
        </p:nvSpPr>
        <p:spPr>
          <a:xfrm>
            <a:off x="6096000" y="3150825"/>
            <a:ext cx="5221991"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161 in your Student Interactive.</a:t>
            </a:r>
            <a:endParaRPr b="0" i="0" sz="3200" u="none" cap="none" strike="noStrike">
              <a:solidFill>
                <a:srgbClr val="000000"/>
              </a:solidFill>
              <a:latin typeface="Arial"/>
              <a:ea typeface="Arial"/>
              <a:cs typeface="Arial"/>
              <a:sym typeface="Arial"/>
            </a:endParaRPr>
          </a:p>
        </p:txBody>
      </p:sp>
      <p:pic>
        <p:nvPicPr>
          <p:cNvPr id="816" name="Google Shape;816;p105"/>
          <p:cNvPicPr preferRelativeResize="0"/>
          <p:nvPr/>
        </p:nvPicPr>
        <p:blipFill rotWithShape="1">
          <a:blip r:embed="rId6">
            <a:alphaModFix/>
          </a:blip>
          <a:srcRect b="0" l="0" r="0" t="0"/>
          <a:stretch/>
        </p:blipFill>
        <p:spPr>
          <a:xfrm>
            <a:off x="1942544" y="1297875"/>
            <a:ext cx="3850082" cy="527462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1" name="Shape 821"/>
        <p:cNvGrpSpPr/>
        <p:nvPr/>
      </p:nvGrpSpPr>
      <p:grpSpPr>
        <a:xfrm>
          <a:off x="0" y="0"/>
          <a:ext cx="0" cy="0"/>
          <a:chOff x="0" y="0"/>
          <a:chExt cx="0" cy="0"/>
        </a:xfrm>
      </p:grpSpPr>
      <p:pic>
        <p:nvPicPr>
          <p:cNvPr descr="A picture containing clock&#10;&#10;Description automatically generated" id="822" name="Google Shape;822;p10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23" name="Google Shape;823;p10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24" name="Google Shape;824;p10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25" name="Google Shape;825;p10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26" name="Google Shape;826;p10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3400" u="none" cap="none" strike="noStrike">
                <a:solidFill>
                  <a:schemeClr val="lt1"/>
                </a:solidFill>
                <a:latin typeface="Century Gothic"/>
                <a:ea typeface="Century Gothic"/>
                <a:cs typeface="Century Gothic"/>
                <a:sym typeface="Century Gothic"/>
              </a:rPr>
              <a:t>Close Read – Confirm or Correct Predictions</a:t>
            </a:r>
            <a:endParaRPr b="0" i="0" sz="3400" u="none" cap="none" strike="noStrike">
              <a:solidFill>
                <a:srgbClr val="000000"/>
              </a:solidFill>
              <a:latin typeface="Century Gothic"/>
              <a:ea typeface="Century Gothic"/>
              <a:cs typeface="Century Gothic"/>
              <a:sym typeface="Century Gothic"/>
            </a:endParaRPr>
          </a:p>
        </p:txBody>
      </p:sp>
      <p:sp>
        <p:nvSpPr>
          <p:cNvPr id="827" name="Google Shape;827;p10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164</a:t>
            </a:r>
            <a:endParaRPr b="0" i="0" sz="1400" u="none" cap="none" strike="noStrike">
              <a:solidFill>
                <a:srgbClr val="000000"/>
              </a:solidFill>
              <a:latin typeface="Century Gothic"/>
              <a:ea typeface="Century Gothic"/>
              <a:cs typeface="Century Gothic"/>
              <a:sym typeface="Century Gothic"/>
            </a:endParaRPr>
          </a:p>
        </p:txBody>
      </p:sp>
      <p:sp>
        <p:nvSpPr>
          <p:cNvPr id="828" name="Google Shape;828;p106"/>
          <p:cNvSpPr txBox="1"/>
          <p:nvPr/>
        </p:nvSpPr>
        <p:spPr>
          <a:xfrm>
            <a:off x="6096000" y="3150825"/>
            <a:ext cx="5221991"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164 in your Student Interactive.</a:t>
            </a:r>
            <a:endParaRPr b="0" i="0" sz="3200" u="none" cap="none" strike="noStrike">
              <a:solidFill>
                <a:srgbClr val="000000"/>
              </a:solidFill>
              <a:latin typeface="Arial"/>
              <a:ea typeface="Arial"/>
              <a:cs typeface="Arial"/>
              <a:sym typeface="Arial"/>
            </a:endParaRPr>
          </a:p>
        </p:txBody>
      </p:sp>
      <p:pic>
        <p:nvPicPr>
          <p:cNvPr id="829" name="Google Shape;829;p106"/>
          <p:cNvPicPr preferRelativeResize="0"/>
          <p:nvPr/>
        </p:nvPicPr>
        <p:blipFill rotWithShape="1">
          <a:blip r:embed="rId6">
            <a:alphaModFix/>
          </a:blip>
          <a:srcRect b="0" l="0" r="0" t="0"/>
          <a:stretch/>
        </p:blipFill>
        <p:spPr>
          <a:xfrm>
            <a:off x="1686466" y="1297873"/>
            <a:ext cx="3813589" cy="522461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4" name="Shape 834"/>
        <p:cNvGrpSpPr/>
        <p:nvPr/>
      </p:nvGrpSpPr>
      <p:grpSpPr>
        <a:xfrm>
          <a:off x="0" y="0"/>
          <a:ext cx="0" cy="0"/>
          <a:chOff x="0" y="0"/>
          <a:chExt cx="0" cy="0"/>
        </a:xfrm>
      </p:grpSpPr>
      <p:pic>
        <p:nvPicPr>
          <p:cNvPr descr="A picture containing clock&#10;&#10;Description automatically generated" id="835" name="Google Shape;835;p10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36" name="Google Shape;836;p10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37" name="Google Shape;837;p10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38" name="Google Shape;838;p10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39" name="Google Shape;839;p10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3400" u="none" cap="none" strike="noStrike">
                <a:solidFill>
                  <a:schemeClr val="lt1"/>
                </a:solidFill>
                <a:latin typeface="Century Gothic"/>
                <a:ea typeface="Century Gothic"/>
                <a:cs typeface="Century Gothic"/>
                <a:sym typeface="Century Gothic"/>
              </a:rPr>
              <a:t>Close Read – Confirm or Correct Predictions</a:t>
            </a:r>
            <a:endParaRPr b="0" i="0" sz="3400" u="none" cap="none" strike="noStrike">
              <a:solidFill>
                <a:srgbClr val="000000"/>
              </a:solidFill>
              <a:latin typeface="Century Gothic"/>
              <a:ea typeface="Century Gothic"/>
              <a:cs typeface="Century Gothic"/>
              <a:sym typeface="Century Gothic"/>
            </a:endParaRPr>
          </a:p>
        </p:txBody>
      </p:sp>
      <p:sp>
        <p:nvSpPr>
          <p:cNvPr id="840" name="Google Shape;840;p10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168</a:t>
            </a:r>
            <a:endParaRPr b="0" i="0" sz="1400" u="none" cap="none" strike="noStrike">
              <a:solidFill>
                <a:srgbClr val="000000"/>
              </a:solidFill>
              <a:latin typeface="Century Gothic"/>
              <a:ea typeface="Century Gothic"/>
              <a:cs typeface="Century Gothic"/>
              <a:sym typeface="Century Gothic"/>
            </a:endParaRPr>
          </a:p>
        </p:txBody>
      </p:sp>
      <p:sp>
        <p:nvSpPr>
          <p:cNvPr id="841" name="Google Shape;841;p107"/>
          <p:cNvSpPr txBox="1"/>
          <p:nvPr/>
        </p:nvSpPr>
        <p:spPr>
          <a:xfrm>
            <a:off x="6096000" y="3150825"/>
            <a:ext cx="5221991"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168 in your Student Interactive.</a:t>
            </a:r>
            <a:endParaRPr b="0" i="0" sz="3200" u="none" cap="none" strike="noStrike">
              <a:solidFill>
                <a:srgbClr val="000000"/>
              </a:solidFill>
              <a:latin typeface="Arial"/>
              <a:ea typeface="Arial"/>
              <a:cs typeface="Arial"/>
              <a:sym typeface="Arial"/>
            </a:endParaRPr>
          </a:p>
        </p:txBody>
      </p:sp>
      <p:pic>
        <p:nvPicPr>
          <p:cNvPr id="842" name="Google Shape;842;p107"/>
          <p:cNvPicPr preferRelativeResize="0"/>
          <p:nvPr/>
        </p:nvPicPr>
        <p:blipFill rotWithShape="1">
          <a:blip r:embed="rId6">
            <a:alphaModFix/>
          </a:blip>
          <a:srcRect b="0" l="0" r="0" t="0"/>
          <a:stretch/>
        </p:blipFill>
        <p:spPr>
          <a:xfrm>
            <a:off x="1512232" y="1293733"/>
            <a:ext cx="3754726" cy="514397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7" name="Shape 847"/>
        <p:cNvGrpSpPr/>
        <p:nvPr/>
      </p:nvGrpSpPr>
      <p:grpSpPr>
        <a:xfrm>
          <a:off x="0" y="0"/>
          <a:ext cx="0" cy="0"/>
          <a:chOff x="0" y="0"/>
          <a:chExt cx="0" cy="0"/>
        </a:xfrm>
      </p:grpSpPr>
      <p:pic>
        <p:nvPicPr>
          <p:cNvPr descr="A picture containing clock&#10;&#10;Description automatically generated" id="848" name="Google Shape;848;p10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49" name="Google Shape;849;p10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50" name="Google Shape;850;p10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51" name="Google Shape;851;p10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52" name="Google Shape;852;p10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3400" u="none" cap="none" strike="noStrike">
                <a:solidFill>
                  <a:schemeClr val="lt1"/>
                </a:solidFill>
                <a:latin typeface="Century Gothic"/>
                <a:ea typeface="Century Gothic"/>
                <a:cs typeface="Century Gothic"/>
                <a:sym typeface="Century Gothic"/>
              </a:rPr>
              <a:t>Close Read – Confirm or Correct Predictions</a:t>
            </a:r>
            <a:endParaRPr b="0" i="0" sz="3400" u="none" cap="none" strike="noStrike">
              <a:solidFill>
                <a:srgbClr val="000000"/>
              </a:solidFill>
              <a:latin typeface="Century Gothic"/>
              <a:ea typeface="Century Gothic"/>
              <a:cs typeface="Century Gothic"/>
              <a:sym typeface="Century Gothic"/>
            </a:endParaRPr>
          </a:p>
        </p:txBody>
      </p:sp>
      <p:sp>
        <p:nvSpPr>
          <p:cNvPr id="853" name="Google Shape;853;p10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170</a:t>
            </a:r>
            <a:endParaRPr b="0" i="0" sz="1400" u="none" cap="none" strike="noStrike">
              <a:solidFill>
                <a:srgbClr val="000000"/>
              </a:solidFill>
              <a:latin typeface="Century Gothic"/>
              <a:ea typeface="Century Gothic"/>
              <a:cs typeface="Century Gothic"/>
              <a:sym typeface="Century Gothic"/>
            </a:endParaRPr>
          </a:p>
        </p:txBody>
      </p:sp>
      <p:sp>
        <p:nvSpPr>
          <p:cNvPr id="854" name="Google Shape;854;p108"/>
          <p:cNvSpPr txBox="1"/>
          <p:nvPr/>
        </p:nvSpPr>
        <p:spPr>
          <a:xfrm>
            <a:off x="6096000" y="3150825"/>
            <a:ext cx="5221991"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170 in your Student Interactive.</a:t>
            </a:r>
            <a:endParaRPr b="0" i="0" sz="3200" u="none" cap="none" strike="noStrike">
              <a:solidFill>
                <a:srgbClr val="000000"/>
              </a:solidFill>
              <a:latin typeface="Arial"/>
              <a:ea typeface="Arial"/>
              <a:cs typeface="Arial"/>
              <a:sym typeface="Arial"/>
            </a:endParaRPr>
          </a:p>
        </p:txBody>
      </p:sp>
      <p:pic>
        <p:nvPicPr>
          <p:cNvPr id="855" name="Google Shape;855;p108"/>
          <p:cNvPicPr preferRelativeResize="0"/>
          <p:nvPr/>
        </p:nvPicPr>
        <p:blipFill rotWithShape="1">
          <a:blip r:embed="rId6">
            <a:alphaModFix/>
          </a:blip>
          <a:srcRect b="0" l="0" r="0" t="0"/>
          <a:stretch/>
        </p:blipFill>
        <p:spPr>
          <a:xfrm>
            <a:off x="1849825" y="1471217"/>
            <a:ext cx="3650225" cy="500080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pic>
        <p:nvPicPr>
          <p:cNvPr descr="A picture containing clock&#10;&#10;Description automatically generated" id="155" name="Google Shape;155;p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56" name="Google Shape;156;p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57" name="Google Shape;157;p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58" name="Google Shape;158;p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59" name="Google Shape;159;p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Informational Text</a:t>
            </a:r>
            <a:endParaRPr b="0" i="0" sz="1400" u="none" cap="none" strike="noStrike">
              <a:solidFill>
                <a:srgbClr val="000000"/>
              </a:solidFill>
              <a:latin typeface="Century Gothic"/>
              <a:ea typeface="Century Gothic"/>
              <a:cs typeface="Century Gothic"/>
              <a:sym typeface="Century Gothic"/>
            </a:endParaRPr>
          </a:p>
        </p:txBody>
      </p:sp>
      <p:sp>
        <p:nvSpPr>
          <p:cNvPr id="160" name="Google Shape;160;p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156, 157</a:t>
            </a:r>
            <a:endParaRPr b="0" i="0" sz="1400" u="none" cap="none" strike="noStrike">
              <a:solidFill>
                <a:srgbClr val="000000"/>
              </a:solidFill>
              <a:latin typeface="Century Gothic"/>
              <a:ea typeface="Century Gothic"/>
              <a:cs typeface="Century Gothic"/>
              <a:sym typeface="Century Gothic"/>
            </a:endParaRPr>
          </a:p>
        </p:txBody>
      </p:sp>
      <p:sp>
        <p:nvSpPr>
          <p:cNvPr id="161" name="Google Shape;161;p6"/>
          <p:cNvSpPr txBox="1"/>
          <p:nvPr/>
        </p:nvSpPr>
        <p:spPr>
          <a:xfrm>
            <a:off x="8208000" y="2904584"/>
            <a:ext cx="3571353"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156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162" name="Google Shape;162;p6"/>
          <p:cNvPicPr preferRelativeResize="0"/>
          <p:nvPr/>
        </p:nvPicPr>
        <p:blipFill rotWithShape="1">
          <a:blip r:embed="rId6">
            <a:alphaModFix/>
          </a:blip>
          <a:srcRect b="0" l="0" r="0" t="0"/>
          <a:stretch/>
        </p:blipFill>
        <p:spPr>
          <a:xfrm>
            <a:off x="723270" y="1294782"/>
            <a:ext cx="7114091" cy="478926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0" name="Shape 860"/>
        <p:cNvGrpSpPr/>
        <p:nvPr/>
      </p:nvGrpSpPr>
      <p:grpSpPr>
        <a:xfrm>
          <a:off x="0" y="0"/>
          <a:ext cx="0" cy="0"/>
          <a:chOff x="0" y="0"/>
          <a:chExt cx="0" cy="0"/>
        </a:xfrm>
      </p:grpSpPr>
      <p:pic>
        <p:nvPicPr>
          <p:cNvPr descr="A picture containing clock&#10;&#10;Description automatically generated" id="861" name="Google Shape;861;p5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62" name="Google Shape;862;p5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63" name="Google Shape;863;p5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64" name="Google Shape;864;p5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65" name="Google Shape;865;p5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3400" u="none" cap="none" strike="noStrike">
                <a:solidFill>
                  <a:schemeClr val="lt1"/>
                </a:solidFill>
                <a:latin typeface="Century Gothic"/>
                <a:ea typeface="Century Gothic"/>
                <a:cs typeface="Century Gothic"/>
                <a:sym typeface="Century Gothic"/>
              </a:rPr>
              <a:t>Close Read – Confirm or Correct Predictions</a:t>
            </a:r>
            <a:endParaRPr b="0" i="0" sz="3400" u="none" cap="none" strike="noStrike">
              <a:solidFill>
                <a:srgbClr val="000000"/>
              </a:solidFill>
              <a:latin typeface="Century Gothic"/>
              <a:ea typeface="Century Gothic"/>
              <a:cs typeface="Century Gothic"/>
              <a:sym typeface="Century Gothic"/>
            </a:endParaRPr>
          </a:p>
        </p:txBody>
      </p:sp>
      <p:sp>
        <p:nvSpPr>
          <p:cNvPr id="866" name="Google Shape;866;p57"/>
          <p:cNvSpPr txBox="1"/>
          <p:nvPr/>
        </p:nvSpPr>
        <p:spPr>
          <a:xfrm>
            <a:off x="6344469" y="3429000"/>
            <a:ext cx="47610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Complete </a:t>
            </a:r>
            <a:r>
              <a:rPr b="0" i="0" lang="en-US" sz="3200" u="none" cap="none" strike="noStrike">
                <a:solidFill>
                  <a:srgbClr val="000000"/>
                </a:solidFill>
                <a:latin typeface="Century Gothic"/>
                <a:ea typeface="Century Gothic"/>
                <a:cs typeface="Century Gothic"/>
                <a:sym typeface="Century Gothic"/>
              </a:rPr>
              <a:t>page 177 in your Student Interactive.</a:t>
            </a:r>
            <a:endParaRPr b="0" i="0" sz="3200" u="none" cap="none" strike="noStrike">
              <a:solidFill>
                <a:srgbClr val="000000"/>
              </a:solidFill>
              <a:latin typeface="Arial"/>
              <a:ea typeface="Arial"/>
              <a:cs typeface="Arial"/>
              <a:sym typeface="Arial"/>
            </a:endParaRPr>
          </a:p>
        </p:txBody>
      </p:sp>
      <p:sp>
        <p:nvSpPr>
          <p:cNvPr id="867" name="Google Shape;867;p5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177</a:t>
            </a:r>
            <a:endParaRPr b="0" i="0" sz="1400" u="none" cap="none" strike="noStrike">
              <a:solidFill>
                <a:srgbClr val="000000"/>
              </a:solidFill>
              <a:latin typeface="Century Gothic"/>
              <a:ea typeface="Century Gothic"/>
              <a:cs typeface="Century Gothic"/>
              <a:sym typeface="Century Gothic"/>
            </a:endParaRPr>
          </a:p>
        </p:txBody>
      </p:sp>
      <p:pic>
        <p:nvPicPr>
          <p:cNvPr id="868" name="Google Shape;868;p57"/>
          <p:cNvPicPr preferRelativeResize="0"/>
          <p:nvPr/>
        </p:nvPicPr>
        <p:blipFill rotWithShape="1">
          <a:blip r:embed="rId6">
            <a:alphaModFix/>
          </a:blip>
          <a:srcRect b="0" l="0" r="0" t="0"/>
          <a:stretch/>
        </p:blipFill>
        <p:spPr>
          <a:xfrm>
            <a:off x="1969863" y="1313052"/>
            <a:ext cx="3790213" cy="519259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869" name="Google Shape;869;p57"/>
          <p:cNvPicPr preferRelativeResize="0"/>
          <p:nvPr/>
        </p:nvPicPr>
        <p:blipFill rotWithShape="1">
          <a:blip r:embed="rId7">
            <a:alphaModFix/>
          </a:blip>
          <a:srcRect b="0" l="0" r="0" t="0"/>
          <a:stretch/>
        </p:blipFill>
        <p:spPr>
          <a:xfrm>
            <a:off x="7161925" y="2220225"/>
            <a:ext cx="2571476" cy="9018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4" name="Shape 874"/>
        <p:cNvGrpSpPr/>
        <p:nvPr/>
      </p:nvGrpSpPr>
      <p:grpSpPr>
        <a:xfrm>
          <a:off x="0" y="0"/>
          <a:ext cx="0" cy="0"/>
          <a:chOff x="0" y="0"/>
          <a:chExt cx="0" cy="0"/>
        </a:xfrm>
      </p:grpSpPr>
      <p:pic>
        <p:nvPicPr>
          <p:cNvPr descr="A picture containing clock&#10;&#10;Description automatically generated" id="875" name="Google Shape;875;p5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76" name="Google Shape;876;p5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77" name="Google Shape;877;p5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78" name="Google Shape;878;p5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79" name="Google Shape;879;p5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Write for a Reader</a:t>
            </a:r>
            <a:endParaRPr b="0" i="0" sz="1400" u="none" cap="none" strike="noStrike">
              <a:solidFill>
                <a:srgbClr val="000000"/>
              </a:solidFill>
              <a:latin typeface="Century Gothic"/>
              <a:ea typeface="Century Gothic"/>
              <a:cs typeface="Century Gothic"/>
              <a:sym typeface="Century Gothic"/>
            </a:endParaRPr>
          </a:p>
        </p:txBody>
      </p:sp>
      <p:sp>
        <p:nvSpPr>
          <p:cNvPr id="880" name="Google Shape;880;p5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182</a:t>
            </a:r>
            <a:endParaRPr b="0" i="0" sz="1400" u="none" cap="none" strike="noStrike">
              <a:solidFill>
                <a:srgbClr val="000000"/>
              </a:solidFill>
              <a:latin typeface="Century Gothic"/>
              <a:ea typeface="Century Gothic"/>
              <a:cs typeface="Century Gothic"/>
              <a:sym typeface="Century Gothic"/>
            </a:endParaRPr>
          </a:p>
        </p:txBody>
      </p:sp>
      <p:sp>
        <p:nvSpPr>
          <p:cNvPr id="881" name="Google Shape;881;p58"/>
          <p:cNvSpPr txBox="1"/>
          <p:nvPr/>
        </p:nvSpPr>
        <p:spPr>
          <a:xfrm>
            <a:off x="6173755" y="3447573"/>
            <a:ext cx="49113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182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882" name="Google Shape;882;p58"/>
          <p:cNvPicPr preferRelativeResize="0"/>
          <p:nvPr/>
        </p:nvPicPr>
        <p:blipFill rotWithShape="1">
          <a:blip r:embed="rId6">
            <a:alphaModFix/>
          </a:blip>
          <a:srcRect b="0" l="0" r="0" t="0"/>
          <a:stretch/>
        </p:blipFill>
        <p:spPr>
          <a:xfrm>
            <a:off x="1894398" y="1220440"/>
            <a:ext cx="3754726" cy="514397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883" name="Google Shape;883;p58"/>
          <p:cNvPicPr preferRelativeResize="0"/>
          <p:nvPr/>
        </p:nvPicPr>
        <p:blipFill rotWithShape="1">
          <a:blip r:embed="rId7">
            <a:alphaModFix/>
          </a:blip>
          <a:srcRect b="0" l="0" r="0" t="0"/>
          <a:stretch/>
        </p:blipFill>
        <p:spPr>
          <a:xfrm>
            <a:off x="7104050" y="2154061"/>
            <a:ext cx="2854349" cy="1001014"/>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8" name="Shape 888"/>
        <p:cNvGrpSpPr/>
        <p:nvPr/>
      </p:nvGrpSpPr>
      <p:grpSpPr>
        <a:xfrm>
          <a:off x="0" y="0"/>
          <a:ext cx="0" cy="0"/>
          <a:chOff x="0" y="0"/>
          <a:chExt cx="0" cy="0"/>
        </a:xfrm>
      </p:grpSpPr>
      <p:pic>
        <p:nvPicPr>
          <p:cNvPr descr="A picture containing clock&#10;&#10;Description automatically generated" id="889" name="Google Shape;889;p5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90" name="Google Shape;890;p5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91" name="Google Shape;891;p5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92" name="Google Shape;892;p5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93" name="Google Shape;893;p5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Word Study </a:t>
            </a:r>
            <a:endParaRPr b="0" i="0" sz="1400" u="none" cap="none" strike="noStrike">
              <a:solidFill>
                <a:srgbClr val="000000"/>
              </a:solidFill>
              <a:latin typeface="Century Gothic"/>
              <a:ea typeface="Century Gothic"/>
              <a:cs typeface="Century Gothic"/>
              <a:sym typeface="Century Gothic"/>
            </a:endParaRPr>
          </a:p>
        </p:txBody>
      </p:sp>
      <p:sp>
        <p:nvSpPr>
          <p:cNvPr id="894" name="Google Shape;894;p59"/>
          <p:cNvSpPr txBox="1"/>
          <p:nvPr/>
        </p:nvSpPr>
        <p:spPr>
          <a:xfrm>
            <a:off x="4101276" y="1492806"/>
            <a:ext cx="2882675" cy="728905"/>
          </a:xfrm>
          <a:prstGeom prst="rect">
            <a:avLst/>
          </a:prstGeom>
          <a:noFill/>
          <a:ln cap="flat" cmpd="sng" w="28575">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Century Gothic"/>
                <a:ea typeface="Century Gothic"/>
                <a:cs typeface="Century Gothic"/>
                <a:sym typeface="Century Gothic"/>
              </a:rPr>
              <a:t>definable</a:t>
            </a:r>
            <a:endParaRPr b="0" i="0" sz="4000" u="none" cap="none" strike="noStrike">
              <a:solidFill>
                <a:schemeClr val="dk1"/>
              </a:solidFill>
              <a:latin typeface="Century Gothic"/>
              <a:ea typeface="Century Gothic"/>
              <a:cs typeface="Century Gothic"/>
              <a:sym typeface="Century Gothic"/>
            </a:endParaRPr>
          </a:p>
        </p:txBody>
      </p:sp>
      <p:sp>
        <p:nvSpPr>
          <p:cNvPr id="895" name="Google Shape;895;p59"/>
          <p:cNvSpPr txBox="1"/>
          <p:nvPr/>
        </p:nvSpPr>
        <p:spPr>
          <a:xfrm>
            <a:off x="2412210" y="3201351"/>
            <a:ext cx="7974323" cy="2062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Think </a:t>
            </a:r>
            <a:r>
              <a:rPr b="0" i="0" lang="en-US" sz="3200" u="none" cap="none" strike="noStrike">
                <a:solidFill>
                  <a:schemeClr val="dk1"/>
                </a:solidFill>
                <a:latin typeface="Century Gothic"/>
                <a:ea typeface="Century Gothic"/>
                <a:cs typeface="Century Gothic"/>
                <a:sym typeface="Century Gothic"/>
              </a:rPr>
              <a:t>of as many</a:t>
            </a:r>
            <a:r>
              <a:rPr b="0" i="1" lang="en-US" sz="3200" u="none" cap="none" strike="noStrike">
                <a:solidFill>
                  <a:schemeClr val="dk1"/>
                </a:solidFill>
                <a:latin typeface="Century Gothic"/>
                <a:ea typeface="Century Gothic"/>
                <a:cs typeface="Century Gothic"/>
                <a:sym typeface="Century Gothic"/>
              </a:rPr>
              <a:t> –able </a:t>
            </a:r>
            <a:r>
              <a:rPr b="0" i="0" lang="en-US" sz="3200" u="none" cap="none" strike="noStrike">
                <a:solidFill>
                  <a:schemeClr val="dk1"/>
                </a:solidFill>
                <a:latin typeface="Century Gothic"/>
                <a:ea typeface="Century Gothic"/>
                <a:cs typeface="Century Gothic"/>
                <a:sym typeface="Century Gothic"/>
              </a:rPr>
              <a:t>and </a:t>
            </a:r>
            <a:r>
              <a:rPr b="0" i="1" lang="en-US" sz="3200" u="none" cap="none" strike="noStrike">
                <a:solidFill>
                  <a:schemeClr val="dk1"/>
                </a:solidFill>
                <a:latin typeface="Century Gothic"/>
                <a:ea typeface="Century Gothic"/>
                <a:cs typeface="Century Gothic"/>
                <a:sym typeface="Century Gothic"/>
              </a:rPr>
              <a:t>–ible </a:t>
            </a:r>
            <a:r>
              <a:rPr b="0" i="0" lang="en-US" sz="3200" u="none" cap="none" strike="noStrike">
                <a:solidFill>
                  <a:schemeClr val="dk1"/>
                </a:solidFill>
                <a:latin typeface="Century Gothic"/>
                <a:ea typeface="Century Gothic"/>
                <a:cs typeface="Century Gothic"/>
                <a:sym typeface="Century Gothic"/>
              </a:rPr>
              <a:t>words as you can.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Check</a:t>
            </a:r>
            <a:r>
              <a:rPr b="0" i="0" lang="en-US" sz="3200" u="none" cap="none" strike="noStrike">
                <a:solidFill>
                  <a:schemeClr val="dk1"/>
                </a:solidFill>
                <a:latin typeface="Century Gothic"/>
                <a:ea typeface="Century Gothic"/>
                <a:cs typeface="Century Gothic"/>
                <a:sym typeface="Century Gothic"/>
              </a:rPr>
              <a:t> the spelling in the dictionary.  </a:t>
            </a:r>
            <a:r>
              <a:rPr b="1" i="0" lang="en-US" sz="3200" u="none" cap="none" strike="noStrike">
                <a:solidFill>
                  <a:schemeClr val="dk1"/>
                </a:solidFill>
                <a:latin typeface="Century Gothic"/>
                <a:ea typeface="Century Gothic"/>
                <a:cs typeface="Century Gothic"/>
                <a:sym typeface="Century Gothic"/>
              </a:rPr>
              <a:t>Write</a:t>
            </a:r>
            <a:r>
              <a:rPr b="0" i="0" lang="en-US" sz="3200" u="none" cap="none" strike="noStrike">
                <a:solidFill>
                  <a:schemeClr val="dk1"/>
                </a:solidFill>
                <a:latin typeface="Century Gothic"/>
                <a:ea typeface="Century Gothic"/>
                <a:cs typeface="Century Gothic"/>
                <a:sym typeface="Century Gothic"/>
              </a:rPr>
              <a:t> the words on sticky notes.</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0" name="Shape 900"/>
        <p:cNvGrpSpPr/>
        <p:nvPr/>
      </p:nvGrpSpPr>
      <p:grpSpPr>
        <a:xfrm>
          <a:off x="0" y="0"/>
          <a:ext cx="0" cy="0"/>
          <a:chOff x="0" y="0"/>
          <a:chExt cx="0" cy="0"/>
        </a:xfrm>
      </p:grpSpPr>
      <p:pic>
        <p:nvPicPr>
          <p:cNvPr descr="A picture containing clock&#10;&#10;Description automatically generated" id="901" name="Google Shape;901;p6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02" name="Google Shape;902;p6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03" name="Google Shape;903;p6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04" name="Google Shape;904;p6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05" name="Google Shape;905;p6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lang="en-US" sz="4000">
                <a:solidFill>
                  <a:schemeClr val="lt1"/>
                </a:solidFill>
                <a:latin typeface="Century Gothic"/>
                <a:ea typeface="Century Gothic"/>
                <a:cs typeface="Century Gothic"/>
                <a:sym typeface="Century Gothic"/>
              </a:rPr>
              <a:t>   </a:t>
            </a:r>
            <a:r>
              <a:rPr b="0" i="0" lang="en-US" sz="4000" u="none" cap="none" strike="noStrike">
                <a:solidFill>
                  <a:schemeClr val="lt1"/>
                </a:solidFill>
                <a:latin typeface="Century Gothic"/>
                <a:ea typeface="Century Gothic"/>
                <a:cs typeface="Century Gothic"/>
                <a:sym typeface="Century Gothic"/>
              </a:rPr>
              <a:t>Writing – </a:t>
            </a:r>
            <a:r>
              <a:rPr lang="en-US" sz="4000">
                <a:solidFill>
                  <a:schemeClr val="lt1"/>
                </a:solidFill>
                <a:latin typeface="Century Gothic"/>
                <a:ea typeface="Century Gothic"/>
                <a:cs typeface="Century Gothic"/>
                <a:sym typeface="Century Gothic"/>
              </a:rPr>
              <a:t>Personal Narrative</a:t>
            </a:r>
            <a:endParaRPr b="0" i="0" sz="1400" u="none" cap="none" strike="noStrike">
              <a:solidFill>
                <a:srgbClr val="000000"/>
              </a:solidFill>
              <a:latin typeface="Century Gothic"/>
              <a:ea typeface="Century Gothic"/>
              <a:cs typeface="Century Gothic"/>
              <a:sym typeface="Century Gothic"/>
            </a:endParaRPr>
          </a:p>
        </p:txBody>
      </p:sp>
      <p:sp>
        <p:nvSpPr>
          <p:cNvPr id="906" name="Google Shape;906;p60"/>
          <p:cNvSpPr txBox="1"/>
          <p:nvPr/>
        </p:nvSpPr>
        <p:spPr>
          <a:xfrm>
            <a:off x="5889218" y="3341114"/>
            <a:ext cx="5203348"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188 in your Student Interactive.</a:t>
            </a:r>
            <a:endParaRPr b="0" i="0" sz="3200" u="none" cap="none" strike="noStrike">
              <a:solidFill>
                <a:schemeClr val="dk1"/>
              </a:solidFill>
              <a:latin typeface="Century Gothic"/>
              <a:ea typeface="Century Gothic"/>
              <a:cs typeface="Century Gothic"/>
              <a:sym typeface="Century Gothic"/>
            </a:endParaRPr>
          </a:p>
        </p:txBody>
      </p:sp>
      <p:sp>
        <p:nvSpPr>
          <p:cNvPr id="907" name="Google Shape;907;p6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188</a:t>
            </a:r>
            <a:endParaRPr b="0" i="0" sz="1400" u="none" cap="none" strike="noStrike">
              <a:solidFill>
                <a:srgbClr val="000000"/>
              </a:solidFill>
              <a:latin typeface="Century Gothic"/>
              <a:ea typeface="Century Gothic"/>
              <a:cs typeface="Century Gothic"/>
              <a:sym typeface="Century Gothic"/>
            </a:endParaRPr>
          </a:p>
        </p:txBody>
      </p:sp>
      <p:pic>
        <p:nvPicPr>
          <p:cNvPr id="908" name="Google Shape;908;p60"/>
          <p:cNvPicPr preferRelativeResize="0"/>
          <p:nvPr/>
        </p:nvPicPr>
        <p:blipFill rotWithShape="1">
          <a:blip r:embed="rId6">
            <a:alphaModFix/>
          </a:blip>
          <a:srcRect b="0" l="0" r="0" t="0"/>
          <a:stretch/>
        </p:blipFill>
        <p:spPr>
          <a:xfrm>
            <a:off x="1730084" y="1214544"/>
            <a:ext cx="3812528" cy="522316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909" name="Google Shape;909;p60"/>
          <p:cNvPicPr preferRelativeResize="0"/>
          <p:nvPr/>
        </p:nvPicPr>
        <p:blipFill rotWithShape="1">
          <a:blip r:embed="rId7">
            <a:alphaModFix/>
          </a:blip>
          <a:srcRect b="0" l="0" r="0" t="0"/>
          <a:stretch/>
        </p:blipFill>
        <p:spPr>
          <a:xfrm>
            <a:off x="7485556" y="2383829"/>
            <a:ext cx="2010695" cy="70514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4" name="Shape 914"/>
        <p:cNvGrpSpPr/>
        <p:nvPr/>
      </p:nvGrpSpPr>
      <p:grpSpPr>
        <a:xfrm>
          <a:off x="0" y="0"/>
          <a:ext cx="0" cy="0"/>
          <a:chOff x="0" y="0"/>
          <a:chExt cx="0" cy="0"/>
        </a:xfrm>
      </p:grpSpPr>
      <p:pic>
        <p:nvPicPr>
          <p:cNvPr descr="A picture containing clock&#10;&#10;Description automatically generated" id="915" name="Google Shape;915;p6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16" name="Google Shape;916;p6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17" name="Google Shape;917;p6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18" name="Google Shape;918;p6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19" name="Google Shape;919;p6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4000" u="none" cap="none" strike="noStrike">
              <a:solidFill>
                <a:srgbClr val="000000"/>
              </a:solidFill>
              <a:latin typeface="Century Gothic"/>
              <a:ea typeface="Century Gothic"/>
              <a:cs typeface="Century Gothic"/>
              <a:sym typeface="Century Gothic"/>
            </a:endParaRPr>
          </a:p>
        </p:txBody>
      </p:sp>
      <p:sp>
        <p:nvSpPr>
          <p:cNvPr id="920" name="Google Shape;920;p61"/>
          <p:cNvSpPr txBox="1"/>
          <p:nvPr/>
        </p:nvSpPr>
        <p:spPr>
          <a:xfrm>
            <a:off x="819050" y="2151750"/>
            <a:ext cx="90939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Write </a:t>
            </a:r>
            <a:r>
              <a:rPr b="0" i="0" lang="en-US" sz="3200" u="none" cap="none" strike="noStrike">
                <a:solidFill>
                  <a:schemeClr val="dk1"/>
                </a:solidFill>
                <a:latin typeface="Century Gothic"/>
                <a:ea typeface="Century Gothic"/>
                <a:cs typeface="Century Gothic"/>
                <a:sym typeface="Century Gothic"/>
              </a:rPr>
              <a:t>your personal narrative about an experience in which you found a creative way to work with someone whose background was different from yours. </a:t>
            </a:r>
            <a:endParaRPr b="0" i="0" sz="3200" u="none" cap="none" strike="noStrike">
              <a:solidFill>
                <a:schemeClr val="dk1"/>
              </a:solidFill>
              <a:latin typeface="Century Gothic"/>
              <a:ea typeface="Century Gothic"/>
              <a:cs typeface="Century Gothic"/>
              <a:sym typeface="Century Gothic"/>
            </a:endParaRPr>
          </a:p>
        </p:txBody>
      </p:sp>
      <p:pic>
        <p:nvPicPr>
          <p:cNvPr descr="Books outline" id="921" name="Google Shape;921;p61"/>
          <p:cNvPicPr preferRelativeResize="0"/>
          <p:nvPr/>
        </p:nvPicPr>
        <p:blipFill rotWithShape="1">
          <a:blip r:embed="rId6">
            <a:alphaModFix/>
          </a:blip>
          <a:srcRect b="0" l="0" r="0" t="0"/>
          <a:stretch/>
        </p:blipFill>
        <p:spPr>
          <a:xfrm>
            <a:off x="8795235" y="3175286"/>
            <a:ext cx="2429785" cy="242978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6" name="Shape 926"/>
        <p:cNvGrpSpPr/>
        <p:nvPr/>
      </p:nvGrpSpPr>
      <p:grpSpPr>
        <a:xfrm>
          <a:off x="0" y="0"/>
          <a:ext cx="0" cy="0"/>
          <a:chOff x="0" y="0"/>
          <a:chExt cx="0" cy="0"/>
        </a:xfrm>
      </p:grpSpPr>
      <p:pic>
        <p:nvPicPr>
          <p:cNvPr descr="A picture containing clock&#10;&#10;Description automatically generated" id="927" name="Google Shape;927;p6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28" name="Google Shape;928;p6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29" name="Google Shape;929;p6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30" name="Google Shape;930;p6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31" name="Google Shape;931;p6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 </a:t>
            </a:r>
            <a:endParaRPr b="0" i="0" sz="1400" u="none" cap="none" strike="noStrike">
              <a:solidFill>
                <a:srgbClr val="000000"/>
              </a:solidFill>
              <a:latin typeface="Century Gothic"/>
              <a:ea typeface="Century Gothic"/>
              <a:cs typeface="Century Gothic"/>
              <a:sym typeface="Century Gothic"/>
            </a:endParaRPr>
          </a:p>
        </p:txBody>
      </p:sp>
      <p:sp>
        <p:nvSpPr>
          <p:cNvPr id="932" name="Google Shape;932;p62"/>
          <p:cNvSpPr txBox="1"/>
          <p:nvPr/>
        </p:nvSpPr>
        <p:spPr>
          <a:xfrm>
            <a:off x="462700" y="1553375"/>
            <a:ext cx="10592700" cy="39711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457200" lvl="0" marL="914400" marR="0" rtl="0" algn="l">
              <a:lnSpc>
                <a:spcPct val="100000"/>
              </a:lnSpc>
              <a:spcBef>
                <a:spcPts val="0"/>
              </a:spcBef>
              <a:spcAft>
                <a:spcPts val="0"/>
              </a:spcAft>
              <a:buClr>
                <a:schemeClr val="dk1"/>
              </a:buClr>
              <a:buSzPts val="3600"/>
              <a:buFont typeface="Century Gothic"/>
              <a:buAutoNum type="arabicPeriod"/>
            </a:pPr>
            <a:r>
              <a:rPr b="0" i="0" lang="en-US" sz="3600" u="none" cap="none" strike="noStrike">
                <a:solidFill>
                  <a:schemeClr val="dk1"/>
                </a:solidFill>
                <a:latin typeface="Century Gothic"/>
                <a:ea typeface="Century Gothic"/>
                <a:cs typeface="Century Gothic"/>
                <a:sym typeface="Century Gothic"/>
              </a:rPr>
              <a:t>Unlike chimpanzees, humans have ________ thumbs.  That means we can touch our thumbs to the other fingers on the same hand.</a:t>
            </a:r>
            <a:endParaRPr b="0" i="0" sz="1400" u="none" cap="none" strike="noStrike">
              <a:solidFill>
                <a:srgbClr val="000000"/>
              </a:solidFill>
              <a:latin typeface="Arial"/>
              <a:ea typeface="Arial"/>
              <a:cs typeface="Arial"/>
              <a:sym typeface="Arial"/>
            </a:endParaRPr>
          </a:p>
          <a:p>
            <a:pPr indent="-457200" lvl="0" marL="914400" marR="0" rtl="0" algn="l">
              <a:lnSpc>
                <a:spcPct val="100000"/>
              </a:lnSpc>
              <a:spcBef>
                <a:spcPts val="0"/>
              </a:spcBef>
              <a:spcAft>
                <a:spcPts val="0"/>
              </a:spcAft>
              <a:buClr>
                <a:schemeClr val="dk1"/>
              </a:buClr>
              <a:buSzPts val="3600"/>
              <a:buFont typeface="Century Gothic"/>
              <a:buAutoNum type="arabicPeriod"/>
            </a:pPr>
            <a:r>
              <a:rPr b="0" i="0" lang="en-US" sz="3600" u="none" cap="none" strike="noStrike">
                <a:solidFill>
                  <a:schemeClr val="dk1"/>
                </a:solidFill>
                <a:latin typeface="Century Gothic"/>
                <a:ea typeface="Century Gothic"/>
                <a:cs typeface="Century Gothic"/>
                <a:sym typeface="Century Gothic"/>
              </a:rPr>
              <a:t>That file is ________. You can drag it into the trash instead of saving it to your desktop. </a:t>
            </a:r>
            <a:endParaRPr b="0" i="0" sz="36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7" name="Shape 937"/>
        <p:cNvGrpSpPr/>
        <p:nvPr/>
      </p:nvGrpSpPr>
      <p:grpSpPr>
        <a:xfrm>
          <a:off x="0" y="0"/>
          <a:ext cx="0" cy="0"/>
          <a:chOff x="0" y="0"/>
          <a:chExt cx="0" cy="0"/>
        </a:xfrm>
      </p:grpSpPr>
      <p:pic>
        <p:nvPicPr>
          <p:cNvPr descr="A picture containing clock&#10;&#10;Description automatically generated" id="938" name="Google Shape;938;p6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39" name="Google Shape;939;p6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40" name="Google Shape;940;p6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41" name="Google Shape;941;p6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42" name="Google Shape;942;p6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943" name="Google Shape;943;p63"/>
          <p:cNvSpPr txBox="1"/>
          <p:nvPr/>
        </p:nvSpPr>
        <p:spPr>
          <a:xfrm>
            <a:off x="5887439" y="3104954"/>
            <a:ext cx="4985337"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184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
        <p:nvSpPr>
          <p:cNvPr id="944" name="Google Shape;944;p6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184</a:t>
            </a:r>
            <a:endParaRPr b="0" i="0" sz="1400" u="none" cap="none" strike="noStrike">
              <a:solidFill>
                <a:srgbClr val="000000"/>
              </a:solidFill>
              <a:latin typeface="Century Gothic"/>
              <a:ea typeface="Century Gothic"/>
              <a:cs typeface="Century Gothic"/>
              <a:sym typeface="Century Gothic"/>
            </a:endParaRPr>
          </a:p>
        </p:txBody>
      </p:sp>
      <p:pic>
        <p:nvPicPr>
          <p:cNvPr id="945" name="Google Shape;945;p63"/>
          <p:cNvPicPr preferRelativeResize="0"/>
          <p:nvPr/>
        </p:nvPicPr>
        <p:blipFill rotWithShape="1">
          <a:blip r:embed="rId6">
            <a:alphaModFix/>
          </a:blip>
          <a:srcRect b="0" l="0" r="0" t="0"/>
          <a:stretch/>
        </p:blipFill>
        <p:spPr>
          <a:xfrm>
            <a:off x="1651298" y="1245117"/>
            <a:ext cx="3736714" cy="511929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946" name="Google Shape;946;p63"/>
          <p:cNvPicPr preferRelativeResize="0"/>
          <p:nvPr/>
        </p:nvPicPr>
        <p:blipFill rotWithShape="1">
          <a:blip r:embed="rId7">
            <a:alphaModFix/>
          </a:blip>
          <a:srcRect b="0" l="0" r="0" t="0"/>
          <a:stretch/>
        </p:blipFill>
        <p:spPr>
          <a:xfrm>
            <a:off x="6826848" y="2164824"/>
            <a:ext cx="2398051" cy="840975"/>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0" name="Shape 950"/>
        <p:cNvGrpSpPr/>
        <p:nvPr/>
      </p:nvGrpSpPr>
      <p:grpSpPr>
        <a:xfrm>
          <a:off x="0" y="0"/>
          <a:ext cx="0" cy="0"/>
          <a:chOff x="0" y="0"/>
          <a:chExt cx="0" cy="0"/>
        </a:xfrm>
      </p:grpSpPr>
      <p:pic>
        <p:nvPicPr>
          <p:cNvPr descr="A picture containing drawing, lamp&#10;&#10;Description automatically generated" id="951" name="Google Shape;951;p64"/>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952" name="Google Shape;952;p64"/>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953" name="Google Shape;953;p64"/>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954" name="Google Shape;954;p64"/>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5</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955" name="Google Shape;955;p64"/>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956" name="Google Shape;956;p6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1" name="Shape 961"/>
        <p:cNvGrpSpPr/>
        <p:nvPr/>
      </p:nvGrpSpPr>
      <p:grpSpPr>
        <a:xfrm>
          <a:off x="0" y="0"/>
          <a:ext cx="0" cy="0"/>
          <a:chOff x="0" y="0"/>
          <a:chExt cx="0" cy="0"/>
        </a:xfrm>
      </p:grpSpPr>
      <p:pic>
        <p:nvPicPr>
          <p:cNvPr descr="A picture containing clock&#10;&#10;Description automatically generated" id="962" name="Google Shape;962;p6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63" name="Google Shape;963;p6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64" name="Google Shape;964;p6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65" name="Google Shape;965;p6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66" name="Google Shape;966;p6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Reflect and Share</a:t>
            </a:r>
            <a:endParaRPr b="0" i="0" sz="1400" u="none" cap="none" strike="noStrike">
              <a:solidFill>
                <a:srgbClr val="000000"/>
              </a:solidFill>
              <a:latin typeface="Century Gothic"/>
              <a:ea typeface="Century Gothic"/>
              <a:cs typeface="Century Gothic"/>
              <a:sym typeface="Century Gothic"/>
            </a:endParaRPr>
          </a:p>
        </p:txBody>
      </p:sp>
      <p:sp>
        <p:nvSpPr>
          <p:cNvPr id="967" name="Google Shape;967;p6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178</a:t>
            </a:r>
            <a:endParaRPr b="0" i="0" sz="1400" u="none" cap="none" strike="noStrike">
              <a:solidFill>
                <a:srgbClr val="000000"/>
              </a:solidFill>
              <a:latin typeface="Century Gothic"/>
              <a:ea typeface="Century Gothic"/>
              <a:cs typeface="Century Gothic"/>
              <a:sym typeface="Century Gothic"/>
            </a:endParaRPr>
          </a:p>
        </p:txBody>
      </p:sp>
      <p:sp>
        <p:nvSpPr>
          <p:cNvPr id="968" name="Google Shape;968;p66"/>
          <p:cNvSpPr txBox="1"/>
          <p:nvPr/>
        </p:nvSpPr>
        <p:spPr>
          <a:xfrm>
            <a:off x="6194228" y="2904584"/>
            <a:ext cx="4499094"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178 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id="969" name="Google Shape;969;p66"/>
          <p:cNvPicPr preferRelativeResize="0"/>
          <p:nvPr/>
        </p:nvPicPr>
        <p:blipFill rotWithShape="1">
          <a:blip r:embed="rId6">
            <a:alphaModFix/>
          </a:blip>
          <a:srcRect b="0" l="0" r="0" t="0"/>
          <a:stretch/>
        </p:blipFill>
        <p:spPr>
          <a:xfrm>
            <a:off x="1990487" y="1246151"/>
            <a:ext cx="3908445" cy="535456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4" name="Shape 974"/>
        <p:cNvGrpSpPr/>
        <p:nvPr/>
      </p:nvGrpSpPr>
      <p:grpSpPr>
        <a:xfrm>
          <a:off x="0" y="0"/>
          <a:ext cx="0" cy="0"/>
          <a:chOff x="0" y="0"/>
          <a:chExt cx="0" cy="0"/>
        </a:xfrm>
      </p:grpSpPr>
      <p:pic>
        <p:nvPicPr>
          <p:cNvPr descr="A picture containing clock&#10;&#10;Description automatically generated" id="975" name="Google Shape;975;p6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76" name="Google Shape;976;p6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77" name="Google Shape;977;p6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78" name="Google Shape;978;p6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79" name="Google Shape;979;p6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pic>
        <p:nvPicPr>
          <p:cNvPr descr="Graphical user interface, text&#10;&#10;Description automatically generated" id="980" name="Google Shape;980;p67"/>
          <p:cNvPicPr preferRelativeResize="0"/>
          <p:nvPr/>
        </p:nvPicPr>
        <p:blipFill rotWithShape="1">
          <a:blip r:embed="rId6">
            <a:alphaModFix/>
          </a:blip>
          <a:srcRect b="35517" l="0" r="61885" t="19603"/>
          <a:stretch/>
        </p:blipFill>
        <p:spPr>
          <a:xfrm>
            <a:off x="5121360" y="1763571"/>
            <a:ext cx="5265173" cy="1238865"/>
          </a:xfrm>
          <a:prstGeom prst="rect">
            <a:avLst/>
          </a:prstGeom>
          <a:noFill/>
          <a:ln>
            <a:noFill/>
          </a:ln>
        </p:spPr>
      </p:pic>
      <p:sp>
        <p:nvSpPr>
          <p:cNvPr id="981" name="Google Shape;981;p67"/>
          <p:cNvSpPr txBox="1"/>
          <p:nvPr/>
        </p:nvSpPr>
        <p:spPr>
          <a:xfrm>
            <a:off x="5542612" y="3171417"/>
            <a:ext cx="5883864"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How can new places change the way a person sees the world</a:t>
            </a:r>
            <a:r>
              <a:rPr b="0" i="0" lang="en-US" sz="3200" u="none" cap="none" strike="noStrike">
                <a:solidFill>
                  <a:schemeClr val="dk1"/>
                </a:solidFill>
                <a:latin typeface="Arial"/>
                <a:ea typeface="Arial"/>
                <a:cs typeface="Arial"/>
                <a:sym typeface="Arial"/>
              </a:rPr>
              <a:t>?</a:t>
            </a:r>
            <a:endParaRPr b="0" i="0" sz="3200" u="none" cap="none" strike="noStrike">
              <a:solidFill>
                <a:schemeClr val="dk1"/>
              </a:solidFill>
              <a:latin typeface="Arial"/>
              <a:ea typeface="Arial"/>
              <a:cs typeface="Arial"/>
              <a:sym typeface="Arial"/>
            </a:endParaRPr>
          </a:p>
        </p:txBody>
      </p:sp>
      <p:pic>
        <p:nvPicPr>
          <p:cNvPr id="982" name="Google Shape;982;p67"/>
          <p:cNvPicPr preferRelativeResize="0"/>
          <p:nvPr/>
        </p:nvPicPr>
        <p:blipFill rotWithShape="1">
          <a:blip r:embed="rId7">
            <a:alphaModFix/>
          </a:blip>
          <a:srcRect b="0" l="495" r="485" t="0"/>
          <a:stretch/>
        </p:blipFill>
        <p:spPr>
          <a:xfrm>
            <a:off x="1176741" y="1359350"/>
            <a:ext cx="3401559" cy="466015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pic>
        <p:nvPicPr>
          <p:cNvPr descr="A picture containing clock&#10;&#10;Description automatically generated" id="168" name="Google Shape;168;p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69" name="Google Shape;169;p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70" name="Google Shape;170;p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71" name="Google Shape;171;p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72" name="Google Shape;172;p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 </a:t>
            </a:r>
            <a:endParaRPr b="0" i="0" sz="1400" u="none" cap="none" strike="noStrike">
              <a:solidFill>
                <a:srgbClr val="000000"/>
              </a:solidFill>
              <a:latin typeface="Century Gothic"/>
              <a:ea typeface="Century Gothic"/>
              <a:cs typeface="Century Gothic"/>
              <a:sym typeface="Century Gothic"/>
            </a:endParaRPr>
          </a:p>
        </p:txBody>
      </p:sp>
      <p:sp>
        <p:nvSpPr>
          <p:cNvPr id="173" name="Google Shape;173;p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156</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text, clipart&#10;&#10;Description automatically generated" id="174" name="Google Shape;174;p7"/>
          <p:cNvPicPr preferRelativeResize="0"/>
          <p:nvPr/>
        </p:nvPicPr>
        <p:blipFill rotWithShape="1">
          <a:blip r:embed="rId6">
            <a:alphaModFix/>
          </a:blip>
          <a:srcRect b="0" l="0" r="0" t="0"/>
          <a:stretch/>
        </p:blipFill>
        <p:spPr>
          <a:xfrm>
            <a:off x="7031314" y="2544032"/>
            <a:ext cx="4948236" cy="713781"/>
          </a:xfrm>
          <a:prstGeom prst="rect">
            <a:avLst/>
          </a:prstGeom>
          <a:noFill/>
          <a:ln>
            <a:noFill/>
          </a:ln>
        </p:spPr>
      </p:pic>
      <p:sp>
        <p:nvSpPr>
          <p:cNvPr id="175" name="Google Shape;175;p7"/>
          <p:cNvSpPr txBox="1"/>
          <p:nvPr/>
        </p:nvSpPr>
        <p:spPr>
          <a:xfrm>
            <a:off x="7287490" y="3524508"/>
            <a:ext cx="4171909"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Talk </a:t>
            </a:r>
            <a:r>
              <a:rPr b="0" i="0" lang="en-US" sz="3200" u="none" cap="none" strike="noStrike">
                <a:solidFill>
                  <a:schemeClr val="dk1"/>
                </a:solidFill>
                <a:latin typeface="Century Gothic"/>
                <a:ea typeface="Century Gothic"/>
                <a:cs typeface="Century Gothic"/>
                <a:sym typeface="Century Gothic"/>
              </a:rPr>
              <a:t>about a book you read recently.  </a:t>
            </a:r>
            <a:endParaRPr b="0" i="0" sz="3200" u="none" cap="none" strike="noStrike">
              <a:solidFill>
                <a:schemeClr val="dk1"/>
              </a:solidFill>
              <a:latin typeface="Century Gothic"/>
              <a:ea typeface="Century Gothic"/>
              <a:cs typeface="Century Gothic"/>
              <a:sym typeface="Century Gothic"/>
            </a:endParaRPr>
          </a:p>
        </p:txBody>
      </p:sp>
      <p:pic>
        <p:nvPicPr>
          <p:cNvPr id="176" name="Google Shape;176;p7"/>
          <p:cNvPicPr preferRelativeResize="0"/>
          <p:nvPr/>
        </p:nvPicPr>
        <p:blipFill rotWithShape="1">
          <a:blip r:embed="rId7">
            <a:alphaModFix/>
          </a:blip>
          <a:srcRect b="0" l="0" r="0" t="0"/>
          <a:stretch/>
        </p:blipFill>
        <p:spPr>
          <a:xfrm>
            <a:off x="600614" y="1683134"/>
            <a:ext cx="6298713" cy="314935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7" name="Shape 987"/>
        <p:cNvGrpSpPr/>
        <p:nvPr/>
      </p:nvGrpSpPr>
      <p:grpSpPr>
        <a:xfrm>
          <a:off x="0" y="0"/>
          <a:ext cx="0" cy="0"/>
          <a:chOff x="0" y="0"/>
          <a:chExt cx="0" cy="0"/>
        </a:xfrm>
      </p:grpSpPr>
      <p:pic>
        <p:nvPicPr>
          <p:cNvPr descr="A picture containing clock&#10;&#10;Description automatically generated" id="988" name="Google Shape;988;p6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89" name="Google Shape;989;p6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90" name="Google Shape;990;p6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91" name="Google Shape;991;p6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92" name="Google Shape;992;p6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Word Study </a:t>
            </a:r>
            <a:endParaRPr b="0" i="0" sz="1400" u="none" cap="none" strike="noStrike">
              <a:solidFill>
                <a:srgbClr val="000000"/>
              </a:solidFill>
              <a:latin typeface="Century Gothic"/>
              <a:ea typeface="Century Gothic"/>
              <a:cs typeface="Century Gothic"/>
              <a:sym typeface="Century Gothic"/>
            </a:endParaRPr>
          </a:p>
        </p:txBody>
      </p:sp>
      <p:sp>
        <p:nvSpPr>
          <p:cNvPr id="993" name="Google Shape;993;p68"/>
          <p:cNvSpPr txBox="1"/>
          <p:nvPr/>
        </p:nvSpPr>
        <p:spPr>
          <a:xfrm>
            <a:off x="1503149" y="143203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declare</a:t>
            </a:r>
            <a:endParaRPr b="0" i="0" sz="1400" u="none" cap="none" strike="noStrike">
              <a:solidFill>
                <a:srgbClr val="000000"/>
              </a:solidFill>
              <a:latin typeface="Century Gothic"/>
              <a:ea typeface="Century Gothic"/>
              <a:cs typeface="Century Gothic"/>
              <a:sym typeface="Century Gothic"/>
            </a:endParaRPr>
          </a:p>
        </p:txBody>
      </p:sp>
      <p:sp>
        <p:nvSpPr>
          <p:cNvPr id="994" name="Google Shape;994;p68"/>
          <p:cNvSpPr txBox="1"/>
          <p:nvPr/>
        </p:nvSpPr>
        <p:spPr>
          <a:xfrm>
            <a:off x="6554764" y="1432034"/>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inspire</a:t>
            </a:r>
            <a:endParaRPr b="0" i="0" sz="1400" u="none" cap="none" strike="noStrike">
              <a:solidFill>
                <a:srgbClr val="000000"/>
              </a:solidFill>
              <a:latin typeface="Century Gothic"/>
              <a:ea typeface="Century Gothic"/>
              <a:cs typeface="Century Gothic"/>
              <a:sym typeface="Century Gothic"/>
            </a:endParaRPr>
          </a:p>
        </p:txBody>
      </p:sp>
      <p:sp>
        <p:nvSpPr>
          <p:cNvPr id="995" name="Google Shape;995;p68"/>
          <p:cNvSpPr txBox="1"/>
          <p:nvPr/>
        </p:nvSpPr>
        <p:spPr>
          <a:xfrm>
            <a:off x="528800" y="2967325"/>
            <a:ext cx="10873500" cy="28014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507998" lvl="0" marL="1005839" marR="0" rtl="0" algn="l">
              <a:lnSpc>
                <a:spcPct val="100000"/>
              </a:lnSpc>
              <a:spcBef>
                <a:spcPts val="0"/>
              </a:spcBef>
              <a:spcAft>
                <a:spcPts val="0"/>
              </a:spcAft>
              <a:buClr>
                <a:schemeClr val="dk1"/>
              </a:buClr>
              <a:buSzPts val="4400"/>
              <a:buFont typeface="Century Gothic"/>
              <a:buAutoNum type="arabicPeriod"/>
            </a:pPr>
            <a:r>
              <a:rPr b="0" i="0" lang="en-US" sz="4400" u="none" cap="none" strike="noStrike">
                <a:solidFill>
                  <a:schemeClr val="dk1"/>
                </a:solidFill>
                <a:latin typeface="Century Gothic"/>
                <a:ea typeface="Century Gothic"/>
                <a:cs typeface="Century Gothic"/>
                <a:sym typeface="Century Gothic"/>
              </a:rPr>
              <a:t>It did not take long for Angela to declare her opinion: “Wow!”</a:t>
            </a:r>
            <a:endParaRPr b="0" i="0" sz="1400" u="none" cap="none" strike="noStrike">
              <a:solidFill>
                <a:srgbClr val="000000"/>
              </a:solidFill>
              <a:latin typeface="Arial"/>
              <a:ea typeface="Arial"/>
              <a:cs typeface="Arial"/>
              <a:sym typeface="Arial"/>
            </a:endParaRPr>
          </a:p>
          <a:p>
            <a:pPr indent="-507998" lvl="0" marL="1005839" marR="0" rtl="0" algn="l">
              <a:lnSpc>
                <a:spcPct val="100000"/>
              </a:lnSpc>
              <a:spcBef>
                <a:spcPts val="0"/>
              </a:spcBef>
              <a:spcAft>
                <a:spcPts val="0"/>
              </a:spcAft>
              <a:buClr>
                <a:schemeClr val="dk1"/>
              </a:buClr>
              <a:buSzPts val="4400"/>
              <a:buFont typeface="Century Gothic"/>
              <a:buAutoNum type="arabicPeriod"/>
            </a:pPr>
            <a:r>
              <a:rPr b="0" i="0" lang="en-US" sz="4400" u="none" cap="none" strike="noStrike">
                <a:solidFill>
                  <a:schemeClr val="dk1"/>
                </a:solidFill>
                <a:latin typeface="Century Gothic"/>
                <a:ea typeface="Century Gothic"/>
                <a:cs typeface="Century Gothic"/>
                <a:sym typeface="Century Gothic"/>
              </a:rPr>
              <a:t>“Angela, you inspire me to keep working,” I told her. </a:t>
            </a:r>
            <a:endParaRPr b="0" i="0" sz="4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0" name="Shape 1000"/>
        <p:cNvGrpSpPr/>
        <p:nvPr/>
      </p:nvGrpSpPr>
      <p:grpSpPr>
        <a:xfrm>
          <a:off x="0" y="0"/>
          <a:ext cx="0" cy="0"/>
          <a:chOff x="0" y="0"/>
          <a:chExt cx="0" cy="0"/>
        </a:xfrm>
      </p:grpSpPr>
      <p:pic>
        <p:nvPicPr>
          <p:cNvPr descr="A picture containing clock&#10;&#10;Description automatically generated" id="1001" name="Google Shape;1001;p6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002" name="Google Shape;1002;p6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003" name="Google Shape;1003;p6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004" name="Google Shape;1004;p6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05" name="Google Shape;1005;p6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Assessment </a:t>
            </a:r>
            <a:endParaRPr b="0" i="0" sz="1400" u="none" cap="none" strike="noStrike">
              <a:solidFill>
                <a:srgbClr val="000000"/>
              </a:solidFill>
              <a:latin typeface="Century Gothic"/>
              <a:ea typeface="Century Gothic"/>
              <a:cs typeface="Century Gothic"/>
              <a:sym typeface="Century Gothic"/>
            </a:endParaRPr>
          </a:p>
        </p:txBody>
      </p:sp>
      <p:sp>
        <p:nvSpPr>
          <p:cNvPr id="1006" name="Google Shape;1006;p69"/>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189</a:t>
            </a:r>
            <a:endParaRPr b="0" i="0" sz="1400" u="none" cap="none" strike="noStrike">
              <a:solidFill>
                <a:srgbClr val="000000"/>
              </a:solidFill>
              <a:latin typeface="Century Gothic"/>
              <a:ea typeface="Century Gothic"/>
              <a:cs typeface="Century Gothic"/>
              <a:sym typeface="Century Gothic"/>
            </a:endParaRPr>
          </a:p>
        </p:txBody>
      </p:sp>
      <p:sp>
        <p:nvSpPr>
          <p:cNvPr id="1007" name="Google Shape;1007;p69"/>
          <p:cNvSpPr txBox="1"/>
          <p:nvPr/>
        </p:nvSpPr>
        <p:spPr>
          <a:xfrm>
            <a:off x="6187242" y="2473477"/>
            <a:ext cx="52206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189 in your Student Interactive. </a:t>
            </a:r>
            <a:endParaRPr b="0" i="0" sz="3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Rate </a:t>
            </a:r>
            <a:r>
              <a:rPr b="0" i="0" lang="en-US" sz="3200" u="none" cap="none" strike="noStrike">
                <a:solidFill>
                  <a:schemeClr val="dk1"/>
                </a:solidFill>
                <a:latin typeface="Century Gothic"/>
                <a:ea typeface="Century Gothic"/>
                <a:cs typeface="Century Gothic"/>
                <a:sym typeface="Century Gothic"/>
              </a:rPr>
              <a:t>how well you understand the skills. </a:t>
            </a:r>
            <a:endParaRPr b="0" i="0" sz="3200" u="none" cap="none" strike="noStrike">
              <a:solidFill>
                <a:schemeClr val="dk1"/>
              </a:solidFill>
              <a:latin typeface="Century Gothic"/>
              <a:ea typeface="Century Gothic"/>
              <a:cs typeface="Century Gothic"/>
              <a:sym typeface="Century Gothic"/>
            </a:endParaRPr>
          </a:p>
        </p:txBody>
      </p:sp>
      <p:pic>
        <p:nvPicPr>
          <p:cNvPr id="1008" name="Google Shape;1008;p69"/>
          <p:cNvPicPr preferRelativeResize="0"/>
          <p:nvPr/>
        </p:nvPicPr>
        <p:blipFill rotWithShape="1">
          <a:blip r:embed="rId6">
            <a:alphaModFix/>
          </a:blip>
          <a:srcRect b="0" l="0" r="0" t="0"/>
          <a:stretch/>
        </p:blipFill>
        <p:spPr>
          <a:xfrm>
            <a:off x="1712675" y="1297875"/>
            <a:ext cx="3870813" cy="530301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3" name="Shape 1013"/>
        <p:cNvGrpSpPr/>
        <p:nvPr/>
      </p:nvGrpSpPr>
      <p:grpSpPr>
        <a:xfrm>
          <a:off x="0" y="0"/>
          <a:ext cx="0" cy="0"/>
          <a:chOff x="0" y="0"/>
          <a:chExt cx="0" cy="0"/>
        </a:xfrm>
      </p:grpSpPr>
      <p:pic>
        <p:nvPicPr>
          <p:cNvPr descr="A picture containing clock&#10;&#10;Description automatically generated" id="1014" name="Google Shape;1014;p7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015" name="Google Shape;1015;p7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016" name="Google Shape;1016;p7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017" name="Google Shape;1017;p7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18" name="Google Shape;1018;p7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Assessment  </a:t>
            </a:r>
            <a:endParaRPr b="0" i="0" sz="1400" u="none" cap="none" strike="noStrike">
              <a:solidFill>
                <a:srgbClr val="000000"/>
              </a:solidFill>
              <a:latin typeface="Century Gothic"/>
              <a:ea typeface="Century Gothic"/>
              <a:cs typeface="Century Gothic"/>
              <a:sym typeface="Century Gothic"/>
            </a:endParaRPr>
          </a:p>
        </p:txBody>
      </p:sp>
      <p:pic>
        <p:nvPicPr>
          <p:cNvPr id="1019" name="Google Shape;1019;p70"/>
          <p:cNvPicPr preferRelativeResize="0"/>
          <p:nvPr/>
        </p:nvPicPr>
        <p:blipFill rotWithShape="1">
          <a:blip r:embed="rId6">
            <a:alphaModFix/>
          </a:blip>
          <a:srcRect b="0" l="0" r="0" t="0"/>
          <a:stretch/>
        </p:blipFill>
        <p:spPr>
          <a:xfrm>
            <a:off x="1759210" y="1571759"/>
            <a:ext cx="7566807" cy="4615888"/>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4" name="Shape 1024"/>
        <p:cNvGrpSpPr/>
        <p:nvPr/>
      </p:nvGrpSpPr>
      <p:grpSpPr>
        <a:xfrm>
          <a:off x="0" y="0"/>
          <a:ext cx="0" cy="0"/>
          <a:chOff x="0" y="0"/>
          <a:chExt cx="0" cy="0"/>
        </a:xfrm>
      </p:grpSpPr>
      <p:pic>
        <p:nvPicPr>
          <p:cNvPr descr="A picture containing clock&#10;&#10;Description automatically generated" id="1025" name="Google Shape;1025;p10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026" name="Google Shape;1026;p10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027" name="Google Shape;1027;p10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028" name="Google Shape;1028;p10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29" name="Google Shape;1029;p10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1030" name="Google Shape;1030;p109"/>
          <p:cNvSpPr txBox="1"/>
          <p:nvPr/>
        </p:nvSpPr>
        <p:spPr>
          <a:xfrm>
            <a:off x="422245" y="1164174"/>
            <a:ext cx="11617200" cy="4894800"/>
          </a:xfrm>
          <a:prstGeom prst="rect">
            <a:avLst/>
          </a:prstGeom>
          <a:noFill/>
          <a:ln>
            <a:noFill/>
          </a:ln>
        </p:spPr>
        <p:txBody>
          <a:bodyPr anchorCtr="0" anchor="t" bIns="45700" lIns="91425" spcFirstLastPara="1" rIns="91425" wrap="square" tIns="45700">
            <a:spAutoFit/>
          </a:bodyPr>
          <a:lstStyle/>
          <a:p>
            <a:pPr indent="0" lvl="0" marL="182880" marR="0" rtl="0" algn="l">
              <a:lnSpc>
                <a:spcPct val="100000"/>
              </a:lnSpc>
              <a:spcBef>
                <a:spcPts val="0"/>
              </a:spcBef>
              <a:spcAft>
                <a:spcPts val="0"/>
              </a:spcAft>
              <a:buClr>
                <a:srgbClr val="000000"/>
              </a:buClr>
              <a:buSzPts val="2800"/>
              <a:buFont typeface="Arial"/>
              <a:buNone/>
            </a:pPr>
            <a:r>
              <a:rPr b="0" i="0" lang="en-US" sz="2600" u="none" cap="none" strike="noStrike">
                <a:solidFill>
                  <a:srgbClr val="000000"/>
                </a:solidFill>
                <a:latin typeface="Calibri"/>
                <a:ea typeface="Calibri"/>
                <a:cs typeface="Calibri"/>
                <a:sym typeface="Calibri"/>
              </a:rPr>
              <a:t>1.   Is this software up to date or </a:t>
            </a:r>
            <a:r>
              <a:rPr b="1" i="0" lang="en-US" sz="2600" u="none" cap="none" strike="noStrike">
                <a:solidFill>
                  <a:srgbClr val="000000"/>
                </a:solidFill>
                <a:latin typeface="Calibri"/>
                <a:ea typeface="Calibri"/>
                <a:cs typeface="Calibri"/>
                <a:sym typeface="Calibri"/>
              </a:rPr>
              <a:t>obsolete</a:t>
            </a:r>
            <a:r>
              <a:rPr b="0" i="0" lang="en-US" sz="2600" u="none" cap="none" strike="noStrike">
                <a:solidFill>
                  <a:srgbClr val="000000"/>
                </a:solidFill>
                <a:latin typeface="Calibri"/>
                <a:ea typeface="Calibri"/>
                <a:cs typeface="Calibri"/>
                <a:sym typeface="Calibri"/>
              </a:rPr>
              <a:t>?</a:t>
            </a:r>
            <a:endParaRPr b="0" i="0" sz="2600" u="none" cap="none" strike="noStrike">
              <a:solidFill>
                <a:schemeClr val="dk1"/>
              </a:solidFill>
              <a:latin typeface="Calibri"/>
              <a:ea typeface="Calibri"/>
              <a:cs typeface="Calibri"/>
              <a:sym typeface="Calibri"/>
            </a:endParaRPr>
          </a:p>
          <a:p>
            <a:pPr indent="0" lvl="0" marL="182880" marR="0" rtl="0" algn="l">
              <a:lnSpc>
                <a:spcPct val="100000"/>
              </a:lnSpc>
              <a:spcBef>
                <a:spcPts val="0"/>
              </a:spcBef>
              <a:spcAft>
                <a:spcPts val="0"/>
              </a:spcAft>
              <a:buClr>
                <a:srgbClr val="000000"/>
              </a:buClr>
              <a:buSzPts val="2800"/>
              <a:buFont typeface="Arial"/>
              <a:buNone/>
            </a:pPr>
            <a:r>
              <a:rPr b="0" i="0" lang="en-US" sz="2600" u="none" cap="none" strike="noStrike">
                <a:solidFill>
                  <a:srgbClr val="000000"/>
                </a:solidFill>
                <a:latin typeface="Calibri"/>
                <a:ea typeface="Calibri"/>
                <a:cs typeface="Calibri"/>
                <a:sym typeface="Calibri"/>
              </a:rPr>
              <a:t>2.   Braden was nervous before the big game, but I felt</a:t>
            </a:r>
            <a:r>
              <a:rPr b="1" i="0" lang="en-US" sz="2600" u="none" cap="none" strike="noStrike">
                <a:solidFill>
                  <a:srgbClr val="000000"/>
                </a:solidFill>
                <a:latin typeface="Calibri"/>
                <a:ea typeface="Calibri"/>
                <a:cs typeface="Calibri"/>
                <a:sym typeface="Calibri"/>
              </a:rPr>
              <a:t> serene</a:t>
            </a:r>
            <a:r>
              <a:rPr b="0" i="0" lang="en-US" sz="2600" u="none" cap="none" strike="noStrike">
                <a:solidFill>
                  <a:srgbClr val="000000"/>
                </a:solidFill>
                <a:latin typeface="Calibri"/>
                <a:ea typeface="Calibri"/>
                <a:cs typeface="Calibri"/>
                <a:sym typeface="Calibri"/>
              </a:rPr>
              <a:t>.</a:t>
            </a:r>
            <a:endParaRPr b="0" i="0" sz="2600" u="none" cap="none" strike="noStrike">
              <a:solidFill>
                <a:schemeClr val="dk1"/>
              </a:solidFill>
              <a:latin typeface="Calibri"/>
              <a:ea typeface="Calibri"/>
              <a:cs typeface="Calibri"/>
              <a:sym typeface="Calibri"/>
            </a:endParaRPr>
          </a:p>
          <a:p>
            <a:pPr indent="0" lvl="0" marL="182880" marR="0" rtl="0" algn="l">
              <a:lnSpc>
                <a:spcPct val="100000"/>
              </a:lnSpc>
              <a:spcBef>
                <a:spcPts val="0"/>
              </a:spcBef>
              <a:spcAft>
                <a:spcPts val="0"/>
              </a:spcAft>
              <a:buClr>
                <a:srgbClr val="000000"/>
              </a:buClr>
              <a:buSzPts val="2800"/>
              <a:buFont typeface="Arial"/>
              <a:buNone/>
            </a:pPr>
            <a:r>
              <a:rPr b="0" i="0" lang="en-US" sz="2600" u="none" cap="none" strike="noStrike">
                <a:solidFill>
                  <a:srgbClr val="000000"/>
                </a:solidFill>
                <a:latin typeface="Calibri"/>
                <a:ea typeface="Calibri"/>
                <a:cs typeface="Calibri"/>
                <a:sym typeface="Calibri"/>
              </a:rPr>
              <a:t>3.   If you </a:t>
            </a:r>
            <a:r>
              <a:rPr b="1" i="0" lang="en-US" sz="2600" u="none" cap="none" strike="noStrike">
                <a:solidFill>
                  <a:srgbClr val="000000"/>
                </a:solidFill>
                <a:latin typeface="Calibri"/>
                <a:ea typeface="Calibri"/>
                <a:cs typeface="Calibri"/>
                <a:sym typeface="Calibri"/>
              </a:rPr>
              <a:t>provoke</a:t>
            </a:r>
            <a:r>
              <a:rPr b="0" i="0" lang="en-US" sz="2600" u="none" cap="none" strike="noStrike">
                <a:solidFill>
                  <a:srgbClr val="000000"/>
                </a:solidFill>
                <a:latin typeface="Calibri"/>
                <a:ea typeface="Calibri"/>
                <a:cs typeface="Calibri"/>
                <a:sym typeface="Calibri"/>
              </a:rPr>
              <a:t> that snapping turtle, you might get hurt!</a:t>
            </a:r>
            <a:endParaRPr b="0" i="0" sz="2600" u="none" cap="none" strike="noStrike">
              <a:solidFill>
                <a:schemeClr val="dk1"/>
              </a:solidFill>
              <a:latin typeface="Calibri"/>
              <a:ea typeface="Calibri"/>
              <a:cs typeface="Calibri"/>
              <a:sym typeface="Calibri"/>
            </a:endParaRPr>
          </a:p>
          <a:p>
            <a:pPr indent="0" lvl="0" marL="182880" marR="0" rtl="0" algn="l">
              <a:lnSpc>
                <a:spcPct val="100000"/>
              </a:lnSpc>
              <a:spcBef>
                <a:spcPts val="0"/>
              </a:spcBef>
              <a:spcAft>
                <a:spcPts val="0"/>
              </a:spcAft>
              <a:buClr>
                <a:srgbClr val="000000"/>
              </a:buClr>
              <a:buSzPts val="2800"/>
              <a:buFont typeface="Arial"/>
              <a:buNone/>
            </a:pPr>
            <a:r>
              <a:rPr b="0" i="0" lang="en-US" sz="2600" u="none" cap="none" strike="noStrike">
                <a:solidFill>
                  <a:srgbClr val="000000"/>
                </a:solidFill>
                <a:latin typeface="Calibri"/>
                <a:ea typeface="Calibri"/>
                <a:cs typeface="Calibri"/>
                <a:sym typeface="Calibri"/>
              </a:rPr>
              <a:t>4.   I didn’t prepare a speech, so I had to </a:t>
            </a:r>
            <a:r>
              <a:rPr b="1" i="0" lang="en-US" sz="2600" u="none" cap="none" strike="noStrike">
                <a:solidFill>
                  <a:srgbClr val="000000"/>
                </a:solidFill>
                <a:latin typeface="Calibri"/>
                <a:ea typeface="Calibri"/>
                <a:cs typeface="Calibri"/>
                <a:sym typeface="Calibri"/>
              </a:rPr>
              <a:t>improvise</a:t>
            </a:r>
            <a:r>
              <a:rPr b="0" i="0" lang="en-US" sz="2600" u="none" cap="none" strike="noStrike">
                <a:solidFill>
                  <a:srgbClr val="000000"/>
                </a:solidFill>
                <a:latin typeface="Calibri"/>
                <a:ea typeface="Calibri"/>
                <a:cs typeface="Calibri"/>
                <a:sym typeface="Calibri"/>
              </a:rPr>
              <a:t>.</a:t>
            </a:r>
            <a:endParaRPr b="0" i="0" sz="2600" u="none" cap="none" strike="noStrike">
              <a:solidFill>
                <a:schemeClr val="dk1"/>
              </a:solidFill>
              <a:latin typeface="Calibri"/>
              <a:ea typeface="Calibri"/>
              <a:cs typeface="Calibri"/>
              <a:sym typeface="Calibri"/>
            </a:endParaRPr>
          </a:p>
          <a:p>
            <a:pPr indent="0" lvl="0" marL="182880" marR="0" rtl="0" algn="l">
              <a:lnSpc>
                <a:spcPct val="100000"/>
              </a:lnSpc>
              <a:spcBef>
                <a:spcPts val="0"/>
              </a:spcBef>
              <a:spcAft>
                <a:spcPts val="0"/>
              </a:spcAft>
              <a:buClr>
                <a:srgbClr val="000000"/>
              </a:buClr>
              <a:buSzPts val="2800"/>
              <a:buFont typeface="Arial"/>
              <a:buNone/>
            </a:pPr>
            <a:r>
              <a:rPr b="0" i="0" lang="en-US" sz="2600" u="none" cap="none" strike="noStrike">
                <a:solidFill>
                  <a:srgbClr val="000000"/>
                </a:solidFill>
                <a:latin typeface="Calibri"/>
                <a:ea typeface="Calibri"/>
                <a:cs typeface="Calibri"/>
                <a:sym typeface="Calibri"/>
              </a:rPr>
              <a:t>5.   The smell of Dad’s spaghetti sauce always increases my </a:t>
            </a:r>
            <a:r>
              <a:rPr b="1" i="0" lang="en-US" sz="2600" u="none" cap="none" strike="noStrike">
                <a:solidFill>
                  <a:srgbClr val="000000"/>
                </a:solidFill>
                <a:latin typeface="Calibri"/>
                <a:ea typeface="Calibri"/>
                <a:cs typeface="Calibri"/>
                <a:sym typeface="Calibri"/>
              </a:rPr>
              <a:t>appetite</a:t>
            </a:r>
            <a:r>
              <a:rPr b="0" i="0" lang="en-US" sz="2600" u="none" cap="none" strike="noStrike">
                <a:solidFill>
                  <a:srgbClr val="000000"/>
                </a:solidFill>
                <a:latin typeface="Calibri"/>
                <a:ea typeface="Calibri"/>
                <a:cs typeface="Calibri"/>
                <a:sym typeface="Calibri"/>
              </a:rPr>
              <a:t>.</a:t>
            </a:r>
            <a:endParaRPr b="0" i="0" sz="2600" u="none" cap="none" strike="noStrike">
              <a:solidFill>
                <a:schemeClr val="dk1"/>
              </a:solidFill>
              <a:latin typeface="Calibri"/>
              <a:ea typeface="Calibri"/>
              <a:cs typeface="Calibri"/>
              <a:sym typeface="Calibri"/>
            </a:endParaRPr>
          </a:p>
          <a:p>
            <a:pPr indent="0" lvl="0" marL="182880" marR="0" rtl="0" algn="l">
              <a:lnSpc>
                <a:spcPct val="100000"/>
              </a:lnSpc>
              <a:spcBef>
                <a:spcPts val="0"/>
              </a:spcBef>
              <a:spcAft>
                <a:spcPts val="0"/>
              </a:spcAft>
              <a:buClr>
                <a:srgbClr val="000000"/>
              </a:buClr>
              <a:buSzPts val="2800"/>
              <a:buFont typeface="Arial"/>
              <a:buNone/>
            </a:pPr>
            <a:r>
              <a:rPr b="0" i="0" lang="en-US" sz="2600" u="none" cap="none" strike="noStrike">
                <a:solidFill>
                  <a:schemeClr val="dk1"/>
                </a:solidFill>
                <a:latin typeface="Calibri"/>
                <a:ea typeface="Calibri"/>
                <a:cs typeface="Calibri"/>
                <a:sym typeface="Calibri"/>
              </a:rPr>
              <a:t>6.   </a:t>
            </a:r>
            <a:r>
              <a:rPr b="0" i="0" lang="en-US" sz="2600" u="none" cap="none" strike="noStrike">
                <a:solidFill>
                  <a:srgbClr val="000000"/>
                </a:solidFill>
                <a:latin typeface="Calibri"/>
                <a:ea typeface="Calibri"/>
                <a:cs typeface="Calibri"/>
                <a:sym typeface="Calibri"/>
              </a:rPr>
              <a:t>I hope the free concert will </a:t>
            </a:r>
            <a:r>
              <a:rPr b="1" i="0" lang="en-US" sz="2600" u="none" cap="none" strike="noStrike">
                <a:solidFill>
                  <a:srgbClr val="000000"/>
                </a:solidFill>
                <a:latin typeface="Calibri"/>
                <a:ea typeface="Calibri"/>
                <a:cs typeface="Calibri"/>
                <a:sym typeface="Calibri"/>
              </a:rPr>
              <a:t>coincide</a:t>
            </a:r>
            <a:r>
              <a:rPr b="0" i="0" lang="en-US" sz="2600" u="none" cap="none" strike="noStrike">
                <a:solidFill>
                  <a:srgbClr val="000000"/>
                </a:solidFill>
                <a:latin typeface="Calibri"/>
                <a:ea typeface="Calibri"/>
                <a:cs typeface="Calibri"/>
                <a:sym typeface="Calibri"/>
              </a:rPr>
              <a:t> with our school’s vacation  </a:t>
            </a:r>
            <a:endParaRPr b="0" i="0" sz="2600" u="none" cap="none" strike="noStrike">
              <a:solidFill>
                <a:srgbClr val="000000"/>
              </a:solidFill>
              <a:latin typeface="Calibri"/>
              <a:ea typeface="Calibri"/>
              <a:cs typeface="Calibri"/>
              <a:sym typeface="Calibri"/>
            </a:endParaRPr>
          </a:p>
          <a:p>
            <a:pPr indent="0" lvl="0" marL="182880" marR="0" rtl="0" algn="l">
              <a:lnSpc>
                <a:spcPct val="100000"/>
              </a:lnSpc>
              <a:spcBef>
                <a:spcPts val="0"/>
              </a:spcBef>
              <a:spcAft>
                <a:spcPts val="0"/>
              </a:spcAft>
              <a:buClr>
                <a:srgbClr val="000000"/>
              </a:buClr>
              <a:buSzPts val="2600"/>
              <a:buFont typeface="Arial"/>
              <a:buNone/>
            </a:pPr>
            <a:r>
              <a:rPr b="0" i="0" lang="en-US" sz="2600" u="none" cap="none" strike="noStrike">
                <a:solidFill>
                  <a:srgbClr val="000000"/>
                </a:solidFill>
                <a:latin typeface="Calibri"/>
                <a:ea typeface="Calibri"/>
                <a:cs typeface="Calibri"/>
                <a:sym typeface="Calibri"/>
              </a:rPr>
              <a:t>      week.</a:t>
            </a:r>
            <a:endParaRPr b="0" i="0" sz="2600" u="none" cap="none" strike="noStrike">
              <a:solidFill>
                <a:schemeClr val="dk1"/>
              </a:solidFill>
              <a:latin typeface="Calibri"/>
              <a:ea typeface="Calibri"/>
              <a:cs typeface="Calibri"/>
              <a:sym typeface="Calibri"/>
            </a:endParaRPr>
          </a:p>
          <a:p>
            <a:pPr indent="0" lvl="0" marL="182880" marR="0" rtl="0" algn="l">
              <a:lnSpc>
                <a:spcPct val="100000"/>
              </a:lnSpc>
              <a:spcBef>
                <a:spcPts val="0"/>
              </a:spcBef>
              <a:spcAft>
                <a:spcPts val="0"/>
              </a:spcAft>
              <a:buClr>
                <a:srgbClr val="000000"/>
              </a:buClr>
              <a:buSzPts val="2800"/>
              <a:buFont typeface="Arial"/>
              <a:buNone/>
            </a:pPr>
            <a:r>
              <a:rPr b="0" i="0" lang="en-US" sz="2600" u="none" cap="none" strike="noStrike">
                <a:solidFill>
                  <a:srgbClr val="000000"/>
                </a:solidFill>
                <a:latin typeface="Calibri"/>
                <a:ea typeface="Calibri"/>
                <a:cs typeface="Calibri"/>
                <a:sym typeface="Calibri"/>
              </a:rPr>
              <a:t>7.   When my little brother gets on that roller coaster, his confidence will     </a:t>
            </a:r>
            <a:endParaRPr b="0" i="0" sz="2600" u="none" cap="none" strike="noStrike">
              <a:solidFill>
                <a:srgbClr val="000000"/>
              </a:solidFill>
              <a:latin typeface="Calibri"/>
              <a:ea typeface="Calibri"/>
              <a:cs typeface="Calibri"/>
              <a:sym typeface="Calibri"/>
            </a:endParaRPr>
          </a:p>
          <a:p>
            <a:pPr indent="0" lvl="0" marL="182880" marR="0" rtl="0" algn="l">
              <a:lnSpc>
                <a:spcPct val="100000"/>
              </a:lnSpc>
              <a:spcBef>
                <a:spcPts val="0"/>
              </a:spcBef>
              <a:spcAft>
                <a:spcPts val="0"/>
              </a:spcAft>
              <a:buClr>
                <a:srgbClr val="000000"/>
              </a:buClr>
              <a:buSzPts val="2800"/>
              <a:buFont typeface="Arial"/>
              <a:buNone/>
            </a:pPr>
            <a:r>
              <a:rPr b="0" i="0" lang="en-US" sz="2600" u="none" cap="none" strike="noStrike">
                <a:solidFill>
                  <a:srgbClr val="000000"/>
                </a:solidFill>
                <a:latin typeface="Calibri"/>
                <a:ea typeface="Calibri"/>
                <a:cs typeface="Calibri"/>
                <a:sym typeface="Calibri"/>
              </a:rPr>
              <a:t>      </a:t>
            </a:r>
            <a:r>
              <a:rPr b="1" i="0" lang="en-US" sz="2600" u="none" cap="none" strike="noStrike">
                <a:solidFill>
                  <a:srgbClr val="000000"/>
                </a:solidFill>
                <a:latin typeface="Calibri"/>
                <a:ea typeface="Calibri"/>
                <a:cs typeface="Calibri"/>
                <a:sym typeface="Calibri"/>
              </a:rPr>
              <a:t>evaporate</a:t>
            </a:r>
            <a:r>
              <a:rPr b="0" i="0" lang="en-US" sz="2600" u="none" cap="none" strike="noStrike">
                <a:solidFill>
                  <a:srgbClr val="000000"/>
                </a:solidFill>
                <a:latin typeface="Calibri"/>
                <a:ea typeface="Calibri"/>
                <a:cs typeface="Calibri"/>
                <a:sym typeface="Calibri"/>
              </a:rPr>
              <a:t>.</a:t>
            </a:r>
            <a:endParaRPr b="0" i="0" sz="2600" u="none" cap="none" strike="noStrike">
              <a:solidFill>
                <a:schemeClr val="dk1"/>
              </a:solidFill>
              <a:latin typeface="Calibri"/>
              <a:ea typeface="Calibri"/>
              <a:cs typeface="Calibri"/>
              <a:sym typeface="Calibri"/>
            </a:endParaRPr>
          </a:p>
          <a:p>
            <a:pPr indent="0" lvl="0" marL="182880" marR="0" rtl="0" algn="l">
              <a:lnSpc>
                <a:spcPct val="100000"/>
              </a:lnSpc>
              <a:spcBef>
                <a:spcPts val="0"/>
              </a:spcBef>
              <a:spcAft>
                <a:spcPts val="0"/>
              </a:spcAft>
              <a:buClr>
                <a:srgbClr val="000000"/>
              </a:buClr>
              <a:buSzPts val="2800"/>
              <a:buFont typeface="Arial"/>
              <a:buNone/>
            </a:pPr>
            <a:r>
              <a:rPr b="0" i="0" lang="en-US" sz="2600" u="none" cap="none" strike="noStrike">
                <a:solidFill>
                  <a:srgbClr val="000000"/>
                </a:solidFill>
                <a:latin typeface="Calibri"/>
                <a:ea typeface="Calibri"/>
                <a:cs typeface="Calibri"/>
                <a:sym typeface="Calibri"/>
              </a:rPr>
              <a:t>8.   Our coach decided to </a:t>
            </a:r>
            <a:r>
              <a:rPr b="1" i="0" lang="en-US" sz="2600" u="none" cap="none" strike="noStrike">
                <a:solidFill>
                  <a:srgbClr val="000000"/>
                </a:solidFill>
                <a:latin typeface="Calibri"/>
                <a:ea typeface="Calibri"/>
                <a:cs typeface="Calibri"/>
                <a:sym typeface="Calibri"/>
              </a:rPr>
              <a:t>schedule</a:t>
            </a:r>
            <a:r>
              <a:rPr b="0" i="0" lang="en-US" sz="2600" u="none" cap="none" strike="noStrike">
                <a:solidFill>
                  <a:srgbClr val="000000"/>
                </a:solidFill>
                <a:latin typeface="Calibri"/>
                <a:ea typeface="Calibri"/>
                <a:cs typeface="Calibri"/>
                <a:sym typeface="Calibri"/>
              </a:rPr>
              <a:t> two soccer games on one day.</a:t>
            </a:r>
            <a:endParaRPr b="0" i="0" sz="2600" u="none" cap="none" strike="noStrike">
              <a:solidFill>
                <a:schemeClr val="dk1"/>
              </a:solidFill>
              <a:latin typeface="Calibri"/>
              <a:ea typeface="Calibri"/>
              <a:cs typeface="Calibri"/>
              <a:sym typeface="Calibri"/>
            </a:endParaRPr>
          </a:p>
          <a:p>
            <a:pPr indent="0" lvl="0" marL="182880" marR="0" rtl="0" algn="l">
              <a:lnSpc>
                <a:spcPct val="100000"/>
              </a:lnSpc>
              <a:spcBef>
                <a:spcPts val="0"/>
              </a:spcBef>
              <a:spcAft>
                <a:spcPts val="0"/>
              </a:spcAft>
              <a:buClr>
                <a:srgbClr val="000000"/>
              </a:buClr>
              <a:buSzPts val="2800"/>
              <a:buFont typeface="Arial"/>
              <a:buNone/>
            </a:pPr>
            <a:r>
              <a:rPr b="0" i="0" lang="en-US" sz="2600" u="none" cap="none" strike="noStrike">
                <a:solidFill>
                  <a:srgbClr val="000000"/>
                </a:solidFill>
                <a:latin typeface="Calibri"/>
                <a:ea typeface="Calibri"/>
                <a:cs typeface="Calibri"/>
                <a:sym typeface="Calibri"/>
              </a:rPr>
              <a:t>9.   Without enough evidence, a lawyer cannot </a:t>
            </a:r>
            <a:r>
              <a:rPr b="1" i="0" lang="en-US" sz="2600" u="none" cap="none" strike="noStrike">
                <a:solidFill>
                  <a:srgbClr val="000000"/>
                </a:solidFill>
                <a:latin typeface="Calibri"/>
                <a:ea typeface="Calibri"/>
                <a:cs typeface="Calibri"/>
                <a:sym typeface="Calibri"/>
              </a:rPr>
              <a:t>prosecute</a:t>
            </a:r>
            <a:r>
              <a:rPr b="0" i="0" lang="en-US" sz="2600" u="none" cap="none" strike="noStrike">
                <a:solidFill>
                  <a:srgbClr val="000000"/>
                </a:solidFill>
                <a:latin typeface="Calibri"/>
                <a:ea typeface="Calibri"/>
                <a:cs typeface="Calibri"/>
                <a:sym typeface="Calibri"/>
              </a:rPr>
              <a:t>.</a:t>
            </a:r>
            <a:endParaRPr b="0" i="0" sz="2600" u="none" cap="none" strike="noStrike">
              <a:solidFill>
                <a:schemeClr val="dk1"/>
              </a:solidFill>
              <a:latin typeface="Calibri"/>
              <a:ea typeface="Calibri"/>
              <a:cs typeface="Calibri"/>
              <a:sym typeface="Calibri"/>
            </a:endParaRPr>
          </a:p>
          <a:p>
            <a:pPr indent="0" lvl="0" marL="182880" marR="0" rtl="0" algn="l">
              <a:lnSpc>
                <a:spcPct val="100000"/>
              </a:lnSpc>
              <a:spcBef>
                <a:spcPts val="0"/>
              </a:spcBef>
              <a:spcAft>
                <a:spcPts val="0"/>
              </a:spcAft>
              <a:buClr>
                <a:srgbClr val="000000"/>
              </a:buClr>
              <a:buSzPts val="2800"/>
              <a:buFont typeface="Arial"/>
              <a:buNone/>
            </a:pPr>
            <a:r>
              <a:rPr b="0" i="0" lang="en-US" sz="2600" u="none" cap="none" strike="noStrike">
                <a:solidFill>
                  <a:srgbClr val="000000"/>
                </a:solidFill>
                <a:latin typeface="Calibri"/>
                <a:ea typeface="Calibri"/>
                <a:cs typeface="Calibri"/>
                <a:sym typeface="Calibri"/>
              </a:rPr>
              <a:t>10.  Will you please </a:t>
            </a:r>
            <a:r>
              <a:rPr b="1" i="0" lang="en-US" sz="2600" u="none" cap="none" strike="noStrike">
                <a:solidFill>
                  <a:srgbClr val="000000"/>
                </a:solidFill>
                <a:latin typeface="Calibri"/>
                <a:ea typeface="Calibri"/>
                <a:cs typeface="Calibri"/>
                <a:sym typeface="Calibri"/>
              </a:rPr>
              <a:t>delete</a:t>
            </a:r>
            <a:r>
              <a:rPr b="0" i="0" lang="en-US" sz="2600" u="none" cap="none" strike="noStrike">
                <a:solidFill>
                  <a:srgbClr val="000000"/>
                </a:solidFill>
                <a:latin typeface="Calibri"/>
                <a:ea typeface="Calibri"/>
                <a:cs typeface="Calibri"/>
                <a:sym typeface="Calibri"/>
              </a:rPr>
              <a:t> those old files from my computer?</a:t>
            </a:r>
            <a:endParaRPr b="0" i="0" sz="2600" u="none" cap="none" strike="noStrike">
              <a:solidFill>
                <a:schemeClr val="dk1"/>
              </a:solidFill>
              <a:latin typeface="Calibri"/>
              <a:ea typeface="Calibri"/>
              <a:cs typeface="Calibri"/>
              <a:sym typeface="Calibri"/>
            </a:endParaRPr>
          </a:p>
        </p:txBody>
      </p:sp>
      <p:sp>
        <p:nvSpPr>
          <p:cNvPr id="1031" name="Google Shape;1031;p109"/>
          <p:cNvSpPr/>
          <p:nvPr/>
        </p:nvSpPr>
        <p:spPr>
          <a:xfrm>
            <a:off x="6478762" y="1164185"/>
            <a:ext cx="1677900" cy="3864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32" name="Google Shape;1032;p109"/>
          <p:cNvSpPr/>
          <p:nvPr/>
        </p:nvSpPr>
        <p:spPr>
          <a:xfrm>
            <a:off x="7738673" y="2486980"/>
            <a:ext cx="1811100" cy="420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33" name="Google Shape;1033;p109"/>
          <p:cNvSpPr/>
          <p:nvPr/>
        </p:nvSpPr>
        <p:spPr>
          <a:xfrm>
            <a:off x="9885552" y="2776224"/>
            <a:ext cx="1336500" cy="420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34" name="Google Shape;1034;p109"/>
          <p:cNvSpPr/>
          <p:nvPr/>
        </p:nvSpPr>
        <p:spPr>
          <a:xfrm>
            <a:off x="9194657" y="1516583"/>
            <a:ext cx="1139400" cy="420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35" name="Google Shape;1035;p109"/>
          <p:cNvSpPr/>
          <p:nvPr/>
        </p:nvSpPr>
        <p:spPr>
          <a:xfrm>
            <a:off x="3229077" y="4419265"/>
            <a:ext cx="1769591"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36" name="Google Shape;1036;p109"/>
          <p:cNvSpPr/>
          <p:nvPr/>
        </p:nvSpPr>
        <p:spPr>
          <a:xfrm>
            <a:off x="8694031" y="2001765"/>
            <a:ext cx="1417800" cy="420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37" name="Google Shape;1037;p109"/>
          <p:cNvSpPr/>
          <p:nvPr/>
        </p:nvSpPr>
        <p:spPr>
          <a:xfrm>
            <a:off x="9064731" y="5649105"/>
            <a:ext cx="1047000" cy="4359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38" name="Google Shape;1038;p109"/>
          <p:cNvSpPr/>
          <p:nvPr/>
        </p:nvSpPr>
        <p:spPr>
          <a:xfrm>
            <a:off x="8746706" y="5149884"/>
            <a:ext cx="1811100" cy="420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39" name="Google Shape;1039;p109"/>
          <p:cNvSpPr/>
          <p:nvPr/>
        </p:nvSpPr>
        <p:spPr>
          <a:xfrm>
            <a:off x="9549774" y="4650639"/>
            <a:ext cx="1436100" cy="420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40" name="Google Shape;1040;p109"/>
          <p:cNvSpPr/>
          <p:nvPr/>
        </p:nvSpPr>
        <p:spPr>
          <a:xfrm>
            <a:off x="4824599" y="3574328"/>
            <a:ext cx="1436100" cy="420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5" name="Shape 1045"/>
        <p:cNvGrpSpPr/>
        <p:nvPr/>
      </p:nvGrpSpPr>
      <p:grpSpPr>
        <a:xfrm>
          <a:off x="0" y="0"/>
          <a:ext cx="0" cy="0"/>
          <a:chOff x="0" y="0"/>
          <a:chExt cx="0" cy="0"/>
        </a:xfrm>
      </p:grpSpPr>
      <p:pic>
        <p:nvPicPr>
          <p:cNvPr descr="A picture containing clock&#10;&#10;Description automatically generated" id="1046" name="Google Shape;1046;p7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047" name="Google Shape;1047;p7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048" name="Google Shape;1048;p7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049" name="Google Shape;1049;p7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50" name="Google Shape;1050;p7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1051" name="Google Shape;1051;p72"/>
          <p:cNvSpPr txBox="1"/>
          <p:nvPr/>
        </p:nvSpPr>
        <p:spPr>
          <a:xfrm>
            <a:off x="819040" y="1637598"/>
            <a:ext cx="10505063" cy="1077178"/>
          </a:xfrm>
          <a:prstGeom prst="rect">
            <a:avLst/>
          </a:prstGeom>
          <a:noFill/>
          <a:ln cap="flat" cmpd="sng" w="12700">
            <a:solidFill>
              <a:schemeClr val="accent2"/>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0" i="0" lang="en-US" sz="3200" u="none" cap="none" strike="noStrike">
                <a:solidFill>
                  <a:schemeClr val="dk1"/>
                </a:solidFill>
                <a:latin typeface="Century Gothic"/>
                <a:ea typeface="Century Gothic"/>
                <a:cs typeface="Century Gothic"/>
                <a:sym typeface="Century Gothic"/>
              </a:rPr>
              <a:t>All five of the goose honked angrily at the two wolves.</a:t>
            </a:r>
            <a:endParaRPr b="0" i="0" sz="3200" u="none" cap="none" strike="noStrike">
              <a:solidFill>
                <a:schemeClr val="dk1"/>
              </a:solidFill>
              <a:latin typeface="Century Gothic"/>
              <a:ea typeface="Century Gothic"/>
              <a:cs typeface="Century Gothic"/>
              <a:sym typeface="Century Gothic"/>
            </a:endParaRPr>
          </a:p>
        </p:txBody>
      </p:sp>
      <p:sp>
        <p:nvSpPr>
          <p:cNvPr id="1052" name="Google Shape;1052;p72"/>
          <p:cNvSpPr txBox="1"/>
          <p:nvPr/>
        </p:nvSpPr>
        <p:spPr>
          <a:xfrm>
            <a:off x="819052" y="2980125"/>
            <a:ext cx="10505100" cy="273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Which </a:t>
            </a:r>
            <a:r>
              <a:rPr b="0" i="0" lang="en-US" sz="2800" u="none" cap="none" strike="noStrike">
                <a:solidFill>
                  <a:schemeClr val="dk1"/>
                </a:solidFill>
                <a:latin typeface="Century Gothic"/>
                <a:ea typeface="Century Gothic"/>
                <a:cs typeface="Century Gothic"/>
                <a:sym typeface="Century Gothic"/>
              </a:rPr>
              <a:t>revision correctly uses an irregular plural noun</a:t>
            </a:r>
            <a:r>
              <a:rPr b="0" i="0" lang="en-US" sz="28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2800"/>
              <a:buFont typeface="Arial"/>
              <a:buAutoNum type="alphaUcPeriod"/>
            </a:pPr>
            <a:r>
              <a:rPr b="0" i="0" lang="en-US" sz="2800" u="none" cap="none" strike="noStrike">
                <a:solidFill>
                  <a:schemeClr val="dk1"/>
                </a:solidFill>
                <a:latin typeface="Century Gothic"/>
                <a:ea typeface="Century Gothic"/>
                <a:cs typeface="Century Gothic"/>
                <a:sym typeface="Century Gothic"/>
              </a:rPr>
              <a:t>Change goose to gooses.</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2800"/>
              <a:buFont typeface="Arial"/>
              <a:buAutoNum type="alphaUcPeriod"/>
            </a:pPr>
            <a:r>
              <a:rPr b="0" i="0" lang="en-US" sz="2800" u="none" cap="none" strike="noStrike">
                <a:solidFill>
                  <a:schemeClr val="dk1"/>
                </a:solidFill>
                <a:latin typeface="Century Gothic"/>
                <a:ea typeface="Century Gothic"/>
                <a:cs typeface="Century Gothic"/>
                <a:sym typeface="Century Gothic"/>
              </a:rPr>
              <a:t>Change goose to geese.</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2800"/>
              <a:buFont typeface="Arial"/>
              <a:buAutoNum type="alphaUcPeriod"/>
            </a:pPr>
            <a:r>
              <a:rPr b="0" i="0" lang="en-US" sz="2800" u="none" cap="none" strike="noStrike">
                <a:solidFill>
                  <a:schemeClr val="dk1"/>
                </a:solidFill>
                <a:latin typeface="Century Gothic"/>
                <a:ea typeface="Century Gothic"/>
                <a:cs typeface="Century Gothic"/>
                <a:sym typeface="Century Gothic"/>
              </a:rPr>
              <a:t>Change wolves to wolfes.</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2800"/>
              <a:buFont typeface="Arial"/>
              <a:buAutoNum type="alphaUcPeriod"/>
            </a:pPr>
            <a:r>
              <a:rPr b="0" i="0" lang="en-US" sz="2800" u="none" cap="none" strike="noStrike">
                <a:solidFill>
                  <a:schemeClr val="dk1"/>
                </a:solidFill>
                <a:latin typeface="Century Gothic"/>
                <a:ea typeface="Century Gothic"/>
                <a:cs typeface="Century Gothic"/>
                <a:sym typeface="Century Gothic"/>
              </a:rPr>
              <a:t>Change wolves to wolf.</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7" name="Shape 1057"/>
        <p:cNvGrpSpPr/>
        <p:nvPr/>
      </p:nvGrpSpPr>
      <p:grpSpPr>
        <a:xfrm>
          <a:off x="0" y="0"/>
          <a:ext cx="0" cy="0"/>
          <a:chOff x="0" y="0"/>
          <a:chExt cx="0" cy="0"/>
        </a:xfrm>
      </p:grpSpPr>
      <p:sp>
        <p:nvSpPr>
          <p:cNvPr id="1058" name="Google Shape;1058;p73"/>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059" name="Google Shape;1059;p73"/>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1060" name="Google Shape;1060;p73"/>
          <p:cNvSpPr txBox="1"/>
          <p:nvPr/>
        </p:nvSpPr>
        <p:spPr>
          <a:xfrm>
            <a:off x="3704392" y="2783291"/>
            <a:ext cx="7231608" cy="11079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1: </a:t>
            </a:r>
            <a:r>
              <a:rPr b="1" i="0" lang="en-US" sz="6600" u="none" cap="none" strike="noStrike">
                <a:solidFill>
                  <a:schemeClr val="lt1"/>
                </a:solidFill>
                <a:latin typeface="Century Gothic"/>
                <a:ea typeface="Century Gothic"/>
                <a:cs typeface="Century Gothic"/>
                <a:sym typeface="Century Gothic"/>
              </a:rPr>
              <a:t>Week 5</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061" name="Google Shape;1061;p73"/>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1062" name="Google Shape;1062;p73"/>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1063" name="Google Shape;1063;p7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64" name="Google Shape;1064;p73"/>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5</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pic>
        <p:nvPicPr>
          <p:cNvPr descr="A picture containing clock&#10;&#10;Description automatically generated" id="182" name="Google Shape;182;p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83" name="Google Shape;183;p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84" name="Google Shape;184;p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85" name="Google Shape;185;p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86" name="Google Shape;186;p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Academic Vocabulary </a:t>
            </a:r>
            <a:endParaRPr b="0" i="0" sz="1400" u="none" cap="none" strike="noStrike">
              <a:solidFill>
                <a:srgbClr val="000000"/>
              </a:solidFill>
              <a:latin typeface="Century Gothic"/>
              <a:ea typeface="Century Gothic"/>
              <a:cs typeface="Century Gothic"/>
              <a:sym typeface="Century Gothic"/>
            </a:endParaRPr>
          </a:p>
        </p:txBody>
      </p:sp>
      <p:sp>
        <p:nvSpPr>
          <p:cNvPr id="187" name="Google Shape;187;p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179</a:t>
            </a:r>
            <a:endParaRPr b="0" i="0" sz="1400" u="none" cap="none" strike="noStrike">
              <a:solidFill>
                <a:srgbClr val="000000"/>
              </a:solidFill>
              <a:latin typeface="Century Gothic"/>
              <a:ea typeface="Century Gothic"/>
              <a:cs typeface="Century Gothic"/>
              <a:sym typeface="Century Gothic"/>
            </a:endParaRPr>
          </a:p>
        </p:txBody>
      </p:sp>
      <p:sp>
        <p:nvSpPr>
          <p:cNvPr id="188" name="Google Shape;188;p8"/>
          <p:cNvSpPr txBox="1"/>
          <p:nvPr/>
        </p:nvSpPr>
        <p:spPr>
          <a:xfrm>
            <a:off x="6906742" y="3298649"/>
            <a:ext cx="4296153" cy="13849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2800" u="none" cap="none" strike="noStrike">
                <a:solidFill>
                  <a:schemeClr val="dk1"/>
                </a:solidFill>
                <a:latin typeface="Century Gothic"/>
                <a:ea typeface="Century Gothic"/>
                <a:cs typeface="Century Gothic"/>
                <a:sym typeface="Century Gothic"/>
              </a:rPr>
              <a:t>Complete </a:t>
            </a:r>
            <a:r>
              <a:rPr b="0" i="0" lang="en-US" sz="2800" u="none" cap="none" strike="noStrike">
                <a:solidFill>
                  <a:schemeClr val="dk1"/>
                </a:solidFill>
                <a:latin typeface="Century Gothic"/>
                <a:ea typeface="Century Gothic"/>
                <a:cs typeface="Century Gothic"/>
                <a:sym typeface="Century Gothic"/>
              </a:rPr>
              <a:t>the chart on page 179 in your Student Interactive.</a:t>
            </a:r>
            <a:endParaRPr b="0" i="0" sz="2800" u="none" cap="none" strike="noStrike">
              <a:solidFill>
                <a:schemeClr val="dk1"/>
              </a:solidFill>
              <a:latin typeface="Century Gothic"/>
              <a:ea typeface="Century Gothic"/>
              <a:cs typeface="Century Gothic"/>
              <a:sym typeface="Century Gothic"/>
            </a:endParaRPr>
          </a:p>
        </p:txBody>
      </p:sp>
      <p:pic>
        <p:nvPicPr>
          <p:cNvPr id="189" name="Google Shape;189;p8"/>
          <p:cNvPicPr preferRelativeResize="0"/>
          <p:nvPr/>
        </p:nvPicPr>
        <p:blipFill rotWithShape="1">
          <a:blip r:embed="rId6">
            <a:alphaModFix/>
          </a:blip>
          <a:srcRect b="0" l="0" r="0" t="0"/>
          <a:stretch/>
        </p:blipFill>
        <p:spPr>
          <a:xfrm>
            <a:off x="2241439" y="1184146"/>
            <a:ext cx="3854561" cy="531109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190" name="Google Shape;190;p8"/>
          <p:cNvPicPr preferRelativeResize="0"/>
          <p:nvPr/>
        </p:nvPicPr>
        <p:blipFill rotWithShape="1">
          <a:blip r:embed="rId7">
            <a:alphaModFix/>
          </a:blip>
          <a:srcRect b="0" l="0" r="0" t="0"/>
          <a:stretch/>
        </p:blipFill>
        <p:spPr>
          <a:xfrm>
            <a:off x="6874197" y="2593509"/>
            <a:ext cx="2010695" cy="70514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pic>
        <p:nvPicPr>
          <p:cNvPr descr="A picture containing clock&#10;&#10;Description automatically generated" id="196" name="Google Shape;196;p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97" name="Google Shape;197;p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98" name="Google Shape;198;p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99" name="Google Shape;199;p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00" name="Google Shape;200;p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Word Study </a:t>
            </a:r>
            <a:endParaRPr b="0" i="0" sz="4000" u="none" cap="none" strike="noStrike">
              <a:solidFill>
                <a:srgbClr val="000000"/>
              </a:solidFill>
              <a:latin typeface="Century Gothic"/>
              <a:ea typeface="Century Gothic"/>
              <a:cs typeface="Century Gothic"/>
              <a:sym typeface="Century Gothic"/>
            </a:endParaRPr>
          </a:p>
        </p:txBody>
      </p:sp>
      <p:sp>
        <p:nvSpPr>
          <p:cNvPr id="201" name="Google Shape;201;p9"/>
          <p:cNvSpPr txBox="1"/>
          <p:nvPr/>
        </p:nvSpPr>
        <p:spPr>
          <a:xfrm>
            <a:off x="1119188" y="2496386"/>
            <a:ext cx="4219559" cy="76944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same</a:t>
            </a:r>
            <a:endParaRPr b="0" i="0" sz="1400" u="none" cap="none" strike="noStrike">
              <a:solidFill>
                <a:srgbClr val="000000"/>
              </a:solidFill>
              <a:latin typeface="Century Gothic"/>
              <a:ea typeface="Century Gothic"/>
              <a:cs typeface="Century Gothic"/>
              <a:sym typeface="Century Gothic"/>
            </a:endParaRPr>
          </a:p>
        </p:txBody>
      </p:sp>
      <p:sp>
        <p:nvSpPr>
          <p:cNvPr id="202" name="Google Shape;202;p9"/>
          <p:cNvSpPr txBox="1"/>
          <p:nvPr/>
        </p:nvSpPr>
        <p:spPr>
          <a:xfrm>
            <a:off x="3857651" y="3926479"/>
            <a:ext cx="4219548" cy="76944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aflame</a:t>
            </a:r>
            <a:endParaRPr b="0" i="0" sz="1400" u="none" cap="none" strike="noStrike">
              <a:solidFill>
                <a:srgbClr val="000000"/>
              </a:solidFill>
              <a:latin typeface="Century Gothic"/>
              <a:ea typeface="Century Gothic"/>
              <a:cs typeface="Century Gothic"/>
              <a:sym typeface="Century Gothic"/>
            </a:endParaRPr>
          </a:p>
        </p:txBody>
      </p:sp>
      <p:sp>
        <p:nvSpPr>
          <p:cNvPr id="203" name="Google Shape;203;p9"/>
          <p:cNvSpPr txBox="1"/>
          <p:nvPr/>
        </p:nvSpPr>
        <p:spPr>
          <a:xfrm>
            <a:off x="5967425" y="2470446"/>
            <a:ext cx="4219562" cy="76944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blame</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