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6858000" cx="12192000"/>
  <p:notesSz cx="6858000" cy="9144000"/>
  <p:embeddedFontLst>
    <p:embeddedFont>
      <p:font typeface="Poppins"/>
      <p:regular r:id="rId84"/>
      <p:bold r:id="rId85"/>
      <p:italic r:id="rId86"/>
      <p:boldItalic r:id="rId87"/>
    </p:embeddedFont>
    <p:embeddedFont>
      <p:font typeface="Century Gothic"/>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2" roundtripDataSignature="AMtx7mhUQmR+xthKAMaGVzXc2JZA0uXn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F0EFAC-A6E1-4195-A300-A293C70745FB}">
  <a:tblStyle styleId="{62F0EFAC-A6E1-4195-A300-A293C70745F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regular.fntdata"/><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Poppins-italic.fntdata"/><Relationship Id="rId41" Type="http://schemas.openxmlformats.org/officeDocument/2006/relationships/slide" Target="slides/slide36.xml"/><Relationship Id="rId85" Type="http://schemas.openxmlformats.org/officeDocument/2006/relationships/font" Target="fonts/Poppins-bold.fntdata"/><Relationship Id="rId44" Type="http://schemas.openxmlformats.org/officeDocument/2006/relationships/slide" Target="slides/slide39.xml"/><Relationship Id="rId88" Type="http://schemas.openxmlformats.org/officeDocument/2006/relationships/font" Target="fonts/CenturyGothic-regular.fntdata"/><Relationship Id="rId43" Type="http://schemas.openxmlformats.org/officeDocument/2006/relationships/slide" Target="slides/slide38.xml"/><Relationship Id="rId87" Type="http://schemas.openxmlformats.org/officeDocument/2006/relationships/font" Target="fonts/Poppins-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CenturyGothic-bold.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CenturyGothic-boldItalic.fntdata"/><Relationship Id="rId90" Type="http://schemas.openxmlformats.org/officeDocument/2006/relationships/font" Target="fonts/CenturyGothic-italic.fntdata"/><Relationship Id="rId92" Type="http://customschemas.google.com/relationships/presentationmetadata" Target="meta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to identify realistic fiction.</a:t>
            </a:r>
            <a:endParaRPr/>
          </a:p>
          <a:p>
            <a:pPr indent="-215900" lvl="0" marL="228600" rtl="0" algn="l">
              <a:lnSpc>
                <a:spcPct val="100000"/>
              </a:lnSpc>
              <a:spcBef>
                <a:spcPts val="0"/>
              </a:spcBef>
              <a:spcAft>
                <a:spcPts val="0"/>
              </a:spcAft>
              <a:buSzPts val="1200"/>
              <a:buFont typeface="Calibri"/>
              <a:buAutoNum type="arabicPeriod"/>
            </a:pPr>
            <a:r>
              <a:rPr lang="en-US"/>
              <a:t>Prompt students to review The Blackout. Then have them complete the Turn and Talk activity on p. 144.</a:t>
            </a:r>
            <a:endParaRPr/>
          </a:p>
          <a:p>
            <a:pPr indent="-215900" lvl="0" marL="228600" rtl="0" algn="l">
              <a:lnSpc>
                <a:spcPct val="100000"/>
              </a:lnSpc>
              <a:spcBef>
                <a:spcPts val="0"/>
              </a:spcBef>
              <a:spcAft>
                <a:spcPts val="0"/>
              </a:spcAft>
              <a:buSzPts val="1200"/>
              <a:buFont typeface="Calibri"/>
              <a:buAutoNum type="arabicPeriod"/>
            </a:pPr>
            <a:r>
              <a:rPr lang="en-US"/>
              <a:t>Review the Set a Purpose section on p. 144 in the Student Interactive. Discuss a purpose for reading realistic fiction.</a:t>
            </a:r>
            <a:endParaRPr/>
          </a:p>
        </p:txBody>
      </p:sp>
      <p:sp>
        <p:nvSpPr>
          <p:cNvPr id="189" name="Google Shape;18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Academic Vocabulary for the unit: settle, various, group, and type. Explain that word parts are groups of letters that can be added to some words to make new words with different meanings. </a:t>
            </a:r>
            <a:endParaRPr/>
          </a:p>
          <a:p>
            <a:pPr indent="-190500" lvl="1" marL="685800" rtl="0" algn="l">
              <a:lnSpc>
                <a:spcPct val="100000"/>
              </a:lnSpc>
              <a:spcBef>
                <a:spcPts val="0"/>
              </a:spcBef>
              <a:spcAft>
                <a:spcPts val="0"/>
              </a:spcAft>
              <a:buClr>
                <a:srgbClr val="000000"/>
              </a:buClr>
              <a:buSzPts val="1200"/>
              <a:buFont typeface="Calibri"/>
              <a:buChar char="•"/>
            </a:pPr>
            <a:r>
              <a:rPr lang="en-US"/>
              <a:t>Determine the meaning of the word part. </a:t>
            </a:r>
            <a:endParaRPr/>
          </a:p>
          <a:p>
            <a:pPr indent="-190500" lvl="1" marL="685800" rtl="0" algn="l">
              <a:lnSpc>
                <a:spcPct val="100000"/>
              </a:lnSpc>
              <a:spcBef>
                <a:spcPts val="0"/>
              </a:spcBef>
              <a:spcAft>
                <a:spcPts val="0"/>
              </a:spcAft>
              <a:buClr>
                <a:srgbClr val="000000"/>
              </a:buClr>
              <a:buSzPts val="1200"/>
              <a:buFont typeface="Calibri"/>
              <a:buChar char="•"/>
            </a:pPr>
            <a:r>
              <a:rPr lang="en-US"/>
              <a:t>Recognize where the word part can be added to a root (beginning or end). </a:t>
            </a:r>
            <a:endParaRPr/>
          </a:p>
          <a:p>
            <a:pPr indent="-190500" lvl="1" marL="685800" rtl="0" algn="l">
              <a:lnSpc>
                <a:spcPct val="100000"/>
              </a:lnSpc>
              <a:spcBef>
                <a:spcPts val="0"/>
              </a:spcBef>
              <a:spcAft>
                <a:spcPts val="0"/>
              </a:spcAft>
              <a:buClr>
                <a:srgbClr val="000000"/>
              </a:buClr>
              <a:buSzPts val="1200"/>
              <a:buFont typeface="Calibri"/>
              <a:buChar char="•"/>
            </a:pPr>
            <a:r>
              <a:rPr lang="en-US"/>
              <a:t>Use the definition of the word part to figure out the meaning of the new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Look at p. 167 in the Student Interactive to model an example: </a:t>
            </a:r>
            <a:r>
              <a:rPr i="1" lang="en-US"/>
              <a:t>I know that I can add the word part re- to some words. So, when I add re- to the beginning of the word group, the word becomes regroup. The new word, regroup, has a different meaning. I read that the word part re- means “again.” So, regroup must mean “to group again.”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167 in the Student Interactive to show how the word part re- changes word meanings.</a:t>
            </a:r>
            <a:endParaRPr i="1"/>
          </a:p>
        </p:txBody>
      </p:sp>
      <p:sp>
        <p:nvSpPr>
          <p:cNvPr id="203" name="Google Shape;20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Show examples of slanted lines to help develop students’ handwriting.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slanted lines on the board. Draw handwriting lines on the board (solid line, dotted line, solid line). </a:t>
            </a:r>
            <a:endParaRPr/>
          </a:p>
          <a:p>
            <a:pPr indent="-190500" lvl="1" marL="685800" rtl="0" algn="l">
              <a:lnSpc>
                <a:spcPct val="100000"/>
              </a:lnSpc>
              <a:spcBef>
                <a:spcPts val="0"/>
              </a:spcBef>
              <a:spcAft>
                <a:spcPts val="0"/>
              </a:spcAft>
              <a:buClr>
                <a:srgbClr val="000000"/>
              </a:buClr>
              <a:buSzPts val="1200"/>
              <a:buFont typeface="Calibri"/>
              <a:buChar char="•"/>
            </a:pPr>
            <a:r>
              <a:rPr lang="en-US"/>
              <a:t>Start at the bottom handwriting line and draw a line up and right (diagonally) to the top. </a:t>
            </a:r>
            <a:endParaRPr/>
          </a:p>
          <a:p>
            <a:pPr indent="-190500" lvl="1" marL="685800" rtl="0" algn="l">
              <a:lnSpc>
                <a:spcPct val="100000"/>
              </a:lnSpc>
              <a:spcBef>
                <a:spcPts val="0"/>
              </a:spcBef>
              <a:spcAft>
                <a:spcPts val="0"/>
              </a:spcAft>
              <a:buClr>
                <a:srgbClr val="000000"/>
              </a:buClr>
              <a:buSzPts val="1200"/>
              <a:buFont typeface="Calibri"/>
              <a:buChar char="•"/>
            </a:pPr>
            <a:r>
              <a:rPr lang="en-US"/>
              <a:t>Draw another line, moving up and left (diagonally) to the top. </a:t>
            </a:r>
            <a:endParaRPr/>
          </a:p>
          <a:p>
            <a:pPr indent="-190500" lvl="1" marL="685800" rtl="0" algn="l">
              <a:lnSpc>
                <a:spcPct val="100000"/>
              </a:lnSpc>
              <a:spcBef>
                <a:spcPts val="0"/>
              </a:spcBef>
              <a:spcAft>
                <a:spcPts val="0"/>
              </a:spcAft>
              <a:buClr>
                <a:srgbClr val="000000"/>
              </a:buClr>
              <a:buSzPts val="1200"/>
              <a:buFont typeface="Calibri"/>
              <a:buChar char="•"/>
            </a:pPr>
            <a:r>
              <a:rPr lang="en-US"/>
              <a:t>Repeat the process, this time starting from the top.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25 from the Resource Download Center to practice drawing slanted lines. </a:t>
            </a:r>
            <a:r>
              <a:rPr b="1" i="0" lang="en-US" u="none" strike="noStrike">
                <a:solidFill>
                  <a:srgbClr val="000000"/>
                </a:solidFill>
              </a:rPr>
              <a:t>Click path: Realize -&gt; Table of Contents -&gt; Resource Download Center -&gt; Handwriting Practice -&gt; U1W3L1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16" name="Google Shape;21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include illustrations to help readers. Details in illustrations add information about a topic. Details might help readers better understand </a:t>
            </a:r>
            <a:endParaRPr/>
          </a:p>
          <a:p>
            <a:pPr indent="-228600" lvl="1" marL="685800" rtl="0" algn="l">
              <a:lnSpc>
                <a:spcPct val="100000"/>
              </a:lnSpc>
              <a:spcBef>
                <a:spcPts val="0"/>
              </a:spcBef>
              <a:spcAft>
                <a:spcPts val="0"/>
              </a:spcAft>
              <a:buClr>
                <a:srgbClr val="000000"/>
              </a:buClr>
              <a:buSzPts val="1200"/>
              <a:buFont typeface="Calibri"/>
              <a:buChar char="•"/>
            </a:pPr>
            <a:r>
              <a:rPr lang="en-US"/>
              <a:t>characters </a:t>
            </a:r>
            <a:endParaRPr/>
          </a:p>
          <a:p>
            <a:pPr indent="-228600" lvl="1" marL="685800" rtl="0" algn="l">
              <a:lnSpc>
                <a:spcPct val="100000"/>
              </a:lnSpc>
              <a:spcBef>
                <a:spcPts val="0"/>
              </a:spcBef>
              <a:spcAft>
                <a:spcPts val="0"/>
              </a:spcAft>
              <a:buClr>
                <a:srgbClr val="000000"/>
              </a:buClr>
              <a:buSzPts val="1200"/>
              <a:buFont typeface="Calibri"/>
              <a:buChar char="•"/>
            </a:pPr>
            <a:r>
              <a:rPr lang="en-US"/>
              <a:t>objects </a:t>
            </a:r>
            <a:endParaRPr/>
          </a:p>
          <a:p>
            <a:pPr indent="-228600" lvl="1" marL="685800" rtl="0" algn="l">
              <a:lnSpc>
                <a:spcPct val="100000"/>
              </a:lnSpc>
              <a:spcBef>
                <a:spcPts val="0"/>
              </a:spcBef>
              <a:spcAft>
                <a:spcPts val="0"/>
              </a:spcAft>
              <a:buClr>
                <a:srgbClr val="000000"/>
              </a:buClr>
              <a:buSzPts val="1200"/>
              <a:buFont typeface="Calibri"/>
              <a:buChar char="•"/>
            </a:pPr>
            <a:r>
              <a:rPr lang="en-US"/>
              <a:t>events </a:t>
            </a:r>
            <a:endParaRPr/>
          </a:p>
          <a:p>
            <a:pPr indent="-228600" lvl="1" marL="685800" rtl="0" algn="l">
              <a:lnSpc>
                <a:spcPct val="100000"/>
              </a:lnSpc>
              <a:spcBef>
                <a:spcPts val="0"/>
              </a:spcBef>
              <a:spcAft>
                <a:spcPts val="0"/>
              </a:spcAft>
              <a:buClr>
                <a:srgbClr val="000000"/>
              </a:buClr>
              <a:buSzPts val="1200"/>
              <a:buFont typeface="Calibri"/>
              <a:buChar char="•"/>
            </a:pPr>
            <a:r>
              <a:rPr lang="en-US"/>
              <a:t>setting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illustrations are pictures included in books to help readers enjoy and understand a book. Show the cover of a stack book that has an illustration and title. Read aloud the title. </a:t>
            </a:r>
            <a:r>
              <a:rPr i="1" lang="en-US"/>
              <a:t>Let’s look at this picture. It has many parts, or details. Those details help us better understand what this book is about. They add to what the title tells us.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Guide students in identifying details in the illustration that add to their understanding.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whether the illustration shows where the text takes place, who the text is about, and what might happen in the text.</a:t>
            </a:r>
            <a:endParaRPr i="0" sz="1800" u="none" strike="noStrike">
              <a:solidFill>
                <a:srgbClr val="000000"/>
              </a:solidFill>
            </a:endParaRPr>
          </a:p>
        </p:txBody>
      </p:sp>
      <p:sp>
        <p:nvSpPr>
          <p:cNvPr id="231" name="Google Shape;23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continue writing their books. Remind students to include details in their illustrations. </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text and do a Think Aloud to model how to identify details in an illustration.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text. Prompt students to take turns seeing how many details they see in the cover illustrations.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texts to give explicit instruction on the details of a cover illustration and what information they provide about the book.</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with whom you conferred and have them show an illustration from their book. They should describe a detail they included.</a:t>
            </a:r>
            <a:endParaRPr/>
          </a:p>
        </p:txBody>
      </p:sp>
      <p:sp>
        <p:nvSpPr>
          <p:cNvPr id="242" name="Google Shape;24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a:t>set</a:t>
            </a:r>
            <a:r>
              <a:rPr lang="en-US"/>
              <a:t> the phone down.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a:t>met</a:t>
            </a:r>
            <a:r>
              <a:rPr lang="en-US"/>
              <a:t> my friend today.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He likes to </a:t>
            </a:r>
            <a:r>
              <a:rPr b="1" lang="en-US"/>
              <a:t>pet</a:t>
            </a:r>
            <a:r>
              <a:rPr lang="en-US"/>
              <a:t> the dog.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bug is in the </a:t>
            </a:r>
            <a:r>
              <a:rPr b="1" lang="en-US"/>
              <a:t>net</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a:t>have</a:t>
            </a:r>
            <a:r>
              <a:rPr lang="en-US"/>
              <a:t> a cat. </a:t>
            </a:r>
            <a:endParaRPr/>
          </a:p>
          <a:p>
            <a:pPr indent="-228600" lvl="1" marL="685800" rtl="0" algn="l">
              <a:lnSpc>
                <a:spcPct val="100000"/>
              </a:lnSpc>
              <a:spcBef>
                <a:spcPts val="0"/>
              </a:spcBef>
              <a:spcAft>
                <a:spcPts val="0"/>
              </a:spcAft>
              <a:buClr>
                <a:srgbClr val="000000"/>
              </a:buClr>
              <a:buSzPts val="1200"/>
              <a:buFont typeface="Arial"/>
              <a:buAutoNum type="arabicPeriod"/>
            </a:pPr>
            <a:r>
              <a:rPr b="1" lang="en-US"/>
              <a:t>They</a:t>
            </a:r>
            <a:r>
              <a:rPr lang="en-US"/>
              <a:t> left the house.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55" name="Google Shape;25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simple sentences with students. Explain that a simple sentence tells a complete idea. It has a subject and verb.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jumbled sentence: man runs the. Place the words in the proper order to form a simple sentence. (The man runs.) Ask: </a:t>
            </a:r>
            <a:r>
              <a:rPr i="1" lang="en-US"/>
              <a:t>Which is the naming part? </a:t>
            </a:r>
            <a:r>
              <a:rPr i="0" lang="en-US"/>
              <a:t>(man) </a:t>
            </a:r>
            <a:r>
              <a:rPr i="1" lang="en-US"/>
              <a:t>Which is the action part?</a:t>
            </a:r>
            <a:r>
              <a:rPr i="0" lang="en-US"/>
              <a:t> (runs) </a:t>
            </a:r>
            <a:r>
              <a:rPr lang="en-US"/>
              <a:t>Remind students that the naming part is the subject and the action part is the verb. Give students this additional jumbled sentence to rewrite as a simple sentence: jumps girl the. (The girl jumps.)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create their own simple sentences that tell complete ideas. Prompt them to underline the subjects and circle the verbs.</a:t>
            </a:r>
            <a:endParaRPr i="0" sz="1800" u="none" strike="noStrike">
              <a:solidFill>
                <a:srgbClr val="000000"/>
              </a:solidFill>
            </a:endParaRPr>
          </a:p>
        </p:txBody>
      </p:sp>
      <p:sp>
        <p:nvSpPr>
          <p:cNvPr id="272" name="Google Shape;27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with students that the sound short e is spelled 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 m. Point to the m and say /m/. Ask students to say the sound /m/ with you as you point to the letter and say it again. Write the letter e. Point to the e and say /e/. Now have students say the sound /e/ with you as you point to the e. Then slowly slide your finger (from left to right) below the two letters and blend and say the sounds (/m/ /e/).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Next, have students blend the sounds with you as you say them again. Write the letter t. Point to the t and say /t/. Have students say the sound /t/ with you as you point to the t. Slowly slide your finger below all three letters to blend the sounds and pronounce the word met. Then have students blend the letters on their own and say the word. Ask for volunteers to use the word in a sentence. For additional practice, use the words pen, men, beg, and pet.</a:t>
            </a:r>
            <a:endParaRPr/>
          </a:p>
        </p:txBody>
      </p:sp>
      <p:sp>
        <p:nvSpPr>
          <p:cNvPr id="293" name="Google Shape;29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p. 135 and p. 136 in the Student Interactive by printing the letters</a:t>
            </a:r>
            <a:endParaRPr/>
          </a:p>
        </p:txBody>
      </p:sp>
      <p:sp>
        <p:nvSpPr>
          <p:cNvPr id="307" name="Google Shape;30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have, that, they, two, up. Divide students into teams and ask them to choose one of the words to write on a poster board. Have each team write their word multiple times on the poster with different colored crayons or markers. When everyone is done, have students write their names under their “special” word with a pencil or pen. Hang the posters in the classroom.</a:t>
            </a:r>
            <a:endParaRPr i="0" sz="1800" u="none" strike="noStrike">
              <a:solidFill>
                <a:srgbClr val="000000"/>
              </a:solidFill>
            </a:endParaRPr>
          </a:p>
        </p:txBody>
      </p:sp>
      <p:sp>
        <p:nvSpPr>
          <p:cNvPr id="321" name="Google Shape;32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plant and help from p. 146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act out each word to show what they already know about the selection vocabulary words. They can, for example, mimic a gardener planting seeds.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Define the vocabulary words as needed. Definitions appear on the selection pages that follow. Say: </a:t>
            </a:r>
            <a:r>
              <a:rPr i="1" lang="en-US"/>
              <a:t>These words will help us understand what characters do in the story Garden Party.</a:t>
            </a:r>
            <a:endParaRPr i="1"/>
          </a:p>
        </p:txBody>
      </p:sp>
      <p:sp>
        <p:nvSpPr>
          <p:cNvPr id="336" name="Google Shape;33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with students. Guide students to develop their own purpose, or reason, for reading Garden Party</a:t>
            </a:r>
            <a:endParaRPr/>
          </a:p>
          <a:p>
            <a:pPr indent="-228600" lvl="1" marL="685800" rtl="0" algn="l">
              <a:lnSpc>
                <a:spcPct val="100000"/>
              </a:lnSpc>
              <a:spcBef>
                <a:spcPts val="0"/>
              </a:spcBef>
              <a:spcAft>
                <a:spcPts val="0"/>
              </a:spcAft>
              <a:buClr>
                <a:srgbClr val="000000"/>
              </a:buClr>
              <a:buSzPts val="1200"/>
              <a:buFont typeface="Calibri"/>
              <a:buChar char="•"/>
            </a:pPr>
            <a:r>
              <a:rPr lang="en-US"/>
              <a:t>THINK Prompt students to develop their own reasons for reading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READ Have students focus on the purpose they established as they read or listen to the text.</a:t>
            </a:r>
            <a:endParaRPr/>
          </a:p>
          <a:p>
            <a:pPr indent="-228600" lvl="1" marL="685800" rtl="0" algn="l">
              <a:lnSpc>
                <a:spcPct val="100000"/>
              </a:lnSpc>
              <a:spcBef>
                <a:spcPts val="0"/>
              </a:spcBef>
              <a:spcAft>
                <a:spcPts val="0"/>
              </a:spcAft>
              <a:buClr>
                <a:srgbClr val="000000"/>
              </a:buClr>
              <a:buSzPts val="1200"/>
              <a:buFont typeface="Calibri"/>
              <a:buChar char="•"/>
            </a:pPr>
            <a:r>
              <a:rPr lang="en-US"/>
              <a:t>LOOK Remind students to look at the words and pictures to help them understand the characters and the characters’ actions in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ASK Have students generate, or ask, questions about the characters to deepen their understanding. </a:t>
            </a:r>
            <a:endParaRPr/>
          </a:p>
          <a:p>
            <a:pPr indent="-228600" lvl="1" marL="685800" rtl="0" algn="l">
              <a:lnSpc>
                <a:spcPct val="100000"/>
              </a:lnSpc>
              <a:spcBef>
                <a:spcPts val="0"/>
              </a:spcBef>
              <a:spcAft>
                <a:spcPts val="0"/>
              </a:spcAft>
              <a:buClr>
                <a:srgbClr val="000000"/>
              </a:buClr>
              <a:buSzPts val="1200"/>
              <a:buFont typeface="Calibri"/>
              <a:buChar char="•"/>
            </a:pPr>
            <a:r>
              <a:rPr lang="en-US"/>
              <a:t>COMPARE Remind students that they will be comparing this text to Click, Clack, Click! at a later time.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349" name="Google Shape;34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ask myself why I am reading Garden Party. I could read to learn about the characters. I could read to find out what a “garden party” is. But I want to learn how people can get to know their neighbors. Now I can start reading to find text evidence about the ways people become friendly neighbors.</a:t>
            </a:r>
            <a:endParaRPr i="1" u="none" strike="noStrike">
              <a:solidFill>
                <a:srgbClr val="000000"/>
              </a:solidFill>
            </a:endParaRPr>
          </a:p>
        </p:txBody>
      </p:sp>
      <p:sp>
        <p:nvSpPr>
          <p:cNvPr id="360" name="Google Shape;36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373" name="Google Shape;373;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I’m reading Garden Party to learn how people can get to know their neighbors. Jamal gets to know his neighbors in this story. He asks his neighbors to help plant the garden. The “garden party” brings the people, or characters, together. So, that’s one way people can get to know their neighbors.</a:t>
            </a:r>
            <a:endParaRPr i="1" u="none" strike="noStrike">
              <a:solidFill>
                <a:srgbClr val="000000"/>
              </a:solidFill>
            </a:endParaRPr>
          </a:p>
        </p:txBody>
      </p:sp>
      <p:sp>
        <p:nvSpPr>
          <p:cNvPr id="385" name="Google Shape;385;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398" name="Google Shape;398;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meet and join from p. 154 in the Student Interactive. Prompt students to find out what they already know about these words. Ask: </a:t>
            </a:r>
            <a:r>
              <a:rPr i="1" lang="en-US"/>
              <a:t>What does it mean to meet someone? Did you ever want to join a club or team?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Define the vocabulary words as needed. Definitions appear on the selection pages that follow. Say: </a:t>
            </a:r>
            <a:r>
              <a:rPr i="1" lang="en-US"/>
              <a:t>These words will help us understand what characters do in the text Click, Clack, Click!</a:t>
            </a:r>
            <a:endParaRPr i="1"/>
          </a:p>
        </p:txBody>
      </p:sp>
      <p:sp>
        <p:nvSpPr>
          <p:cNvPr id="410" name="Google Shape;410;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Prepare students to compare and contrast ideas across texts. We just finished reading Garden Party. As we read Click, Clack, Click!, look for similarities and differences between the two texts. Discuss the First Read Strategies with students. Guide students to develop their own purpose, or reason, for reading Click, Clack, Click!</a:t>
            </a:r>
            <a:endParaRPr/>
          </a:p>
          <a:p>
            <a:pPr indent="-228600" lvl="1" marL="685800" rtl="0" algn="l">
              <a:lnSpc>
                <a:spcPct val="100000"/>
              </a:lnSpc>
              <a:spcBef>
                <a:spcPts val="0"/>
              </a:spcBef>
              <a:spcAft>
                <a:spcPts val="0"/>
              </a:spcAft>
              <a:buClr>
                <a:srgbClr val="000000"/>
              </a:buClr>
              <a:buSzPts val="1200"/>
              <a:buFont typeface="Calibri"/>
              <a:buChar char="•"/>
            </a:pPr>
            <a:r>
              <a:rPr lang="en-US"/>
              <a:t>THINK Prompt students to develop their own reasons for reading the text.</a:t>
            </a:r>
            <a:endParaRPr/>
          </a:p>
          <a:p>
            <a:pPr indent="-228600" lvl="1" marL="685800" rtl="0" algn="l">
              <a:lnSpc>
                <a:spcPct val="100000"/>
              </a:lnSpc>
              <a:spcBef>
                <a:spcPts val="0"/>
              </a:spcBef>
              <a:spcAft>
                <a:spcPts val="0"/>
              </a:spcAft>
              <a:buClr>
                <a:srgbClr val="000000"/>
              </a:buClr>
              <a:buSzPts val="1200"/>
              <a:buFont typeface="Calibri"/>
              <a:buChar char="•"/>
            </a:pPr>
            <a:r>
              <a:rPr lang="en-US"/>
              <a:t>READ Have students focus on the purpose they established as they read or listen to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LOOK Remind students to look at the words and pictures to help them understand the characters and the characters’ actions in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ASK Have students generate, or ask, questions about the characters to deepen their understanding. </a:t>
            </a:r>
            <a:endParaRPr/>
          </a:p>
          <a:p>
            <a:pPr indent="-228600" lvl="1" marL="685800" rtl="0" algn="l">
              <a:lnSpc>
                <a:spcPct val="100000"/>
              </a:lnSpc>
              <a:spcBef>
                <a:spcPts val="0"/>
              </a:spcBef>
              <a:spcAft>
                <a:spcPts val="0"/>
              </a:spcAft>
              <a:buClr>
                <a:srgbClr val="000000"/>
              </a:buClr>
              <a:buSzPts val="1200"/>
              <a:buFont typeface="Calibri"/>
              <a:buChar char="•"/>
            </a:pPr>
            <a:r>
              <a:rPr lang="en-US"/>
              <a:t>COMPARE Guide students to compare the text to Click, Clack, Click! Ask them to focus on the similarities and differences between Jamal (from Garden Party) and Amena (from Click, Clack, Click!).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423" name="Google Shape;423;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see the title page shows a girl with an adult. This picture gives me a clue about how the girl feels. The adult looks like she is taking the girl someplace, but the girl looks like she isn’t sure she wants to go. I ask myself why the girl looks worried. I will read on to find the answer to my question.</a:t>
            </a:r>
            <a:endParaRPr i="1" u="none" strike="noStrike">
              <a:solidFill>
                <a:srgbClr val="000000"/>
              </a:solidFill>
            </a:endParaRPr>
          </a:p>
        </p:txBody>
      </p:sp>
      <p:sp>
        <p:nvSpPr>
          <p:cNvPr id="434" name="Google Shape;434;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47" name="Google Shape;447;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do not know who the boy on page 159 is. I should look at the words and pictures. The picture on this page shows Amena and a boy. The details from the text tell me that Amena is talking with a boy named Gabriel. So the boy in the picture must be Gabriel.</a:t>
            </a:r>
            <a:endParaRPr i="1" u="none" strike="noStrike">
              <a:solidFill>
                <a:srgbClr val="000000"/>
              </a:solidFill>
            </a:endParaRPr>
          </a:p>
        </p:txBody>
      </p:sp>
      <p:sp>
        <p:nvSpPr>
          <p:cNvPr id="459" name="Google Shape;459;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72" name="Google Shape;472;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these suggestions to prompt students’ initial responses to reading Look Both Ways! </a:t>
            </a:r>
            <a:endParaRPr/>
          </a:p>
          <a:p>
            <a:pPr indent="-215900" lvl="1" marL="685800" rtl="0" algn="l">
              <a:lnSpc>
                <a:spcPct val="100000"/>
              </a:lnSpc>
              <a:spcBef>
                <a:spcPts val="0"/>
              </a:spcBef>
              <a:spcAft>
                <a:spcPts val="0"/>
              </a:spcAft>
              <a:buSzPts val="1200"/>
              <a:buFont typeface="Calibri"/>
              <a:buChar char="•"/>
            </a:pPr>
            <a:r>
              <a:rPr lang="en-US"/>
              <a:t>Retell Tell a partner about the part of the text that shows something you have seen before. Where did you see this thing? </a:t>
            </a:r>
            <a:endParaRPr/>
          </a:p>
          <a:p>
            <a:pPr indent="-215900" lvl="1" marL="685800" rtl="0" algn="l">
              <a:lnSpc>
                <a:spcPct val="100000"/>
              </a:lnSpc>
              <a:spcBef>
                <a:spcPts val="0"/>
              </a:spcBef>
              <a:spcAft>
                <a:spcPts val="0"/>
              </a:spcAft>
              <a:buSzPts val="1200"/>
              <a:buFont typeface="Calibri"/>
              <a:buChar char="•"/>
            </a:pPr>
            <a:r>
              <a:rPr lang="en-US"/>
              <a:t>Illustrate Details Have students draw a picture of a traffic light or walk and wait signals. Then have partners discuss the meaning of each signal and what they should do when they see it.</a:t>
            </a:r>
            <a:endParaRPr/>
          </a:p>
        </p:txBody>
      </p:sp>
      <p:sp>
        <p:nvSpPr>
          <p:cNvPr id="484" name="Google Shape;48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authors choose words carefully. The vocabulary words plant, help, meet, and join can be used to talk about the actions of characters in Garden Party and Click, Clack, Click! </a:t>
            </a:r>
            <a:endParaRPr/>
          </a:p>
          <a:p>
            <a:pPr indent="-190500" lvl="1" marL="685800" rtl="0" algn="l">
              <a:lnSpc>
                <a:spcPct val="100000"/>
              </a:lnSpc>
              <a:spcBef>
                <a:spcPts val="0"/>
              </a:spcBef>
              <a:spcAft>
                <a:spcPts val="0"/>
              </a:spcAft>
              <a:buClr>
                <a:srgbClr val="000000"/>
              </a:buClr>
              <a:buSzPts val="1200"/>
              <a:buFont typeface="Calibri"/>
              <a:buChar char="•"/>
            </a:pPr>
            <a:r>
              <a:rPr lang="en-US"/>
              <a:t>Remind yourself of the word’s meaning. </a:t>
            </a:r>
            <a:endParaRPr/>
          </a:p>
          <a:p>
            <a:pPr indent="-190500" lvl="1" marL="685800" rtl="0" algn="l">
              <a:lnSpc>
                <a:spcPct val="100000"/>
              </a:lnSpc>
              <a:spcBef>
                <a:spcPts val="0"/>
              </a:spcBef>
              <a:spcAft>
                <a:spcPts val="0"/>
              </a:spcAft>
              <a:buClr>
                <a:srgbClr val="000000"/>
              </a:buClr>
              <a:buSzPts val="1200"/>
              <a:buFont typeface="Calibri"/>
              <a:buChar char="•"/>
            </a:pPr>
            <a:r>
              <a:rPr lang="en-US"/>
              <a:t>Think about why the author chose to use this word. What information is the author trying to give the reader?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162 in the Student Interactive. Model how to complete the activity using the word plant. Read the directions aloud and ask students to look at the word groups. In which word group does plant fit best?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 strategies for developing vocabulary.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respond by using the vocabulary words to complete p. 162 in the Student Interactive.</a:t>
            </a:r>
            <a:endParaRPr i="1" u="none" strike="noStrike">
              <a:solidFill>
                <a:srgbClr val="000000"/>
              </a:solidFill>
            </a:endParaRPr>
          </a:p>
        </p:txBody>
      </p:sp>
      <p:sp>
        <p:nvSpPr>
          <p:cNvPr id="497" name="Google Shape;49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163 in the Student Interactive.</a:t>
            </a:r>
            <a:endParaRPr/>
          </a:p>
        </p:txBody>
      </p:sp>
      <p:sp>
        <p:nvSpPr>
          <p:cNvPr id="510" name="Google Shape;510;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revise their drafts by adding details in pictures. Different kinds of books contain different kinds of illustrations and details. Fiction books usually contain illustrations with details that show </a:t>
            </a:r>
            <a:endParaRPr/>
          </a:p>
          <a:p>
            <a:pPr indent="-204215" lvl="1" marL="704088" rtl="0" algn="l">
              <a:lnSpc>
                <a:spcPct val="100000"/>
              </a:lnSpc>
              <a:spcBef>
                <a:spcPts val="0"/>
              </a:spcBef>
              <a:spcAft>
                <a:spcPts val="0"/>
              </a:spcAft>
              <a:buClr>
                <a:srgbClr val="000000"/>
              </a:buClr>
              <a:buSzPts val="1200"/>
              <a:buFont typeface="Calibri"/>
              <a:buChar char="•"/>
            </a:pPr>
            <a:r>
              <a:rPr lang="en-US"/>
              <a:t>what a character is doing </a:t>
            </a:r>
            <a:endParaRPr/>
          </a:p>
          <a:p>
            <a:pPr indent="-204215" lvl="1" marL="704088" rtl="0" algn="l">
              <a:lnSpc>
                <a:spcPct val="100000"/>
              </a:lnSpc>
              <a:spcBef>
                <a:spcPts val="0"/>
              </a:spcBef>
              <a:spcAft>
                <a:spcPts val="0"/>
              </a:spcAft>
              <a:buClr>
                <a:srgbClr val="000000"/>
              </a:buClr>
              <a:buSzPts val="1200"/>
              <a:buFont typeface="Calibri"/>
              <a:buChar char="•"/>
            </a:pPr>
            <a:r>
              <a:rPr lang="en-US"/>
              <a:t>what a character looks like </a:t>
            </a:r>
            <a:endParaRPr/>
          </a:p>
          <a:p>
            <a:pPr indent="-204215" lvl="1" marL="704088" rtl="0" algn="l">
              <a:lnSpc>
                <a:spcPct val="100000"/>
              </a:lnSpc>
              <a:spcBef>
                <a:spcPts val="0"/>
              </a:spcBef>
              <a:spcAft>
                <a:spcPts val="0"/>
              </a:spcAft>
              <a:buClr>
                <a:srgbClr val="000000"/>
              </a:buClr>
              <a:buSzPts val="1200"/>
              <a:buFont typeface="Calibri"/>
              <a:buChar char="•"/>
            </a:pPr>
            <a:r>
              <a:rPr lang="en-US"/>
              <a:t>where a character is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Nonfiction books usually contain illustrations with details that show </a:t>
            </a:r>
            <a:endParaRPr/>
          </a:p>
          <a:p>
            <a:pPr indent="-204215" lvl="1" marL="704088" rtl="0" algn="l">
              <a:lnSpc>
                <a:spcPct val="100000"/>
              </a:lnSpc>
              <a:spcBef>
                <a:spcPts val="0"/>
              </a:spcBef>
              <a:spcAft>
                <a:spcPts val="0"/>
              </a:spcAft>
              <a:buClr>
                <a:srgbClr val="000000"/>
              </a:buClr>
              <a:buSzPts val="1200"/>
              <a:buFont typeface="Calibri"/>
              <a:buChar char="•"/>
            </a:pPr>
            <a:r>
              <a:rPr lang="en-US"/>
              <a:t>different parts of an object </a:t>
            </a:r>
            <a:endParaRPr/>
          </a:p>
          <a:p>
            <a:pPr indent="-204215" lvl="1" marL="704088" rtl="0" algn="l">
              <a:lnSpc>
                <a:spcPct val="100000"/>
              </a:lnSpc>
              <a:spcBef>
                <a:spcPts val="0"/>
              </a:spcBef>
              <a:spcAft>
                <a:spcPts val="0"/>
              </a:spcAft>
              <a:buClr>
                <a:srgbClr val="000000"/>
              </a:buClr>
              <a:buSzPts val="1200"/>
              <a:buFont typeface="Calibri"/>
              <a:buChar char="•"/>
            </a:pPr>
            <a:r>
              <a:rPr lang="en-US"/>
              <a:t>what real places look like </a:t>
            </a:r>
            <a:endParaRPr/>
          </a:p>
          <a:p>
            <a:pPr indent="-204215" lvl="1" marL="704088" rtl="0" algn="l">
              <a:lnSpc>
                <a:spcPct val="100000"/>
              </a:lnSpc>
              <a:spcBef>
                <a:spcPts val="0"/>
              </a:spcBef>
              <a:spcAft>
                <a:spcPts val="0"/>
              </a:spcAft>
              <a:buClr>
                <a:srgbClr val="000000"/>
              </a:buClr>
              <a:buSzPts val="1200"/>
              <a:buFont typeface="Calibri"/>
              <a:buChar char="•"/>
            </a:pPr>
            <a:r>
              <a:rPr lang="en-US"/>
              <a:t>what real people do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Hold up a fiction book from the stack. Read aloud the title. Look at this illustration. What details help you know more about the book? How could the illustrator have revised his or her draft to add details in pictures that would give even more information?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Hold up another fiction book and model for students how you would revise the text to add details. Then hold up another book and ask the class to offer details they would add. Repeat the procedure with some nonfiction books.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171 in the Student Interactive. Read the introduction and directions and have students revise the illustration by adding details.</a:t>
            </a:r>
            <a:endParaRPr i="1" u="none" strike="noStrike">
              <a:solidFill>
                <a:srgbClr val="000000"/>
              </a:solidFill>
            </a:endParaRPr>
          </a:p>
        </p:txBody>
      </p:sp>
      <p:sp>
        <p:nvSpPr>
          <p:cNvPr id="522" name="Google Shape;52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revise their drafts by adding details to their own pictures. Then they should continue writing. </a:t>
            </a:r>
            <a:endParaRPr/>
          </a:p>
          <a:p>
            <a:pPr indent="-228600" lvl="1" marL="685800" rtl="0" algn="l">
              <a:lnSpc>
                <a:spcPct val="100000"/>
              </a:lnSpc>
              <a:spcBef>
                <a:spcPts val="0"/>
              </a:spcBef>
              <a:spcAft>
                <a:spcPts val="0"/>
              </a:spcAft>
              <a:buClr>
                <a:srgbClr val="000000"/>
              </a:buClr>
              <a:buSzPts val="1200"/>
              <a:buFont typeface="Calibri"/>
              <a:buChar char="•"/>
            </a:pPr>
            <a:r>
              <a:rPr lang="en-US"/>
              <a:t>Modeled Do a Think Aloud to model drawing a character and adding details.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partners work together to draw an object and talk about details they can add.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Provide explicit instruction on details students can add to their pictures to help readers.</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several students with whom you conferred to share the pictures they drew, identify the details, and tell why they included them.</a:t>
            </a:r>
            <a:endParaRPr i="0" sz="1800" u="none" strike="noStrike">
              <a:solidFill>
                <a:srgbClr val="000000"/>
              </a:solidFill>
            </a:endParaRPr>
          </a:p>
        </p:txBody>
      </p:sp>
      <p:sp>
        <p:nvSpPr>
          <p:cNvPr id="535" name="Google Shape;53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in some words, the letter e is pronounced /e/ as in net.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words: ten, men, pen. Read each word and point out that the letter e makes the short e sound. Then circle the first letters in each word. Model alphabetizing the three words to the first letter. (men, pen, ten)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169 in the Student Interactive. </a:t>
            </a:r>
            <a:endParaRPr i="0" u="none" strike="noStrike">
              <a:solidFill>
                <a:srgbClr val="000000"/>
              </a:solidFill>
            </a:endParaRPr>
          </a:p>
        </p:txBody>
      </p:sp>
      <p:sp>
        <p:nvSpPr>
          <p:cNvPr id="548" name="Google Shape;54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adjectives and articles to students. Explain that an adjective is a word that describes a noun. Articles a and an tell about any person, place, or thing. The article the tells about a specific person, place, or thing.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Present this sentence: The girl has a small plant. Ask: </a:t>
            </a:r>
            <a:r>
              <a:rPr i="1" lang="en-US"/>
              <a:t>Which word describes plant? (small) Small describes plant, so small is an adjective. Does the article the tell about a specific girl or any girl? (specific) Does the article a tell about a specific plant or any plant? (any)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practice using adjectives and articles by making their own oral sentences. Tell them to include at least one adjective and one article. They will then share their sentences with the class, explaining which word is the adjective and which is the article.</a:t>
            </a:r>
            <a:endParaRPr i="0" sz="1800" u="none" strike="noStrike">
              <a:solidFill>
                <a:srgbClr val="000000"/>
              </a:solidFill>
            </a:endParaRPr>
          </a:p>
        </p:txBody>
      </p:sp>
      <p:sp>
        <p:nvSpPr>
          <p:cNvPr id="562" name="Google Shape;56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bed Picture Card. Tell students to listen to each sound as you say the word bed. Repeat the sounds in the word bed several times: /b/ /e/ /d/. Then point to the picture of the ten on p. 134 in the Student Interactive. Have students repeat the activity with the pictures for ten, net, and pen. </a:t>
            </a:r>
            <a:endParaRPr/>
          </a:p>
          <a:p>
            <a:pPr indent="-190500" lvl="0" marL="228600" marR="0" rtl="0" algn="l">
              <a:lnSpc>
                <a:spcPct val="100000"/>
              </a:lnSpc>
              <a:spcBef>
                <a:spcPts val="0"/>
              </a:spcBef>
              <a:spcAft>
                <a:spcPts val="0"/>
              </a:spcAft>
              <a:buClr>
                <a:srgbClr val="000000"/>
              </a:buClr>
              <a:buSzPts val="1200"/>
              <a:buFont typeface="Arial"/>
              <a:buAutoNum type="arabicPeriod"/>
            </a:pPr>
            <a:r>
              <a:rPr lang="en-US"/>
              <a:t>Display the jet Picture Card. Say: Listen carefully as I say the sounds in the word jet: /j/ /e/ /t/. Now repeat the sounds in jet with me: /j/ e/ /t/. What sound do you hear in the middle of the word jet? Yes, that is the sound /e/. Display the hen and red Picture Cards to further practice the medial sound /e/. First say the sounds in each word and then have students repeat the sounds. </a:t>
            </a:r>
            <a:r>
              <a:rPr b="1" i="0" lang="en-US" u="none" strike="noStrike">
                <a:solidFill>
                  <a:srgbClr val="000000"/>
                </a:solidFill>
              </a:rPr>
              <a:t>Click path -&gt; Table of Contents -&gt; Unit 1 Week 4 Realistic Fiction -&gt; Lesson 1</a:t>
            </a:r>
            <a:endParaRPr/>
          </a:p>
          <a:p>
            <a:pPr indent="-114300" lvl="0" marL="228600" rtl="0" algn="l">
              <a:lnSpc>
                <a:spcPct val="100000"/>
              </a:lnSpc>
              <a:spcBef>
                <a:spcPts val="0"/>
              </a:spcBef>
              <a:spcAft>
                <a:spcPts val="0"/>
              </a:spcAft>
              <a:buClr>
                <a:srgbClr val="000000"/>
              </a:buClr>
              <a:buSzPts val="1200"/>
              <a:buFont typeface="Arial"/>
              <a:buNone/>
            </a:pPr>
            <a:r>
              <a:t/>
            </a:r>
            <a:endParaRPr i="1"/>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hat on p. 137 in the Student Interactive. Tell students to listen for the beginning sound as you say the word hat. Then say: </a:t>
            </a:r>
            <a:r>
              <a:rPr i="1" lang="en-US"/>
              <a:t>What sound does hat begin with? Listen as I say the sound: /h/ /h/ /h/ hat. Hat begins with the sound /h/. Say the sound with me: /h/. </a:t>
            </a:r>
            <a:r>
              <a:rPr lang="en-US"/>
              <a:t>Repeat the sounds in the word hat several times and stress the beginning sound: /h/ /a/ /t/. Then have students repeat this activity with the pictures for log and dog.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words and have students segment and blend the phonemes: lot, /l/ /o/ /t/; hen, /h/ /e/ /n/; Dan, /d/ /a/ /n/. Ask students what sound they hear at the beginning of each word.</a:t>
            </a:r>
            <a:endParaRPr i="0"/>
          </a:p>
        </p:txBody>
      </p:sp>
      <p:sp>
        <p:nvSpPr>
          <p:cNvPr id="583" name="Google Shape;58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 dog, lamp, and hen Picture Cards to introduce the sound /d/ spelled d, sound /l/ spelled l, and sound /h/ spelled h. </a:t>
            </a:r>
            <a:endParaRPr/>
          </a:p>
          <a:p>
            <a:pPr indent="-215900" lvl="0" marL="228600" rtl="0" algn="l">
              <a:lnSpc>
                <a:spcPct val="100000"/>
              </a:lnSpc>
              <a:spcBef>
                <a:spcPts val="0"/>
              </a:spcBef>
              <a:spcAft>
                <a:spcPts val="0"/>
              </a:spcAft>
              <a:buSzPts val="1200"/>
              <a:buFont typeface="Arial"/>
              <a:buAutoNum type="arabicPeriod"/>
            </a:pPr>
            <a:r>
              <a:rPr lang="en-US"/>
              <a:t>Write the letters d, l, and h. Model the sound /d/ spelled d, sound /l/ spelled l, and sound /h/ spelled h. Display the dog Picture Card. Write the word dog. </a:t>
            </a:r>
            <a:r>
              <a:rPr i="1" lang="en-US"/>
              <a:t>Listen as I say this word: dog. I will say the sounds in the word slowly: /d/ (pause) /o/ (pause) /g/. What beginning sound do you hear? Listen carefully as I say the sounds in dog again: /d/ (pause) /o/ (pause) /g/. The beginning sound in dog is the sound /d/. The sound /d/ is spelled with the letter d. </a:t>
            </a:r>
            <a:r>
              <a:rPr lang="en-US"/>
              <a:t>Point to the letter d. Practice other initial d words: dot, dip, dig. Repeat for the initial sound /l/ with the lamp Picture Card and the initial sound /h/ with the hen Picture Card. Model and practice initial sounds for words beginning with l and h: lip, lot, leg; hem, hit, hog.</a:t>
            </a:r>
            <a:r>
              <a:rPr b="1" i="0" lang="en-US" u="none" strike="noStrike">
                <a:solidFill>
                  <a:srgbClr val="000000"/>
                </a:solidFill>
              </a:rPr>
              <a:t> Click path -&gt; Table of Contents -&gt; Unit 1 Week 4 Realistic Fiction-&gt; Lesson 3</a:t>
            </a:r>
            <a:endParaRPr/>
          </a:p>
        </p:txBody>
      </p:sp>
      <p:sp>
        <p:nvSpPr>
          <p:cNvPr id="597" name="Google Shape;59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practice blending and decoding the words on the bottom of p. 137 in the Student Interactive.</a:t>
            </a:r>
            <a:endParaRPr/>
          </a:p>
        </p:txBody>
      </p:sp>
      <p:sp>
        <p:nvSpPr>
          <p:cNvPr id="616" name="Google Shape;616;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high-frequency words for the week: have, that, they, two, up. Explain that these are words we must remember and practice.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have on the board. Say: </a:t>
            </a:r>
            <a:r>
              <a:rPr i="1" lang="en-US"/>
              <a:t>This is the word have. What are the letters in have? Yes, the letters are h, a, v, e. </a:t>
            </a:r>
            <a:r>
              <a:rPr lang="en-US"/>
              <a:t>Ask students to use have in a sentence. Repeat with the remaining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read, and write high-frequency words on p. 138 in the Student Interactive. </a:t>
            </a:r>
            <a:endParaRPr/>
          </a:p>
        </p:txBody>
      </p:sp>
      <p:sp>
        <p:nvSpPr>
          <p:cNvPr id="629" name="Google Shape;629;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Characters are the people or animals in a story. Readers can describe characters by noticing what they say and do. When you read more than one text, you can compare and contrast characters’ actions. </a:t>
            </a:r>
            <a:endParaRPr/>
          </a:p>
          <a:p>
            <a:pPr indent="-215900" lvl="1" marL="685800" rtl="0" algn="l">
              <a:lnSpc>
                <a:spcPct val="100000"/>
              </a:lnSpc>
              <a:spcBef>
                <a:spcPts val="0"/>
              </a:spcBef>
              <a:spcAft>
                <a:spcPts val="0"/>
              </a:spcAft>
              <a:buSzPts val="1200"/>
              <a:buFont typeface="Calibri"/>
              <a:buChar char="•"/>
            </a:pPr>
            <a:r>
              <a:rPr lang="en-US"/>
              <a:t>Examine the text. Are there words or pictures that might help you describe the main characters and the reasons for their actions? </a:t>
            </a:r>
            <a:endParaRPr/>
          </a:p>
          <a:p>
            <a:pPr indent="-215900" lvl="1" marL="685800" rtl="0" algn="l">
              <a:lnSpc>
                <a:spcPct val="100000"/>
              </a:lnSpc>
              <a:spcBef>
                <a:spcPts val="0"/>
              </a:spcBef>
              <a:spcAft>
                <a:spcPts val="0"/>
              </a:spcAft>
              <a:buSzPts val="1200"/>
              <a:buFont typeface="Calibri"/>
              <a:buChar char="•"/>
            </a:pPr>
            <a:r>
              <a:rPr lang="en-US"/>
              <a:t>Focus on words that tell what the characters say, do, and feel. </a:t>
            </a:r>
            <a:endParaRPr/>
          </a:p>
          <a:p>
            <a:pPr indent="-215900" lvl="0" marL="228600" rtl="0" algn="l">
              <a:lnSpc>
                <a:spcPct val="100000"/>
              </a:lnSpc>
              <a:spcBef>
                <a:spcPts val="0"/>
              </a:spcBef>
              <a:spcAft>
                <a:spcPts val="0"/>
              </a:spcAft>
              <a:buSzPts val="1200"/>
              <a:buFont typeface="Calibri"/>
              <a:buAutoNum type="arabicPeriod"/>
            </a:pPr>
            <a:r>
              <a:rPr lang="en-US"/>
              <a:t>Direct students’ attention to the Close Read note on p. 153 of Garden Party in the Student Interactive. </a:t>
            </a:r>
            <a:endParaRPr/>
          </a:p>
          <a:p>
            <a:pPr indent="-215900" lvl="1" marL="685800" rtl="0" algn="l">
              <a:lnSpc>
                <a:spcPct val="100000"/>
              </a:lnSpc>
              <a:spcBef>
                <a:spcPts val="0"/>
              </a:spcBef>
              <a:spcAft>
                <a:spcPts val="0"/>
              </a:spcAft>
              <a:buSzPts val="1200"/>
              <a:buFont typeface="Calibri"/>
              <a:buChar char="•"/>
            </a:pPr>
            <a:r>
              <a:rPr i="1" lang="en-US"/>
              <a:t>To describe how Jamal feels, I need to read the text. Then I should find Jamal in the picture and think about how he looks. Does he look happy, sad, or mad? Then I can describe how Jamal feels. Read aloud the text to students. Then ask: How does Jamal feel? Guide students to describe Jamal. </a:t>
            </a:r>
            <a:endParaRPr/>
          </a:p>
          <a:p>
            <a:pPr indent="-215900" lvl="1" marL="685800" rtl="0" algn="l">
              <a:lnSpc>
                <a:spcPct val="100000"/>
              </a:lnSpc>
              <a:spcBef>
                <a:spcPts val="0"/>
              </a:spcBef>
              <a:spcAft>
                <a:spcPts val="0"/>
              </a:spcAft>
              <a:buSzPts val="1200"/>
              <a:buFont typeface="Calibri"/>
              <a:buChar char="•"/>
            </a:pPr>
            <a:r>
              <a:rPr lang="en-US"/>
              <a:t>Compare Texts Now have students go back to the Close Read notes on pp. 157 and 161 in the Student Interactive and underline the text that helps them describe how Amena feels in Click, Clack, Click! Lead a discussion that compares and contrasts the two characters.</a:t>
            </a:r>
            <a:endParaRPr i="0"/>
          </a:p>
        </p:txBody>
      </p:sp>
      <p:sp>
        <p:nvSpPr>
          <p:cNvPr id="642" name="Google Shape;64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follow the Close Read prompt on p. 153. Ask: How does Jamal feel? (possible response: happy) DOK 1</a:t>
            </a:r>
            <a:endParaRPr i="0" u="none" strike="noStrike">
              <a:solidFill>
                <a:schemeClr val="dk1"/>
              </a:solidFill>
            </a:endParaRPr>
          </a:p>
        </p:txBody>
      </p:sp>
      <p:sp>
        <p:nvSpPr>
          <p:cNvPr id="655" name="Google Shape;655;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read the Close Read note. Ask: How does Amena feel? (Possible response: sad) Then prompt them to underline details in the text that help them describe how Amena is feeling at the start of the story. DOK 2</a:t>
            </a:r>
            <a:endParaRPr i="0" u="none" strike="noStrike">
              <a:solidFill>
                <a:schemeClr val="dk1"/>
              </a:solidFill>
            </a:endParaRPr>
          </a:p>
        </p:txBody>
      </p:sp>
      <p:sp>
        <p:nvSpPr>
          <p:cNvPr id="668" name="Google Shape;668;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Ask students to read the Close Read note on p. 161. Guide them to use clues from the picture to help them understand how Amena feels. Then prompt students to underline details in the text that tell why she is feeling that way. Ask students to explain why Amena's character changes over the course of the story. (Possible response: She makes friends.) DOK 3</a:t>
            </a:r>
            <a:endParaRPr i="0" u="none" strike="noStrike">
              <a:solidFill>
                <a:schemeClr val="dk1"/>
              </a:solidFill>
            </a:endParaRPr>
          </a:p>
        </p:txBody>
      </p:sp>
      <p:sp>
        <p:nvSpPr>
          <p:cNvPr id="681" name="Google Shape;681;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describing characters.</a:t>
            </a:r>
            <a:endParaRPr/>
          </a:p>
          <a:p>
            <a:pPr indent="-215900" lvl="0" marL="228600" rtl="0" algn="l">
              <a:lnSpc>
                <a:spcPct val="100000"/>
              </a:lnSpc>
              <a:spcBef>
                <a:spcPts val="0"/>
              </a:spcBef>
              <a:spcAft>
                <a:spcPts val="0"/>
              </a:spcAft>
              <a:buSzPts val="1200"/>
              <a:buFont typeface="Calibri"/>
              <a:buAutoNum type="arabicPeriod"/>
            </a:pPr>
            <a:r>
              <a:rPr lang="en-US"/>
              <a:t>Have students compare characters by completing the chart on p. 164 in the Student Interactive.</a:t>
            </a:r>
            <a:endParaRPr/>
          </a:p>
        </p:txBody>
      </p:sp>
      <p:sp>
        <p:nvSpPr>
          <p:cNvPr id="694" name="Google Shape;69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Sound-Spelling Card 6 (elephant) to introduce how to spell the sound short 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a:t>
            </a:r>
            <a:r>
              <a:rPr i="1" lang="en-US"/>
              <a:t>This is a picture of an elephant. Elephant begins with the sound /e/, which sounds like this: /e/ (pause) /e/ (pause) /e/ (pause) elephant. Say the sound with me. Have students say the sound several times. Then ask: What sound does elephant begin with?</a:t>
            </a:r>
            <a:r>
              <a:rPr lang="en-US"/>
              <a:t> Elicit responses. </a:t>
            </a:r>
            <a:r>
              <a:rPr i="1" lang="en-US"/>
              <a:t>Point to the Ee at the top of the card. The sound /e/ is called the short e sound and is spelled with the letter e. What letter makes the short e sound? Yes, the letter e.</a:t>
            </a:r>
            <a:r>
              <a:rPr lang="en-US"/>
              <a:t> Write the words get and set and have students decode them. </a:t>
            </a:r>
            <a:r>
              <a:rPr b="1" i="0" lang="en-US" u="none" strike="noStrike">
                <a:solidFill>
                  <a:srgbClr val="000000"/>
                </a:solidFill>
              </a:rPr>
              <a:t>Click path -&gt; Table of Contents -&gt; Unit 1 Week 4 Realistic Fiction -&gt; Lesson 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the bottom of p. 134 in the Student Interactive. Have them practice saying each sound in the words by following the short arrows. Then have students blend phonemes (long arrow) to decode the short e words pet and men.</a:t>
            </a:r>
            <a:endParaRPr/>
          </a:p>
        </p:txBody>
      </p:sp>
      <p:sp>
        <p:nvSpPr>
          <p:cNvPr id="124" name="Google Shape;1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choose precise and vivid words to help readers see and understand what they are describing in a text. </a:t>
            </a:r>
            <a:endParaRPr/>
          </a:p>
          <a:p>
            <a:pPr indent="-190500" lvl="1" marL="685800" rtl="0" algn="l">
              <a:lnSpc>
                <a:spcPct val="100000"/>
              </a:lnSpc>
              <a:spcBef>
                <a:spcPts val="0"/>
              </a:spcBef>
              <a:spcAft>
                <a:spcPts val="0"/>
              </a:spcAft>
              <a:buClr>
                <a:srgbClr val="000000"/>
              </a:buClr>
              <a:buSzPts val="1200"/>
              <a:buFont typeface="Calibri"/>
              <a:buChar char="•"/>
            </a:pPr>
            <a:r>
              <a:rPr lang="en-US"/>
              <a:t>Descriptive words can help you picture people, places, and events. </a:t>
            </a:r>
            <a:endParaRPr/>
          </a:p>
          <a:p>
            <a:pPr indent="-190500" lvl="1" marL="685800" rtl="0" algn="l">
              <a:lnSpc>
                <a:spcPct val="100000"/>
              </a:lnSpc>
              <a:spcBef>
                <a:spcPts val="0"/>
              </a:spcBef>
              <a:spcAft>
                <a:spcPts val="0"/>
              </a:spcAft>
              <a:buClr>
                <a:srgbClr val="000000"/>
              </a:buClr>
              <a:buSzPts val="1200"/>
              <a:buFont typeface="Calibri"/>
              <a:buChar char="•"/>
            </a:pPr>
            <a:r>
              <a:rPr lang="en-US"/>
              <a:t>Pay attention to descriptive words. </a:t>
            </a:r>
            <a:endParaRPr/>
          </a:p>
          <a:p>
            <a:pPr indent="-190500" lvl="1" marL="685800" rtl="0" algn="l">
              <a:lnSpc>
                <a:spcPct val="100000"/>
              </a:lnSpc>
              <a:spcBef>
                <a:spcPts val="0"/>
              </a:spcBef>
              <a:spcAft>
                <a:spcPts val="0"/>
              </a:spcAft>
              <a:buClr>
                <a:srgbClr val="000000"/>
              </a:buClr>
              <a:buSzPts val="1200"/>
              <a:buFont typeface="Calibri"/>
              <a:buChar char="•"/>
            </a:pPr>
            <a:r>
              <a:rPr lang="en-US"/>
              <a:t>We can make connections between words and what we think about those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text on p. 168 in the Student Interactive to discuss with students how authors use words to describe people, places, and events in detail. </a:t>
            </a:r>
            <a:r>
              <a:rPr i="1" lang="en-US"/>
              <a:t>In the sentence, “Next, they went to the red brick houses near the park,” the author uses words to paint a picture. The words red brick help us picture, or visualize, what the houses look like. </a:t>
            </a:r>
            <a:r>
              <a:rPr lang="en-US"/>
              <a:t>Point to an object in the room, such as a chair. Ask students to make connections between the chair and real life. They might express they have a chair at home that is comfortable. Ask students to suggest words to help someone picture what it looks like.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 bottom of p. 168 in the Student Interactive to write sentences with descriptive words that tell what their school looks like.</a:t>
            </a:r>
            <a:endParaRPr i="1"/>
          </a:p>
        </p:txBody>
      </p:sp>
      <p:sp>
        <p:nvSpPr>
          <p:cNvPr id="707" name="Google Shape;707;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When students draw forward circles, they draw circles in a clockwise motion.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drawing forward circles on the board. Draw a large circle in a clockwise motion. Draw arrows pointing clockwise around the circle to show the direction students should draw forward circles.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26 from the Resource Download Center to practice drawing forward circles. </a:t>
            </a:r>
            <a:r>
              <a:rPr b="1" i="0" lang="en-US" u="none" strike="noStrike">
                <a:solidFill>
                  <a:srgbClr val="000000"/>
                </a:solidFill>
              </a:rPr>
              <a:t>Click path: Table of Contents -&gt; Resource Download Center -&gt; Handwriting Practice -&gt; U1W4L3 Handwriting Practice </a:t>
            </a:r>
            <a:endParaRPr b="1"/>
          </a:p>
          <a:p>
            <a:pPr indent="0" lvl="0" marL="0" rtl="0" algn="l">
              <a:lnSpc>
                <a:spcPct val="100000"/>
              </a:lnSpc>
              <a:spcBef>
                <a:spcPts val="0"/>
              </a:spcBef>
              <a:spcAft>
                <a:spcPts val="0"/>
              </a:spcAft>
              <a:buSzPts val="1400"/>
              <a:buNone/>
            </a:pPr>
            <a:r>
              <a:t/>
            </a:r>
            <a:endParaRPr/>
          </a:p>
        </p:txBody>
      </p:sp>
      <p:sp>
        <p:nvSpPr>
          <p:cNvPr id="720" name="Google Shape;72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writing a first draft, authors look back and revise their writing to improve it. They often use specific words to expand sentences and add details. Some examples of these specific words are </a:t>
            </a:r>
            <a:endParaRPr/>
          </a:p>
          <a:p>
            <a:pPr indent="-228600" lvl="1" marL="685800" rtl="0" algn="l">
              <a:lnSpc>
                <a:spcPct val="100000"/>
              </a:lnSpc>
              <a:spcBef>
                <a:spcPts val="0"/>
              </a:spcBef>
              <a:spcAft>
                <a:spcPts val="0"/>
              </a:spcAft>
              <a:buClr>
                <a:srgbClr val="000000"/>
              </a:buClr>
              <a:buSzPts val="1200"/>
              <a:buFont typeface="Calibri"/>
              <a:buChar char="•"/>
            </a:pPr>
            <a:r>
              <a:rPr lang="en-US"/>
              <a:t>fluffy or fuzzy, to describe a noun like dog. </a:t>
            </a:r>
            <a:endParaRPr/>
          </a:p>
          <a:p>
            <a:pPr indent="-228600" lvl="1" marL="685800" rtl="0" algn="l">
              <a:lnSpc>
                <a:spcPct val="100000"/>
              </a:lnSpc>
              <a:spcBef>
                <a:spcPts val="0"/>
              </a:spcBef>
              <a:spcAft>
                <a:spcPts val="0"/>
              </a:spcAft>
              <a:buClr>
                <a:srgbClr val="000000"/>
              </a:buClr>
              <a:buSzPts val="1200"/>
              <a:buFont typeface="Calibri"/>
              <a:buChar char="•"/>
            </a:pPr>
            <a:r>
              <a:rPr lang="en-US"/>
              <a:t>kind or smart, to describe a noun like girl. </a:t>
            </a:r>
            <a:endParaRPr/>
          </a:p>
          <a:p>
            <a:pPr indent="-228600" lvl="1" marL="685800" rtl="0" algn="l">
              <a:lnSpc>
                <a:spcPct val="100000"/>
              </a:lnSpc>
              <a:spcBef>
                <a:spcPts val="0"/>
              </a:spcBef>
              <a:spcAft>
                <a:spcPts val="0"/>
              </a:spcAft>
              <a:buClr>
                <a:srgbClr val="000000"/>
              </a:buClr>
              <a:buSzPts val="1200"/>
              <a:buFont typeface="Calibri"/>
              <a:buChar char="•"/>
            </a:pPr>
            <a:r>
              <a:rPr lang="en-US"/>
              <a:t>slowly or quickly, to describe a verb like walking.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they will be looking at several books to see just how writers use words to add details to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book from the stack. Read the title. </a:t>
            </a:r>
            <a:r>
              <a:rPr i="1" lang="en-US"/>
              <a:t>Let’s look at some of the details the author writes about this topic. </a:t>
            </a:r>
            <a:r>
              <a:rPr lang="en-US"/>
              <a:t>Read a sentence that uses detail words. Ask: </a:t>
            </a:r>
            <a:r>
              <a:rPr i="1" lang="en-US"/>
              <a:t>What is this sentence about? Does this sentence tell us what ___ is like? Which word adds the detail to the sentence?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Repeat these questions while discussing details included in both fiction and nonfiction books from the stack. Point out adjectives and adverbs, focusing on how the specific words help make the writing clearer and more informative.</a:t>
            </a:r>
            <a:endParaRPr i="1"/>
          </a:p>
        </p:txBody>
      </p:sp>
      <p:sp>
        <p:nvSpPr>
          <p:cNvPr id="733" name="Google Shape;73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continue writing their books.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to add details to their books by including adjectives in their sentences. </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text and do a Think Aloud to identify a detail and information that was added.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text. Prompt students to find and discuss one detail and share what else they would like to know.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texts to provide explicit instruction on identifying a detail, the additional information given, and what other information could be added using adjectives or descriptive words.</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with whom you conferred to share a sentence from their book and explain what details they included or added.</a:t>
            </a:r>
            <a:endParaRPr/>
          </a:p>
        </p:txBody>
      </p:sp>
      <p:sp>
        <p:nvSpPr>
          <p:cNvPr id="744" name="Google Shape;744;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in some words the short e sound is spelled with the letter 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Prompt students to spell these short e names: Deb, Ben, Peg. Say each word aloud and point out that the letter e in the middle of the three names spells the short e sound.</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Spelling p. 32 from the Resource Download Center. </a:t>
            </a:r>
            <a:r>
              <a:rPr b="1" i="0" lang="en-US" u="none" strike="noStrike">
                <a:solidFill>
                  <a:srgbClr val="000000"/>
                </a:solidFill>
              </a:rPr>
              <a:t>Click path: Table of Contents -&gt; Resource Download Center -&gt; Spelling -&gt; U1W4</a:t>
            </a:r>
            <a:endParaRPr b="1"/>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757" name="Google Shape;757;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adjectives and articles with students. Remind students that an adjective describes something. Articles a and an tell about any person, place, or thing. The article the tells about a specific person, place, or thing.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sentence: A big dog runs to the tall tree. Guide students to identify the adjectives (big, tall) and articles (A, the) in the sentence. Have students explain what the adjectives describe (big tells about dog, tall tells about tree). Then prompt them to determine if the articles tell about any thing (A) or a specific thing (the).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these sentence frames: Max needs ____ shirt. (an old) He wants to paint ____ picture. (a large) Ask students to edit for adjectives and articles.</a:t>
            </a:r>
            <a:endParaRPr i="0" sz="1800" u="none" strike="noStrike">
              <a:solidFill>
                <a:srgbClr val="000000"/>
              </a:solidFill>
            </a:endParaRPr>
          </a:p>
        </p:txBody>
      </p:sp>
      <p:sp>
        <p:nvSpPr>
          <p:cNvPr id="770" name="Google Shape;770;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2" name="Google Shape;782;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letter names and sounds for /d/ spelled d, /l/ spelled l, and /h/ spelled 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let. Say: Listen as I say the word let slowly: /l/ (pause) /e/ (pause) /t/. Say each sound slowly so students can hear the individual sounds. Say the sounds in let again and have students repeat. How many sounds can you hear in let? Elicit responses. Draw three empty boxes. Next, model how to write the letters for each sound. Say: What letter spells the sound /l/? Write l in the first box. Continue with the e and t. Then slide your finger under the boxes and read the word. Have students practice reading the word with you. Repeat with the words ham and den.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decode the words at the top of p. 139 in the Student Interactive.</a:t>
            </a:r>
            <a:endParaRPr/>
          </a:p>
        </p:txBody>
      </p:sp>
      <p:sp>
        <p:nvSpPr>
          <p:cNvPr id="793" name="Google Shape;793;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a:t>Have students complete the rest of p. 139 and p. 140 in the Student Interactive. Be sure they read the words in context by reading their completed sentences.</a:t>
            </a:r>
            <a:endParaRPr/>
          </a:p>
        </p:txBody>
      </p:sp>
      <p:sp>
        <p:nvSpPr>
          <p:cNvPr id="816" name="Google Shape;816;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Before reading the Decodable Story, review this week’s high-frequency words: have, that, they, two, up. Tell students that they will practice reading these words in the story Fill the Pen. Display the words. Have students read them with you. When you see these words in today’s story, you will know how to read them.</a:t>
            </a:r>
            <a:endParaRPr i="1"/>
          </a:p>
        </p:txBody>
      </p:sp>
      <p:sp>
        <p:nvSpPr>
          <p:cNvPr id="830" name="Google Shape;830;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have, that, they, two, up. Display the words. Tell students to practice and remember these words. </a:t>
            </a:r>
            <a:endParaRPr/>
          </a:p>
          <a:p>
            <a:pPr indent="-190500" lvl="1" marL="685800" rtl="0" algn="l">
              <a:lnSpc>
                <a:spcPct val="100000"/>
              </a:lnSpc>
              <a:spcBef>
                <a:spcPts val="0"/>
              </a:spcBef>
              <a:spcAft>
                <a:spcPts val="0"/>
              </a:spcAft>
              <a:buClr>
                <a:srgbClr val="000000"/>
              </a:buClr>
              <a:buSzPts val="1200"/>
              <a:buFont typeface="Calibri"/>
              <a:buChar char="•"/>
            </a:pPr>
            <a:r>
              <a:rPr lang="en-US"/>
              <a:t>Point to each word as you read it. </a:t>
            </a:r>
            <a:endParaRPr/>
          </a:p>
          <a:p>
            <a:pPr indent="-190500" lvl="1" marL="685800" rtl="0" algn="l">
              <a:lnSpc>
                <a:spcPct val="100000"/>
              </a:lnSpc>
              <a:spcBef>
                <a:spcPts val="0"/>
              </a:spcBef>
              <a:spcAft>
                <a:spcPts val="0"/>
              </a:spcAft>
              <a:buClr>
                <a:srgbClr val="000000"/>
              </a:buClr>
              <a:buSzPts val="1200"/>
              <a:buFont typeface="Calibri"/>
              <a:buChar char="•"/>
            </a:pPr>
            <a:r>
              <a:rPr lang="en-US"/>
              <a:t>Then spell the word and read it again.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spell and say the words with you.</a:t>
            </a:r>
            <a:endParaRPr/>
          </a:p>
        </p:txBody>
      </p:sp>
      <p:sp>
        <p:nvSpPr>
          <p:cNvPr id="137" name="Google Shape;13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141 in the Student Interactive. </a:t>
            </a:r>
            <a:r>
              <a:rPr i="1" lang="en-US"/>
              <a:t>We are going to read a story today about Hal, Deb, and a pen</a:t>
            </a:r>
            <a:r>
              <a:rPr lang="en-US"/>
              <a:t>. Point to the title of the story. </a:t>
            </a:r>
            <a:r>
              <a:rPr i="1" lang="en-US"/>
              <a:t>The title of the story is Fill the Pen. I hear the short e sound in the word Pen. What letter in Pen spells the sound /e/? Right! The letter e spells the sound /e/. </a:t>
            </a:r>
            <a:r>
              <a:rPr lang="en-US"/>
              <a:t>Point to the e in Pen. </a:t>
            </a:r>
            <a:r>
              <a:rPr i="1" lang="en-US"/>
              <a:t>We will read other words with the short e sound spelled e, and words with the letters d and h and l in our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Before reading, review this week’s high-frequency words: have, that, they, two, up. Tell students that they will practice reading these words in the story Fill the Pen. Display the words. Have students read them with you. When you see these words in today’s story, you will know how to read them.</a:t>
            </a:r>
            <a:endParaRPr i="1"/>
          </a:p>
        </p:txBody>
      </p:sp>
      <p:sp>
        <p:nvSpPr>
          <p:cNvPr id="845" name="Google Shape;845;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Pair students for reading and listen carefully as they use letter-sound relationships to decode. One student begins. Students read the entire story, switching readers after each page. Partners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students’ attention to the title on p. 141. </a:t>
            </a:r>
            <a:r>
              <a:rPr i="1" lang="en-US"/>
              <a:t>I see the letters ll in the word Fill. What sound does the letter l make? </a:t>
            </a:r>
            <a:r>
              <a:rPr lang="en-US"/>
              <a:t>Then have them identify words with the /l/ sound spelled l and ll on p. 141 and highlight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142. </a:t>
            </a:r>
            <a:r>
              <a:rPr i="1" lang="en-US"/>
              <a:t>Which words have the sound /h/? (Hal, hill, have) Which letter spells the sound /h/ in Hal, hill, and have? (h)</a:t>
            </a:r>
            <a:r>
              <a:rPr lang="en-US"/>
              <a:t> Have them underline the words. Then ask: </a:t>
            </a:r>
            <a:r>
              <a:rPr i="1" lang="en-US"/>
              <a:t>Which words have the sound /d/? (Deb, dig) Which letter spells the sound /d/ in Deb and dig? (d). </a:t>
            </a:r>
            <a:r>
              <a:rPr lang="en-US"/>
              <a:t>Have students highlight the words. Repeat with the sound /h/ spelled 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143. </a:t>
            </a:r>
            <a:r>
              <a:rPr i="1" lang="en-US"/>
              <a:t>Which words have the sound /e/? (get, pen) Which letter spells the short e sound in get and pen? (e) </a:t>
            </a:r>
            <a:r>
              <a:rPr lang="en-US"/>
              <a:t>Have students highlight the words.</a:t>
            </a:r>
            <a:endParaRPr i="0"/>
          </a:p>
        </p:txBody>
      </p:sp>
      <p:sp>
        <p:nvSpPr>
          <p:cNvPr id="858" name="Google Shape;858;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The details in a story can help readers create mental images to deepen their understanding about the characters and events in two or more texts. </a:t>
            </a:r>
            <a:endParaRPr/>
          </a:p>
          <a:p>
            <a:pPr indent="-228600" lvl="1" marL="685800" rtl="0" algn="l">
              <a:lnSpc>
                <a:spcPct val="100000"/>
              </a:lnSpc>
              <a:spcBef>
                <a:spcPts val="0"/>
              </a:spcBef>
              <a:spcAft>
                <a:spcPts val="0"/>
              </a:spcAft>
              <a:buClr>
                <a:srgbClr val="000000"/>
              </a:buClr>
              <a:buSzPts val="1200"/>
              <a:buFont typeface="Calibri"/>
              <a:buChar char="•"/>
            </a:pPr>
            <a:r>
              <a:rPr lang="en-US"/>
              <a:t>Find details in both texts that tell about the characters and events. </a:t>
            </a:r>
            <a:endParaRPr/>
          </a:p>
          <a:p>
            <a:pPr indent="-228600" lvl="1" marL="685800" rtl="0" algn="l">
              <a:lnSpc>
                <a:spcPct val="100000"/>
              </a:lnSpc>
              <a:spcBef>
                <a:spcPts val="0"/>
              </a:spcBef>
              <a:spcAft>
                <a:spcPts val="0"/>
              </a:spcAft>
              <a:buClr>
                <a:srgbClr val="000000"/>
              </a:buClr>
              <a:buSzPts val="1200"/>
              <a:buFont typeface="Calibri"/>
              <a:buChar char="•"/>
            </a:pPr>
            <a:r>
              <a:rPr lang="en-US"/>
              <a:t>Use these details to visualize what happens in the story. </a:t>
            </a:r>
            <a:endParaRPr/>
          </a:p>
          <a:p>
            <a:pPr indent="-228600" lvl="1" marL="685800" rtl="0" algn="l">
              <a:lnSpc>
                <a:spcPct val="100000"/>
              </a:lnSpc>
              <a:spcBef>
                <a:spcPts val="0"/>
              </a:spcBef>
              <a:spcAft>
                <a:spcPts val="0"/>
              </a:spcAft>
              <a:buClr>
                <a:srgbClr val="000000"/>
              </a:buClr>
              <a:buSzPts val="1200"/>
              <a:buFont typeface="Calibri"/>
              <a:buChar char="•"/>
            </a:pPr>
            <a:r>
              <a:rPr lang="en-US"/>
              <a:t>How does creating pictures in your mind help you understand the characters and events in the texts?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Revisit p. 151 of Garden Party in the Student Interactive. Have students examine the Close Read note. </a:t>
            </a:r>
            <a:endParaRPr/>
          </a:p>
          <a:p>
            <a:pPr indent="-228600" lvl="1" marL="685800" rtl="0" algn="l">
              <a:lnSpc>
                <a:spcPct val="100000"/>
              </a:lnSpc>
              <a:spcBef>
                <a:spcPts val="0"/>
              </a:spcBef>
              <a:spcAft>
                <a:spcPts val="0"/>
              </a:spcAft>
              <a:buClr>
                <a:srgbClr val="000000"/>
              </a:buClr>
              <a:buSzPts val="1200"/>
              <a:buFont typeface="Calibri"/>
              <a:buChar char="•"/>
            </a:pPr>
            <a:r>
              <a:rPr i="1" lang="en-US"/>
              <a:t>I can visualize, or picture in my mind, details that tell me about the neighbors. These details might be what the neighbors do or say. When I read these details, I think about what they tell me about the neighbors. Are they nice or mean? Then I can visualize the neighbors. </a:t>
            </a:r>
            <a:endParaRPr/>
          </a:p>
          <a:p>
            <a:pPr indent="-228600" lvl="1" marL="685800" rtl="0" algn="l">
              <a:lnSpc>
                <a:spcPct val="100000"/>
              </a:lnSpc>
              <a:spcBef>
                <a:spcPts val="0"/>
              </a:spcBef>
              <a:spcAft>
                <a:spcPts val="0"/>
              </a:spcAft>
              <a:buClr>
                <a:srgbClr val="000000"/>
              </a:buClr>
              <a:buSzPts val="1200"/>
              <a:buFont typeface="Calibri"/>
              <a:buChar char="•"/>
            </a:pPr>
            <a:r>
              <a:rPr lang="en-US"/>
              <a:t>Have students highlight the details on pp. 150–151 that help them visualize the neighbors in Garden Party.</a:t>
            </a:r>
            <a:endParaRPr i="0"/>
          </a:p>
        </p:txBody>
      </p:sp>
      <p:sp>
        <p:nvSpPr>
          <p:cNvPr id="870" name="Google Shape;870;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follow the Close Read prompt on p. 151. Ask: How do you visualize the neighbors? (possible response: as happy, kind people) DOK 2</a:t>
            </a:r>
            <a:endParaRPr/>
          </a:p>
        </p:txBody>
      </p:sp>
      <p:sp>
        <p:nvSpPr>
          <p:cNvPr id="883" name="Google Shape;88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visualizing details about characters.</a:t>
            </a:r>
            <a:endParaRPr/>
          </a:p>
          <a:p>
            <a:pPr indent="-215900" lvl="0" marL="228600" rtl="0" algn="l">
              <a:lnSpc>
                <a:spcPct val="100000"/>
              </a:lnSpc>
              <a:spcBef>
                <a:spcPts val="0"/>
              </a:spcBef>
              <a:spcAft>
                <a:spcPts val="0"/>
              </a:spcAft>
              <a:buSzPts val="1200"/>
              <a:buFont typeface="Calibri"/>
              <a:buAutoNum type="arabicPeriod"/>
            </a:pPr>
            <a:r>
              <a:rPr lang="en-US"/>
              <a:t>Have students complete p. 165 in the Student Interactive.</a:t>
            </a:r>
            <a:endParaRPr/>
          </a:p>
        </p:txBody>
      </p:sp>
      <p:sp>
        <p:nvSpPr>
          <p:cNvPr id="896" name="Google Shape;896;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add different kinds of details for different reasons. They add details that </a:t>
            </a:r>
            <a:endParaRPr/>
          </a:p>
          <a:p>
            <a:pPr indent="-228600" lvl="1" marL="685800" rtl="0" algn="l">
              <a:lnSpc>
                <a:spcPct val="100000"/>
              </a:lnSpc>
              <a:spcBef>
                <a:spcPts val="0"/>
              </a:spcBef>
              <a:spcAft>
                <a:spcPts val="0"/>
              </a:spcAft>
              <a:buClr>
                <a:srgbClr val="000000"/>
              </a:buClr>
              <a:buSzPts val="1200"/>
              <a:buFont typeface="Calibri"/>
              <a:buChar char="•"/>
            </a:pPr>
            <a:r>
              <a:rPr lang="en-US"/>
              <a:t>describe more about a character or place. </a:t>
            </a:r>
            <a:endParaRPr/>
          </a:p>
          <a:p>
            <a:pPr indent="-228600" lvl="1" marL="685800" rtl="0" algn="l">
              <a:lnSpc>
                <a:spcPct val="100000"/>
              </a:lnSpc>
              <a:spcBef>
                <a:spcPts val="0"/>
              </a:spcBef>
              <a:spcAft>
                <a:spcPts val="0"/>
              </a:spcAft>
              <a:buClr>
                <a:srgbClr val="000000"/>
              </a:buClr>
              <a:buSzPts val="1200"/>
              <a:buFont typeface="Calibri"/>
              <a:buChar char="•"/>
            </a:pPr>
            <a:r>
              <a:rPr lang="en-US"/>
              <a:t>tell how characters or events are different.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172 in the Student Interactive. Read aloud the directions and the first sentence. Model how to revise a draft by adding a detail. Say: </a:t>
            </a:r>
            <a:r>
              <a:rPr i="1" lang="en-US"/>
              <a:t>Today I’m going to teach you how to revise a sentence by adding more details. Let’s read this sentence. It says: My teacher is kind. In this sentence, I read one detail about my teacher: she is kind. I want to add another detail. I can use the word and to add another detail. I can say, “My teacher is kind and funny.”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Repeat by modeling how to add details to the second sentence. For example, say: </a:t>
            </a:r>
            <a:r>
              <a:rPr i="1" lang="en-US"/>
              <a:t>My classroom is fun because my friends are here.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172 in the Student Interactive. Have students share their answers with the class.</a:t>
            </a:r>
            <a:endParaRPr i="1"/>
          </a:p>
        </p:txBody>
      </p:sp>
      <p:sp>
        <p:nvSpPr>
          <p:cNvPr id="909" name="Google Shape;90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to independent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reread the books they have written in this unit and find places to add details.</a:t>
            </a:r>
            <a:endParaRPr/>
          </a:p>
          <a:p>
            <a:pPr indent="-228600" lvl="1" marL="685800" rtl="0" algn="l">
              <a:lnSpc>
                <a:spcPct val="100000"/>
              </a:lnSpc>
              <a:spcBef>
                <a:spcPts val="0"/>
              </a:spcBef>
              <a:spcAft>
                <a:spcPts val="0"/>
              </a:spcAft>
              <a:buClr>
                <a:srgbClr val="000000"/>
              </a:buClr>
              <a:buSzPts val="1200"/>
              <a:buFont typeface="Calibri"/>
              <a:buChar char="•"/>
            </a:pPr>
            <a:r>
              <a:rPr lang="en-US"/>
              <a:t>Modeled Use a Think Aloud to model how to add a detail to a simple sentence using a descriptive word.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 pairs write a sentence about something they both like. Prompt students to add details about why they like it using descriptive words.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several simple sentences to provide explicit instruction on how to add details using each of the words listed on p. 172 in the Student Interactive.</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their sentences and show how they added details.</a:t>
            </a:r>
            <a:endParaRPr/>
          </a:p>
        </p:txBody>
      </p:sp>
      <p:sp>
        <p:nvSpPr>
          <p:cNvPr id="922" name="Google Shape;92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recall last week’s spelling rules for words with the short o sound spelled o and f/f/, b/b/, and g/g/.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these short o words and have students spell them: not, got, pot, mop, top, on, fog, bob.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In pairs, have students write a sentence with at least one short o word</a:t>
            </a:r>
            <a:endParaRPr/>
          </a:p>
        </p:txBody>
      </p:sp>
      <p:sp>
        <p:nvSpPr>
          <p:cNvPr id="935" name="Google Shape;935;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 Have students edit the sentences on p. 170 in the Student Interactive.</a:t>
            </a:r>
            <a:endParaRPr/>
          </a:p>
        </p:txBody>
      </p:sp>
      <p:sp>
        <p:nvSpPr>
          <p:cNvPr id="953" name="Google Shape;95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5" name="Google Shape;96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Revisit the Essential Question for Unit 1: What is a neighborhood? Then read aloud the Week 4 Question: How can I get to know my neighbors?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pp. 132–133 in the Student Interactive. Have students follow along as you read aloud “Neighborhood Activities.” Then place students into small groups. Ask them to use the pictures and words from the infographic to talk about how people get to know their neighbors. As they engage in group discussion, prompt students to ask questions about the infographic.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sentences on the board as talking points to support group discussion: </a:t>
            </a:r>
            <a:endParaRPr/>
          </a:p>
          <a:p>
            <a:pPr indent="-190500" lvl="1" marL="685800" rtl="0" algn="l">
              <a:lnSpc>
                <a:spcPct val="100000"/>
              </a:lnSpc>
              <a:spcBef>
                <a:spcPts val="0"/>
              </a:spcBef>
              <a:spcAft>
                <a:spcPts val="0"/>
              </a:spcAft>
              <a:buClr>
                <a:srgbClr val="000000"/>
              </a:buClr>
              <a:buSzPts val="1200"/>
              <a:buFont typeface="Calibri"/>
              <a:buChar char="•"/>
            </a:pPr>
            <a:r>
              <a:rPr lang="en-US"/>
              <a:t>Neighbors get together to make their neighborhood a better place. </a:t>
            </a:r>
            <a:endParaRPr/>
          </a:p>
          <a:p>
            <a:pPr indent="-190500" lvl="1" marL="685800" rtl="0" algn="l">
              <a:lnSpc>
                <a:spcPct val="100000"/>
              </a:lnSpc>
              <a:spcBef>
                <a:spcPts val="0"/>
              </a:spcBef>
              <a:spcAft>
                <a:spcPts val="0"/>
              </a:spcAft>
              <a:buClr>
                <a:srgbClr val="000000"/>
              </a:buClr>
              <a:buSzPts val="1200"/>
              <a:buFont typeface="Calibri"/>
              <a:buChar char="•"/>
            </a:pPr>
            <a:r>
              <a:rPr lang="en-US"/>
              <a:t>Neighbors get together to have fun.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What would you do if you could plan a neighborhood activity? Which activity would you choose? Why? Give each group time to agree on an activity. Ask a volunteer from each group to share the group’s response with the class.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Prompt students to discuss, in pairs, what activities their neighborhoods have. Tell them that when they share their ideas, they should speak clearly.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Weekly Question: How can I get to know my neighbors? Tell them that block parties, yard sales, and planting trees are different ways that people can get to know their neighbors. Explain that there are other ways people get to know their neighbors, and students will learn more about them this week.</a:t>
            </a:r>
            <a:endParaRPr i="1"/>
          </a:p>
        </p:txBody>
      </p:sp>
      <p:sp>
        <p:nvSpPr>
          <p:cNvPr id="152" name="Google Shape;15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Students need to develop the ability to blend, or combine, individual sounds within words, as well as to segment, or break down, words into individual sounds.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pen Picture Card. Write the word pen. Say: Let’s take apart the word pen. Repeat the word pen slowly, elongating the sound /e/. Then ask: What’s the beginning sound? Yes, /p/. What’s the middle sound? That’s right, /e/. What’s the ending sound? Yes, /n/. Repeat the segmented sounds and ask the students to repeat them after you. Then say: Let’s blend the sounds to say the word. Have students repeat the word pen several times.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the following words and have students segment and blend the phonemes: leg, Deb, hen. Ask students what sound they hear at the beginning of each word. Then ask them to identify the medial and final sounds in each word.</a:t>
            </a:r>
            <a:r>
              <a:rPr b="1" i="0" lang="en-US" u="none" strike="noStrike">
                <a:solidFill>
                  <a:srgbClr val="000000"/>
                </a:solidFill>
              </a:rPr>
              <a:t> Click path -&gt; Table of Contents -&gt; Unit 1 Week 4 Realistic Fiction-&gt; Lesson 4</a:t>
            </a:r>
            <a:endParaRPr/>
          </a:p>
        </p:txBody>
      </p:sp>
      <p:sp>
        <p:nvSpPr>
          <p:cNvPr id="976" name="Google Shape;97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Oo, Ff, Bb, and Gg. Have students name each letter as you point to it. Then review the sound for each letter by pointing to each letter as you say the sound. Say: </a:t>
            </a:r>
            <a:r>
              <a:rPr i="1" lang="en-US"/>
              <a:t>The sound /b/ can be spelled b. </a:t>
            </a:r>
            <a:r>
              <a:rPr lang="en-US"/>
              <a:t>Repeat with the other letters.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each of the words listed below. Point to each word and have students read it. Have students point out the letters o, f, b, and g in each word.</a:t>
            </a:r>
            <a:endParaRPr i="0"/>
          </a:p>
        </p:txBody>
      </p:sp>
      <p:sp>
        <p:nvSpPr>
          <p:cNvPr id="989" name="Google Shape;989;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 words they studied this week are in many of the books they will read. Recognizing those words will help them read more accurately. Give students a bag of letter tiles and have them spell out as many of the high-frequency words as they can remember.</a:t>
            </a:r>
            <a:endParaRPr i="1" u="none" strike="noStrike">
              <a:solidFill>
                <a:srgbClr val="000000"/>
              </a:solidFill>
            </a:endParaRPr>
          </a:p>
        </p:txBody>
      </p:sp>
      <p:sp>
        <p:nvSpPr>
          <p:cNvPr id="1007" name="Google Shape;1007;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discussing the connections they make as they read across texts will increase their understanding and enjoyment of reading. Students should </a:t>
            </a:r>
            <a:endParaRPr/>
          </a:p>
          <a:p>
            <a:pPr indent="-215900" lvl="1" marL="685800" rtl="0" algn="l">
              <a:lnSpc>
                <a:spcPct val="100000"/>
              </a:lnSpc>
              <a:spcBef>
                <a:spcPts val="0"/>
              </a:spcBef>
              <a:spcAft>
                <a:spcPts val="0"/>
              </a:spcAft>
              <a:buSzPts val="1200"/>
              <a:buFont typeface="Calibri"/>
              <a:buChar char="•"/>
            </a:pPr>
            <a:r>
              <a:rPr lang="en-US"/>
              <a:t>follow along with the discussion by listening actively. </a:t>
            </a:r>
            <a:endParaRPr/>
          </a:p>
          <a:p>
            <a:pPr indent="-215900" lvl="1" marL="685800" rtl="0" algn="l">
              <a:lnSpc>
                <a:spcPct val="100000"/>
              </a:lnSpc>
              <a:spcBef>
                <a:spcPts val="0"/>
              </a:spcBef>
              <a:spcAft>
                <a:spcPts val="0"/>
              </a:spcAft>
              <a:buSzPts val="1200"/>
              <a:buFont typeface="Calibri"/>
              <a:buChar char="•"/>
            </a:pPr>
            <a:r>
              <a:rPr lang="en-US"/>
              <a:t>think about personal experiences that are related to the text or topic under discussion. </a:t>
            </a:r>
            <a:endParaRPr/>
          </a:p>
          <a:p>
            <a:pPr indent="-215900" lvl="1" marL="685800" rtl="0" algn="l">
              <a:lnSpc>
                <a:spcPct val="100000"/>
              </a:lnSpc>
              <a:spcBef>
                <a:spcPts val="0"/>
              </a:spcBef>
              <a:spcAft>
                <a:spcPts val="0"/>
              </a:spcAft>
              <a:buSzPts val="1200"/>
              <a:buFont typeface="Calibri"/>
              <a:buChar char="•"/>
            </a:pPr>
            <a:r>
              <a:rPr lang="en-US"/>
              <a:t>describe their connections to personal experiences. </a:t>
            </a:r>
            <a:endParaRPr/>
          </a:p>
          <a:p>
            <a:pPr indent="-215900" lvl="1" marL="685800" rtl="0" algn="l">
              <a:lnSpc>
                <a:spcPct val="100000"/>
              </a:lnSpc>
              <a:spcBef>
                <a:spcPts val="0"/>
              </a:spcBef>
              <a:spcAft>
                <a:spcPts val="0"/>
              </a:spcAft>
              <a:buSzPts val="1200"/>
              <a:buFont typeface="Calibri"/>
              <a:buChar char="•"/>
            </a:pPr>
            <a:r>
              <a:rPr lang="en-US"/>
              <a:t>speak clearly and at an appropriate pace. </a:t>
            </a:r>
            <a:endParaRPr/>
          </a:p>
          <a:p>
            <a:pPr indent="-215900" lvl="1" marL="685800" rtl="0" algn="l">
              <a:lnSpc>
                <a:spcPct val="100000"/>
              </a:lnSpc>
              <a:spcBef>
                <a:spcPts val="0"/>
              </a:spcBef>
              <a:spcAft>
                <a:spcPts val="0"/>
              </a:spcAft>
              <a:buSzPts val="1200"/>
              <a:buFont typeface="Calibri"/>
              <a:buChar char="•"/>
            </a:pPr>
            <a:r>
              <a:rPr lang="en-US"/>
              <a:t>use the conventions of language. </a:t>
            </a:r>
            <a:endParaRPr/>
          </a:p>
          <a:p>
            <a:pPr indent="-215900" lvl="1" marL="685800" rtl="0" algn="l">
              <a:lnSpc>
                <a:spcPct val="100000"/>
              </a:lnSpc>
              <a:spcBef>
                <a:spcPts val="0"/>
              </a:spcBef>
              <a:spcAft>
                <a:spcPts val="0"/>
              </a:spcAft>
              <a:buSzPts val="1200"/>
              <a:buFont typeface="Calibri"/>
              <a:buChar char="•"/>
            </a:pPr>
            <a:r>
              <a:rPr lang="en-US"/>
              <a:t>ask relevant questions about others’ personal experiences to clarify information. </a:t>
            </a:r>
            <a:endParaRPr/>
          </a:p>
          <a:p>
            <a:pPr indent="-215900" lvl="1" marL="685800" rtl="0" algn="l">
              <a:lnSpc>
                <a:spcPct val="100000"/>
              </a:lnSpc>
              <a:spcBef>
                <a:spcPts val="0"/>
              </a:spcBef>
              <a:spcAft>
                <a:spcPts val="0"/>
              </a:spcAft>
              <a:buSzPts val="1200"/>
              <a:buFont typeface="Calibri"/>
              <a:buChar char="•"/>
            </a:pPr>
            <a:r>
              <a:rPr lang="en-US"/>
              <a:t>answer questions about their personal experiences using multi-word responses. </a:t>
            </a:r>
            <a:endParaRPr/>
          </a:p>
          <a:p>
            <a:pPr indent="-215900" lvl="0" marL="228600" rtl="0" algn="l">
              <a:lnSpc>
                <a:spcPct val="100000"/>
              </a:lnSpc>
              <a:spcBef>
                <a:spcPts val="0"/>
              </a:spcBef>
              <a:spcAft>
                <a:spcPts val="0"/>
              </a:spcAft>
              <a:buSzPts val="1200"/>
              <a:buFont typeface="Calibri"/>
              <a:buAutoNum type="arabicPeriod"/>
            </a:pPr>
            <a:r>
              <a:rPr lang="en-US"/>
              <a:t>Model describing personal connections to the topic under discussion using the Talk About It prompt on p. 166 in the Student Interactive. </a:t>
            </a:r>
            <a:r>
              <a:rPr i="1" lang="en-US"/>
              <a:t>In my life, I have gotten to know neighbors by going to a block party. I can share this personal experience in a discussion about how I would get to know neighbors if I were Jamal or Amena.</a:t>
            </a:r>
            <a:endParaRPr/>
          </a:p>
        </p:txBody>
      </p:sp>
      <p:sp>
        <p:nvSpPr>
          <p:cNvPr id="1022" name="Google Shape;1022;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talk about their personal connections to the texts they read this week. They should focus on relating to the ways characters in these texts get to know their neighbors.</a:t>
            </a:r>
            <a:endParaRPr/>
          </a:p>
          <a:p>
            <a:pPr indent="-215900" lvl="0" marL="228600" rtl="0" algn="l">
              <a:lnSpc>
                <a:spcPct val="100000"/>
              </a:lnSpc>
              <a:spcBef>
                <a:spcPts val="0"/>
              </a:spcBef>
              <a:spcAft>
                <a:spcPts val="0"/>
              </a:spcAft>
              <a:buSzPts val="1200"/>
              <a:buFont typeface="Arial"/>
              <a:buAutoNum type="arabicPeriod"/>
            </a:pPr>
            <a:r>
              <a:rPr lang="en-US"/>
              <a:t>Have students respond by drawing or writing to answer the Weekly Question. Tell them to include information about their own experiences with neighbors. </a:t>
            </a:r>
            <a:r>
              <a:rPr b="1" i="0" lang="en-US" u="none" strike="noStrike">
                <a:solidFill>
                  <a:srgbClr val="000000"/>
                </a:solidFill>
              </a:rPr>
              <a:t>Click Path: Table of Contents -&gt; Resource Download Center -&gt; Speaking and Listening</a:t>
            </a:r>
            <a:endParaRPr i="1"/>
          </a:p>
          <a:p>
            <a:pPr indent="-139700" lvl="0" marL="228600" rtl="0" algn="l">
              <a:lnSpc>
                <a:spcPct val="100000"/>
              </a:lnSpc>
              <a:spcBef>
                <a:spcPts val="0"/>
              </a:spcBef>
              <a:spcAft>
                <a:spcPts val="0"/>
              </a:spcAft>
              <a:buSzPts val="1200"/>
              <a:buFont typeface="Calibri"/>
              <a:buNone/>
            </a:pPr>
            <a:r>
              <a:t/>
            </a:r>
            <a:endParaRPr b="1"/>
          </a:p>
        </p:txBody>
      </p:sp>
      <p:sp>
        <p:nvSpPr>
          <p:cNvPr id="1035" name="Google Shape;1035;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There are a number of different ways writers try to improve their writing and make it clearer. One way is to share their writing with others and talk about how to make it clearer for readers. Good writers</a:t>
            </a:r>
            <a:endParaRPr/>
          </a:p>
          <a:p>
            <a:pPr indent="-228600" lvl="1" marL="685800" rtl="0" algn="l">
              <a:lnSpc>
                <a:spcPct val="100000"/>
              </a:lnSpc>
              <a:spcBef>
                <a:spcPts val="0"/>
              </a:spcBef>
              <a:spcAft>
                <a:spcPts val="0"/>
              </a:spcAft>
              <a:buClr>
                <a:srgbClr val="000000"/>
              </a:buClr>
              <a:buSzPts val="1200"/>
              <a:buFont typeface="Calibri"/>
              <a:buChar char="•"/>
            </a:pPr>
            <a:r>
              <a:rPr lang="en-US"/>
              <a:t>ask each other questions about their writing to clarify information. </a:t>
            </a:r>
            <a:endParaRPr/>
          </a:p>
          <a:p>
            <a:pPr indent="-228600" lvl="1" marL="685800" rtl="0" algn="l">
              <a:lnSpc>
                <a:spcPct val="100000"/>
              </a:lnSpc>
              <a:spcBef>
                <a:spcPts val="0"/>
              </a:spcBef>
              <a:spcAft>
                <a:spcPts val="0"/>
              </a:spcAft>
              <a:buClr>
                <a:srgbClr val="000000"/>
              </a:buClr>
              <a:buSzPts val="1200"/>
              <a:buFont typeface="Calibri"/>
              <a:buChar char="•"/>
            </a:pPr>
            <a:r>
              <a:rPr lang="en-US"/>
              <a:t>answer questions using multi-word responses to explain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stack text and say: </a:t>
            </a:r>
            <a:r>
              <a:rPr i="1" lang="en-US"/>
              <a:t>Authors meet with other authors to make their writing better. When they meet, they ask each other questions about their writing. Let’s read this book together and ask the author some questions. </a:t>
            </a:r>
            <a:r>
              <a:rPr lang="en-US"/>
              <a:t>Begin reading the book aloud. Pause intermittently and give students an opportunity to ask questions to clarify information. If they need assistance, model asking questions yourself.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Record some questions on the board. When you finish reading the book, say: </a:t>
            </a:r>
            <a:r>
              <a:rPr i="1" lang="en-US"/>
              <a:t>Now let’s pretend we are the authors of this book. Let’s answer these questions. </a:t>
            </a:r>
            <a:r>
              <a:rPr lang="en-US"/>
              <a:t>Have students help you come up with multi-word responses to answer the questions on the board.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173 of the Student Interactive. Read aloud the introduction and the directions to My Turn. Pair up students and have partners share the sentences they wrote on p. 172. After completing My Turn, have students read their questions to each other, then complete the Turn and Talk activity.</a:t>
            </a:r>
            <a:endParaRPr i="0"/>
          </a:p>
        </p:txBody>
      </p:sp>
      <p:sp>
        <p:nvSpPr>
          <p:cNvPr id="1050" name="Google Shape;1050;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2" name="Google Shape;1062;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1" lang="en-US" u="none" strike="noStrike">
                <a:solidFill>
                  <a:srgbClr val="000000"/>
                </a:solidFill>
              </a:rPr>
              <a:t>(Note: Move the orange boxes to cover each bold spelling word before you read aloud the words and sentences.)</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the words with initial consonant blends and the high-frequency words they have been practicing this week.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Did you </a:t>
            </a:r>
            <a:r>
              <a:rPr b="1" lang="en-US"/>
              <a:t>set</a:t>
            </a:r>
            <a:r>
              <a:rPr lang="en-US"/>
              <a:t> the alarm?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We </a:t>
            </a:r>
            <a:r>
              <a:rPr b="1" lang="en-US"/>
              <a:t>met</a:t>
            </a:r>
            <a:r>
              <a:rPr lang="en-US"/>
              <a:t> at the store.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fish is my </a:t>
            </a:r>
            <a:r>
              <a:rPr b="1" lang="en-US"/>
              <a:t>pet</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Catch it in the </a:t>
            </a:r>
            <a:r>
              <a:rPr b="1" lang="en-US"/>
              <a:t>net</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a:t>have</a:t>
            </a:r>
            <a:r>
              <a:rPr lang="en-US"/>
              <a:t> a new pen.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Who are </a:t>
            </a:r>
            <a:r>
              <a:rPr b="1" lang="en-US"/>
              <a:t>they</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063" name="Google Shape;1063;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complete the question.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girl walks in her new shoes. </a:t>
            </a:r>
            <a:endParaRPr/>
          </a:p>
          <a:p>
            <a:pPr indent="0" lvl="1" marL="457200" rtl="0" algn="l">
              <a:lnSpc>
                <a:spcPct val="100000"/>
              </a:lnSpc>
              <a:spcBef>
                <a:spcPts val="0"/>
              </a:spcBef>
              <a:spcAft>
                <a:spcPts val="0"/>
              </a:spcAft>
              <a:buClr>
                <a:srgbClr val="000000"/>
              </a:buClr>
              <a:buSzPts val="1200"/>
              <a:buFont typeface="Arial"/>
              <a:buNone/>
            </a:pPr>
            <a:r>
              <a:rPr lang="en-US"/>
              <a:t>Which word in the sentence is an example of an adjective?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shoes </a:t>
            </a:r>
            <a:endParaRPr/>
          </a:p>
          <a:p>
            <a:pPr indent="-228600" lvl="1" marL="685800" rtl="0" algn="l">
              <a:lnSpc>
                <a:spcPct val="100000"/>
              </a:lnSpc>
              <a:spcBef>
                <a:spcPts val="0"/>
              </a:spcBef>
              <a:spcAft>
                <a:spcPts val="0"/>
              </a:spcAft>
              <a:buClr>
                <a:srgbClr val="000000"/>
              </a:buClr>
              <a:buSzPts val="1200"/>
              <a:buFont typeface="Calibri"/>
              <a:buAutoNum type="alphaUcPeriod"/>
            </a:pPr>
            <a:r>
              <a:rPr b="1" lang="en-US"/>
              <a:t>new</a:t>
            </a:r>
            <a:r>
              <a:rPr lang="en-US"/>
              <a:t>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her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in</a:t>
            </a:r>
            <a:endParaRPr/>
          </a:p>
          <a:p>
            <a:pPr indent="-228600" lvl="0" marL="228600" rtl="0" algn="l">
              <a:lnSpc>
                <a:spcPct val="100000"/>
              </a:lnSpc>
              <a:spcBef>
                <a:spcPts val="0"/>
              </a:spcBef>
              <a:spcAft>
                <a:spcPts val="0"/>
              </a:spcAft>
              <a:buClr>
                <a:srgbClr val="000000"/>
              </a:buClr>
              <a:buSzPts val="1200"/>
              <a:buFont typeface="Arial"/>
              <a:buAutoNum type="arabicPeriod" startAt="2"/>
            </a:pPr>
            <a:r>
              <a:rPr lang="en-US"/>
              <a:t>Have students complete Language and Conventions p. 39 from the Resource Download Center.</a:t>
            </a:r>
            <a:r>
              <a:rPr i="0" lang="en-US" u="none" strike="noStrike">
                <a:solidFill>
                  <a:srgbClr val="000000"/>
                </a:solidFill>
              </a:rPr>
              <a:t>. </a:t>
            </a:r>
            <a:r>
              <a:rPr b="1" i="0" lang="en-US" u="none" strike="noStrike">
                <a:solidFill>
                  <a:srgbClr val="000000"/>
                </a:solidFill>
              </a:rPr>
              <a:t>Click path: Table of Contents -&gt; Resource Download Center -&gt; Language and Conventions -&gt; U1 W4</a:t>
            </a:r>
            <a:endParaRPr b="1"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080" name="Google Shape;1080;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92" name="Google Shape;1092;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you are going to read aloud a realistic fiction text. Have students listen as you read the text, “Welcome to the Neighborhood.” Ask them to be active listeners by looking at you and thinking about what you are reading.</a:t>
            </a:r>
            <a:endParaRPr/>
          </a:p>
          <a:p>
            <a:pPr indent="-215900" lvl="0" marL="228600" rtl="0" algn="l">
              <a:lnSpc>
                <a:spcPct val="100000"/>
              </a:lnSpc>
              <a:spcBef>
                <a:spcPts val="0"/>
              </a:spcBef>
              <a:spcAft>
                <a:spcPts val="0"/>
              </a:spcAft>
              <a:buSzPts val="1200"/>
              <a:buFont typeface="Calibri"/>
              <a:buAutoNum type="arabicPeriod"/>
            </a:pPr>
            <a:r>
              <a:rPr lang="en-US"/>
              <a:t>Purpose Have students listen actively for elements of realistic fiction.</a:t>
            </a:r>
            <a:endParaRPr/>
          </a:p>
          <a:p>
            <a:pPr indent="-2159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a:t>
            </a:r>
            <a:endParaRPr/>
          </a:p>
          <a:p>
            <a:pPr indent="-2159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15900" lvl="0" marL="228600" rtl="0" algn="l">
              <a:lnSpc>
                <a:spcPct val="100000"/>
              </a:lnSpc>
              <a:spcBef>
                <a:spcPts val="0"/>
              </a:spcBef>
              <a:spcAft>
                <a:spcPts val="0"/>
              </a:spcAft>
              <a:buSzPts val="1200"/>
              <a:buFont typeface="Calibri"/>
              <a:buAutoNum type="arabicPeriod"/>
            </a:pPr>
            <a:r>
              <a:rPr lang="en-US"/>
              <a:t>Ask students: </a:t>
            </a:r>
            <a:r>
              <a:rPr i="1" lang="en-US"/>
              <a:t>How are Jack and Lola alike and different? </a:t>
            </a:r>
            <a:r>
              <a:rPr lang="en-US"/>
              <a:t>Use the chart to record student responses.</a:t>
            </a:r>
            <a:endParaRPr/>
          </a:p>
        </p:txBody>
      </p:sp>
      <p:sp>
        <p:nvSpPr>
          <p:cNvPr id="165" name="Google Shape;16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Realistic fiction has characters. Characters are the people in realistic fiction. The words and pictures in the story tell what characters say, do, and feel. </a:t>
            </a:r>
            <a:endParaRPr/>
          </a:p>
          <a:p>
            <a:pPr indent="-228600" lvl="1" marL="685800" rtl="0" algn="l">
              <a:lnSpc>
                <a:spcPct val="100000"/>
              </a:lnSpc>
              <a:spcBef>
                <a:spcPts val="0"/>
              </a:spcBef>
              <a:spcAft>
                <a:spcPts val="0"/>
              </a:spcAft>
              <a:buClr>
                <a:srgbClr val="000000"/>
              </a:buClr>
              <a:buSzPts val="1200"/>
              <a:buFont typeface="Calibri"/>
              <a:buChar char="•"/>
            </a:pPr>
            <a:r>
              <a:rPr lang="en-US"/>
              <a:t>Examine the character details that are in the words and pictures. What do they tell about the characters? </a:t>
            </a:r>
            <a:endParaRPr/>
          </a:p>
          <a:p>
            <a:pPr indent="-228600" lvl="1" marL="685800" rtl="0" algn="l">
              <a:lnSpc>
                <a:spcPct val="100000"/>
              </a:lnSpc>
              <a:spcBef>
                <a:spcPts val="0"/>
              </a:spcBef>
              <a:spcAft>
                <a:spcPts val="0"/>
              </a:spcAft>
              <a:buClr>
                <a:srgbClr val="000000"/>
              </a:buClr>
              <a:buSzPts val="1200"/>
              <a:buFont typeface="Calibri"/>
              <a:buChar char="•"/>
            </a:pPr>
            <a:r>
              <a:rPr lang="en-US"/>
              <a:t>Think about the characters in the text. Are they like people in real life?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Model how to identify realistic fiction by discussing the characters in the Read Aloud “Welcome to the Neighborhood” on pp. T198–T199. “</a:t>
            </a:r>
            <a:r>
              <a:rPr i="1" lang="en-US"/>
              <a:t>Welcome to the Neighborhood” has made-up people, or characters. The text tells me what these characters say, do, and feel. These details make the characters seem like people in real life. I think this is realistic fiction. </a:t>
            </a:r>
            <a:r>
              <a:rPr lang="en-US"/>
              <a:t>Then read the Anchor Chart on p. 145 together. </a:t>
            </a:r>
            <a:r>
              <a:rPr b="1" i="0" lang="en-US" u="none" strike="noStrike">
                <a:solidFill>
                  <a:srgbClr val="000000"/>
                </a:solidFill>
              </a:rPr>
              <a:t>Editable Anchor Chart Click Path: Table of Contents -&gt; Reading Anchor Charts -&gt; Unit 1 Week 4: Realistic Fiction Editable Reading Anchor Chart</a:t>
            </a:r>
            <a:endParaRPr i="0" u="none" strike="noStrike">
              <a:solidFill>
                <a:srgbClr val="000000"/>
              </a:solidFill>
            </a:endParaRPr>
          </a:p>
        </p:txBody>
      </p:sp>
      <p:sp>
        <p:nvSpPr>
          <p:cNvPr id="176" name="Google Shape;17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0.png"/><Relationship Id="rId7"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9.png"/><Relationship Id="rId7"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2.png"/><Relationship Id="rId7"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0.png"/><Relationship Id="rId7" Type="http://schemas.openxmlformats.org/officeDocument/2006/relationships/image" Target="../media/image43.png"/><Relationship Id="rId8"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2.png"/><Relationship Id="rId7"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2.png"/><Relationship Id="rId7"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2.png"/><Relationship Id="rId7"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3.png"/><Relationship Id="rId7" Type="http://schemas.openxmlformats.org/officeDocument/2006/relationships/image" Target="../media/image32.png"/><Relationship Id="rId8" Type="http://schemas.openxmlformats.org/officeDocument/2006/relationships/image" Target="../media/image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97" name="Google Shape;197;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198" name="Google Shape;198;p13"/>
          <p:cNvSpPr txBox="1"/>
          <p:nvPr/>
        </p:nvSpPr>
        <p:spPr>
          <a:xfrm>
            <a:off x="6121929" y="3343081"/>
            <a:ext cx="529332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the purpose of reading realistic fiction.</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10;&#10;Description automatically generated" id="199" name="Google Shape;199;p13"/>
          <p:cNvPicPr preferRelativeResize="0"/>
          <p:nvPr/>
        </p:nvPicPr>
        <p:blipFill rotWithShape="1">
          <a:blip r:embed="rId7">
            <a:alphaModFix/>
          </a:blip>
          <a:srcRect b="0" l="0" r="0" t="0"/>
          <a:stretch/>
        </p:blipFill>
        <p:spPr>
          <a:xfrm>
            <a:off x="1625876" y="1159009"/>
            <a:ext cx="3916736" cy="53146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A picture containing clock&#10;&#10;Description automatically generated" id="205" name="Google Shape;205;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6" name="Google Shape;206;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7" name="Google Shape;207;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8" name="Google Shape;208;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9" name="Google Shape;209;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0" name="Google Shape;210;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sp>
        <p:nvSpPr>
          <p:cNvPr id="211" name="Google Shape;211;p14"/>
          <p:cNvSpPr txBox="1"/>
          <p:nvPr/>
        </p:nvSpPr>
        <p:spPr>
          <a:xfrm>
            <a:off x="6977840" y="2412161"/>
            <a:ext cx="443360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212" name="Google Shape;212;p14"/>
          <p:cNvPicPr preferRelativeResize="0"/>
          <p:nvPr/>
        </p:nvPicPr>
        <p:blipFill rotWithShape="1">
          <a:blip r:embed="rId6">
            <a:alphaModFix/>
          </a:blip>
          <a:srcRect b="0" l="0" r="0" t="0"/>
          <a:stretch/>
        </p:blipFill>
        <p:spPr>
          <a:xfrm>
            <a:off x="2353200" y="1297873"/>
            <a:ext cx="3844084" cy="5230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A picture containing clock&#10;&#10;Description automatically generated" id="218" name="Google Shape;21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9" name="Google Shape;21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0" name="Google Shape;22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1" name="Google Shape;22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2" name="Google Shape;22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23" name="Google Shape;223;p15"/>
          <p:cNvPicPr preferRelativeResize="0"/>
          <p:nvPr/>
        </p:nvPicPr>
        <p:blipFill rotWithShape="1">
          <a:blip r:embed="rId6">
            <a:alphaModFix/>
          </a:blip>
          <a:srcRect b="0" l="0" r="0" t="0"/>
          <a:stretch/>
        </p:blipFill>
        <p:spPr>
          <a:xfrm>
            <a:off x="3786606" y="1596049"/>
            <a:ext cx="5713346" cy="4567309"/>
          </a:xfrm>
          <a:prstGeom prst="rect">
            <a:avLst/>
          </a:prstGeom>
          <a:noFill/>
          <a:ln>
            <a:noFill/>
          </a:ln>
        </p:spPr>
      </p:pic>
      <p:cxnSp>
        <p:nvCxnSpPr>
          <p:cNvPr id="224" name="Google Shape;224;p15"/>
          <p:cNvCxnSpPr/>
          <p:nvPr/>
        </p:nvCxnSpPr>
        <p:spPr>
          <a:xfrm flipH="1" rot="10800000">
            <a:off x="935213" y="1558075"/>
            <a:ext cx="1284600" cy="1284600"/>
          </a:xfrm>
          <a:prstGeom prst="straightConnector1">
            <a:avLst/>
          </a:prstGeom>
          <a:noFill/>
          <a:ln cap="flat" cmpd="sng" w="28575">
            <a:solidFill>
              <a:schemeClr val="dk2"/>
            </a:solidFill>
            <a:prstDash val="dash"/>
            <a:round/>
            <a:headEnd len="sm" w="sm" type="none"/>
            <a:tailEnd len="sm" w="sm" type="none"/>
          </a:ln>
        </p:spPr>
      </p:cxnSp>
      <p:cxnSp>
        <p:nvCxnSpPr>
          <p:cNvPr id="225" name="Google Shape;225;p15"/>
          <p:cNvCxnSpPr/>
          <p:nvPr/>
        </p:nvCxnSpPr>
        <p:spPr>
          <a:xfrm flipH="1" rot="10800000">
            <a:off x="1252375" y="2380650"/>
            <a:ext cx="1284600" cy="1284600"/>
          </a:xfrm>
          <a:prstGeom prst="straightConnector1">
            <a:avLst/>
          </a:prstGeom>
          <a:noFill/>
          <a:ln cap="flat" cmpd="sng" w="28575">
            <a:solidFill>
              <a:schemeClr val="dk2"/>
            </a:solidFill>
            <a:prstDash val="dash"/>
            <a:round/>
            <a:headEnd len="sm" w="sm" type="none"/>
            <a:tailEnd len="sm" w="sm" type="none"/>
          </a:ln>
        </p:spPr>
      </p:cxnSp>
      <p:cxnSp>
        <p:nvCxnSpPr>
          <p:cNvPr id="226" name="Google Shape;226;p15"/>
          <p:cNvCxnSpPr/>
          <p:nvPr/>
        </p:nvCxnSpPr>
        <p:spPr>
          <a:xfrm rot="10800000">
            <a:off x="1811400" y="4208888"/>
            <a:ext cx="1331100" cy="1090800"/>
          </a:xfrm>
          <a:prstGeom prst="straightConnector1">
            <a:avLst/>
          </a:prstGeom>
          <a:noFill/>
          <a:ln cap="flat" cmpd="sng" w="28575">
            <a:solidFill>
              <a:schemeClr val="dk2"/>
            </a:solidFill>
            <a:prstDash val="dash"/>
            <a:round/>
            <a:headEnd len="sm" w="sm" type="none"/>
            <a:tailEnd len="sm" w="sm" type="none"/>
          </a:ln>
        </p:spPr>
      </p:cxnSp>
      <p:cxnSp>
        <p:nvCxnSpPr>
          <p:cNvPr id="227" name="Google Shape;227;p15"/>
          <p:cNvCxnSpPr/>
          <p:nvPr/>
        </p:nvCxnSpPr>
        <p:spPr>
          <a:xfrm rot="10800000">
            <a:off x="1205875" y="4767963"/>
            <a:ext cx="1331100" cy="1090800"/>
          </a:xfrm>
          <a:prstGeom prst="straightConnector1">
            <a:avLst/>
          </a:prstGeom>
          <a:noFill/>
          <a:ln cap="flat" cmpd="sng" w="28575">
            <a:solidFill>
              <a:schemeClr val="dk2"/>
            </a:solidFill>
            <a:prstDash val="dash"/>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A picture containing clock&#10;&#10;Description automatically generated" id="233" name="Google Shape;233;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4" name="Google Shape;234;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5" name="Google Shape;235;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6" name="Google Shape;236;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7" name="Google Shape;237;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238" name="Google Shape;238;p16"/>
          <p:cNvSpPr txBox="1"/>
          <p:nvPr/>
        </p:nvSpPr>
        <p:spPr>
          <a:xfrm>
            <a:off x="1186203" y="1673497"/>
            <a:ext cx="8964545"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Illustrations help readers better understand</a:t>
            </a:r>
            <a:endParaRPr b="0" i="0" sz="1400" u="none" cap="none" strike="noStrike">
              <a:solidFill>
                <a:srgbClr val="000000"/>
              </a:solidFill>
              <a:latin typeface="Arial"/>
              <a:ea typeface="Arial"/>
              <a:cs typeface="Arial"/>
              <a:sym typeface="Arial"/>
            </a:endParaRPr>
          </a:p>
          <a:p>
            <a:pPr indent="-368300" lvl="0" marL="5715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571500" lvl="2" marL="5715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characters</a:t>
            </a:r>
            <a:endParaRPr b="0" i="0" sz="1400" u="none" cap="none" strike="noStrike">
              <a:solidFill>
                <a:srgbClr val="000000"/>
              </a:solidFill>
              <a:latin typeface="Arial"/>
              <a:ea typeface="Arial"/>
              <a:cs typeface="Arial"/>
              <a:sym typeface="Arial"/>
            </a:endParaRPr>
          </a:p>
          <a:p>
            <a:pPr indent="-571500" lvl="2" marL="5715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objects</a:t>
            </a:r>
            <a:endParaRPr b="0" i="0" sz="1400" u="none" cap="none" strike="noStrike">
              <a:solidFill>
                <a:srgbClr val="000000"/>
              </a:solidFill>
              <a:latin typeface="Arial"/>
              <a:ea typeface="Arial"/>
              <a:cs typeface="Arial"/>
              <a:sym typeface="Arial"/>
            </a:endParaRPr>
          </a:p>
          <a:p>
            <a:pPr indent="-571500" lvl="2" marL="5715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events</a:t>
            </a:r>
            <a:endParaRPr b="0" i="0" sz="1400" u="none" cap="none" strike="noStrike">
              <a:solidFill>
                <a:srgbClr val="000000"/>
              </a:solidFill>
              <a:latin typeface="Arial"/>
              <a:ea typeface="Arial"/>
              <a:cs typeface="Arial"/>
              <a:sym typeface="Arial"/>
            </a:endParaRPr>
          </a:p>
          <a:p>
            <a:pPr indent="-571500" lvl="2" marL="5715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setting</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picture containing clock&#10;&#10;Description automatically generated" id="244" name="Google Shape;244;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5" name="Google Shape;245;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6" name="Google Shape;246;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7" name="Google Shape;247;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8" name="Google Shape;248;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49" name="Google Shape;249;p17"/>
          <p:cNvSpPr txBox="1"/>
          <p:nvPr/>
        </p:nvSpPr>
        <p:spPr>
          <a:xfrm>
            <a:off x="1395485" y="2749947"/>
            <a:ext cx="1030892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You will continue </a:t>
            </a:r>
            <a:r>
              <a:rPr b="1" i="0" lang="en-US" sz="3200" u="none" cap="none" strike="noStrike">
                <a:solidFill>
                  <a:srgbClr val="000000"/>
                </a:solidFill>
                <a:latin typeface="Century Gothic"/>
                <a:ea typeface="Century Gothic"/>
                <a:cs typeface="Century Gothic"/>
                <a:sym typeface="Century Gothic"/>
              </a:rPr>
              <a:t>writing</a:t>
            </a:r>
            <a:r>
              <a:rPr b="0" i="0" lang="en-US" sz="3200" u="none" cap="none" strike="noStrike">
                <a:solidFill>
                  <a:srgbClr val="000000"/>
                </a:solidFill>
                <a:latin typeface="Century Gothic"/>
                <a:ea typeface="Century Gothic"/>
                <a:cs typeface="Century Gothic"/>
                <a:sym typeface="Century Gothic"/>
              </a:rPr>
              <a:t> your books. </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50" name="Google Shape;250;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
        <p:nvSpPr>
          <p:cNvPr id="251" name="Google Shape;251;p17"/>
          <p:cNvSpPr txBox="1"/>
          <p:nvPr/>
        </p:nvSpPr>
        <p:spPr>
          <a:xfrm>
            <a:off x="1395485" y="4280634"/>
            <a:ext cx="1030892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Include</a:t>
            </a:r>
            <a:r>
              <a:rPr b="0" i="0" lang="en-US" sz="3200" u="none" cap="none" strike="noStrike">
                <a:solidFill>
                  <a:srgbClr val="000000"/>
                </a:solidFill>
                <a:latin typeface="Century Gothic"/>
                <a:ea typeface="Century Gothic"/>
                <a:cs typeface="Century Gothic"/>
                <a:sym typeface="Century Gothic"/>
              </a:rPr>
              <a:t> details in your illustrations.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clock&#10;&#10;Description automatically generated" id="257" name="Google Shape;257;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0" name="Google Shape;260;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62" name="Google Shape;262;p18"/>
          <p:cNvSpPr txBox="1"/>
          <p:nvPr/>
        </p:nvSpPr>
        <p:spPr>
          <a:xfrm>
            <a:off x="2296504" y="1334943"/>
            <a:ext cx="7514400" cy="45561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I </a:t>
            </a:r>
            <a:r>
              <a:rPr b="1" i="0" lang="en-US" sz="4000" u="none" cap="none" strike="noStrike">
                <a:solidFill>
                  <a:srgbClr val="000000"/>
                </a:solidFill>
                <a:latin typeface="Century Gothic"/>
                <a:ea typeface="Century Gothic"/>
                <a:cs typeface="Century Gothic"/>
                <a:sym typeface="Century Gothic"/>
              </a:rPr>
              <a:t>set</a:t>
            </a:r>
            <a:r>
              <a:rPr b="0" i="0" lang="en-US" sz="4000" u="none" cap="none" strike="noStrike">
                <a:solidFill>
                  <a:srgbClr val="000000"/>
                </a:solidFill>
                <a:latin typeface="Century Gothic"/>
                <a:ea typeface="Century Gothic"/>
                <a:cs typeface="Century Gothic"/>
                <a:sym typeface="Century Gothic"/>
              </a:rPr>
              <a:t> the phone down.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I </a:t>
            </a:r>
            <a:r>
              <a:rPr b="1" i="0" lang="en-US" sz="4000" u="none" cap="none" strike="noStrike">
                <a:solidFill>
                  <a:srgbClr val="000000"/>
                </a:solidFill>
                <a:latin typeface="Century Gothic"/>
                <a:ea typeface="Century Gothic"/>
                <a:cs typeface="Century Gothic"/>
                <a:sym typeface="Century Gothic"/>
              </a:rPr>
              <a:t>met</a:t>
            </a:r>
            <a:r>
              <a:rPr b="0" i="0" lang="en-US" sz="4000" u="none" cap="none" strike="noStrike">
                <a:solidFill>
                  <a:srgbClr val="000000"/>
                </a:solidFill>
                <a:latin typeface="Century Gothic"/>
                <a:ea typeface="Century Gothic"/>
                <a:cs typeface="Century Gothic"/>
                <a:sym typeface="Century Gothic"/>
              </a:rPr>
              <a:t> my friend today.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He likes to </a:t>
            </a:r>
            <a:r>
              <a:rPr b="1" i="0" lang="en-US" sz="4000" u="none" cap="none" strike="noStrike">
                <a:solidFill>
                  <a:srgbClr val="000000"/>
                </a:solidFill>
                <a:latin typeface="Century Gothic"/>
                <a:ea typeface="Century Gothic"/>
                <a:cs typeface="Century Gothic"/>
                <a:sym typeface="Century Gothic"/>
              </a:rPr>
              <a:t>pet</a:t>
            </a:r>
            <a:r>
              <a:rPr b="0" i="0" lang="en-US" sz="4000" u="none" cap="none" strike="noStrike">
                <a:solidFill>
                  <a:srgbClr val="000000"/>
                </a:solidFill>
                <a:latin typeface="Century Gothic"/>
                <a:ea typeface="Century Gothic"/>
                <a:cs typeface="Century Gothic"/>
                <a:sym typeface="Century Gothic"/>
              </a:rPr>
              <a:t> the dog.</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The bug is in the </a:t>
            </a:r>
            <a:r>
              <a:rPr b="1" i="0" lang="en-US" sz="4000" u="none" cap="none" strike="noStrike">
                <a:solidFill>
                  <a:srgbClr val="000000"/>
                </a:solidFill>
                <a:latin typeface="Century Gothic"/>
                <a:ea typeface="Century Gothic"/>
                <a:cs typeface="Century Gothic"/>
                <a:sym typeface="Century Gothic"/>
              </a:rPr>
              <a:t>net</a:t>
            </a:r>
            <a:r>
              <a:rPr b="0" i="0" lang="en-US" sz="4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I </a:t>
            </a:r>
            <a:r>
              <a:rPr b="1" i="0" lang="en-US" sz="4000" u="none" cap="none" strike="noStrike">
                <a:solidFill>
                  <a:srgbClr val="000000"/>
                </a:solidFill>
                <a:latin typeface="Century Gothic"/>
                <a:ea typeface="Century Gothic"/>
                <a:cs typeface="Century Gothic"/>
                <a:sym typeface="Century Gothic"/>
              </a:rPr>
              <a:t>have</a:t>
            </a:r>
            <a:r>
              <a:rPr b="0" i="0" lang="en-US" sz="4000" u="none" cap="none" strike="noStrike">
                <a:solidFill>
                  <a:srgbClr val="000000"/>
                </a:solidFill>
                <a:latin typeface="Century Gothic"/>
                <a:ea typeface="Century Gothic"/>
                <a:cs typeface="Century Gothic"/>
                <a:sym typeface="Century Gothic"/>
              </a:rPr>
              <a:t> a cat.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1" i="0" lang="en-US" sz="4000" u="none" cap="none" strike="noStrike">
                <a:solidFill>
                  <a:srgbClr val="000000"/>
                </a:solidFill>
                <a:latin typeface="Century Gothic"/>
                <a:ea typeface="Century Gothic"/>
                <a:cs typeface="Century Gothic"/>
                <a:sym typeface="Century Gothic"/>
              </a:rPr>
              <a:t>They</a:t>
            </a:r>
            <a:r>
              <a:rPr b="0" i="0" lang="en-US" sz="4000" u="none" cap="none" strike="noStrike">
                <a:solidFill>
                  <a:srgbClr val="000000"/>
                </a:solidFill>
                <a:latin typeface="Century Gothic"/>
                <a:ea typeface="Century Gothic"/>
                <a:cs typeface="Century Gothic"/>
                <a:sym typeface="Century Gothic"/>
              </a:rPr>
              <a:t> left the house.</a:t>
            </a:r>
            <a:endParaRPr b="0" i="0" sz="4000" u="none" cap="none" strike="noStrike">
              <a:solidFill>
                <a:schemeClr val="dk1"/>
              </a:solidFill>
              <a:latin typeface="Century Gothic"/>
              <a:ea typeface="Century Gothic"/>
              <a:cs typeface="Century Gothic"/>
              <a:sym typeface="Century Gothic"/>
            </a:endParaRPr>
          </a:p>
        </p:txBody>
      </p:sp>
      <p:sp>
        <p:nvSpPr>
          <p:cNvPr id="263" name="Google Shape;263;p18"/>
          <p:cNvSpPr/>
          <p:nvPr/>
        </p:nvSpPr>
        <p:spPr>
          <a:xfrm>
            <a:off x="8492137" y="2157247"/>
            <a:ext cx="9861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18"/>
          <p:cNvSpPr/>
          <p:nvPr/>
        </p:nvSpPr>
        <p:spPr>
          <a:xfrm>
            <a:off x="8492130" y="1450585"/>
            <a:ext cx="7998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18"/>
          <p:cNvSpPr/>
          <p:nvPr/>
        </p:nvSpPr>
        <p:spPr>
          <a:xfrm>
            <a:off x="8764618" y="2949607"/>
            <a:ext cx="7998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18"/>
          <p:cNvSpPr/>
          <p:nvPr/>
        </p:nvSpPr>
        <p:spPr>
          <a:xfrm>
            <a:off x="8468507" y="3741938"/>
            <a:ext cx="8472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p18"/>
          <p:cNvSpPr/>
          <p:nvPr/>
        </p:nvSpPr>
        <p:spPr>
          <a:xfrm>
            <a:off x="6067787" y="4436570"/>
            <a:ext cx="12807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8" name="Google Shape;268;p18"/>
          <p:cNvSpPr/>
          <p:nvPr/>
        </p:nvSpPr>
        <p:spPr>
          <a:xfrm>
            <a:off x="8035147" y="5111665"/>
            <a:ext cx="12807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A picture containing clock&#10;&#10;Description automatically generated" id="274" name="Google Shape;274;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5" name="Google Shape;275;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6" name="Google Shape;276;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7" name="Google Shape;277;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8" name="Google Shape;278;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79" name="Google Shape;279;p19"/>
          <p:cNvSpPr txBox="1"/>
          <p:nvPr/>
        </p:nvSpPr>
        <p:spPr>
          <a:xfrm>
            <a:off x="3535856" y="2873656"/>
            <a:ext cx="5120288" cy="130170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0" i="0" lang="en-US" sz="6000" u="none" cap="none" strike="noStrike">
                <a:solidFill>
                  <a:schemeClr val="accent1"/>
                </a:solidFill>
                <a:latin typeface="Century Gothic"/>
                <a:ea typeface="Century Gothic"/>
                <a:cs typeface="Century Gothic"/>
                <a:sym typeface="Century Gothic"/>
              </a:rPr>
              <a:t>man runs the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 picture containing drawing, lamp&#10;&#10;Description automatically generated" id="284" name="Google Shape;28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85" name="Google Shape;28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86" name="Google Shape;28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88" name="Google Shape;28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89" name="Google Shape;28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A picture containing clock&#10;&#10;Description automatically generated" id="295" name="Google Shape;29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6" name="Google Shape;29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7" name="Google Shape;29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8" name="Google Shape;29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00" name="Google Shape;300;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sp>
        <p:nvSpPr>
          <p:cNvPr id="301" name="Google Shape;301;p21"/>
          <p:cNvSpPr txBox="1"/>
          <p:nvPr/>
        </p:nvSpPr>
        <p:spPr>
          <a:xfrm>
            <a:off x="7651983" y="2895971"/>
            <a:ext cx="428171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With a partner, </a:t>
            </a:r>
            <a:r>
              <a:rPr b="1" i="0" lang="en-US" sz="3200" u="none" cap="none" strike="noStrike">
                <a:solidFill>
                  <a:schemeClr val="dk1"/>
                </a:solidFill>
                <a:latin typeface="Century Gothic"/>
                <a:ea typeface="Century Gothic"/>
                <a:cs typeface="Century Gothic"/>
                <a:sym typeface="Century Gothic"/>
              </a:rPr>
              <a:t>decode</a:t>
            </a:r>
            <a:r>
              <a:rPr b="0" i="0" lang="en-US" sz="3200" u="none" cap="none" strike="noStrike">
                <a:solidFill>
                  <a:schemeClr val="dk1"/>
                </a:solidFill>
                <a:latin typeface="Century Gothic"/>
                <a:ea typeface="Century Gothic"/>
                <a:cs typeface="Century Gothic"/>
                <a:sym typeface="Century Gothic"/>
              </a:rPr>
              <a:t> the words on page 135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302" name="Google Shape;302;p21"/>
          <p:cNvPicPr preferRelativeResize="0"/>
          <p:nvPr/>
        </p:nvPicPr>
        <p:blipFill rotWithShape="1">
          <a:blip r:embed="rId6">
            <a:alphaModFix/>
          </a:blip>
          <a:srcRect b="0" l="0" r="0" t="0"/>
          <a:stretch/>
        </p:blipFill>
        <p:spPr>
          <a:xfrm>
            <a:off x="2531163" y="1223312"/>
            <a:ext cx="3928930" cy="53800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clipart&#10;&#10;Description automatically generated" id="303" name="Google Shape;303;p21"/>
          <p:cNvPicPr preferRelativeResize="0"/>
          <p:nvPr/>
        </p:nvPicPr>
        <p:blipFill rotWithShape="1">
          <a:blip r:embed="rId7">
            <a:alphaModFix/>
          </a:blip>
          <a:srcRect b="0" l="0" r="0" t="0"/>
          <a:stretch/>
        </p:blipFill>
        <p:spPr>
          <a:xfrm>
            <a:off x="7071021" y="2053088"/>
            <a:ext cx="4948236" cy="7137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picture containing clock&#10;&#10;Description automatically generated" id="309" name="Google Shape;309;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0" name="Google Shape;310;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1" name="Google Shape;311;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2" name="Google Shape;312;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3" name="Google Shape;313;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2"/>
          <p:cNvSpPr txBox="1"/>
          <p:nvPr/>
        </p:nvSpPr>
        <p:spPr>
          <a:xfrm>
            <a:off x="7602929" y="2196398"/>
            <a:ext cx="4115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135 and 136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316" name="Google Shape;316;p22"/>
          <p:cNvPicPr preferRelativeResize="0"/>
          <p:nvPr/>
        </p:nvPicPr>
        <p:blipFill rotWithShape="1">
          <a:blip r:embed="rId6">
            <a:alphaModFix/>
          </a:blip>
          <a:srcRect b="0" l="0" r="0" t="0"/>
          <a:stretch/>
        </p:blipFill>
        <p:spPr>
          <a:xfrm>
            <a:off x="473256" y="1452001"/>
            <a:ext cx="3192865" cy="43721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ext&#10;&#10;Description automatically generated" id="317" name="Google Shape;317;p22"/>
          <p:cNvPicPr preferRelativeResize="0"/>
          <p:nvPr/>
        </p:nvPicPr>
        <p:blipFill rotWithShape="1">
          <a:blip r:embed="rId7">
            <a:alphaModFix/>
          </a:blip>
          <a:srcRect b="0" l="0" r="0" t="0"/>
          <a:stretch/>
        </p:blipFill>
        <p:spPr>
          <a:xfrm>
            <a:off x="3926926" y="1452000"/>
            <a:ext cx="3216625" cy="43721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23"/>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have</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23"/>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that</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3"/>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up</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23"/>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lock&#10;&#10;Description automatically generated" id="338" name="Google Shape;338;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9" name="Google Shape;339;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0" name="Google Shape;340;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1" name="Google Shape;341;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4"/>
          <p:cNvSpPr txBox="1"/>
          <p:nvPr/>
        </p:nvSpPr>
        <p:spPr>
          <a:xfrm>
            <a:off x="1339273" y="3145173"/>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plant</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4"/>
          <p:cNvSpPr txBox="1"/>
          <p:nvPr/>
        </p:nvSpPr>
        <p:spPr>
          <a:xfrm>
            <a:off x="6187510" y="3184039"/>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help</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A picture containing clock&#10;&#10;Description automatically generated" id="351" name="Google Shape;351;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2" name="Google Shape;352;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3" name="Google Shape;353;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4" name="Google Shape;354;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5" name="Google Shape;355;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356" name="Google Shape;356;p26"/>
          <p:cNvPicPr preferRelativeResize="0"/>
          <p:nvPr/>
        </p:nvPicPr>
        <p:blipFill rotWithShape="1">
          <a:blip r:embed="rId6">
            <a:alphaModFix/>
          </a:blip>
          <a:srcRect b="0" l="0" r="0" t="0"/>
          <a:stretch/>
        </p:blipFill>
        <p:spPr>
          <a:xfrm>
            <a:off x="1339273" y="1471940"/>
            <a:ext cx="8906359" cy="410513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picture containing clock&#10;&#10;Description automatically generated" id="362" name="Google Shape;362;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3" name="Google Shape;363;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4" name="Google Shape;364;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5" name="Google Shape;365;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6" name="Google Shape;366;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Garden Party</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posing&#10;&#10;Description automatically generated" id="368" name="Google Shape;368;p27"/>
          <p:cNvPicPr preferRelativeResize="0"/>
          <p:nvPr/>
        </p:nvPicPr>
        <p:blipFill rotWithShape="1">
          <a:blip r:embed="rId6">
            <a:alphaModFix/>
          </a:blip>
          <a:srcRect b="0" l="0" r="0" t="0"/>
          <a:stretch/>
        </p:blipFill>
        <p:spPr>
          <a:xfrm>
            <a:off x="3568911" y="1364281"/>
            <a:ext cx="3823780" cy="5188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69" name="Google Shape;369;p27"/>
          <p:cNvPicPr preferRelativeResize="0"/>
          <p:nvPr/>
        </p:nvPicPr>
        <p:blipFill rotWithShape="1">
          <a:blip r:embed="rId7">
            <a:alphaModFix/>
          </a:blip>
          <a:srcRect b="0" l="0" r="0" t="0"/>
          <a:stretch/>
        </p:blipFill>
        <p:spPr>
          <a:xfrm flipH="1">
            <a:off x="8244058" y="2167211"/>
            <a:ext cx="3947942" cy="271459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clock&#10;&#10;Description automatically generated" id="375" name="Google Shape;375;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6" name="Google Shape;376;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7" name="Google Shape;377;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8" name="Google Shape;378;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9" name="Google Shape;379;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Garden Party</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148,149</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381" name="Google Shape;381;p75"/>
          <p:cNvPicPr preferRelativeResize="0"/>
          <p:nvPr/>
        </p:nvPicPr>
        <p:blipFill rotWithShape="1">
          <a:blip r:embed="rId6">
            <a:alphaModFix/>
          </a:blip>
          <a:srcRect b="0" l="0" r="0" t="0"/>
          <a:stretch/>
        </p:blipFill>
        <p:spPr>
          <a:xfrm>
            <a:off x="1701298" y="1297873"/>
            <a:ext cx="7320601" cy="4973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A picture containing clock&#10;&#10;Description automatically generated" id="387" name="Google Shape;387;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8" name="Google Shape;388;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9" name="Google Shape;389;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0" name="Google Shape;390;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1" name="Google Shape;391;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Garden Party</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150,151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10;&#10;Description automatically generated" id="393" name="Google Shape;393;p90"/>
          <p:cNvPicPr preferRelativeResize="0"/>
          <p:nvPr/>
        </p:nvPicPr>
        <p:blipFill rotWithShape="1">
          <a:blip r:embed="rId6">
            <a:alphaModFix/>
          </a:blip>
          <a:srcRect b="0" l="0" r="0" t="0"/>
          <a:stretch/>
        </p:blipFill>
        <p:spPr>
          <a:xfrm>
            <a:off x="3612839" y="1442469"/>
            <a:ext cx="6773694" cy="45852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4" name="Google Shape;394;p90"/>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A picture containing clock&#10;&#10;Description automatically generated" id="400" name="Google Shape;400;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1" name="Google Shape;401;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2" name="Google Shape;402;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3" name="Google Shape;403;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4" name="Google Shape;404;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Garden Party</a:t>
            </a:r>
            <a:endParaRPr b="0" i="0" sz="1400" u="none" cap="none" strike="noStrike">
              <a:solidFill>
                <a:srgbClr val="000000"/>
              </a:solidFill>
              <a:latin typeface="Century Gothic"/>
              <a:ea typeface="Century Gothic"/>
              <a:cs typeface="Century Gothic"/>
              <a:sym typeface="Century Gothic"/>
            </a:endParaRPr>
          </a:p>
        </p:txBody>
      </p:sp>
      <p:sp>
        <p:nvSpPr>
          <p:cNvPr id="405" name="Google Shape;405;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152,153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graphical user interface&#10;&#10;Description automatically generated" id="406" name="Google Shape;406;p91"/>
          <p:cNvPicPr preferRelativeResize="0"/>
          <p:nvPr/>
        </p:nvPicPr>
        <p:blipFill rotWithShape="1">
          <a:blip r:embed="rId6">
            <a:alphaModFix/>
          </a:blip>
          <a:srcRect b="0" l="0" r="0" t="0"/>
          <a:stretch/>
        </p:blipFill>
        <p:spPr>
          <a:xfrm>
            <a:off x="1901354" y="1418802"/>
            <a:ext cx="7282516" cy="49218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picture containing clock&#10;&#10;Description automatically generated" id="412" name="Google Shape;412;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3" name="Google Shape;413;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4" name="Google Shape;414;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5" name="Google Shape;415;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6" name="Google Shape;416;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417" name="Google Shape;417;p92"/>
          <p:cNvSpPr txBox="1"/>
          <p:nvPr/>
        </p:nvSpPr>
        <p:spPr>
          <a:xfrm>
            <a:off x="1339273" y="3145173"/>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meet</a:t>
            </a:r>
            <a:endParaRPr b="0" i="0" sz="1400" u="none" cap="none" strike="noStrike">
              <a:solidFill>
                <a:srgbClr val="000000"/>
              </a:solidFill>
              <a:latin typeface="Century Gothic"/>
              <a:ea typeface="Century Gothic"/>
              <a:cs typeface="Century Gothic"/>
              <a:sym typeface="Century Gothic"/>
            </a:endParaRPr>
          </a:p>
        </p:txBody>
      </p:sp>
      <p:sp>
        <p:nvSpPr>
          <p:cNvPr id="418" name="Google Shape;418;p92"/>
          <p:cNvSpPr txBox="1"/>
          <p:nvPr/>
        </p:nvSpPr>
        <p:spPr>
          <a:xfrm>
            <a:off x="6187510" y="3184039"/>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join</a:t>
            </a:r>
            <a:endParaRPr b="0" i="0" sz="1400" u="none" cap="none" strike="noStrike">
              <a:solidFill>
                <a:srgbClr val="000000"/>
              </a:solidFill>
              <a:latin typeface="Century Gothic"/>
              <a:ea typeface="Century Gothic"/>
              <a:cs typeface="Century Gothic"/>
              <a:sym typeface="Century Gothic"/>
            </a:endParaRPr>
          </a:p>
        </p:txBody>
      </p:sp>
      <p:sp>
        <p:nvSpPr>
          <p:cNvPr id="419" name="Google Shape;419;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icture containing clock&#10;&#10;Description automatically generated" id="425" name="Google Shape;425;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6" name="Google Shape;426;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7" name="Google Shape;427;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8" name="Google Shape;428;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9" name="Google Shape;429;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 email&#10;&#10;Description automatically generated" id="430" name="Google Shape;430;p93"/>
          <p:cNvPicPr preferRelativeResize="0"/>
          <p:nvPr/>
        </p:nvPicPr>
        <p:blipFill rotWithShape="1">
          <a:blip r:embed="rId6">
            <a:alphaModFix/>
          </a:blip>
          <a:srcRect b="0" l="0" r="0" t="0"/>
          <a:stretch/>
        </p:blipFill>
        <p:spPr>
          <a:xfrm>
            <a:off x="873901" y="1322197"/>
            <a:ext cx="9337421" cy="44046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A picture containing clock&#10;&#10;Description automatically generated" id="436" name="Google Shape;436;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7" name="Google Shape;437;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8" name="Google Shape;438;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9" name="Google Shape;439;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0" name="Google Shape;440;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Click, Clack, Click</a:t>
            </a:r>
            <a:endParaRPr b="0" i="0" sz="1400" u="none" cap="none" strike="noStrike">
              <a:solidFill>
                <a:srgbClr val="000000"/>
              </a:solidFill>
              <a:latin typeface="Century Gothic"/>
              <a:ea typeface="Century Gothic"/>
              <a:cs typeface="Century Gothic"/>
              <a:sym typeface="Century Gothic"/>
            </a:endParaRPr>
          </a:p>
        </p:txBody>
      </p:sp>
      <p:sp>
        <p:nvSpPr>
          <p:cNvPr id="441" name="Google Shape;441;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2" name="Google Shape;442;p94"/>
          <p:cNvPicPr preferRelativeResize="0"/>
          <p:nvPr/>
        </p:nvPicPr>
        <p:blipFill rotWithShape="1">
          <a:blip r:embed="rId6">
            <a:alphaModFix/>
          </a:blip>
          <a:srcRect b="0" l="0" r="0" t="0"/>
          <a:stretch/>
        </p:blipFill>
        <p:spPr>
          <a:xfrm flipH="1">
            <a:off x="8244058" y="2167211"/>
            <a:ext cx="3947942" cy="2714593"/>
          </a:xfrm>
          <a:prstGeom prst="rect">
            <a:avLst/>
          </a:prstGeom>
          <a:noFill/>
          <a:ln>
            <a:noFill/>
          </a:ln>
        </p:spPr>
      </p:pic>
      <p:pic>
        <p:nvPicPr>
          <p:cNvPr descr="A picture containing text&#10;&#10;Description automatically generated" id="443" name="Google Shape;443;p94"/>
          <p:cNvPicPr preferRelativeResize="0"/>
          <p:nvPr/>
        </p:nvPicPr>
        <p:blipFill rotWithShape="1">
          <a:blip r:embed="rId7">
            <a:alphaModFix/>
          </a:blip>
          <a:srcRect b="0" l="0" r="0" t="0"/>
          <a:stretch/>
        </p:blipFill>
        <p:spPr>
          <a:xfrm>
            <a:off x="3397428" y="1270950"/>
            <a:ext cx="3947931" cy="53878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Click, Clack, Click</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156,157</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with low confidence" id="455" name="Google Shape;455;p95"/>
          <p:cNvPicPr preferRelativeResize="0"/>
          <p:nvPr/>
        </p:nvPicPr>
        <p:blipFill rotWithShape="1">
          <a:blip r:embed="rId6">
            <a:alphaModFix/>
          </a:blip>
          <a:srcRect b="0" l="0" r="0" t="0"/>
          <a:stretch/>
        </p:blipFill>
        <p:spPr>
          <a:xfrm>
            <a:off x="1716311" y="1297873"/>
            <a:ext cx="7478332" cy="50906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A picture containing clock&#10;&#10;Description automatically generated" id="461" name="Google Shape;461;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2" name="Google Shape;462;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3" name="Google Shape;463;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4" name="Google Shape;464;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5" name="Google Shape;465;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Click, Clack, Click</a:t>
            </a:r>
            <a:endParaRPr b="0" i="0" sz="1400" u="none" cap="none" strike="noStrike">
              <a:solidFill>
                <a:srgbClr val="000000"/>
              </a:solidFill>
              <a:latin typeface="Century Gothic"/>
              <a:ea typeface="Century Gothic"/>
              <a:cs typeface="Century Gothic"/>
              <a:sym typeface="Century Gothic"/>
            </a:endParaRPr>
          </a:p>
        </p:txBody>
      </p:sp>
      <p:sp>
        <p:nvSpPr>
          <p:cNvPr id="466" name="Google Shape;466;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158,159</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10;&#10;Description automatically generated" id="467" name="Google Shape;467;p96"/>
          <p:cNvPicPr preferRelativeResize="0"/>
          <p:nvPr/>
        </p:nvPicPr>
        <p:blipFill rotWithShape="1">
          <a:blip r:embed="rId6">
            <a:alphaModFix/>
          </a:blip>
          <a:srcRect b="0" l="0" r="0" t="0"/>
          <a:stretch/>
        </p:blipFill>
        <p:spPr>
          <a:xfrm>
            <a:off x="3735099" y="1379024"/>
            <a:ext cx="6759922" cy="45958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68" name="Google Shape;468;p96"/>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picture containing clock&#10;&#10;Description automatically generated" id="474" name="Google Shape;474;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5" name="Google Shape;475;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6" name="Google Shape;476;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7" name="Google Shape;477;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8" name="Google Shape;478;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Click, Clack, Click</a:t>
            </a:r>
            <a:endParaRPr b="0" i="0" sz="1400" u="none" cap="none" strike="noStrike">
              <a:solidFill>
                <a:srgbClr val="000000"/>
              </a:solidFill>
              <a:latin typeface="Century Gothic"/>
              <a:ea typeface="Century Gothic"/>
              <a:cs typeface="Century Gothic"/>
              <a:sym typeface="Century Gothic"/>
            </a:endParaRPr>
          </a:p>
        </p:txBody>
      </p:sp>
      <p:sp>
        <p:nvSpPr>
          <p:cNvPr id="479" name="Google Shape;479;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160,161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graphical user interface&#10;&#10;Description automatically generated" id="480" name="Google Shape;480;p97"/>
          <p:cNvPicPr preferRelativeResize="0"/>
          <p:nvPr/>
        </p:nvPicPr>
        <p:blipFill rotWithShape="1">
          <a:blip r:embed="rId6">
            <a:alphaModFix/>
          </a:blip>
          <a:srcRect b="0" l="0" r="0" t="0"/>
          <a:stretch/>
        </p:blipFill>
        <p:spPr>
          <a:xfrm>
            <a:off x="1835408" y="1297873"/>
            <a:ext cx="7414407" cy="49938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A picture containing clock&#10;&#10;Description automatically generated" id="486" name="Google Shape;48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7" name="Google Shape;48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8" name="Google Shape;48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9" name="Google Shape;48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0" name="Google Shape;49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91" name="Google Shape;491;p34"/>
          <p:cNvSpPr txBox="1"/>
          <p:nvPr/>
        </p:nvSpPr>
        <p:spPr>
          <a:xfrm>
            <a:off x="7762290" y="1488832"/>
            <a:ext cx="4366427"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Retell</a:t>
            </a:r>
            <a:r>
              <a:rPr b="0" i="0" lang="en-US" sz="2800" u="none" cap="none" strike="noStrike">
                <a:solidFill>
                  <a:srgbClr val="000000"/>
                </a:solidFill>
                <a:latin typeface="Century Gothic"/>
                <a:ea typeface="Century Gothic"/>
                <a:cs typeface="Century Gothic"/>
                <a:sym typeface="Century Gothic"/>
              </a:rPr>
              <a:t> Tell a partner about the part of each text that interested you the most. Why was it interesting</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Share</a:t>
            </a:r>
            <a:r>
              <a:rPr b="0" i="0" lang="en-US" sz="2800" u="none" cap="none" strike="noStrike">
                <a:solidFill>
                  <a:srgbClr val="000000"/>
                </a:solidFill>
                <a:latin typeface="Century Gothic"/>
                <a:ea typeface="Century Gothic"/>
                <a:cs typeface="Century Gothic"/>
                <a:sym typeface="Century Gothic"/>
              </a:rPr>
              <a:t> Share a personal experience that relates to one or both of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the texts.</a:t>
            </a:r>
            <a:endParaRPr b="0" i="0" sz="2800" u="none" cap="none" strike="noStrike">
              <a:solidFill>
                <a:schemeClr val="dk1"/>
              </a:solidFill>
              <a:latin typeface="Century Gothic"/>
              <a:ea typeface="Century Gothic"/>
              <a:cs typeface="Century Gothic"/>
              <a:sym typeface="Century Gothic"/>
            </a:endParaRPr>
          </a:p>
        </p:txBody>
      </p:sp>
      <p:pic>
        <p:nvPicPr>
          <p:cNvPr descr="A picture containing text&#10;&#10;Description automatically generated" id="492" name="Google Shape;492;p34"/>
          <p:cNvPicPr preferRelativeResize="0"/>
          <p:nvPr/>
        </p:nvPicPr>
        <p:blipFill rotWithShape="1">
          <a:blip r:embed="rId6">
            <a:alphaModFix/>
          </a:blip>
          <a:srcRect b="0" l="0" r="0" t="0"/>
          <a:stretch/>
        </p:blipFill>
        <p:spPr>
          <a:xfrm>
            <a:off x="4153573" y="1411038"/>
            <a:ext cx="3257468" cy="44455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posing&#10;&#10;Description automatically generated" id="493" name="Google Shape;493;p34"/>
          <p:cNvPicPr preferRelativeResize="0"/>
          <p:nvPr/>
        </p:nvPicPr>
        <p:blipFill rotWithShape="1">
          <a:blip r:embed="rId7">
            <a:alphaModFix/>
          </a:blip>
          <a:srcRect b="0" l="0" r="0" t="0"/>
          <a:stretch/>
        </p:blipFill>
        <p:spPr>
          <a:xfrm>
            <a:off x="568818" y="1411038"/>
            <a:ext cx="3257468" cy="44200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A picture containing clock&#10;&#10;Description automatically generated" id="499" name="Google Shape;499;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0" name="Google Shape;500;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1" name="Google Shape;501;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2" name="Google Shape;502;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3" name="Google Shape;503;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04" name="Google Shape;504;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sp>
        <p:nvSpPr>
          <p:cNvPr id="505" name="Google Shape;505;p33"/>
          <p:cNvSpPr txBox="1"/>
          <p:nvPr/>
        </p:nvSpPr>
        <p:spPr>
          <a:xfrm>
            <a:off x="7743342" y="2260572"/>
            <a:ext cx="383498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506" name="Google Shape;506;p33"/>
          <p:cNvPicPr preferRelativeResize="0"/>
          <p:nvPr/>
        </p:nvPicPr>
        <p:blipFill rotWithShape="1">
          <a:blip r:embed="rId6">
            <a:alphaModFix/>
          </a:blip>
          <a:srcRect b="0" l="0" r="0" t="0"/>
          <a:stretch/>
        </p:blipFill>
        <p:spPr>
          <a:xfrm>
            <a:off x="2673662" y="1297875"/>
            <a:ext cx="3735301" cy="50743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descr="A picture containing clock&#10;&#10;Description automatically generated" id="512" name="Google Shape;512;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3" name="Google Shape;513;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4" name="Google Shape;514;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5" name="Google Shape;515;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6" name="Google Shape;516;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17" name="Google Shape;517;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sp>
        <p:nvSpPr>
          <p:cNvPr id="518" name="Google Shape;518;p98"/>
          <p:cNvSpPr txBox="1"/>
          <p:nvPr/>
        </p:nvSpPr>
        <p:spPr>
          <a:xfrm>
            <a:off x="995894" y="1759497"/>
            <a:ext cx="9390639" cy="3046948"/>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makes both texts realistic fiction</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words do the authors use to describe things</a:t>
            </a:r>
            <a:r>
              <a:rPr b="0" i="0" lang="en-US" sz="3200" u="none" cap="none" strike="noStrike">
                <a:solidFill>
                  <a:schemeClr val="dk1"/>
                </a:solidFill>
                <a:latin typeface="Arial"/>
                <a:ea typeface="Arial"/>
                <a:cs typeface="Arial"/>
                <a:sym typeface="Arial"/>
              </a:rPr>
              <a:t>? </a:t>
            </a:r>
            <a:r>
              <a:rPr b="0" i="0" lang="en-US" sz="3200" u="none" cap="none" strike="noStrike">
                <a:solidFill>
                  <a:schemeClr val="dk1"/>
                </a:solidFill>
                <a:latin typeface="Century Gothic"/>
                <a:ea typeface="Century Gothic"/>
                <a:cs typeface="Century Gothic"/>
                <a:sym typeface="Century Gothic"/>
              </a:rPr>
              <a:t>Why do the use these words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are the texts alike</a:t>
            </a:r>
            <a:r>
              <a:rPr b="0" i="0" lang="en-US" sz="3200" u="none" cap="none" strike="noStrike">
                <a:solidFill>
                  <a:schemeClr val="dk1"/>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Use text evidence.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A picture containing clock&#10;&#10;Description automatically generated" id="524" name="Google Shape;52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5" name="Google Shape;52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6" name="Google Shape;52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7" name="Google Shape;52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8" name="Google Shape;52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529" name="Google Shape;529;p35"/>
          <p:cNvSpPr txBox="1"/>
          <p:nvPr/>
        </p:nvSpPr>
        <p:spPr>
          <a:xfrm>
            <a:off x="7277148" y="2739698"/>
            <a:ext cx="383498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171 in your Student Interactive. </a:t>
            </a:r>
            <a:endParaRPr b="0" i="0" sz="3200" u="none" cap="none" strike="noStrike">
              <a:solidFill>
                <a:schemeClr val="dk1"/>
              </a:solidFill>
              <a:latin typeface="Century Gothic"/>
              <a:ea typeface="Century Gothic"/>
              <a:cs typeface="Century Gothic"/>
              <a:sym typeface="Century Gothic"/>
            </a:endParaRPr>
          </a:p>
        </p:txBody>
      </p:sp>
      <p:sp>
        <p:nvSpPr>
          <p:cNvPr id="530" name="Google Shape;530;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iagram&#10;&#10;Description automatically generated" id="531" name="Google Shape;531;p35"/>
          <p:cNvPicPr preferRelativeResize="0"/>
          <p:nvPr/>
        </p:nvPicPr>
        <p:blipFill rotWithShape="1">
          <a:blip r:embed="rId6">
            <a:alphaModFix/>
          </a:blip>
          <a:srcRect b="0" l="0" r="0" t="0"/>
          <a:stretch/>
        </p:blipFill>
        <p:spPr>
          <a:xfrm>
            <a:off x="2531163" y="1297873"/>
            <a:ext cx="3834990" cy="51923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A picture containing clock&#10;&#10;Description automatically generated" id="537" name="Google Shape;537;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8" name="Google Shape;538;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9" name="Google Shape;539;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0" name="Google Shape;540;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1" name="Google Shape;541;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42" name="Google Shape;542;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
        <p:nvSpPr>
          <p:cNvPr id="543" name="Google Shape;543;p36"/>
          <p:cNvSpPr txBox="1"/>
          <p:nvPr/>
        </p:nvSpPr>
        <p:spPr>
          <a:xfrm>
            <a:off x="1664039" y="2612196"/>
            <a:ext cx="7530604"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Revisit</a:t>
            </a:r>
            <a:r>
              <a:rPr b="0" i="0" lang="en-US" sz="3200" u="none" cap="none" strike="noStrike">
                <a:solidFill>
                  <a:schemeClr val="dk1"/>
                </a:solidFill>
                <a:latin typeface="Century Gothic"/>
                <a:ea typeface="Century Gothic"/>
                <a:cs typeface="Century Gothic"/>
                <a:sym typeface="Century Gothic"/>
              </a:rPr>
              <a:t> your stories and add details to your pictures. </a:t>
            </a:r>
            <a:endParaRPr b="0" i="0" sz="3200" u="none" cap="none" strike="noStrike">
              <a:solidFill>
                <a:schemeClr val="dk1"/>
              </a:solidFill>
              <a:latin typeface="Century Gothic"/>
              <a:ea typeface="Century Gothic"/>
              <a:cs typeface="Century Gothic"/>
              <a:sym typeface="Century Gothic"/>
            </a:endParaRPr>
          </a:p>
        </p:txBody>
      </p:sp>
      <p:sp>
        <p:nvSpPr>
          <p:cNvPr id="544" name="Google Shape;544;p36"/>
          <p:cNvSpPr txBox="1"/>
          <p:nvPr/>
        </p:nvSpPr>
        <p:spPr>
          <a:xfrm>
            <a:off x="1612931" y="4393152"/>
            <a:ext cx="753060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stories.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A picture containing clock&#10;&#10;Description automatically generated" id="550" name="Google Shape;550;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1" name="Google Shape;551;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2" name="Google Shape;552;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3" name="Google Shape;553;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4" name="Google Shape;554;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55" name="Google Shape;555;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sp>
        <p:nvSpPr>
          <p:cNvPr id="556" name="Google Shape;556;p37"/>
          <p:cNvSpPr txBox="1"/>
          <p:nvPr/>
        </p:nvSpPr>
        <p:spPr>
          <a:xfrm>
            <a:off x="7983076" y="2602431"/>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57" name="Google Shape;557;p37"/>
          <p:cNvSpPr txBox="1"/>
          <p:nvPr/>
        </p:nvSpPr>
        <p:spPr>
          <a:xfrm>
            <a:off x="1095654" y="1727523"/>
            <a:ext cx="1709531"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men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pen</a:t>
            </a:r>
            <a:endParaRPr b="0" i="0" sz="1400" u="none" cap="none" strike="noStrike">
              <a:solidFill>
                <a:srgbClr val="000000"/>
              </a:solidFill>
              <a:latin typeface="Arial"/>
              <a:ea typeface="Arial"/>
              <a:cs typeface="Arial"/>
              <a:sym typeface="Arial"/>
            </a:endParaRPr>
          </a:p>
        </p:txBody>
      </p:sp>
      <p:pic>
        <p:nvPicPr>
          <p:cNvPr descr="Graphical user interface, text, application, chat or text message&#10;&#10;Description automatically generated" id="558" name="Google Shape;558;p37"/>
          <p:cNvPicPr preferRelativeResize="0"/>
          <p:nvPr/>
        </p:nvPicPr>
        <p:blipFill rotWithShape="1">
          <a:blip r:embed="rId6">
            <a:alphaModFix/>
          </a:blip>
          <a:srcRect b="0" l="0" r="0" t="0"/>
          <a:stretch/>
        </p:blipFill>
        <p:spPr>
          <a:xfrm>
            <a:off x="3549919" y="1394641"/>
            <a:ext cx="3715272" cy="50430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A picture containing clock&#10;&#10;Description automatically generated" id="564" name="Google Shape;564;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5" name="Google Shape;565;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6" name="Google Shape;566;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7" name="Google Shape;567;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38"/>
          <p:cNvSpPr txBox="1"/>
          <p:nvPr/>
        </p:nvSpPr>
        <p:spPr>
          <a:xfrm>
            <a:off x="1261286" y="3227769"/>
            <a:ext cx="8562652"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5400" u="none" cap="none" strike="noStrike">
                <a:solidFill>
                  <a:schemeClr val="accent1"/>
                </a:solidFill>
                <a:latin typeface="Century Gothic"/>
                <a:ea typeface="Century Gothic"/>
                <a:cs typeface="Century Gothic"/>
                <a:sym typeface="Century Gothic"/>
              </a:rPr>
              <a:t>The girl has a small plant.</a:t>
            </a:r>
            <a:endParaRPr b="0" i="0" sz="5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writing implement, stationary&#10;&#10;Description automatically generated" id="119" name="Google Shape;119;p7"/>
          <p:cNvPicPr preferRelativeResize="0"/>
          <p:nvPr/>
        </p:nvPicPr>
        <p:blipFill rotWithShape="1">
          <a:blip r:embed="rId6">
            <a:alphaModFix/>
          </a:blip>
          <a:srcRect b="0" l="0" r="0" t="0"/>
          <a:stretch/>
        </p:blipFill>
        <p:spPr>
          <a:xfrm>
            <a:off x="3654408" y="2327035"/>
            <a:ext cx="8537592" cy="2394943"/>
          </a:xfrm>
          <a:prstGeom prst="rect">
            <a:avLst/>
          </a:prstGeom>
          <a:noFill/>
          <a:ln>
            <a:noFill/>
          </a:ln>
        </p:spPr>
      </p:pic>
      <p:pic>
        <p:nvPicPr>
          <p:cNvPr id="120" name="Google Shape;120;p7"/>
          <p:cNvPicPr preferRelativeResize="0"/>
          <p:nvPr/>
        </p:nvPicPr>
        <p:blipFill rotWithShape="1">
          <a:blip r:embed="rId7">
            <a:alphaModFix/>
          </a:blip>
          <a:srcRect b="0" l="0" r="0" t="0"/>
          <a:stretch/>
        </p:blipFill>
        <p:spPr>
          <a:xfrm>
            <a:off x="477796" y="1501742"/>
            <a:ext cx="2911267" cy="40455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A picture containing drawing, lamp&#10;&#10;Description automatically generated" id="574" name="Google Shape;57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75" name="Google Shape;57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76" name="Google Shape;57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77" name="Google Shape;57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78" name="Google Shape;57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79" name="Google Shape;57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clock&#10;&#10;Description automatically generated" id="585" name="Google Shape;585;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86" name="Google Shape;586;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7" name="Google Shape;587;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8" name="Google Shape;588;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89" name="Google Shape;589;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90" name="Google Shape;59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grpSp>
        <p:nvGrpSpPr>
          <p:cNvPr id="591" name="Google Shape;591;p40"/>
          <p:cNvGrpSpPr/>
          <p:nvPr/>
        </p:nvGrpSpPr>
        <p:grpSpPr>
          <a:xfrm>
            <a:off x="1735810" y="2045776"/>
            <a:ext cx="8527413" cy="3440583"/>
            <a:chOff x="1735810" y="2045776"/>
            <a:chExt cx="8527413" cy="3440583"/>
          </a:xfrm>
        </p:grpSpPr>
        <p:pic>
          <p:nvPicPr>
            <p:cNvPr descr="A dog wearing a hat&#10;&#10;Description automatically generated with medium confidence" id="592" name="Google Shape;592;p40"/>
            <p:cNvPicPr preferRelativeResize="0"/>
            <p:nvPr/>
          </p:nvPicPr>
          <p:blipFill rotWithShape="1">
            <a:blip r:embed="rId6">
              <a:alphaModFix/>
            </a:blip>
            <a:srcRect b="0" l="0" r="0" t="0"/>
            <a:stretch/>
          </p:blipFill>
          <p:spPr>
            <a:xfrm>
              <a:off x="1928776" y="2191345"/>
              <a:ext cx="8334447" cy="3295014"/>
            </a:xfrm>
            <a:prstGeom prst="rect">
              <a:avLst/>
            </a:prstGeom>
            <a:noFill/>
            <a:ln>
              <a:noFill/>
            </a:ln>
          </p:spPr>
        </p:pic>
        <p:sp>
          <p:nvSpPr>
            <p:cNvPr id="593" name="Google Shape;593;p40"/>
            <p:cNvSpPr/>
            <p:nvPr/>
          </p:nvSpPr>
          <p:spPr>
            <a:xfrm>
              <a:off x="1735810" y="2045776"/>
              <a:ext cx="3130658" cy="728421"/>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A picture containing clock&#10;&#10;Description automatically generated" id="599" name="Google Shape;59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00" name="Google Shape;60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01" name="Google Shape;60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2" name="Google Shape;60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03" name="Google Shape;603;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04" name="Google Shape;604;p41"/>
          <p:cNvSpPr txBox="1"/>
          <p:nvPr/>
        </p:nvSpPr>
        <p:spPr>
          <a:xfrm>
            <a:off x="1660188" y="4157131"/>
            <a:ext cx="1806880" cy="64629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dog</a:t>
            </a:r>
            <a:endParaRPr b="0" i="0" sz="3600" u="none" cap="none" strike="noStrike">
              <a:solidFill>
                <a:srgbClr val="000000"/>
              </a:solidFill>
              <a:latin typeface="Century Gothic"/>
              <a:ea typeface="Century Gothic"/>
              <a:cs typeface="Century Gothic"/>
              <a:sym typeface="Century Gothic"/>
            </a:endParaRPr>
          </a:p>
        </p:txBody>
      </p:sp>
      <p:pic>
        <p:nvPicPr>
          <p:cNvPr descr="A chicken standing next to eggs&#10;&#10;Description automatically generated with low confidence" id="605" name="Google Shape;605;p41"/>
          <p:cNvPicPr preferRelativeResize="0"/>
          <p:nvPr/>
        </p:nvPicPr>
        <p:blipFill rotWithShape="1">
          <a:blip r:embed="rId6">
            <a:alphaModFix/>
          </a:blip>
          <a:srcRect b="0" l="0" r="0" t="0"/>
          <a:stretch/>
        </p:blipFill>
        <p:spPr>
          <a:xfrm flipH="1">
            <a:off x="7545831" y="1162316"/>
            <a:ext cx="2044416" cy="2840200"/>
          </a:xfrm>
          <a:prstGeom prst="rect">
            <a:avLst/>
          </a:prstGeom>
          <a:noFill/>
          <a:ln>
            <a:noFill/>
          </a:ln>
        </p:spPr>
      </p:pic>
      <p:pic>
        <p:nvPicPr>
          <p:cNvPr descr="A picture containing text, yellow, bright, colorful&#10;&#10;Description automatically generated" id="606" name="Google Shape;606;p41"/>
          <p:cNvPicPr preferRelativeResize="0"/>
          <p:nvPr/>
        </p:nvPicPr>
        <p:blipFill rotWithShape="1">
          <a:blip r:embed="rId7">
            <a:alphaModFix/>
          </a:blip>
          <a:srcRect b="0" l="0" r="0" t="0"/>
          <a:stretch/>
        </p:blipFill>
        <p:spPr>
          <a:xfrm flipH="1">
            <a:off x="4523846" y="1162316"/>
            <a:ext cx="2037535" cy="2840200"/>
          </a:xfrm>
          <a:prstGeom prst="rect">
            <a:avLst/>
          </a:prstGeom>
          <a:noFill/>
          <a:ln>
            <a:noFill/>
          </a:ln>
        </p:spPr>
      </p:pic>
      <p:pic>
        <p:nvPicPr>
          <p:cNvPr descr="A dog sitting on a pile of hay&#10;&#10;Description automatically generated with low confidence" id="607" name="Google Shape;607;p41"/>
          <p:cNvPicPr preferRelativeResize="0"/>
          <p:nvPr/>
        </p:nvPicPr>
        <p:blipFill rotWithShape="1">
          <a:blip r:embed="rId8">
            <a:alphaModFix/>
          </a:blip>
          <a:srcRect b="0" l="0" r="0" t="0"/>
          <a:stretch/>
        </p:blipFill>
        <p:spPr>
          <a:xfrm flipH="1">
            <a:off x="1445379" y="1162316"/>
            <a:ext cx="2055594" cy="2840200"/>
          </a:xfrm>
          <a:prstGeom prst="rect">
            <a:avLst/>
          </a:prstGeom>
          <a:noFill/>
          <a:ln>
            <a:noFill/>
          </a:ln>
        </p:spPr>
      </p:pic>
      <p:sp>
        <p:nvSpPr>
          <p:cNvPr id="608" name="Google Shape;608;p41"/>
          <p:cNvSpPr txBox="1"/>
          <p:nvPr/>
        </p:nvSpPr>
        <p:spPr>
          <a:xfrm>
            <a:off x="4685615" y="4157131"/>
            <a:ext cx="1806880" cy="64629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lamp</a:t>
            </a:r>
            <a:endParaRPr b="0" i="0" sz="3600" u="none" cap="none" strike="noStrike">
              <a:solidFill>
                <a:srgbClr val="000000"/>
              </a:solidFill>
              <a:latin typeface="Century Gothic"/>
              <a:ea typeface="Century Gothic"/>
              <a:cs typeface="Century Gothic"/>
              <a:sym typeface="Century Gothic"/>
            </a:endParaRPr>
          </a:p>
        </p:txBody>
      </p:sp>
      <p:sp>
        <p:nvSpPr>
          <p:cNvPr id="609" name="Google Shape;609;p41"/>
          <p:cNvSpPr txBox="1"/>
          <p:nvPr/>
        </p:nvSpPr>
        <p:spPr>
          <a:xfrm>
            <a:off x="7711042" y="4157129"/>
            <a:ext cx="1806880" cy="64629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hen</a:t>
            </a:r>
            <a:endParaRPr b="0" i="0" sz="3600" u="none" cap="none" strike="noStrike">
              <a:solidFill>
                <a:srgbClr val="000000"/>
              </a:solidFill>
              <a:latin typeface="Century Gothic"/>
              <a:ea typeface="Century Gothic"/>
              <a:cs typeface="Century Gothic"/>
              <a:sym typeface="Century Gothic"/>
            </a:endParaRPr>
          </a:p>
        </p:txBody>
      </p:sp>
      <p:sp>
        <p:nvSpPr>
          <p:cNvPr id="610" name="Google Shape;610;p41"/>
          <p:cNvSpPr txBox="1"/>
          <p:nvPr/>
        </p:nvSpPr>
        <p:spPr>
          <a:xfrm>
            <a:off x="2137427" y="5002831"/>
            <a:ext cx="85240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dot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dip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dig</a:t>
            </a:r>
            <a:endParaRPr b="0" i="0" sz="1400" u="none" cap="none" strike="noStrike">
              <a:solidFill>
                <a:srgbClr val="000000"/>
              </a:solidFill>
              <a:latin typeface="Arial"/>
              <a:ea typeface="Arial"/>
              <a:cs typeface="Arial"/>
              <a:sym typeface="Arial"/>
            </a:endParaRPr>
          </a:p>
        </p:txBody>
      </p:sp>
      <p:sp>
        <p:nvSpPr>
          <p:cNvPr id="611" name="Google Shape;611;p41"/>
          <p:cNvSpPr txBox="1"/>
          <p:nvPr/>
        </p:nvSpPr>
        <p:spPr>
          <a:xfrm>
            <a:off x="5116412" y="5002831"/>
            <a:ext cx="85240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lip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lot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leg</a:t>
            </a:r>
            <a:endParaRPr b="0" i="0" sz="1400" u="none" cap="none" strike="noStrike">
              <a:solidFill>
                <a:srgbClr val="000000"/>
              </a:solidFill>
              <a:latin typeface="Arial"/>
              <a:ea typeface="Arial"/>
              <a:cs typeface="Arial"/>
              <a:sym typeface="Arial"/>
            </a:endParaRPr>
          </a:p>
        </p:txBody>
      </p:sp>
      <p:sp>
        <p:nvSpPr>
          <p:cNvPr id="612" name="Google Shape;612;p41"/>
          <p:cNvSpPr txBox="1"/>
          <p:nvPr/>
        </p:nvSpPr>
        <p:spPr>
          <a:xfrm>
            <a:off x="8041639" y="4958032"/>
            <a:ext cx="105279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ham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hit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hog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A picture containing clock&#10;&#10;Description automatically generated" id="618" name="Google Shape;618;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19" name="Google Shape;619;p9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20" name="Google Shape;620;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1" name="Google Shape;621;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22" name="Google Shape;622;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623" name="Google Shape;623;p9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24" name="Google Shape;624;p99"/>
          <p:cNvSpPr txBox="1"/>
          <p:nvPr/>
        </p:nvSpPr>
        <p:spPr>
          <a:xfrm>
            <a:off x="7943071" y="2499003"/>
            <a:ext cx="304575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10;&#10;Description automatically generated" id="625" name="Google Shape;625;p99"/>
          <p:cNvPicPr preferRelativeResize="0"/>
          <p:nvPr/>
        </p:nvPicPr>
        <p:blipFill rotWithShape="1">
          <a:blip r:embed="rId6">
            <a:alphaModFix/>
          </a:blip>
          <a:srcRect b="0" l="0" r="0" t="0"/>
          <a:stretch/>
        </p:blipFill>
        <p:spPr>
          <a:xfrm>
            <a:off x="2917660" y="1347703"/>
            <a:ext cx="3673342" cy="5013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A picture containing clock&#10;&#10;Description automatically generated" id="631" name="Google Shape;631;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2" name="Google Shape;632;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3" name="Google Shape;633;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4" name="Google Shape;634;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5" name="Google Shape;635;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36" name="Google Shape;636;p42"/>
          <p:cNvSpPr txBox="1"/>
          <p:nvPr/>
        </p:nvSpPr>
        <p:spPr>
          <a:xfrm>
            <a:off x="7148216" y="2397968"/>
            <a:ext cx="469804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37" name="Google Shape;637;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638" name="Google Shape;638;p42"/>
          <p:cNvPicPr preferRelativeResize="0"/>
          <p:nvPr/>
        </p:nvPicPr>
        <p:blipFill rotWithShape="1">
          <a:blip r:embed="rId6">
            <a:alphaModFix/>
          </a:blip>
          <a:srcRect b="0" l="0" r="0" t="0"/>
          <a:stretch/>
        </p:blipFill>
        <p:spPr>
          <a:xfrm>
            <a:off x="2367958" y="1225308"/>
            <a:ext cx="3910746" cy="53087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A picture containing clock&#10;&#10;Description automatically generated" id="644" name="Google Shape;64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5" name="Google Shape;64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6" name="Google Shape;64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7" name="Google Shape;64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8" name="Google Shape;64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Characters</a:t>
            </a:r>
            <a:endParaRPr b="0" i="0" sz="1400" u="none" cap="none" strike="noStrike">
              <a:solidFill>
                <a:srgbClr val="000000"/>
              </a:solidFill>
              <a:latin typeface="Century Gothic"/>
              <a:ea typeface="Century Gothic"/>
              <a:cs typeface="Century Gothic"/>
              <a:sym typeface="Century Gothic"/>
            </a:endParaRPr>
          </a:p>
        </p:txBody>
      </p:sp>
      <p:sp>
        <p:nvSpPr>
          <p:cNvPr id="649" name="Google Shape;649;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147,155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10;&#10;Description automatically generated" id="650" name="Google Shape;650;p43"/>
          <p:cNvPicPr preferRelativeResize="0"/>
          <p:nvPr/>
        </p:nvPicPr>
        <p:blipFill rotWithShape="1">
          <a:blip r:embed="rId6">
            <a:alphaModFix/>
          </a:blip>
          <a:srcRect b="0" l="0" r="0" t="0"/>
          <a:stretch/>
        </p:blipFill>
        <p:spPr>
          <a:xfrm>
            <a:off x="5687905" y="1466638"/>
            <a:ext cx="3257468" cy="44455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posing&#10;&#10;Description automatically generated" id="651" name="Google Shape;651;p43"/>
          <p:cNvPicPr preferRelativeResize="0"/>
          <p:nvPr/>
        </p:nvPicPr>
        <p:blipFill rotWithShape="1">
          <a:blip r:embed="rId7">
            <a:alphaModFix/>
          </a:blip>
          <a:srcRect b="0" l="0" r="0" t="0"/>
          <a:stretch/>
        </p:blipFill>
        <p:spPr>
          <a:xfrm>
            <a:off x="2103150" y="1466638"/>
            <a:ext cx="3257468" cy="44200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clock&#10;&#10;Description automatically generated" id="657" name="Google Shape;657;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8" name="Google Shape;658;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9" name="Google Shape;659;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0" name="Google Shape;660;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1" name="Google Shape;661;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Characters</a:t>
            </a:r>
            <a:endParaRPr b="0" i="0" sz="4000" u="none" cap="none" strike="noStrike">
              <a:solidFill>
                <a:srgbClr val="000000"/>
              </a:solidFill>
              <a:latin typeface="Century Gothic"/>
              <a:ea typeface="Century Gothic"/>
              <a:cs typeface="Century Gothic"/>
              <a:sym typeface="Century Gothic"/>
            </a:endParaRPr>
          </a:p>
        </p:txBody>
      </p:sp>
      <p:sp>
        <p:nvSpPr>
          <p:cNvPr id="662" name="Google Shape;662;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153</a:t>
            </a:r>
            <a:endParaRPr b="0" i="0" sz="1400" u="none" cap="none" strike="noStrike">
              <a:solidFill>
                <a:srgbClr val="000000"/>
              </a:solidFill>
              <a:latin typeface="Century Gothic"/>
              <a:ea typeface="Century Gothic"/>
              <a:cs typeface="Century Gothic"/>
              <a:sym typeface="Century Gothic"/>
            </a:endParaRPr>
          </a:p>
        </p:txBody>
      </p:sp>
      <p:sp>
        <p:nvSpPr>
          <p:cNvPr id="663" name="Google Shape;663;p100"/>
          <p:cNvSpPr txBox="1"/>
          <p:nvPr/>
        </p:nvSpPr>
        <p:spPr>
          <a:xfrm>
            <a:off x="8180570" y="2593543"/>
            <a:ext cx="355564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664" name="Google Shape;664;p100"/>
          <p:cNvPicPr preferRelativeResize="0"/>
          <p:nvPr/>
        </p:nvPicPr>
        <p:blipFill rotWithShape="1">
          <a:blip r:embed="rId6">
            <a:alphaModFix/>
          </a:blip>
          <a:srcRect b="0" l="0" r="0" t="0"/>
          <a:stretch/>
        </p:blipFill>
        <p:spPr>
          <a:xfrm>
            <a:off x="3403166" y="1373335"/>
            <a:ext cx="3727584" cy="50643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descr="A picture containing clock&#10;&#10;Description automatically generated" id="670" name="Google Shape;670;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1" name="Google Shape;671;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2" name="Google Shape;672;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3" name="Google Shape;673;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4" name="Google Shape;674;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Characters</a:t>
            </a:r>
            <a:endParaRPr b="0" i="0" sz="4000" u="none" cap="none" strike="noStrike">
              <a:solidFill>
                <a:srgbClr val="000000"/>
              </a:solidFill>
              <a:latin typeface="Century Gothic"/>
              <a:ea typeface="Century Gothic"/>
              <a:cs typeface="Century Gothic"/>
              <a:sym typeface="Century Gothic"/>
            </a:endParaRPr>
          </a:p>
        </p:txBody>
      </p:sp>
      <p:sp>
        <p:nvSpPr>
          <p:cNvPr id="675" name="Google Shape;675;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156,157</a:t>
            </a:r>
            <a:endParaRPr b="0" i="0" sz="1400" u="none" cap="none" strike="noStrike">
              <a:solidFill>
                <a:srgbClr val="000000"/>
              </a:solidFill>
              <a:latin typeface="Century Gothic"/>
              <a:ea typeface="Century Gothic"/>
              <a:cs typeface="Century Gothic"/>
              <a:sym typeface="Century Gothic"/>
            </a:endParaRPr>
          </a:p>
        </p:txBody>
      </p:sp>
      <p:sp>
        <p:nvSpPr>
          <p:cNvPr id="676" name="Google Shape;676;p101"/>
          <p:cNvSpPr txBox="1"/>
          <p:nvPr/>
        </p:nvSpPr>
        <p:spPr>
          <a:xfrm>
            <a:off x="8611706" y="2542450"/>
            <a:ext cx="324449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156 and 157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677" name="Google Shape;677;p101"/>
          <p:cNvPicPr preferRelativeResize="0"/>
          <p:nvPr/>
        </p:nvPicPr>
        <p:blipFill rotWithShape="1">
          <a:blip r:embed="rId6">
            <a:alphaModFix/>
          </a:blip>
          <a:srcRect b="0" l="0" r="0" t="0"/>
          <a:stretch/>
        </p:blipFill>
        <p:spPr>
          <a:xfrm>
            <a:off x="844669" y="1307457"/>
            <a:ext cx="7134818" cy="48467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descr="A picture containing clock&#10;&#10;Description automatically generated" id="683" name="Google Shape;683;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4" name="Google Shape;684;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5" name="Google Shape;685;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6" name="Google Shape;686;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7" name="Google Shape;687;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Characters</a:t>
            </a:r>
            <a:endParaRPr b="0" i="0" sz="4000" u="none" cap="none" strike="noStrike">
              <a:solidFill>
                <a:srgbClr val="000000"/>
              </a:solidFill>
              <a:latin typeface="Century Gothic"/>
              <a:ea typeface="Century Gothic"/>
              <a:cs typeface="Century Gothic"/>
              <a:sym typeface="Century Gothic"/>
            </a:endParaRPr>
          </a:p>
        </p:txBody>
      </p:sp>
      <p:sp>
        <p:nvSpPr>
          <p:cNvPr id="688" name="Google Shape;688;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689" name="Google Shape;689;p102"/>
          <p:cNvSpPr txBox="1"/>
          <p:nvPr/>
        </p:nvSpPr>
        <p:spPr>
          <a:xfrm>
            <a:off x="8611706" y="2542450"/>
            <a:ext cx="324449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graphical user interface&#10;&#10;Description automatically generated" id="690" name="Google Shape;690;p102"/>
          <p:cNvPicPr preferRelativeResize="0"/>
          <p:nvPr/>
        </p:nvPicPr>
        <p:blipFill rotWithShape="1">
          <a:blip r:embed="rId6">
            <a:alphaModFix/>
          </a:blip>
          <a:srcRect b="0" l="0" r="0" t="0"/>
          <a:stretch/>
        </p:blipFill>
        <p:spPr>
          <a:xfrm>
            <a:off x="3450944" y="1410425"/>
            <a:ext cx="3632027" cy="49385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descr="A picture containing clock&#10;&#10;Description automatically generated" id="696" name="Google Shape;696;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7" name="Google Shape;697;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8" name="Google Shape;698;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9" name="Google Shape;699;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0" name="Google Shape;700;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Characters</a:t>
            </a:r>
            <a:endParaRPr b="0" i="0" sz="1400" u="none" cap="none" strike="noStrike">
              <a:solidFill>
                <a:srgbClr val="000000"/>
              </a:solidFill>
              <a:latin typeface="Century Gothic"/>
              <a:ea typeface="Century Gothic"/>
              <a:cs typeface="Century Gothic"/>
              <a:sym typeface="Century Gothic"/>
            </a:endParaRPr>
          </a:p>
        </p:txBody>
      </p:sp>
      <p:sp>
        <p:nvSpPr>
          <p:cNvPr id="701" name="Google Shape;701;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45"/>
          <p:cNvSpPr txBox="1"/>
          <p:nvPr/>
        </p:nvSpPr>
        <p:spPr>
          <a:xfrm>
            <a:off x="7311532"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703" name="Google Shape;703;p45"/>
          <p:cNvPicPr preferRelativeResize="0"/>
          <p:nvPr/>
        </p:nvPicPr>
        <p:blipFill rotWithShape="1">
          <a:blip r:embed="rId6">
            <a:alphaModFix/>
          </a:blip>
          <a:srcRect b="0" l="0" r="0" t="0"/>
          <a:stretch/>
        </p:blipFill>
        <p:spPr>
          <a:xfrm>
            <a:off x="2531163" y="1270576"/>
            <a:ext cx="3933170" cy="53701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0" name="Google Shape;13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1" name="Google Shape;131;p8"/>
          <p:cNvSpPr txBox="1"/>
          <p:nvPr/>
        </p:nvSpPr>
        <p:spPr>
          <a:xfrm>
            <a:off x="8268946" y="2488019"/>
            <a:ext cx="337888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 on page 134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132" name="Google Shape;132;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133" name="Google Shape;133;p8"/>
          <p:cNvPicPr preferRelativeResize="0"/>
          <p:nvPr/>
        </p:nvPicPr>
        <p:blipFill rotWithShape="1">
          <a:blip r:embed="rId6">
            <a:alphaModFix/>
          </a:blip>
          <a:srcRect b="0" l="0" r="0" t="0"/>
          <a:stretch/>
        </p:blipFill>
        <p:spPr>
          <a:xfrm>
            <a:off x="3137589" y="1297873"/>
            <a:ext cx="3895664" cy="52650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icture containing clock&#10;&#10;Description automatically generated" id="709" name="Google Shape;709;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0" name="Google Shape;710;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1" name="Google Shape;711;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2" name="Google Shape;712;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3" name="Google Shape;713;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sp>
        <p:nvSpPr>
          <p:cNvPr id="714" name="Google Shape;714;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0" i="0" sz="1400" u="none" cap="none" strike="noStrike">
              <a:solidFill>
                <a:srgbClr val="000000"/>
              </a:solidFill>
              <a:latin typeface="Century Gothic"/>
              <a:ea typeface="Century Gothic"/>
              <a:cs typeface="Century Gothic"/>
              <a:sym typeface="Century Gothic"/>
            </a:endParaRPr>
          </a:p>
        </p:txBody>
      </p:sp>
      <p:sp>
        <p:nvSpPr>
          <p:cNvPr id="715" name="Google Shape;715;p46"/>
          <p:cNvSpPr txBox="1"/>
          <p:nvPr/>
        </p:nvSpPr>
        <p:spPr>
          <a:xfrm>
            <a:off x="7477349" y="2392620"/>
            <a:ext cx="351801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email&#10;&#10;Description automatically generated" id="716" name="Google Shape;716;p46"/>
          <p:cNvPicPr preferRelativeResize="0"/>
          <p:nvPr/>
        </p:nvPicPr>
        <p:blipFill rotWithShape="1">
          <a:blip r:embed="rId6">
            <a:alphaModFix/>
          </a:blip>
          <a:srcRect b="0" l="0" r="0" t="0"/>
          <a:stretch/>
        </p:blipFill>
        <p:spPr>
          <a:xfrm>
            <a:off x="2531163" y="1378553"/>
            <a:ext cx="3885758" cy="52926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descr="A picture containing clock&#10;&#10;Description automatically generated" id="722" name="Google Shape;722;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3" name="Google Shape;723;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4" name="Google Shape;724;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5" name="Google Shape;725;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6" name="Google Shape;726;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727" name="Google Shape;727;p47"/>
          <p:cNvSpPr txBox="1"/>
          <p:nvPr/>
        </p:nvSpPr>
        <p:spPr>
          <a:xfrm>
            <a:off x="479783" y="1489307"/>
            <a:ext cx="4223763"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Forward Circles</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728" name="Google Shape;728;p47"/>
          <p:cNvPicPr preferRelativeResize="0"/>
          <p:nvPr/>
        </p:nvPicPr>
        <p:blipFill rotWithShape="1">
          <a:blip r:embed="rId6">
            <a:alphaModFix/>
          </a:blip>
          <a:srcRect b="0" l="0" r="0" t="0"/>
          <a:stretch/>
        </p:blipFill>
        <p:spPr>
          <a:xfrm>
            <a:off x="4979976" y="1407531"/>
            <a:ext cx="5713346" cy="4567309"/>
          </a:xfrm>
          <a:prstGeom prst="rect">
            <a:avLst/>
          </a:prstGeom>
          <a:noFill/>
          <a:ln>
            <a:noFill/>
          </a:ln>
        </p:spPr>
      </p:pic>
      <p:sp>
        <p:nvSpPr>
          <p:cNvPr id="729" name="Google Shape;729;p47"/>
          <p:cNvSpPr/>
          <p:nvPr/>
        </p:nvSpPr>
        <p:spPr>
          <a:xfrm>
            <a:off x="1349494" y="2634920"/>
            <a:ext cx="2489566" cy="2489566"/>
          </a:xfrm>
          <a:prstGeom prst="ellipse">
            <a:avLst/>
          </a:prstGeom>
          <a:noFill/>
          <a:ln cap="flat" cmpd="sng" w="25400">
            <a:solidFill>
              <a:schemeClr val="dk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descr="A picture containing clock&#10;&#10;Description automatically generated" id="735" name="Google Shape;735;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6" name="Google Shape;736;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7" name="Google Shape;737;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8" name="Google Shape;738;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9" name="Google Shape;739;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48"/>
          <p:cNvSpPr txBox="1"/>
          <p:nvPr/>
        </p:nvSpPr>
        <p:spPr>
          <a:xfrm>
            <a:off x="819040" y="1631702"/>
            <a:ext cx="11122737" cy="37856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Authors use specific words to expand sentences and add details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457200" lvl="1"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fluffy or fuzzy, to describe a noun like dog</a:t>
            </a:r>
            <a:endParaRPr b="0" i="0" sz="1400" u="none" cap="none" strike="noStrike">
              <a:solidFill>
                <a:srgbClr val="000000"/>
              </a:solidFill>
              <a:latin typeface="Arial"/>
              <a:ea typeface="Arial"/>
              <a:cs typeface="Arial"/>
              <a:sym typeface="Arial"/>
            </a:endParaRPr>
          </a:p>
          <a:p>
            <a:pPr indent="-457200" lvl="1"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kind or smart, to describe a noun like girl </a:t>
            </a:r>
            <a:endParaRPr b="0" i="0" sz="1400" u="none" cap="none" strike="noStrike">
              <a:solidFill>
                <a:srgbClr val="000000"/>
              </a:solidFill>
              <a:latin typeface="Arial"/>
              <a:ea typeface="Arial"/>
              <a:cs typeface="Arial"/>
              <a:sym typeface="Arial"/>
            </a:endParaRPr>
          </a:p>
          <a:p>
            <a:pPr indent="-457200" lvl="1"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slowly or quickly, to describe a verb like walking</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7" name="Google Shape;747;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8" name="Google Shape;748;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9" name="Google Shape;749;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49"/>
          <p:cNvSpPr txBox="1"/>
          <p:nvPr/>
        </p:nvSpPr>
        <p:spPr>
          <a:xfrm>
            <a:off x="995894" y="245387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continue to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books. </a:t>
            </a:r>
            <a:endParaRPr b="0" i="0" sz="3200" u="none" cap="none" strike="noStrike">
              <a:solidFill>
                <a:schemeClr val="dk1"/>
              </a:solidFill>
              <a:latin typeface="Century Gothic"/>
              <a:ea typeface="Century Gothic"/>
              <a:cs typeface="Century Gothic"/>
              <a:sym typeface="Century Gothic"/>
            </a:endParaRPr>
          </a:p>
        </p:txBody>
      </p:sp>
      <p:sp>
        <p:nvSpPr>
          <p:cNvPr id="752" name="Google Shape;752;p49"/>
          <p:cNvSpPr txBox="1"/>
          <p:nvPr/>
        </p:nvSpPr>
        <p:spPr>
          <a:xfrm>
            <a:off x="995894" y="3831795"/>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Add</a:t>
            </a:r>
            <a:r>
              <a:rPr b="0" i="0" lang="en-US" sz="3200" u="none" cap="none" strike="noStrike">
                <a:solidFill>
                  <a:schemeClr val="dk1"/>
                </a:solidFill>
                <a:latin typeface="Century Gothic"/>
                <a:ea typeface="Century Gothic"/>
                <a:cs typeface="Century Gothic"/>
                <a:sym typeface="Century Gothic"/>
              </a:rPr>
              <a:t> details to your books by including adjectives in your sentences.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53" name="Google Shape;753;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A picture containing clock&#10;&#10;Description automatically generated" id="759" name="Google Shape;759;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0" name="Google Shape;760;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1" name="Google Shape;761;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2" name="Google Shape;762;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50"/>
          <p:cNvSpPr txBox="1"/>
          <p:nvPr/>
        </p:nvSpPr>
        <p:spPr>
          <a:xfrm>
            <a:off x="3959673" y="3275404"/>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Ben</a:t>
            </a:r>
            <a:endParaRPr b="0" i="0" sz="4800" u="none" cap="none" strike="noStrike">
              <a:solidFill>
                <a:srgbClr val="000000"/>
              </a:solidFill>
              <a:latin typeface="Century Gothic"/>
              <a:ea typeface="Century Gothic"/>
              <a:cs typeface="Century Gothic"/>
              <a:sym typeface="Century Gothic"/>
            </a:endParaRPr>
          </a:p>
        </p:txBody>
      </p:sp>
      <p:sp>
        <p:nvSpPr>
          <p:cNvPr id="765" name="Google Shape;765;p50"/>
          <p:cNvSpPr txBox="1"/>
          <p:nvPr/>
        </p:nvSpPr>
        <p:spPr>
          <a:xfrm>
            <a:off x="3959673" y="175702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Deb</a:t>
            </a:r>
            <a:endParaRPr b="0" i="0" sz="4800" u="none" cap="none" strike="noStrike">
              <a:solidFill>
                <a:srgbClr val="000000"/>
              </a:solidFill>
              <a:latin typeface="Century Gothic"/>
              <a:ea typeface="Century Gothic"/>
              <a:cs typeface="Century Gothic"/>
              <a:sym typeface="Century Gothic"/>
            </a:endParaRPr>
          </a:p>
        </p:txBody>
      </p:sp>
      <p:sp>
        <p:nvSpPr>
          <p:cNvPr id="766" name="Google Shape;766;p50"/>
          <p:cNvSpPr txBox="1"/>
          <p:nvPr/>
        </p:nvSpPr>
        <p:spPr>
          <a:xfrm>
            <a:off x="3959673" y="4790844"/>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Peg</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clock&#10;&#10;Description automatically generated" id="772" name="Google Shape;772;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3" name="Google Shape;773;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4" name="Google Shape;774;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5" name="Google Shape;775;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6" name="Google Shape;776;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51"/>
          <p:cNvSpPr txBox="1"/>
          <p:nvPr/>
        </p:nvSpPr>
        <p:spPr>
          <a:xfrm>
            <a:off x="1339273" y="2948320"/>
            <a:ext cx="9538894" cy="304694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Max needs_____ shirt.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He wants to paint_____ picture.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1"/>
              </a:solidFill>
              <a:latin typeface="Century Gothic"/>
              <a:ea typeface="Century Gothic"/>
              <a:cs typeface="Century Gothic"/>
              <a:sym typeface="Century Gothic"/>
            </a:endParaRPr>
          </a:p>
        </p:txBody>
      </p:sp>
      <p:sp>
        <p:nvSpPr>
          <p:cNvPr id="778" name="Google Shape;778;p51"/>
          <p:cNvSpPr txBox="1"/>
          <p:nvPr/>
        </p:nvSpPr>
        <p:spPr>
          <a:xfrm>
            <a:off x="1472496" y="1690519"/>
            <a:ext cx="9247008"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2"/>
                </a:solidFill>
                <a:latin typeface="Century Gothic"/>
                <a:ea typeface="Century Gothic"/>
                <a:cs typeface="Century Gothic"/>
                <a:sym typeface="Century Gothic"/>
              </a:rPr>
              <a:t>A big dog runs to the tall tree.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drawing, lamp&#10;&#10;Description automatically generated" id="784" name="Google Shape;784;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85" name="Google Shape;785;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86" name="Google Shape;786;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87" name="Google Shape;787;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88" name="Google Shape;788;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89" name="Google Shape;789;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descr="A picture containing clock&#10;&#10;Description automatically generated" id="795" name="Google Shape;795;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6" name="Google Shape;796;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7" name="Google Shape;797;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8" name="Google Shape;798;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9" name="Google Shape;799;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800" name="Google Shape;800;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139</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801" name="Google Shape;801;p53"/>
          <p:cNvPicPr preferRelativeResize="0"/>
          <p:nvPr/>
        </p:nvPicPr>
        <p:blipFill rotWithShape="1">
          <a:blip r:embed="rId6">
            <a:alphaModFix/>
          </a:blip>
          <a:srcRect b="0" l="0" r="0" t="0"/>
          <a:stretch/>
        </p:blipFill>
        <p:spPr>
          <a:xfrm>
            <a:off x="8303642" y="2639987"/>
            <a:ext cx="3675907" cy="529840"/>
          </a:xfrm>
          <a:prstGeom prst="rect">
            <a:avLst/>
          </a:prstGeom>
          <a:noFill/>
          <a:ln>
            <a:noFill/>
          </a:ln>
        </p:spPr>
      </p:pic>
      <p:sp>
        <p:nvSpPr>
          <p:cNvPr id="802" name="Google Shape;802;p53"/>
          <p:cNvSpPr txBox="1"/>
          <p:nvPr/>
        </p:nvSpPr>
        <p:spPr>
          <a:xfrm>
            <a:off x="8605761" y="3461879"/>
            <a:ext cx="372110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Decode</a:t>
            </a:r>
            <a:r>
              <a:rPr b="0" i="0" lang="en-US" sz="2800" u="none" cap="none" strike="noStrike">
                <a:solidFill>
                  <a:schemeClr val="dk1"/>
                </a:solidFill>
                <a:latin typeface="Century Gothic"/>
                <a:ea typeface="Century Gothic"/>
                <a:cs typeface="Century Gothic"/>
                <a:sym typeface="Century Gothic"/>
              </a:rPr>
              <a:t> the words with your partner.  </a:t>
            </a:r>
            <a:endParaRPr b="0" i="0" sz="1400" u="none" cap="none" strike="noStrike">
              <a:solidFill>
                <a:srgbClr val="000000"/>
              </a:solidFill>
              <a:latin typeface="Arial"/>
              <a:ea typeface="Arial"/>
              <a:cs typeface="Arial"/>
              <a:sym typeface="Arial"/>
            </a:endParaRPr>
          </a:p>
        </p:txBody>
      </p:sp>
      <p:sp>
        <p:nvSpPr>
          <p:cNvPr id="803" name="Google Shape;803;p53"/>
          <p:cNvSpPr txBox="1"/>
          <p:nvPr/>
        </p:nvSpPr>
        <p:spPr>
          <a:xfrm>
            <a:off x="793867" y="1694811"/>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04" name="Google Shape;804;p53"/>
          <p:cNvSpPr txBox="1"/>
          <p:nvPr/>
        </p:nvSpPr>
        <p:spPr>
          <a:xfrm>
            <a:off x="1913163" y="1694811"/>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05" name="Google Shape;805;p53"/>
          <p:cNvSpPr txBox="1"/>
          <p:nvPr/>
        </p:nvSpPr>
        <p:spPr>
          <a:xfrm>
            <a:off x="3032459" y="1694811"/>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06" name="Google Shape;806;p53"/>
          <p:cNvSpPr txBox="1"/>
          <p:nvPr/>
        </p:nvSpPr>
        <p:spPr>
          <a:xfrm>
            <a:off x="793867" y="3169827"/>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07" name="Google Shape;807;p53"/>
          <p:cNvSpPr txBox="1"/>
          <p:nvPr/>
        </p:nvSpPr>
        <p:spPr>
          <a:xfrm>
            <a:off x="1913163" y="3169827"/>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08" name="Google Shape;808;p53"/>
          <p:cNvSpPr txBox="1"/>
          <p:nvPr/>
        </p:nvSpPr>
        <p:spPr>
          <a:xfrm>
            <a:off x="3032459" y="3169827"/>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09" name="Google Shape;809;p53"/>
          <p:cNvSpPr txBox="1"/>
          <p:nvPr/>
        </p:nvSpPr>
        <p:spPr>
          <a:xfrm>
            <a:off x="793867" y="4644843"/>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10" name="Google Shape;810;p53"/>
          <p:cNvSpPr txBox="1"/>
          <p:nvPr/>
        </p:nvSpPr>
        <p:spPr>
          <a:xfrm>
            <a:off x="1913163" y="4644843"/>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811" name="Google Shape;811;p53"/>
          <p:cNvSpPr txBox="1"/>
          <p:nvPr/>
        </p:nvSpPr>
        <p:spPr>
          <a:xfrm>
            <a:off x="3032459" y="4644843"/>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id="812" name="Google Shape;812;p53"/>
          <p:cNvPicPr preferRelativeResize="0"/>
          <p:nvPr/>
        </p:nvPicPr>
        <p:blipFill rotWithShape="1">
          <a:blip r:embed="rId7">
            <a:alphaModFix/>
          </a:blip>
          <a:srcRect b="0" l="0" r="0" t="0"/>
          <a:stretch/>
        </p:blipFill>
        <p:spPr>
          <a:xfrm>
            <a:off x="4590358" y="1572259"/>
            <a:ext cx="3385417" cy="46148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A picture containing clock&#10;&#10;Description automatically generated" id="818" name="Google Shape;818;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9" name="Google Shape;819;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0" name="Google Shape;820;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1" name="Google Shape;821;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2" name="Google Shape;822;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823" name="Google Shape;823;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139,140</a:t>
            </a:r>
            <a:endParaRPr b="0" i="0" sz="1400" u="none" cap="none" strike="noStrike">
              <a:solidFill>
                <a:srgbClr val="000000"/>
              </a:solidFill>
              <a:latin typeface="Century Gothic"/>
              <a:ea typeface="Century Gothic"/>
              <a:cs typeface="Century Gothic"/>
              <a:sym typeface="Century Gothic"/>
            </a:endParaRPr>
          </a:p>
        </p:txBody>
      </p:sp>
      <p:sp>
        <p:nvSpPr>
          <p:cNvPr id="824" name="Google Shape;824;p103"/>
          <p:cNvSpPr txBox="1"/>
          <p:nvPr/>
        </p:nvSpPr>
        <p:spPr>
          <a:xfrm>
            <a:off x="8495017" y="2001034"/>
            <a:ext cx="378303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139 and 140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825" name="Google Shape;825;p103"/>
          <p:cNvPicPr preferRelativeResize="0"/>
          <p:nvPr/>
        </p:nvPicPr>
        <p:blipFill rotWithShape="1">
          <a:blip r:embed="rId6">
            <a:alphaModFix/>
          </a:blip>
          <a:srcRect b="0" l="0" r="0" t="0"/>
          <a:stretch/>
        </p:blipFill>
        <p:spPr>
          <a:xfrm>
            <a:off x="602997" y="1403911"/>
            <a:ext cx="3434289" cy="46815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application, email&#10;&#10;Description automatically generated" id="826" name="Google Shape;826;p103"/>
          <p:cNvPicPr preferRelativeResize="0"/>
          <p:nvPr/>
        </p:nvPicPr>
        <p:blipFill rotWithShape="1">
          <a:blip r:embed="rId7">
            <a:alphaModFix/>
          </a:blip>
          <a:srcRect b="0" l="0" r="0" t="0"/>
          <a:stretch/>
        </p:blipFill>
        <p:spPr>
          <a:xfrm>
            <a:off x="4427832" y="1403911"/>
            <a:ext cx="3442984" cy="46815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descr="A picture containing clock&#10;&#10;Description automatically generated" id="832" name="Google Shape;832;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3" name="Google Shape;833;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4" name="Google Shape;834;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5" name="Google Shape;835;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6" name="Google Shape;836;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37" name="Google Shape;837;p104"/>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have</a:t>
            </a:r>
            <a:endParaRPr b="0" i="0" sz="1400" u="none" cap="none" strike="noStrike">
              <a:solidFill>
                <a:srgbClr val="000000"/>
              </a:solidFill>
              <a:latin typeface="Century Gothic"/>
              <a:ea typeface="Century Gothic"/>
              <a:cs typeface="Century Gothic"/>
              <a:sym typeface="Century Gothic"/>
            </a:endParaRPr>
          </a:p>
        </p:txBody>
      </p:sp>
      <p:sp>
        <p:nvSpPr>
          <p:cNvPr id="838" name="Google Shape;838;p104"/>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839" name="Google Shape;839;p104"/>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that</a:t>
            </a:r>
            <a:endParaRPr b="0" i="0" sz="1400" u="none" cap="none" strike="noStrike">
              <a:solidFill>
                <a:srgbClr val="000000"/>
              </a:solidFill>
              <a:latin typeface="Century Gothic"/>
              <a:ea typeface="Century Gothic"/>
              <a:cs typeface="Century Gothic"/>
              <a:sym typeface="Century Gothic"/>
            </a:endParaRPr>
          </a:p>
        </p:txBody>
      </p:sp>
      <p:sp>
        <p:nvSpPr>
          <p:cNvPr id="840" name="Google Shape;840;p104"/>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up</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104"/>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 picture containing clock&#10;&#10;Description automatically generated" id="139" name="Google Shape;139;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0" name="Google Shape;140;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1" name="Google Shape;141;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2" name="Google Shape;142;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3" name="Google Shape;143;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44" name="Google Shape;144;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have</a:t>
            </a:r>
            <a:endParaRPr b="0" i="0" sz="1400" u="none" cap="none" strike="noStrike">
              <a:solidFill>
                <a:srgbClr val="000000"/>
              </a:solidFill>
              <a:latin typeface="Century Gothic"/>
              <a:ea typeface="Century Gothic"/>
              <a:cs typeface="Century Gothic"/>
              <a:sym typeface="Century Gothic"/>
            </a:endParaRPr>
          </a:p>
        </p:txBody>
      </p:sp>
      <p:sp>
        <p:nvSpPr>
          <p:cNvPr id="145" name="Google Shape;145;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146" name="Google Shape;146;p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that</a:t>
            </a:r>
            <a:endParaRPr b="0" i="0" sz="1400" u="none" cap="none" strike="noStrike">
              <a:solidFill>
                <a:srgbClr val="000000"/>
              </a:solidFill>
              <a:latin typeface="Century Gothic"/>
              <a:ea typeface="Century Gothic"/>
              <a:cs typeface="Century Gothic"/>
              <a:sym typeface="Century Gothic"/>
            </a:endParaRPr>
          </a:p>
        </p:txBody>
      </p:sp>
      <p:sp>
        <p:nvSpPr>
          <p:cNvPr id="147" name="Google Shape;147;p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up</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descr="A picture containing clock&#10;&#10;Description automatically generated" id="847" name="Google Shape;847;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8" name="Google Shape;848;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9" name="Google Shape;849;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0" name="Google Shape;850;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52" name="Google Shape;852;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sp>
        <p:nvSpPr>
          <p:cNvPr id="853" name="Google Shape;853;p54"/>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141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“Fill the Pan” with your partner. </a:t>
            </a:r>
            <a:endParaRPr b="0" i="0" sz="3200" u="none" cap="none" strike="noStrike">
              <a:solidFill>
                <a:schemeClr val="dk1"/>
              </a:solidFill>
              <a:latin typeface="Century Gothic"/>
              <a:ea typeface="Century Gothic"/>
              <a:cs typeface="Century Gothic"/>
              <a:sym typeface="Century Gothic"/>
            </a:endParaRPr>
          </a:p>
        </p:txBody>
      </p:sp>
      <p:pic>
        <p:nvPicPr>
          <p:cNvPr descr="Application&#10;&#10;Description automatically generated" id="854" name="Google Shape;854;p54"/>
          <p:cNvPicPr preferRelativeResize="0"/>
          <p:nvPr/>
        </p:nvPicPr>
        <p:blipFill rotWithShape="1">
          <a:blip r:embed="rId6">
            <a:alphaModFix/>
          </a:blip>
          <a:srcRect b="0" l="0" r="0" t="0"/>
          <a:stretch/>
        </p:blipFill>
        <p:spPr>
          <a:xfrm>
            <a:off x="1960161" y="1328827"/>
            <a:ext cx="3858170" cy="52436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descr="A picture containing clock&#10;&#10;Description automatically generated" id="860" name="Google Shape;860;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1" name="Google Shape;861;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2" name="Google Shape;862;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3" name="Google Shape;863;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65" name="Google Shape;865;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142,143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graphical user interface&#10;&#10;Description automatically generated" id="866" name="Google Shape;866;p55"/>
          <p:cNvPicPr preferRelativeResize="0"/>
          <p:nvPr/>
        </p:nvPicPr>
        <p:blipFill rotWithShape="1">
          <a:blip r:embed="rId6">
            <a:alphaModFix/>
          </a:blip>
          <a:srcRect b="0" l="0" r="0" t="0"/>
          <a:stretch/>
        </p:blipFill>
        <p:spPr>
          <a:xfrm>
            <a:off x="1783339" y="1297873"/>
            <a:ext cx="7411304" cy="5038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A picture containing clock&#10;&#10;Description automatically generated" id="872" name="Google Shape;872;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3" name="Google Shape;873;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4" name="Google Shape;874;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5" name="Google Shape;875;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6" name="Google Shape;876;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 About Characters</a:t>
            </a:r>
            <a:endParaRPr b="0" i="0" sz="1400" u="none" cap="none" strike="noStrike">
              <a:solidFill>
                <a:srgbClr val="000000"/>
              </a:solidFill>
              <a:latin typeface="Century Gothic"/>
              <a:ea typeface="Century Gothic"/>
              <a:cs typeface="Century Gothic"/>
              <a:sym typeface="Century Gothic"/>
            </a:endParaRPr>
          </a:p>
        </p:txBody>
      </p:sp>
      <p:sp>
        <p:nvSpPr>
          <p:cNvPr id="877" name="Google Shape;877;p5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147,155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10;&#10;Description automatically generated" id="878" name="Google Shape;878;p56"/>
          <p:cNvPicPr preferRelativeResize="0"/>
          <p:nvPr/>
        </p:nvPicPr>
        <p:blipFill rotWithShape="1">
          <a:blip r:embed="rId6">
            <a:alphaModFix/>
          </a:blip>
          <a:srcRect b="0" l="0" r="0" t="0"/>
          <a:stretch/>
        </p:blipFill>
        <p:spPr>
          <a:xfrm>
            <a:off x="5687905" y="1466638"/>
            <a:ext cx="3257468" cy="44455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posing&#10;&#10;Description automatically generated" id="879" name="Google Shape;879;p56"/>
          <p:cNvPicPr preferRelativeResize="0"/>
          <p:nvPr/>
        </p:nvPicPr>
        <p:blipFill rotWithShape="1">
          <a:blip r:embed="rId7">
            <a:alphaModFix/>
          </a:blip>
          <a:srcRect b="0" l="0" r="0" t="0"/>
          <a:stretch/>
        </p:blipFill>
        <p:spPr>
          <a:xfrm>
            <a:off x="2103150" y="1466638"/>
            <a:ext cx="3257468" cy="44200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descr="A picture containing clock&#10;&#10;Description automatically generated" id="885" name="Google Shape;885;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6" name="Google Shape;886;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7" name="Google Shape;887;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8" name="Google Shape;888;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9" name="Google Shape;889;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1400" u="none" cap="none" strike="noStrike">
              <a:solidFill>
                <a:srgbClr val="000000"/>
              </a:solidFill>
              <a:latin typeface="Century Gothic"/>
              <a:ea typeface="Century Gothic"/>
              <a:cs typeface="Century Gothic"/>
              <a:sym typeface="Century Gothic"/>
            </a:endParaRPr>
          </a:p>
        </p:txBody>
      </p:sp>
      <p:sp>
        <p:nvSpPr>
          <p:cNvPr id="890" name="Google Shape;890;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150,151</a:t>
            </a:r>
            <a:endParaRPr b="0" i="0" sz="1400" u="none" cap="none" strike="noStrike">
              <a:solidFill>
                <a:srgbClr val="000000"/>
              </a:solidFill>
              <a:latin typeface="Century Gothic"/>
              <a:ea typeface="Century Gothic"/>
              <a:cs typeface="Century Gothic"/>
              <a:sym typeface="Century Gothic"/>
            </a:endParaRPr>
          </a:p>
        </p:txBody>
      </p:sp>
      <p:sp>
        <p:nvSpPr>
          <p:cNvPr id="891" name="Google Shape;891;p57"/>
          <p:cNvSpPr txBox="1"/>
          <p:nvPr/>
        </p:nvSpPr>
        <p:spPr>
          <a:xfrm>
            <a:off x="8838063" y="2544032"/>
            <a:ext cx="335393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150 and 151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Text&#10;&#10;Description automatically generated with medium confidence" id="892" name="Google Shape;892;p57"/>
          <p:cNvPicPr preferRelativeResize="0"/>
          <p:nvPr/>
        </p:nvPicPr>
        <p:blipFill rotWithShape="1">
          <a:blip r:embed="rId6">
            <a:alphaModFix/>
          </a:blip>
          <a:srcRect b="0" l="0" r="0" t="0"/>
          <a:stretch/>
        </p:blipFill>
        <p:spPr>
          <a:xfrm>
            <a:off x="1398086" y="1628693"/>
            <a:ext cx="6610922" cy="45020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descr="A picture containing clock&#10;&#10;Description automatically generated" id="898" name="Google Shape;898;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9" name="Google Shape;899;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0" name="Google Shape;900;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1" name="Google Shape;901;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2" name="Google Shape;902;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sp>
        <p:nvSpPr>
          <p:cNvPr id="903" name="Google Shape;903;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165</a:t>
            </a:r>
            <a:endParaRPr b="0" i="0" sz="1400" u="none" cap="none" strike="noStrike">
              <a:solidFill>
                <a:srgbClr val="000000"/>
              </a:solidFill>
              <a:latin typeface="Century Gothic"/>
              <a:ea typeface="Century Gothic"/>
              <a:cs typeface="Century Gothic"/>
              <a:sym typeface="Century Gothic"/>
            </a:endParaRPr>
          </a:p>
        </p:txBody>
      </p:sp>
      <p:sp>
        <p:nvSpPr>
          <p:cNvPr id="904" name="Google Shape;904;p61"/>
          <p:cNvSpPr txBox="1"/>
          <p:nvPr/>
        </p:nvSpPr>
        <p:spPr>
          <a:xfrm>
            <a:off x="7382212" y="240352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905" name="Google Shape;905;p61"/>
          <p:cNvPicPr preferRelativeResize="0"/>
          <p:nvPr/>
        </p:nvPicPr>
        <p:blipFill rotWithShape="1">
          <a:blip r:embed="rId6">
            <a:alphaModFix/>
          </a:blip>
          <a:srcRect b="0" l="0" r="0" t="0"/>
          <a:stretch/>
        </p:blipFill>
        <p:spPr>
          <a:xfrm>
            <a:off x="2531163" y="1342256"/>
            <a:ext cx="3716464" cy="50748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descr="A picture containing clock&#10;&#10;Description automatically generated" id="911" name="Google Shape;911;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2" name="Google Shape;912;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3" name="Google Shape;913;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4" name="Google Shape;914;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5" name="Google Shape;915;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916" name="Google Shape;916;p62"/>
          <p:cNvSpPr txBox="1"/>
          <p:nvPr/>
        </p:nvSpPr>
        <p:spPr>
          <a:xfrm>
            <a:off x="7363803" y="2265709"/>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17" name="Google Shape;917;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a:t>
            </a:r>
            <a:endParaRPr b="0" i="0" sz="1400" u="none" cap="none" strike="noStrike">
              <a:solidFill>
                <a:srgbClr val="000000"/>
              </a:solidFill>
              <a:latin typeface="Century Gothic"/>
              <a:ea typeface="Century Gothic"/>
              <a:cs typeface="Century Gothic"/>
              <a:sym typeface="Century Gothic"/>
            </a:endParaRPr>
          </a:p>
        </p:txBody>
      </p:sp>
      <p:pic>
        <p:nvPicPr>
          <p:cNvPr id="918" name="Google Shape;918;p62"/>
          <p:cNvPicPr preferRelativeResize="0"/>
          <p:nvPr/>
        </p:nvPicPr>
        <p:blipFill rotWithShape="1">
          <a:blip r:embed="rId6">
            <a:alphaModFix/>
          </a:blip>
          <a:srcRect b="0" l="0" r="0" t="0"/>
          <a:stretch/>
        </p:blipFill>
        <p:spPr>
          <a:xfrm>
            <a:off x="2531163" y="1381281"/>
            <a:ext cx="3710440" cy="49831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descr="A picture containing clock&#10;&#10;Description automatically generated" id="924" name="Google Shape;924;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5" name="Google Shape;925;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6" name="Google Shape;926;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7" name="Google Shape;927;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8" name="Google Shape;928;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929" name="Google Shape;929;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930" name="Google Shape;930;p63"/>
          <p:cNvSpPr txBox="1"/>
          <p:nvPr/>
        </p:nvSpPr>
        <p:spPr>
          <a:xfrm>
            <a:off x="1339273" y="2228814"/>
            <a:ext cx="805562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You will continue </a:t>
            </a:r>
            <a:r>
              <a:rPr b="1" i="0" lang="en-US" sz="3200" u="none" cap="none" strike="noStrike">
                <a:solidFill>
                  <a:srgbClr val="000000"/>
                </a:solidFill>
                <a:latin typeface="Century Gothic"/>
                <a:ea typeface="Century Gothic"/>
                <a:cs typeface="Century Gothic"/>
                <a:sym typeface="Century Gothic"/>
              </a:rPr>
              <a:t>writing</a:t>
            </a:r>
            <a:r>
              <a:rPr b="0" i="0" lang="en-US" sz="3200" u="none" cap="none" strike="noStrike">
                <a:solidFill>
                  <a:srgbClr val="000000"/>
                </a:solidFill>
                <a:latin typeface="Century Gothic"/>
                <a:ea typeface="Century Gothic"/>
                <a:cs typeface="Century Gothic"/>
                <a:sym typeface="Century Gothic"/>
              </a:rPr>
              <a:t> your books. </a:t>
            </a:r>
            <a:endParaRPr b="0" i="0" sz="3200" u="none" cap="none" strike="noStrike">
              <a:solidFill>
                <a:srgbClr val="000000"/>
              </a:solidFill>
              <a:latin typeface="Century Gothic"/>
              <a:ea typeface="Century Gothic"/>
              <a:cs typeface="Century Gothic"/>
              <a:sym typeface="Century Gothic"/>
            </a:endParaRPr>
          </a:p>
        </p:txBody>
      </p:sp>
      <p:sp>
        <p:nvSpPr>
          <p:cNvPr id="931" name="Google Shape;931;p63"/>
          <p:cNvSpPr txBox="1"/>
          <p:nvPr/>
        </p:nvSpPr>
        <p:spPr>
          <a:xfrm>
            <a:off x="1339273" y="3933176"/>
            <a:ext cx="7355274"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Reread</a:t>
            </a:r>
            <a:r>
              <a:rPr b="0" i="0" lang="en-US" sz="3200" u="none" cap="none" strike="noStrike">
                <a:solidFill>
                  <a:srgbClr val="000000"/>
                </a:solidFill>
                <a:latin typeface="Century Gothic"/>
                <a:ea typeface="Century Gothic"/>
                <a:cs typeface="Century Gothic"/>
                <a:sym typeface="Century Gothic"/>
              </a:rPr>
              <a:t> the books you have written and find places to </a:t>
            </a:r>
            <a:r>
              <a:rPr b="1" i="0" lang="en-US" sz="3200" u="none" cap="none" strike="noStrike">
                <a:solidFill>
                  <a:srgbClr val="000000"/>
                </a:solidFill>
                <a:latin typeface="Century Gothic"/>
                <a:ea typeface="Century Gothic"/>
                <a:cs typeface="Century Gothic"/>
                <a:sym typeface="Century Gothic"/>
              </a:rPr>
              <a:t>add</a:t>
            </a:r>
            <a:r>
              <a:rPr b="0" i="0" lang="en-US" sz="3200" u="none" cap="none" strike="noStrike">
                <a:solidFill>
                  <a:srgbClr val="000000"/>
                </a:solidFill>
                <a:latin typeface="Century Gothic"/>
                <a:ea typeface="Century Gothic"/>
                <a:cs typeface="Century Gothic"/>
                <a:sym typeface="Century Gothic"/>
              </a:rPr>
              <a:t> details.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descr="A picture containing clock&#10;&#10;Description automatically generated" id="937" name="Google Shape;937;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8" name="Google Shape;938;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9" name="Google Shape;939;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0" name="Google Shape;940;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1" name="Google Shape;941;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42" name="Google Shape;942;p64"/>
          <p:cNvSpPr txBox="1"/>
          <p:nvPr/>
        </p:nvSpPr>
        <p:spPr>
          <a:xfrm>
            <a:off x="2487334" y="269355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got</a:t>
            </a:r>
            <a:endParaRPr b="0" i="0" sz="4800" u="none" cap="none" strike="noStrike">
              <a:solidFill>
                <a:srgbClr val="000000"/>
              </a:solidFill>
              <a:latin typeface="Century Gothic"/>
              <a:ea typeface="Century Gothic"/>
              <a:cs typeface="Century Gothic"/>
              <a:sym typeface="Century Gothic"/>
            </a:endParaRPr>
          </a:p>
        </p:txBody>
      </p:sp>
      <p:sp>
        <p:nvSpPr>
          <p:cNvPr id="943" name="Google Shape;943;p64"/>
          <p:cNvSpPr txBox="1"/>
          <p:nvPr/>
        </p:nvSpPr>
        <p:spPr>
          <a:xfrm>
            <a:off x="2487334" y="1531839"/>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not</a:t>
            </a:r>
            <a:endParaRPr b="0" i="0" sz="4800" u="none" cap="none" strike="noStrike">
              <a:solidFill>
                <a:srgbClr val="000000"/>
              </a:solidFill>
              <a:latin typeface="Century Gothic"/>
              <a:ea typeface="Century Gothic"/>
              <a:cs typeface="Century Gothic"/>
              <a:sym typeface="Century Gothic"/>
            </a:endParaRPr>
          </a:p>
        </p:txBody>
      </p:sp>
      <p:sp>
        <p:nvSpPr>
          <p:cNvPr id="944" name="Google Shape;944;p64"/>
          <p:cNvSpPr txBox="1"/>
          <p:nvPr/>
        </p:nvSpPr>
        <p:spPr>
          <a:xfrm>
            <a:off x="2487334" y="3855265"/>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pot</a:t>
            </a:r>
            <a:endParaRPr b="0" i="0" sz="4800" u="none" cap="none" strike="noStrike">
              <a:solidFill>
                <a:srgbClr val="000000"/>
              </a:solidFill>
              <a:latin typeface="Century Gothic"/>
              <a:ea typeface="Century Gothic"/>
              <a:cs typeface="Century Gothic"/>
              <a:sym typeface="Century Gothic"/>
            </a:endParaRPr>
          </a:p>
        </p:txBody>
      </p:sp>
      <p:sp>
        <p:nvSpPr>
          <p:cNvPr id="945" name="Google Shape;945;p64"/>
          <p:cNvSpPr txBox="1"/>
          <p:nvPr/>
        </p:nvSpPr>
        <p:spPr>
          <a:xfrm>
            <a:off x="2487334" y="501697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mop</a:t>
            </a:r>
            <a:endParaRPr b="0" i="0" sz="4800" u="none" cap="none" strike="noStrike">
              <a:solidFill>
                <a:srgbClr val="000000"/>
              </a:solidFill>
              <a:latin typeface="Century Gothic"/>
              <a:ea typeface="Century Gothic"/>
              <a:cs typeface="Century Gothic"/>
              <a:sym typeface="Century Gothic"/>
            </a:endParaRPr>
          </a:p>
        </p:txBody>
      </p:sp>
      <p:sp>
        <p:nvSpPr>
          <p:cNvPr id="946" name="Google Shape;946;p64"/>
          <p:cNvSpPr txBox="1"/>
          <p:nvPr/>
        </p:nvSpPr>
        <p:spPr>
          <a:xfrm>
            <a:off x="5750960" y="269355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on</a:t>
            </a:r>
            <a:endParaRPr b="0" i="0" sz="4800" u="none" cap="none" strike="noStrike">
              <a:solidFill>
                <a:srgbClr val="000000"/>
              </a:solidFill>
              <a:latin typeface="Century Gothic"/>
              <a:ea typeface="Century Gothic"/>
              <a:cs typeface="Century Gothic"/>
              <a:sym typeface="Century Gothic"/>
            </a:endParaRPr>
          </a:p>
        </p:txBody>
      </p:sp>
      <p:sp>
        <p:nvSpPr>
          <p:cNvPr id="947" name="Google Shape;947;p64"/>
          <p:cNvSpPr txBox="1"/>
          <p:nvPr/>
        </p:nvSpPr>
        <p:spPr>
          <a:xfrm>
            <a:off x="5750960" y="1531839"/>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top</a:t>
            </a:r>
            <a:endParaRPr b="0" i="0" sz="4800" u="none" cap="none" strike="noStrike">
              <a:solidFill>
                <a:srgbClr val="000000"/>
              </a:solidFill>
              <a:latin typeface="Century Gothic"/>
              <a:ea typeface="Century Gothic"/>
              <a:cs typeface="Century Gothic"/>
              <a:sym typeface="Century Gothic"/>
            </a:endParaRPr>
          </a:p>
        </p:txBody>
      </p:sp>
      <p:sp>
        <p:nvSpPr>
          <p:cNvPr id="948" name="Google Shape;948;p64"/>
          <p:cNvSpPr txBox="1"/>
          <p:nvPr/>
        </p:nvSpPr>
        <p:spPr>
          <a:xfrm>
            <a:off x="5750960" y="3855265"/>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fog</a:t>
            </a:r>
            <a:endParaRPr b="0" i="0" sz="4800" u="none" cap="none" strike="noStrike">
              <a:solidFill>
                <a:srgbClr val="000000"/>
              </a:solidFill>
              <a:latin typeface="Century Gothic"/>
              <a:ea typeface="Century Gothic"/>
              <a:cs typeface="Century Gothic"/>
              <a:sym typeface="Century Gothic"/>
            </a:endParaRPr>
          </a:p>
        </p:txBody>
      </p:sp>
      <p:sp>
        <p:nvSpPr>
          <p:cNvPr id="949" name="Google Shape;949;p64"/>
          <p:cNvSpPr txBox="1"/>
          <p:nvPr/>
        </p:nvSpPr>
        <p:spPr>
          <a:xfrm>
            <a:off x="5750960" y="501697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bob</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descr="A picture containing clock&#10;&#10;Description automatically generated" id="955" name="Google Shape;95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6" name="Google Shape;95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7" name="Google Shape;95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8" name="Google Shape;95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9" name="Google Shape;95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60" name="Google Shape;960;p65"/>
          <p:cNvSpPr txBox="1"/>
          <p:nvPr/>
        </p:nvSpPr>
        <p:spPr>
          <a:xfrm>
            <a:off x="7480456" y="2412161"/>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61" name="Google Shape;96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pic>
        <p:nvPicPr>
          <p:cNvPr id="962" name="Google Shape;962;p65"/>
          <p:cNvPicPr preferRelativeResize="0"/>
          <p:nvPr/>
        </p:nvPicPr>
        <p:blipFill rotWithShape="1">
          <a:blip r:embed="rId6">
            <a:alphaModFix/>
          </a:blip>
          <a:srcRect b="0" l="0" r="0" t="0"/>
          <a:stretch/>
        </p:blipFill>
        <p:spPr>
          <a:xfrm>
            <a:off x="2918716" y="1396551"/>
            <a:ext cx="3569661" cy="4855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descr="A picture containing drawing, lamp&#10;&#10;Description automatically generated" id="967" name="Google Shape;967;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68" name="Google Shape;968;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69" name="Google Shape;969;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70" name="Google Shape;970;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71" name="Google Shape;971;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72" name="Google Shape;97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picture containing clock&#10;&#10;Description automatically generated" id="154" name="Google Shape;154;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5" name="Google Shape;155;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6" name="Google Shape;156;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7" name="Google Shape;157;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8" name="Google Shape;158;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10"/>
          <p:cNvSpPr txBox="1"/>
          <p:nvPr/>
        </p:nvSpPr>
        <p:spPr>
          <a:xfrm>
            <a:off x="8067821" y="1874748"/>
            <a:ext cx="4124178"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Neighbors get together to make their neighborhood a better place.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Neighbors get together to have fun.</a:t>
            </a:r>
            <a:endParaRPr b="0" i="0" sz="2800" u="none" cap="none" strike="noStrike">
              <a:solidFill>
                <a:srgbClr val="000000"/>
              </a:solidFill>
              <a:latin typeface="Century Gothic"/>
              <a:ea typeface="Century Gothic"/>
              <a:cs typeface="Century Gothic"/>
              <a:sym typeface="Century Gothic"/>
            </a:endParaRPr>
          </a:p>
        </p:txBody>
      </p:sp>
      <p:sp>
        <p:nvSpPr>
          <p:cNvPr id="160" name="Google Shape;160;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132,133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grass, sign, different&#10;&#10;Description automatically generated" id="161" name="Google Shape;161;p10"/>
          <p:cNvPicPr preferRelativeResize="0"/>
          <p:nvPr/>
        </p:nvPicPr>
        <p:blipFill rotWithShape="1">
          <a:blip r:embed="rId6">
            <a:alphaModFix/>
          </a:blip>
          <a:srcRect b="0" l="0" r="0" t="0"/>
          <a:stretch/>
        </p:blipFill>
        <p:spPr>
          <a:xfrm>
            <a:off x="614154" y="1296175"/>
            <a:ext cx="7051964" cy="47864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descr="A picture containing clock&#10;&#10;Description automatically generated" id="978" name="Google Shape;97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79" name="Google Shape;979;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80" name="Google Shape;98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1" name="Google Shape;98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82" name="Google Shape;982;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83" name="Google Shape;983;p67"/>
          <p:cNvSpPr txBox="1"/>
          <p:nvPr/>
        </p:nvSpPr>
        <p:spPr>
          <a:xfrm>
            <a:off x="6575045" y="1899966"/>
            <a:ext cx="523919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pen /p/ /e/ /n/</a:t>
            </a:r>
            <a:endParaRPr b="0" i="0" sz="1400" u="none" cap="none" strike="noStrike">
              <a:solidFill>
                <a:srgbClr val="000000"/>
              </a:solidFill>
              <a:latin typeface="Arial"/>
              <a:ea typeface="Arial"/>
              <a:cs typeface="Arial"/>
              <a:sym typeface="Arial"/>
            </a:endParaRPr>
          </a:p>
        </p:txBody>
      </p:sp>
      <p:pic>
        <p:nvPicPr>
          <p:cNvPr descr="A close-up of a pen&#10;&#10;Description automatically generated with medium confidence" id="984" name="Google Shape;984;p67"/>
          <p:cNvPicPr preferRelativeResize="0"/>
          <p:nvPr/>
        </p:nvPicPr>
        <p:blipFill rotWithShape="1">
          <a:blip r:embed="rId6">
            <a:alphaModFix/>
          </a:blip>
          <a:srcRect b="0" l="0" r="0" t="0"/>
          <a:stretch/>
        </p:blipFill>
        <p:spPr>
          <a:xfrm>
            <a:off x="2531163" y="1294032"/>
            <a:ext cx="3740076" cy="51841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85" name="Google Shape;985;p67"/>
          <p:cNvSpPr txBox="1"/>
          <p:nvPr/>
        </p:nvSpPr>
        <p:spPr>
          <a:xfrm>
            <a:off x="8187190" y="3149151"/>
            <a:ext cx="2014906"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leg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Deb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hen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descr="A picture containing clock&#10;&#10;Description automatically generated" id="991" name="Google Shape;991;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92" name="Google Shape;992;p10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93" name="Google Shape;993;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4" name="Google Shape;994;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95" name="Google Shape;995;p10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96" name="Google Shape;996;p105"/>
          <p:cNvSpPr txBox="1"/>
          <p:nvPr/>
        </p:nvSpPr>
        <p:spPr>
          <a:xfrm>
            <a:off x="9310544" y="3765896"/>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fan</a:t>
            </a:r>
            <a:endParaRPr b="0" i="0" sz="4800" u="none" cap="none" strike="noStrike">
              <a:solidFill>
                <a:srgbClr val="000000"/>
              </a:solidFill>
              <a:latin typeface="Century Gothic"/>
              <a:ea typeface="Century Gothic"/>
              <a:cs typeface="Century Gothic"/>
              <a:sym typeface="Century Gothic"/>
            </a:endParaRPr>
          </a:p>
        </p:txBody>
      </p:sp>
      <p:sp>
        <p:nvSpPr>
          <p:cNvPr id="997" name="Google Shape;997;p105"/>
          <p:cNvSpPr txBox="1"/>
          <p:nvPr/>
        </p:nvSpPr>
        <p:spPr>
          <a:xfrm>
            <a:off x="6447614" y="3765896"/>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get</a:t>
            </a:r>
            <a:endParaRPr b="0" i="0" sz="4800" u="none" cap="none" strike="noStrike">
              <a:solidFill>
                <a:srgbClr val="000000"/>
              </a:solidFill>
              <a:latin typeface="Century Gothic"/>
              <a:ea typeface="Century Gothic"/>
              <a:cs typeface="Century Gothic"/>
              <a:sym typeface="Century Gothic"/>
            </a:endParaRPr>
          </a:p>
        </p:txBody>
      </p:sp>
      <p:sp>
        <p:nvSpPr>
          <p:cNvPr id="998" name="Google Shape;998;p105"/>
          <p:cNvSpPr txBox="1"/>
          <p:nvPr/>
        </p:nvSpPr>
        <p:spPr>
          <a:xfrm>
            <a:off x="7222591" y="500013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got</a:t>
            </a:r>
            <a:endParaRPr b="0" i="0" sz="4800" u="none" cap="none" strike="noStrike">
              <a:solidFill>
                <a:srgbClr val="000000"/>
              </a:solidFill>
              <a:latin typeface="Century Gothic"/>
              <a:ea typeface="Century Gothic"/>
              <a:cs typeface="Century Gothic"/>
              <a:sym typeface="Century Gothic"/>
            </a:endParaRPr>
          </a:p>
        </p:txBody>
      </p:sp>
      <p:sp>
        <p:nvSpPr>
          <p:cNvPr id="999" name="Google Shape;999;p105"/>
          <p:cNvSpPr txBox="1"/>
          <p:nvPr/>
        </p:nvSpPr>
        <p:spPr>
          <a:xfrm>
            <a:off x="485030" y="3765896"/>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big</a:t>
            </a:r>
            <a:endParaRPr b="0" i="0" sz="4800" u="none" cap="none" strike="noStrike">
              <a:solidFill>
                <a:srgbClr val="000000"/>
              </a:solidFill>
              <a:latin typeface="Century Gothic"/>
              <a:ea typeface="Century Gothic"/>
              <a:cs typeface="Century Gothic"/>
              <a:sym typeface="Century Gothic"/>
            </a:endParaRPr>
          </a:p>
        </p:txBody>
      </p:sp>
      <p:sp>
        <p:nvSpPr>
          <p:cNvPr id="1000" name="Google Shape;1000;p105"/>
          <p:cNvSpPr txBox="1"/>
          <p:nvPr/>
        </p:nvSpPr>
        <p:spPr>
          <a:xfrm>
            <a:off x="3466322" y="3775813"/>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dot</a:t>
            </a:r>
            <a:endParaRPr b="0" i="0" sz="4800" u="none" cap="none" strike="noStrike">
              <a:solidFill>
                <a:srgbClr val="000000"/>
              </a:solidFill>
              <a:latin typeface="Century Gothic"/>
              <a:ea typeface="Century Gothic"/>
              <a:cs typeface="Century Gothic"/>
              <a:sym typeface="Century Gothic"/>
            </a:endParaRPr>
          </a:p>
        </p:txBody>
      </p:sp>
      <p:sp>
        <p:nvSpPr>
          <p:cNvPr id="1001" name="Google Shape;1001;p105"/>
          <p:cNvSpPr txBox="1"/>
          <p:nvPr/>
        </p:nvSpPr>
        <p:spPr>
          <a:xfrm>
            <a:off x="4326536" y="500013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bib</a:t>
            </a:r>
            <a:endParaRPr b="0" i="0" sz="4800" u="none" cap="none" strike="noStrike">
              <a:solidFill>
                <a:srgbClr val="000000"/>
              </a:solidFill>
              <a:latin typeface="Century Gothic"/>
              <a:ea typeface="Century Gothic"/>
              <a:cs typeface="Century Gothic"/>
              <a:sym typeface="Century Gothic"/>
            </a:endParaRPr>
          </a:p>
        </p:txBody>
      </p:sp>
      <p:sp>
        <p:nvSpPr>
          <p:cNvPr id="1002" name="Google Shape;1002;p105"/>
          <p:cNvSpPr txBox="1"/>
          <p:nvPr/>
        </p:nvSpPr>
        <p:spPr>
          <a:xfrm>
            <a:off x="1430481" y="500013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top</a:t>
            </a:r>
            <a:endParaRPr b="0" i="0" sz="4800" u="none" cap="none" strike="noStrike">
              <a:solidFill>
                <a:srgbClr val="000000"/>
              </a:solidFill>
              <a:latin typeface="Century Gothic"/>
              <a:ea typeface="Century Gothic"/>
              <a:cs typeface="Century Gothic"/>
              <a:sym typeface="Century Gothic"/>
            </a:endParaRPr>
          </a:p>
        </p:txBody>
      </p:sp>
      <p:sp>
        <p:nvSpPr>
          <p:cNvPr id="1003" name="Google Shape;1003;p105"/>
          <p:cNvSpPr txBox="1"/>
          <p:nvPr/>
        </p:nvSpPr>
        <p:spPr>
          <a:xfrm>
            <a:off x="3339693" y="1882323"/>
            <a:ext cx="551261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Century Gothic"/>
                <a:ea typeface="Century Gothic"/>
                <a:cs typeface="Century Gothic"/>
                <a:sym typeface="Century Gothic"/>
              </a:rPr>
              <a:t>Oo, Ff, Bb, Gg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descr="A picture containing clock&#10;&#10;Description automatically generated" id="1009" name="Google Shape;1009;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0" name="Google Shape;1010;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1" name="Google Shape;1011;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2" name="Google Shape;1012;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3" name="Google Shape;1013;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1014" name="Google Shape;1014;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have</a:t>
            </a:r>
            <a:endParaRPr b="0" i="0" sz="1400" u="none" cap="none" strike="noStrike">
              <a:solidFill>
                <a:srgbClr val="000000"/>
              </a:solidFill>
              <a:latin typeface="Century Gothic"/>
              <a:ea typeface="Century Gothic"/>
              <a:cs typeface="Century Gothic"/>
              <a:sym typeface="Century Gothic"/>
            </a:endParaRPr>
          </a:p>
        </p:txBody>
      </p:sp>
      <p:sp>
        <p:nvSpPr>
          <p:cNvPr id="1015" name="Google Shape;1015;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1016" name="Google Shape;1016;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that</a:t>
            </a:r>
            <a:endParaRPr b="0" i="0" sz="1400" u="none" cap="none" strike="noStrike">
              <a:solidFill>
                <a:srgbClr val="000000"/>
              </a:solidFill>
              <a:latin typeface="Century Gothic"/>
              <a:ea typeface="Century Gothic"/>
              <a:cs typeface="Century Gothic"/>
              <a:sym typeface="Century Gothic"/>
            </a:endParaRPr>
          </a:p>
        </p:txBody>
      </p:sp>
      <p:sp>
        <p:nvSpPr>
          <p:cNvPr id="1017" name="Google Shape;1017;p6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up</a:t>
            </a:r>
            <a:endParaRPr b="0" i="0" sz="1400" u="none" cap="none" strike="noStrike">
              <a:solidFill>
                <a:srgbClr val="000000"/>
              </a:solidFill>
              <a:latin typeface="Century Gothic"/>
              <a:ea typeface="Century Gothic"/>
              <a:cs typeface="Century Gothic"/>
              <a:sym typeface="Century Gothic"/>
            </a:endParaRPr>
          </a:p>
        </p:txBody>
      </p:sp>
      <p:sp>
        <p:nvSpPr>
          <p:cNvPr id="1018" name="Google Shape;1018;p6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descr="A picture containing clock&#10;&#10;Description automatically generated" id="1024" name="Google Shape;1024;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5" name="Google Shape;1025;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6" name="Google Shape;1026;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7" name="Google Shape;1027;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8" name="Google Shape;1028;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1029" name="Google Shape;1029;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1030" name="Google Shape;1030;p70"/>
          <p:cNvSpPr txBox="1"/>
          <p:nvPr/>
        </p:nvSpPr>
        <p:spPr>
          <a:xfrm>
            <a:off x="7242391" y="2765335"/>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1031" name="Google Shape;1031;p70"/>
          <p:cNvPicPr preferRelativeResize="0"/>
          <p:nvPr/>
        </p:nvPicPr>
        <p:blipFill rotWithShape="1">
          <a:blip r:embed="rId6">
            <a:alphaModFix/>
          </a:blip>
          <a:srcRect b="0" l="0" r="0" t="0"/>
          <a:stretch/>
        </p:blipFill>
        <p:spPr>
          <a:xfrm>
            <a:off x="2531163" y="1434934"/>
            <a:ext cx="3750765" cy="50756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pic>
        <p:nvPicPr>
          <p:cNvPr descr="A picture containing clock&#10;&#10;Description automatically generated" id="1037" name="Google Shape;1037;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38" name="Google Shape;1038;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39" name="Google Shape;1039;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0" name="Google Shape;1040;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1" name="Google Shape;1041;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42" name="Google Shape;1042;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1043" name="Google Shape;1043;p71"/>
          <p:cNvSpPr txBox="1"/>
          <p:nvPr/>
        </p:nvSpPr>
        <p:spPr>
          <a:xfrm>
            <a:off x="7536151" y="3497613"/>
            <a:ext cx="433071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can I get to know my neighbors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1044" name="Google Shape;1044;p71"/>
          <p:cNvPicPr preferRelativeResize="0"/>
          <p:nvPr/>
        </p:nvPicPr>
        <p:blipFill rotWithShape="1">
          <a:blip r:embed="rId6">
            <a:alphaModFix/>
          </a:blip>
          <a:srcRect b="0" l="0" r="0" t="0"/>
          <a:stretch/>
        </p:blipFill>
        <p:spPr>
          <a:xfrm>
            <a:off x="7383757" y="2095500"/>
            <a:ext cx="4635500" cy="1333500"/>
          </a:xfrm>
          <a:prstGeom prst="rect">
            <a:avLst/>
          </a:prstGeom>
          <a:noFill/>
          <a:ln>
            <a:noFill/>
          </a:ln>
        </p:spPr>
      </p:pic>
      <p:pic>
        <p:nvPicPr>
          <p:cNvPr descr="A picture containing text&#10;&#10;Description automatically generated" id="1045" name="Google Shape;1045;p71"/>
          <p:cNvPicPr preferRelativeResize="0"/>
          <p:nvPr/>
        </p:nvPicPr>
        <p:blipFill rotWithShape="1">
          <a:blip r:embed="rId7">
            <a:alphaModFix/>
          </a:blip>
          <a:srcRect b="0" l="0" r="0" t="0"/>
          <a:stretch/>
        </p:blipFill>
        <p:spPr>
          <a:xfrm>
            <a:off x="3955227" y="1577338"/>
            <a:ext cx="3094302" cy="4222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posing&#10;&#10;Description automatically generated" id="1046" name="Google Shape;1046;p71"/>
          <p:cNvPicPr preferRelativeResize="0"/>
          <p:nvPr/>
        </p:nvPicPr>
        <p:blipFill rotWithShape="1">
          <a:blip r:embed="rId8">
            <a:alphaModFix/>
          </a:blip>
          <a:srcRect b="0" l="0" r="0" t="0"/>
          <a:stretch/>
        </p:blipFill>
        <p:spPr>
          <a:xfrm>
            <a:off x="546679" y="1577338"/>
            <a:ext cx="3094302" cy="41986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pic>
        <p:nvPicPr>
          <p:cNvPr descr="A picture containing clock&#10;&#10;Description automatically generated" id="1052" name="Google Shape;1052;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53" name="Google Shape;1053;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54" name="Google Shape;1054;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55" name="Google Shape;1055;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56" name="Google Shape;1056;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1057" name="Google Shape;1057;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173</a:t>
            </a:r>
            <a:endParaRPr b="0" i="0" sz="1400" u="none" cap="none" strike="noStrike">
              <a:solidFill>
                <a:srgbClr val="000000"/>
              </a:solidFill>
              <a:latin typeface="Century Gothic"/>
              <a:ea typeface="Century Gothic"/>
              <a:cs typeface="Century Gothic"/>
              <a:sym typeface="Century Gothic"/>
            </a:endParaRPr>
          </a:p>
        </p:txBody>
      </p:sp>
      <p:sp>
        <p:nvSpPr>
          <p:cNvPr id="1058" name="Google Shape;1058;p72"/>
          <p:cNvSpPr txBox="1"/>
          <p:nvPr/>
        </p:nvSpPr>
        <p:spPr>
          <a:xfrm>
            <a:off x="7673664" y="2260572"/>
            <a:ext cx="397434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1059" name="Google Shape;1059;p72"/>
          <p:cNvPicPr preferRelativeResize="0"/>
          <p:nvPr/>
        </p:nvPicPr>
        <p:blipFill rotWithShape="1">
          <a:blip r:embed="rId6">
            <a:alphaModFix/>
          </a:blip>
          <a:srcRect b="0" l="0" r="0" t="0"/>
          <a:stretch/>
        </p:blipFill>
        <p:spPr>
          <a:xfrm>
            <a:off x="2691576" y="1433370"/>
            <a:ext cx="3653521" cy="49570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73"/>
          <p:cNvSpPr txBox="1"/>
          <p:nvPr/>
        </p:nvSpPr>
        <p:spPr>
          <a:xfrm>
            <a:off x="2074604" y="1701637"/>
            <a:ext cx="8168390" cy="4178708"/>
          </a:xfrm>
          <a:prstGeom prst="rect">
            <a:avLst/>
          </a:prstGeom>
          <a:noFill/>
          <a:ln>
            <a:noFill/>
          </a:ln>
        </p:spPr>
        <p:txBody>
          <a:bodyPr anchorCtr="0" anchor="t" bIns="45700" lIns="91425" spcFirstLastPara="1" rIns="91425" wrap="square" tIns="45700">
            <a:spAutoFit/>
          </a:bodyPr>
          <a:lstStyle/>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Did you </a:t>
            </a:r>
            <a:r>
              <a:rPr b="1" i="0" lang="en-US" sz="3600" u="none" cap="none" strike="noStrike">
                <a:solidFill>
                  <a:srgbClr val="000000"/>
                </a:solidFill>
                <a:latin typeface="Century Gothic"/>
                <a:ea typeface="Century Gothic"/>
                <a:cs typeface="Century Gothic"/>
                <a:sym typeface="Century Gothic"/>
              </a:rPr>
              <a:t>set</a:t>
            </a:r>
            <a:r>
              <a:rPr b="0" i="0" lang="en-US" sz="3600" u="none" cap="none" strike="noStrike">
                <a:solidFill>
                  <a:srgbClr val="000000"/>
                </a:solidFill>
                <a:latin typeface="Century Gothic"/>
                <a:ea typeface="Century Gothic"/>
                <a:cs typeface="Century Gothic"/>
                <a:sym typeface="Century Gothic"/>
              </a:rPr>
              <a:t> the alarm</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We </a:t>
            </a:r>
            <a:r>
              <a:rPr b="1" i="0" lang="en-US" sz="3600" u="none" cap="none" strike="noStrike">
                <a:solidFill>
                  <a:srgbClr val="000000"/>
                </a:solidFill>
                <a:latin typeface="Century Gothic"/>
                <a:ea typeface="Century Gothic"/>
                <a:cs typeface="Century Gothic"/>
                <a:sym typeface="Century Gothic"/>
              </a:rPr>
              <a:t>met</a:t>
            </a:r>
            <a:r>
              <a:rPr b="0" i="0" lang="en-US" sz="3600" u="none" cap="none" strike="noStrike">
                <a:solidFill>
                  <a:srgbClr val="000000"/>
                </a:solidFill>
                <a:latin typeface="Century Gothic"/>
                <a:ea typeface="Century Gothic"/>
                <a:cs typeface="Century Gothic"/>
                <a:sym typeface="Century Gothic"/>
              </a:rPr>
              <a:t> at the store.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The fish is my </a:t>
            </a:r>
            <a:r>
              <a:rPr b="1" i="0" lang="en-US" sz="3600" u="none" cap="none" strike="noStrike">
                <a:solidFill>
                  <a:srgbClr val="000000"/>
                </a:solidFill>
                <a:latin typeface="Century Gothic"/>
                <a:ea typeface="Century Gothic"/>
                <a:cs typeface="Century Gothic"/>
                <a:sym typeface="Century Gothic"/>
              </a:rPr>
              <a:t>pet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Catch it in the </a:t>
            </a:r>
            <a:r>
              <a:rPr b="1" i="0" lang="en-US" sz="3600" u="none" cap="none" strike="noStrike">
                <a:solidFill>
                  <a:srgbClr val="000000"/>
                </a:solidFill>
                <a:latin typeface="Century Gothic"/>
                <a:ea typeface="Century Gothic"/>
                <a:cs typeface="Century Gothic"/>
                <a:sym typeface="Century Gothic"/>
              </a:rPr>
              <a:t>net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have</a:t>
            </a:r>
            <a:r>
              <a:rPr b="0" i="0" lang="en-US" sz="3600" u="none" cap="none" strike="noStrike">
                <a:solidFill>
                  <a:srgbClr val="000000"/>
                </a:solidFill>
                <a:latin typeface="Century Gothic"/>
                <a:ea typeface="Century Gothic"/>
                <a:cs typeface="Century Gothic"/>
                <a:sym typeface="Century Gothic"/>
              </a:rPr>
              <a:t> a new pen.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Who are </a:t>
            </a:r>
            <a:r>
              <a:rPr b="1" i="0" lang="en-US" sz="3600" u="none" cap="none" strike="noStrike">
                <a:solidFill>
                  <a:srgbClr val="000000"/>
                </a:solidFill>
                <a:latin typeface="Century Gothic"/>
                <a:ea typeface="Century Gothic"/>
                <a:cs typeface="Century Gothic"/>
                <a:sym typeface="Century Gothic"/>
              </a:rPr>
              <a:t>they</a:t>
            </a:r>
            <a:r>
              <a:rPr b="0" i="0" lang="en-US" sz="3600" u="none" cap="none" strike="noStrike">
                <a:solidFill>
                  <a:srgbClr val="000000"/>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p:txBody>
      </p:sp>
      <p:pic>
        <p:nvPicPr>
          <p:cNvPr descr="A picture containing clock&#10;&#10;Description automatically generated" id="1066" name="Google Shape;1066;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67" name="Google Shape;1067;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68" name="Google Shape;1068;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69" name="Google Shape;1069;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70" name="Google Shape;1070;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71" name="Google Shape;1071;p73"/>
          <p:cNvSpPr/>
          <p:nvPr/>
        </p:nvSpPr>
        <p:spPr>
          <a:xfrm>
            <a:off x="4441391" y="1920492"/>
            <a:ext cx="657551" cy="442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2" name="Google Shape;1072;p73"/>
          <p:cNvSpPr/>
          <p:nvPr/>
        </p:nvSpPr>
        <p:spPr>
          <a:xfrm>
            <a:off x="3513019" y="2566198"/>
            <a:ext cx="92837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3" name="Google Shape;1073;p73"/>
          <p:cNvSpPr/>
          <p:nvPr/>
        </p:nvSpPr>
        <p:spPr>
          <a:xfrm>
            <a:off x="5542612" y="3281851"/>
            <a:ext cx="71870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4" name="Google Shape;1074;p73"/>
          <p:cNvSpPr/>
          <p:nvPr/>
        </p:nvSpPr>
        <p:spPr>
          <a:xfrm>
            <a:off x="5917491" y="3896903"/>
            <a:ext cx="71870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5" name="Google Shape;1075;p73"/>
          <p:cNvSpPr/>
          <p:nvPr/>
        </p:nvSpPr>
        <p:spPr>
          <a:xfrm>
            <a:off x="2815527" y="4628436"/>
            <a:ext cx="121403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6" name="Google Shape;1076;p73"/>
          <p:cNvSpPr/>
          <p:nvPr/>
        </p:nvSpPr>
        <p:spPr>
          <a:xfrm>
            <a:off x="4580221" y="5352006"/>
            <a:ext cx="103744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descr="A picture containing clock&#10;&#10;Description automatically generated" id="1082" name="Google Shape;1082;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83" name="Google Shape;1083;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84" name="Google Shape;1084;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85" name="Google Shape;1085;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86" name="Google Shape;1086;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87" name="Google Shape;1087;p74"/>
          <p:cNvSpPr txBox="1"/>
          <p:nvPr/>
        </p:nvSpPr>
        <p:spPr>
          <a:xfrm>
            <a:off x="1878733" y="1515265"/>
            <a:ext cx="10100817"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The girl walks in her new shoes.</a:t>
            </a:r>
            <a:endParaRPr b="0" i="0" sz="1400" u="none" cap="none" strike="noStrike">
              <a:solidFill>
                <a:srgbClr val="000000"/>
              </a:solidFill>
              <a:latin typeface="Arial"/>
              <a:ea typeface="Arial"/>
              <a:cs typeface="Arial"/>
              <a:sym typeface="Arial"/>
            </a:endParaRPr>
          </a:p>
        </p:txBody>
      </p:sp>
      <p:sp>
        <p:nvSpPr>
          <p:cNvPr id="1088" name="Google Shape;1088;p74"/>
          <p:cNvSpPr txBox="1"/>
          <p:nvPr/>
        </p:nvSpPr>
        <p:spPr>
          <a:xfrm>
            <a:off x="1878733" y="2631276"/>
            <a:ext cx="8723843" cy="3724056"/>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Which word in the sentence is an example of an adjective</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3200" u="none" cap="none" strike="noStrike">
                <a:solidFill>
                  <a:srgbClr val="000000"/>
                </a:solidFill>
                <a:latin typeface="Century Gothic"/>
                <a:ea typeface="Century Gothic"/>
                <a:cs typeface="Century Gothic"/>
                <a:sym typeface="Century Gothic"/>
              </a:rPr>
              <a:t> </a:t>
            </a:r>
            <a:r>
              <a:rPr b="0" i="0" lang="en-US" sz="4000" u="none" cap="none" strike="noStrike">
                <a:solidFill>
                  <a:srgbClr val="000000"/>
                </a:solidFill>
                <a:latin typeface="Century Gothic"/>
                <a:ea typeface="Century Gothic"/>
                <a:cs typeface="Century Gothic"/>
                <a:sym typeface="Century Gothic"/>
              </a:rPr>
              <a:t>shoes</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new</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her </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in</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95" name="Google Shape;1095;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96" name="Google Shape;1096;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97" name="Google Shape;1097;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98" name="Google Shape;1098;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99" name="Google Shape;109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0" name="Google Shape;1100;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A picture containing clock&#10;&#10;Description automatically generated" id="167" name="Google Shape;167;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8" name="Google Shape;168;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9" name="Google Shape;169;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0" name="Google Shape;170;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1" name="Google Shape;171;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2" name="Google Shape;172;p11"/>
          <p:cNvGraphicFramePr/>
          <p:nvPr/>
        </p:nvGraphicFramePr>
        <p:xfrm>
          <a:off x="1857322" y="1512791"/>
          <a:ext cx="3000000" cy="3000000"/>
        </p:xfrm>
        <a:graphic>
          <a:graphicData uri="http://schemas.openxmlformats.org/drawingml/2006/table">
            <a:tbl>
              <a:tblPr bandRow="1" firstRow="1">
                <a:noFill/>
                <a:tableStyleId>{62F0EFAC-A6E1-4195-A300-A293C70745FB}</a:tableStyleId>
              </a:tblPr>
              <a:tblGrid>
                <a:gridCol w="3685300"/>
                <a:gridCol w="3685300"/>
              </a:tblGrid>
              <a:tr h="717175">
                <a:tc>
                  <a:txBody>
                    <a:bodyPr/>
                    <a:lstStyle/>
                    <a:p>
                      <a:pPr indent="0" lvl="0" marL="0" marR="0" rtl="0" algn="ctr">
                        <a:lnSpc>
                          <a:spcPct val="100000"/>
                        </a:lnSpc>
                        <a:spcBef>
                          <a:spcPts val="0"/>
                        </a:spcBef>
                        <a:spcAft>
                          <a:spcPts val="0"/>
                        </a:spcAft>
                        <a:buClr>
                          <a:srgbClr val="000000"/>
                        </a:buClr>
                        <a:buSzPts val="4000"/>
                        <a:buFont typeface="Arial"/>
                        <a:buNone/>
                      </a:pPr>
                      <a:r>
                        <a:rPr lang="en-US" sz="3200" u="none" cap="none" strike="noStrike">
                          <a:latin typeface="Century Gothic"/>
                          <a:ea typeface="Century Gothic"/>
                          <a:cs typeface="Century Gothic"/>
                          <a:sym typeface="Century Gothic"/>
                        </a:rPr>
                        <a:t>Alike</a:t>
                      </a:r>
                      <a:endParaRPr sz="32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3200" u="none" cap="none" strike="noStrike">
                          <a:latin typeface="Century Gothic"/>
                          <a:ea typeface="Century Gothic"/>
                          <a:cs typeface="Century Gothic"/>
                          <a:sym typeface="Century Gothic"/>
                        </a:rPr>
                        <a:t>Different</a:t>
                      </a:r>
                      <a:endParaRPr sz="3200" u="none" cap="none" strike="noStrike">
                        <a:latin typeface="Century Gothic"/>
                        <a:ea typeface="Century Gothic"/>
                        <a:cs typeface="Century Gothic"/>
                        <a:sym typeface="Century Gothic"/>
                      </a:endParaRPr>
                    </a:p>
                  </a:txBody>
                  <a:tcPr marT="45725" marB="45725" marR="91450" marL="91450"/>
                </a:tc>
              </a:tr>
              <a:tr h="923600">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a:t>
            </a:r>
            <a:endParaRPr b="0" i="0" sz="1400" u="none" cap="none" strike="noStrike">
              <a:solidFill>
                <a:srgbClr val="000000"/>
              </a:solidFill>
              <a:latin typeface="Century Gothic"/>
              <a:ea typeface="Century Gothic"/>
              <a:cs typeface="Century Gothic"/>
              <a:sym typeface="Century Gothic"/>
            </a:endParaRPr>
          </a:p>
        </p:txBody>
      </p:sp>
      <p:sp>
        <p:nvSpPr>
          <p:cNvPr id="183" name="Google Shape;183;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144,145</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12"/>
          <p:cNvSpPr txBox="1"/>
          <p:nvPr/>
        </p:nvSpPr>
        <p:spPr>
          <a:xfrm>
            <a:off x="8408197" y="2644170"/>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text&#10;&#10;Description automatically generated" id="185" name="Google Shape;185;p12"/>
          <p:cNvPicPr preferRelativeResize="0"/>
          <p:nvPr/>
        </p:nvPicPr>
        <p:blipFill rotWithShape="1">
          <a:blip r:embed="rId6">
            <a:alphaModFix/>
          </a:blip>
          <a:srcRect b="0" l="0" r="0" t="0"/>
          <a:stretch/>
        </p:blipFill>
        <p:spPr>
          <a:xfrm>
            <a:off x="976715" y="1275151"/>
            <a:ext cx="7007595" cy="47866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