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embeddedFontLst>
    <p:embeddedFont>
      <p:font typeface="Helvetica Neue"/>
      <p:regular r:id="rId50"/>
      <p:bold r:id="rId51"/>
      <p:italic r:id="rId52"/>
      <p:boldItalic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ifL6E68OdtDUw4w0WvRlBdeXvn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55" Type="http://schemas.openxmlformats.org/officeDocument/2006/relationships/font" Target="fonts/CenturyGothic-bold.fntdata"/><Relationship Id="rId10" Type="http://schemas.openxmlformats.org/officeDocument/2006/relationships/slide" Target="slides/slide6.xml"/><Relationship Id="rId54" Type="http://schemas.openxmlformats.org/officeDocument/2006/relationships/font" Target="fonts/CenturyGothic-regular.fntdata"/><Relationship Id="rId13" Type="http://schemas.openxmlformats.org/officeDocument/2006/relationships/slide" Target="slides/slide9.xml"/><Relationship Id="rId57" Type="http://schemas.openxmlformats.org/officeDocument/2006/relationships/font" Target="fonts/CenturyGothic-boldItalic.fntdata"/><Relationship Id="rId12" Type="http://schemas.openxmlformats.org/officeDocument/2006/relationships/slide" Target="slides/slide8.xml"/><Relationship Id="rId56" Type="http://schemas.openxmlformats.org/officeDocument/2006/relationships/font" Target="fonts/CenturyGothic-italic.fntdata"/><Relationship Id="rId15" Type="http://schemas.openxmlformats.org/officeDocument/2006/relationships/slide" Target="slides/slide11.xml"/><Relationship Id="rId14" Type="http://schemas.openxmlformats.org/officeDocument/2006/relationships/slide" Target="slides/slide10.xml"/><Relationship Id="rId58"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This week, each student will write and present a persuasive paragraph about a favorite place in his or her community. </a:t>
            </a:r>
            <a:endParaRPr/>
          </a:p>
          <a:p>
            <a:pPr indent="-342900" lvl="0" marL="342900" rtl="0" algn="l">
              <a:spcBef>
                <a:spcPts val="0"/>
              </a:spcBef>
              <a:spcAft>
                <a:spcPts val="0"/>
              </a:spcAft>
              <a:buClr>
                <a:schemeClr val="dk1"/>
              </a:buClr>
              <a:buSzPts val="1200"/>
              <a:buFont typeface="Calibri"/>
              <a:buAutoNum type="arabicPeriod"/>
            </a:pPr>
            <a:r>
              <a:rPr lang="en-US"/>
              <a:t>Students will do research and interview a person who works at this place. </a:t>
            </a:r>
            <a:endParaRPr/>
          </a:p>
          <a:p>
            <a:pPr indent="-342900" lvl="0" marL="342900" rtl="0" algn="l">
              <a:spcBef>
                <a:spcPts val="0"/>
              </a:spcBef>
              <a:spcAft>
                <a:spcPts val="0"/>
              </a:spcAft>
              <a:buClr>
                <a:schemeClr val="dk1"/>
              </a:buClr>
              <a:buSzPts val="1200"/>
              <a:buFont typeface="Calibri"/>
              <a:buAutoNum type="arabicPeriod"/>
            </a:pPr>
            <a:r>
              <a:rPr lang="en-US"/>
              <a:t>Read the prompt at the top of p. 200 of the Student Interactive aloud. Motivate students by activating prior knowledge, asking questions about their favorite places, and setting a purpose for the project. </a:t>
            </a:r>
            <a:endParaRPr/>
          </a:p>
        </p:txBody>
      </p:sp>
      <p:sp>
        <p:nvSpPr>
          <p:cNvPr id="203" name="Google Shape;20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Distribute copies of “Exploring Museums</a:t>
            </a:r>
            <a:r>
              <a:rPr lang="en-US" sz="1200">
                <a:solidFill>
                  <a:srgbClr val="353335"/>
                </a:solidFill>
                <a:latin typeface="Calibri"/>
                <a:ea typeface="Calibri"/>
                <a:cs typeface="Calibri"/>
                <a:sym typeface="Calibri"/>
              </a:rPr>
              <a:t>.” </a:t>
            </a:r>
            <a:r>
              <a:rPr b="1" i="0" lang="en-US" sz="1200" u="none" strike="noStrike">
                <a:solidFill>
                  <a:srgbClr val="000000"/>
                </a:solidFill>
                <a:latin typeface="Calibri"/>
                <a:ea typeface="Calibri"/>
                <a:cs typeface="Calibri"/>
                <a:sym typeface="Calibri"/>
              </a:rPr>
              <a:t>Click path: Table of Contents -&gt; Unit 1: You Are Here-&gt; U1 W6: Project-Based Inquiry -&gt; U1 W6: Lesson 1</a:t>
            </a:r>
            <a:endParaRPr sz="1200">
              <a:solidFill>
                <a:srgbClr val="353335"/>
              </a:solidFill>
              <a:latin typeface="Calibri"/>
              <a:ea typeface="Calibri"/>
              <a:cs typeface="Calibri"/>
              <a:sym typeface="Calibri"/>
            </a:endParaRPr>
          </a:p>
          <a:p>
            <a:pPr indent="-342900" lvl="1" marL="800100" rtl="0" algn="l">
              <a:spcBef>
                <a:spcPts val="0"/>
              </a:spcBef>
              <a:spcAft>
                <a:spcPts val="0"/>
              </a:spcAft>
              <a:buClr>
                <a:srgbClr val="000000"/>
              </a:buClr>
              <a:buSzPts val="1200"/>
              <a:buFont typeface="Arial"/>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b="0" i="1" sz="1200" u="none" strike="noStrike">
              <a:solidFill>
                <a:srgbClr val="353335"/>
              </a:solidFill>
              <a:latin typeface="Calibri"/>
              <a:ea typeface="Calibri"/>
              <a:cs typeface="Calibri"/>
              <a:sym typeface="Calibri"/>
            </a:endParaRPr>
          </a:p>
          <a:p>
            <a:pPr indent="-342900" lvl="0" marL="342900" rtl="0" algn="l">
              <a:spcBef>
                <a:spcPts val="0"/>
              </a:spcBef>
              <a:spcAft>
                <a:spcPts val="0"/>
              </a:spcAft>
              <a:buClr>
                <a:schemeClr val="dk1"/>
              </a:buClr>
              <a:buSzPts val="1200"/>
              <a:buFont typeface="Calibri"/>
              <a:buAutoNum type="arabicPeriod"/>
            </a:pPr>
            <a:r>
              <a:rPr lang="en-US"/>
              <a:t>Use the article to help students build background for the topic. </a:t>
            </a:r>
            <a:endParaRPr/>
          </a:p>
          <a:p>
            <a:pPr indent="-342900" lvl="0" marL="342900" rtl="0" algn="l">
              <a:spcBef>
                <a:spcPts val="0"/>
              </a:spcBef>
              <a:spcAft>
                <a:spcPts val="0"/>
              </a:spcAft>
              <a:buClr>
                <a:schemeClr val="dk1"/>
              </a:buClr>
              <a:buSzPts val="1200"/>
              <a:buFont typeface="Calibri"/>
              <a:buAutoNum type="arabicPeriod"/>
            </a:pPr>
            <a:r>
              <a:rPr lang="en-US"/>
              <a:t>Have partners take turns reading the article aloud, switching off every few sentences. After each paragraph, partners should share their connections to the text. </a:t>
            </a:r>
            <a:endParaRPr/>
          </a:p>
          <a:p>
            <a:pPr indent="-342900" lvl="0" marL="342900" rtl="0" algn="l">
              <a:spcBef>
                <a:spcPts val="0"/>
              </a:spcBef>
              <a:spcAft>
                <a:spcPts val="0"/>
              </a:spcAft>
              <a:buClr>
                <a:schemeClr val="dk1"/>
              </a:buClr>
              <a:buSzPts val="1200"/>
              <a:buFont typeface="Calibri"/>
              <a:buAutoNum type="arabicPeriod"/>
            </a:pPr>
            <a:r>
              <a:rPr lang="en-US"/>
              <a:t>Write these stems on the board to start conversations.</a:t>
            </a:r>
            <a:endParaRPr/>
          </a:p>
          <a:p>
            <a:pPr indent="-342900" lvl="1" marL="800100" rtl="0" algn="l">
              <a:spcBef>
                <a:spcPts val="0"/>
              </a:spcBef>
              <a:spcAft>
                <a:spcPts val="0"/>
              </a:spcAft>
              <a:buClr>
                <a:schemeClr val="dk1"/>
              </a:buClr>
              <a:buSzPts val="1200"/>
              <a:buFont typeface="Arial"/>
              <a:buChar char="•"/>
            </a:pPr>
            <a:r>
              <a:rPr lang="en-US"/>
              <a:t>This section of the text reminds me of … </a:t>
            </a:r>
            <a:endParaRPr/>
          </a:p>
          <a:p>
            <a:pPr indent="-342900" lvl="1" marL="800100" rtl="0" algn="l">
              <a:spcBef>
                <a:spcPts val="0"/>
              </a:spcBef>
              <a:spcAft>
                <a:spcPts val="0"/>
              </a:spcAft>
              <a:buClr>
                <a:schemeClr val="dk1"/>
              </a:buClr>
              <a:buSzPts val="1200"/>
              <a:buFont typeface="Arial"/>
              <a:buChar char="•"/>
            </a:pPr>
            <a:r>
              <a:rPr lang="en-US"/>
              <a:t>When I went to a museum, I saw …</a:t>
            </a:r>
            <a:endParaRPr/>
          </a:p>
          <a:p>
            <a:pPr indent="-342900" lvl="1" marL="800100" rtl="0" algn="l">
              <a:spcBef>
                <a:spcPts val="0"/>
              </a:spcBef>
              <a:spcAft>
                <a:spcPts val="0"/>
              </a:spcAft>
              <a:buClr>
                <a:schemeClr val="dk1"/>
              </a:buClr>
              <a:buSzPts val="1200"/>
              <a:buFont typeface="Arial"/>
              <a:buChar char="•"/>
            </a:pPr>
            <a:r>
              <a:rPr lang="en-US"/>
              <a:t>I would like to go to a museum that had lots of …</a:t>
            </a:r>
            <a:endParaRPr/>
          </a:p>
          <a:p>
            <a:pPr indent="-342900" lvl="0" marL="34290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For differentiated support:</a:t>
            </a:r>
            <a:endParaRPr/>
          </a:p>
          <a:p>
            <a:pPr indent="-342900" lvl="1" marL="800100" rtl="0" algn="l">
              <a:spcBef>
                <a:spcPts val="0"/>
              </a:spcBef>
              <a:spcAft>
                <a:spcPts val="0"/>
              </a:spcAft>
              <a:buClr>
                <a:schemeClr val="dk1"/>
              </a:buClr>
              <a:buSzPts val="1200"/>
              <a:buFont typeface="Arial"/>
              <a:buChar char="•"/>
            </a:pPr>
            <a:r>
              <a:rPr lang="en-US"/>
              <a:t>Have pairs of students read the article together, with pauses between paragraphs. Make a T-chart with students. Label the columns “Things I Have Seen in a Museum” and “Things I Would Like to See in a Museum.” Begin by putting an item of your own in each category. Then have students suggest additions to the chart, telling you which column each item belongs in and using, if possible, some Academic Vocabulary. Review the list with students and have them complete the stem sentences with yo</a:t>
            </a:r>
            <a:r>
              <a:rPr lang="en-US">
                <a:latin typeface="Calibri"/>
                <a:ea typeface="Calibri"/>
                <a:cs typeface="Calibri"/>
                <a:sym typeface="Calibri"/>
              </a:rPr>
              <a:t>u.</a:t>
            </a:r>
            <a:endParaRPr/>
          </a:p>
          <a:p>
            <a:pPr indent="-342900" lvl="1" marL="800100" rtl="0" algn="l">
              <a:spcBef>
                <a:spcPts val="0"/>
              </a:spcBef>
              <a:spcAft>
                <a:spcPts val="0"/>
              </a:spcAft>
              <a:buClr>
                <a:schemeClr val="dk1"/>
              </a:buClr>
              <a:buSzPts val="1200"/>
              <a:buFont typeface="Arial"/>
              <a:buChar char="•"/>
            </a:pPr>
            <a:r>
              <a:rPr lang="en-US"/>
              <a:t>If pairs read and answer the stem statements quickly, have them begin to generate ideas about their favorite places, whom they might interview to find out about those places, and what words make for engaging language to build a persuasive essay.</a:t>
            </a:r>
            <a:endParaRPr sz="1200">
              <a:latin typeface="Calibri"/>
              <a:ea typeface="Calibri"/>
              <a:cs typeface="Calibri"/>
              <a:sym typeface="Calibri"/>
            </a:endParaRPr>
          </a:p>
        </p:txBody>
      </p:sp>
      <p:sp>
        <p:nvSpPr>
          <p:cNvPr id="218" name="Google Shape;21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pairs brainstorm lists of things found in museums. </a:t>
            </a:r>
            <a:endParaRPr/>
          </a:p>
          <a:p>
            <a:pPr indent="-342900" lvl="0" marL="342900" rtl="0" algn="l">
              <a:spcBef>
                <a:spcPts val="0"/>
              </a:spcBef>
              <a:spcAft>
                <a:spcPts val="0"/>
              </a:spcAft>
              <a:buClr>
                <a:schemeClr val="dk1"/>
              </a:buClr>
              <a:buSzPts val="1200"/>
              <a:buFont typeface="Calibri"/>
              <a:buAutoNum type="arabicPeriod"/>
            </a:pPr>
            <a:r>
              <a:rPr lang="en-US"/>
              <a:t>As students work, circulate and ask questions about their lists: </a:t>
            </a:r>
            <a:endParaRPr/>
          </a:p>
          <a:p>
            <a:pPr indent="-342900" lvl="1" marL="800100" rtl="0" algn="l">
              <a:spcBef>
                <a:spcPts val="0"/>
              </a:spcBef>
              <a:spcAft>
                <a:spcPts val="0"/>
              </a:spcAft>
              <a:buClr>
                <a:schemeClr val="dk1"/>
              </a:buClr>
              <a:buSzPts val="1200"/>
              <a:buFont typeface="Arial"/>
              <a:buChar char="•"/>
            </a:pPr>
            <a:r>
              <a:rPr lang="en-US"/>
              <a:t>What object interests you? Why? </a:t>
            </a:r>
            <a:endParaRPr/>
          </a:p>
          <a:p>
            <a:pPr indent="-342900" lvl="1" marL="800100" rtl="0" algn="l">
              <a:spcBef>
                <a:spcPts val="0"/>
              </a:spcBef>
              <a:spcAft>
                <a:spcPts val="0"/>
              </a:spcAft>
              <a:buClr>
                <a:schemeClr val="dk1"/>
              </a:buClr>
              <a:buSzPts val="1200"/>
              <a:buFont typeface="Arial"/>
              <a:buChar char="•"/>
            </a:pPr>
            <a:r>
              <a:rPr lang="en-US"/>
              <a:t>What would you like to learn about this object? </a:t>
            </a:r>
            <a:endParaRPr/>
          </a:p>
          <a:p>
            <a:pPr indent="-342900" lvl="0" marL="342900" rtl="0" algn="l">
              <a:spcBef>
                <a:spcPts val="0"/>
              </a:spcBef>
              <a:spcAft>
                <a:spcPts val="0"/>
              </a:spcAft>
              <a:buClr>
                <a:schemeClr val="dk1"/>
              </a:buClr>
              <a:buSzPts val="1200"/>
              <a:buFont typeface="Calibri"/>
              <a:buAutoNum type="arabicPeriod"/>
            </a:pPr>
            <a:r>
              <a:rPr lang="en-US"/>
              <a:t>Tell students that these are questions for formal inquiry, and explain what that means. </a:t>
            </a:r>
            <a:endParaRPr/>
          </a:p>
          <a:p>
            <a:pPr indent="-342900" lvl="0" marL="342900" rtl="0" algn="l">
              <a:spcBef>
                <a:spcPts val="0"/>
              </a:spcBef>
              <a:spcAft>
                <a:spcPts val="0"/>
              </a:spcAft>
              <a:buClr>
                <a:schemeClr val="dk1"/>
              </a:buClr>
              <a:buSzPts val="1200"/>
              <a:buFont typeface="Calibri"/>
              <a:buAutoNum type="arabicPeriod"/>
            </a:pPr>
            <a:r>
              <a:rPr lang="en-US"/>
              <a:t>To help partners think of their own questions for formal inquiry, assist them in generating similar questions and research ideas about a place in their community.</a:t>
            </a:r>
            <a:endParaRPr/>
          </a:p>
        </p:txBody>
      </p:sp>
      <p:sp>
        <p:nvSpPr>
          <p:cNvPr id="232" name="Google Shape;2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Guide students to read and define the academic words on p. 201 in the Student Interactive.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Students should incorporate some of this newly acquired vocabulary in their discussions of places they like.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Tell students that they will use some of these words in their persuasive paragraphs.</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Tell students that they will develop and follow a research plan in order to complete the project in a week. Walk students through the Favorite Place Research Plan on p. 201. Students should begin by choosing their favorite place. Then have students check off the first step by generating and writing questions for research, using some Academic Vocabulary if possible. </a:t>
            </a:r>
            <a:endParaRPr/>
          </a:p>
        </p:txBody>
      </p:sp>
      <p:sp>
        <p:nvSpPr>
          <p:cNvPr id="246" name="Google Shape;24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60" name="Google Shape;26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Explain that ar is the most common way of spelling the sound /ar/, but that there are other ways of spelling the sound /or/. </a:t>
            </a:r>
            <a:endParaRPr/>
          </a:p>
          <a:p>
            <a:pPr indent="-342900" lvl="0" marL="342900" rtl="0" algn="l">
              <a:spcBef>
                <a:spcPts val="0"/>
              </a:spcBef>
              <a:spcAft>
                <a:spcPts val="0"/>
              </a:spcAft>
              <a:buClr>
                <a:schemeClr val="dk1"/>
              </a:buClr>
              <a:buSzPts val="1200"/>
              <a:buFont typeface="Calibri"/>
              <a:buAutoNum type="arabicPeriod"/>
            </a:pPr>
            <a:r>
              <a:rPr lang="en-US"/>
              <a:t>Point out three different ways to students: or, ore, and oar. Tell students that they will probably need to memorize which words go with which spellings. </a:t>
            </a:r>
            <a:endParaRPr/>
          </a:p>
          <a:p>
            <a:pPr indent="-342900" lvl="0" marL="342900" rtl="0" algn="l">
              <a:spcBef>
                <a:spcPts val="0"/>
              </a:spcBef>
              <a:spcAft>
                <a:spcPts val="0"/>
              </a:spcAft>
              <a:buClr>
                <a:schemeClr val="dk1"/>
              </a:buClr>
              <a:buSzPts val="1200"/>
              <a:buFont typeface="Calibri"/>
              <a:buAutoNum type="arabicPeriod"/>
            </a:pPr>
            <a:r>
              <a:rPr lang="en-US"/>
              <a:t>Read the words in the box on SI p. 197. Point out that the first word, board, contains the sound /or/ and that the spelling of that sound is oar. </a:t>
            </a:r>
            <a:endParaRPr/>
          </a:p>
          <a:p>
            <a:pPr indent="-342900" lvl="0" marL="342900" rtl="0" algn="l">
              <a:spcBef>
                <a:spcPts val="0"/>
              </a:spcBef>
              <a:spcAft>
                <a:spcPts val="0"/>
              </a:spcAft>
              <a:buClr>
                <a:schemeClr val="dk1"/>
              </a:buClr>
              <a:buSzPts val="1200"/>
              <a:buFont typeface="Calibri"/>
              <a:buAutoNum type="arabicPeriod"/>
            </a:pPr>
            <a:r>
              <a:rPr lang="en-US"/>
              <a:t>For the remaining words, have students identify whether the word contains the r-controlled vowel sound /ar/ or /or/. Then have them identify the letter combination that stands for the vowel sound and decode the word.</a:t>
            </a:r>
            <a:endParaRPr/>
          </a:p>
        </p:txBody>
      </p:sp>
      <p:sp>
        <p:nvSpPr>
          <p:cNvPr id="271" name="Google Shape;27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complete SI p. 197 by writing the correct word with an r-controlled vowel group under each picture. Have students decode the words aloud to you or to a partner. </a:t>
            </a:r>
            <a:endParaRPr/>
          </a:p>
        </p:txBody>
      </p:sp>
      <p:sp>
        <p:nvSpPr>
          <p:cNvPr id="284" name="Google Shape;28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Display the words: also, large, small. </a:t>
            </a:r>
            <a:endParaRPr sz="1200">
              <a:latin typeface="Calibri"/>
              <a:ea typeface="Calibri"/>
              <a:cs typeface="Calibri"/>
              <a:sym typeface="Calibri"/>
            </a:endParaRPr>
          </a:p>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Point to each word as you read it. </a:t>
            </a:r>
            <a:endParaRPr b="0" i="0" sz="1200" u="none" strike="noStrike">
              <a:solidFill>
                <a:srgbClr val="000000"/>
              </a:solidFill>
              <a:latin typeface="Calibri"/>
              <a:ea typeface="Calibri"/>
              <a:cs typeface="Calibri"/>
              <a:sym typeface="Calibri"/>
            </a:endParaRPr>
          </a:p>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Then spell the word and read it again.</a:t>
            </a:r>
            <a:endParaRPr b="0" i="0" sz="1200" u="none" strike="noStrike">
              <a:solidFill>
                <a:srgbClr val="000000"/>
              </a:solidFill>
              <a:latin typeface="Calibri"/>
              <a:ea typeface="Calibri"/>
              <a:cs typeface="Calibri"/>
              <a:sym typeface="Calibri"/>
            </a:endParaRPr>
          </a:p>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Have students spell and say the words with you.</a:t>
            </a:r>
            <a:endParaRPr sz="1200">
              <a:latin typeface="Calibri"/>
              <a:ea typeface="Calibri"/>
              <a:cs typeface="Calibri"/>
              <a:sym typeface="Calibri"/>
            </a:endParaRPr>
          </a:p>
        </p:txBody>
      </p:sp>
      <p:sp>
        <p:nvSpPr>
          <p:cNvPr id="298" name="Google Shape;29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41300" lvl="0" marL="342900" rtl="0" algn="l">
              <a:spcBef>
                <a:spcPts val="0"/>
              </a:spcBef>
              <a:spcAft>
                <a:spcPts val="0"/>
              </a:spcAft>
              <a:buClr>
                <a:schemeClr val="dk1"/>
              </a:buClr>
              <a:buSzPts val="1200"/>
              <a:buFont typeface="Calibri"/>
              <a:buAutoNum type="arabicPeriod"/>
            </a:pPr>
            <a:r>
              <a:rPr lang="en-US"/>
              <a:t>Explain that spelling an r-controlled syllable means writing the letter r after the vowel. </a:t>
            </a:r>
            <a:endParaRPr/>
          </a:p>
          <a:p>
            <a:pPr indent="-241300" lvl="0" marL="342900" rtl="0" algn="l">
              <a:spcBef>
                <a:spcPts val="0"/>
              </a:spcBef>
              <a:spcAft>
                <a:spcPts val="0"/>
              </a:spcAft>
              <a:buClr>
                <a:schemeClr val="dk1"/>
              </a:buClr>
              <a:buSzPts val="1200"/>
              <a:buFont typeface="Calibri"/>
              <a:buAutoNum type="arabicPeriod"/>
            </a:pPr>
            <a:r>
              <a:rPr lang="en-US"/>
              <a:t>Write bore, corn, and cellar. Say and spell each word aloud and have students repeat the spelling. Point out that /r/ makes the vowel in each word sound neither long nor short. </a:t>
            </a:r>
            <a:endParaRPr/>
          </a:p>
          <a:p>
            <a:pPr indent="-241300" lvl="0" marL="342900" rtl="0" algn="l">
              <a:spcBef>
                <a:spcPts val="0"/>
              </a:spcBef>
              <a:spcAft>
                <a:spcPts val="0"/>
              </a:spcAft>
              <a:buClr>
                <a:schemeClr val="dk1"/>
              </a:buClr>
              <a:buSzPts val="1200"/>
              <a:buFont typeface="Calibri"/>
              <a:buAutoNum type="arabicPeriod"/>
            </a:pPr>
            <a:r>
              <a:rPr lang="en-US"/>
              <a:t>Have students complete SI p. 199 to spell one-syllable and multisyllabic words with r-controlled syllables.</a:t>
            </a:r>
            <a:endParaRPr b="0" i="0" u="none" strike="noStrike">
              <a:solidFill>
                <a:srgbClr val="000000"/>
              </a:solidFill>
              <a:latin typeface="Calibri"/>
              <a:ea typeface="Calibri"/>
              <a:cs typeface="Calibri"/>
              <a:sym typeface="Calibri"/>
            </a:endParaRPr>
          </a:p>
        </p:txBody>
      </p:sp>
      <p:sp>
        <p:nvSpPr>
          <p:cNvPr id="311" name="Google Shape;31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Use the article “Save Our Movie Theater” to help students recognize the characteristics of persuasive texts, including stating what the author is trying to persuade the reader to think or do. </a:t>
            </a:r>
            <a:endParaRPr/>
          </a:p>
          <a:p>
            <a:pPr indent="-342900" lvl="0" marL="342900" rtl="0" algn="l">
              <a:spcBef>
                <a:spcPts val="0"/>
              </a:spcBef>
              <a:spcAft>
                <a:spcPts val="0"/>
              </a:spcAft>
              <a:buClr>
                <a:schemeClr val="dk1"/>
              </a:buClr>
              <a:buSzPts val="1200"/>
              <a:buFont typeface="Calibri"/>
              <a:buAutoNum type="arabicPeriod"/>
            </a:pPr>
            <a:r>
              <a:rPr lang="en-US"/>
              <a:t>Review with students that writing to persuade is about giving an opinion. Read aloud the information about persuasive writing at the top of SI p. 202 while students follow along. </a:t>
            </a:r>
            <a:endParaRPr/>
          </a:p>
          <a:p>
            <a:pPr indent="-342900" lvl="0" marL="342900" rtl="0" algn="l">
              <a:spcBef>
                <a:spcPts val="0"/>
              </a:spcBef>
              <a:spcAft>
                <a:spcPts val="0"/>
              </a:spcAft>
              <a:buClr>
                <a:schemeClr val="dk1"/>
              </a:buClr>
              <a:buSzPts val="1200"/>
              <a:buFont typeface="Calibri"/>
              <a:buAutoNum type="arabicPeriod"/>
            </a:pPr>
            <a:r>
              <a:rPr lang="en-US"/>
              <a:t>Point out that the word argument, in this case, means “opinion.” Remind students to include persuasive words in their persuasive paragraphs.</a:t>
            </a:r>
            <a:endParaRPr sz="1800">
              <a:solidFill>
                <a:srgbClr val="353335"/>
              </a:solidFill>
              <a:latin typeface="Helvetica Neue"/>
              <a:ea typeface="Helvetica Neue"/>
              <a:cs typeface="Helvetica Neue"/>
              <a:sym typeface="Helvetica Neue"/>
            </a:endParaRPr>
          </a:p>
        </p:txBody>
      </p:sp>
      <p:sp>
        <p:nvSpPr>
          <p:cNvPr id="325" name="Google Shape;32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Distribute copies of “Save Our Movie Theater.” </a:t>
            </a:r>
            <a:r>
              <a:rPr b="1" i="0" lang="en-US" sz="1200" u="none" strike="noStrike">
                <a:solidFill>
                  <a:srgbClr val="000000"/>
                </a:solidFill>
                <a:latin typeface="Calibri"/>
                <a:ea typeface="Calibri"/>
                <a:cs typeface="Calibri"/>
                <a:sym typeface="Calibri"/>
              </a:rPr>
              <a:t>Click path: Table of Contents -&gt; Unit 1: You Are Here-&gt; U1 W6: Project-Based Inquiry -&gt; U1 W6: Lesson 2</a:t>
            </a:r>
            <a:endParaRPr sz="1200">
              <a:solidFill>
                <a:srgbClr val="353335"/>
              </a:solidFill>
              <a:latin typeface="Calibri"/>
              <a:ea typeface="Calibri"/>
              <a:cs typeface="Calibri"/>
              <a:sym typeface="Calibri"/>
            </a:endParaRPr>
          </a:p>
          <a:p>
            <a:pPr indent="-342900" lvl="1" marL="800100" rtl="0" algn="l">
              <a:spcBef>
                <a:spcPts val="0"/>
              </a:spcBef>
              <a:spcAft>
                <a:spcPts val="0"/>
              </a:spcAft>
              <a:buClr>
                <a:srgbClr val="000000"/>
              </a:buClr>
              <a:buSzPts val="1200"/>
              <a:buFont typeface="Arial"/>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sz="1200">
              <a:solidFill>
                <a:srgbClr val="353335"/>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Use the research article to help students identify the characteristics that make this a persuasive text.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Have students take turns reading paragraphs from the article to a partner. After each paragraph, have students discuss what they learned and share the connections they made to the text. Have students use sticky notes to highlight important information. </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Write the following tasks on the board:</a:t>
            </a:r>
            <a:endParaRPr/>
          </a:p>
          <a:p>
            <a:pPr indent="-342900" lvl="1" marL="800100" marR="0" rtl="0" algn="l">
              <a:lnSpc>
                <a:spcPct val="100000"/>
              </a:lnSpc>
              <a:spcBef>
                <a:spcPts val="0"/>
              </a:spcBef>
              <a:spcAft>
                <a:spcPts val="0"/>
              </a:spcAft>
              <a:buClr>
                <a:schemeClr val="dk1"/>
              </a:buClr>
              <a:buSzPts val="1200"/>
              <a:buFont typeface="Arial"/>
              <a:buChar char="•"/>
            </a:pPr>
            <a:r>
              <a:rPr lang="en-US"/>
              <a:t>Identify what you find most interesting about the article.</a:t>
            </a:r>
            <a:endParaRPr/>
          </a:p>
          <a:p>
            <a:pPr indent="-342900" lvl="1" marL="800100" marR="0" rtl="0" algn="l">
              <a:lnSpc>
                <a:spcPct val="100000"/>
              </a:lnSpc>
              <a:spcBef>
                <a:spcPts val="0"/>
              </a:spcBef>
              <a:spcAft>
                <a:spcPts val="0"/>
              </a:spcAft>
              <a:buClr>
                <a:schemeClr val="dk1"/>
              </a:buClr>
              <a:buSzPts val="1200"/>
              <a:buFont typeface="Arial"/>
              <a:buChar char="•"/>
            </a:pPr>
            <a:r>
              <a:rPr lang="en-US"/>
              <a:t>Determine the audience for this article.</a:t>
            </a:r>
            <a:endParaRPr/>
          </a:p>
          <a:p>
            <a:pPr indent="-342900" lvl="1" marL="800100" marR="0" rtl="0" algn="l">
              <a:lnSpc>
                <a:spcPct val="100000"/>
              </a:lnSpc>
              <a:spcBef>
                <a:spcPts val="0"/>
              </a:spcBef>
              <a:spcAft>
                <a:spcPts val="0"/>
              </a:spcAft>
              <a:buClr>
                <a:schemeClr val="dk1"/>
              </a:buClr>
              <a:buSzPts val="1200"/>
              <a:buFont typeface="Arial"/>
              <a:buChar char="•"/>
            </a:pPr>
            <a:r>
              <a:rPr lang="en-US"/>
              <a:t>Find a word you think the class should know.</a:t>
            </a:r>
            <a:endParaRPr/>
          </a:p>
          <a:p>
            <a:pPr indent="-342900" lvl="1" marL="800100" marR="0" rtl="0" algn="l">
              <a:lnSpc>
                <a:spcPct val="100000"/>
              </a:lnSpc>
              <a:spcBef>
                <a:spcPts val="0"/>
              </a:spcBef>
              <a:spcAft>
                <a:spcPts val="0"/>
              </a:spcAft>
              <a:buClr>
                <a:schemeClr val="dk1"/>
              </a:buClr>
              <a:buSzPts val="1200"/>
              <a:buFont typeface="Arial"/>
              <a:buChar char="•"/>
            </a:pPr>
            <a:r>
              <a:rPr lang="en-US"/>
              <a:t>Find words that persuade you to believe the author</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t>After reading, have students discuss their answers. Remind them that this article is an example of persuasive writing, and they will need to use persuasive language and strong arguments in their own writing for the week. </a:t>
            </a:r>
            <a:endParaRPr sz="1200">
              <a:solidFill>
                <a:schemeClr val="dk1"/>
              </a:solidFill>
              <a:latin typeface="Calibri"/>
              <a:ea typeface="Calibri"/>
              <a:cs typeface="Calibri"/>
              <a:sym typeface="Calibri"/>
            </a:endParaRPr>
          </a:p>
        </p:txBody>
      </p:sp>
      <p:sp>
        <p:nvSpPr>
          <p:cNvPr id="338" name="Google Shape;33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After recording their ideas, have pairs complete the What Do You Think? chart on SI p. 202 about “Save Our Movie Theater.” </a:t>
            </a:r>
            <a:endParaRPr/>
          </a:p>
          <a:p>
            <a:pPr indent="-342900" lvl="0" marL="342900" rtl="0" algn="l">
              <a:spcBef>
                <a:spcPts val="0"/>
              </a:spcBef>
              <a:spcAft>
                <a:spcPts val="0"/>
              </a:spcAft>
              <a:buClr>
                <a:schemeClr val="dk1"/>
              </a:buClr>
              <a:buSzPts val="1200"/>
              <a:buFont typeface="Calibri"/>
              <a:buAutoNum type="arabicPeriod"/>
            </a:pPr>
            <a:r>
              <a:rPr lang="en-US"/>
              <a:t>Call on each pair to state what the author of the article is trying to persuade the reader to think or do.</a:t>
            </a:r>
            <a:endParaRPr sz="1200">
              <a:latin typeface="Calibri"/>
              <a:ea typeface="Calibri"/>
              <a:cs typeface="Calibri"/>
              <a:sym typeface="Calibri"/>
            </a:endParaRPr>
          </a:p>
        </p:txBody>
      </p:sp>
      <p:sp>
        <p:nvSpPr>
          <p:cNvPr id="352" name="Google Shape;35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Remind students to use formal language for their persuasive writing to show that they are serious about their opinions. Offer questions to stimulate critical thinking about audience: How do you think your audience would feel about your favorite place? What events does your favorite place offer? Would your audience like these things? Why?</a:t>
            </a:r>
            <a:endParaRPr/>
          </a:p>
          <a:p>
            <a:pPr indent="-342900" lvl="0" marL="342900" rtl="0" algn="l">
              <a:spcBef>
                <a:spcPts val="0"/>
              </a:spcBef>
              <a:spcAft>
                <a:spcPts val="0"/>
              </a:spcAft>
              <a:buClr>
                <a:schemeClr val="dk1"/>
              </a:buClr>
              <a:buSzPts val="1200"/>
              <a:buFont typeface="Calibri"/>
              <a:buAutoNum type="arabicPeriod"/>
            </a:pPr>
            <a:r>
              <a:rPr lang="en-US"/>
              <a:t>Check students’ recognition of the characteristics of persuasive texts by asking them to state what they as the author want to persuade the audience to think or to do. </a:t>
            </a:r>
            <a:endParaRPr/>
          </a:p>
          <a:p>
            <a:pPr indent="-342900" lvl="0" marL="342900" rtl="0" algn="l">
              <a:spcBef>
                <a:spcPts val="0"/>
              </a:spcBef>
              <a:spcAft>
                <a:spcPts val="0"/>
              </a:spcAft>
              <a:buClr>
                <a:schemeClr val="dk1"/>
              </a:buClr>
              <a:buSzPts val="1200"/>
              <a:buFont typeface="Calibri"/>
              <a:buAutoNum type="arabicPeriod"/>
            </a:pPr>
            <a:r>
              <a:rPr lang="en-US"/>
              <a:t>Do they want to convince the audience to visit their favorite place? Do they want to convince the audience to donate money or time to keep the place running? These questions should help guide their research. </a:t>
            </a:r>
            <a:endParaRPr/>
          </a:p>
        </p:txBody>
      </p:sp>
      <p:sp>
        <p:nvSpPr>
          <p:cNvPr id="366" name="Google Shape;36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their community includes many people who know a lot about the places they visit and enjoy. Use the following Model and Practice on interviewing to help students identify questions and gather relevant information about their topics. </a:t>
            </a:r>
            <a:endParaRPr/>
          </a:p>
          <a:p>
            <a:pPr indent="-342900" lvl="0" marL="342900" rtl="0" algn="l">
              <a:spcBef>
                <a:spcPts val="0"/>
              </a:spcBef>
              <a:spcAft>
                <a:spcPts val="0"/>
              </a:spcAft>
              <a:buClr>
                <a:schemeClr val="dk1"/>
              </a:buClr>
              <a:buSzPts val="1200"/>
              <a:buFont typeface="Calibri"/>
              <a:buAutoNum type="arabicPeriod"/>
            </a:pPr>
            <a:r>
              <a:rPr lang="en-US"/>
              <a:t>Model the process for conducting interviews.  Use the “Interview an Expert.”  Tell Students:</a:t>
            </a:r>
            <a:endParaRPr/>
          </a:p>
          <a:p>
            <a:pPr indent="-342900" lvl="1" marL="800100" rtl="0" algn="l">
              <a:spcBef>
                <a:spcPts val="0"/>
              </a:spcBef>
              <a:spcAft>
                <a:spcPts val="0"/>
              </a:spcAft>
              <a:buClr>
                <a:schemeClr val="dk1"/>
              </a:buClr>
              <a:buSzPts val="1200"/>
              <a:buFont typeface="Arial"/>
              <a:buChar char="•"/>
            </a:pPr>
            <a:r>
              <a:rPr lang="en-US"/>
              <a:t>There was an old movie theater in a town where I used to live. It was called the Crestwood Theater. I wanted to know more about the theater. I knew a woman named Ms. Lee. Ms. Lee had been a girl when the theater was built, and she knew a lot about it. I decided to interview Ms. Lee about the theater.</a:t>
            </a:r>
            <a:endParaRPr/>
          </a:p>
          <a:p>
            <a:pPr indent="-342900" lvl="1" marL="800100" rtl="0" algn="l">
              <a:spcBef>
                <a:spcPts val="0"/>
              </a:spcBef>
              <a:spcAft>
                <a:spcPts val="0"/>
              </a:spcAft>
              <a:buClr>
                <a:schemeClr val="dk1"/>
              </a:buClr>
              <a:buSzPts val="1200"/>
              <a:buFont typeface="Arial"/>
              <a:buChar char="•"/>
            </a:pPr>
            <a:r>
              <a:rPr lang="en-US"/>
              <a:t>First, I made a list of questions for her. I wanted to know what the theater had looked like when it was built. I wanted to know what she liked about the theater and what it was like to go to a show there.</a:t>
            </a:r>
            <a:endParaRPr/>
          </a:p>
          <a:p>
            <a:pPr indent="-342900" lvl="1" marL="800100" rtl="0" algn="l">
              <a:spcBef>
                <a:spcPts val="0"/>
              </a:spcBef>
              <a:spcAft>
                <a:spcPts val="0"/>
              </a:spcAft>
              <a:buClr>
                <a:schemeClr val="dk1"/>
              </a:buClr>
              <a:buSzPts val="1200"/>
              <a:buFont typeface="Arial"/>
              <a:buChar char="•"/>
            </a:pPr>
            <a:r>
              <a:rPr lang="en-US"/>
              <a:t>Then, I talked to Ms. Lee. I read from my list of questions. She told me that the Crestwood had been one of the tallest buildings in town when it was built. I learned a lot from Ms. Lee, and I wrote down all her answers.</a:t>
            </a:r>
            <a:endParaRPr/>
          </a:p>
          <a:p>
            <a:pPr indent="-342900" lvl="0" marL="342900" rtl="0" algn="l">
              <a:spcBef>
                <a:spcPts val="0"/>
              </a:spcBef>
              <a:spcAft>
                <a:spcPts val="0"/>
              </a:spcAft>
              <a:buClr>
                <a:schemeClr val="dk1"/>
              </a:buClr>
              <a:buSzPts val="1200"/>
              <a:buFont typeface="Calibri"/>
              <a:buAutoNum type="arabicPeriod"/>
            </a:pPr>
            <a:r>
              <a:rPr lang="en-US"/>
              <a:t>Have pairs use the process you modeled to interview each other about a favorite place in the community.</a:t>
            </a:r>
            <a:endParaRPr/>
          </a:p>
        </p:txBody>
      </p:sp>
      <p:sp>
        <p:nvSpPr>
          <p:cNvPr id="378" name="Google Shape;37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to read the top of SI p. 203 in the Student Interactive. Then have them begin writing questions to ask an expert. </a:t>
            </a:r>
            <a:endParaRPr/>
          </a:p>
          <a:p>
            <a:pPr indent="-342900" lvl="0" marL="342900" rtl="0" algn="l">
              <a:spcBef>
                <a:spcPts val="0"/>
              </a:spcBef>
              <a:spcAft>
                <a:spcPts val="0"/>
              </a:spcAft>
              <a:buClr>
                <a:schemeClr val="dk1"/>
              </a:buClr>
              <a:buSzPts val="1200"/>
              <a:buFont typeface="Calibri"/>
              <a:buAutoNum type="arabicPeriod"/>
            </a:pPr>
            <a:r>
              <a:rPr lang="en-US"/>
              <a:t>Have student pairs complete SI p. 203.</a:t>
            </a:r>
            <a:endParaRPr/>
          </a:p>
          <a:p>
            <a:pPr indent="-342900" lvl="0" marL="34290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For differentiated support:</a:t>
            </a:r>
            <a:endParaRPr/>
          </a:p>
          <a:p>
            <a:pPr indent="-342900" lvl="1" marL="800100" rtl="0" algn="l">
              <a:spcBef>
                <a:spcPts val="0"/>
              </a:spcBef>
              <a:spcAft>
                <a:spcPts val="0"/>
              </a:spcAft>
              <a:buClr>
                <a:schemeClr val="dk1"/>
              </a:buClr>
              <a:buSzPts val="1200"/>
              <a:buFont typeface="Arial"/>
              <a:buChar char="•"/>
            </a:pPr>
            <a:r>
              <a:rPr lang="en-US"/>
              <a:t>Give struggling students sentence frames to support writing research and interviews, such as: My favorite place is _____. I like this place because _____. Does this place need help to stay open? What is it like to work at this place? What does this place look like?</a:t>
            </a:r>
            <a:endParaRPr>
              <a:latin typeface="Calibri"/>
              <a:ea typeface="Calibri"/>
              <a:cs typeface="Calibri"/>
              <a:sym typeface="Calibri"/>
            </a:endParaRPr>
          </a:p>
          <a:p>
            <a:pPr indent="-342900" lvl="1" marL="800100" rtl="0" algn="l">
              <a:spcBef>
                <a:spcPts val="0"/>
              </a:spcBef>
              <a:spcAft>
                <a:spcPts val="0"/>
              </a:spcAft>
              <a:buClr>
                <a:schemeClr val="dk1"/>
              </a:buClr>
              <a:buSzPts val="1200"/>
              <a:buFont typeface="Arial"/>
              <a:buChar char="•"/>
            </a:pPr>
            <a:r>
              <a:rPr lang="en-US"/>
              <a:t>If students readily grasp the process of asking questions to find out more information, offer them the opportunity to fill in a graphic organizer, such as a Main Idea grid. Have them list what they know about their favorite place and then add new information in the space provided.</a:t>
            </a:r>
            <a:endParaRPr>
              <a:latin typeface="Calibri"/>
              <a:ea typeface="Calibri"/>
              <a:cs typeface="Calibri"/>
              <a:sym typeface="Calibri"/>
            </a:endParaRPr>
          </a:p>
          <a:p>
            <a:pPr indent="-342900" lvl="0" marL="342900" rtl="0" algn="l">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Next Steps:  </a:t>
            </a:r>
            <a:r>
              <a:rPr lang="en-US"/>
              <a:t>If students struggle with deciding who they might interview, give them a list of potential people and have them decide whether each might be a good source. Possibilities include a person who has just moved to the community (no), a person who works at the place they have chosen (yes), a person who has lived in the community for many years (yes), a student's younger brother or sister (no). If students know who they would like to interview, encourage students to reach out or make an appointment for an interview.</a:t>
            </a:r>
            <a:endParaRPr sz="1200">
              <a:latin typeface="Calibri"/>
              <a:ea typeface="Calibri"/>
              <a:cs typeface="Calibri"/>
              <a:sym typeface="Calibri"/>
            </a:endParaRPr>
          </a:p>
        </p:txBody>
      </p:sp>
      <p:sp>
        <p:nvSpPr>
          <p:cNvPr id="391" name="Google Shape;39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03" name="Google Shape;4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play the following game to help them read and spell words with r-controlled vowels ar, or, oar, and ore. Have students work in pairs. Provide pairs with a list of spelling words with r-controlled vowels. </a:t>
            </a:r>
            <a:endParaRPr/>
          </a:p>
          <a:p>
            <a:pPr indent="-342900" lvl="0" marL="342900" rtl="0" algn="l">
              <a:spcBef>
                <a:spcPts val="0"/>
              </a:spcBef>
              <a:spcAft>
                <a:spcPts val="0"/>
              </a:spcAft>
              <a:buClr>
                <a:schemeClr val="dk1"/>
              </a:buClr>
              <a:buSzPts val="1200"/>
              <a:buFont typeface="Calibri"/>
              <a:buAutoNum type="arabicPeriod"/>
            </a:pPr>
            <a:r>
              <a:rPr lang="en-US"/>
              <a:t>Have students work in pairs. Instruct one student in each pair to choose a word from the list of spelling words with r-controlled vowels. The first student says the word, and the second student says the r-controlled vowel and tells how that vowel is spelled. For example, if the first student says roar, the second student says or and then spells oar. Players then switch roles until all ten words have been used. Players score one point for each word they spell correctly. </a:t>
            </a:r>
            <a:endParaRPr i="0">
              <a:latin typeface="Calibri"/>
              <a:ea typeface="Calibri"/>
              <a:cs typeface="Calibri"/>
              <a:sym typeface="Calibri"/>
            </a:endParaRPr>
          </a:p>
        </p:txBody>
      </p:sp>
      <p:sp>
        <p:nvSpPr>
          <p:cNvPr id="414" name="Google Shape;41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Tell students that there are many word spellings that cannot be determined just from listening carefully to the words’ sounds. Explain that the three high-frequency words (also, large, and small) are in this category. </a:t>
            </a:r>
            <a:endParaRPr/>
          </a:p>
          <a:p>
            <a:pPr indent="-342900" lvl="0" marL="342900" rtl="0" algn="l">
              <a:spcBef>
                <a:spcPts val="0"/>
              </a:spcBef>
              <a:spcAft>
                <a:spcPts val="0"/>
              </a:spcAft>
              <a:buClr>
                <a:schemeClr val="dk1"/>
              </a:buClr>
              <a:buSzPts val="1200"/>
              <a:buFont typeface="Calibri"/>
              <a:buAutoNum type="arabicPeriod"/>
            </a:pPr>
            <a:r>
              <a:rPr lang="en-US"/>
              <a:t>Have them look at the number of letters in each word and pay attention to how they look, noticing letters that stretch up or down. For instance, small has five letters, and the last two letters (ll) are taller than the rest. </a:t>
            </a:r>
            <a:endParaRPr/>
          </a:p>
          <a:p>
            <a:pPr indent="-342900" lvl="0" marL="342900" rtl="0" algn="l">
              <a:spcBef>
                <a:spcPts val="0"/>
              </a:spcBef>
              <a:spcAft>
                <a:spcPts val="0"/>
              </a:spcAft>
              <a:buClr>
                <a:schemeClr val="dk1"/>
              </a:buClr>
              <a:buSzPts val="1200"/>
              <a:buFont typeface="Calibri"/>
              <a:buAutoNum type="arabicPeriod"/>
            </a:pPr>
            <a:r>
              <a:rPr lang="en-US"/>
              <a:t>Read each high-frequency word aloud. Use it in a sentence. Have students work with partners to read and spell the words and use them in sentences of their own.</a:t>
            </a:r>
            <a:endParaRPr/>
          </a:p>
          <a:p>
            <a:pPr indent="-342900" lvl="0" marL="342900" rtl="0" algn="l">
              <a:spcBef>
                <a:spcPts val="0"/>
              </a:spcBef>
              <a:spcAft>
                <a:spcPts val="0"/>
              </a:spcAft>
              <a:buClr>
                <a:schemeClr val="dk1"/>
              </a:buClr>
              <a:buSzPts val="1200"/>
              <a:buFont typeface="Calibri"/>
              <a:buAutoNum type="arabicPeriod"/>
            </a:pPr>
            <a:r>
              <a:rPr lang="en-US"/>
              <a:t>Have students complete the three sentences on p. 198 of the Student Interactive. </a:t>
            </a:r>
            <a:endParaRPr/>
          </a:p>
          <a:p>
            <a:pPr indent="-342900" lvl="0" marL="342900" rtl="0" algn="l">
              <a:spcBef>
                <a:spcPts val="0"/>
              </a:spcBef>
              <a:spcAft>
                <a:spcPts val="0"/>
              </a:spcAft>
              <a:buClr>
                <a:schemeClr val="dk1"/>
              </a:buClr>
              <a:buSzPts val="1200"/>
              <a:buFont typeface="Calibri"/>
              <a:buAutoNum type="arabicPeriod"/>
            </a:pPr>
            <a:r>
              <a:rPr lang="en-US"/>
              <a:t>Have students answer the Turn and Talk questions on p. 198 of the Student Interactive with a partner. </a:t>
            </a:r>
            <a:endParaRPr/>
          </a:p>
        </p:txBody>
      </p:sp>
      <p:sp>
        <p:nvSpPr>
          <p:cNvPr id="435" name="Google Shape;43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Explain that the letter combination ar is the most common way to spell the sound /ar/, and that the sound /or/ is usually represented by or, oar, or ore.</a:t>
            </a:r>
            <a:endParaRPr/>
          </a:p>
          <a:p>
            <a:pPr indent="-342900" lvl="0" marL="342900" rtl="0" algn="l">
              <a:spcBef>
                <a:spcPts val="0"/>
              </a:spcBef>
              <a:spcAft>
                <a:spcPts val="0"/>
              </a:spcAft>
              <a:buClr>
                <a:schemeClr val="dk1"/>
              </a:buClr>
              <a:buSzPts val="1200"/>
              <a:buFont typeface="Calibri"/>
              <a:buAutoNum type="arabicPeriod"/>
            </a:pPr>
            <a:r>
              <a:rPr lang="en-US"/>
              <a:t>Write these words: part, horn, boar, and restore. Say each word aloud and point out how the r changes the vowel sound. Have students identify the letter combinations. Then have them say and spell each word.</a:t>
            </a:r>
            <a:endParaRPr sz="1200">
              <a:solidFill>
                <a:srgbClr val="353335"/>
              </a:solidFill>
              <a:latin typeface="Calibri"/>
              <a:ea typeface="Calibri"/>
              <a:cs typeface="Calibri"/>
              <a:sym typeface="Calibri"/>
            </a:endParaRPr>
          </a:p>
          <a:p>
            <a:pPr indent="-342900" lvl="0" marL="342900" rtl="0" algn="l">
              <a:spcBef>
                <a:spcPts val="0"/>
              </a:spcBef>
              <a:spcAft>
                <a:spcPts val="0"/>
              </a:spcAft>
              <a:buClr>
                <a:schemeClr val="dk1"/>
              </a:buClr>
              <a:buSzPts val="1200"/>
              <a:buFont typeface="Calibri"/>
              <a:buAutoNum type="arabicPeriod"/>
            </a:pPr>
            <a:r>
              <a:rPr lang="en-US"/>
              <a:t>Have students complete Spelling p. 28 from the Resource Download Center to spell one-syllable and multisyllabic words with r-controlled vowels.</a:t>
            </a:r>
            <a:r>
              <a:rPr i="1" lang="en-US" sz="1200">
                <a:solidFill>
                  <a:srgbClr val="353335"/>
                </a:solidFill>
                <a:latin typeface="Calibri"/>
                <a:ea typeface="Calibri"/>
                <a:cs typeface="Calibri"/>
                <a:sym typeface="Calibri"/>
              </a:rPr>
              <a:t>. </a:t>
            </a:r>
            <a:r>
              <a:rPr b="1" i="0" lang="en-US" sz="1200" u="none" strike="noStrike">
                <a:solidFill>
                  <a:srgbClr val="000000"/>
                </a:solidFill>
                <a:latin typeface="Calibri"/>
                <a:ea typeface="Calibri"/>
                <a:cs typeface="Calibri"/>
                <a:sym typeface="Calibri"/>
              </a:rPr>
              <a:t>Click path: Table of Contents -&gt; Resource Download Center -&gt; Spelling -&gt; U1W6</a:t>
            </a:r>
            <a:endParaRPr b="1"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b="0" i="0" sz="1800" u="none" strike="noStrike">
              <a:solidFill>
                <a:srgbClr val="000000"/>
              </a:solidFill>
              <a:latin typeface="Calibri"/>
              <a:ea typeface="Calibri"/>
              <a:cs typeface="Calibri"/>
              <a:sym typeface="Calibri"/>
            </a:endParaRPr>
          </a:p>
        </p:txBody>
      </p:sp>
      <p:sp>
        <p:nvSpPr>
          <p:cNvPr id="451" name="Google Shape;45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Say: </a:t>
            </a:r>
            <a:r>
              <a:rPr i="1" lang="en-US"/>
              <a:t>A persuasive paragraph states a point of view or opinion of an author. This is the argument. The author supports the argument by giving good reasons for the opinion or point of view. The author also uses strong words to convince the reader.</a:t>
            </a:r>
            <a:r>
              <a:rPr lang="en-US"/>
              <a:t> </a:t>
            </a:r>
            <a:endParaRPr/>
          </a:p>
          <a:p>
            <a:pPr indent="-342900" lvl="0" marL="342900" rtl="0" algn="l">
              <a:spcBef>
                <a:spcPts val="0"/>
              </a:spcBef>
              <a:spcAft>
                <a:spcPts val="0"/>
              </a:spcAft>
              <a:buClr>
                <a:schemeClr val="dk1"/>
              </a:buClr>
              <a:buSzPts val="1200"/>
              <a:buFont typeface="Calibri"/>
              <a:buAutoNum type="arabicPeriod"/>
            </a:pPr>
            <a:r>
              <a:rPr lang="en-US"/>
              <a:t>Read aloud the student model on p. 204 in the Student Interactive.</a:t>
            </a:r>
            <a:endParaRPr/>
          </a:p>
          <a:p>
            <a:pPr indent="-342900" lvl="0" marL="342900" rtl="0" algn="l">
              <a:spcBef>
                <a:spcPts val="0"/>
              </a:spcBef>
              <a:spcAft>
                <a:spcPts val="0"/>
              </a:spcAft>
              <a:buClr>
                <a:schemeClr val="dk1"/>
              </a:buClr>
              <a:buSzPts val="1200"/>
              <a:buFont typeface="Calibri"/>
              <a:buAutoNum type="arabicPeriod"/>
            </a:pPr>
            <a:r>
              <a:rPr lang="en-US"/>
              <a:t>Use the paragraph on p. 204 to model the parts of a persuasive paragraph. Say: </a:t>
            </a:r>
            <a:r>
              <a:rPr i="1" lang="en-US"/>
              <a:t>The paragraph begins with an argument, or strong opinion about the art museum. The body lists reasons to support the argument. Toward the end, the student includes some persuasive words. What persuasive words do you see?</a:t>
            </a:r>
            <a:endParaRPr/>
          </a:p>
          <a:p>
            <a:pPr indent="-342900" lvl="0" marL="342900" rtl="0" algn="l">
              <a:spcBef>
                <a:spcPts val="0"/>
              </a:spcBef>
              <a:spcAft>
                <a:spcPts val="0"/>
              </a:spcAft>
              <a:buClr>
                <a:schemeClr val="dk1"/>
              </a:buClr>
              <a:buSzPts val="1200"/>
              <a:buFont typeface="Calibri"/>
              <a:buAutoNum type="arabicPeriod"/>
            </a:pPr>
            <a:r>
              <a:rPr lang="en-US"/>
              <a:t>Have partners discuss the model and identify the argument, the reasons, and persuasive words. Be sure they understand what the author wants readers to do or to believe. </a:t>
            </a:r>
            <a:endParaRPr i="1"/>
          </a:p>
        </p:txBody>
      </p:sp>
      <p:sp>
        <p:nvSpPr>
          <p:cNvPr id="465" name="Google Shape;46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Distribute copies of “The Wonders of the Grand Canyon</a:t>
            </a:r>
            <a:r>
              <a:rPr lang="en-US" sz="1200">
                <a:solidFill>
                  <a:srgbClr val="353335"/>
                </a:solidFill>
                <a:latin typeface="Calibri"/>
                <a:ea typeface="Calibri"/>
                <a:cs typeface="Calibri"/>
                <a:sym typeface="Calibri"/>
              </a:rPr>
              <a:t>.” </a:t>
            </a:r>
            <a:r>
              <a:rPr b="1" i="0" lang="en-US" sz="1200" u="none" strike="noStrike">
                <a:solidFill>
                  <a:srgbClr val="000000"/>
                </a:solidFill>
                <a:latin typeface="Calibri"/>
                <a:ea typeface="Calibri"/>
                <a:cs typeface="Calibri"/>
                <a:sym typeface="Calibri"/>
              </a:rPr>
              <a:t>Click path: Table of Contents -&gt; Unit 1: You Are Here -&gt; U1 W6: Project-Based Inquiry -&gt; U1 W6: Lesson 3</a:t>
            </a:r>
            <a:endParaRPr sz="1200">
              <a:solidFill>
                <a:srgbClr val="353335"/>
              </a:solidFill>
              <a:latin typeface="Calibri"/>
              <a:ea typeface="Calibri"/>
              <a:cs typeface="Calibri"/>
              <a:sym typeface="Calibri"/>
            </a:endParaRPr>
          </a:p>
          <a:p>
            <a:pPr indent="-342900" lvl="1" marL="800100" rtl="0" algn="l">
              <a:spcBef>
                <a:spcPts val="0"/>
              </a:spcBef>
              <a:spcAft>
                <a:spcPts val="0"/>
              </a:spcAft>
              <a:buClr>
                <a:srgbClr val="000000"/>
              </a:buClr>
              <a:buSzPts val="1200"/>
              <a:buFont typeface="Arial"/>
              <a:buChar char="•"/>
            </a:pPr>
            <a:r>
              <a:rPr b="0" i="1" lang="en-US" sz="1200" u="none" strike="noStrike">
                <a:solidFill>
                  <a:srgbClr val="000000"/>
                </a:solidFill>
                <a:latin typeface="Calibri"/>
                <a:ea typeface="Calibri"/>
                <a:cs typeface="Calibri"/>
                <a:sym typeface="Calibri"/>
              </a:rPr>
              <a:t>Note: This article is available at 3 different Lexile levels. The slide image is the middle range. </a:t>
            </a:r>
            <a:endParaRPr sz="1200">
              <a:solidFill>
                <a:srgbClr val="353335"/>
              </a:solidFill>
              <a:latin typeface="Calibri"/>
              <a:ea typeface="Calibri"/>
              <a:cs typeface="Calibri"/>
              <a:sym typeface="Calibri"/>
            </a:endParaRPr>
          </a:p>
          <a:p>
            <a:pPr indent="-342900" lvl="0" marL="342900" rtl="0" algn="l">
              <a:spcBef>
                <a:spcPts val="0"/>
              </a:spcBef>
              <a:spcAft>
                <a:spcPts val="0"/>
              </a:spcAft>
              <a:buClr>
                <a:schemeClr val="dk1"/>
              </a:buClr>
              <a:buSzPts val="1200"/>
              <a:buFont typeface="Calibri"/>
              <a:buAutoNum type="arabicPeriod"/>
            </a:pPr>
            <a:r>
              <a:rPr lang="en-US"/>
              <a:t>Use the article to help students recognize characteristics of an informational text. </a:t>
            </a:r>
            <a:endParaRPr/>
          </a:p>
          <a:p>
            <a:pPr indent="-342900" lvl="0" marL="342900" rtl="0" algn="l">
              <a:spcBef>
                <a:spcPts val="0"/>
              </a:spcBef>
              <a:spcAft>
                <a:spcPts val="0"/>
              </a:spcAft>
              <a:buClr>
                <a:schemeClr val="dk1"/>
              </a:buClr>
              <a:buSzPts val="1200"/>
              <a:buFont typeface="Calibri"/>
              <a:buAutoNum type="arabicPeriod"/>
            </a:pPr>
            <a:r>
              <a:rPr lang="en-US"/>
              <a:t>Have partners read one paragraph at a time. After each paragraph, have students recap it and ask one question about it.</a:t>
            </a:r>
            <a:endParaRPr/>
          </a:p>
          <a:p>
            <a:pPr indent="-342900" lvl="0" marL="342900" rtl="0" algn="l">
              <a:spcBef>
                <a:spcPts val="0"/>
              </a:spcBef>
              <a:spcAft>
                <a:spcPts val="0"/>
              </a:spcAft>
              <a:buClr>
                <a:schemeClr val="dk1"/>
              </a:buClr>
              <a:buSzPts val="1200"/>
              <a:buFont typeface="Calibri"/>
              <a:buAutoNum type="arabicPeriod"/>
            </a:pPr>
            <a:r>
              <a:rPr lang="en-US"/>
              <a:t>Write the stems below. Have students use the stems to compare what they have learned about museums (from the first research article, “Exploring Museums”) and the Grand Canyon.</a:t>
            </a:r>
            <a:endParaRPr/>
          </a:p>
          <a:p>
            <a:pPr indent="-342900" lvl="1" marL="800100" rtl="0" algn="l">
              <a:spcBef>
                <a:spcPts val="0"/>
              </a:spcBef>
              <a:spcAft>
                <a:spcPts val="0"/>
              </a:spcAft>
              <a:buClr>
                <a:schemeClr val="dk1"/>
              </a:buClr>
              <a:buSzPts val="1200"/>
              <a:buFont typeface="Arial"/>
              <a:buChar char="•"/>
            </a:pPr>
            <a:r>
              <a:rPr lang="en-US"/>
              <a:t>The information about museums reminds me of… </a:t>
            </a:r>
            <a:endParaRPr/>
          </a:p>
          <a:p>
            <a:pPr indent="-342900" lvl="1" marL="800100" rtl="0" algn="l">
              <a:spcBef>
                <a:spcPts val="0"/>
              </a:spcBef>
              <a:spcAft>
                <a:spcPts val="0"/>
              </a:spcAft>
              <a:buClr>
                <a:schemeClr val="dk1"/>
              </a:buClr>
              <a:buSzPts val="1200"/>
              <a:buFont typeface="Arial"/>
              <a:buChar char="•"/>
            </a:pPr>
            <a:r>
              <a:rPr lang="en-US"/>
              <a:t>The information about the Grand Canyon reminds me of … </a:t>
            </a:r>
            <a:endParaRPr/>
          </a:p>
          <a:p>
            <a:pPr indent="-342900" lvl="1" marL="800100" rtl="0" algn="l">
              <a:spcBef>
                <a:spcPts val="0"/>
              </a:spcBef>
              <a:spcAft>
                <a:spcPts val="0"/>
              </a:spcAft>
              <a:buClr>
                <a:schemeClr val="dk1"/>
              </a:buClr>
              <a:buSzPts val="1200"/>
              <a:buFont typeface="Arial"/>
              <a:buChar char="•"/>
            </a:pPr>
            <a:r>
              <a:rPr lang="en-US"/>
              <a:t>Museums are like the Grand Canyon because … </a:t>
            </a:r>
            <a:endParaRPr/>
          </a:p>
          <a:p>
            <a:pPr indent="-342900" lvl="1" marL="800100" rtl="0" algn="l">
              <a:spcBef>
                <a:spcPts val="0"/>
              </a:spcBef>
              <a:spcAft>
                <a:spcPts val="0"/>
              </a:spcAft>
              <a:buClr>
                <a:schemeClr val="dk1"/>
              </a:buClr>
              <a:buSzPts val="1200"/>
              <a:buFont typeface="Arial"/>
              <a:buChar char="•"/>
            </a:pPr>
            <a:r>
              <a:rPr lang="en-US"/>
              <a:t>Museums are different from the Grand Canyon because …</a:t>
            </a:r>
            <a:endParaRPr sz="1200">
              <a:latin typeface="Calibri"/>
              <a:ea typeface="Calibri"/>
              <a:cs typeface="Calibri"/>
              <a:sym typeface="Calibri"/>
            </a:endParaRPr>
          </a:p>
        </p:txBody>
      </p:sp>
      <p:sp>
        <p:nvSpPr>
          <p:cNvPr id="478" name="Google Shape;47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Discuss what makes a source relevant. </a:t>
            </a:r>
            <a:endParaRPr/>
          </a:p>
          <a:p>
            <a:pPr indent="-342900" lvl="0" marL="342900" rtl="0" algn="l">
              <a:spcBef>
                <a:spcPts val="0"/>
              </a:spcBef>
              <a:spcAft>
                <a:spcPts val="0"/>
              </a:spcAft>
              <a:buClr>
                <a:schemeClr val="dk1"/>
              </a:buClr>
              <a:buSzPts val="1200"/>
              <a:buFont typeface="Calibri"/>
              <a:buAutoNum type="arabicPeriod"/>
            </a:pPr>
            <a:r>
              <a:rPr lang="en-US"/>
              <a:t>Then remind students that a primary source, such as a letter or interview, is made by someone who witnessed the event or has first-hand knowledge about a topic. Secondary sources, such as textbooks, are based on information from other sources. </a:t>
            </a:r>
            <a:endParaRPr/>
          </a:p>
          <a:p>
            <a:pPr indent="-342900" lvl="0" marL="342900" rtl="0" algn="l">
              <a:spcBef>
                <a:spcPts val="0"/>
              </a:spcBef>
              <a:spcAft>
                <a:spcPts val="0"/>
              </a:spcAft>
              <a:buClr>
                <a:schemeClr val="dk1"/>
              </a:buClr>
              <a:buSzPts val="1200"/>
              <a:buFont typeface="Calibri"/>
              <a:buAutoNum type="arabicPeriod"/>
            </a:pPr>
            <a:r>
              <a:rPr lang="en-US"/>
              <a:t>Help students see that who made the source is important. Explain that their interview is a primary source because they made it. Help partners identify one relevant primary source and one relevant secondary source to use.</a:t>
            </a:r>
            <a:endParaRPr/>
          </a:p>
          <a:p>
            <a:pPr indent="-342900" lvl="0" marL="342900" rtl="0" algn="l">
              <a:spcBef>
                <a:spcPts val="0"/>
              </a:spcBef>
              <a:spcAft>
                <a:spcPts val="0"/>
              </a:spcAft>
              <a:buClr>
                <a:schemeClr val="dk1"/>
              </a:buClr>
              <a:buSzPts val="1200"/>
              <a:buFont typeface="Calibri"/>
              <a:buAutoNum type="arabicPeriod"/>
            </a:pPr>
            <a:r>
              <a:rPr lang="en-US"/>
              <a:t>Next Steps:  Check in with student pairs as they begin writing their paragraphs. Emphasize that the paragraph should begin with an opinion, such as: I think __________ is the best place in my neighborhood. Be sure students keep in mind that they are trying to get their readers to do or think something when they have finished the paragraph. </a:t>
            </a:r>
            <a:endParaRPr/>
          </a:p>
        </p:txBody>
      </p:sp>
      <p:sp>
        <p:nvSpPr>
          <p:cNvPr id="492" name="Google Shape;49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7" name="Google Shape;50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Remind students of each type of r-controlled vowel they learned about in this lesson. </a:t>
            </a:r>
            <a:endParaRPr/>
          </a:p>
          <a:p>
            <a:pPr indent="-342900" lvl="0" marL="342900" rtl="0" algn="l">
              <a:spcBef>
                <a:spcPts val="0"/>
              </a:spcBef>
              <a:spcAft>
                <a:spcPts val="0"/>
              </a:spcAft>
              <a:buClr>
                <a:schemeClr val="dk1"/>
              </a:buClr>
              <a:buSzPts val="1200"/>
              <a:buFont typeface="Calibri"/>
              <a:buAutoNum type="arabicPeriod"/>
            </a:pPr>
            <a:r>
              <a:rPr lang="en-US"/>
              <a:t>Write an example word for ar, or, oar, and ore on chart paper or the board. For example, write: ar (cart), or (corn), oar (soar), and ore (shore). Then have students write their own word for each r-controlled vowel phonogram.</a:t>
            </a:r>
            <a:endParaRPr/>
          </a:p>
          <a:p>
            <a:pPr indent="-342900" lvl="0" marL="342900" rtl="0" algn="l">
              <a:spcBef>
                <a:spcPts val="0"/>
              </a:spcBef>
              <a:spcAft>
                <a:spcPts val="0"/>
              </a:spcAft>
              <a:buClr>
                <a:schemeClr val="dk1"/>
              </a:buClr>
              <a:buSzPts val="1200"/>
              <a:buFont typeface="Calibri"/>
              <a:buAutoNum type="arabicPeriod"/>
            </a:pPr>
            <a:r>
              <a:rPr lang="en-US"/>
              <a:t>When students have completed writing their own words, have them circle the letters in each word that form r-controlled vowels. Have students read their words to a partner. </a:t>
            </a:r>
            <a:endParaRPr/>
          </a:p>
        </p:txBody>
      </p:sp>
      <p:sp>
        <p:nvSpPr>
          <p:cNvPr id="518" name="Google Shape;51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Review with students how to read and write words with the endings -s, -es, -ed, and -ing. Stress that the final consonant of the base word may need to be doubled.</a:t>
            </a:r>
            <a:endParaRPr/>
          </a:p>
          <a:p>
            <a:pPr indent="-342900" lvl="0" marL="342900" rtl="0" algn="l">
              <a:spcBef>
                <a:spcPts val="0"/>
              </a:spcBef>
              <a:spcAft>
                <a:spcPts val="0"/>
              </a:spcAft>
              <a:buClr>
                <a:schemeClr val="dk1"/>
              </a:buClr>
              <a:buSzPts val="1200"/>
              <a:buFont typeface="Calibri"/>
              <a:buAutoNum type="arabicPeriod"/>
            </a:pPr>
            <a:r>
              <a:rPr lang="en-US"/>
              <a:t>Write or display these words with endings -s, -es, -ed, and -ing: foxes, grades, rugs, patches, smiled, making, gripped, and mopped. Have students read the words aloud. </a:t>
            </a:r>
            <a:endParaRPr/>
          </a:p>
          <a:p>
            <a:pPr indent="-342900" lvl="0" marL="342900" rtl="0" algn="l">
              <a:spcBef>
                <a:spcPts val="0"/>
              </a:spcBef>
              <a:spcAft>
                <a:spcPts val="0"/>
              </a:spcAft>
              <a:buClr>
                <a:schemeClr val="dk1"/>
              </a:buClr>
              <a:buSzPts val="1200"/>
              <a:buFont typeface="Calibri"/>
              <a:buAutoNum type="arabicPeriod"/>
            </a:pPr>
            <a:r>
              <a:rPr lang="en-US"/>
              <a:t>Have students sort the words by ending. Then have them sort the words according to whether the base word needs to be changed before the ending is added. </a:t>
            </a:r>
            <a:endParaRPr/>
          </a:p>
          <a:p>
            <a:pPr indent="-342900" lvl="0" marL="342900" rtl="0" algn="l">
              <a:spcBef>
                <a:spcPts val="0"/>
              </a:spcBef>
              <a:spcAft>
                <a:spcPts val="0"/>
              </a:spcAft>
              <a:buClr>
                <a:schemeClr val="dk1"/>
              </a:buClr>
              <a:buSzPts val="1200"/>
              <a:buFont typeface="Calibri"/>
              <a:buAutoNum type="arabicPeriod"/>
            </a:pPr>
            <a:r>
              <a:rPr lang="en-US"/>
              <a:t>As students proofread their work, remind them to check the spellings of words with endings -s, -es, -ed, and -ing.</a:t>
            </a:r>
            <a:endParaRPr/>
          </a:p>
        </p:txBody>
      </p:sp>
      <p:sp>
        <p:nvSpPr>
          <p:cNvPr id="538" name="Google Shape;53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Authors can make their writing stronger and their arguments more convincing by incorporating relevant media sources, such as pictures, drawings, videos, and other graphic sources, into their work. </a:t>
            </a:r>
            <a:endParaRPr/>
          </a:p>
          <a:p>
            <a:pPr indent="-342900" lvl="0" marL="342900" rtl="0" algn="l">
              <a:spcBef>
                <a:spcPts val="0"/>
              </a:spcBef>
              <a:spcAft>
                <a:spcPts val="0"/>
              </a:spcAft>
              <a:buClr>
                <a:schemeClr val="dk1"/>
              </a:buClr>
              <a:buSzPts val="1200"/>
              <a:buFont typeface="Calibri"/>
              <a:buAutoNum type="arabicPeriod"/>
            </a:pPr>
            <a:r>
              <a:rPr lang="en-US"/>
              <a:t>Use the examples on SI p. 206 to model how students can identify, gather, and incorporate relevant media sources and information that answers questions.</a:t>
            </a:r>
            <a:endParaRPr/>
          </a:p>
          <a:p>
            <a:pPr indent="-342900" lvl="1" marL="800100" rtl="0" algn="l">
              <a:spcBef>
                <a:spcPts val="0"/>
              </a:spcBef>
              <a:spcAft>
                <a:spcPts val="0"/>
              </a:spcAft>
              <a:buClr>
                <a:schemeClr val="dk1"/>
              </a:buClr>
              <a:buSzPts val="1200"/>
              <a:buFont typeface="Arial"/>
              <a:buChar char="•"/>
            </a:pPr>
            <a:r>
              <a:rPr lang="en-US"/>
              <a:t>Writers use images to help readers visualize, or see, their topic. In an argumentative text, a writer might use an image to illustrate a point.</a:t>
            </a:r>
            <a:endParaRPr/>
          </a:p>
          <a:p>
            <a:pPr indent="-342900" lvl="1" marL="800100" rtl="0" algn="l">
              <a:spcBef>
                <a:spcPts val="0"/>
              </a:spcBef>
              <a:spcAft>
                <a:spcPts val="0"/>
              </a:spcAft>
              <a:buClr>
                <a:schemeClr val="dk1"/>
              </a:buClr>
              <a:buSzPts val="1200"/>
              <a:buFont typeface="Arial"/>
              <a:buChar char="•"/>
            </a:pPr>
            <a:r>
              <a:rPr lang="en-US"/>
              <a:t>A map can show where a place is or what the different parts of the place are. Say: </a:t>
            </a:r>
            <a:r>
              <a:rPr i="1" lang="en-US"/>
              <a:t>The map shows the different rooms in an art museum. Which part of the museum would you most like to visit? Why?</a:t>
            </a:r>
            <a:endParaRPr/>
          </a:p>
          <a:p>
            <a:pPr indent="-342900" lvl="1" marL="800100" rtl="0" algn="l">
              <a:spcBef>
                <a:spcPts val="0"/>
              </a:spcBef>
              <a:spcAft>
                <a:spcPts val="0"/>
              </a:spcAft>
              <a:buClr>
                <a:schemeClr val="dk1"/>
              </a:buClr>
              <a:buSzPts val="1200"/>
              <a:buFont typeface="Arial"/>
              <a:buChar char="•"/>
            </a:pPr>
            <a:r>
              <a:rPr lang="en-US"/>
              <a:t>Labels in a diagram should relate to the point the writer is making in the text. </a:t>
            </a:r>
            <a:endParaRPr/>
          </a:p>
          <a:p>
            <a:pPr indent="-342900" lvl="0" marL="342900" rtl="0" algn="l">
              <a:spcBef>
                <a:spcPts val="0"/>
              </a:spcBef>
              <a:spcAft>
                <a:spcPts val="0"/>
              </a:spcAft>
              <a:buClr>
                <a:schemeClr val="dk1"/>
              </a:buClr>
              <a:buSzPts val="1200"/>
              <a:buFont typeface="Calibri"/>
              <a:buAutoNum type="arabicPeriod"/>
            </a:pPr>
            <a:r>
              <a:rPr lang="en-US"/>
              <a:t>Explain that relevant sources and relevant information relate directly to the topic of an argument and answer a writer’s questions. Have students identify and gather relevant media sources. Then have them identify and gather relevant information from those sources. Guide them to include information that answers their questions and supports their arguments.</a:t>
            </a:r>
            <a:endParaRPr/>
          </a:p>
        </p:txBody>
      </p:sp>
      <p:sp>
        <p:nvSpPr>
          <p:cNvPr id="550" name="Google Shape;55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Writers should use words and phrases that will help convince their audience. Remind students to use words that will make their arguments sound serious and credible.</a:t>
            </a:r>
            <a:endParaRPr/>
          </a:p>
          <a:p>
            <a:pPr indent="-342900" lvl="0" marL="342900" rtl="0" algn="l">
              <a:spcBef>
                <a:spcPts val="0"/>
              </a:spcBef>
              <a:spcAft>
                <a:spcPts val="0"/>
              </a:spcAft>
              <a:buClr>
                <a:schemeClr val="dk1"/>
              </a:buClr>
              <a:buSzPts val="1200"/>
              <a:buFont typeface="Calibri"/>
              <a:buAutoNum type="arabicPeriod"/>
            </a:pPr>
            <a:r>
              <a:rPr lang="en-US"/>
              <a:t>Model how writers revise and edit their work by going over the Revise and Edit activities on SI p. 207. Show students how they can use the checklist to ensure that they have used conventions correctly. </a:t>
            </a:r>
            <a:endParaRPr/>
          </a:p>
          <a:p>
            <a:pPr indent="-342900" lvl="0" marL="342900" rtl="0" algn="l">
              <a:spcBef>
                <a:spcPts val="0"/>
              </a:spcBef>
              <a:spcAft>
                <a:spcPts val="0"/>
              </a:spcAft>
              <a:buClr>
                <a:schemeClr val="dk1"/>
              </a:buClr>
              <a:buSzPts val="1200"/>
              <a:buFont typeface="Calibri"/>
              <a:buAutoNum type="arabicPeriod"/>
            </a:pPr>
            <a:r>
              <a:rPr lang="en-US"/>
              <a:t>Review the phrases on SI p. 207 and discuss how they help persuade readers that the argument is correct. Have students check their own work and ask themselves what word choices will make their writing more vivid and persuasive. </a:t>
            </a:r>
            <a:endParaRPr i="0" sz="1200">
              <a:solidFill>
                <a:srgbClr val="96999B"/>
              </a:solidFill>
              <a:latin typeface="Calibri"/>
              <a:ea typeface="Calibri"/>
              <a:cs typeface="Calibri"/>
              <a:sym typeface="Calibri"/>
            </a:endParaRPr>
          </a:p>
          <a:p>
            <a:pPr indent="-266700" lvl="0" marL="342900" rtl="0" algn="l">
              <a:spcBef>
                <a:spcPts val="0"/>
              </a:spcBef>
              <a:spcAft>
                <a:spcPts val="0"/>
              </a:spcAft>
              <a:buClr>
                <a:schemeClr val="dk1"/>
              </a:buClr>
              <a:buSzPts val="1200"/>
              <a:buFont typeface="Calibri"/>
              <a:buNone/>
            </a:pPr>
            <a:r>
              <a:t/>
            </a:r>
            <a:endParaRPr b="0" i="1">
              <a:latin typeface="Calibri"/>
              <a:ea typeface="Calibri"/>
              <a:cs typeface="Calibri"/>
              <a:sym typeface="Calibri"/>
            </a:endParaRPr>
          </a:p>
          <a:p>
            <a:pPr indent="-266700" lvl="0" marL="342900" rtl="0" algn="l">
              <a:spcBef>
                <a:spcPts val="0"/>
              </a:spcBef>
              <a:spcAft>
                <a:spcPts val="0"/>
              </a:spcAft>
              <a:buClr>
                <a:schemeClr val="dk1"/>
              </a:buClr>
              <a:buSzPts val="1200"/>
              <a:buFont typeface="Calibri"/>
              <a:buNone/>
            </a:pPr>
            <a:r>
              <a:t/>
            </a:r>
            <a:endParaRPr/>
          </a:p>
        </p:txBody>
      </p:sp>
      <p:sp>
        <p:nvSpPr>
          <p:cNvPr id="564" name="Google Shape;56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200"/>
              <a:buFont typeface="Calibri"/>
              <a:buAutoNum type="arabicPeriod"/>
            </a:pPr>
            <a:r>
              <a:rPr lang="en-US"/>
              <a:t>Remind students that their essays are formal, and that they should include vocabulary words and engaging language to convince the audience of their arguments. Be sure students understand that their purpose is to convince their audience to do or think something in particular.</a:t>
            </a:r>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sz="1200">
                <a:latin typeface="Calibri"/>
                <a:ea typeface="Calibri"/>
                <a:cs typeface="Calibri"/>
                <a:sym typeface="Calibri"/>
              </a:rPr>
              <a:t>For differentiated support:</a:t>
            </a:r>
            <a:endParaRPr/>
          </a:p>
          <a:p>
            <a:pPr indent="-342900" lvl="1" marL="800100" marR="0" rtl="0" algn="l">
              <a:lnSpc>
                <a:spcPct val="100000"/>
              </a:lnSpc>
              <a:spcBef>
                <a:spcPts val="0"/>
              </a:spcBef>
              <a:spcAft>
                <a:spcPts val="0"/>
              </a:spcAft>
              <a:buClr>
                <a:schemeClr val="dk1"/>
              </a:buClr>
              <a:buSzPts val="1200"/>
              <a:buFont typeface="Arial"/>
              <a:buChar char="•"/>
            </a:pPr>
            <a:r>
              <a:rPr lang="en-US"/>
              <a:t>If students struggle to use the Edit checklist, write a few sentences on the board that contain several spelling mistakes, a sentence fragment, and at least one sentence without final punctuation. Model how to look for and fix each error. Then work with students as they check their own writing.</a:t>
            </a:r>
            <a:endParaRPr>
              <a:latin typeface="Calibri"/>
              <a:ea typeface="Calibri"/>
              <a:cs typeface="Calibri"/>
              <a:sym typeface="Calibri"/>
            </a:endParaRPr>
          </a:p>
          <a:p>
            <a:pPr indent="-342900" lvl="1" marL="800100" marR="0" rtl="0" algn="l">
              <a:lnSpc>
                <a:spcPct val="100000"/>
              </a:lnSpc>
              <a:spcBef>
                <a:spcPts val="0"/>
              </a:spcBef>
              <a:spcAft>
                <a:spcPts val="0"/>
              </a:spcAft>
              <a:buClr>
                <a:schemeClr val="dk1"/>
              </a:buClr>
              <a:buSzPts val="1200"/>
              <a:buFont typeface="Arial"/>
              <a:buChar char="•"/>
            </a:pPr>
            <a:r>
              <a:rPr lang="en-US"/>
              <a:t>Have students circle the words and phrases in their paragraphs that they think are the most persuasive. Then have pairs tell another pair what makes these words and phrases so convincing.</a:t>
            </a:r>
            <a:endParaRPr sz="1200">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200"/>
              <a:buFont typeface="Calibri"/>
              <a:buAutoNum type="arabicPeriod"/>
            </a:pPr>
            <a:r>
              <a:rPr lang="en-US">
                <a:latin typeface="Calibri"/>
                <a:ea typeface="Calibri"/>
                <a:cs typeface="Calibri"/>
                <a:sym typeface="Calibri"/>
              </a:rPr>
              <a:t>Next Steps:  </a:t>
            </a:r>
            <a:r>
              <a:rPr lang="en-US"/>
              <a:t>Remind students that they will have to finish dictating or composing their essays so that they can read them to the class the next day.</a:t>
            </a:r>
            <a:endParaRPr>
              <a:latin typeface="Calibri"/>
              <a:ea typeface="Calibri"/>
              <a:cs typeface="Calibri"/>
              <a:sym typeface="Calibri"/>
            </a:endParaRPr>
          </a:p>
        </p:txBody>
      </p:sp>
      <p:sp>
        <p:nvSpPr>
          <p:cNvPr id="578" name="Google Shape;57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90" name="Google Shape;59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Review with students that the endings -s, -es, -ed, and -ing can be added to words to change tense or show amounts. </a:t>
            </a:r>
            <a:endParaRPr/>
          </a:p>
          <a:p>
            <a:pPr indent="-342900" lvl="0" marL="342900" rtl="0" algn="l">
              <a:spcBef>
                <a:spcPts val="0"/>
              </a:spcBef>
              <a:spcAft>
                <a:spcPts val="0"/>
              </a:spcAft>
              <a:buClr>
                <a:schemeClr val="dk1"/>
              </a:buClr>
              <a:buSzPts val="1200"/>
              <a:buFont typeface="Calibri"/>
              <a:buAutoNum type="arabicPeriod"/>
            </a:pPr>
            <a:r>
              <a:rPr lang="en-US"/>
              <a:t>Remind students that in many cases, inflected endings are simply added to a base word as in house/houses and cook/ cooked/cooking. In some cases the base word needs to be changed slightly, as in face/facing (a final e is dropped when -ing is added) and tap/tapped (doubling a final consonant when -ed is added). </a:t>
            </a:r>
            <a:endParaRPr/>
          </a:p>
          <a:p>
            <a:pPr indent="-342900" lvl="0" marL="342900" rtl="0" algn="l">
              <a:spcBef>
                <a:spcPts val="0"/>
              </a:spcBef>
              <a:spcAft>
                <a:spcPts val="0"/>
              </a:spcAft>
              <a:buClr>
                <a:schemeClr val="dk1"/>
              </a:buClr>
              <a:buSzPts val="1200"/>
              <a:buFont typeface="Calibri"/>
              <a:buAutoNum type="arabicPeriod"/>
            </a:pPr>
            <a:r>
              <a:rPr lang="en-US"/>
              <a:t>Work with students to read the following words aloud and identify any spelling changes in the base words: stopping, pitches, looked, packs, hugged, caring, and marching. </a:t>
            </a:r>
            <a:endParaRPr/>
          </a:p>
          <a:p>
            <a:pPr indent="-342900" lvl="0" marL="342900" rtl="0" algn="l">
              <a:spcBef>
                <a:spcPts val="0"/>
              </a:spcBef>
              <a:spcAft>
                <a:spcPts val="0"/>
              </a:spcAft>
              <a:buClr>
                <a:schemeClr val="dk1"/>
              </a:buClr>
              <a:buSzPts val="1200"/>
              <a:buFont typeface="Calibri"/>
              <a:buAutoNum type="arabicPeriod"/>
            </a:pPr>
            <a:r>
              <a:rPr lang="en-US"/>
              <a:t>Have students add the following endings to these base words independently: call + ed (called), fit + ing (fitting), dish + es (dishes), and park + s (parks). </a:t>
            </a:r>
            <a:endParaRPr/>
          </a:p>
          <a:p>
            <a:pPr indent="-342900" lvl="0" marL="342900" rtl="0" algn="l">
              <a:spcBef>
                <a:spcPts val="0"/>
              </a:spcBef>
              <a:spcAft>
                <a:spcPts val="0"/>
              </a:spcAft>
              <a:buClr>
                <a:schemeClr val="dk1"/>
              </a:buClr>
              <a:buSzPts val="1200"/>
              <a:buFont typeface="Calibri"/>
              <a:buAutoNum type="arabicPeriod"/>
            </a:pPr>
            <a:r>
              <a:rPr lang="en-US"/>
              <a:t>Ask students to read aloud the words and tell a partner how they knew how to write the completed word.</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01" name="Google Shape;601;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In a class discussion, remind students of the unit theme, You Are Here, and the Essential Question, How do different places affect us? </a:t>
            </a:r>
            <a:endParaRPr/>
          </a:p>
          <a:p>
            <a:pPr indent="-342900" lvl="0" marL="342900" rtl="0" algn="l">
              <a:spcBef>
                <a:spcPts val="0"/>
              </a:spcBef>
              <a:spcAft>
                <a:spcPts val="0"/>
              </a:spcAft>
              <a:buClr>
                <a:schemeClr val="dk1"/>
              </a:buClr>
              <a:buSzPts val="1200"/>
              <a:buFont typeface="Calibri"/>
              <a:buAutoNum type="arabicPeriod"/>
            </a:pPr>
            <a:r>
              <a:rPr lang="en-US"/>
              <a:t>Tell students they will be reading informational texts that relate to the theme in different ways. They will be synthesizing, or putting together, the information from the texts to gain new understanding about the theme.</a:t>
            </a:r>
            <a:endParaRPr/>
          </a:p>
          <a:p>
            <a:pPr indent="-342900" lvl="0" marL="342900" rtl="0" algn="l">
              <a:spcBef>
                <a:spcPts val="0"/>
              </a:spcBef>
              <a:spcAft>
                <a:spcPts val="0"/>
              </a:spcAft>
              <a:buClr>
                <a:schemeClr val="dk1"/>
              </a:buClr>
              <a:buSzPts val="1200"/>
              <a:buFont typeface="Calibri"/>
              <a:buAutoNum type="arabicPeriod"/>
            </a:pPr>
            <a:r>
              <a:rPr lang="en-US"/>
              <a:t>Have students work in pairs to look back at weekly questions. Circulate as pairs discuss and answer these questions. Tell them to use their answers to answer the Essential Question. Prompt students to push their thinking further and ask follow-up questions with their partners.</a:t>
            </a:r>
            <a:endParaRPr sz="1200">
              <a:latin typeface="Calibri"/>
              <a:ea typeface="Calibri"/>
              <a:cs typeface="Calibri"/>
              <a:sym typeface="Calibri"/>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Remind students that high frequency words are words that they will hear and see over and over in texts. </a:t>
            </a:r>
            <a:endParaRPr/>
          </a:p>
          <a:p>
            <a:pPr indent="-342900" lvl="0" marL="342900" rtl="0" algn="l">
              <a:spcBef>
                <a:spcPts val="0"/>
              </a:spcBef>
              <a:spcAft>
                <a:spcPts val="0"/>
              </a:spcAft>
              <a:buClr>
                <a:schemeClr val="dk1"/>
              </a:buClr>
              <a:buSzPts val="1200"/>
              <a:buFont typeface="Calibri"/>
              <a:buAutoNum type="arabicPeriod"/>
            </a:pPr>
            <a:r>
              <a:rPr lang="en-US"/>
              <a:t>Use the words also, large, and small in example sentences. </a:t>
            </a:r>
            <a:endParaRPr/>
          </a:p>
          <a:p>
            <a:pPr indent="-342900" lvl="0" marL="342900" rtl="0" algn="l">
              <a:spcBef>
                <a:spcPts val="0"/>
              </a:spcBef>
              <a:spcAft>
                <a:spcPts val="0"/>
              </a:spcAft>
              <a:buClr>
                <a:schemeClr val="dk1"/>
              </a:buClr>
              <a:buSzPts val="1200"/>
              <a:buFont typeface="Calibri"/>
              <a:buAutoNum type="arabicPeriod"/>
            </a:pPr>
            <a:r>
              <a:rPr lang="en-US"/>
              <a:t>Have students write each word three times: once with pencil, once with crayon, and once with marker. </a:t>
            </a:r>
            <a:endParaRPr b="0" i="0" sz="1800" u="none" strike="noStrike">
              <a:solidFill>
                <a:srgbClr val="000000"/>
              </a:solidFill>
              <a:latin typeface="Calibri"/>
              <a:ea typeface="Calibri"/>
              <a:cs typeface="Calibri"/>
              <a:sym typeface="Calibri"/>
            </a:endParaRPr>
          </a:p>
        </p:txBody>
      </p:sp>
      <p:sp>
        <p:nvSpPr>
          <p:cNvPr id="619" name="Google Shape;619;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1" lang="en-US" u="none" strike="noStrike">
                <a:solidFill>
                  <a:srgbClr val="000000"/>
                </a:solidFill>
                <a:latin typeface="Calibri"/>
                <a:ea typeface="Calibri"/>
                <a:cs typeface="Calibri"/>
                <a:sym typeface="Calibri"/>
              </a:rPr>
              <a:t>(Note: Move the orange boxes to cover each bold spelling word before you read aloud the words and sentences.)</a:t>
            </a:r>
            <a:endParaRPr>
              <a:latin typeface="Calibri"/>
              <a:ea typeface="Calibri"/>
              <a:cs typeface="Calibri"/>
              <a:sym typeface="Calibri"/>
            </a:endParaRPr>
          </a:p>
          <a:p>
            <a:pPr indent="-228600" lvl="0" marL="228600" rtl="0" algn="l">
              <a:lnSpc>
                <a:spcPct val="100000"/>
              </a:lnSpc>
              <a:spcBef>
                <a:spcPts val="0"/>
              </a:spcBef>
              <a:spcAft>
                <a:spcPts val="0"/>
              </a:spcAft>
              <a:buClr>
                <a:srgbClr val="000000"/>
              </a:buClr>
              <a:buSzPts val="1200"/>
              <a:buFont typeface="Calibri"/>
              <a:buAutoNum type="arabicPeriod"/>
            </a:pPr>
            <a:r>
              <a:rPr b="0" i="0" lang="en-US" u="none" strike="noStrike">
                <a:solidFill>
                  <a:srgbClr val="000000"/>
                </a:solidFill>
                <a:latin typeface="Calibri"/>
                <a:ea typeface="Calibri"/>
                <a:cs typeface="Calibri"/>
                <a:sym typeface="Calibri"/>
              </a:rPr>
              <a:t>Read aloud the words and sentences. Have students spell the words with the sound </a:t>
            </a:r>
            <a:r>
              <a:rPr b="0" i="1" lang="en-US" u="none" strike="noStrike">
                <a:solidFill>
                  <a:srgbClr val="000000"/>
                </a:solidFill>
                <a:latin typeface="Calibri"/>
                <a:ea typeface="Calibri"/>
                <a:cs typeface="Calibri"/>
                <a:sym typeface="Calibri"/>
              </a:rPr>
              <a:t>/kw/,</a:t>
            </a:r>
            <a:r>
              <a:rPr b="0" i="0" lang="en-US" u="none" strike="noStrike">
                <a:solidFill>
                  <a:srgbClr val="000000"/>
                </a:solidFill>
                <a:latin typeface="Calibri"/>
                <a:ea typeface="Calibri"/>
                <a:cs typeface="Calibri"/>
                <a:sym typeface="Calibri"/>
              </a:rPr>
              <a:t> the other spelling words, and the two high-frequency words.</a:t>
            </a:r>
            <a:endParaRPr>
              <a:latin typeface="Calibri"/>
              <a:ea typeface="Calibri"/>
              <a:cs typeface="Calibri"/>
              <a:sym typeface="Calibri"/>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We put the groceries in the </a:t>
            </a:r>
            <a:r>
              <a:rPr b="1" lang="en-US"/>
              <a:t>cart</a:t>
            </a:r>
            <a:r>
              <a:rPr lang="en-US"/>
              <a: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He ate the apple all the way to the </a:t>
            </a:r>
            <a:r>
              <a:rPr b="1" lang="en-US"/>
              <a:t>core.</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He made a </a:t>
            </a:r>
            <a:r>
              <a:rPr b="1" lang="en-US"/>
              <a:t>mark</a:t>
            </a:r>
            <a:r>
              <a:rPr lang="en-US"/>
              <a:t> on the paper.</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She </a:t>
            </a:r>
            <a:r>
              <a:rPr b="1" lang="en-US"/>
              <a:t>tore</a:t>
            </a:r>
            <a:r>
              <a:rPr lang="en-US"/>
              <a:t> the bread in half.</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We will plant a </a:t>
            </a:r>
            <a:r>
              <a:rPr b="1" lang="en-US"/>
              <a:t>garden</a:t>
            </a:r>
            <a:r>
              <a:rPr lang="en-US"/>
              <a:t> in the spring.</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I had to do a </a:t>
            </a:r>
            <a:r>
              <a:rPr b="1" lang="en-US"/>
              <a:t>chore</a:t>
            </a:r>
            <a:r>
              <a:rPr lang="en-US"/>
              <a:t> for my mom.</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The rabbit lives in the </a:t>
            </a:r>
            <a:r>
              <a:rPr b="1" lang="en-US"/>
              <a:t>forest</a:t>
            </a:r>
            <a:r>
              <a:rPr lang="en-US"/>
              <a: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They built a </a:t>
            </a:r>
            <a:r>
              <a:rPr b="1" lang="en-US"/>
              <a:t>fort</a:t>
            </a:r>
            <a:r>
              <a:rPr lang="en-US"/>
              <a:t> this summer.</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I heard a lion </a:t>
            </a:r>
            <a:r>
              <a:rPr b="1" lang="en-US"/>
              <a:t>roar</a:t>
            </a:r>
            <a:r>
              <a:rPr lang="en-US"/>
              <a: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She wrote a word on the </a:t>
            </a:r>
            <a:r>
              <a:rPr b="1" lang="en-US"/>
              <a:t>board.</a:t>
            </a:r>
            <a:endParaRPr/>
          </a:p>
          <a:p>
            <a:pPr indent="-127000" lvl="0" marL="228600" marR="0" rtl="0" algn="l">
              <a:lnSpc>
                <a:spcPct val="100000"/>
              </a:lnSpc>
              <a:spcBef>
                <a:spcPts val="0"/>
              </a:spcBef>
              <a:spcAft>
                <a:spcPts val="0"/>
              </a:spcAft>
              <a:buClr>
                <a:srgbClr val="000000"/>
              </a:buClr>
              <a:buSzPts val="1200"/>
              <a:buFont typeface="Calibri"/>
              <a:buAutoNum type="arabicPeriod"/>
            </a:pPr>
            <a:r>
              <a:rPr b="0" i="0" lang="en-US" u="none" strike="noStrike">
                <a:solidFill>
                  <a:srgbClr val="000000"/>
                </a:solidFill>
                <a:latin typeface="Calibri"/>
                <a:ea typeface="Calibri"/>
                <a:cs typeface="Calibri"/>
                <a:sym typeface="Calibri"/>
              </a:rPr>
              <a:t>Reveal the spelling word and have students check their work. </a:t>
            </a:r>
            <a:endParaRPr>
              <a:latin typeface="Calibri"/>
              <a:ea typeface="Calibri"/>
              <a:cs typeface="Calibri"/>
              <a:sym typeface="Calibri"/>
            </a:endParaRPr>
          </a:p>
          <a:p>
            <a:pPr indent="-152400" lvl="0" marL="228600" rtl="0" algn="l">
              <a:lnSpc>
                <a:spcPct val="100000"/>
              </a:lnSpc>
              <a:spcBef>
                <a:spcPts val="0"/>
              </a:spcBef>
              <a:spcAft>
                <a:spcPts val="0"/>
              </a:spcAft>
              <a:buClr>
                <a:schemeClr val="dk1"/>
              </a:buClr>
              <a:buSzPts val="1200"/>
              <a:buFont typeface="Arial"/>
              <a:buNone/>
            </a:pPr>
            <a:r>
              <a:t/>
            </a:r>
            <a:endParaRPr b="0" i="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b="0" i="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Calibri"/>
              <a:buNone/>
            </a:pPr>
            <a:r>
              <a:t/>
            </a:r>
            <a:endParaRPr b="0" i="0" u="none" strike="noStrike">
              <a:solidFill>
                <a:srgbClr val="000000"/>
              </a:solidFill>
              <a:latin typeface="Calibri"/>
              <a:ea typeface="Calibri"/>
              <a:cs typeface="Calibri"/>
              <a:sym typeface="Calibri"/>
            </a:endParaRPr>
          </a:p>
        </p:txBody>
      </p:sp>
      <p:sp>
        <p:nvSpPr>
          <p:cNvPr id="632" name="Google Shape;63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Before final publication, discuss appropriate modes of delivery, such as posting essays on the school Web site, creating multimodal presentations with video or graphics, and reading essays aloud to an audience. Explain that the mode identified in the text is appropriate because arguments are often presented orally. Provide examples, such as speeches. </a:t>
            </a:r>
            <a:endParaRPr/>
          </a:p>
          <a:p>
            <a:pPr indent="-342900" lvl="0" marL="342900" rtl="0" algn="l">
              <a:spcBef>
                <a:spcPts val="0"/>
              </a:spcBef>
              <a:spcAft>
                <a:spcPts val="0"/>
              </a:spcAft>
              <a:buClr>
                <a:schemeClr val="dk1"/>
              </a:buClr>
              <a:buSzPts val="1200"/>
              <a:buFont typeface="Calibri"/>
              <a:buAutoNum type="arabicPeriod"/>
            </a:pPr>
            <a:r>
              <a:rPr lang="en-US"/>
              <a:t>Tell students that pretending there are judges in the audience will help them present arguments in a convincing way. Then have pairs share information and ideas by presenting their essays orally to another team. Tell students who have incorporated media to use an appropriate mode for delivering the media.</a:t>
            </a:r>
            <a:endParaRPr/>
          </a:p>
          <a:p>
            <a:pPr indent="-342900" lvl="0" marL="342900" rtl="0" algn="l">
              <a:spcBef>
                <a:spcPts val="0"/>
              </a:spcBef>
              <a:spcAft>
                <a:spcPts val="0"/>
              </a:spcAft>
              <a:buClr>
                <a:schemeClr val="dk1"/>
              </a:buClr>
              <a:buSzPts val="1200"/>
              <a:buFont typeface="Calibri"/>
              <a:buAutoNum type="arabicPeriod"/>
            </a:pPr>
            <a:r>
              <a:rPr lang="en-US"/>
              <a:t>Read aloud the Student Model on SI p. 204. When you finish, point out the traits of effective speech. Say:</a:t>
            </a:r>
            <a:endParaRPr/>
          </a:p>
          <a:p>
            <a:pPr indent="-342900" lvl="1" marL="800100" rtl="0" algn="l">
              <a:spcBef>
                <a:spcPts val="0"/>
              </a:spcBef>
              <a:spcAft>
                <a:spcPts val="0"/>
              </a:spcAft>
              <a:buClr>
                <a:schemeClr val="dk1"/>
              </a:buClr>
              <a:buSzPts val="1200"/>
              <a:buFont typeface="Arial"/>
              <a:buChar char="•"/>
            </a:pPr>
            <a:r>
              <a:rPr i="1" lang="en-US"/>
              <a:t>When I read the essay aloud, I did not stare down at my paper. Once in a while, I looked up to make eye contact with my audience.</a:t>
            </a:r>
            <a:endParaRPr/>
          </a:p>
          <a:p>
            <a:pPr indent="-342900" lvl="1" marL="800100" rtl="0" algn="l">
              <a:spcBef>
                <a:spcPts val="0"/>
              </a:spcBef>
              <a:spcAft>
                <a:spcPts val="0"/>
              </a:spcAft>
              <a:buClr>
                <a:schemeClr val="dk1"/>
              </a:buClr>
              <a:buSzPts val="1200"/>
              <a:buFont typeface="Arial"/>
              <a:buChar char="•"/>
            </a:pPr>
            <a:r>
              <a:rPr i="1" lang="en-US"/>
              <a:t>I shared my ideas by speaking clearly at an appropriate pace. I did not rush. I read a little more slowly than I usually talk so the audience could hear and understand every word.</a:t>
            </a:r>
            <a:endParaRPr/>
          </a:p>
          <a:p>
            <a:pPr indent="-342900" lvl="1" marL="800100" rtl="0" algn="l">
              <a:spcBef>
                <a:spcPts val="0"/>
              </a:spcBef>
              <a:spcAft>
                <a:spcPts val="0"/>
              </a:spcAft>
              <a:buClr>
                <a:schemeClr val="dk1"/>
              </a:buClr>
              <a:buSzPts val="1200"/>
              <a:buFont typeface="Arial"/>
              <a:buChar char="•"/>
            </a:pPr>
            <a:r>
              <a:rPr i="1" lang="en-US"/>
              <a:t>To make sure others understood the information and ideas I shared, I followed language conventions, including speaking in complete sentences. I pronounced each word correctly.</a:t>
            </a:r>
            <a:endParaRPr/>
          </a:p>
          <a:p>
            <a:pPr indent="-342900" lvl="0" marL="342900" rtl="0" algn="l">
              <a:spcBef>
                <a:spcPts val="0"/>
              </a:spcBef>
              <a:spcAft>
                <a:spcPts val="0"/>
              </a:spcAft>
              <a:buClr>
                <a:schemeClr val="dk1"/>
              </a:buClr>
              <a:buSzPts val="1200"/>
              <a:buFont typeface="Calibri"/>
              <a:buAutoNum type="arabicPeriod"/>
            </a:pPr>
            <a:r>
              <a:rPr lang="en-US"/>
              <a:t>Allow students time to practice their oral delivery and make adjustments. Remind students that they need to be active, respectful listeners as well as effective speakers. To help students share ideas, tell them to focus on the topic of the paragraph, speak clearly at an appropriate pace, and use the conventions of language. </a:t>
            </a:r>
            <a:endParaRPr i="1"/>
          </a:p>
        </p:txBody>
      </p:sp>
      <p:sp>
        <p:nvSpPr>
          <p:cNvPr id="653" name="Google Shape;653;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Students should evaluate their own work using the questions on SI p. 208. </a:t>
            </a:r>
            <a:endParaRPr/>
          </a:p>
          <a:p>
            <a:pPr indent="-342900" lvl="0" marL="342900" rtl="0" algn="l">
              <a:spcBef>
                <a:spcPts val="0"/>
              </a:spcBef>
              <a:spcAft>
                <a:spcPts val="0"/>
              </a:spcAft>
              <a:buClr>
                <a:schemeClr val="dk1"/>
              </a:buClr>
              <a:buSzPts val="1200"/>
              <a:buFont typeface="Calibri"/>
              <a:buAutoNum type="arabicPeriod"/>
            </a:pPr>
            <a:r>
              <a:rPr lang="en-US"/>
              <a:t>Ask them to consider what worked well, what surprised them, what was most challenging, and what they might do differently next time. </a:t>
            </a:r>
            <a:endParaRPr/>
          </a:p>
          <a:p>
            <a:pPr indent="-342900" lvl="0" marL="342900" rtl="0" algn="l">
              <a:spcBef>
                <a:spcPts val="0"/>
              </a:spcBef>
              <a:spcAft>
                <a:spcPts val="0"/>
              </a:spcAft>
              <a:buClr>
                <a:schemeClr val="dk1"/>
              </a:buClr>
              <a:buSzPts val="1200"/>
              <a:buFont typeface="Calibri"/>
              <a:buAutoNum type="arabicPeriod"/>
            </a:pPr>
            <a:r>
              <a:rPr lang="en-US"/>
              <a:t>Wrap up by reminding students that they learned new persuasive language, checked their work for spelling, punctuation, and other conventions, and learned to research using primary and secondary sources. </a:t>
            </a:r>
            <a:endParaRPr/>
          </a:p>
          <a:p>
            <a:pPr indent="-342900" lvl="0" marL="342900" rtl="0" algn="l">
              <a:spcBef>
                <a:spcPts val="0"/>
              </a:spcBef>
              <a:spcAft>
                <a:spcPts val="0"/>
              </a:spcAft>
              <a:buClr>
                <a:schemeClr val="dk1"/>
              </a:buClr>
              <a:buSzPts val="1200"/>
              <a:buFont typeface="Calibri"/>
              <a:buAutoNum type="arabicPeriod"/>
            </a:pPr>
            <a:r>
              <a:rPr lang="en-US"/>
              <a:t>Ask students what they learned about working with a partner and how they formulated the questions they wanted to have answered.</a:t>
            </a:r>
            <a:endParaRPr/>
          </a:p>
        </p:txBody>
      </p:sp>
      <p:sp>
        <p:nvSpPr>
          <p:cNvPr id="668" name="Google Shape;668;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Direct students’ attention to the Unit Goals page at the beginning of this unit. Ask students to reflect on how they would assess their own reading and writing skills. </a:t>
            </a:r>
            <a:endParaRPr/>
          </a:p>
          <a:p>
            <a:pPr indent="-342900" lvl="0" marL="342900" rtl="0" algn="l">
              <a:spcBef>
                <a:spcPts val="0"/>
              </a:spcBef>
              <a:spcAft>
                <a:spcPts val="0"/>
              </a:spcAft>
              <a:buClr>
                <a:schemeClr val="dk1"/>
              </a:buClr>
              <a:buSzPts val="1200"/>
              <a:buFont typeface="Calibri"/>
              <a:buAutoNum type="arabicPeriod"/>
            </a:pPr>
            <a:r>
              <a:rPr lang="en-US"/>
              <a:t>Reread the Essential Question, and invite volunteers to respond to it. Have them use information they learned in this unit in their responses. </a:t>
            </a:r>
            <a:endParaRPr/>
          </a:p>
          <a:p>
            <a:pPr indent="-342900" lvl="0" marL="342900" rtl="0" algn="l">
              <a:spcBef>
                <a:spcPts val="0"/>
              </a:spcBef>
              <a:spcAft>
                <a:spcPts val="0"/>
              </a:spcAft>
              <a:buClr>
                <a:schemeClr val="dk1"/>
              </a:buClr>
              <a:buSzPts val="1200"/>
              <a:buFont typeface="Calibri"/>
              <a:buAutoNum type="arabicPeriod"/>
            </a:pPr>
            <a:r>
              <a:rPr lang="en-US"/>
              <a:t>Next, ask them to address their progress in relation to the unit goals.</a:t>
            </a:r>
            <a:endParaRPr/>
          </a:p>
          <a:p>
            <a:pPr indent="-342900" lvl="0" marL="342900" rtl="0" algn="l">
              <a:spcBef>
                <a:spcPts val="0"/>
              </a:spcBef>
              <a:spcAft>
                <a:spcPts val="0"/>
              </a:spcAft>
              <a:buClr>
                <a:schemeClr val="dk1"/>
              </a:buClr>
              <a:buSzPts val="1200"/>
              <a:buFont typeface="Calibri"/>
              <a:buAutoNum type="arabicPeriod"/>
            </a:pPr>
            <a:r>
              <a:rPr lang="en-US"/>
              <a:t>Ask student volunteers to discuss each reading selection. Have them summarize the text they are discussing to remind the class what it was about. Then ask them to share a specific fact or detail about the selection, such as its author or title or what it said about the unit theme You Are Here. Finally, ask them to share their opinion of the selection, including something specific that they liked or did not like about it (the topic, the pictures, the characters, and so on).</a:t>
            </a:r>
            <a:endParaRPr/>
          </a:p>
          <a:p>
            <a:pPr indent="-342900" lvl="0" marL="342900" rtl="0" algn="l">
              <a:spcBef>
                <a:spcPts val="0"/>
              </a:spcBef>
              <a:spcAft>
                <a:spcPts val="0"/>
              </a:spcAft>
              <a:buClr>
                <a:schemeClr val="dk1"/>
              </a:buClr>
              <a:buSzPts val="1200"/>
              <a:buFont typeface="Calibri"/>
              <a:buAutoNum type="arabicPeriod"/>
            </a:pPr>
            <a:r>
              <a:rPr lang="en-US"/>
              <a:t>Have students look back at the writing they have done in this unit. Have them identify their favorite piece of writing. Ask them to discuss what inspired them or what they modeled their writing after. Finally, instruct each student to identify one thing they learned about writing in this unit. </a:t>
            </a:r>
            <a:endParaRPr/>
          </a:p>
        </p:txBody>
      </p:sp>
      <p:sp>
        <p:nvSpPr>
          <p:cNvPr id="682" name="Google Shape;682;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54000" lvl="0" marL="342900" rtl="0" algn="l">
              <a:lnSpc>
                <a:spcPct val="100000"/>
              </a:lnSpc>
              <a:spcBef>
                <a:spcPts val="0"/>
              </a:spcBef>
              <a:spcAft>
                <a:spcPts val="0"/>
              </a:spcAft>
              <a:buClr>
                <a:schemeClr val="dk1"/>
              </a:buClr>
              <a:buSzPts val="1400"/>
              <a:buFont typeface="Arial"/>
              <a:buNone/>
            </a:pPr>
            <a:r>
              <a:t/>
            </a:r>
            <a:endParaRPr/>
          </a:p>
        </p:txBody>
      </p:sp>
      <p:sp>
        <p:nvSpPr>
          <p:cNvPr id="695" name="Google Shape;695;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Remind students that all of the readings in this unit are connected by the unit theme, You Are Here. </a:t>
            </a:r>
            <a:endParaRPr/>
          </a:p>
          <a:p>
            <a:pPr indent="-342900" lvl="0" marL="342900" rtl="0" algn="l">
              <a:spcBef>
                <a:spcPts val="0"/>
              </a:spcBef>
              <a:spcAft>
                <a:spcPts val="0"/>
              </a:spcAft>
              <a:buClr>
                <a:schemeClr val="dk1"/>
              </a:buClr>
              <a:buSzPts val="1200"/>
              <a:buFont typeface="Calibri"/>
              <a:buAutoNum type="arabicPeriod"/>
            </a:pPr>
            <a:r>
              <a:rPr lang="en-US"/>
              <a:t>Then use the questions below to help students find text evidence to help them compare themes.</a:t>
            </a:r>
            <a:endParaRPr/>
          </a:p>
          <a:p>
            <a:pPr indent="-342900" lvl="1" marL="800100" rtl="0" algn="l">
              <a:spcBef>
                <a:spcPts val="0"/>
              </a:spcBef>
              <a:spcAft>
                <a:spcPts val="0"/>
              </a:spcAft>
              <a:buClr>
                <a:schemeClr val="dk1"/>
              </a:buClr>
              <a:buSzPts val="1200"/>
              <a:buFont typeface="Arial"/>
              <a:buChar char="•"/>
            </a:pPr>
            <a:r>
              <a:rPr lang="en-US"/>
              <a:t>How is a city like the countryside? How is a city different from the countryside? (Possible response: Alike: They are both places where people can live or visit, and animals and plants can live in both the city and the country. Different: Cities are home to many more people than the countryside, and there are many more buildings in cities.)</a:t>
            </a:r>
            <a:endParaRPr/>
          </a:p>
          <a:p>
            <a:pPr indent="-342900" lvl="1" marL="800100" rtl="0" algn="l">
              <a:spcBef>
                <a:spcPts val="0"/>
              </a:spcBef>
              <a:spcAft>
                <a:spcPts val="0"/>
              </a:spcAft>
              <a:buClr>
                <a:schemeClr val="dk1"/>
              </a:buClr>
              <a:buSzPts val="1200"/>
              <a:buFont typeface="Arial"/>
              <a:buChar char="•"/>
            </a:pPr>
            <a:r>
              <a:rPr lang="en-US"/>
              <a:t>Point out that the readings </a:t>
            </a:r>
            <a:r>
              <a:rPr i="1" lang="en-US"/>
              <a:t>You Can’t Climb a Cactus</a:t>
            </a:r>
            <a:r>
              <a:rPr lang="en-US"/>
              <a:t> and </a:t>
            </a:r>
            <a:r>
              <a:rPr i="1" lang="en-US"/>
              <a:t>Places We Go</a:t>
            </a:r>
            <a:r>
              <a:rPr lang="en-US"/>
              <a:t> describe different places that people might visit. How do you think these two readings could connect to the theme of You Are Here? (Possible response: Both readings provide settings. One is the desert, and one is a library.)</a:t>
            </a:r>
            <a:endParaRPr/>
          </a:p>
          <a:p>
            <a:pPr indent="-342900" lvl="1" marL="800100" rtl="0" algn="l">
              <a:spcBef>
                <a:spcPts val="0"/>
              </a:spcBef>
              <a:spcAft>
                <a:spcPts val="0"/>
              </a:spcAft>
              <a:buClr>
                <a:schemeClr val="dk1"/>
              </a:buClr>
              <a:buSzPts val="1200"/>
              <a:buFont typeface="Arial"/>
              <a:buChar char="•"/>
            </a:pPr>
            <a:r>
              <a:rPr lang="en-US"/>
              <a:t>Which place would be the most interesting to visit? To live? (Possible response: I like visiting the library because there are so many books to read. I would like to live in a desert because of all the interesting animals.)</a:t>
            </a:r>
            <a:endParaRPr/>
          </a:p>
          <a:p>
            <a:pPr indent="-342900" lvl="0" marL="342900" rtl="0" algn="l">
              <a:spcBef>
                <a:spcPts val="0"/>
              </a:spcBef>
              <a:spcAft>
                <a:spcPts val="0"/>
              </a:spcAft>
              <a:buClr>
                <a:schemeClr val="dk1"/>
              </a:buClr>
              <a:buSzPts val="1200"/>
              <a:buFont typeface="Calibri"/>
              <a:buAutoNum type="arabicPeriod"/>
            </a:pPr>
            <a:r>
              <a:rPr lang="en-US"/>
              <a:t>Have students answer the Unit 1 Essential Question: How do different places affect us?</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Point to the picture of the car at the top of p. 196 in the Student Interactive. Say:</a:t>
            </a:r>
            <a:r>
              <a:rPr i="1" lang="en-US"/>
              <a:t> Let’s say the sounds of the word: /k//ar/.</a:t>
            </a:r>
            <a:r>
              <a:rPr lang="en-US"/>
              <a:t> </a:t>
            </a:r>
            <a:endParaRPr/>
          </a:p>
          <a:p>
            <a:pPr indent="-342900" lvl="0" marL="342900" rtl="0" algn="l">
              <a:spcBef>
                <a:spcPts val="0"/>
              </a:spcBef>
              <a:spcAft>
                <a:spcPts val="0"/>
              </a:spcAft>
              <a:buClr>
                <a:schemeClr val="dk1"/>
              </a:buClr>
              <a:buSzPts val="1200"/>
              <a:buFont typeface="Calibri"/>
              <a:buAutoNum type="arabicPeriod"/>
            </a:pPr>
            <a:r>
              <a:rPr lang="en-US"/>
              <a:t>Point to the letter combination ar and explain that this is an example of an r-controlled vowel group. Tell students this lesson is about r-controlled vowels with the sounds /ar/ and /or/. </a:t>
            </a:r>
            <a:endParaRPr/>
          </a:p>
          <a:p>
            <a:pPr indent="-342900" lvl="0" marL="342900" rtl="0" algn="l">
              <a:spcBef>
                <a:spcPts val="0"/>
              </a:spcBef>
              <a:spcAft>
                <a:spcPts val="0"/>
              </a:spcAft>
              <a:buClr>
                <a:schemeClr val="dk1"/>
              </a:buClr>
              <a:buSzPts val="1200"/>
              <a:buFont typeface="Calibri"/>
              <a:buAutoNum type="arabicPeriod"/>
            </a:pPr>
            <a:r>
              <a:rPr lang="en-US"/>
              <a:t>Explain that when students see the letter combination ar they should read, or decode, it as /ar/, as in the word car. Have students look again at SI p. 196 and run their fingers under the ar in car while saying /ar/. Repeat the process with fork, pointing out that the letter combination or generally spells the sound /or/. Continue with the two remaining words at the top of the page (shore/oar) and emphasize that these r-controlled vowel words also should be read as /or/.</a:t>
            </a:r>
            <a:endParaRPr/>
          </a:p>
          <a:p>
            <a:pPr indent="-342900" lvl="0" marL="342900" rtl="0" algn="l">
              <a:spcBef>
                <a:spcPts val="0"/>
              </a:spcBef>
              <a:spcAft>
                <a:spcPts val="0"/>
              </a:spcAft>
              <a:buClr>
                <a:schemeClr val="dk1"/>
              </a:buClr>
              <a:buSzPts val="1200"/>
              <a:buFont typeface="Calibri"/>
              <a:buAutoNum type="arabicPeriod"/>
            </a:pPr>
            <a:r>
              <a:rPr lang="en-US"/>
              <a:t>Have students complete the rest of the page by underlining the r-controlled vowel groups and decoding the words on SI p. 196.</a:t>
            </a:r>
            <a:endParaRPr/>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200"/>
              <a:buFont typeface="Calibri"/>
              <a:buAutoNum type="arabicPeriod"/>
            </a:pPr>
            <a:r>
              <a:rPr lang="en-US"/>
              <a:t>Have students complete the rest of the page by underlining the r-controlled vowel groups and decoding the words on SI p. 196.</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Display the words: also, large, small. </a:t>
            </a:r>
            <a:endParaRPr sz="1200">
              <a:latin typeface="Calibri"/>
              <a:ea typeface="Calibri"/>
              <a:cs typeface="Calibri"/>
              <a:sym typeface="Calibri"/>
            </a:endParaRPr>
          </a:p>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Point to each word as you read it. </a:t>
            </a:r>
            <a:endParaRPr b="0" i="0" sz="1200" u="none" strike="noStrike">
              <a:solidFill>
                <a:srgbClr val="000000"/>
              </a:solidFill>
              <a:latin typeface="Calibri"/>
              <a:ea typeface="Calibri"/>
              <a:cs typeface="Calibri"/>
              <a:sym typeface="Calibri"/>
            </a:endParaRPr>
          </a:p>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Then spell the word and read it again.</a:t>
            </a:r>
            <a:endParaRPr b="0" i="0" sz="1200" u="none" strike="noStrike">
              <a:solidFill>
                <a:srgbClr val="000000"/>
              </a:solidFill>
              <a:latin typeface="Calibri"/>
              <a:ea typeface="Calibri"/>
              <a:cs typeface="Calibri"/>
              <a:sym typeface="Calibri"/>
            </a:endParaRPr>
          </a:p>
          <a:p>
            <a:pPr indent="-1905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Have students spell and say the words with you.</a:t>
            </a:r>
            <a:endParaRPr sz="1200">
              <a:latin typeface="Calibri"/>
              <a:ea typeface="Calibri"/>
              <a:cs typeface="Calibri"/>
              <a:sym typeface="Calibri"/>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b="1" i="1" lang="en-US" sz="1200" u="none" strike="noStrike">
                <a:solidFill>
                  <a:srgbClr val="000000"/>
                </a:solidFill>
                <a:latin typeface="Calibri"/>
                <a:ea typeface="Calibri"/>
                <a:cs typeface="Calibri"/>
                <a:sym typeface="Calibri"/>
              </a:rPr>
              <a:t>(Note: Move the orange boxes to cover each bold spelling word before you read aloud the words and sentences.)</a:t>
            </a:r>
            <a:endParaRPr sz="1200">
              <a:latin typeface="Calibri"/>
              <a:ea typeface="Calibri"/>
              <a:cs typeface="Calibri"/>
              <a:sym typeface="Calibri"/>
            </a:endParaRPr>
          </a:p>
          <a:p>
            <a:pPr indent="-228600" lvl="0" marL="22860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Read aloud the words and sentences. Have students spell the words with the sound </a:t>
            </a:r>
            <a:r>
              <a:rPr b="0" i="1" lang="en-US" sz="1200" u="none" strike="noStrike">
                <a:solidFill>
                  <a:srgbClr val="000000"/>
                </a:solidFill>
                <a:latin typeface="Calibri"/>
                <a:ea typeface="Calibri"/>
                <a:cs typeface="Calibri"/>
                <a:sym typeface="Calibri"/>
              </a:rPr>
              <a:t>/kw/,</a:t>
            </a:r>
            <a:r>
              <a:rPr b="0" i="0" lang="en-US" sz="1200" u="none" strike="noStrike">
                <a:solidFill>
                  <a:srgbClr val="000000"/>
                </a:solidFill>
                <a:latin typeface="Calibri"/>
                <a:ea typeface="Calibri"/>
                <a:cs typeface="Calibri"/>
                <a:sym typeface="Calibri"/>
              </a:rPr>
              <a:t> the other spelling words, and the two high-frequency words.</a:t>
            </a:r>
            <a:endParaRPr sz="1200">
              <a:latin typeface="Calibri"/>
              <a:ea typeface="Calibri"/>
              <a:cs typeface="Calibri"/>
              <a:sym typeface="Calibri"/>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The horse pulls a </a:t>
            </a:r>
            <a:r>
              <a:rPr b="1" lang="en-US"/>
              <a:t>cart.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There is a </a:t>
            </a:r>
            <a:r>
              <a:rPr b="1" lang="en-US"/>
              <a:t>mark</a:t>
            </a:r>
            <a:r>
              <a:rPr lang="en-US"/>
              <a:t> on the wall.</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We have a </a:t>
            </a:r>
            <a:r>
              <a:rPr b="1" lang="en-US"/>
              <a:t>garden</a:t>
            </a:r>
            <a:r>
              <a:rPr lang="en-US"/>
              <a:t> in the yard.</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The bear is in the </a:t>
            </a:r>
            <a:r>
              <a:rPr b="1" lang="en-US"/>
              <a:t>forest</a:t>
            </a:r>
            <a:r>
              <a:rPr lang="en-US"/>
              <a: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Mice do not </a:t>
            </a:r>
            <a:r>
              <a:rPr b="1" lang="en-US"/>
              <a:t>roar</a:t>
            </a:r>
            <a:r>
              <a:rPr lang="en-US"/>
              <a: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The apple has a </a:t>
            </a:r>
            <a:r>
              <a:rPr b="1" lang="en-US"/>
              <a:t>core</a:t>
            </a:r>
            <a:r>
              <a:rPr lang="en-US"/>
              <a: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We </a:t>
            </a:r>
            <a:r>
              <a:rPr b="1" lang="en-US"/>
              <a:t>tore</a:t>
            </a:r>
            <a:r>
              <a:rPr lang="en-US"/>
              <a:t> the paper in half.</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I do a </a:t>
            </a:r>
            <a:r>
              <a:rPr b="1" lang="en-US"/>
              <a:t>chore</a:t>
            </a:r>
            <a:r>
              <a:rPr lang="en-US"/>
              <a:t> each night.</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They build a </a:t>
            </a:r>
            <a:r>
              <a:rPr b="1" lang="en-US"/>
              <a:t>fort</a:t>
            </a:r>
            <a:r>
              <a:rPr lang="en-US"/>
              <a:t> in the tree.</a:t>
            </a:r>
            <a:endParaRPr/>
          </a:p>
          <a:p>
            <a:pPr indent="-412750" lvl="1" marL="971550" marR="0" rtl="0" algn="l">
              <a:lnSpc>
                <a:spcPct val="100000"/>
              </a:lnSpc>
              <a:spcBef>
                <a:spcPts val="0"/>
              </a:spcBef>
              <a:spcAft>
                <a:spcPts val="0"/>
              </a:spcAft>
              <a:buClr>
                <a:srgbClr val="000000"/>
              </a:buClr>
              <a:buSzPts val="1200"/>
              <a:buFont typeface="Calibri"/>
              <a:buAutoNum type="arabicPeriod"/>
            </a:pPr>
            <a:r>
              <a:rPr lang="en-US"/>
              <a:t>Do you like to write on the </a:t>
            </a:r>
            <a:r>
              <a:rPr b="1" lang="en-US"/>
              <a:t>board</a:t>
            </a:r>
            <a:r>
              <a:rPr lang="en-US"/>
              <a:t>?</a:t>
            </a:r>
            <a:endParaRPr/>
          </a:p>
          <a:p>
            <a:pPr indent="-127000" lvl="0" marL="228600" marR="0" rtl="0" algn="l">
              <a:lnSpc>
                <a:spcPct val="100000"/>
              </a:lnSpc>
              <a:spcBef>
                <a:spcPts val="0"/>
              </a:spcBef>
              <a:spcAft>
                <a:spcPts val="0"/>
              </a:spcAft>
              <a:buClr>
                <a:srgbClr val="000000"/>
              </a:buClr>
              <a:buSzPts val="1200"/>
              <a:buFont typeface="Calibri"/>
              <a:buAutoNum type="arabicPeriod"/>
            </a:pPr>
            <a:r>
              <a:rPr b="0" i="0" lang="en-US" sz="1200" u="none" strike="noStrike">
                <a:solidFill>
                  <a:srgbClr val="000000"/>
                </a:solidFill>
                <a:latin typeface="Calibri"/>
                <a:ea typeface="Calibri"/>
                <a:cs typeface="Calibri"/>
                <a:sym typeface="Calibri"/>
              </a:rPr>
              <a:t>Reveal the spelling word and have students check their work. </a:t>
            </a:r>
            <a:endParaRPr sz="1200">
              <a:latin typeface="Calibri"/>
              <a:ea typeface="Calibri"/>
              <a:cs typeface="Calibri"/>
              <a:sym typeface="Calibri"/>
            </a:endParaRPr>
          </a:p>
          <a:p>
            <a:pPr indent="-152400" lvl="0" marL="228600" rtl="0" algn="l">
              <a:lnSpc>
                <a:spcPct val="100000"/>
              </a:lnSpc>
              <a:spcBef>
                <a:spcPts val="0"/>
              </a:spcBef>
              <a:spcAft>
                <a:spcPts val="0"/>
              </a:spcAft>
              <a:buClr>
                <a:schemeClr val="dk1"/>
              </a:buClr>
              <a:buSzPts val="1200"/>
              <a:buFont typeface="Arial"/>
              <a:buNone/>
            </a:pPr>
            <a:r>
              <a:t/>
            </a:r>
            <a:endParaRPr b="0" i="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b="0" i="0" u="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Calibri"/>
              <a:buNone/>
            </a:pPr>
            <a:r>
              <a:t/>
            </a:r>
            <a:endParaRPr b="0" i="0" u="none" strike="noStrike">
              <a:solidFill>
                <a:srgbClr val="000000"/>
              </a:solidFill>
              <a:latin typeface="Calibri"/>
              <a:ea typeface="Calibri"/>
              <a:cs typeface="Calibri"/>
              <a:sym typeface="Calibri"/>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5"/>
          <p:cNvSpPr/>
          <p:nvPr>
            <p:ph idx="2" type="pic"/>
          </p:nvPr>
        </p:nvSpPr>
        <p:spPr>
          <a:xfrm>
            <a:off x="5183188" y="987425"/>
            <a:ext cx="6172200" cy="4873625"/>
          </a:xfrm>
          <a:prstGeom prst="rect">
            <a:avLst/>
          </a:prstGeom>
          <a:noFill/>
          <a:ln>
            <a:noFill/>
          </a:ln>
        </p:spPr>
      </p:sp>
      <p:sp>
        <p:nvSpPr>
          <p:cNvPr id="68" name="Google Shape;68;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2.png"/><Relationship Id="rId7"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7.png"/><Relationship Id="rId7"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hyperlink" Target="mailto:k12learningpermissions@savva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5.png"/><Relationship Id="rId7"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2.png"/><Relationship Id="rId7"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7.png"/><Relationship Id="rId7"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6.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91" name="Google Shape;91;p1"/>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92" name="Google Shape;92;p1"/>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93" name="Google Shape;93;p1"/>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94" name="Google Shape;94;p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95" name="Google Shape;95;p1"/>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2</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A picture containing clock&#10;&#10;Description automatically generated" id="205" name="Google Shape;205;p1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06" name="Google Shape;206;p1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07" name="Google Shape;207;p1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08" name="Google Shape;208;p1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09" name="Google Shape;209;p1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Introduce the Project</a:t>
            </a:r>
            <a:endParaRPr b="0" i="0" sz="1400" u="none" cap="none" strike="noStrike">
              <a:solidFill>
                <a:srgbClr val="000000"/>
              </a:solidFill>
              <a:latin typeface="Century Gothic"/>
              <a:ea typeface="Century Gothic"/>
              <a:cs typeface="Century Gothic"/>
              <a:sym typeface="Century Gothic"/>
            </a:endParaRPr>
          </a:p>
        </p:txBody>
      </p:sp>
      <p:sp>
        <p:nvSpPr>
          <p:cNvPr id="210" name="Google Shape;210;p10"/>
          <p:cNvSpPr txBox="1"/>
          <p:nvPr/>
        </p:nvSpPr>
        <p:spPr>
          <a:xfrm>
            <a:off x="6570891" y="2370570"/>
            <a:ext cx="444000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Think </a:t>
            </a:r>
            <a:r>
              <a:rPr b="0" i="0" lang="en-US" sz="2800" u="none" cap="none" strike="noStrike">
                <a:solidFill>
                  <a:schemeClr val="dk1"/>
                </a:solidFill>
                <a:latin typeface="Century Gothic"/>
                <a:ea typeface="Century Gothic"/>
                <a:cs typeface="Century Gothic"/>
                <a:sym typeface="Century Gothic"/>
              </a:rPr>
              <a:t>of the best place in your town.</a:t>
            </a:r>
            <a:endParaRPr b="0" i="0" sz="1400" u="none" cap="none" strike="noStrike">
              <a:solidFill>
                <a:srgbClr val="000000"/>
              </a:solidFill>
              <a:latin typeface="Arial"/>
              <a:ea typeface="Arial"/>
              <a:cs typeface="Arial"/>
              <a:sym typeface="Arial"/>
            </a:endParaRPr>
          </a:p>
        </p:txBody>
      </p:sp>
      <p:sp>
        <p:nvSpPr>
          <p:cNvPr id="211" name="Google Shape;211;p10"/>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a:t>
            </a:r>
            <a:endParaRPr b="0" i="0" sz="1400" u="none" cap="none" strike="noStrike">
              <a:solidFill>
                <a:srgbClr val="000000"/>
              </a:solidFill>
              <a:latin typeface="Century Gothic"/>
              <a:ea typeface="Century Gothic"/>
              <a:cs typeface="Century Gothic"/>
              <a:sym typeface="Century Gothic"/>
            </a:endParaRPr>
          </a:p>
        </p:txBody>
      </p:sp>
      <p:sp>
        <p:nvSpPr>
          <p:cNvPr id="212" name="Google Shape;212;p10"/>
          <p:cNvSpPr txBox="1"/>
          <p:nvPr/>
        </p:nvSpPr>
        <p:spPr>
          <a:xfrm>
            <a:off x="6570891" y="3524508"/>
            <a:ext cx="4440008" cy="2246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Share </a:t>
            </a:r>
            <a:r>
              <a:rPr b="0" i="0" lang="en-US" sz="2800" u="none" cap="none" strike="noStrike">
                <a:solidFill>
                  <a:schemeClr val="dk1"/>
                </a:solidFill>
                <a:latin typeface="Century Gothic"/>
                <a:ea typeface="Century Gothic"/>
                <a:cs typeface="Century Gothic"/>
                <a:sym typeface="Century Gothic"/>
              </a:rPr>
              <a:t>your place with a partner and </a:t>
            </a:r>
            <a:r>
              <a:rPr b="1" i="0" lang="en-US" sz="2800" u="none" cap="none" strike="noStrike">
                <a:solidFill>
                  <a:schemeClr val="dk1"/>
                </a:solidFill>
                <a:latin typeface="Century Gothic"/>
                <a:ea typeface="Century Gothic"/>
                <a:cs typeface="Century Gothic"/>
                <a:sym typeface="Century Gothic"/>
              </a:rPr>
              <a:t>talk about</a:t>
            </a:r>
            <a:r>
              <a:rPr b="0" i="0" lang="en-US" sz="2800" u="none" cap="none" strike="noStrike">
                <a:solidFill>
                  <a:schemeClr val="dk1"/>
                </a:solidFill>
                <a:latin typeface="Century Gothic"/>
                <a:ea typeface="Century Gothic"/>
                <a:cs typeface="Century Gothic"/>
                <a:sym typeface="Century Gothic"/>
              </a:rPr>
              <a:t> why that place deserves to win the best place in town.</a:t>
            </a:r>
            <a:endParaRPr b="0" i="0" sz="1400" u="none" cap="none" strike="noStrike">
              <a:solidFill>
                <a:srgbClr val="000000"/>
              </a:solidFill>
              <a:latin typeface="Arial"/>
              <a:ea typeface="Arial"/>
              <a:cs typeface="Arial"/>
              <a:sym typeface="Arial"/>
            </a:endParaRPr>
          </a:p>
        </p:txBody>
      </p:sp>
      <p:pic>
        <p:nvPicPr>
          <p:cNvPr descr="A picture containing text, font, graphics, graphic design&#10;&#10;Description automatically generated" id="213" name="Google Shape;213;p10"/>
          <p:cNvPicPr preferRelativeResize="0"/>
          <p:nvPr/>
        </p:nvPicPr>
        <p:blipFill rotWithShape="1">
          <a:blip r:embed="rId6">
            <a:alphaModFix/>
          </a:blip>
          <a:srcRect b="0" l="0" r="0" t="0"/>
          <a:stretch/>
        </p:blipFill>
        <p:spPr>
          <a:xfrm>
            <a:off x="6512289" y="1552585"/>
            <a:ext cx="3232452" cy="817985"/>
          </a:xfrm>
          <a:prstGeom prst="rect">
            <a:avLst/>
          </a:prstGeom>
          <a:noFill/>
          <a:ln>
            <a:noFill/>
          </a:ln>
        </p:spPr>
      </p:pic>
      <p:pic>
        <p:nvPicPr>
          <p:cNvPr id="214" name="Google Shape;214;p10"/>
          <p:cNvPicPr preferRelativeResize="0"/>
          <p:nvPr/>
        </p:nvPicPr>
        <p:blipFill rotWithShape="1">
          <a:blip r:embed="rId7">
            <a:alphaModFix/>
          </a:blip>
          <a:srcRect b="0" l="0" r="0" t="0"/>
          <a:stretch/>
        </p:blipFill>
        <p:spPr>
          <a:xfrm>
            <a:off x="1794910" y="1188355"/>
            <a:ext cx="3884802" cy="530541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A picture containing clock&#10;&#10;Description automatically generated" id="220" name="Google Shape;220;p1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21" name="Google Shape;221;p1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22" name="Google Shape;222;p1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23" name="Google Shape;223;p1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24" name="Google Shape;224;p1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Build Background</a:t>
            </a:r>
            <a:endParaRPr b="0" i="0" sz="1400" u="none" cap="none" strike="noStrike">
              <a:solidFill>
                <a:srgbClr val="000000"/>
              </a:solidFill>
              <a:latin typeface="Century Gothic"/>
              <a:ea typeface="Century Gothic"/>
              <a:cs typeface="Century Gothic"/>
              <a:sym typeface="Century Gothic"/>
            </a:endParaRPr>
          </a:p>
        </p:txBody>
      </p:sp>
      <p:sp>
        <p:nvSpPr>
          <p:cNvPr id="225" name="Google Shape;225;p11"/>
          <p:cNvSpPr txBox="1"/>
          <p:nvPr/>
        </p:nvSpPr>
        <p:spPr>
          <a:xfrm>
            <a:off x="298790" y="1085567"/>
            <a:ext cx="10225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b="0" i="0" lang="en-US" sz="2800" u="none" cap="none" strike="noStrike">
                <a:solidFill>
                  <a:schemeClr val="dk1"/>
                </a:solidFill>
                <a:latin typeface="Century Gothic"/>
                <a:ea typeface="Century Gothic"/>
                <a:cs typeface="Century Gothic"/>
                <a:sym typeface="Century Gothic"/>
              </a:rPr>
              <a:t>“Exploring Museums</a:t>
            </a:r>
            <a:r>
              <a:rPr b="0" i="0" lang="en-US" sz="2800" u="none" cap="none" strike="noStrike">
                <a:solidFill>
                  <a:schemeClr val="dk1"/>
                </a:solidFill>
                <a:latin typeface="Arial"/>
                <a:ea typeface="Arial"/>
                <a:cs typeface="Arial"/>
                <a:sym typeface="Arial"/>
              </a:rPr>
              <a:t>.</a:t>
            </a:r>
            <a:r>
              <a:rPr b="0" i="0" lang="en-US" sz="2800" u="none" cap="none" strike="noStrike">
                <a:solidFill>
                  <a:schemeClr val="dk1"/>
                </a:solidFill>
                <a:latin typeface="Century Gothic"/>
                <a:ea typeface="Century Gothic"/>
                <a:cs typeface="Century Gothic"/>
                <a:sym typeface="Century Gothic"/>
              </a:rPr>
              <a:t>”</a:t>
            </a:r>
            <a:endParaRPr b="0" i="0" sz="1400" u="none" cap="none" strike="noStrike">
              <a:solidFill>
                <a:srgbClr val="000000"/>
              </a:solidFill>
              <a:latin typeface="Arial"/>
              <a:ea typeface="Arial"/>
              <a:cs typeface="Arial"/>
              <a:sym typeface="Arial"/>
            </a:endParaRPr>
          </a:p>
        </p:txBody>
      </p:sp>
      <p:sp>
        <p:nvSpPr>
          <p:cNvPr id="226" name="Google Shape;226;p11"/>
          <p:cNvSpPr txBox="1"/>
          <p:nvPr/>
        </p:nvSpPr>
        <p:spPr>
          <a:xfrm>
            <a:off x="6863700" y="1444425"/>
            <a:ext cx="4954800" cy="452520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2400" u="none" cap="none" strike="noStrike">
                <a:solidFill>
                  <a:srgbClr val="353335"/>
                </a:solidFill>
                <a:latin typeface="Century Gothic"/>
                <a:ea typeface="Century Gothic"/>
                <a:cs typeface="Century Gothic"/>
                <a:sym typeface="Century Gothic"/>
              </a:rPr>
              <a:t>Take turns reading</a:t>
            </a:r>
            <a:r>
              <a:rPr b="0" i="0" lang="en-US" sz="2400" u="none" cap="none" strike="noStrike">
                <a:solidFill>
                  <a:srgbClr val="353335"/>
                </a:solidFill>
                <a:latin typeface="Century Gothic"/>
                <a:ea typeface="Century Gothic"/>
                <a:cs typeface="Century Gothic"/>
                <a:sym typeface="Century Gothic"/>
              </a:rPr>
              <a:t> paragraphs with a partner and </a:t>
            </a:r>
            <a:r>
              <a:rPr b="1" i="0" lang="en-US" sz="2400" u="none" cap="none" strike="noStrike">
                <a:solidFill>
                  <a:srgbClr val="353335"/>
                </a:solidFill>
                <a:latin typeface="Century Gothic"/>
                <a:ea typeface="Century Gothic"/>
                <a:cs typeface="Century Gothic"/>
                <a:sym typeface="Century Gothic"/>
              </a:rPr>
              <a:t>make</a:t>
            </a:r>
            <a:r>
              <a:rPr b="0" i="0" lang="en-US" sz="2400" u="none" cap="none" strike="noStrike">
                <a:solidFill>
                  <a:srgbClr val="353335"/>
                </a:solidFill>
                <a:latin typeface="Century Gothic"/>
                <a:ea typeface="Century Gothic"/>
                <a:cs typeface="Century Gothic"/>
                <a:sym typeface="Century Gothic"/>
              </a:rPr>
              <a:t> connections.</a:t>
            </a:r>
            <a:endParaRPr b="0" i="0" sz="2400" u="none" cap="none" strike="noStrike">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0" i="0" lang="en-US" sz="2400" u="none" cap="none" strike="noStrike">
                <a:solidFill>
                  <a:srgbClr val="353335"/>
                </a:solidFill>
                <a:latin typeface="Century Gothic"/>
                <a:ea typeface="Century Gothic"/>
                <a:cs typeface="Century Gothic"/>
                <a:sym typeface="Century Gothic"/>
              </a:rPr>
              <a:t>This section of the text reminds me…</a:t>
            </a:r>
            <a:endParaRPr b="0" i="0" sz="2400" u="none" cap="none" strike="noStrike">
              <a:solidFill>
                <a:schemeClr val="dk1"/>
              </a:solidFill>
              <a:latin typeface="Century Gothic"/>
              <a:ea typeface="Century Gothic"/>
              <a:cs typeface="Century Gothic"/>
              <a:sym typeface="Century Gothic"/>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0" i="0" lang="en-US" sz="2400" u="none" cap="none" strike="noStrike">
                <a:solidFill>
                  <a:srgbClr val="353335"/>
                </a:solidFill>
                <a:latin typeface="Century Gothic"/>
                <a:ea typeface="Century Gothic"/>
                <a:cs typeface="Century Gothic"/>
                <a:sym typeface="Century Gothic"/>
              </a:rPr>
              <a:t>When I went to a museum, I saw…</a:t>
            </a:r>
            <a:endParaRPr/>
          </a:p>
          <a:p>
            <a:pPr indent="0" lvl="1" marL="457200" marR="0" rtl="0" algn="l">
              <a:spcBef>
                <a:spcPts val="0"/>
              </a:spcBef>
              <a:spcAft>
                <a:spcPts val="0"/>
              </a:spcAft>
              <a:buNone/>
            </a:pPr>
            <a:r>
              <a:t/>
            </a:r>
            <a:endParaRPr b="0" i="0" sz="2400" u="none" cap="none" strike="noStrike">
              <a:solidFill>
                <a:srgbClr val="353335"/>
              </a:solidFill>
              <a:latin typeface="Century Gothic"/>
              <a:ea typeface="Century Gothic"/>
              <a:cs typeface="Century Gothic"/>
              <a:sym typeface="Century Gothic"/>
            </a:endParaRPr>
          </a:p>
          <a:p>
            <a:pPr indent="0" lvl="1" marL="457200" marR="0" rtl="0" algn="l">
              <a:spcBef>
                <a:spcPts val="0"/>
              </a:spcBef>
              <a:spcAft>
                <a:spcPts val="0"/>
              </a:spcAft>
              <a:buNone/>
            </a:pPr>
            <a:r>
              <a:rPr b="0" i="0" lang="en-US" sz="2400" u="none" cap="none" strike="noStrike">
                <a:solidFill>
                  <a:srgbClr val="353335"/>
                </a:solidFill>
                <a:latin typeface="Century Gothic"/>
                <a:ea typeface="Century Gothic"/>
                <a:cs typeface="Century Gothic"/>
                <a:sym typeface="Century Gothic"/>
              </a:rPr>
              <a:t>I would like to go to a museum that had lots of …</a:t>
            </a:r>
            <a:endParaRPr b="0" i="0" sz="2400" u="none" cap="none" strike="noStrike">
              <a:solidFill>
                <a:schemeClr val="dk1"/>
              </a:solidFill>
              <a:latin typeface="Century Gothic"/>
              <a:ea typeface="Century Gothic"/>
              <a:cs typeface="Century Gothic"/>
              <a:sym typeface="Century Gothic"/>
            </a:endParaRPr>
          </a:p>
        </p:txBody>
      </p:sp>
      <p:pic>
        <p:nvPicPr>
          <p:cNvPr id="227" name="Google Shape;227;p11"/>
          <p:cNvPicPr preferRelativeResize="0"/>
          <p:nvPr/>
        </p:nvPicPr>
        <p:blipFill rotWithShape="1">
          <a:blip r:embed="rId6">
            <a:alphaModFix/>
          </a:blip>
          <a:srcRect b="0" l="0" r="0" t="0"/>
          <a:stretch/>
        </p:blipFill>
        <p:spPr>
          <a:xfrm>
            <a:off x="488051" y="1582076"/>
            <a:ext cx="3494132" cy="46252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28" name="Google Shape;228;p11"/>
          <p:cNvPicPr preferRelativeResize="0"/>
          <p:nvPr/>
        </p:nvPicPr>
        <p:blipFill rotWithShape="1">
          <a:blip r:embed="rId7">
            <a:alphaModFix/>
          </a:blip>
          <a:srcRect b="0" l="0" r="0" t="0"/>
          <a:stretch/>
        </p:blipFill>
        <p:spPr>
          <a:xfrm>
            <a:off x="3546625" y="2318976"/>
            <a:ext cx="3317075" cy="43522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A picture containing clock&#10;&#10;Description automatically generated" id="234" name="Google Shape;234;p1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35" name="Google Shape;235;p1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36" name="Google Shape;236;p1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37" name="Google Shape;237;p1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38" name="Google Shape;238;p1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Generate Questions</a:t>
            </a:r>
            <a:endParaRPr b="0" i="0" sz="1400" u="none" cap="none" strike="noStrike">
              <a:solidFill>
                <a:srgbClr val="000000"/>
              </a:solidFill>
              <a:latin typeface="Century Gothic"/>
              <a:ea typeface="Century Gothic"/>
              <a:cs typeface="Century Gothic"/>
              <a:sym typeface="Century Gothic"/>
            </a:endParaRPr>
          </a:p>
        </p:txBody>
      </p:sp>
      <p:sp>
        <p:nvSpPr>
          <p:cNvPr id="239" name="Google Shape;239;p1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200, 201</a:t>
            </a:r>
            <a:endParaRPr b="0" i="0" sz="1400" u="none" cap="none" strike="noStrike">
              <a:solidFill>
                <a:srgbClr val="000000"/>
              </a:solidFill>
              <a:latin typeface="Century Gothic"/>
              <a:ea typeface="Century Gothic"/>
              <a:cs typeface="Century Gothic"/>
              <a:sym typeface="Century Gothic"/>
            </a:endParaRPr>
          </a:p>
        </p:txBody>
      </p:sp>
      <p:sp>
        <p:nvSpPr>
          <p:cNvPr id="240" name="Google Shape;240;p12"/>
          <p:cNvSpPr txBox="1"/>
          <p:nvPr/>
        </p:nvSpPr>
        <p:spPr>
          <a:xfrm>
            <a:off x="1917873" y="4117125"/>
            <a:ext cx="80406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With a partner, </a:t>
            </a:r>
            <a:r>
              <a:rPr b="1" i="0" lang="en-US" sz="2800" u="none" cap="none" strike="noStrike">
                <a:solidFill>
                  <a:schemeClr val="dk1"/>
                </a:solidFill>
                <a:latin typeface="Century Gothic"/>
                <a:ea typeface="Century Gothic"/>
                <a:cs typeface="Century Gothic"/>
                <a:sym typeface="Century Gothic"/>
              </a:rPr>
              <a:t>choose</a:t>
            </a:r>
            <a:r>
              <a:rPr b="0" i="0" lang="en-US" sz="2800" u="none" cap="none" strike="noStrike">
                <a:solidFill>
                  <a:schemeClr val="dk1"/>
                </a:solidFill>
                <a:latin typeface="Century Gothic"/>
                <a:ea typeface="Century Gothic"/>
                <a:cs typeface="Century Gothic"/>
                <a:sym typeface="Century Gothic"/>
              </a:rPr>
              <a:t> a place you think is the best place in town.  </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Write</a:t>
            </a:r>
            <a:r>
              <a:rPr b="0" i="0" lang="en-US" sz="2800" u="none" cap="none" strike="noStrike">
                <a:solidFill>
                  <a:schemeClr val="dk1"/>
                </a:solidFill>
                <a:latin typeface="Century Gothic"/>
                <a:ea typeface="Century Gothic"/>
                <a:cs typeface="Century Gothic"/>
                <a:sym typeface="Century Gothic"/>
              </a:rPr>
              <a:t> questions about, what you want to know and what you need to research.</a:t>
            </a:r>
            <a:endParaRPr b="0" i="0" sz="1400" u="none" cap="none" strike="noStrike">
              <a:solidFill>
                <a:srgbClr val="000000"/>
              </a:solidFill>
              <a:latin typeface="Century Gothic"/>
              <a:ea typeface="Century Gothic"/>
              <a:cs typeface="Century Gothic"/>
              <a:sym typeface="Century Gothic"/>
            </a:endParaRPr>
          </a:p>
        </p:txBody>
      </p:sp>
      <p:sp>
        <p:nvSpPr>
          <p:cNvPr id="241" name="Google Shape;241;p12"/>
          <p:cNvSpPr txBox="1"/>
          <p:nvPr/>
        </p:nvSpPr>
        <p:spPr>
          <a:xfrm>
            <a:off x="1917875" y="2296800"/>
            <a:ext cx="9148500" cy="16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Century Gothic"/>
                <a:ea typeface="Century Gothic"/>
                <a:cs typeface="Century Gothic"/>
                <a:sym typeface="Century Gothic"/>
              </a:rPr>
              <a:t>Let’s </a:t>
            </a:r>
            <a:r>
              <a:rPr b="1" i="0" lang="en-US" sz="2800" u="none" cap="none" strike="noStrike">
                <a:solidFill>
                  <a:schemeClr val="dk1"/>
                </a:solidFill>
                <a:latin typeface="Century Gothic"/>
                <a:ea typeface="Century Gothic"/>
                <a:cs typeface="Century Gothic"/>
                <a:sym typeface="Century Gothic"/>
              </a:rPr>
              <a:t>brainstorm</a:t>
            </a:r>
            <a:r>
              <a:rPr b="0" i="0" lang="en-US" sz="2800" u="none" cap="none" strike="noStrike">
                <a:solidFill>
                  <a:schemeClr val="dk1"/>
                </a:solidFill>
                <a:latin typeface="Century Gothic"/>
                <a:ea typeface="Century Gothic"/>
                <a:cs typeface="Century Gothic"/>
                <a:sym typeface="Century Gothic"/>
              </a:rPr>
              <a:t> lists of things found in museums</a:t>
            </a:r>
            <a:r>
              <a:rPr b="0" i="0" lang="en-US" sz="18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Now we will take what we have learned about inquiry and </a:t>
            </a:r>
            <a:r>
              <a:rPr b="1" lang="en-US" sz="2800">
                <a:solidFill>
                  <a:schemeClr val="dk1"/>
                </a:solidFill>
                <a:latin typeface="Century Gothic"/>
                <a:ea typeface="Century Gothic"/>
                <a:cs typeface="Century Gothic"/>
                <a:sym typeface="Century Gothic"/>
              </a:rPr>
              <a:t>think</a:t>
            </a:r>
            <a:r>
              <a:rPr lang="en-US" sz="2800">
                <a:solidFill>
                  <a:schemeClr val="dk1"/>
                </a:solidFill>
                <a:latin typeface="Century Gothic"/>
                <a:ea typeface="Century Gothic"/>
                <a:cs typeface="Century Gothic"/>
                <a:sym typeface="Century Gothic"/>
              </a:rPr>
              <a:t> of our own questions.</a:t>
            </a:r>
            <a:endParaRPr/>
          </a:p>
        </p:txBody>
      </p:sp>
      <p:pic>
        <p:nvPicPr>
          <p:cNvPr descr="A picture containing text, font, graphics, magenta&#10;&#10;Description automatically generated" id="242" name="Google Shape;242;p12"/>
          <p:cNvPicPr preferRelativeResize="0"/>
          <p:nvPr/>
        </p:nvPicPr>
        <p:blipFill rotWithShape="1">
          <a:blip r:embed="rId6">
            <a:alphaModFix/>
          </a:blip>
          <a:srcRect b="0" l="0" r="0" t="0"/>
          <a:stretch/>
        </p:blipFill>
        <p:spPr>
          <a:xfrm>
            <a:off x="540698" y="1158851"/>
            <a:ext cx="3581397" cy="8475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A picture containing clock&#10;&#10;Description automatically generated" id="248" name="Google Shape;248;p1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49" name="Google Shape;249;p1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50" name="Google Shape;250;p1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51" name="Google Shape;251;p1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52" name="Google Shape;252;p1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Inquire – Academic Vocabulary</a:t>
            </a:r>
            <a:endParaRPr b="0" i="0" sz="1400" u="none" cap="none" strike="noStrike">
              <a:solidFill>
                <a:srgbClr val="000000"/>
              </a:solidFill>
              <a:latin typeface="Century Gothic"/>
              <a:ea typeface="Century Gothic"/>
              <a:cs typeface="Century Gothic"/>
              <a:sym typeface="Century Gothic"/>
            </a:endParaRPr>
          </a:p>
        </p:txBody>
      </p:sp>
      <p:sp>
        <p:nvSpPr>
          <p:cNvPr id="253" name="Google Shape;253;p1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200, 201</a:t>
            </a:r>
            <a:endParaRPr b="0" i="0" sz="1400" u="none" cap="none" strike="noStrike">
              <a:solidFill>
                <a:srgbClr val="000000"/>
              </a:solidFill>
              <a:latin typeface="Century Gothic"/>
              <a:ea typeface="Century Gothic"/>
              <a:cs typeface="Century Gothic"/>
              <a:sym typeface="Century Gothic"/>
            </a:endParaRPr>
          </a:p>
        </p:txBody>
      </p:sp>
      <p:sp>
        <p:nvSpPr>
          <p:cNvPr id="254" name="Google Shape;254;p13"/>
          <p:cNvSpPr txBox="1"/>
          <p:nvPr/>
        </p:nvSpPr>
        <p:spPr>
          <a:xfrm>
            <a:off x="8152382" y="3808264"/>
            <a:ext cx="40395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Talk about </a:t>
            </a:r>
            <a:r>
              <a:rPr b="0" i="0" lang="en-US" sz="2800" u="none" cap="none" strike="noStrike">
                <a:solidFill>
                  <a:schemeClr val="dk1"/>
                </a:solidFill>
                <a:latin typeface="Century Gothic"/>
                <a:ea typeface="Century Gothic"/>
                <a:cs typeface="Century Gothic"/>
                <a:sym typeface="Century Gothic"/>
              </a:rPr>
              <a:t>the picture using your Academic Vocabulary. </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255" name="Google Shape;255;p13"/>
          <p:cNvPicPr preferRelativeResize="0"/>
          <p:nvPr/>
        </p:nvPicPr>
        <p:blipFill rotWithShape="1">
          <a:blip r:embed="rId6">
            <a:alphaModFix/>
          </a:blip>
          <a:srcRect b="0" l="0" r="0" t="0"/>
          <a:stretch/>
        </p:blipFill>
        <p:spPr>
          <a:xfrm>
            <a:off x="8354259" y="1581265"/>
            <a:ext cx="2681003" cy="634436"/>
          </a:xfrm>
          <a:prstGeom prst="rect">
            <a:avLst/>
          </a:prstGeom>
          <a:noFill/>
          <a:ln>
            <a:noFill/>
          </a:ln>
        </p:spPr>
      </p:pic>
      <p:sp>
        <p:nvSpPr>
          <p:cNvPr id="256" name="Google Shape;256;p13"/>
          <p:cNvSpPr txBox="1"/>
          <p:nvPr/>
        </p:nvSpPr>
        <p:spPr>
          <a:xfrm>
            <a:off x="8239133" y="2215692"/>
            <a:ext cx="35436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2800">
                <a:solidFill>
                  <a:schemeClr val="dk1"/>
                </a:solidFill>
                <a:latin typeface="Century Gothic"/>
                <a:ea typeface="Century Gothic"/>
                <a:cs typeface="Century Gothic"/>
                <a:sym typeface="Century Gothic"/>
              </a:rPr>
              <a:t>Turn </a:t>
            </a:r>
            <a:r>
              <a:rPr lang="en-US" sz="2800">
                <a:solidFill>
                  <a:schemeClr val="dk1"/>
                </a:solidFill>
                <a:latin typeface="Century Gothic"/>
                <a:ea typeface="Century Gothic"/>
                <a:cs typeface="Century Gothic"/>
                <a:sym typeface="Century Gothic"/>
              </a:rPr>
              <a:t>to pp. 200-201 in yo</a:t>
            </a:r>
            <a:r>
              <a:rPr lang="en-US" sz="2800">
                <a:solidFill>
                  <a:schemeClr val="dk1"/>
                </a:solidFill>
                <a:latin typeface="Century Gothic"/>
                <a:ea typeface="Century Gothic"/>
                <a:cs typeface="Century Gothic"/>
                <a:sym typeface="Century Gothic"/>
              </a:rPr>
              <a:t>u</a:t>
            </a:r>
            <a:r>
              <a:rPr lang="en-US" sz="2800">
                <a:solidFill>
                  <a:schemeClr val="dk1"/>
                </a:solidFill>
                <a:latin typeface="Century Gothic"/>
                <a:ea typeface="Century Gothic"/>
                <a:cs typeface="Century Gothic"/>
                <a:sym typeface="Century Gothic"/>
              </a:rPr>
              <a:t>r Student Interactive. </a:t>
            </a:r>
            <a:endParaRPr sz="2800">
              <a:solidFill>
                <a:schemeClr val="dk1"/>
              </a:solidFill>
              <a:latin typeface="Calibri"/>
              <a:ea typeface="Calibri"/>
              <a:cs typeface="Calibri"/>
              <a:sym typeface="Calibri"/>
            </a:endParaRPr>
          </a:p>
        </p:txBody>
      </p:sp>
      <p:pic>
        <p:nvPicPr>
          <p:cNvPr id="257" name="Google Shape;257;p13"/>
          <p:cNvPicPr preferRelativeResize="0"/>
          <p:nvPr/>
        </p:nvPicPr>
        <p:blipFill rotWithShape="1">
          <a:blip r:embed="rId7">
            <a:alphaModFix/>
          </a:blip>
          <a:srcRect b="0" l="0" r="0" t="0"/>
          <a:stretch/>
        </p:blipFill>
        <p:spPr>
          <a:xfrm>
            <a:off x="473332" y="1297873"/>
            <a:ext cx="7334003" cy="495846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A picture containing drawing, lamp&#10;&#10;Description automatically generated" id="262" name="Google Shape;262;p14"/>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263" name="Google Shape;263;p14"/>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264" name="Google Shape;264;p14"/>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265" name="Google Shape;265;p14"/>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2</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266" name="Google Shape;266;p14"/>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267" name="Google Shape;267;p1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A picture containing clock&#10;&#10;Description automatically generated" id="273" name="Google Shape;273;p1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274" name="Google Shape;274;p15"/>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275" name="Google Shape;275;p1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76" name="Google Shape;276;p1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sp>
        <p:nvSpPr>
          <p:cNvPr id="277" name="Google Shape;277;p1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r>
              <a:rPr b="1" lang="en-US" sz="2400">
                <a:solidFill>
                  <a:schemeClr val="lt1"/>
                </a:solidFill>
                <a:latin typeface="Century Gothic"/>
                <a:ea typeface="Century Gothic"/>
                <a:cs typeface="Century Gothic"/>
                <a:sym typeface="Century Gothic"/>
              </a:rPr>
              <a:t>197</a:t>
            </a:r>
            <a:endParaRPr b="0" i="0" sz="1400" u="none" cap="none" strike="noStrike">
              <a:solidFill>
                <a:srgbClr val="000000"/>
              </a:solidFill>
              <a:latin typeface="Century Gothic"/>
              <a:ea typeface="Century Gothic"/>
              <a:cs typeface="Century Gothic"/>
              <a:sym typeface="Century Gothic"/>
            </a:endParaRPr>
          </a:p>
        </p:txBody>
      </p:sp>
      <p:sp>
        <p:nvSpPr>
          <p:cNvPr id="278" name="Google Shape;278;p15"/>
          <p:cNvSpPr txBox="1"/>
          <p:nvPr/>
        </p:nvSpPr>
        <p:spPr>
          <a:xfrm>
            <a:off x="3466554" y="5536290"/>
            <a:ext cx="5258892"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Century Gothic"/>
                <a:ea typeface="Century Gothic"/>
                <a:cs typeface="Century Gothic"/>
                <a:sym typeface="Century Gothic"/>
              </a:rPr>
              <a:t>Complete</a:t>
            </a:r>
            <a:r>
              <a:rPr lang="en-US" sz="3200">
                <a:solidFill>
                  <a:schemeClr val="dk1"/>
                </a:solidFill>
                <a:latin typeface="Century Gothic"/>
                <a:ea typeface="Century Gothic"/>
                <a:cs typeface="Century Gothic"/>
                <a:sym typeface="Century Gothic"/>
              </a:rPr>
              <a:t> </a:t>
            </a:r>
            <a:r>
              <a:rPr b="0" i="0" lang="en-US" sz="3200" u="none" cap="none" strike="noStrike">
                <a:solidFill>
                  <a:schemeClr val="dk1"/>
                </a:solidFill>
                <a:latin typeface="Century Gothic"/>
                <a:ea typeface="Century Gothic"/>
                <a:cs typeface="Century Gothic"/>
                <a:sym typeface="Century Gothic"/>
              </a:rPr>
              <a:t>page </a:t>
            </a:r>
            <a:r>
              <a:rPr lang="en-US" sz="3200">
                <a:solidFill>
                  <a:schemeClr val="dk1"/>
                </a:solidFill>
                <a:latin typeface="Century Gothic"/>
                <a:ea typeface="Century Gothic"/>
                <a:cs typeface="Century Gothic"/>
                <a:sym typeface="Century Gothic"/>
              </a:rPr>
              <a:t>197</a:t>
            </a:r>
            <a:r>
              <a:rPr b="0" i="0" lang="en-US" sz="3200" u="none" cap="none" strike="noStrike">
                <a:solidFill>
                  <a:schemeClr val="dk1"/>
                </a:solidFill>
                <a:latin typeface="Century Gothic"/>
                <a:ea typeface="Century Gothic"/>
                <a:cs typeface="Century Gothic"/>
                <a:sym typeface="Century Gothic"/>
              </a:rPr>
              <a:t> in your Student Interactive.</a:t>
            </a:r>
            <a:endParaRPr b="0" i="0" sz="3200" u="none" cap="none" strike="noStrike">
              <a:solidFill>
                <a:schemeClr val="dk1"/>
              </a:solidFill>
              <a:latin typeface="Century Gothic"/>
              <a:ea typeface="Century Gothic"/>
              <a:cs typeface="Century Gothic"/>
              <a:sym typeface="Century Gothic"/>
            </a:endParaRPr>
          </a:p>
        </p:txBody>
      </p:sp>
      <p:pic>
        <p:nvPicPr>
          <p:cNvPr descr="A picture containing drawing, lamp&#10;&#10;Description automatically generated" id="279" name="Google Shape;279;p15"/>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280" name="Google Shape;280;p15"/>
          <p:cNvPicPr preferRelativeResize="0"/>
          <p:nvPr/>
        </p:nvPicPr>
        <p:blipFill rotWithShape="1">
          <a:blip r:embed="rId6">
            <a:alphaModFix/>
          </a:blip>
          <a:srcRect b="0" l="0" r="0" t="0"/>
          <a:stretch/>
        </p:blipFill>
        <p:spPr>
          <a:xfrm>
            <a:off x="2594898" y="1965550"/>
            <a:ext cx="6491849" cy="292688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A picture containing clock&#10;&#10;Description automatically generated" id="286" name="Google Shape;286;p1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287" name="Google Shape;287;p1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288" name="Google Shape;288;p1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289" name="Google Shape;289;p1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290" name="Google Shape;290;p1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291" name="Google Shape;291;p1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r>
              <a:rPr b="1" lang="en-US" sz="2400">
                <a:solidFill>
                  <a:schemeClr val="lt1"/>
                </a:solidFill>
                <a:latin typeface="Century Gothic"/>
                <a:ea typeface="Century Gothic"/>
                <a:cs typeface="Century Gothic"/>
                <a:sym typeface="Century Gothic"/>
              </a:rPr>
              <a:t>197</a:t>
            </a:r>
            <a:endParaRPr b="0" i="0" sz="1400" u="none" cap="none" strike="noStrike">
              <a:solidFill>
                <a:srgbClr val="000000"/>
              </a:solidFill>
              <a:latin typeface="Century Gothic"/>
              <a:ea typeface="Century Gothic"/>
              <a:cs typeface="Century Gothic"/>
              <a:sym typeface="Century Gothic"/>
            </a:endParaRPr>
          </a:p>
        </p:txBody>
      </p:sp>
      <p:sp>
        <p:nvSpPr>
          <p:cNvPr id="292" name="Google Shape;292;p16"/>
          <p:cNvSpPr txBox="1"/>
          <p:nvPr/>
        </p:nvSpPr>
        <p:spPr>
          <a:xfrm>
            <a:off x="6550330" y="2461112"/>
            <a:ext cx="4112230" cy="2554505"/>
          </a:xfrm>
          <a:prstGeom prst="rect">
            <a:avLst/>
          </a:prstGeom>
          <a:noFill/>
          <a:ln>
            <a:noFill/>
          </a:ln>
        </p:spPr>
        <p:txBody>
          <a:bodyPr anchorCtr="0" anchor="t" bIns="45700" lIns="91425" spcFirstLastPara="1" rIns="91425" wrap="square" tIns="45700">
            <a:spAutoFit/>
          </a:bodyPr>
          <a:lstStyle/>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000"/>
              <a:buFont typeface="Arial"/>
              <a:buChar char="•"/>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a:t>
            </a:r>
            <a:r>
              <a:rPr lang="en-US" sz="2800">
                <a:solidFill>
                  <a:schemeClr val="dk1"/>
                </a:solidFill>
                <a:latin typeface="Century Gothic"/>
                <a:ea typeface="Century Gothic"/>
                <a:cs typeface="Century Gothic"/>
                <a:sym typeface="Century Gothic"/>
              </a:rPr>
              <a:t>197</a:t>
            </a:r>
            <a:r>
              <a:rPr b="0" i="0" lang="en-US" sz="2800" u="none" cap="none" strike="noStrike">
                <a:solidFill>
                  <a:schemeClr val="dk1"/>
                </a:solidFill>
                <a:latin typeface="Century Gothic"/>
                <a:ea typeface="Century Gothic"/>
                <a:cs typeface="Century Gothic"/>
                <a:sym typeface="Century Gothic"/>
              </a:rPr>
              <a:t>.</a:t>
            </a:r>
            <a:endParaRPr b="0" i="0" sz="2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000"/>
              <a:buFont typeface="Arial"/>
              <a:buChar char="•"/>
            </a:pPr>
            <a:r>
              <a:rPr b="1" i="0" lang="en-US" sz="2800" u="none" cap="none" strike="noStrike">
                <a:solidFill>
                  <a:schemeClr val="dk1"/>
                </a:solidFill>
                <a:latin typeface="Century Gothic"/>
                <a:ea typeface="Century Gothic"/>
                <a:cs typeface="Century Gothic"/>
                <a:sym typeface="Century Gothic"/>
              </a:rPr>
              <a:t>Write </a:t>
            </a:r>
            <a:r>
              <a:rPr b="0" i="0" lang="en-US" sz="2800" u="none" cap="none" strike="noStrike">
                <a:solidFill>
                  <a:schemeClr val="dk1"/>
                </a:solidFill>
                <a:latin typeface="Century Gothic"/>
                <a:ea typeface="Century Gothic"/>
                <a:cs typeface="Century Gothic"/>
                <a:sym typeface="Century Gothic"/>
              </a:rPr>
              <a:t>a </a:t>
            </a:r>
            <a:r>
              <a:rPr lang="en-US" sz="2800">
                <a:solidFill>
                  <a:schemeClr val="dk1"/>
                </a:solidFill>
                <a:latin typeface="Century Gothic"/>
                <a:ea typeface="Century Gothic"/>
                <a:cs typeface="Century Gothic"/>
                <a:sym typeface="Century Gothic"/>
              </a:rPr>
              <a:t>word from the box to name each picture.</a:t>
            </a:r>
            <a:endParaRPr b="0" i="0" sz="2800" u="none" cap="none" strike="noStrike">
              <a:solidFill>
                <a:srgbClr val="000000"/>
              </a:solidFill>
              <a:latin typeface="Century Gothic"/>
              <a:ea typeface="Century Gothic"/>
              <a:cs typeface="Century Gothic"/>
              <a:sym typeface="Century Gothic"/>
            </a:endParaRPr>
          </a:p>
        </p:txBody>
      </p:sp>
      <p:pic>
        <p:nvPicPr>
          <p:cNvPr id="293" name="Google Shape;293;p16"/>
          <p:cNvPicPr preferRelativeResize="0"/>
          <p:nvPr/>
        </p:nvPicPr>
        <p:blipFill rotWithShape="1">
          <a:blip r:embed="rId6">
            <a:alphaModFix/>
          </a:blip>
          <a:srcRect b="0" l="0" r="0" t="0"/>
          <a:stretch/>
        </p:blipFill>
        <p:spPr>
          <a:xfrm>
            <a:off x="1755083" y="1197192"/>
            <a:ext cx="3886589" cy="530236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294" name="Google Shape;294;p16"/>
          <p:cNvPicPr preferRelativeResize="0"/>
          <p:nvPr/>
        </p:nvPicPr>
        <p:blipFill rotWithShape="1">
          <a:blip r:embed="rId7">
            <a:alphaModFix/>
          </a:blip>
          <a:srcRect b="0" l="0" r="0" t="0"/>
          <a:stretch/>
        </p:blipFill>
        <p:spPr>
          <a:xfrm>
            <a:off x="6727324" y="1683771"/>
            <a:ext cx="2467319" cy="8287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A picture containing clock&#10;&#10;Description automatically generated" id="300" name="Google Shape;300;p1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01" name="Google Shape;301;p1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02" name="Google Shape;302;p1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03" name="Google Shape;303;p1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04" name="Google Shape;304;p1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305" name="Google Shape;305;p17"/>
          <p:cNvSpPr txBox="1"/>
          <p:nvPr/>
        </p:nvSpPr>
        <p:spPr>
          <a:xfrm>
            <a:off x="819040" y="3062863"/>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also</a:t>
            </a:r>
            <a:endParaRPr b="0" i="0" sz="1400" u="none" cap="none" strike="noStrike">
              <a:solidFill>
                <a:srgbClr val="000000"/>
              </a:solidFill>
              <a:latin typeface="Century Gothic"/>
              <a:ea typeface="Century Gothic"/>
              <a:cs typeface="Century Gothic"/>
              <a:sym typeface="Century Gothic"/>
            </a:endParaRPr>
          </a:p>
        </p:txBody>
      </p:sp>
      <p:sp>
        <p:nvSpPr>
          <p:cNvPr id="306" name="Google Shape;306;p17"/>
          <p:cNvSpPr txBox="1"/>
          <p:nvPr/>
        </p:nvSpPr>
        <p:spPr>
          <a:xfrm>
            <a:off x="4495801" y="3062862"/>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large</a:t>
            </a:r>
            <a:endParaRPr b="0" i="0" sz="1400" u="none" cap="none" strike="noStrike">
              <a:solidFill>
                <a:srgbClr val="000000"/>
              </a:solidFill>
              <a:latin typeface="Century Gothic"/>
              <a:ea typeface="Century Gothic"/>
              <a:cs typeface="Century Gothic"/>
              <a:sym typeface="Century Gothic"/>
            </a:endParaRPr>
          </a:p>
        </p:txBody>
      </p:sp>
      <p:sp>
        <p:nvSpPr>
          <p:cNvPr id="307" name="Google Shape;307;p17"/>
          <p:cNvSpPr txBox="1"/>
          <p:nvPr/>
        </p:nvSpPr>
        <p:spPr>
          <a:xfrm>
            <a:off x="8172562" y="3062862"/>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small</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A picture containing clock&#10;&#10;Description automatically generated" id="313" name="Google Shape;313;p1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14" name="Google Shape;314;p1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15" name="Google Shape;315;p1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16" name="Google Shape;316;p1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17" name="Google Shape;317;p1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Spelling </a:t>
            </a:r>
            <a:endParaRPr b="0" i="0" sz="1400" u="none" cap="none" strike="noStrike">
              <a:solidFill>
                <a:srgbClr val="000000"/>
              </a:solidFill>
              <a:latin typeface="Century Gothic"/>
              <a:ea typeface="Century Gothic"/>
              <a:cs typeface="Century Gothic"/>
              <a:sym typeface="Century Gothic"/>
            </a:endParaRPr>
          </a:p>
        </p:txBody>
      </p:sp>
      <p:sp>
        <p:nvSpPr>
          <p:cNvPr id="318" name="Google Shape;318;p18"/>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r>
              <a:rPr b="1" lang="en-US" sz="2400">
                <a:solidFill>
                  <a:schemeClr val="lt1"/>
                </a:solidFill>
                <a:latin typeface="Century Gothic"/>
                <a:ea typeface="Century Gothic"/>
                <a:cs typeface="Century Gothic"/>
                <a:sym typeface="Century Gothic"/>
              </a:rPr>
              <a:t>199</a:t>
            </a:r>
            <a:endParaRPr b="0" i="0" sz="1400" u="none" cap="none" strike="noStrike">
              <a:solidFill>
                <a:srgbClr val="000000"/>
              </a:solidFill>
              <a:latin typeface="Century Gothic"/>
              <a:ea typeface="Century Gothic"/>
              <a:cs typeface="Century Gothic"/>
              <a:sym typeface="Century Gothic"/>
            </a:endParaRPr>
          </a:p>
        </p:txBody>
      </p:sp>
      <p:sp>
        <p:nvSpPr>
          <p:cNvPr id="319" name="Google Shape;319;p18"/>
          <p:cNvSpPr txBox="1"/>
          <p:nvPr/>
        </p:nvSpPr>
        <p:spPr>
          <a:xfrm>
            <a:off x="548691" y="1796608"/>
            <a:ext cx="2860169"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b</a:t>
            </a:r>
            <a:r>
              <a:rPr b="0" i="0" lang="en-US" sz="5400" u="none" cap="none" strike="noStrike">
                <a:solidFill>
                  <a:schemeClr val="dk1"/>
                </a:solidFill>
                <a:latin typeface="Century Gothic"/>
                <a:ea typeface="Century Gothic"/>
                <a:cs typeface="Century Gothic"/>
                <a:sym typeface="Century Gothic"/>
              </a:rPr>
              <a:t>ore</a:t>
            </a:r>
            <a:endParaRPr/>
          </a:p>
          <a:p>
            <a:pPr indent="0" lvl="0" marL="0" marR="0" rtl="0" algn="l">
              <a:lnSpc>
                <a:spcPct val="100000"/>
              </a:lnSpc>
              <a:spcBef>
                <a:spcPts val="0"/>
              </a:spcBef>
              <a:spcAft>
                <a:spcPts val="0"/>
              </a:spcAft>
              <a:buClr>
                <a:srgbClr val="000000"/>
              </a:buClr>
              <a:buSzPts val="5400"/>
              <a:buFont typeface="Arial"/>
              <a:buNone/>
            </a:pPr>
            <a:r>
              <a:rPr lang="en-US" sz="3200">
                <a:solidFill>
                  <a:schemeClr val="dk1"/>
                </a:solidFill>
                <a:latin typeface="Century Gothic"/>
                <a:ea typeface="Century Gothic"/>
                <a:cs typeface="Century Gothic"/>
                <a:sym typeface="Century Gothic"/>
              </a:rPr>
              <a:t> </a:t>
            </a:r>
            <a:endParaRPr/>
          </a:p>
          <a:p>
            <a:pPr indent="0" lvl="0" marL="0" marR="0" rtl="0" algn="l">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c</a:t>
            </a:r>
            <a:r>
              <a:rPr b="0" i="0" lang="en-US" sz="5400" u="none" cap="none" strike="noStrike">
                <a:solidFill>
                  <a:schemeClr val="dk1"/>
                </a:solidFill>
                <a:latin typeface="Century Gothic"/>
                <a:ea typeface="Century Gothic"/>
                <a:cs typeface="Century Gothic"/>
                <a:sym typeface="Century Gothic"/>
              </a:rPr>
              <a:t>orn</a:t>
            </a:r>
            <a:endParaRPr/>
          </a:p>
          <a:p>
            <a:pPr indent="0" lvl="0" marL="0" marR="0" rtl="0" algn="l">
              <a:lnSpc>
                <a:spcPct val="100000"/>
              </a:lnSpc>
              <a:spcBef>
                <a:spcPts val="0"/>
              </a:spcBef>
              <a:spcAft>
                <a:spcPts val="0"/>
              </a:spcAft>
              <a:buClr>
                <a:srgbClr val="000000"/>
              </a:buClr>
              <a:buSzPts val="5400"/>
              <a:buFont typeface="Arial"/>
              <a:buNone/>
            </a:pPr>
            <a:r>
              <a:rPr lang="en-US" sz="3200">
                <a:solidFill>
                  <a:schemeClr val="dk1"/>
                </a:solidFill>
                <a:latin typeface="Century Gothic"/>
                <a:ea typeface="Century Gothic"/>
                <a:cs typeface="Century Gothic"/>
                <a:sym typeface="Century Gothic"/>
              </a:rPr>
              <a:t> </a:t>
            </a:r>
            <a:endParaRPr/>
          </a:p>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cellar</a:t>
            </a:r>
            <a:endParaRPr b="0" i="0" sz="5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5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320" name="Google Shape;320;p18"/>
          <p:cNvSpPr txBox="1"/>
          <p:nvPr/>
        </p:nvSpPr>
        <p:spPr>
          <a:xfrm>
            <a:off x="8079524" y="2544032"/>
            <a:ext cx="3900026"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 </a:t>
            </a:r>
            <a:r>
              <a:rPr b="0" i="0" lang="en-US" sz="3200" u="none" cap="none" strike="noStrike">
                <a:solidFill>
                  <a:schemeClr val="dk1"/>
                </a:solidFill>
                <a:latin typeface="Century Gothic"/>
                <a:ea typeface="Century Gothic"/>
                <a:cs typeface="Century Gothic"/>
                <a:sym typeface="Century Gothic"/>
              </a:rPr>
              <a:t>to page </a:t>
            </a:r>
            <a:r>
              <a:rPr lang="en-US" sz="3200">
                <a:solidFill>
                  <a:schemeClr val="dk1"/>
                </a:solidFill>
                <a:latin typeface="Century Gothic"/>
                <a:ea typeface="Century Gothic"/>
                <a:cs typeface="Century Gothic"/>
                <a:sym typeface="Century Gothic"/>
              </a:rPr>
              <a:t>199</a:t>
            </a:r>
            <a:r>
              <a:rPr b="0" i="0" lang="en-US" sz="3200" u="none" cap="none" strike="noStrike">
                <a:solidFill>
                  <a:schemeClr val="dk1"/>
                </a:solidFill>
                <a:latin typeface="Century Gothic"/>
                <a:ea typeface="Century Gothic"/>
                <a:cs typeface="Century Gothic"/>
                <a:sym typeface="Century Gothic"/>
              </a:rPr>
              <a:t>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pic>
        <p:nvPicPr>
          <p:cNvPr id="321" name="Google Shape;321;p18"/>
          <p:cNvPicPr preferRelativeResize="0"/>
          <p:nvPr/>
        </p:nvPicPr>
        <p:blipFill rotWithShape="1">
          <a:blip r:embed="rId6">
            <a:alphaModFix/>
          </a:blip>
          <a:srcRect b="0" l="0" r="0" t="0"/>
          <a:stretch/>
        </p:blipFill>
        <p:spPr>
          <a:xfrm>
            <a:off x="3499997" y="1300183"/>
            <a:ext cx="3922204" cy="5373351"/>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A picture containing clock&#10;&#10;Description automatically generated" id="327" name="Google Shape;327;p1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28" name="Google Shape;328;p1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29" name="Google Shape;329;p1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30" name="Google Shape;330;p1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31" name="Google Shape;331;p1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Persuasive Text</a:t>
            </a:r>
            <a:endParaRPr b="0" i="0" sz="3600" u="none" cap="none" strike="noStrike">
              <a:solidFill>
                <a:srgbClr val="000000"/>
              </a:solidFill>
              <a:latin typeface="Century Gothic"/>
              <a:ea typeface="Century Gothic"/>
              <a:cs typeface="Century Gothic"/>
              <a:sym typeface="Century Gothic"/>
            </a:endParaRPr>
          </a:p>
        </p:txBody>
      </p:sp>
      <p:sp>
        <p:nvSpPr>
          <p:cNvPr id="332" name="Google Shape;332;p19"/>
          <p:cNvSpPr txBox="1"/>
          <p:nvPr/>
        </p:nvSpPr>
        <p:spPr>
          <a:xfrm>
            <a:off x="6170356" y="2509190"/>
            <a:ext cx="4097141"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202 in your Student Interactive.</a:t>
            </a:r>
            <a:endParaRPr b="0" i="0" sz="1400" u="none" cap="none" strike="noStrike">
              <a:solidFill>
                <a:srgbClr val="000000"/>
              </a:solidFill>
              <a:latin typeface="Arial"/>
              <a:ea typeface="Arial"/>
              <a:cs typeface="Arial"/>
              <a:sym typeface="Arial"/>
            </a:endParaRPr>
          </a:p>
        </p:txBody>
      </p:sp>
      <p:sp>
        <p:nvSpPr>
          <p:cNvPr id="333" name="Google Shape;333;p1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202</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334" name="Google Shape;334;p19"/>
          <p:cNvPicPr preferRelativeResize="0"/>
          <p:nvPr/>
        </p:nvPicPr>
        <p:blipFill rotWithShape="1">
          <a:blip r:embed="rId6">
            <a:alphaModFix/>
          </a:blip>
          <a:srcRect b="0" l="0" r="0" t="0"/>
          <a:stretch/>
        </p:blipFill>
        <p:spPr>
          <a:xfrm>
            <a:off x="1881759" y="1142203"/>
            <a:ext cx="4115853" cy="556389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A picture containing clock&#10;&#10;Description automatically generated" id="101" name="Google Shape;101;p2"/>
          <p:cNvPicPr preferRelativeResize="0"/>
          <p:nvPr/>
        </p:nvPicPr>
        <p:blipFill rotWithShape="1">
          <a:blip r:embed="rId3">
            <a:alphaModFix/>
          </a:blip>
          <a:srcRect b="0" l="0" r="52261" t="0"/>
          <a:stretch/>
        </p:blipFill>
        <p:spPr>
          <a:xfrm>
            <a:off x="4305489" y="1536072"/>
            <a:ext cx="3157122" cy="903076"/>
          </a:xfrm>
          <a:prstGeom prst="rect">
            <a:avLst/>
          </a:prstGeom>
          <a:noFill/>
          <a:ln>
            <a:noFill/>
          </a:ln>
        </p:spPr>
      </p:pic>
      <p:sp>
        <p:nvSpPr>
          <p:cNvPr id="102" name="Google Shape;102;p2"/>
          <p:cNvSpPr txBox="1"/>
          <p:nvPr/>
        </p:nvSpPr>
        <p:spPr>
          <a:xfrm>
            <a:off x="1132955" y="3092001"/>
            <a:ext cx="9140598" cy="2893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Copyright © Savvas Learning Company LLC. All Rights Reserved.</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This publication is protected by copyright, and permission should be obtained from the publisher prior to any prohibited reproduction, storage in a retrieval system, or transmission in any form or by any means, electronic, mechanical, photocopying, recording, or otherwise. For information regarding permissions, request forms, and the appropriate contacts within the Savvas Learning Company Rights Management group, please send your query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br>
              <a:rPr b="0" i="0" lang="en-US" sz="1400" u="none" cap="none" strike="noStrike">
                <a:solidFill>
                  <a:schemeClr val="dk1"/>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Savvas Learning Company LLC, 15 East Midland Avenue, Paramus, NJ 07652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or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k12learningpermissions@savvas.com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5"/>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myView Literacy®</a:t>
            </a:r>
            <a:r>
              <a:rPr b="0" i="0" lang="en-US" sz="1400" u="none" cap="none" strike="noStrike">
                <a:solidFill>
                  <a:srgbClr val="000000"/>
                </a:solidFill>
                <a:latin typeface="Arial"/>
                <a:ea typeface="Arial"/>
                <a:cs typeface="Arial"/>
                <a:sym typeface="Arial"/>
              </a:rPr>
              <a:t> is an exclusive trademark of Savvas Learning Company LLC in the U.S. and/or other countries.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A picture containing clock&#10;&#10;Description automatically generated" id="340" name="Google Shape;340;p2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41" name="Google Shape;341;p2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42" name="Google Shape;342;p2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43" name="Google Shape;343;p2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44" name="Google Shape;344;p2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Explore and Plan – Informational Text</a:t>
            </a:r>
            <a:endParaRPr b="0" i="0" sz="3600" u="none" cap="none" strike="noStrike">
              <a:solidFill>
                <a:srgbClr val="000000"/>
              </a:solidFill>
              <a:latin typeface="Century Gothic"/>
              <a:ea typeface="Century Gothic"/>
              <a:cs typeface="Century Gothic"/>
              <a:sym typeface="Century Gothic"/>
            </a:endParaRPr>
          </a:p>
        </p:txBody>
      </p:sp>
      <p:sp>
        <p:nvSpPr>
          <p:cNvPr id="345" name="Google Shape;345;p20"/>
          <p:cNvSpPr txBox="1"/>
          <p:nvPr/>
        </p:nvSpPr>
        <p:spPr>
          <a:xfrm>
            <a:off x="7286789" y="1535243"/>
            <a:ext cx="44517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Identify </a:t>
            </a:r>
            <a:r>
              <a:rPr i="0" lang="en-US" sz="2800" u="none" cap="none" strike="noStrike">
                <a:solidFill>
                  <a:schemeClr val="dk1"/>
                </a:solidFill>
                <a:latin typeface="Century Gothic"/>
                <a:ea typeface="Century Gothic"/>
                <a:cs typeface="Century Gothic"/>
                <a:sym typeface="Century Gothic"/>
              </a:rPr>
              <a:t>what you find most interesting</a:t>
            </a:r>
            <a:r>
              <a:rPr b="1" i="0" lang="en-US" sz="2800" u="none" cap="none" strike="noStrike">
                <a:solidFill>
                  <a:schemeClr val="dk1"/>
                </a:solidFill>
                <a:latin typeface="Century Gothic"/>
                <a:ea typeface="Century Gothic"/>
                <a:cs typeface="Century Gothic"/>
                <a:sym typeface="Century Gothic"/>
              </a:rPr>
              <a:t>.</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Who </a:t>
            </a:r>
            <a:r>
              <a:rPr lang="en-US" sz="2800">
                <a:solidFill>
                  <a:schemeClr val="dk1"/>
                </a:solidFill>
                <a:latin typeface="Century Gothic"/>
                <a:ea typeface="Century Gothic"/>
                <a:cs typeface="Century Gothic"/>
                <a:sym typeface="Century Gothic"/>
              </a:rPr>
              <a:t>is the audience</a:t>
            </a:r>
            <a:r>
              <a:rPr lang="en-US" sz="2800">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Find </a:t>
            </a:r>
            <a:r>
              <a:rPr i="0" lang="en-US" sz="2800" u="none" cap="none" strike="noStrike">
                <a:solidFill>
                  <a:schemeClr val="dk1"/>
                </a:solidFill>
                <a:latin typeface="Century Gothic"/>
                <a:ea typeface="Century Gothic"/>
                <a:cs typeface="Century Gothic"/>
                <a:sym typeface="Century Gothic"/>
              </a:rPr>
              <a:t>a word you think the class should know</a:t>
            </a:r>
            <a:r>
              <a:rPr b="1" i="0" lang="en-US" sz="2800" u="none" cap="none" strike="noStrike">
                <a:solidFill>
                  <a:schemeClr val="dk1"/>
                </a:solidFill>
                <a:latin typeface="Century Gothic"/>
                <a:ea typeface="Century Gothic"/>
                <a:cs typeface="Century Gothic"/>
                <a:sym typeface="Century Gothic"/>
              </a:rPr>
              <a:t>.</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Highlight </a:t>
            </a:r>
            <a:r>
              <a:rPr lang="en-US" sz="2800">
                <a:solidFill>
                  <a:schemeClr val="dk1"/>
                </a:solidFill>
                <a:latin typeface="Century Gothic"/>
                <a:ea typeface="Century Gothic"/>
                <a:cs typeface="Century Gothic"/>
                <a:sym typeface="Century Gothic"/>
              </a:rPr>
              <a:t>words that persuade you to believe the author.</a:t>
            </a:r>
            <a:endParaRPr i="0" sz="2800" u="none" cap="none" strike="noStrike">
              <a:solidFill>
                <a:schemeClr val="dk1"/>
              </a:solidFill>
              <a:latin typeface="Century Gothic"/>
              <a:ea typeface="Century Gothic"/>
              <a:cs typeface="Century Gothic"/>
              <a:sym typeface="Century Gothic"/>
            </a:endParaRPr>
          </a:p>
        </p:txBody>
      </p:sp>
      <p:sp>
        <p:nvSpPr>
          <p:cNvPr id="346" name="Google Shape;346;p20"/>
          <p:cNvSpPr txBox="1"/>
          <p:nvPr/>
        </p:nvSpPr>
        <p:spPr>
          <a:xfrm>
            <a:off x="560873" y="1108267"/>
            <a:ext cx="10225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b="0" i="0" lang="en-US" sz="2800" u="none" cap="none" strike="noStrike">
                <a:solidFill>
                  <a:schemeClr val="dk1"/>
                </a:solidFill>
                <a:latin typeface="Century Gothic"/>
                <a:ea typeface="Century Gothic"/>
                <a:cs typeface="Century Gothic"/>
                <a:sym typeface="Century Gothic"/>
              </a:rPr>
              <a:t>“Save Our Movie Theatre.”</a:t>
            </a:r>
            <a:endParaRPr b="0" i="0" sz="1400" u="none" cap="none" strike="noStrike">
              <a:solidFill>
                <a:srgbClr val="000000"/>
              </a:solidFill>
              <a:latin typeface="Arial"/>
              <a:ea typeface="Arial"/>
              <a:cs typeface="Arial"/>
              <a:sym typeface="Arial"/>
            </a:endParaRPr>
          </a:p>
        </p:txBody>
      </p:sp>
      <p:pic>
        <p:nvPicPr>
          <p:cNvPr id="347" name="Google Shape;347;p20"/>
          <p:cNvPicPr preferRelativeResize="0"/>
          <p:nvPr/>
        </p:nvPicPr>
        <p:blipFill rotWithShape="1">
          <a:blip r:embed="rId6">
            <a:alphaModFix/>
          </a:blip>
          <a:srcRect b="0" l="0" r="0" t="0"/>
          <a:stretch/>
        </p:blipFill>
        <p:spPr>
          <a:xfrm>
            <a:off x="560875" y="1725275"/>
            <a:ext cx="3410150" cy="44520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348" name="Google Shape;348;p20"/>
          <p:cNvPicPr preferRelativeResize="0"/>
          <p:nvPr/>
        </p:nvPicPr>
        <p:blipFill rotWithShape="1">
          <a:blip r:embed="rId7">
            <a:alphaModFix/>
          </a:blip>
          <a:srcRect b="0" l="0" r="0" t="0"/>
          <a:stretch/>
        </p:blipFill>
        <p:spPr>
          <a:xfrm>
            <a:off x="3750250" y="2230475"/>
            <a:ext cx="3238275" cy="432684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A picture containing clock&#10;&#10;Description automatically generated" id="354" name="Google Shape;354;p2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55" name="Google Shape;355;p2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56" name="Google Shape;356;p2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57" name="Google Shape;357;p2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58" name="Google Shape;358;p2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Apply</a:t>
            </a:r>
            <a:endParaRPr b="0" i="0" sz="3600" u="none" cap="none" strike="noStrike">
              <a:solidFill>
                <a:srgbClr val="000000"/>
              </a:solidFill>
              <a:latin typeface="Century Gothic"/>
              <a:ea typeface="Century Gothic"/>
              <a:cs typeface="Century Gothic"/>
              <a:sym typeface="Century Gothic"/>
            </a:endParaRPr>
          </a:p>
        </p:txBody>
      </p:sp>
      <p:sp>
        <p:nvSpPr>
          <p:cNvPr id="359" name="Google Shape;359;p21"/>
          <p:cNvSpPr txBox="1"/>
          <p:nvPr/>
        </p:nvSpPr>
        <p:spPr>
          <a:xfrm>
            <a:off x="6289391" y="2894526"/>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202 in your Student Interactive and complete the activity with a partner.</a:t>
            </a:r>
            <a:endParaRPr b="0" i="0" sz="1400" u="none" cap="none" strike="noStrike">
              <a:solidFill>
                <a:srgbClr val="000000"/>
              </a:solidFill>
              <a:latin typeface="Arial"/>
              <a:ea typeface="Arial"/>
              <a:cs typeface="Arial"/>
              <a:sym typeface="Arial"/>
            </a:endParaRPr>
          </a:p>
        </p:txBody>
      </p:sp>
      <p:sp>
        <p:nvSpPr>
          <p:cNvPr id="360" name="Google Shape;360;p2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202</a:t>
            </a:r>
            <a:endParaRPr b="0" i="0" sz="14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61" name="Google Shape;361;p21"/>
          <p:cNvPicPr preferRelativeResize="0"/>
          <p:nvPr/>
        </p:nvPicPr>
        <p:blipFill rotWithShape="1">
          <a:blip r:embed="rId6">
            <a:alphaModFix/>
          </a:blip>
          <a:srcRect b="0" l="0" r="0" t="0"/>
          <a:stretch/>
        </p:blipFill>
        <p:spPr>
          <a:xfrm>
            <a:off x="6209373" y="1956726"/>
            <a:ext cx="3581397" cy="847506"/>
          </a:xfrm>
          <a:prstGeom prst="rect">
            <a:avLst/>
          </a:prstGeom>
          <a:noFill/>
          <a:ln>
            <a:noFill/>
          </a:ln>
        </p:spPr>
      </p:pic>
      <p:pic>
        <p:nvPicPr>
          <p:cNvPr id="362" name="Google Shape;362;p21"/>
          <p:cNvPicPr preferRelativeResize="0"/>
          <p:nvPr/>
        </p:nvPicPr>
        <p:blipFill rotWithShape="1">
          <a:blip r:embed="rId7">
            <a:alphaModFix/>
          </a:blip>
          <a:srcRect b="0" l="0" r="0" t="0"/>
          <a:stretch/>
        </p:blipFill>
        <p:spPr>
          <a:xfrm>
            <a:off x="1881759" y="1142203"/>
            <a:ext cx="4115853" cy="556389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A picture containing clock&#10;&#10;Description automatically generated" id="368" name="Google Shape;368;p2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69" name="Google Shape;369;p2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70" name="Google Shape;370;p2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71" name="Google Shape;371;p2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72" name="Google Shape;372;p2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3600" u="none" cap="none" strike="noStrike">
                <a:solidFill>
                  <a:schemeClr val="lt1"/>
                </a:solidFill>
                <a:latin typeface="Century Gothic"/>
                <a:ea typeface="Century Gothic"/>
                <a:cs typeface="Century Gothic"/>
                <a:sym typeface="Century Gothic"/>
              </a:rPr>
              <a:t>  Check For Understanding</a:t>
            </a:r>
            <a:endParaRPr b="0" i="0" sz="36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373" name="Google Shape;373;p22"/>
          <p:cNvPicPr preferRelativeResize="0"/>
          <p:nvPr/>
        </p:nvPicPr>
        <p:blipFill rotWithShape="1">
          <a:blip r:embed="rId6">
            <a:alphaModFix/>
          </a:blip>
          <a:srcRect b="0" l="0" r="0" t="0"/>
          <a:stretch/>
        </p:blipFill>
        <p:spPr>
          <a:xfrm>
            <a:off x="1122149" y="1997040"/>
            <a:ext cx="3581397" cy="847506"/>
          </a:xfrm>
          <a:prstGeom prst="rect">
            <a:avLst/>
          </a:prstGeom>
          <a:noFill/>
          <a:ln>
            <a:noFill/>
          </a:ln>
        </p:spPr>
      </p:pic>
      <p:sp>
        <p:nvSpPr>
          <p:cNvPr id="374" name="Google Shape;374;p22"/>
          <p:cNvSpPr txBox="1"/>
          <p:nvPr/>
        </p:nvSpPr>
        <p:spPr>
          <a:xfrm>
            <a:off x="1754047" y="3059388"/>
            <a:ext cx="868390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State</a:t>
            </a:r>
            <a:r>
              <a:rPr i="0" lang="en-US" sz="2800" u="none" cap="none" strike="noStrike">
                <a:solidFill>
                  <a:schemeClr val="dk1"/>
                </a:solidFill>
                <a:latin typeface="Century Gothic"/>
                <a:ea typeface="Century Gothic"/>
                <a:cs typeface="Century Gothic"/>
                <a:sym typeface="Century Gothic"/>
              </a:rPr>
              <a:t> what you want to persuade your audience to think or do.</a:t>
            </a:r>
            <a:endParaRPr/>
          </a:p>
          <a:p>
            <a:pPr indent="0" lvl="0" marL="0" marR="0" rtl="0" algn="l">
              <a:lnSpc>
                <a:spcPct val="100000"/>
              </a:lnSpc>
              <a:spcBef>
                <a:spcPts val="0"/>
              </a:spcBef>
              <a:spcAft>
                <a:spcPts val="0"/>
              </a:spcAft>
              <a:buClr>
                <a:srgbClr val="000000"/>
              </a:buClr>
              <a:buSzPts val="2800"/>
              <a:buFont typeface="Arial"/>
              <a:buNone/>
            </a:pPr>
            <a:r>
              <a:t/>
            </a:r>
            <a:endParaRPr b="0"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Use</a:t>
            </a:r>
            <a:r>
              <a:rPr i="0" lang="en-US" sz="2800" u="none" cap="none" strike="noStrike">
                <a:solidFill>
                  <a:schemeClr val="dk1"/>
                </a:solidFill>
                <a:latin typeface="Century Gothic"/>
                <a:ea typeface="Century Gothic"/>
                <a:cs typeface="Century Gothic"/>
                <a:sym typeface="Century Gothic"/>
              </a:rPr>
              <a:t> these ideas to guide your research.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A picture containing clock&#10;&#10;Description automatically generated" id="380" name="Google Shape;380;p2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81" name="Google Shape;381;p2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82" name="Google Shape;382;p2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83" name="Google Shape;383;p2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84" name="Google Shape;384;p2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385" name="Google Shape;385;p2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203</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386" name="Google Shape;386;p23"/>
          <p:cNvSpPr txBox="1"/>
          <p:nvPr/>
        </p:nvSpPr>
        <p:spPr>
          <a:xfrm>
            <a:off x="2267003" y="4666272"/>
            <a:ext cx="71646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Century Gothic"/>
                <a:ea typeface="Century Gothic"/>
                <a:cs typeface="Century Gothic"/>
                <a:sym typeface="Century Gothic"/>
              </a:rPr>
              <a:t>With your pa</a:t>
            </a:r>
            <a:r>
              <a:rPr lang="en-US" sz="2800">
                <a:solidFill>
                  <a:schemeClr val="dk1"/>
                </a:solidFill>
                <a:latin typeface="Century Gothic"/>
                <a:ea typeface="Century Gothic"/>
                <a:cs typeface="Century Gothic"/>
                <a:sym typeface="Century Gothic"/>
              </a:rPr>
              <a:t>rtner, </a:t>
            </a:r>
            <a:r>
              <a:rPr b="1" i="0" lang="en-US" sz="2800" u="none" cap="none" strike="noStrike">
                <a:solidFill>
                  <a:schemeClr val="dk1"/>
                </a:solidFill>
                <a:latin typeface="Century Gothic"/>
                <a:ea typeface="Century Gothic"/>
                <a:cs typeface="Century Gothic"/>
                <a:sym typeface="Century Gothic"/>
              </a:rPr>
              <a:t>interview </a:t>
            </a:r>
            <a:r>
              <a:rPr i="0" lang="en-US" sz="2800" u="none" cap="none" strike="noStrike">
                <a:solidFill>
                  <a:schemeClr val="dk1"/>
                </a:solidFill>
                <a:latin typeface="Century Gothic"/>
                <a:ea typeface="Century Gothic"/>
                <a:cs typeface="Century Gothic"/>
                <a:sym typeface="Century Gothic"/>
              </a:rPr>
              <a:t>each other about a favorit</a:t>
            </a:r>
            <a:r>
              <a:rPr lang="en-US" sz="2800">
                <a:solidFill>
                  <a:schemeClr val="dk1"/>
                </a:solidFill>
                <a:latin typeface="Century Gothic"/>
                <a:ea typeface="Century Gothic"/>
                <a:cs typeface="Century Gothic"/>
                <a:sym typeface="Century Gothic"/>
              </a:rPr>
              <a:t>e place in the community.</a:t>
            </a:r>
            <a:endParaRPr i="0" sz="1400" u="none" cap="none" strike="noStrike">
              <a:solidFill>
                <a:srgbClr val="000000"/>
              </a:solidFill>
              <a:latin typeface="Arial"/>
              <a:ea typeface="Arial"/>
              <a:cs typeface="Arial"/>
              <a:sym typeface="Arial"/>
            </a:endParaRPr>
          </a:p>
        </p:txBody>
      </p:sp>
      <p:pic>
        <p:nvPicPr>
          <p:cNvPr id="387" name="Google Shape;387;p23"/>
          <p:cNvPicPr preferRelativeResize="0"/>
          <p:nvPr/>
        </p:nvPicPr>
        <p:blipFill rotWithShape="1">
          <a:blip r:embed="rId6">
            <a:alphaModFix/>
          </a:blip>
          <a:srcRect b="0" l="0" r="0" t="0"/>
          <a:stretch/>
        </p:blipFill>
        <p:spPr>
          <a:xfrm>
            <a:off x="3535896" y="1628638"/>
            <a:ext cx="4335054" cy="25389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A picture containing clock&#10;&#10;Description automatically generated" id="393" name="Google Shape;393;p2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394" name="Google Shape;394;p2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395" name="Google Shape;395;p2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396" name="Google Shape;396;p2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397" name="Google Shape;397;p2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Conduct Research</a:t>
            </a:r>
            <a:endParaRPr b="0" i="0" sz="1400" u="none" cap="none" strike="noStrike">
              <a:solidFill>
                <a:srgbClr val="000000"/>
              </a:solidFill>
              <a:latin typeface="Century Gothic"/>
              <a:ea typeface="Century Gothic"/>
              <a:cs typeface="Century Gothic"/>
              <a:sym typeface="Century Gothic"/>
            </a:endParaRPr>
          </a:p>
        </p:txBody>
      </p:sp>
      <p:sp>
        <p:nvSpPr>
          <p:cNvPr id="398" name="Google Shape;398;p24"/>
          <p:cNvSpPr txBox="1"/>
          <p:nvPr/>
        </p:nvSpPr>
        <p:spPr>
          <a:xfrm>
            <a:off x="6096000" y="1563482"/>
            <a:ext cx="4776776" cy="4401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203 in your Student Interactive. </a:t>
            </a:r>
            <a:endParaRPr/>
          </a:p>
          <a:p>
            <a:pPr indent="0" lvl="0" marL="0" marR="0" rtl="0" algn="l">
              <a:lnSpc>
                <a:spcPct val="100000"/>
              </a:lnSpc>
              <a:spcBef>
                <a:spcPts val="0"/>
              </a:spcBef>
              <a:spcAft>
                <a:spcPts val="0"/>
              </a:spcAft>
              <a:buClr>
                <a:srgbClr val="000000"/>
              </a:buClr>
              <a:buSzPts val="2800"/>
              <a:buFont typeface="Arial"/>
              <a:buNone/>
            </a:pPr>
            <a:r>
              <a:t/>
            </a:r>
            <a:endParaRPr b="1"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Write</a:t>
            </a:r>
            <a:r>
              <a:rPr lang="en-US" sz="2800">
                <a:solidFill>
                  <a:schemeClr val="dk1"/>
                </a:solidFill>
                <a:latin typeface="Century Gothic"/>
                <a:ea typeface="Century Gothic"/>
                <a:cs typeface="Century Gothic"/>
                <a:sym typeface="Century Gothic"/>
              </a:rPr>
              <a:t> two questions you would ask an expert about your favorite place.</a:t>
            </a:r>
            <a:endParaRPr/>
          </a:p>
          <a:p>
            <a:pPr indent="0" lvl="0" marL="0" marR="0" rtl="0" algn="l">
              <a:lnSpc>
                <a:spcPct val="100000"/>
              </a:lnSpc>
              <a:spcBef>
                <a:spcPts val="0"/>
              </a:spcBef>
              <a:spcAft>
                <a:spcPts val="0"/>
              </a:spcAft>
              <a:buClr>
                <a:srgbClr val="000000"/>
              </a:buClr>
              <a:buSzPts val="2800"/>
              <a:buFont typeface="Arial"/>
              <a:buNone/>
            </a:pPr>
            <a:r>
              <a:t/>
            </a:r>
            <a:endParaRPr b="1"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How </a:t>
            </a:r>
            <a:r>
              <a:rPr lang="en-US" sz="2800">
                <a:solidFill>
                  <a:schemeClr val="dk1"/>
                </a:solidFill>
                <a:latin typeface="Century Gothic"/>
                <a:ea typeface="Century Gothic"/>
                <a:cs typeface="Century Gothic"/>
                <a:sym typeface="Century Gothic"/>
              </a:rPr>
              <a:t>will you find an expert on your location</a:t>
            </a:r>
            <a:r>
              <a:rPr lang="en-US" sz="2800">
                <a:solidFill>
                  <a:schemeClr val="dk1"/>
                </a:solidFill>
                <a:latin typeface="Arial"/>
                <a:ea typeface="Arial"/>
                <a:cs typeface="Arial"/>
                <a:sym typeface="Arial"/>
              </a:rPr>
              <a:t>? </a:t>
            </a:r>
            <a:r>
              <a:rPr lang="en-US" sz="2800">
                <a:solidFill>
                  <a:schemeClr val="dk1"/>
                </a:solidFill>
                <a:latin typeface="Century Gothic"/>
                <a:ea typeface="Century Gothic"/>
                <a:cs typeface="Century Gothic"/>
                <a:sym typeface="Century Gothic"/>
              </a:rPr>
              <a:t> </a:t>
            </a:r>
            <a:r>
              <a:rPr b="1" lang="en-US" sz="2800">
                <a:solidFill>
                  <a:schemeClr val="dk1"/>
                </a:solidFill>
                <a:latin typeface="Century Gothic"/>
                <a:ea typeface="Century Gothic"/>
                <a:cs typeface="Century Gothic"/>
                <a:sym typeface="Century Gothic"/>
              </a:rPr>
              <a:t>Who </a:t>
            </a:r>
            <a:r>
              <a:rPr lang="en-US" sz="2800">
                <a:solidFill>
                  <a:schemeClr val="dk1"/>
                </a:solidFill>
                <a:latin typeface="Century Gothic"/>
                <a:ea typeface="Century Gothic"/>
                <a:cs typeface="Century Gothic"/>
                <a:sym typeface="Century Gothic"/>
              </a:rPr>
              <a:t>might it be</a:t>
            </a:r>
            <a:r>
              <a:rPr lang="en-US" sz="2800">
                <a:solidFill>
                  <a:schemeClr val="dk1"/>
                </a:solidFill>
                <a:latin typeface="Arial"/>
                <a:ea typeface="Arial"/>
                <a:cs typeface="Arial"/>
                <a:sym typeface="Arial"/>
              </a:rPr>
              <a:t>?</a:t>
            </a:r>
            <a:endParaRPr/>
          </a:p>
        </p:txBody>
      </p:sp>
      <p:sp>
        <p:nvSpPr>
          <p:cNvPr id="399" name="Google Shape;399;p2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203</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400" name="Google Shape;400;p24"/>
          <p:cNvPicPr preferRelativeResize="0"/>
          <p:nvPr/>
        </p:nvPicPr>
        <p:blipFill rotWithShape="1">
          <a:blip r:embed="rId6">
            <a:alphaModFix/>
          </a:blip>
          <a:srcRect b="0" l="0" r="0" t="0"/>
          <a:stretch/>
        </p:blipFill>
        <p:spPr>
          <a:xfrm>
            <a:off x="1641716" y="1153327"/>
            <a:ext cx="4002404" cy="545275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A picture containing drawing, lamp&#10;&#10;Description automatically generated" id="405" name="Google Shape;405;p25"/>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406" name="Google Shape;406;p25"/>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407" name="Google Shape;407;p25"/>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408" name="Google Shape;408;p25"/>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3</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409" name="Google Shape;409;p25"/>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410" name="Google Shape;410;p2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A picture containing clock&#10;&#10;Description automatically generated" id="416" name="Google Shape;416;p2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417" name="Google Shape;417;p26"/>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418" name="Google Shape;418;p2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19" name="Google Shape;419;p2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420" name="Google Shape;420;p26"/>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421" name="Google Shape;421;p26"/>
          <p:cNvSpPr txBox="1"/>
          <p:nvPr/>
        </p:nvSpPr>
        <p:spPr>
          <a:xfrm>
            <a:off x="1425630" y="2386265"/>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mark</a:t>
            </a:r>
            <a:endParaRPr b="0" i="0" sz="1400" u="none" cap="none" strike="noStrike">
              <a:solidFill>
                <a:srgbClr val="000000"/>
              </a:solidFill>
              <a:latin typeface="Century Gothic"/>
              <a:ea typeface="Century Gothic"/>
              <a:cs typeface="Century Gothic"/>
              <a:sym typeface="Century Gothic"/>
            </a:endParaRPr>
          </a:p>
        </p:txBody>
      </p:sp>
      <p:sp>
        <p:nvSpPr>
          <p:cNvPr id="422" name="Google Shape;422;p26"/>
          <p:cNvSpPr txBox="1"/>
          <p:nvPr/>
        </p:nvSpPr>
        <p:spPr>
          <a:xfrm>
            <a:off x="1425630" y="1238694"/>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cart</a:t>
            </a:r>
            <a:endParaRPr b="0" i="0" sz="1400" u="none" cap="none" strike="noStrike">
              <a:solidFill>
                <a:srgbClr val="000000"/>
              </a:solidFill>
              <a:latin typeface="Century Gothic"/>
              <a:ea typeface="Century Gothic"/>
              <a:cs typeface="Century Gothic"/>
              <a:sym typeface="Century Gothic"/>
            </a:endParaRPr>
          </a:p>
        </p:txBody>
      </p:sp>
      <p:sp>
        <p:nvSpPr>
          <p:cNvPr id="423" name="Google Shape;423;p26"/>
          <p:cNvSpPr txBox="1"/>
          <p:nvPr/>
        </p:nvSpPr>
        <p:spPr>
          <a:xfrm>
            <a:off x="1425630" y="5649202"/>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roar</a:t>
            </a:r>
            <a:endParaRPr b="0" i="0" sz="1400" u="none" cap="none" strike="noStrike">
              <a:solidFill>
                <a:srgbClr val="000000"/>
              </a:solidFill>
              <a:latin typeface="Century Gothic"/>
              <a:ea typeface="Century Gothic"/>
              <a:cs typeface="Century Gothic"/>
              <a:sym typeface="Century Gothic"/>
            </a:endParaRPr>
          </a:p>
        </p:txBody>
      </p:sp>
      <p:sp>
        <p:nvSpPr>
          <p:cNvPr id="424" name="Google Shape;424;p26"/>
          <p:cNvSpPr txBox="1"/>
          <p:nvPr/>
        </p:nvSpPr>
        <p:spPr>
          <a:xfrm>
            <a:off x="1425630" y="4544424"/>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forest</a:t>
            </a:r>
            <a:endParaRPr b="0" i="0" sz="1400" u="none" cap="none" strike="noStrike">
              <a:solidFill>
                <a:srgbClr val="000000"/>
              </a:solidFill>
              <a:latin typeface="Century Gothic"/>
              <a:ea typeface="Century Gothic"/>
              <a:cs typeface="Century Gothic"/>
              <a:sym typeface="Century Gothic"/>
            </a:endParaRPr>
          </a:p>
        </p:txBody>
      </p:sp>
      <p:sp>
        <p:nvSpPr>
          <p:cNvPr id="425" name="Google Shape;425;p26"/>
          <p:cNvSpPr txBox="1"/>
          <p:nvPr/>
        </p:nvSpPr>
        <p:spPr>
          <a:xfrm>
            <a:off x="1425630" y="343964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garden</a:t>
            </a:r>
            <a:endParaRPr b="0" i="0" sz="1400" u="none" cap="none" strike="noStrike">
              <a:solidFill>
                <a:srgbClr val="000000"/>
              </a:solidFill>
              <a:latin typeface="Century Gothic"/>
              <a:ea typeface="Century Gothic"/>
              <a:cs typeface="Century Gothic"/>
              <a:sym typeface="Century Gothic"/>
            </a:endParaRPr>
          </a:p>
        </p:txBody>
      </p:sp>
      <p:sp>
        <p:nvSpPr>
          <p:cNvPr id="426" name="Google Shape;426;p26"/>
          <p:cNvSpPr txBox="1"/>
          <p:nvPr/>
        </p:nvSpPr>
        <p:spPr>
          <a:xfrm>
            <a:off x="4864098" y="1238694"/>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core</a:t>
            </a:r>
            <a:endParaRPr b="0" i="0" sz="1400" u="none" cap="none" strike="noStrike">
              <a:solidFill>
                <a:srgbClr val="000000"/>
              </a:solidFill>
              <a:latin typeface="Century Gothic"/>
              <a:ea typeface="Century Gothic"/>
              <a:cs typeface="Century Gothic"/>
              <a:sym typeface="Century Gothic"/>
            </a:endParaRPr>
          </a:p>
        </p:txBody>
      </p:sp>
      <p:sp>
        <p:nvSpPr>
          <p:cNvPr id="427" name="Google Shape;427;p26"/>
          <p:cNvSpPr txBox="1"/>
          <p:nvPr/>
        </p:nvSpPr>
        <p:spPr>
          <a:xfrm>
            <a:off x="4864098" y="2386264"/>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tore</a:t>
            </a:r>
            <a:endParaRPr b="0" i="0" sz="1400" u="none" cap="none" strike="noStrike">
              <a:solidFill>
                <a:srgbClr val="000000"/>
              </a:solidFill>
              <a:latin typeface="Century Gothic"/>
              <a:ea typeface="Century Gothic"/>
              <a:cs typeface="Century Gothic"/>
              <a:sym typeface="Century Gothic"/>
            </a:endParaRPr>
          </a:p>
        </p:txBody>
      </p:sp>
      <p:sp>
        <p:nvSpPr>
          <p:cNvPr id="428" name="Google Shape;428;p26"/>
          <p:cNvSpPr txBox="1"/>
          <p:nvPr/>
        </p:nvSpPr>
        <p:spPr>
          <a:xfrm>
            <a:off x="4864098" y="3418059"/>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chore</a:t>
            </a:r>
            <a:endParaRPr b="0" i="0" sz="1400" u="none" cap="none" strike="noStrike">
              <a:solidFill>
                <a:srgbClr val="000000"/>
              </a:solidFill>
              <a:latin typeface="Century Gothic"/>
              <a:ea typeface="Century Gothic"/>
              <a:cs typeface="Century Gothic"/>
              <a:sym typeface="Century Gothic"/>
            </a:endParaRPr>
          </a:p>
        </p:txBody>
      </p:sp>
      <p:sp>
        <p:nvSpPr>
          <p:cNvPr id="429" name="Google Shape;429;p26"/>
          <p:cNvSpPr txBox="1"/>
          <p:nvPr/>
        </p:nvSpPr>
        <p:spPr>
          <a:xfrm>
            <a:off x="4864098" y="4544424"/>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fort</a:t>
            </a:r>
            <a:endParaRPr b="0" i="0" sz="1400" u="none" cap="none" strike="noStrike">
              <a:solidFill>
                <a:srgbClr val="000000"/>
              </a:solidFill>
              <a:latin typeface="Century Gothic"/>
              <a:ea typeface="Century Gothic"/>
              <a:cs typeface="Century Gothic"/>
              <a:sym typeface="Century Gothic"/>
            </a:endParaRPr>
          </a:p>
        </p:txBody>
      </p:sp>
      <p:sp>
        <p:nvSpPr>
          <p:cNvPr id="430" name="Google Shape;430;p26"/>
          <p:cNvSpPr txBox="1"/>
          <p:nvPr/>
        </p:nvSpPr>
        <p:spPr>
          <a:xfrm>
            <a:off x="4883745" y="561930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board</a:t>
            </a:r>
            <a:endParaRPr b="0" i="0" sz="1400" u="none" cap="none" strike="noStrike">
              <a:solidFill>
                <a:srgbClr val="000000"/>
              </a:solidFill>
              <a:latin typeface="Century Gothic"/>
              <a:ea typeface="Century Gothic"/>
              <a:cs typeface="Century Gothic"/>
              <a:sym typeface="Century Gothic"/>
            </a:endParaRPr>
          </a:p>
        </p:txBody>
      </p:sp>
      <p:sp>
        <p:nvSpPr>
          <p:cNvPr id="431" name="Google Shape;431;p26"/>
          <p:cNvSpPr txBox="1"/>
          <p:nvPr/>
        </p:nvSpPr>
        <p:spPr>
          <a:xfrm>
            <a:off x="8341874" y="1100325"/>
            <a:ext cx="37167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One partner will </a:t>
            </a:r>
            <a:r>
              <a:rPr b="1" lang="en-US" sz="2800">
                <a:solidFill>
                  <a:schemeClr val="dk1"/>
                </a:solidFill>
                <a:latin typeface="Century Gothic"/>
                <a:ea typeface="Century Gothic"/>
                <a:cs typeface="Century Gothic"/>
                <a:sym typeface="Century Gothic"/>
              </a:rPr>
              <a:t>pick</a:t>
            </a:r>
            <a:r>
              <a:rPr lang="en-US" sz="2800">
                <a:solidFill>
                  <a:schemeClr val="dk1"/>
                </a:solidFill>
                <a:latin typeface="Century Gothic"/>
                <a:ea typeface="Century Gothic"/>
                <a:cs typeface="Century Gothic"/>
                <a:sym typeface="Century Gothic"/>
              </a:rPr>
              <a:t> a spelling word from the list and will </a:t>
            </a:r>
            <a:r>
              <a:rPr b="1" lang="en-US" sz="2800">
                <a:solidFill>
                  <a:schemeClr val="dk1"/>
                </a:solidFill>
                <a:latin typeface="Century Gothic"/>
                <a:ea typeface="Century Gothic"/>
                <a:cs typeface="Century Gothic"/>
                <a:sym typeface="Century Gothic"/>
              </a:rPr>
              <a:t>say</a:t>
            </a:r>
            <a:r>
              <a:rPr lang="en-US" sz="2800">
                <a:solidFill>
                  <a:schemeClr val="dk1"/>
                </a:solidFill>
                <a:latin typeface="Century Gothic"/>
                <a:ea typeface="Century Gothic"/>
                <a:cs typeface="Century Gothic"/>
                <a:sym typeface="Century Gothic"/>
              </a:rPr>
              <a:t> the word.</a:t>
            </a:r>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The other partner will </a:t>
            </a:r>
            <a:r>
              <a:rPr b="1" lang="en-US" sz="2800">
                <a:solidFill>
                  <a:schemeClr val="dk1"/>
                </a:solidFill>
                <a:latin typeface="Century Gothic"/>
                <a:ea typeface="Century Gothic"/>
                <a:cs typeface="Century Gothic"/>
                <a:sym typeface="Century Gothic"/>
              </a:rPr>
              <a:t>say</a:t>
            </a:r>
            <a:r>
              <a:rPr lang="en-US" sz="2800">
                <a:solidFill>
                  <a:schemeClr val="dk1"/>
                </a:solidFill>
                <a:latin typeface="Century Gothic"/>
                <a:ea typeface="Century Gothic"/>
                <a:cs typeface="Century Gothic"/>
                <a:sym typeface="Century Gothic"/>
              </a:rPr>
              <a:t> the r-controlled vowel and </a:t>
            </a:r>
            <a:r>
              <a:rPr b="1" lang="en-US" sz="2800">
                <a:solidFill>
                  <a:schemeClr val="dk1"/>
                </a:solidFill>
                <a:latin typeface="Century Gothic"/>
                <a:ea typeface="Century Gothic"/>
                <a:cs typeface="Century Gothic"/>
                <a:sym typeface="Century Gothic"/>
              </a:rPr>
              <a:t>how</a:t>
            </a:r>
            <a:r>
              <a:rPr lang="en-US" sz="2800">
                <a:solidFill>
                  <a:schemeClr val="dk1"/>
                </a:solidFill>
                <a:latin typeface="Century Gothic"/>
                <a:ea typeface="Century Gothic"/>
                <a:cs typeface="Century Gothic"/>
                <a:sym typeface="Century Gothic"/>
              </a:rPr>
              <a:t> it is spelled.</a:t>
            </a:r>
            <a:endParaRPr/>
          </a:p>
          <a:p>
            <a:pPr indent="0" lvl="0" marL="0" marR="0" rtl="0" algn="l">
              <a:spcBef>
                <a:spcPts val="0"/>
              </a:spcBef>
              <a:spcAft>
                <a:spcPts val="0"/>
              </a:spcAft>
              <a:buNone/>
            </a:pPr>
            <a:r>
              <a:t/>
            </a:r>
            <a:endParaRPr b="1"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b="1" lang="en-US" sz="2800">
                <a:solidFill>
                  <a:schemeClr val="dk1"/>
                </a:solidFill>
                <a:latin typeface="Century Gothic"/>
                <a:ea typeface="Century Gothic"/>
                <a:cs typeface="Century Gothic"/>
                <a:sym typeface="Century Gothic"/>
              </a:rPr>
              <a:t>Switch</a:t>
            </a:r>
            <a:r>
              <a:rPr lang="en-US" sz="2800">
                <a:solidFill>
                  <a:schemeClr val="dk1"/>
                </a:solidFill>
                <a:latin typeface="Century Gothic"/>
                <a:ea typeface="Century Gothic"/>
                <a:cs typeface="Century Gothic"/>
                <a:sym typeface="Century Gothic"/>
              </a:rPr>
              <a:t> roles.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descr="A picture containing clock&#10;&#10;Description automatically generated" id="437" name="Google Shape;437;p2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38" name="Google Shape;438;p2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39" name="Google Shape;439;p2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40" name="Google Shape;440;p2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41" name="Google Shape;441;p2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442" name="Google Shape;442;p27"/>
          <p:cNvSpPr txBox="1"/>
          <p:nvPr/>
        </p:nvSpPr>
        <p:spPr>
          <a:xfrm>
            <a:off x="720535" y="1340408"/>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also</a:t>
            </a:r>
            <a:endParaRPr b="0" i="0" sz="1400" u="none" cap="none" strike="noStrike">
              <a:solidFill>
                <a:srgbClr val="000000"/>
              </a:solidFill>
              <a:latin typeface="Century Gothic"/>
              <a:ea typeface="Century Gothic"/>
              <a:cs typeface="Century Gothic"/>
              <a:sym typeface="Century Gothic"/>
            </a:endParaRPr>
          </a:p>
        </p:txBody>
      </p:sp>
      <p:sp>
        <p:nvSpPr>
          <p:cNvPr id="443" name="Google Shape;443;p27"/>
          <p:cNvSpPr txBox="1"/>
          <p:nvPr/>
        </p:nvSpPr>
        <p:spPr>
          <a:xfrm>
            <a:off x="720535" y="2766124"/>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large</a:t>
            </a:r>
            <a:endParaRPr b="0" i="0" sz="1400" u="none" cap="none" strike="noStrike">
              <a:solidFill>
                <a:srgbClr val="000000"/>
              </a:solidFill>
              <a:latin typeface="Century Gothic"/>
              <a:ea typeface="Century Gothic"/>
              <a:cs typeface="Century Gothic"/>
              <a:sym typeface="Century Gothic"/>
            </a:endParaRPr>
          </a:p>
        </p:txBody>
      </p:sp>
      <p:sp>
        <p:nvSpPr>
          <p:cNvPr id="444" name="Google Shape;444;p27"/>
          <p:cNvSpPr txBox="1"/>
          <p:nvPr/>
        </p:nvSpPr>
        <p:spPr>
          <a:xfrm>
            <a:off x="709484" y="4288776"/>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small</a:t>
            </a:r>
            <a:endParaRPr b="0" i="0" sz="1400" u="none" cap="none" strike="noStrike">
              <a:solidFill>
                <a:srgbClr val="000000"/>
              </a:solidFill>
              <a:latin typeface="Century Gothic"/>
              <a:ea typeface="Century Gothic"/>
              <a:cs typeface="Century Gothic"/>
              <a:sym typeface="Century Gothic"/>
            </a:endParaRPr>
          </a:p>
        </p:txBody>
      </p:sp>
      <p:sp>
        <p:nvSpPr>
          <p:cNvPr id="445" name="Google Shape;445;p27"/>
          <p:cNvSpPr txBox="1"/>
          <p:nvPr/>
        </p:nvSpPr>
        <p:spPr>
          <a:xfrm>
            <a:off x="8663064" y="1749565"/>
            <a:ext cx="2590656" cy="40318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Turn</a:t>
            </a:r>
            <a:r>
              <a:rPr b="0" i="0" lang="en-US" sz="3200" u="none" cap="none" strike="noStrike">
                <a:solidFill>
                  <a:schemeClr val="dk1"/>
                </a:solidFill>
                <a:latin typeface="Century Gothic"/>
                <a:ea typeface="Century Gothic"/>
                <a:cs typeface="Century Gothic"/>
                <a:sym typeface="Century Gothic"/>
              </a:rPr>
              <a:t> to page </a:t>
            </a:r>
            <a:r>
              <a:rPr lang="en-US" sz="3200">
                <a:solidFill>
                  <a:schemeClr val="dk1"/>
                </a:solidFill>
                <a:latin typeface="Century Gothic"/>
                <a:ea typeface="Century Gothic"/>
                <a:cs typeface="Century Gothic"/>
                <a:sym typeface="Century Gothic"/>
              </a:rPr>
              <a:t>198</a:t>
            </a:r>
            <a:r>
              <a:rPr b="0" i="0" lang="en-US" sz="3200" u="none" cap="none" strike="noStrike">
                <a:solidFill>
                  <a:schemeClr val="dk1"/>
                </a:solidFill>
                <a:latin typeface="Century Gothic"/>
                <a:ea typeface="Century Gothic"/>
                <a:cs typeface="Century Gothic"/>
                <a:sym typeface="Century Gothic"/>
              </a:rPr>
              <a:t> in your Student Interactive and </a:t>
            </a:r>
            <a:r>
              <a:rPr b="1" i="0" lang="en-US" sz="3200" u="none" cap="none" strike="noStrike">
                <a:solidFill>
                  <a:schemeClr val="dk1"/>
                </a:solidFill>
                <a:latin typeface="Century Gothic"/>
                <a:ea typeface="Century Gothic"/>
                <a:cs typeface="Century Gothic"/>
                <a:sym typeface="Century Gothic"/>
              </a:rPr>
              <a:t>complete</a:t>
            </a:r>
            <a:r>
              <a:rPr b="0" i="0" lang="en-US" sz="3200" u="none" cap="none" strike="noStrike">
                <a:solidFill>
                  <a:schemeClr val="dk1"/>
                </a:solidFill>
                <a:latin typeface="Century Gothic"/>
                <a:ea typeface="Century Gothic"/>
                <a:cs typeface="Century Gothic"/>
                <a:sym typeface="Century Gothic"/>
              </a:rPr>
              <a:t> the activity. </a:t>
            </a:r>
            <a:endParaRPr b="0" i="0" sz="3200" u="none" cap="none" strike="noStrike">
              <a:solidFill>
                <a:schemeClr val="dk1"/>
              </a:solidFill>
              <a:latin typeface="Century Gothic"/>
              <a:ea typeface="Century Gothic"/>
              <a:cs typeface="Century Gothic"/>
              <a:sym typeface="Century Gothic"/>
            </a:endParaRPr>
          </a:p>
        </p:txBody>
      </p:sp>
      <p:sp>
        <p:nvSpPr>
          <p:cNvPr id="446" name="Google Shape;446;p2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r>
              <a:rPr b="1" lang="en-US" sz="2400">
                <a:solidFill>
                  <a:schemeClr val="lt1"/>
                </a:solidFill>
                <a:latin typeface="Century Gothic"/>
                <a:ea typeface="Century Gothic"/>
                <a:cs typeface="Century Gothic"/>
                <a:sym typeface="Century Gothic"/>
              </a:rPr>
              <a:t>198</a:t>
            </a:r>
            <a:endParaRPr b="0" i="0" sz="1400" u="none" cap="none" strike="noStrike">
              <a:solidFill>
                <a:srgbClr val="000000"/>
              </a:solidFill>
              <a:latin typeface="Century Gothic"/>
              <a:ea typeface="Century Gothic"/>
              <a:cs typeface="Century Gothic"/>
              <a:sym typeface="Century Gothic"/>
            </a:endParaRPr>
          </a:p>
        </p:txBody>
      </p:sp>
      <p:pic>
        <p:nvPicPr>
          <p:cNvPr id="447" name="Google Shape;447;p27"/>
          <p:cNvPicPr preferRelativeResize="0"/>
          <p:nvPr/>
        </p:nvPicPr>
        <p:blipFill rotWithShape="1">
          <a:blip r:embed="rId6">
            <a:alphaModFix/>
          </a:blip>
          <a:srcRect b="0" l="0" r="0" t="0"/>
          <a:stretch/>
        </p:blipFill>
        <p:spPr>
          <a:xfrm>
            <a:off x="4348280" y="1159009"/>
            <a:ext cx="4012265" cy="547949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A picture containing clock&#10;&#10;Description automatically generated" id="453" name="Google Shape;453;p2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54" name="Google Shape;454;p2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55" name="Google Shape;455;p2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56" name="Google Shape;456;p2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57" name="Google Shape;457;p2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Spelling </a:t>
            </a:r>
            <a:endParaRPr b="0" i="0" sz="1400" u="none" cap="none" strike="noStrike">
              <a:solidFill>
                <a:srgbClr val="000000"/>
              </a:solidFill>
              <a:latin typeface="Century Gothic"/>
              <a:ea typeface="Century Gothic"/>
              <a:cs typeface="Century Gothic"/>
              <a:sym typeface="Century Gothic"/>
            </a:endParaRPr>
          </a:p>
        </p:txBody>
      </p:sp>
      <p:sp>
        <p:nvSpPr>
          <p:cNvPr id="458" name="Google Shape;458;p28"/>
          <p:cNvSpPr txBox="1"/>
          <p:nvPr/>
        </p:nvSpPr>
        <p:spPr>
          <a:xfrm>
            <a:off x="6664135" y="4333968"/>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restore</a:t>
            </a:r>
            <a:endParaRPr b="0" i="0" sz="1400" u="none" cap="none" strike="noStrike">
              <a:solidFill>
                <a:srgbClr val="000000"/>
              </a:solidFill>
              <a:latin typeface="Century Gothic"/>
              <a:ea typeface="Century Gothic"/>
              <a:cs typeface="Century Gothic"/>
              <a:sym typeface="Century Gothic"/>
            </a:endParaRPr>
          </a:p>
        </p:txBody>
      </p:sp>
      <p:sp>
        <p:nvSpPr>
          <p:cNvPr id="459" name="Google Shape;459;p28"/>
          <p:cNvSpPr txBox="1"/>
          <p:nvPr/>
        </p:nvSpPr>
        <p:spPr>
          <a:xfrm>
            <a:off x="1632352" y="2568497"/>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part</a:t>
            </a:r>
            <a:endParaRPr b="0" i="0" sz="1400" u="none" cap="none" strike="noStrike">
              <a:solidFill>
                <a:srgbClr val="000000"/>
              </a:solidFill>
              <a:latin typeface="Century Gothic"/>
              <a:ea typeface="Century Gothic"/>
              <a:cs typeface="Century Gothic"/>
              <a:sym typeface="Century Gothic"/>
            </a:endParaRPr>
          </a:p>
        </p:txBody>
      </p:sp>
      <p:sp>
        <p:nvSpPr>
          <p:cNvPr id="460" name="Google Shape;460;p28"/>
          <p:cNvSpPr txBox="1"/>
          <p:nvPr/>
        </p:nvSpPr>
        <p:spPr>
          <a:xfrm>
            <a:off x="1632352" y="4341913"/>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boar</a:t>
            </a:r>
            <a:endParaRPr b="0" i="0" sz="1400" u="none" cap="none" strike="noStrike">
              <a:solidFill>
                <a:srgbClr val="000000"/>
              </a:solidFill>
              <a:latin typeface="Century Gothic"/>
              <a:ea typeface="Century Gothic"/>
              <a:cs typeface="Century Gothic"/>
              <a:sym typeface="Century Gothic"/>
            </a:endParaRPr>
          </a:p>
        </p:txBody>
      </p:sp>
      <p:sp>
        <p:nvSpPr>
          <p:cNvPr id="461" name="Google Shape;461;p28"/>
          <p:cNvSpPr txBox="1"/>
          <p:nvPr/>
        </p:nvSpPr>
        <p:spPr>
          <a:xfrm>
            <a:off x="6664135" y="2494770"/>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horn</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descr="A picture containing clock&#10;&#10;Description automatically generated" id="467" name="Google Shape;467;p2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68" name="Google Shape;468;p2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69" name="Google Shape;469;p2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70" name="Google Shape;470;p2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71" name="Google Shape;471;p2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Collaborate and Discuss</a:t>
            </a:r>
            <a:endParaRPr b="0" i="0" sz="1400" u="none" cap="none" strike="noStrike">
              <a:solidFill>
                <a:srgbClr val="000000"/>
              </a:solidFill>
              <a:latin typeface="Century Gothic"/>
              <a:ea typeface="Century Gothic"/>
              <a:cs typeface="Century Gothic"/>
              <a:sym typeface="Century Gothic"/>
            </a:endParaRPr>
          </a:p>
        </p:txBody>
      </p:sp>
      <p:sp>
        <p:nvSpPr>
          <p:cNvPr id="472" name="Google Shape;472;p29"/>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204</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473" name="Google Shape;473;p29"/>
          <p:cNvSpPr txBox="1"/>
          <p:nvPr/>
        </p:nvSpPr>
        <p:spPr>
          <a:xfrm>
            <a:off x="7325010" y="2558568"/>
            <a:ext cx="3453246"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204 in your Student Interactive.</a:t>
            </a:r>
            <a:endParaRPr b="0" i="0" sz="1400" u="none" cap="none" strike="noStrike">
              <a:solidFill>
                <a:srgbClr val="000000"/>
              </a:solidFill>
              <a:latin typeface="Arial"/>
              <a:ea typeface="Arial"/>
              <a:cs typeface="Arial"/>
              <a:sym typeface="Arial"/>
            </a:endParaRPr>
          </a:p>
        </p:txBody>
      </p:sp>
      <p:pic>
        <p:nvPicPr>
          <p:cNvPr id="474" name="Google Shape;474;p29"/>
          <p:cNvPicPr preferRelativeResize="0"/>
          <p:nvPr/>
        </p:nvPicPr>
        <p:blipFill rotWithShape="1">
          <a:blip r:embed="rId6">
            <a:alphaModFix/>
          </a:blip>
          <a:srcRect b="0" l="0" r="0" t="0"/>
          <a:stretch/>
        </p:blipFill>
        <p:spPr>
          <a:xfrm>
            <a:off x="2130319" y="1215821"/>
            <a:ext cx="4049371" cy="545540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A picture containing drawing, lamp&#10;&#10;Description automatically generated" id="107" name="Google Shape;107;p3"/>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108" name="Google Shape;108;p3"/>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109" name="Google Shape;109;p3"/>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110" name="Google Shape;110;p3"/>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t>
            </a:r>
            <a:r>
              <a:rPr b="0" i="0" lang="en-US" sz="6000" u="none" cap="none" strike="noStrike">
                <a:solidFill>
                  <a:schemeClr val="lt1"/>
                </a:solidFill>
                <a:latin typeface="Century Gothic"/>
                <a:ea typeface="Century Gothic"/>
                <a:cs typeface="Century Gothic"/>
                <a:sym typeface="Century Gothic"/>
              </a:rPr>
              <a:t>Lesson 1</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111" name="Google Shape;111;p3"/>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112" name="Google Shape;112;p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A picture containing clock&#10;&#10;Description automatically generated" id="480" name="Google Shape;480;p3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81" name="Google Shape;481;p3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82" name="Google Shape;482;p3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83" name="Google Shape;483;p3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84" name="Google Shape;484;p3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t>
            </a:r>
            <a:r>
              <a:rPr b="0" i="0" lang="en-US" sz="3600" u="none" cap="none" strike="noStrike">
                <a:solidFill>
                  <a:schemeClr val="lt1"/>
                </a:solidFill>
                <a:latin typeface="Century Gothic"/>
                <a:ea typeface="Century Gothic"/>
                <a:cs typeface="Century Gothic"/>
                <a:sym typeface="Century Gothic"/>
              </a:rPr>
              <a:t>Collaborate and Discuss – Author’s Purpose</a:t>
            </a:r>
            <a:endParaRPr b="0" i="0" sz="3600" u="none" cap="none" strike="noStrike">
              <a:solidFill>
                <a:srgbClr val="000000"/>
              </a:solidFill>
              <a:latin typeface="Century Gothic"/>
              <a:ea typeface="Century Gothic"/>
              <a:cs typeface="Century Gothic"/>
              <a:sym typeface="Century Gothic"/>
            </a:endParaRPr>
          </a:p>
        </p:txBody>
      </p:sp>
      <p:sp>
        <p:nvSpPr>
          <p:cNvPr id="485" name="Google Shape;485;p30"/>
          <p:cNvSpPr txBox="1"/>
          <p:nvPr/>
        </p:nvSpPr>
        <p:spPr>
          <a:xfrm>
            <a:off x="298796" y="1137962"/>
            <a:ext cx="111471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b="0" i="0" lang="en-US" sz="2800" u="none" cap="none" strike="noStrike">
                <a:solidFill>
                  <a:schemeClr val="dk1"/>
                </a:solidFill>
                <a:latin typeface="Century Gothic"/>
                <a:ea typeface="Century Gothic"/>
                <a:cs typeface="Century Gothic"/>
                <a:sym typeface="Century Gothic"/>
              </a:rPr>
              <a:t>“The Wonders of the Grand Canyon” with a partner.</a:t>
            </a:r>
            <a:endParaRPr b="0" i="0" sz="1400" u="none" cap="none" strike="noStrike">
              <a:solidFill>
                <a:srgbClr val="000000"/>
              </a:solidFill>
              <a:latin typeface="Arial"/>
              <a:ea typeface="Arial"/>
              <a:cs typeface="Arial"/>
              <a:sym typeface="Arial"/>
            </a:endParaRPr>
          </a:p>
        </p:txBody>
      </p:sp>
      <p:sp>
        <p:nvSpPr>
          <p:cNvPr id="486" name="Google Shape;486;p30"/>
          <p:cNvSpPr txBox="1"/>
          <p:nvPr/>
        </p:nvSpPr>
        <p:spPr>
          <a:xfrm>
            <a:off x="6367922" y="1661151"/>
            <a:ext cx="5175900" cy="492540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lang="en-US" sz="2400">
                <a:solidFill>
                  <a:schemeClr val="dk1"/>
                </a:solidFill>
                <a:latin typeface="Century Gothic"/>
                <a:ea typeface="Century Gothic"/>
                <a:cs typeface="Century Gothic"/>
                <a:sym typeface="Century Gothic"/>
              </a:rPr>
              <a:t>Use the sentence stems compare museums and the Grand Canyon</a:t>
            </a:r>
            <a:r>
              <a:rPr lang="en-US" sz="2400">
                <a:solidFill>
                  <a:schemeClr val="dk1"/>
                </a:solidFill>
                <a:latin typeface="Century Gothic"/>
                <a:ea typeface="Century Gothic"/>
                <a:cs typeface="Century Gothic"/>
                <a:sym typeface="Century Gothic"/>
              </a:rPr>
              <a:t>.</a:t>
            </a:r>
            <a:endParaRPr/>
          </a:p>
          <a:p>
            <a:pPr indent="0" lvl="0" marL="0" marR="0" rtl="0" algn="l">
              <a:lnSpc>
                <a:spcPct val="100000"/>
              </a:lnSpc>
              <a:spcBef>
                <a:spcPts val="0"/>
              </a:spcBef>
              <a:spcAft>
                <a:spcPts val="0"/>
              </a:spcAft>
              <a:buClr>
                <a:srgbClr val="000000"/>
              </a:buClr>
              <a:buSzPts val="2800"/>
              <a:buFont typeface="Arial"/>
              <a:buNone/>
            </a:pPr>
            <a:r>
              <a:rPr i="0" lang="en-US" sz="2200" u="none" cap="none" strike="noStrike">
                <a:solidFill>
                  <a:schemeClr val="dk1"/>
                </a:solidFill>
                <a:latin typeface="Century Gothic"/>
                <a:ea typeface="Century Gothic"/>
                <a:cs typeface="Century Gothic"/>
                <a:sym typeface="Century Gothic"/>
              </a:rPr>
              <a:t>The information about museums reminds me of …</a:t>
            </a:r>
            <a:endParaRPr sz="2200"/>
          </a:p>
          <a:p>
            <a:pPr indent="0" lvl="0" marL="0" marR="0" rtl="0" algn="l">
              <a:lnSpc>
                <a:spcPct val="100000"/>
              </a:lnSpc>
              <a:spcBef>
                <a:spcPts val="0"/>
              </a:spcBef>
              <a:spcAft>
                <a:spcPts val="0"/>
              </a:spcAft>
              <a:buClr>
                <a:srgbClr val="000000"/>
              </a:buClr>
              <a:buSzPts val="2800"/>
              <a:buFont typeface="Arial"/>
              <a:buNone/>
            </a:pPr>
            <a:r>
              <a:rPr lang="en-US" sz="2200">
                <a:solidFill>
                  <a:schemeClr val="dk1"/>
                </a:solidFill>
                <a:latin typeface="Century Gothic"/>
                <a:ea typeface="Century Gothic"/>
                <a:cs typeface="Century Gothic"/>
                <a:sym typeface="Century Gothic"/>
              </a:rPr>
              <a:t> </a:t>
            </a:r>
            <a:endParaRPr i="0" sz="2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lang="en-US" sz="2200">
                <a:solidFill>
                  <a:schemeClr val="dk1"/>
                </a:solidFill>
                <a:latin typeface="Century Gothic"/>
                <a:ea typeface="Century Gothic"/>
                <a:cs typeface="Century Gothic"/>
                <a:sym typeface="Century Gothic"/>
              </a:rPr>
              <a:t>The information about the Grand Canyon reminds me of …</a:t>
            </a:r>
            <a:endParaRPr sz="2200"/>
          </a:p>
          <a:p>
            <a:pPr indent="0" lvl="0" marL="0" marR="0" rtl="0" algn="l">
              <a:lnSpc>
                <a:spcPct val="100000"/>
              </a:lnSpc>
              <a:spcBef>
                <a:spcPts val="0"/>
              </a:spcBef>
              <a:spcAft>
                <a:spcPts val="0"/>
              </a:spcAft>
              <a:buClr>
                <a:srgbClr val="000000"/>
              </a:buClr>
              <a:buSzPts val="2800"/>
              <a:buFont typeface="Arial"/>
              <a:buNone/>
            </a:pPr>
            <a:r>
              <a:rPr lang="en-US" sz="2200">
                <a:solidFill>
                  <a:schemeClr val="dk1"/>
                </a:solidFill>
                <a:latin typeface="Century Gothic"/>
                <a:ea typeface="Century Gothic"/>
                <a:cs typeface="Century Gothic"/>
                <a:sym typeface="Century Gothic"/>
              </a:rPr>
              <a:t> </a:t>
            </a:r>
            <a:endParaRPr sz="2200"/>
          </a:p>
          <a:p>
            <a:pPr indent="0" lvl="0" marL="0" marR="0" rtl="0" algn="l">
              <a:lnSpc>
                <a:spcPct val="100000"/>
              </a:lnSpc>
              <a:spcBef>
                <a:spcPts val="0"/>
              </a:spcBef>
              <a:spcAft>
                <a:spcPts val="0"/>
              </a:spcAft>
              <a:buClr>
                <a:srgbClr val="000000"/>
              </a:buClr>
              <a:buSzPts val="2800"/>
              <a:buFont typeface="Arial"/>
              <a:buNone/>
            </a:pPr>
            <a:r>
              <a:rPr i="0" lang="en-US" sz="2200" u="none" cap="none" strike="noStrike">
                <a:solidFill>
                  <a:schemeClr val="dk1"/>
                </a:solidFill>
                <a:latin typeface="Century Gothic"/>
                <a:ea typeface="Century Gothic"/>
                <a:cs typeface="Century Gothic"/>
                <a:sym typeface="Century Gothic"/>
              </a:rPr>
              <a:t>Museums are like the </a:t>
            </a:r>
            <a:r>
              <a:rPr lang="en-US" sz="2200">
                <a:solidFill>
                  <a:schemeClr val="dk1"/>
                </a:solidFill>
                <a:latin typeface="Century Gothic"/>
                <a:ea typeface="Century Gothic"/>
                <a:cs typeface="Century Gothic"/>
                <a:sym typeface="Century Gothic"/>
              </a:rPr>
              <a:t>Grand Canyon because …</a:t>
            </a:r>
            <a:endParaRPr sz="2200"/>
          </a:p>
          <a:p>
            <a:pPr indent="0" lvl="0" marL="0" marR="0" rtl="0" algn="l">
              <a:lnSpc>
                <a:spcPct val="100000"/>
              </a:lnSpc>
              <a:spcBef>
                <a:spcPts val="0"/>
              </a:spcBef>
              <a:spcAft>
                <a:spcPts val="0"/>
              </a:spcAft>
              <a:buClr>
                <a:srgbClr val="000000"/>
              </a:buClr>
              <a:buSzPts val="2800"/>
              <a:buFont typeface="Arial"/>
              <a:buNone/>
            </a:pPr>
            <a:r>
              <a:rPr lang="en-US" sz="2200">
                <a:solidFill>
                  <a:schemeClr val="dk1"/>
                </a:solidFill>
                <a:latin typeface="Century Gothic"/>
                <a:ea typeface="Century Gothic"/>
                <a:cs typeface="Century Gothic"/>
                <a:sym typeface="Century Gothic"/>
              </a:rPr>
              <a:t> </a:t>
            </a:r>
            <a:endParaRPr sz="2200"/>
          </a:p>
          <a:p>
            <a:pPr indent="0" lvl="0" marL="0" marR="0" rtl="0" algn="l">
              <a:lnSpc>
                <a:spcPct val="100000"/>
              </a:lnSpc>
              <a:spcBef>
                <a:spcPts val="0"/>
              </a:spcBef>
              <a:spcAft>
                <a:spcPts val="0"/>
              </a:spcAft>
              <a:buClr>
                <a:srgbClr val="000000"/>
              </a:buClr>
              <a:buSzPts val="2800"/>
              <a:buFont typeface="Arial"/>
              <a:buNone/>
            </a:pPr>
            <a:r>
              <a:rPr i="0" lang="en-US" sz="2200" u="none" cap="none" strike="noStrike">
                <a:solidFill>
                  <a:schemeClr val="dk1"/>
                </a:solidFill>
                <a:latin typeface="Century Gothic"/>
                <a:ea typeface="Century Gothic"/>
                <a:cs typeface="Century Gothic"/>
                <a:sym typeface="Century Gothic"/>
              </a:rPr>
              <a:t>Museums are different from the Grand Canyon because …</a:t>
            </a:r>
            <a:endParaRPr i="0" sz="2200" u="none" cap="none" strike="noStrike">
              <a:solidFill>
                <a:srgbClr val="000000"/>
              </a:solidFill>
              <a:latin typeface="Arial"/>
              <a:ea typeface="Arial"/>
              <a:cs typeface="Arial"/>
              <a:sym typeface="Arial"/>
            </a:endParaRPr>
          </a:p>
        </p:txBody>
      </p:sp>
      <p:pic>
        <p:nvPicPr>
          <p:cNvPr id="487" name="Google Shape;487;p30"/>
          <p:cNvPicPr preferRelativeResize="0"/>
          <p:nvPr/>
        </p:nvPicPr>
        <p:blipFill rotWithShape="1">
          <a:blip r:embed="rId6">
            <a:alphaModFix/>
          </a:blip>
          <a:srcRect b="0" l="0" r="0" t="0"/>
          <a:stretch/>
        </p:blipFill>
        <p:spPr>
          <a:xfrm>
            <a:off x="392768" y="1784666"/>
            <a:ext cx="3094329" cy="41222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488" name="Google Shape;488;p30"/>
          <p:cNvPicPr preferRelativeResize="0"/>
          <p:nvPr/>
        </p:nvPicPr>
        <p:blipFill rotWithShape="1">
          <a:blip r:embed="rId7">
            <a:alphaModFix/>
          </a:blip>
          <a:srcRect b="0" l="0" r="0" t="0"/>
          <a:stretch/>
        </p:blipFill>
        <p:spPr>
          <a:xfrm>
            <a:off x="3307326" y="2656949"/>
            <a:ext cx="2792450" cy="370747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descr="A picture containing clock&#10;&#10;Description automatically generated" id="494" name="Google Shape;494;p3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495" name="Google Shape;495;p3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496" name="Google Shape;496;p3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497" name="Google Shape;497;p3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498" name="Google Shape;498;p3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Refine Research</a:t>
            </a:r>
            <a:endParaRPr b="0" i="0" sz="1400" u="none" cap="none" strike="noStrike">
              <a:solidFill>
                <a:srgbClr val="000000"/>
              </a:solidFill>
              <a:latin typeface="Century Gothic"/>
              <a:ea typeface="Century Gothic"/>
              <a:cs typeface="Century Gothic"/>
              <a:sym typeface="Century Gothic"/>
            </a:endParaRPr>
          </a:p>
        </p:txBody>
      </p:sp>
      <p:sp>
        <p:nvSpPr>
          <p:cNvPr id="499" name="Google Shape;499;p31"/>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205</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500" name="Google Shape;500;p31"/>
          <p:cNvPicPr preferRelativeResize="0"/>
          <p:nvPr/>
        </p:nvPicPr>
        <p:blipFill rotWithShape="1">
          <a:blip r:embed="rId6">
            <a:alphaModFix/>
          </a:blip>
          <a:srcRect b="0" l="0" r="0" t="0"/>
          <a:stretch/>
        </p:blipFill>
        <p:spPr>
          <a:xfrm>
            <a:off x="6775635" y="1424663"/>
            <a:ext cx="2672659" cy="632461"/>
          </a:xfrm>
          <a:prstGeom prst="rect">
            <a:avLst/>
          </a:prstGeom>
          <a:noFill/>
          <a:ln>
            <a:noFill/>
          </a:ln>
        </p:spPr>
      </p:pic>
      <p:sp>
        <p:nvSpPr>
          <p:cNvPr id="501" name="Google Shape;501;p31"/>
          <p:cNvSpPr txBox="1"/>
          <p:nvPr/>
        </p:nvSpPr>
        <p:spPr>
          <a:xfrm>
            <a:off x="6775635" y="2157032"/>
            <a:ext cx="4097141"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205 in your Student Interactive.</a:t>
            </a:r>
            <a:endParaRPr b="0" i="0" sz="1400" u="none" cap="none" strike="noStrike">
              <a:solidFill>
                <a:srgbClr val="000000"/>
              </a:solidFill>
              <a:latin typeface="Arial"/>
              <a:ea typeface="Arial"/>
              <a:cs typeface="Arial"/>
              <a:sym typeface="Arial"/>
            </a:endParaRPr>
          </a:p>
        </p:txBody>
      </p:sp>
      <p:sp>
        <p:nvSpPr>
          <p:cNvPr id="502" name="Google Shape;502;p31"/>
          <p:cNvSpPr txBox="1"/>
          <p:nvPr/>
        </p:nvSpPr>
        <p:spPr>
          <a:xfrm>
            <a:off x="6775634" y="3263770"/>
            <a:ext cx="4097141" cy="31085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US" sz="2800">
                <a:solidFill>
                  <a:schemeClr val="dk1"/>
                </a:solidFill>
                <a:latin typeface="Century Gothic"/>
                <a:ea typeface="Century Gothic"/>
                <a:cs typeface="Century Gothic"/>
                <a:sym typeface="Century Gothic"/>
              </a:rPr>
              <a:t>With a partner</a:t>
            </a:r>
            <a:r>
              <a:rPr b="1" lang="en-US" sz="2800">
                <a:solidFill>
                  <a:schemeClr val="dk1"/>
                </a:solidFill>
                <a:latin typeface="Century Gothic"/>
                <a:ea typeface="Century Gothic"/>
                <a:cs typeface="Century Gothic"/>
                <a:sym typeface="Century Gothic"/>
              </a:rPr>
              <a:t>, identify </a:t>
            </a:r>
            <a:r>
              <a:rPr lang="en-US" sz="2800">
                <a:solidFill>
                  <a:schemeClr val="dk1"/>
                </a:solidFill>
                <a:latin typeface="Century Gothic"/>
                <a:ea typeface="Century Gothic"/>
                <a:cs typeface="Century Gothic"/>
                <a:sym typeface="Century Gothic"/>
              </a:rPr>
              <a:t>a relevant primary source and secondary source to learn more about your favorite place. </a:t>
            </a:r>
            <a:r>
              <a:rPr b="1" lang="en-US" sz="2800">
                <a:solidFill>
                  <a:schemeClr val="dk1"/>
                </a:solidFill>
                <a:latin typeface="Century Gothic"/>
                <a:ea typeface="Century Gothic"/>
                <a:cs typeface="Century Gothic"/>
                <a:sym typeface="Century Gothic"/>
              </a:rPr>
              <a:t>Gather</a:t>
            </a:r>
            <a:r>
              <a:rPr lang="en-US" sz="2800">
                <a:solidFill>
                  <a:schemeClr val="dk1"/>
                </a:solidFill>
                <a:latin typeface="Century Gothic"/>
                <a:ea typeface="Century Gothic"/>
                <a:cs typeface="Century Gothic"/>
                <a:sym typeface="Century Gothic"/>
              </a:rPr>
              <a:t> your sources</a:t>
            </a:r>
            <a:r>
              <a:rPr i="0" lang="en-US" sz="2800" u="none" cap="none" strike="noStrike">
                <a:solidFill>
                  <a:schemeClr val="dk1"/>
                </a:solidFill>
                <a:latin typeface="Century Gothic"/>
                <a:ea typeface="Century Gothic"/>
                <a:cs typeface="Century Gothic"/>
                <a:sym typeface="Century Gothic"/>
              </a:rPr>
              <a:t>. </a:t>
            </a:r>
            <a:endParaRPr i="0" sz="1400" u="none" cap="none" strike="noStrike">
              <a:solidFill>
                <a:srgbClr val="000000"/>
              </a:solidFill>
              <a:latin typeface="Century Gothic"/>
              <a:ea typeface="Century Gothic"/>
              <a:cs typeface="Century Gothic"/>
              <a:sym typeface="Century Gothic"/>
            </a:endParaRPr>
          </a:p>
        </p:txBody>
      </p:sp>
      <p:pic>
        <p:nvPicPr>
          <p:cNvPr id="503" name="Google Shape;503;p31"/>
          <p:cNvPicPr preferRelativeResize="0"/>
          <p:nvPr/>
        </p:nvPicPr>
        <p:blipFill rotWithShape="1">
          <a:blip r:embed="rId7">
            <a:alphaModFix/>
          </a:blip>
          <a:srcRect b="0" l="0" r="0" t="0"/>
          <a:stretch/>
        </p:blipFill>
        <p:spPr>
          <a:xfrm>
            <a:off x="2213813" y="1253040"/>
            <a:ext cx="3974893" cy="543533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pic>
        <p:nvPicPr>
          <p:cNvPr descr="A picture containing drawing, lamp&#10;&#10;Description automatically generated" id="509" name="Google Shape;509;p32"/>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510" name="Google Shape;510;p32"/>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511" name="Google Shape;511;p32"/>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512" name="Google Shape;512;p32"/>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4</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13" name="Google Shape;513;p32"/>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514" name="Google Shape;514;p3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descr="A picture containing clock&#10;&#10;Description automatically generated" id="520" name="Google Shape;520;p3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21" name="Google Shape;521;p3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22" name="Google Shape;522;p3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23" name="Google Shape;523;p3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24" name="Google Shape;524;p3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Phonics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clipart&#10;&#10;Description automatically generated" id="525" name="Google Shape;525;p33"/>
          <p:cNvPicPr preferRelativeResize="0"/>
          <p:nvPr/>
        </p:nvPicPr>
        <p:blipFill rotWithShape="1">
          <a:blip r:embed="rId6">
            <a:alphaModFix/>
          </a:blip>
          <a:srcRect b="0" l="0" r="0" t="0"/>
          <a:stretch/>
        </p:blipFill>
        <p:spPr>
          <a:xfrm>
            <a:off x="557152" y="4238872"/>
            <a:ext cx="4970156" cy="786836"/>
          </a:xfrm>
          <a:prstGeom prst="rect">
            <a:avLst/>
          </a:prstGeom>
          <a:noFill/>
          <a:ln>
            <a:noFill/>
          </a:ln>
        </p:spPr>
      </p:pic>
      <p:sp>
        <p:nvSpPr>
          <p:cNvPr id="526" name="Google Shape;526;p33"/>
          <p:cNvSpPr txBox="1"/>
          <p:nvPr/>
        </p:nvSpPr>
        <p:spPr>
          <a:xfrm>
            <a:off x="1049677" y="4910252"/>
            <a:ext cx="10092646"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Write </a:t>
            </a:r>
            <a:r>
              <a:rPr i="0" lang="en-US" sz="3200" u="none" cap="none" strike="noStrike">
                <a:solidFill>
                  <a:schemeClr val="dk1"/>
                </a:solidFill>
                <a:latin typeface="Century Gothic"/>
                <a:ea typeface="Century Gothic"/>
                <a:cs typeface="Century Gothic"/>
                <a:sym typeface="Century Gothic"/>
              </a:rPr>
              <a:t>your own word.  </a:t>
            </a:r>
            <a:r>
              <a:rPr b="1" i="0" lang="en-US" sz="3200" u="none" cap="none" strike="noStrike">
                <a:solidFill>
                  <a:schemeClr val="dk1"/>
                </a:solidFill>
                <a:latin typeface="Century Gothic"/>
                <a:ea typeface="Century Gothic"/>
                <a:cs typeface="Century Gothic"/>
                <a:sym typeface="Century Gothic"/>
              </a:rPr>
              <a:t>Circle</a:t>
            </a:r>
            <a:r>
              <a:rPr b="0" i="0" lang="en-US" sz="3200" u="none" cap="none" strike="noStrike">
                <a:solidFill>
                  <a:schemeClr val="dk1"/>
                </a:solidFill>
                <a:latin typeface="Century Gothic"/>
                <a:ea typeface="Century Gothic"/>
                <a:cs typeface="Century Gothic"/>
                <a:sym typeface="Century Gothic"/>
              </a:rPr>
              <a:t> the letters that form r-controlled vowels and </a:t>
            </a:r>
            <a:r>
              <a:rPr b="1" i="0" lang="en-US" sz="3200" u="none" cap="none" strike="noStrike">
                <a:solidFill>
                  <a:schemeClr val="dk1"/>
                </a:solidFill>
                <a:latin typeface="Century Gothic"/>
                <a:ea typeface="Century Gothic"/>
                <a:cs typeface="Century Gothic"/>
                <a:sym typeface="Century Gothic"/>
              </a:rPr>
              <a:t>share</a:t>
            </a:r>
            <a:r>
              <a:rPr b="0" i="0" lang="en-US" sz="3200" u="none" cap="none" strike="noStrike">
                <a:solidFill>
                  <a:schemeClr val="dk1"/>
                </a:solidFill>
                <a:latin typeface="Century Gothic"/>
                <a:ea typeface="Century Gothic"/>
                <a:cs typeface="Century Gothic"/>
                <a:sym typeface="Century Gothic"/>
              </a:rPr>
              <a:t> with a partner.</a:t>
            </a:r>
            <a:endParaRPr b="0" i="0" sz="3200" u="none" cap="none" strike="noStrike">
              <a:solidFill>
                <a:schemeClr val="dk1"/>
              </a:solidFill>
              <a:latin typeface="Century Gothic"/>
              <a:ea typeface="Century Gothic"/>
              <a:cs typeface="Century Gothic"/>
              <a:sym typeface="Century Gothic"/>
            </a:endParaRPr>
          </a:p>
        </p:txBody>
      </p:sp>
      <p:sp>
        <p:nvSpPr>
          <p:cNvPr id="527" name="Google Shape;527;p33"/>
          <p:cNvSpPr txBox="1"/>
          <p:nvPr/>
        </p:nvSpPr>
        <p:spPr>
          <a:xfrm>
            <a:off x="3317705" y="1580059"/>
            <a:ext cx="2614570"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cart</a:t>
            </a:r>
            <a:endParaRPr b="0" i="0" sz="1400" u="none" cap="none" strike="noStrike">
              <a:solidFill>
                <a:srgbClr val="000000"/>
              </a:solidFill>
              <a:latin typeface="Century Gothic"/>
              <a:ea typeface="Century Gothic"/>
              <a:cs typeface="Century Gothic"/>
              <a:sym typeface="Century Gothic"/>
            </a:endParaRPr>
          </a:p>
        </p:txBody>
      </p:sp>
      <p:sp>
        <p:nvSpPr>
          <p:cNvPr id="528" name="Google Shape;528;p33"/>
          <p:cNvSpPr txBox="1"/>
          <p:nvPr/>
        </p:nvSpPr>
        <p:spPr>
          <a:xfrm>
            <a:off x="8775817" y="3315583"/>
            <a:ext cx="2614570"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shore</a:t>
            </a:r>
            <a:endParaRPr b="0" i="0" sz="1400" u="none" cap="none" strike="noStrike">
              <a:solidFill>
                <a:srgbClr val="000000"/>
              </a:solidFill>
              <a:latin typeface="Century Gothic"/>
              <a:ea typeface="Century Gothic"/>
              <a:cs typeface="Century Gothic"/>
              <a:sym typeface="Century Gothic"/>
            </a:endParaRPr>
          </a:p>
        </p:txBody>
      </p:sp>
      <p:sp>
        <p:nvSpPr>
          <p:cNvPr id="529" name="Google Shape;529;p33"/>
          <p:cNvSpPr txBox="1"/>
          <p:nvPr/>
        </p:nvSpPr>
        <p:spPr>
          <a:xfrm>
            <a:off x="3317705" y="3227642"/>
            <a:ext cx="2614570"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corn</a:t>
            </a:r>
            <a:endParaRPr b="0" i="0" sz="1400" u="none" cap="none" strike="noStrike">
              <a:solidFill>
                <a:srgbClr val="000000"/>
              </a:solidFill>
              <a:latin typeface="Century Gothic"/>
              <a:ea typeface="Century Gothic"/>
              <a:cs typeface="Century Gothic"/>
              <a:sym typeface="Century Gothic"/>
            </a:endParaRPr>
          </a:p>
        </p:txBody>
      </p:sp>
      <p:sp>
        <p:nvSpPr>
          <p:cNvPr id="530" name="Google Shape;530;p33"/>
          <p:cNvSpPr txBox="1"/>
          <p:nvPr/>
        </p:nvSpPr>
        <p:spPr>
          <a:xfrm>
            <a:off x="8775817" y="1580058"/>
            <a:ext cx="2614570"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soar</a:t>
            </a:r>
            <a:endParaRPr b="0" i="0" sz="1400" u="none" cap="none" strike="noStrike">
              <a:solidFill>
                <a:srgbClr val="000000"/>
              </a:solidFill>
              <a:latin typeface="Century Gothic"/>
              <a:ea typeface="Century Gothic"/>
              <a:cs typeface="Century Gothic"/>
              <a:sym typeface="Century Gothic"/>
            </a:endParaRPr>
          </a:p>
        </p:txBody>
      </p:sp>
      <p:sp>
        <p:nvSpPr>
          <p:cNvPr id="531" name="Google Shape;531;p33"/>
          <p:cNvSpPr txBox="1"/>
          <p:nvPr/>
        </p:nvSpPr>
        <p:spPr>
          <a:xfrm>
            <a:off x="6718302" y="1587444"/>
            <a:ext cx="1622277"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oar</a:t>
            </a:r>
            <a:endParaRPr b="0" i="0" sz="1400" u="none" cap="none" strike="noStrike">
              <a:solidFill>
                <a:srgbClr val="000000"/>
              </a:solidFill>
              <a:latin typeface="Century Gothic"/>
              <a:ea typeface="Century Gothic"/>
              <a:cs typeface="Century Gothic"/>
              <a:sym typeface="Century Gothic"/>
            </a:endParaRPr>
          </a:p>
        </p:txBody>
      </p:sp>
      <p:sp>
        <p:nvSpPr>
          <p:cNvPr id="532" name="Google Shape;532;p33"/>
          <p:cNvSpPr txBox="1"/>
          <p:nvPr/>
        </p:nvSpPr>
        <p:spPr>
          <a:xfrm>
            <a:off x="6718302" y="3227642"/>
            <a:ext cx="1622277"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ore</a:t>
            </a:r>
            <a:endParaRPr b="0" i="0" sz="1400" u="none" cap="none" strike="noStrike">
              <a:solidFill>
                <a:srgbClr val="000000"/>
              </a:solidFill>
              <a:latin typeface="Century Gothic"/>
              <a:ea typeface="Century Gothic"/>
              <a:cs typeface="Century Gothic"/>
              <a:sym typeface="Century Gothic"/>
            </a:endParaRPr>
          </a:p>
        </p:txBody>
      </p:sp>
      <p:sp>
        <p:nvSpPr>
          <p:cNvPr id="533" name="Google Shape;533;p33"/>
          <p:cNvSpPr txBox="1"/>
          <p:nvPr/>
        </p:nvSpPr>
        <p:spPr>
          <a:xfrm>
            <a:off x="945198" y="1590903"/>
            <a:ext cx="1622277"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ar</a:t>
            </a:r>
            <a:endParaRPr b="0" i="0" sz="1400" u="none" cap="none" strike="noStrike">
              <a:solidFill>
                <a:srgbClr val="000000"/>
              </a:solidFill>
              <a:latin typeface="Century Gothic"/>
              <a:ea typeface="Century Gothic"/>
              <a:cs typeface="Century Gothic"/>
              <a:sym typeface="Century Gothic"/>
            </a:endParaRPr>
          </a:p>
        </p:txBody>
      </p:sp>
      <p:sp>
        <p:nvSpPr>
          <p:cNvPr id="534" name="Google Shape;534;p33"/>
          <p:cNvSpPr txBox="1"/>
          <p:nvPr/>
        </p:nvSpPr>
        <p:spPr>
          <a:xfrm>
            <a:off x="925511" y="3231507"/>
            <a:ext cx="1622277"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or</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A picture containing clock&#10;&#10;Description automatically generated" id="540" name="Google Shape;540;p3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41" name="Google Shape;541;p3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42" name="Google Shape;542;p3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43" name="Google Shape;543;p3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44" name="Google Shape;544;p3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Spelling</a:t>
            </a:r>
            <a:endParaRPr b="0" i="0" sz="1400" u="none" cap="none" strike="noStrike">
              <a:solidFill>
                <a:srgbClr val="000000"/>
              </a:solidFill>
              <a:latin typeface="Century Gothic"/>
              <a:ea typeface="Century Gothic"/>
              <a:cs typeface="Century Gothic"/>
              <a:sym typeface="Century Gothic"/>
            </a:endParaRPr>
          </a:p>
        </p:txBody>
      </p:sp>
      <p:sp>
        <p:nvSpPr>
          <p:cNvPr id="545" name="Google Shape;545;p34"/>
          <p:cNvSpPr txBox="1"/>
          <p:nvPr/>
        </p:nvSpPr>
        <p:spPr>
          <a:xfrm>
            <a:off x="1429836" y="1500618"/>
            <a:ext cx="3720875" cy="51706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foxes</a:t>
            </a:r>
            <a:endParaRPr b="0" i="0" sz="6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grades</a:t>
            </a:r>
            <a:endParaRPr b="0" i="0" sz="6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rugs</a:t>
            </a:r>
            <a:endParaRPr b="0" i="0" sz="6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patches</a:t>
            </a:r>
            <a:endParaRPr/>
          </a:p>
          <a:p>
            <a:pPr indent="0" lvl="0" marL="0" marR="0" rtl="0" algn="l">
              <a:lnSpc>
                <a:spcPct val="100000"/>
              </a:lnSpc>
              <a:spcBef>
                <a:spcPts val="0"/>
              </a:spcBef>
              <a:spcAft>
                <a:spcPts val="0"/>
              </a:spcAft>
              <a:buClr>
                <a:srgbClr val="000000"/>
              </a:buClr>
              <a:buSzPts val="6600"/>
              <a:buFont typeface="Arial"/>
              <a:buNone/>
            </a:pPr>
            <a:r>
              <a:t/>
            </a:r>
            <a:endParaRPr b="0" i="0" sz="6600" u="none" cap="none" strike="noStrike">
              <a:solidFill>
                <a:schemeClr val="dk1"/>
              </a:solidFill>
              <a:latin typeface="Century Gothic"/>
              <a:ea typeface="Century Gothic"/>
              <a:cs typeface="Century Gothic"/>
              <a:sym typeface="Century Gothic"/>
            </a:endParaRPr>
          </a:p>
        </p:txBody>
      </p:sp>
      <p:sp>
        <p:nvSpPr>
          <p:cNvPr id="546" name="Google Shape;546;p34"/>
          <p:cNvSpPr txBox="1"/>
          <p:nvPr/>
        </p:nvSpPr>
        <p:spPr>
          <a:xfrm>
            <a:off x="6797845" y="1401885"/>
            <a:ext cx="3895477" cy="51706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smiled</a:t>
            </a:r>
            <a:endParaRPr b="0" i="0" sz="6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making</a:t>
            </a:r>
            <a:endParaRPr b="0" i="0" sz="6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gripped</a:t>
            </a:r>
            <a:endParaRPr b="0" i="0" sz="6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mopped</a:t>
            </a:r>
            <a:endParaRPr/>
          </a:p>
          <a:p>
            <a:pPr indent="0" lvl="0" marL="0" marR="0" rtl="0" algn="l">
              <a:lnSpc>
                <a:spcPct val="100000"/>
              </a:lnSpc>
              <a:spcBef>
                <a:spcPts val="0"/>
              </a:spcBef>
              <a:spcAft>
                <a:spcPts val="0"/>
              </a:spcAft>
              <a:buClr>
                <a:srgbClr val="000000"/>
              </a:buClr>
              <a:buSzPts val="6600"/>
              <a:buFont typeface="Arial"/>
              <a:buNone/>
            </a:pPr>
            <a:r>
              <a:t/>
            </a:r>
            <a:endParaRPr b="0" i="0" sz="66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descr="A picture containing clock&#10;&#10;Description automatically generated" id="552" name="Google Shape;552;p3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53" name="Google Shape;553;p3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54" name="Google Shape;554;p3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55" name="Google Shape;555;p3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56" name="Google Shape;556;p3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Extend Research – Include Media</a:t>
            </a:r>
            <a:endParaRPr b="0" i="0" sz="4000" u="none" cap="none" strike="noStrike">
              <a:solidFill>
                <a:srgbClr val="000000"/>
              </a:solidFill>
              <a:latin typeface="Century Gothic"/>
              <a:ea typeface="Century Gothic"/>
              <a:cs typeface="Century Gothic"/>
              <a:sym typeface="Century Gothic"/>
            </a:endParaRPr>
          </a:p>
        </p:txBody>
      </p:sp>
      <p:sp>
        <p:nvSpPr>
          <p:cNvPr id="557" name="Google Shape;557;p3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206</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558" name="Google Shape;558;p35"/>
          <p:cNvSpPr txBox="1"/>
          <p:nvPr/>
        </p:nvSpPr>
        <p:spPr>
          <a:xfrm>
            <a:off x="6460259" y="2955173"/>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206 in your Student Interactive and complete the activity.</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559" name="Google Shape;559;p35"/>
          <p:cNvPicPr preferRelativeResize="0"/>
          <p:nvPr/>
        </p:nvPicPr>
        <p:blipFill rotWithShape="1">
          <a:blip r:embed="rId6">
            <a:alphaModFix/>
          </a:blip>
          <a:srcRect b="0" l="0" r="0" t="0"/>
          <a:stretch/>
        </p:blipFill>
        <p:spPr>
          <a:xfrm>
            <a:off x="6376995" y="2014157"/>
            <a:ext cx="3581397" cy="847506"/>
          </a:xfrm>
          <a:prstGeom prst="rect">
            <a:avLst/>
          </a:prstGeom>
          <a:noFill/>
          <a:ln>
            <a:noFill/>
          </a:ln>
        </p:spPr>
      </p:pic>
      <p:pic>
        <p:nvPicPr>
          <p:cNvPr id="560" name="Google Shape;560;p35"/>
          <p:cNvPicPr preferRelativeResize="0"/>
          <p:nvPr/>
        </p:nvPicPr>
        <p:blipFill rotWithShape="1">
          <a:blip r:embed="rId7">
            <a:alphaModFix/>
          </a:blip>
          <a:srcRect b="0" l="0" r="0" t="0"/>
          <a:stretch/>
        </p:blipFill>
        <p:spPr>
          <a:xfrm>
            <a:off x="1846069" y="1213456"/>
            <a:ext cx="3885237" cy="529927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descr="A picture containing clock&#10;&#10;Description automatically generated" id="566" name="Google Shape;566;p3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67" name="Google Shape;567;p36"/>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68" name="Google Shape;568;p36"/>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69" name="Google Shape;569;p3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70" name="Google Shape;570;p3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Collaborate and Discuss</a:t>
            </a:r>
            <a:endParaRPr b="0" i="0" sz="1400" u="none" cap="none" strike="noStrike">
              <a:solidFill>
                <a:srgbClr val="000000"/>
              </a:solidFill>
              <a:latin typeface="Century Gothic"/>
              <a:ea typeface="Century Gothic"/>
              <a:cs typeface="Century Gothic"/>
              <a:sym typeface="Century Gothic"/>
            </a:endParaRPr>
          </a:p>
        </p:txBody>
      </p:sp>
      <p:sp>
        <p:nvSpPr>
          <p:cNvPr id="571" name="Google Shape;571;p3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207</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text, font, graphics, magenta&#10;&#10;Description automatically generated" id="572" name="Google Shape;572;p36"/>
          <p:cNvPicPr preferRelativeResize="0"/>
          <p:nvPr/>
        </p:nvPicPr>
        <p:blipFill rotWithShape="1">
          <a:blip r:embed="rId6">
            <a:alphaModFix/>
          </a:blip>
          <a:srcRect b="0" l="0" r="0" t="0"/>
          <a:stretch/>
        </p:blipFill>
        <p:spPr>
          <a:xfrm>
            <a:off x="6721838" y="1856694"/>
            <a:ext cx="3581397" cy="847506"/>
          </a:xfrm>
          <a:prstGeom prst="rect">
            <a:avLst/>
          </a:prstGeom>
          <a:noFill/>
          <a:ln>
            <a:noFill/>
          </a:ln>
        </p:spPr>
      </p:pic>
      <p:sp>
        <p:nvSpPr>
          <p:cNvPr id="573" name="Google Shape;573;p36"/>
          <p:cNvSpPr txBox="1"/>
          <p:nvPr/>
        </p:nvSpPr>
        <p:spPr>
          <a:xfrm>
            <a:off x="6775635" y="2882513"/>
            <a:ext cx="4097141"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i="0" lang="en-US" sz="2800" u="none" cap="none" strike="noStrike">
                <a:solidFill>
                  <a:schemeClr val="dk1"/>
                </a:solidFill>
                <a:latin typeface="Century Gothic"/>
                <a:ea typeface="Century Gothic"/>
                <a:cs typeface="Century Gothic"/>
                <a:sym typeface="Century Gothic"/>
              </a:rPr>
              <a:t>to p. 207 in your Student Interactive and complete the activity with a partner.</a:t>
            </a:r>
            <a:endParaRPr b="0" i="0" sz="1400" u="none" cap="none" strike="noStrike">
              <a:solidFill>
                <a:srgbClr val="000000"/>
              </a:solidFill>
              <a:latin typeface="Arial"/>
              <a:ea typeface="Arial"/>
              <a:cs typeface="Arial"/>
              <a:sym typeface="Arial"/>
            </a:endParaRPr>
          </a:p>
        </p:txBody>
      </p:sp>
      <p:pic>
        <p:nvPicPr>
          <p:cNvPr id="574" name="Google Shape;574;p36"/>
          <p:cNvPicPr preferRelativeResize="0"/>
          <p:nvPr/>
        </p:nvPicPr>
        <p:blipFill rotWithShape="1">
          <a:blip r:embed="rId7">
            <a:alphaModFix/>
          </a:blip>
          <a:srcRect b="0" l="0" r="0" t="0"/>
          <a:stretch/>
        </p:blipFill>
        <p:spPr>
          <a:xfrm>
            <a:off x="2086235" y="1184867"/>
            <a:ext cx="4107802" cy="556012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descr="A picture containing clock&#10;&#10;Description automatically generated" id="580" name="Google Shape;580;p3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581" name="Google Shape;581;p3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582" name="Google Shape;582;p3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583" name="Google Shape;583;p3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584" name="Google Shape;584;p3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 </a:t>
            </a:r>
            <a:endParaRPr b="0" i="0" sz="1400" u="none" cap="none" strike="noStrike">
              <a:solidFill>
                <a:srgbClr val="000000"/>
              </a:solidFill>
              <a:latin typeface="Century Gothic"/>
              <a:ea typeface="Century Gothic"/>
              <a:cs typeface="Century Gothic"/>
              <a:sym typeface="Century Gothic"/>
            </a:endParaRPr>
          </a:p>
        </p:txBody>
      </p:sp>
      <p:sp>
        <p:nvSpPr>
          <p:cNvPr id="585" name="Google Shape;585;p37"/>
          <p:cNvSpPr txBox="1"/>
          <p:nvPr/>
        </p:nvSpPr>
        <p:spPr>
          <a:xfrm>
            <a:off x="1527411" y="1954972"/>
            <a:ext cx="88590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Edit </a:t>
            </a:r>
            <a:r>
              <a:rPr i="0" lang="en-US" sz="3200" u="none" cap="none" strike="noStrike">
                <a:solidFill>
                  <a:schemeClr val="dk1"/>
                </a:solidFill>
                <a:latin typeface="Century Gothic"/>
                <a:ea typeface="Century Gothic"/>
                <a:cs typeface="Century Gothic"/>
                <a:sym typeface="Century Gothic"/>
              </a:rPr>
              <a:t>your</a:t>
            </a:r>
            <a:r>
              <a:rPr b="1" i="0" lang="en-US" sz="3200" u="none" cap="none" strike="noStrike">
                <a:solidFill>
                  <a:schemeClr val="dk1"/>
                </a:solidFill>
                <a:latin typeface="Century Gothic"/>
                <a:ea typeface="Century Gothic"/>
                <a:cs typeface="Century Gothic"/>
                <a:sym typeface="Century Gothic"/>
              </a:rPr>
              <a:t> </a:t>
            </a:r>
            <a:r>
              <a:rPr lang="en-US" sz="3200">
                <a:solidFill>
                  <a:schemeClr val="dk1"/>
                </a:solidFill>
                <a:latin typeface="Century Gothic"/>
                <a:ea typeface="Century Gothic"/>
                <a:cs typeface="Century Gothic"/>
                <a:sym typeface="Century Gothic"/>
              </a:rPr>
              <a:t>persuasive paragraph to be sure you used correct conventions.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Use</a:t>
            </a:r>
            <a:r>
              <a:rPr b="0" i="0" lang="en-US" sz="3200" u="none" cap="none" strike="noStrike">
                <a:solidFill>
                  <a:schemeClr val="dk1"/>
                </a:solidFill>
                <a:latin typeface="Century Gothic"/>
                <a:ea typeface="Century Gothic"/>
                <a:cs typeface="Century Gothic"/>
                <a:sym typeface="Century Gothic"/>
              </a:rPr>
              <a:t> the checklist on </a:t>
            </a:r>
            <a:r>
              <a:rPr lang="en-US" sz="3200">
                <a:solidFill>
                  <a:schemeClr val="dk1"/>
                </a:solidFill>
                <a:latin typeface="Century Gothic"/>
                <a:ea typeface="Century Gothic"/>
                <a:cs typeface="Century Gothic"/>
                <a:sym typeface="Century Gothic"/>
              </a:rPr>
              <a:t>p. 207 in the Student Interactive to help you.</a:t>
            </a:r>
            <a:endParaRPr b="0" i="0" sz="3200" u="none" cap="none" strike="noStrike">
              <a:solidFill>
                <a:schemeClr val="dk1"/>
              </a:solidFill>
              <a:latin typeface="Century Gothic"/>
              <a:ea typeface="Century Gothic"/>
              <a:cs typeface="Century Gothic"/>
              <a:sym typeface="Century Gothic"/>
            </a:endParaRPr>
          </a:p>
        </p:txBody>
      </p:sp>
      <p:pic>
        <p:nvPicPr>
          <p:cNvPr descr="Pencil outline" id="586" name="Google Shape;586;p37"/>
          <p:cNvPicPr preferRelativeResize="0"/>
          <p:nvPr/>
        </p:nvPicPr>
        <p:blipFill rotWithShape="1">
          <a:blip r:embed="rId6">
            <a:alphaModFix/>
          </a:blip>
          <a:srcRect b="0" l="0" r="0" t="0"/>
          <a:stretch/>
        </p:blipFill>
        <p:spPr>
          <a:xfrm>
            <a:off x="8479222" y="2738406"/>
            <a:ext cx="2558133" cy="2558133"/>
          </a:xfrm>
          <a:prstGeom prst="rect">
            <a:avLst/>
          </a:prstGeom>
          <a:noFill/>
          <a:ln>
            <a:noFill/>
          </a:ln>
        </p:spPr>
      </p:pic>
      <p:sp>
        <p:nvSpPr>
          <p:cNvPr id="587" name="Google Shape;587;p37"/>
          <p:cNvSpPr txBox="1"/>
          <p:nvPr/>
        </p:nvSpPr>
        <p:spPr>
          <a:xfrm>
            <a:off x="1581112" y="4219361"/>
            <a:ext cx="6540400"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Century Gothic"/>
                <a:ea typeface="Century Gothic"/>
                <a:cs typeface="Century Gothic"/>
                <a:sym typeface="Century Gothic"/>
              </a:rPr>
              <a:t>Write </a:t>
            </a:r>
            <a:r>
              <a:rPr b="0" i="0" lang="en-US" sz="3200" u="none" cap="none" strike="noStrike">
                <a:solidFill>
                  <a:schemeClr val="dk1"/>
                </a:solidFill>
                <a:latin typeface="Century Gothic"/>
                <a:ea typeface="Century Gothic"/>
                <a:cs typeface="Century Gothic"/>
                <a:sym typeface="Century Gothic"/>
              </a:rPr>
              <a:t>a clean, edited, final copy of your persuasive paragraph.</a:t>
            </a:r>
            <a:endParaRPr b="0" i="0" sz="32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descr="A picture containing drawing, lamp&#10;&#10;Description automatically generated" id="592" name="Google Shape;592;p38"/>
          <p:cNvPicPr preferRelativeResize="0"/>
          <p:nvPr/>
        </p:nvPicPr>
        <p:blipFill rotWithShape="1">
          <a:blip r:embed="rId3">
            <a:alphaModFix/>
          </a:blip>
          <a:srcRect b="0" l="0" r="0" t="0"/>
          <a:stretch/>
        </p:blipFill>
        <p:spPr>
          <a:xfrm rot="9387287">
            <a:off x="9271967" y="5485049"/>
            <a:ext cx="2842710" cy="979582"/>
          </a:xfrm>
          <a:prstGeom prst="rect">
            <a:avLst/>
          </a:prstGeom>
          <a:noFill/>
          <a:ln>
            <a:noFill/>
          </a:ln>
        </p:spPr>
      </p:pic>
      <p:pic>
        <p:nvPicPr>
          <p:cNvPr descr="A picture containing drawing, lamp&#10;&#10;Description automatically generated" id="593" name="Google Shape;593;p38"/>
          <p:cNvPicPr preferRelativeResize="0"/>
          <p:nvPr/>
        </p:nvPicPr>
        <p:blipFill rotWithShape="1">
          <a:blip r:embed="rId3">
            <a:alphaModFix/>
          </a:blip>
          <a:srcRect b="0" l="0" r="0" t="0"/>
          <a:stretch/>
        </p:blipFill>
        <p:spPr>
          <a:xfrm rot="9387287">
            <a:off x="-82083" y="449101"/>
            <a:ext cx="2842710" cy="979582"/>
          </a:xfrm>
          <a:prstGeom prst="rect">
            <a:avLst/>
          </a:prstGeom>
          <a:noFill/>
          <a:ln>
            <a:noFill/>
          </a:ln>
        </p:spPr>
      </p:pic>
      <p:cxnSp>
        <p:nvCxnSpPr>
          <p:cNvPr id="594" name="Google Shape;594;p38"/>
          <p:cNvCxnSpPr/>
          <p:nvPr/>
        </p:nvCxnSpPr>
        <p:spPr>
          <a:xfrm rot="10800000">
            <a:off x="0" y="3143250"/>
            <a:ext cx="12192000" cy="0"/>
          </a:xfrm>
          <a:prstGeom prst="straightConnector1">
            <a:avLst/>
          </a:prstGeom>
          <a:noFill/>
          <a:ln cap="flat" cmpd="sng" w="28575">
            <a:solidFill>
              <a:srgbClr val="0070C0"/>
            </a:solidFill>
            <a:prstDash val="solid"/>
            <a:miter lim="800000"/>
            <a:headEnd len="sm" w="sm" type="none"/>
            <a:tailEnd len="sm" w="sm" type="none"/>
          </a:ln>
        </p:spPr>
      </p:cxnSp>
      <p:sp>
        <p:nvSpPr>
          <p:cNvPr id="595" name="Google Shape;595;p38"/>
          <p:cNvSpPr/>
          <p:nvPr/>
        </p:nvSpPr>
        <p:spPr>
          <a:xfrm>
            <a:off x="2581999" y="2235872"/>
            <a:ext cx="7028001" cy="1814755"/>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6000" u="none" cap="none" strike="noStrike">
                <a:solidFill>
                  <a:schemeClr val="lt1"/>
                </a:solidFill>
                <a:latin typeface="Century Gothic"/>
                <a:ea typeface="Century Gothic"/>
                <a:cs typeface="Century Gothic"/>
                <a:sym typeface="Century Gothic"/>
              </a:rPr>
              <a:t>Lesson 5</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596" name="Google Shape;596;p38"/>
          <p:cNvPicPr preferRelativeResize="0"/>
          <p:nvPr/>
        </p:nvPicPr>
        <p:blipFill rotWithShape="1">
          <a:blip r:embed="rId4">
            <a:alphaModFix/>
          </a:blip>
          <a:srcRect b="0" l="0" r="52261" t="0"/>
          <a:stretch/>
        </p:blipFill>
        <p:spPr>
          <a:xfrm>
            <a:off x="4771547" y="4649495"/>
            <a:ext cx="3157122" cy="903076"/>
          </a:xfrm>
          <a:prstGeom prst="rect">
            <a:avLst/>
          </a:prstGeom>
          <a:noFill/>
          <a:ln>
            <a:noFill/>
          </a:ln>
        </p:spPr>
      </p:pic>
      <p:pic>
        <p:nvPicPr>
          <p:cNvPr descr="Logo, company name&#10;&#10;Description automatically generated" id="597" name="Google Shape;597;p3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A picture containing clock&#10;&#10;Description automatically generated" id="603" name="Google Shape;603;p3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604" name="Google Shape;604;p39"/>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605" name="Google Shape;605;p3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06" name="Google Shape;606;p3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Phonics</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607" name="Google Shape;607;p39"/>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sp>
        <p:nvSpPr>
          <p:cNvPr id="608" name="Google Shape;608;p39"/>
          <p:cNvSpPr txBox="1"/>
          <p:nvPr/>
        </p:nvSpPr>
        <p:spPr>
          <a:xfrm>
            <a:off x="633029" y="1566324"/>
            <a:ext cx="1780758" cy="4154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-s</a:t>
            </a:r>
            <a:endParaRPr/>
          </a:p>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-es</a:t>
            </a:r>
            <a:endParaRPr/>
          </a:p>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dk1"/>
                </a:solidFill>
                <a:latin typeface="Century Gothic"/>
                <a:ea typeface="Century Gothic"/>
                <a:cs typeface="Century Gothic"/>
                <a:sym typeface="Century Gothic"/>
              </a:rPr>
              <a:t>-ed</a:t>
            </a:r>
            <a:endParaRPr b="0" i="0" sz="6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6600"/>
              <a:buFont typeface="Arial"/>
              <a:buNone/>
            </a:pPr>
            <a:r>
              <a:rPr lang="en-US" sz="6600">
                <a:solidFill>
                  <a:schemeClr val="dk1"/>
                </a:solidFill>
                <a:latin typeface="Century Gothic"/>
                <a:ea typeface="Century Gothic"/>
                <a:cs typeface="Century Gothic"/>
                <a:sym typeface="Century Gothic"/>
              </a:rPr>
              <a:t>-ing</a:t>
            </a:r>
            <a:endParaRPr b="0" i="0" sz="6600" u="none" cap="none" strike="noStrike">
              <a:solidFill>
                <a:schemeClr val="dk1"/>
              </a:solidFill>
              <a:latin typeface="Century Gothic"/>
              <a:ea typeface="Century Gothic"/>
              <a:cs typeface="Century Gothic"/>
              <a:sym typeface="Century Gothic"/>
            </a:endParaRPr>
          </a:p>
        </p:txBody>
      </p:sp>
      <p:sp>
        <p:nvSpPr>
          <p:cNvPr id="609" name="Google Shape;609;p39"/>
          <p:cNvSpPr txBox="1"/>
          <p:nvPr/>
        </p:nvSpPr>
        <p:spPr>
          <a:xfrm>
            <a:off x="2836242" y="1939132"/>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stopping</a:t>
            </a:r>
            <a:endParaRPr b="0" i="0" sz="4400" u="none" cap="none" strike="noStrike">
              <a:solidFill>
                <a:srgbClr val="000000"/>
              </a:solidFill>
              <a:latin typeface="Century Gothic"/>
              <a:ea typeface="Century Gothic"/>
              <a:cs typeface="Century Gothic"/>
              <a:sym typeface="Century Gothic"/>
            </a:endParaRPr>
          </a:p>
        </p:txBody>
      </p:sp>
      <p:sp>
        <p:nvSpPr>
          <p:cNvPr id="610" name="Google Shape;610;p39"/>
          <p:cNvSpPr txBox="1"/>
          <p:nvPr/>
        </p:nvSpPr>
        <p:spPr>
          <a:xfrm>
            <a:off x="5934885" y="193881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pitches</a:t>
            </a:r>
            <a:endParaRPr b="0" i="0" sz="4400" u="none" cap="none" strike="noStrike">
              <a:solidFill>
                <a:srgbClr val="000000"/>
              </a:solidFill>
              <a:latin typeface="Century Gothic"/>
              <a:ea typeface="Century Gothic"/>
              <a:cs typeface="Century Gothic"/>
              <a:sym typeface="Century Gothic"/>
            </a:endParaRPr>
          </a:p>
        </p:txBody>
      </p:sp>
      <p:sp>
        <p:nvSpPr>
          <p:cNvPr id="611" name="Google Shape;611;p39"/>
          <p:cNvSpPr txBox="1"/>
          <p:nvPr/>
        </p:nvSpPr>
        <p:spPr>
          <a:xfrm>
            <a:off x="8969871" y="193881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looked</a:t>
            </a:r>
            <a:endParaRPr b="0" i="0" sz="4400" u="none" cap="none" strike="noStrike">
              <a:solidFill>
                <a:srgbClr val="000000"/>
              </a:solidFill>
              <a:latin typeface="Century Gothic"/>
              <a:ea typeface="Century Gothic"/>
              <a:cs typeface="Century Gothic"/>
              <a:sym typeface="Century Gothic"/>
            </a:endParaRPr>
          </a:p>
        </p:txBody>
      </p:sp>
      <p:sp>
        <p:nvSpPr>
          <p:cNvPr id="612" name="Google Shape;612;p39"/>
          <p:cNvSpPr txBox="1"/>
          <p:nvPr/>
        </p:nvSpPr>
        <p:spPr>
          <a:xfrm>
            <a:off x="2836241" y="322774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packs</a:t>
            </a:r>
            <a:endParaRPr b="0" i="0" sz="4400" u="none" cap="none" strike="noStrike">
              <a:solidFill>
                <a:srgbClr val="000000"/>
              </a:solidFill>
              <a:latin typeface="Century Gothic"/>
              <a:ea typeface="Century Gothic"/>
              <a:cs typeface="Century Gothic"/>
              <a:sym typeface="Century Gothic"/>
            </a:endParaRPr>
          </a:p>
        </p:txBody>
      </p:sp>
      <p:sp>
        <p:nvSpPr>
          <p:cNvPr id="613" name="Google Shape;613;p39"/>
          <p:cNvSpPr txBox="1"/>
          <p:nvPr/>
        </p:nvSpPr>
        <p:spPr>
          <a:xfrm>
            <a:off x="5934885" y="322774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hugged</a:t>
            </a:r>
            <a:endParaRPr b="0" i="0" sz="4400" u="none" cap="none" strike="noStrike">
              <a:solidFill>
                <a:srgbClr val="000000"/>
              </a:solidFill>
              <a:latin typeface="Century Gothic"/>
              <a:ea typeface="Century Gothic"/>
              <a:cs typeface="Century Gothic"/>
              <a:sym typeface="Century Gothic"/>
            </a:endParaRPr>
          </a:p>
        </p:txBody>
      </p:sp>
      <p:sp>
        <p:nvSpPr>
          <p:cNvPr id="614" name="Google Shape;614;p39"/>
          <p:cNvSpPr txBox="1"/>
          <p:nvPr/>
        </p:nvSpPr>
        <p:spPr>
          <a:xfrm>
            <a:off x="9067204" y="3227749"/>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caring</a:t>
            </a:r>
            <a:endParaRPr b="0" i="0" sz="4400" u="none" cap="none" strike="noStrike">
              <a:solidFill>
                <a:srgbClr val="000000"/>
              </a:solidFill>
              <a:latin typeface="Century Gothic"/>
              <a:ea typeface="Century Gothic"/>
              <a:cs typeface="Century Gothic"/>
              <a:sym typeface="Century Gothic"/>
            </a:endParaRPr>
          </a:p>
        </p:txBody>
      </p:sp>
      <p:sp>
        <p:nvSpPr>
          <p:cNvPr id="615" name="Google Shape;615;p39"/>
          <p:cNvSpPr txBox="1"/>
          <p:nvPr/>
        </p:nvSpPr>
        <p:spPr>
          <a:xfrm>
            <a:off x="5934885" y="4384074"/>
            <a:ext cx="2833323" cy="769401"/>
          </a:xfrm>
          <a:prstGeom prst="rect">
            <a:avLst/>
          </a:prstGeom>
          <a:noFill/>
          <a:ln cap="flat" cmpd="sng" w="19050">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lang="en-US" sz="4400">
                <a:solidFill>
                  <a:schemeClr val="dk1"/>
                </a:solidFill>
                <a:latin typeface="Century Gothic"/>
                <a:ea typeface="Century Gothic"/>
                <a:cs typeface="Century Gothic"/>
                <a:sym typeface="Century Gothic"/>
              </a:rPr>
              <a:t>marching</a:t>
            </a:r>
            <a:endParaRPr b="0" i="0" sz="4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A picture containing clock&#10;&#10;Description automatically generated" id="118" name="Google Shape;118;p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19" name="Google Shape;119;p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20" name="Google Shape;120;p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21" name="Google Shape;121;p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22" name="Google Shape;122;p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23" name="Google Shape;123;p4"/>
          <p:cNvSpPr txBox="1"/>
          <p:nvPr/>
        </p:nvSpPr>
        <p:spPr>
          <a:xfrm>
            <a:off x="8085787" y="2260572"/>
            <a:ext cx="3669000" cy="31085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Write </a:t>
            </a:r>
            <a:r>
              <a:rPr b="0" i="0" lang="en-US" sz="2800" u="none" cap="none" strike="noStrike">
                <a:solidFill>
                  <a:schemeClr val="dk1"/>
                </a:solidFill>
                <a:latin typeface="Century Gothic"/>
                <a:ea typeface="Century Gothic"/>
                <a:cs typeface="Century Gothic"/>
                <a:sym typeface="Century Gothic"/>
              </a:rPr>
              <a:t>one location from each and tell how it makes you feel.</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Discuss</a:t>
            </a:r>
            <a:r>
              <a:rPr b="0" i="0" lang="en-US" sz="2800" u="none" cap="none" strike="noStrike">
                <a:solidFill>
                  <a:schemeClr val="dk1"/>
                </a:solidFill>
                <a:latin typeface="Century Gothic"/>
                <a:ea typeface="Century Gothic"/>
                <a:cs typeface="Century Gothic"/>
                <a:sym typeface="Century Gothic"/>
              </a:rPr>
              <a:t> why the place makes you feel that way. </a:t>
            </a:r>
            <a:endParaRPr b="0" i="0" sz="1400" u="none" cap="none" strike="noStrike">
              <a:solidFill>
                <a:srgbClr val="000000"/>
              </a:solidFill>
              <a:latin typeface="Arial"/>
              <a:ea typeface="Arial"/>
              <a:cs typeface="Arial"/>
              <a:sym typeface="Arial"/>
            </a:endParaRPr>
          </a:p>
        </p:txBody>
      </p:sp>
      <p:sp>
        <p:nvSpPr>
          <p:cNvPr id="124" name="Google Shape;124;p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194, 195</a:t>
            </a:r>
            <a:endParaRPr b="0" i="0" sz="1400" u="none" cap="none" strike="noStrike">
              <a:solidFill>
                <a:srgbClr val="000000"/>
              </a:solidFill>
              <a:latin typeface="Century Gothic"/>
              <a:ea typeface="Century Gothic"/>
              <a:cs typeface="Century Gothic"/>
              <a:sym typeface="Century Gothic"/>
            </a:endParaRPr>
          </a:p>
        </p:txBody>
      </p:sp>
      <p:pic>
        <p:nvPicPr>
          <p:cNvPr id="125" name="Google Shape;125;p4"/>
          <p:cNvPicPr preferRelativeResize="0"/>
          <p:nvPr/>
        </p:nvPicPr>
        <p:blipFill rotWithShape="1">
          <a:blip r:embed="rId6">
            <a:alphaModFix/>
          </a:blip>
          <a:srcRect b="0" l="0" r="0" t="0"/>
          <a:stretch/>
        </p:blipFill>
        <p:spPr>
          <a:xfrm>
            <a:off x="576129" y="1297873"/>
            <a:ext cx="7163946" cy="478210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descr="A picture containing clock&#10;&#10;Description automatically generated" id="621" name="Google Shape;621;p40"/>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22" name="Google Shape;622;p40"/>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23" name="Google Shape;623;p40"/>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24" name="Google Shape;624;p40"/>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25" name="Google Shape;625;p40"/>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High-Frequency Words</a:t>
            </a:r>
            <a:endParaRPr b="0" i="0" sz="1400" u="none" cap="none" strike="noStrike">
              <a:solidFill>
                <a:srgbClr val="000000"/>
              </a:solidFill>
              <a:latin typeface="Century Gothic"/>
              <a:ea typeface="Century Gothic"/>
              <a:cs typeface="Century Gothic"/>
              <a:sym typeface="Century Gothic"/>
            </a:endParaRPr>
          </a:p>
        </p:txBody>
      </p:sp>
      <p:sp>
        <p:nvSpPr>
          <p:cNvPr id="626" name="Google Shape;626;p40"/>
          <p:cNvSpPr txBox="1"/>
          <p:nvPr/>
        </p:nvSpPr>
        <p:spPr>
          <a:xfrm>
            <a:off x="819040" y="3199758"/>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also</a:t>
            </a:r>
            <a:endParaRPr b="0" i="0" sz="1400" u="none" cap="none" strike="noStrike">
              <a:solidFill>
                <a:srgbClr val="000000"/>
              </a:solidFill>
              <a:latin typeface="Century Gothic"/>
              <a:ea typeface="Century Gothic"/>
              <a:cs typeface="Century Gothic"/>
              <a:sym typeface="Century Gothic"/>
            </a:endParaRPr>
          </a:p>
        </p:txBody>
      </p:sp>
      <p:sp>
        <p:nvSpPr>
          <p:cNvPr id="627" name="Google Shape;627;p40"/>
          <p:cNvSpPr txBox="1"/>
          <p:nvPr/>
        </p:nvSpPr>
        <p:spPr>
          <a:xfrm>
            <a:off x="4495801" y="3187789"/>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large</a:t>
            </a:r>
            <a:endParaRPr b="0" i="0" sz="1400" u="none" cap="none" strike="noStrike">
              <a:solidFill>
                <a:srgbClr val="000000"/>
              </a:solidFill>
              <a:latin typeface="Century Gothic"/>
              <a:ea typeface="Century Gothic"/>
              <a:cs typeface="Century Gothic"/>
              <a:sym typeface="Century Gothic"/>
            </a:endParaRPr>
          </a:p>
        </p:txBody>
      </p:sp>
      <p:sp>
        <p:nvSpPr>
          <p:cNvPr id="628" name="Google Shape;628;p40"/>
          <p:cNvSpPr txBox="1"/>
          <p:nvPr/>
        </p:nvSpPr>
        <p:spPr>
          <a:xfrm>
            <a:off x="8421602" y="3187788"/>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5400">
                <a:solidFill>
                  <a:schemeClr val="dk1"/>
                </a:solidFill>
                <a:latin typeface="Century Gothic"/>
                <a:ea typeface="Century Gothic"/>
                <a:cs typeface="Century Gothic"/>
                <a:sym typeface="Century Gothic"/>
              </a:rPr>
              <a:t>small</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pic>
        <p:nvPicPr>
          <p:cNvPr descr="A picture containing clock&#10;&#10;Description automatically generated" id="634" name="Google Shape;634;p41"/>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35" name="Google Shape;635;p41"/>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36" name="Google Shape;636;p41"/>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37" name="Google Shape;637;p41"/>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38" name="Google Shape;638;p41"/>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Spelling</a:t>
            </a:r>
            <a:endParaRPr b="0" i="0" sz="1400" u="none" cap="none" strike="noStrike">
              <a:solidFill>
                <a:srgbClr val="000000"/>
              </a:solidFill>
              <a:latin typeface="Century Gothic"/>
              <a:ea typeface="Century Gothic"/>
              <a:cs typeface="Century Gothic"/>
              <a:sym typeface="Century Gothic"/>
            </a:endParaRPr>
          </a:p>
        </p:txBody>
      </p:sp>
      <p:sp>
        <p:nvSpPr>
          <p:cNvPr id="639" name="Google Shape;639;p41"/>
          <p:cNvSpPr txBox="1"/>
          <p:nvPr/>
        </p:nvSpPr>
        <p:spPr>
          <a:xfrm>
            <a:off x="542051" y="1310288"/>
            <a:ext cx="10151400" cy="54489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We put the groceries in the </a:t>
            </a:r>
            <a:r>
              <a:rPr b="1" lang="en-US" sz="3200">
                <a:solidFill>
                  <a:schemeClr val="dk1"/>
                </a:solidFill>
                <a:latin typeface="Century Gothic"/>
                <a:ea typeface="Century Gothic"/>
                <a:cs typeface="Century Gothic"/>
                <a:sym typeface="Century Gothic"/>
              </a:rPr>
              <a:t>cart</a:t>
            </a:r>
            <a:r>
              <a:rPr lang="en-US" sz="3200">
                <a:solidFill>
                  <a:schemeClr val="dk1"/>
                </a:solidFill>
                <a:latin typeface="Century Gothic"/>
                <a:ea typeface="Century Gothic"/>
                <a:cs typeface="Century Gothic"/>
                <a:sym typeface="Century Gothic"/>
              </a:rPr>
              <a:t>.</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He ate the apple all the way to the </a:t>
            </a:r>
            <a:r>
              <a:rPr b="1" lang="en-US" sz="3200">
                <a:solidFill>
                  <a:schemeClr val="dk1"/>
                </a:solidFill>
                <a:latin typeface="Century Gothic"/>
                <a:ea typeface="Century Gothic"/>
                <a:cs typeface="Century Gothic"/>
                <a:sym typeface="Century Gothic"/>
              </a:rPr>
              <a:t>core</a:t>
            </a:r>
            <a:r>
              <a:rPr lang="en-US" sz="3200">
                <a:solidFill>
                  <a:schemeClr val="dk1"/>
                </a:solidFill>
                <a:latin typeface="Century Gothic"/>
                <a:ea typeface="Century Gothic"/>
                <a:cs typeface="Century Gothic"/>
                <a:sym typeface="Century Gothic"/>
              </a:rPr>
              <a:t>.</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He made a </a:t>
            </a:r>
            <a:r>
              <a:rPr b="1" lang="en-US" sz="3200">
                <a:solidFill>
                  <a:schemeClr val="dk1"/>
                </a:solidFill>
                <a:latin typeface="Century Gothic"/>
                <a:ea typeface="Century Gothic"/>
                <a:cs typeface="Century Gothic"/>
                <a:sym typeface="Century Gothic"/>
              </a:rPr>
              <a:t>mark</a:t>
            </a:r>
            <a:r>
              <a:rPr lang="en-US" sz="3200">
                <a:solidFill>
                  <a:schemeClr val="dk1"/>
                </a:solidFill>
                <a:latin typeface="Century Gothic"/>
                <a:ea typeface="Century Gothic"/>
                <a:cs typeface="Century Gothic"/>
                <a:sym typeface="Century Gothic"/>
              </a:rPr>
              <a:t> on the paper.</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She </a:t>
            </a:r>
            <a:r>
              <a:rPr b="1" lang="en-US" sz="3200">
                <a:solidFill>
                  <a:schemeClr val="dk1"/>
                </a:solidFill>
                <a:latin typeface="Century Gothic"/>
                <a:ea typeface="Century Gothic"/>
                <a:cs typeface="Century Gothic"/>
                <a:sym typeface="Century Gothic"/>
              </a:rPr>
              <a:t>tore</a:t>
            </a:r>
            <a:r>
              <a:rPr lang="en-US" sz="3200">
                <a:solidFill>
                  <a:schemeClr val="dk1"/>
                </a:solidFill>
                <a:latin typeface="Century Gothic"/>
                <a:ea typeface="Century Gothic"/>
                <a:cs typeface="Century Gothic"/>
                <a:sym typeface="Century Gothic"/>
              </a:rPr>
              <a:t> the bread in half.</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We will plant a </a:t>
            </a:r>
            <a:r>
              <a:rPr b="1" lang="en-US" sz="3200">
                <a:solidFill>
                  <a:schemeClr val="dk1"/>
                </a:solidFill>
                <a:latin typeface="Century Gothic"/>
                <a:ea typeface="Century Gothic"/>
                <a:cs typeface="Century Gothic"/>
                <a:sym typeface="Century Gothic"/>
              </a:rPr>
              <a:t>garden</a:t>
            </a:r>
            <a:r>
              <a:rPr lang="en-US" sz="3200">
                <a:solidFill>
                  <a:schemeClr val="dk1"/>
                </a:solidFill>
                <a:latin typeface="Century Gothic"/>
                <a:ea typeface="Century Gothic"/>
                <a:cs typeface="Century Gothic"/>
                <a:sym typeface="Century Gothic"/>
              </a:rPr>
              <a:t> in the spring.</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I had to do a </a:t>
            </a:r>
            <a:r>
              <a:rPr b="1" lang="en-US" sz="3200">
                <a:solidFill>
                  <a:schemeClr val="dk1"/>
                </a:solidFill>
                <a:latin typeface="Century Gothic"/>
                <a:ea typeface="Century Gothic"/>
                <a:cs typeface="Century Gothic"/>
                <a:sym typeface="Century Gothic"/>
              </a:rPr>
              <a:t>chore</a:t>
            </a:r>
            <a:r>
              <a:rPr lang="en-US" sz="3200">
                <a:solidFill>
                  <a:schemeClr val="dk1"/>
                </a:solidFill>
                <a:latin typeface="Century Gothic"/>
                <a:ea typeface="Century Gothic"/>
                <a:cs typeface="Century Gothic"/>
                <a:sym typeface="Century Gothic"/>
              </a:rPr>
              <a:t> for my mom.</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The rabbit lives in the </a:t>
            </a:r>
            <a:r>
              <a:rPr b="1" lang="en-US" sz="3200">
                <a:solidFill>
                  <a:schemeClr val="dk1"/>
                </a:solidFill>
                <a:latin typeface="Century Gothic"/>
                <a:ea typeface="Century Gothic"/>
                <a:cs typeface="Century Gothic"/>
                <a:sym typeface="Century Gothic"/>
              </a:rPr>
              <a:t>forest</a:t>
            </a:r>
            <a:r>
              <a:rPr lang="en-US" sz="3200">
                <a:solidFill>
                  <a:schemeClr val="dk1"/>
                </a:solidFill>
                <a:latin typeface="Century Gothic"/>
                <a:ea typeface="Century Gothic"/>
                <a:cs typeface="Century Gothic"/>
                <a:sym typeface="Century Gothic"/>
              </a:rPr>
              <a:t>. </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They built a </a:t>
            </a:r>
            <a:r>
              <a:rPr b="1" lang="en-US" sz="3200">
                <a:solidFill>
                  <a:schemeClr val="dk1"/>
                </a:solidFill>
                <a:latin typeface="Century Gothic"/>
                <a:ea typeface="Century Gothic"/>
                <a:cs typeface="Century Gothic"/>
                <a:sym typeface="Century Gothic"/>
              </a:rPr>
              <a:t>fort</a:t>
            </a:r>
            <a:r>
              <a:rPr lang="en-US" sz="3200">
                <a:solidFill>
                  <a:schemeClr val="dk1"/>
                </a:solidFill>
                <a:latin typeface="Century Gothic"/>
                <a:ea typeface="Century Gothic"/>
                <a:cs typeface="Century Gothic"/>
                <a:sym typeface="Century Gothic"/>
              </a:rPr>
              <a:t> this summer. </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I heard a lion </a:t>
            </a:r>
            <a:r>
              <a:rPr b="1" lang="en-US" sz="3200">
                <a:solidFill>
                  <a:schemeClr val="dk1"/>
                </a:solidFill>
                <a:latin typeface="Century Gothic"/>
                <a:ea typeface="Century Gothic"/>
                <a:cs typeface="Century Gothic"/>
                <a:sym typeface="Century Gothic"/>
              </a:rPr>
              <a:t>roar</a:t>
            </a:r>
            <a:r>
              <a:rPr lang="en-US" sz="3200">
                <a:solidFill>
                  <a:schemeClr val="dk1"/>
                </a:solidFill>
                <a:latin typeface="Century Gothic"/>
                <a:ea typeface="Century Gothic"/>
                <a:cs typeface="Century Gothic"/>
                <a:sym typeface="Century Gothic"/>
              </a:rPr>
              <a:t>.</a:t>
            </a:r>
            <a:endParaRPr/>
          </a:p>
          <a:p>
            <a:pPr indent="-514350" lvl="0" marL="514350" marR="0" rtl="0" algn="l">
              <a:lnSpc>
                <a:spcPct val="100000"/>
              </a:lnSpc>
              <a:spcBef>
                <a:spcPts val="0"/>
              </a:spcBef>
              <a:spcAft>
                <a:spcPts val="0"/>
              </a:spcAft>
              <a:buClr>
                <a:srgbClr val="000000"/>
              </a:buClr>
              <a:buSzPts val="2800"/>
              <a:buFont typeface="Century Gothic"/>
              <a:buAutoNum type="arabicPeriod"/>
            </a:pPr>
            <a:r>
              <a:rPr lang="en-US" sz="3200">
                <a:solidFill>
                  <a:schemeClr val="dk1"/>
                </a:solidFill>
                <a:latin typeface="Century Gothic"/>
                <a:ea typeface="Century Gothic"/>
                <a:cs typeface="Century Gothic"/>
                <a:sym typeface="Century Gothic"/>
              </a:rPr>
              <a:t> She wrote a word on the </a:t>
            </a:r>
            <a:r>
              <a:rPr b="1" lang="en-US" sz="3200">
                <a:solidFill>
                  <a:schemeClr val="dk1"/>
                </a:solidFill>
                <a:latin typeface="Century Gothic"/>
                <a:ea typeface="Century Gothic"/>
                <a:cs typeface="Century Gothic"/>
                <a:sym typeface="Century Gothic"/>
              </a:rPr>
              <a:t>board.</a:t>
            </a:r>
            <a:endParaRPr b="1" i="0" sz="3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entury Gothic"/>
              <a:ea typeface="Century Gothic"/>
              <a:cs typeface="Century Gothic"/>
              <a:sym typeface="Century Gothic"/>
            </a:endParaRPr>
          </a:p>
        </p:txBody>
      </p:sp>
      <p:sp>
        <p:nvSpPr>
          <p:cNvPr id="640" name="Google Shape;640;p41"/>
          <p:cNvSpPr/>
          <p:nvPr/>
        </p:nvSpPr>
        <p:spPr>
          <a:xfrm>
            <a:off x="9281390" y="1811931"/>
            <a:ext cx="1057318" cy="4613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1" name="Google Shape;641;p41"/>
          <p:cNvSpPr/>
          <p:nvPr/>
        </p:nvSpPr>
        <p:spPr>
          <a:xfrm>
            <a:off x="7509582" y="1350569"/>
            <a:ext cx="779389" cy="4613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2" name="Google Shape;642;p41"/>
          <p:cNvSpPr/>
          <p:nvPr/>
        </p:nvSpPr>
        <p:spPr>
          <a:xfrm>
            <a:off x="7509582" y="2273293"/>
            <a:ext cx="1129107" cy="5136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3" name="Google Shape;643;p41"/>
          <p:cNvSpPr/>
          <p:nvPr/>
        </p:nvSpPr>
        <p:spPr>
          <a:xfrm>
            <a:off x="6284828" y="2780614"/>
            <a:ext cx="811610" cy="5136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4" name="Google Shape;644;p41"/>
          <p:cNvSpPr/>
          <p:nvPr/>
        </p:nvSpPr>
        <p:spPr>
          <a:xfrm>
            <a:off x="8288310" y="3248335"/>
            <a:ext cx="1521739" cy="51368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5" name="Google Shape;645;p41"/>
          <p:cNvSpPr/>
          <p:nvPr/>
        </p:nvSpPr>
        <p:spPr>
          <a:xfrm>
            <a:off x="7899276" y="3788480"/>
            <a:ext cx="1158709" cy="5388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6" name="Google Shape;646;p41"/>
          <p:cNvSpPr/>
          <p:nvPr/>
        </p:nvSpPr>
        <p:spPr>
          <a:xfrm>
            <a:off x="6613824" y="4246146"/>
            <a:ext cx="1158709" cy="5388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7" name="Google Shape;647;p41"/>
          <p:cNvSpPr/>
          <p:nvPr/>
        </p:nvSpPr>
        <p:spPr>
          <a:xfrm>
            <a:off x="6702623" y="4764620"/>
            <a:ext cx="806959" cy="5388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8" name="Google Shape;648;p41"/>
          <p:cNvSpPr/>
          <p:nvPr/>
        </p:nvSpPr>
        <p:spPr>
          <a:xfrm>
            <a:off x="4800464" y="5278302"/>
            <a:ext cx="806959" cy="5388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9" name="Google Shape;649;p41"/>
          <p:cNvSpPr/>
          <p:nvPr/>
        </p:nvSpPr>
        <p:spPr>
          <a:xfrm>
            <a:off x="7684399" y="5736817"/>
            <a:ext cx="1485620" cy="51368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pic>
        <p:nvPicPr>
          <p:cNvPr descr="A picture containing clock&#10;&#10;Description automatically generated" id="655" name="Google Shape;655;p42"/>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56" name="Google Shape;656;p42"/>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57" name="Google Shape;657;p42"/>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58" name="Google Shape;658;p42"/>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59" name="Google Shape;659;p42"/>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660" name="Google Shape;660;p42"/>
          <p:cNvSpPr txBox="1"/>
          <p:nvPr/>
        </p:nvSpPr>
        <p:spPr>
          <a:xfrm>
            <a:off x="6269865" y="3289620"/>
            <a:ext cx="41166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Read </a:t>
            </a:r>
            <a:r>
              <a:rPr i="0" lang="en-US" sz="2800" u="none" cap="none" strike="noStrike">
                <a:solidFill>
                  <a:schemeClr val="dk1"/>
                </a:solidFill>
                <a:latin typeface="Century Gothic"/>
                <a:ea typeface="Century Gothic"/>
                <a:cs typeface="Century Gothic"/>
                <a:sym typeface="Century Gothic"/>
              </a:rPr>
              <a:t>your persuasive paragraph to a small group.</a:t>
            </a:r>
            <a:endParaRPr/>
          </a:p>
          <a:p>
            <a:pPr indent="0" lvl="0" marL="0" marR="0" rtl="0" algn="l">
              <a:lnSpc>
                <a:spcPct val="100000"/>
              </a:lnSpc>
              <a:spcBef>
                <a:spcPts val="0"/>
              </a:spcBef>
              <a:spcAft>
                <a:spcPts val="0"/>
              </a:spcAft>
              <a:buClr>
                <a:srgbClr val="000000"/>
              </a:buClr>
              <a:buSzPts val="2800"/>
              <a:buFont typeface="Arial"/>
              <a:buNone/>
            </a:pPr>
            <a:r>
              <a:t/>
            </a:r>
            <a:endParaRPr b="1" sz="2800">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Century Gothic"/>
                <a:ea typeface="Century Gothic"/>
                <a:cs typeface="Century Gothic"/>
                <a:sym typeface="Century Gothic"/>
              </a:rPr>
              <a:t>Use</a:t>
            </a:r>
            <a:r>
              <a:rPr lang="en-US" sz="2800">
                <a:solidFill>
                  <a:schemeClr val="dk1"/>
                </a:solidFill>
                <a:latin typeface="Century Gothic"/>
                <a:ea typeface="Century Gothic"/>
                <a:cs typeface="Century Gothic"/>
                <a:sym typeface="Century Gothic"/>
              </a:rPr>
              <a:t> a lively voice to convince them about the best place in town.</a:t>
            </a:r>
            <a:endParaRPr i="0" sz="1400" u="none" cap="none" strike="noStrike">
              <a:solidFill>
                <a:srgbClr val="000000"/>
              </a:solidFill>
              <a:latin typeface="Arial"/>
              <a:ea typeface="Arial"/>
              <a:cs typeface="Arial"/>
              <a:sym typeface="Arial"/>
            </a:endParaRPr>
          </a:p>
        </p:txBody>
      </p:sp>
      <p:sp>
        <p:nvSpPr>
          <p:cNvPr id="661" name="Google Shape;661;p42"/>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208</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62" name="Google Shape;662;p42"/>
          <p:cNvSpPr txBox="1"/>
          <p:nvPr/>
        </p:nvSpPr>
        <p:spPr>
          <a:xfrm>
            <a:off x="6192219" y="2000215"/>
            <a:ext cx="4721508"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208 in your Student Interactive.</a:t>
            </a:r>
            <a:endParaRPr b="0" i="0" sz="1400" u="none" cap="none" strike="noStrike">
              <a:solidFill>
                <a:srgbClr val="000000"/>
              </a:solidFill>
              <a:latin typeface="Arial"/>
              <a:ea typeface="Arial"/>
              <a:cs typeface="Arial"/>
              <a:sym typeface="Arial"/>
            </a:endParaRPr>
          </a:p>
        </p:txBody>
      </p:sp>
      <p:pic>
        <p:nvPicPr>
          <p:cNvPr descr="A picture containing text, font, graphics, magenta&#10;&#10;Description automatically generated" id="663" name="Google Shape;663;p42"/>
          <p:cNvPicPr preferRelativeResize="0"/>
          <p:nvPr/>
        </p:nvPicPr>
        <p:blipFill rotWithShape="1">
          <a:blip r:embed="rId6">
            <a:alphaModFix/>
          </a:blip>
          <a:srcRect b="0" l="0" r="0" t="0"/>
          <a:stretch/>
        </p:blipFill>
        <p:spPr>
          <a:xfrm>
            <a:off x="6192219" y="1278399"/>
            <a:ext cx="2838445" cy="671693"/>
          </a:xfrm>
          <a:prstGeom prst="rect">
            <a:avLst/>
          </a:prstGeom>
          <a:noFill/>
          <a:ln>
            <a:noFill/>
          </a:ln>
        </p:spPr>
      </p:pic>
      <p:pic>
        <p:nvPicPr>
          <p:cNvPr id="664" name="Google Shape;664;p42"/>
          <p:cNvPicPr preferRelativeResize="0"/>
          <p:nvPr/>
        </p:nvPicPr>
        <p:blipFill rotWithShape="1">
          <a:blip r:embed="rId7">
            <a:alphaModFix/>
          </a:blip>
          <a:srcRect b="0" l="0" r="0" t="0"/>
          <a:stretch/>
        </p:blipFill>
        <p:spPr>
          <a:xfrm>
            <a:off x="1603181" y="1162593"/>
            <a:ext cx="4070739" cy="551451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descr="A picture containing clock&#10;&#10;Description automatically generated" id="670" name="Google Shape;670;p43"/>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71" name="Google Shape;671;p43"/>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72" name="Google Shape;672;p43"/>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73" name="Google Shape;673;p43"/>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74" name="Google Shape;674;p43"/>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Celebrate and Reflect</a:t>
            </a:r>
            <a:endParaRPr b="0" i="0" sz="1400" u="none" cap="none" strike="noStrike">
              <a:solidFill>
                <a:srgbClr val="000000"/>
              </a:solidFill>
              <a:latin typeface="Century Gothic"/>
              <a:ea typeface="Century Gothic"/>
              <a:cs typeface="Century Gothic"/>
              <a:sym typeface="Century Gothic"/>
            </a:endParaRPr>
          </a:p>
        </p:txBody>
      </p:sp>
      <p:sp>
        <p:nvSpPr>
          <p:cNvPr id="675" name="Google Shape;675;p43"/>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208</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font, graphics, graphic design, magenta&#10;&#10;Description automatically generated" id="676" name="Google Shape;676;p43"/>
          <p:cNvPicPr preferRelativeResize="0"/>
          <p:nvPr/>
        </p:nvPicPr>
        <p:blipFill rotWithShape="1">
          <a:blip r:embed="rId6">
            <a:alphaModFix/>
          </a:blip>
          <a:srcRect b="0" l="0" r="0" t="0"/>
          <a:stretch/>
        </p:blipFill>
        <p:spPr>
          <a:xfrm>
            <a:off x="7018800" y="2092865"/>
            <a:ext cx="2016766" cy="728906"/>
          </a:xfrm>
          <a:prstGeom prst="rect">
            <a:avLst/>
          </a:prstGeom>
          <a:noFill/>
          <a:ln>
            <a:noFill/>
          </a:ln>
        </p:spPr>
      </p:pic>
      <p:sp>
        <p:nvSpPr>
          <p:cNvPr id="677" name="Google Shape;677;p43"/>
          <p:cNvSpPr txBox="1"/>
          <p:nvPr/>
        </p:nvSpPr>
        <p:spPr>
          <a:xfrm>
            <a:off x="7018800" y="2821771"/>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208 in your Student Interactive and complete the activity.</a:t>
            </a:r>
            <a:endParaRPr b="0" i="0" sz="1400" u="none" cap="none" strike="noStrike">
              <a:solidFill>
                <a:srgbClr val="000000"/>
              </a:solidFill>
              <a:latin typeface="Arial"/>
              <a:ea typeface="Arial"/>
              <a:cs typeface="Arial"/>
              <a:sym typeface="Arial"/>
            </a:endParaRPr>
          </a:p>
        </p:txBody>
      </p:sp>
      <p:pic>
        <p:nvPicPr>
          <p:cNvPr id="678" name="Google Shape;678;p43"/>
          <p:cNvPicPr preferRelativeResize="0"/>
          <p:nvPr/>
        </p:nvPicPr>
        <p:blipFill rotWithShape="1">
          <a:blip r:embed="rId7">
            <a:alphaModFix/>
          </a:blip>
          <a:srcRect b="0" l="0" r="0" t="0"/>
          <a:stretch/>
        </p:blipFill>
        <p:spPr>
          <a:xfrm>
            <a:off x="534948" y="1514193"/>
            <a:ext cx="6161355" cy="382961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descr="A picture containing clock&#10;&#10;Description automatically generated" id="684" name="Google Shape;684;p44"/>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685" name="Google Shape;685;p44"/>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686" name="Google Shape;686;p44"/>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687" name="Google Shape;687;p44"/>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688" name="Google Shape;688;p44"/>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Reflect on the Unit</a:t>
            </a:r>
            <a:endParaRPr b="0" i="0" sz="1400" u="none" cap="none" strike="noStrike">
              <a:solidFill>
                <a:srgbClr val="000000"/>
              </a:solidFill>
              <a:latin typeface="Century Gothic"/>
              <a:ea typeface="Century Gothic"/>
              <a:cs typeface="Century Gothic"/>
              <a:sym typeface="Century Gothic"/>
            </a:endParaRPr>
          </a:p>
        </p:txBody>
      </p:sp>
      <p:sp>
        <p:nvSpPr>
          <p:cNvPr id="689" name="Google Shape;689;p44"/>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entury Gothic"/>
                <a:ea typeface="Century Gothic"/>
                <a:cs typeface="Century Gothic"/>
                <a:sym typeface="Century Gothic"/>
              </a:rPr>
              <a:t>209</a:t>
            </a:r>
            <a:r>
              <a:rPr b="1" i="0" lang="en-US" sz="2400" u="none" cap="none" strike="noStrike">
                <a:solidFill>
                  <a:schemeClr val="lt1"/>
                </a:solidFill>
                <a:latin typeface="Century Gothic"/>
                <a:ea typeface="Century Gothic"/>
                <a:cs typeface="Century Gothic"/>
                <a:sym typeface="Century Gothic"/>
              </a:rPr>
              <a:t>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sp>
        <p:nvSpPr>
          <p:cNvPr id="690" name="Google Shape;690;p44"/>
          <p:cNvSpPr txBox="1"/>
          <p:nvPr/>
        </p:nvSpPr>
        <p:spPr>
          <a:xfrm>
            <a:off x="6690868" y="2519113"/>
            <a:ext cx="3853976" cy="18158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Turn </a:t>
            </a:r>
            <a:r>
              <a:rPr b="0" i="0" lang="en-US" sz="2800" u="none" cap="none" strike="noStrike">
                <a:solidFill>
                  <a:schemeClr val="dk1"/>
                </a:solidFill>
                <a:latin typeface="Century Gothic"/>
                <a:ea typeface="Century Gothic"/>
                <a:cs typeface="Century Gothic"/>
                <a:sym typeface="Century Gothic"/>
              </a:rPr>
              <a:t>to p. 209 in your Student Interactive and complete the activities.</a:t>
            </a:r>
            <a:endParaRPr b="0" i="0" sz="1400" u="none" cap="none" strike="noStrike">
              <a:solidFill>
                <a:srgbClr val="000000"/>
              </a:solidFill>
              <a:latin typeface="Arial"/>
              <a:ea typeface="Arial"/>
              <a:cs typeface="Arial"/>
              <a:sym typeface="Arial"/>
            </a:endParaRPr>
          </a:p>
        </p:txBody>
      </p:sp>
      <p:pic>
        <p:nvPicPr>
          <p:cNvPr id="691" name="Google Shape;691;p44"/>
          <p:cNvPicPr preferRelativeResize="0"/>
          <p:nvPr/>
        </p:nvPicPr>
        <p:blipFill rotWithShape="1">
          <a:blip r:embed="rId6">
            <a:alphaModFix/>
          </a:blip>
          <a:srcRect b="0" l="0" r="0" t="0"/>
          <a:stretch/>
        </p:blipFill>
        <p:spPr>
          <a:xfrm>
            <a:off x="2098032" y="1159009"/>
            <a:ext cx="3997968" cy="541348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45"/>
          <p:cNvSpPr/>
          <p:nvPr/>
        </p:nvSpPr>
        <p:spPr>
          <a:xfrm rot="-5400000">
            <a:off x="1670738" y="-2513949"/>
            <a:ext cx="9523058" cy="12271677"/>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98" name="Google Shape;698;p45"/>
          <p:cNvPicPr preferRelativeResize="0"/>
          <p:nvPr/>
        </p:nvPicPr>
        <p:blipFill rotWithShape="1">
          <a:blip r:embed="rId3">
            <a:alphaModFix/>
          </a:blip>
          <a:srcRect b="0" l="0" r="0" t="0"/>
          <a:stretch/>
        </p:blipFill>
        <p:spPr>
          <a:xfrm rot="-293960">
            <a:off x="1443189" y="1534325"/>
            <a:ext cx="2491133" cy="4490098"/>
          </a:xfrm>
          <a:prstGeom prst="rect">
            <a:avLst/>
          </a:prstGeom>
          <a:noFill/>
          <a:ln>
            <a:noFill/>
          </a:ln>
        </p:spPr>
      </p:pic>
      <p:sp>
        <p:nvSpPr>
          <p:cNvPr id="699" name="Google Shape;699;p45"/>
          <p:cNvSpPr txBox="1"/>
          <p:nvPr/>
        </p:nvSpPr>
        <p:spPr>
          <a:xfrm>
            <a:off x="3704392" y="2783291"/>
            <a:ext cx="7231608"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entury Gothic"/>
                <a:ea typeface="Century Gothic"/>
                <a:cs typeface="Century Gothic"/>
                <a:sym typeface="Century Gothic"/>
              </a:rPr>
              <a:t>Unit 1: </a:t>
            </a:r>
            <a:r>
              <a:rPr b="1" i="0" lang="en-US" sz="6600" u="none" cap="none" strike="noStrike">
                <a:solidFill>
                  <a:schemeClr val="lt1"/>
                </a:solidFill>
                <a:latin typeface="Century Gothic"/>
                <a:ea typeface="Century Gothic"/>
                <a:cs typeface="Century Gothic"/>
                <a:sym typeface="Century Gothic"/>
              </a:rPr>
              <a:t>Week 6</a:t>
            </a:r>
            <a:endParaRPr b="1" i="0" sz="1400" u="none" cap="none" strike="noStrike">
              <a:solidFill>
                <a:srgbClr val="000000"/>
              </a:solidFill>
              <a:latin typeface="Century Gothic"/>
              <a:ea typeface="Century Gothic"/>
              <a:cs typeface="Century Gothic"/>
              <a:sym typeface="Century Gothic"/>
            </a:endParaRPr>
          </a:p>
        </p:txBody>
      </p:sp>
      <p:pic>
        <p:nvPicPr>
          <p:cNvPr descr="A picture containing clock&#10;&#10;Description automatically generated" id="700" name="Google Shape;700;p45"/>
          <p:cNvPicPr preferRelativeResize="0"/>
          <p:nvPr/>
        </p:nvPicPr>
        <p:blipFill rotWithShape="1">
          <a:blip r:embed="rId4">
            <a:alphaModFix/>
          </a:blip>
          <a:srcRect b="0" l="0" r="52261" t="0"/>
          <a:stretch/>
        </p:blipFill>
        <p:spPr>
          <a:xfrm>
            <a:off x="892974" y="435432"/>
            <a:ext cx="2645200" cy="756644"/>
          </a:xfrm>
          <a:prstGeom prst="rect">
            <a:avLst/>
          </a:prstGeom>
          <a:noFill/>
          <a:ln>
            <a:noFill/>
          </a:ln>
        </p:spPr>
      </p:pic>
      <p:pic>
        <p:nvPicPr>
          <p:cNvPr descr="Logo, company name&#10;&#10;Description automatically generated" id="701" name="Google Shape;701;p45"/>
          <p:cNvPicPr preferRelativeResize="0"/>
          <p:nvPr/>
        </p:nvPicPr>
        <p:blipFill rotWithShape="1">
          <a:blip r:embed="rId5">
            <a:alphaModFix/>
          </a:blip>
          <a:srcRect b="11561" l="5777" r="5316" t="0"/>
          <a:stretch/>
        </p:blipFill>
        <p:spPr>
          <a:xfrm>
            <a:off x="296429" y="5977397"/>
            <a:ext cx="1919145" cy="767597"/>
          </a:xfrm>
          <a:prstGeom prst="rect">
            <a:avLst/>
          </a:prstGeom>
          <a:noFill/>
          <a:ln>
            <a:noFill/>
          </a:ln>
        </p:spPr>
      </p:pic>
      <p:cxnSp>
        <p:nvCxnSpPr>
          <p:cNvPr id="702" name="Google Shape;702;p4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703" name="Google Shape;703;p45"/>
          <p:cNvSpPr/>
          <p:nvPr/>
        </p:nvSpPr>
        <p:spPr>
          <a:xfrm>
            <a:off x="7153978" y="4921491"/>
            <a:ext cx="4979979" cy="1000717"/>
          </a:xfrm>
          <a:prstGeom prst="ellipse">
            <a:avLst/>
          </a:prstGeom>
          <a:solidFill>
            <a:schemeClr val="lt1"/>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accent1"/>
                </a:solidFill>
                <a:latin typeface="Century Gothic"/>
                <a:ea typeface="Century Gothic"/>
                <a:cs typeface="Century Gothic"/>
                <a:sym typeface="Century Gothic"/>
              </a:rPr>
              <a:t>Grade 2</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A picture containing clock&#10;&#10;Description automatically generated" id="131" name="Google Shape;131;p5"/>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32" name="Google Shape;132;p5"/>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33" name="Google Shape;133;p5"/>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34" name="Google Shape;134;p5"/>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35" name="Google Shape;135;p5"/>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Compare Across Texts</a:t>
            </a:r>
            <a:endParaRPr b="0" i="0" sz="1400" u="none" cap="none" strike="noStrike">
              <a:solidFill>
                <a:srgbClr val="000000"/>
              </a:solidFill>
              <a:latin typeface="Century Gothic"/>
              <a:ea typeface="Century Gothic"/>
              <a:cs typeface="Century Gothic"/>
              <a:sym typeface="Century Gothic"/>
            </a:endParaRPr>
          </a:p>
        </p:txBody>
      </p:sp>
      <p:sp>
        <p:nvSpPr>
          <p:cNvPr id="136" name="Google Shape;136;p5"/>
          <p:cNvSpPr txBox="1"/>
          <p:nvPr/>
        </p:nvSpPr>
        <p:spPr>
          <a:xfrm>
            <a:off x="8020524" y="2405479"/>
            <a:ext cx="3669000" cy="22467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entury Gothic"/>
                <a:ea typeface="Century Gothic"/>
                <a:cs typeface="Century Gothic"/>
                <a:sym typeface="Century Gothic"/>
              </a:rPr>
              <a:t>In your notebook, </a:t>
            </a:r>
            <a:r>
              <a:rPr b="1" i="0" lang="en-US" sz="2800" u="none" cap="none" strike="noStrike">
                <a:solidFill>
                  <a:schemeClr val="dk1"/>
                </a:solidFill>
                <a:latin typeface="Century Gothic"/>
                <a:ea typeface="Century Gothic"/>
                <a:cs typeface="Century Gothic"/>
                <a:sym typeface="Century Gothic"/>
              </a:rPr>
              <a:t>answer </a:t>
            </a:r>
            <a:r>
              <a:rPr b="0" i="0" lang="en-US" sz="2800" u="none" cap="none" strike="noStrike">
                <a:solidFill>
                  <a:schemeClr val="dk1"/>
                </a:solidFill>
                <a:latin typeface="Century Gothic"/>
                <a:ea typeface="Century Gothic"/>
                <a:cs typeface="Century Gothic"/>
                <a:sym typeface="Century Gothic"/>
              </a:rPr>
              <a:t>the essential question:  </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Century Gothic"/>
                <a:ea typeface="Century Gothic"/>
                <a:cs typeface="Century Gothic"/>
                <a:sym typeface="Century Gothic"/>
              </a:rPr>
              <a:t>How </a:t>
            </a:r>
            <a:r>
              <a:rPr b="0" i="0" lang="en-US" sz="2800" u="none" cap="none" strike="noStrike">
                <a:solidFill>
                  <a:schemeClr val="dk1"/>
                </a:solidFill>
                <a:latin typeface="Century Gothic"/>
                <a:ea typeface="Century Gothic"/>
                <a:cs typeface="Century Gothic"/>
                <a:sym typeface="Century Gothic"/>
              </a:rPr>
              <a:t>do different places affect us</a:t>
            </a:r>
            <a:r>
              <a:rPr b="0" i="0" lang="en-US" sz="2800" u="none" cap="none" strike="noStrike">
                <a:solidFill>
                  <a:schemeClr val="dk1"/>
                </a:solidFill>
                <a:latin typeface="Arial"/>
                <a:ea typeface="Arial"/>
                <a:cs typeface="Arial"/>
                <a:sym typeface="Arial"/>
              </a:rPr>
              <a:t>?</a:t>
            </a:r>
            <a:endParaRPr/>
          </a:p>
        </p:txBody>
      </p:sp>
      <p:sp>
        <p:nvSpPr>
          <p:cNvPr id="137" name="Google Shape;137;p5"/>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a:t>
            </a:r>
            <a:endParaRPr b="1" i="0" sz="2400" u="none" cap="none" strike="noStrike">
              <a:solidFill>
                <a:schemeClr val="lt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194, 195</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font, graphics, graphic design, magenta&#10;&#10;Description automatically generated" id="138" name="Google Shape;138;p5"/>
          <p:cNvPicPr preferRelativeResize="0"/>
          <p:nvPr/>
        </p:nvPicPr>
        <p:blipFill rotWithShape="1">
          <a:blip r:embed="rId6">
            <a:alphaModFix/>
          </a:blip>
          <a:srcRect b="0" l="0" r="0" t="0"/>
          <a:stretch/>
        </p:blipFill>
        <p:spPr>
          <a:xfrm>
            <a:off x="8020524" y="1609753"/>
            <a:ext cx="2016763" cy="728905"/>
          </a:xfrm>
          <a:prstGeom prst="rect">
            <a:avLst/>
          </a:prstGeom>
          <a:noFill/>
          <a:ln>
            <a:noFill/>
          </a:ln>
        </p:spPr>
      </p:pic>
      <p:pic>
        <p:nvPicPr>
          <p:cNvPr id="139" name="Google Shape;139;p5"/>
          <p:cNvPicPr preferRelativeResize="0"/>
          <p:nvPr/>
        </p:nvPicPr>
        <p:blipFill rotWithShape="1">
          <a:blip r:embed="rId7">
            <a:alphaModFix/>
          </a:blip>
          <a:srcRect b="0" l="0" r="0" t="0"/>
          <a:stretch/>
        </p:blipFill>
        <p:spPr>
          <a:xfrm>
            <a:off x="576129" y="1297873"/>
            <a:ext cx="7163946" cy="478210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picture containing clock&#10;&#10;Description automatically generated" id="145" name="Google Shape;145;p6"/>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Logo, company name&#10;&#10;Description automatically generated" id="146" name="Google Shape;146;p6"/>
          <p:cNvPicPr preferRelativeResize="0"/>
          <p:nvPr/>
        </p:nvPicPr>
        <p:blipFill rotWithShape="1">
          <a:blip r:embed="rId4">
            <a:alphaModFix/>
          </a:blip>
          <a:srcRect b="11561" l="5777" r="5316" t="0"/>
          <a:stretch/>
        </p:blipFill>
        <p:spPr>
          <a:xfrm>
            <a:off x="298808" y="6364415"/>
            <a:ext cx="1040465" cy="416153"/>
          </a:xfrm>
          <a:prstGeom prst="rect">
            <a:avLst/>
          </a:prstGeom>
          <a:noFill/>
          <a:ln>
            <a:noFill/>
          </a:ln>
        </p:spPr>
      </p:pic>
      <p:cxnSp>
        <p:nvCxnSpPr>
          <p:cNvPr id="147" name="Google Shape;147;p6"/>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48" name="Google Shape;148;p6"/>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rial"/>
                <a:ea typeface="Arial"/>
                <a:cs typeface="Arial"/>
                <a:sym typeface="Arial"/>
              </a:rPr>
              <a:t>   </a:t>
            </a:r>
            <a:r>
              <a:rPr b="0" i="0" lang="en-US" sz="4000" u="none" cap="none" strike="noStrike">
                <a:solidFill>
                  <a:schemeClr val="lt1"/>
                </a:solidFill>
                <a:latin typeface="Century Gothic"/>
                <a:ea typeface="Century Gothic"/>
                <a:cs typeface="Century Gothic"/>
                <a:sym typeface="Century Gothic"/>
              </a:rPr>
              <a:t>Phon</a:t>
            </a:r>
            <a:r>
              <a:rPr lang="en-US" sz="4000">
                <a:solidFill>
                  <a:schemeClr val="lt1"/>
                </a:solidFill>
                <a:latin typeface="Century Gothic"/>
                <a:ea typeface="Century Gothic"/>
                <a:cs typeface="Century Gothic"/>
                <a:sym typeface="Century Gothic"/>
              </a:rPr>
              <a:t>ics</a:t>
            </a:r>
            <a:endParaRPr b="0" i="0" sz="1400" u="none" cap="none" strike="noStrike">
              <a:solidFill>
                <a:srgbClr val="000000"/>
              </a:solidFill>
              <a:latin typeface="Century Gothic"/>
              <a:ea typeface="Century Gothic"/>
              <a:cs typeface="Century Gothic"/>
              <a:sym typeface="Century Gothic"/>
            </a:endParaRPr>
          </a:p>
        </p:txBody>
      </p:sp>
      <p:sp>
        <p:nvSpPr>
          <p:cNvPr id="149" name="Google Shape;149;p6"/>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196</a:t>
            </a:r>
            <a:endParaRPr b="0" i="0" sz="1400" u="none" cap="none" strike="noStrike">
              <a:solidFill>
                <a:srgbClr val="000000"/>
              </a:solidFill>
              <a:latin typeface="Century Gothic"/>
              <a:ea typeface="Century Gothic"/>
              <a:cs typeface="Century Gothic"/>
              <a:sym typeface="Century Gothic"/>
            </a:endParaRPr>
          </a:p>
        </p:txBody>
      </p:sp>
      <p:pic>
        <p:nvPicPr>
          <p:cNvPr descr="A picture containing drawing, lamp&#10;&#10;Description automatically generated" id="150" name="Google Shape;150;p6"/>
          <p:cNvPicPr preferRelativeResize="0"/>
          <p:nvPr/>
        </p:nvPicPr>
        <p:blipFill rotWithShape="1">
          <a:blip r:embed="rId5">
            <a:alphaModFix/>
          </a:blip>
          <a:srcRect b="0" l="0" r="0" t="0"/>
          <a:stretch/>
        </p:blipFill>
        <p:spPr>
          <a:xfrm rot="9387287">
            <a:off x="9271967" y="5485049"/>
            <a:ext cx="2842710" cy="979582"/>
          </a:xfrm>
          <a:prstGeom prst="rect">
            <a:avLst/>
          </a:prstGeom>
          <a:noFill/>
          <a:ln>
            <a:noFill/>
          </a:ln>
        </p:spPr>
      </p:pic>
      <p:pic>
        <p:nvPicPr>
          <p:cNvPr id="151" name="Google Shape;151;p6"/>
          <p:cNvPicPr preferRelativeResize="0"/>
          <p:nvPr/>
        </p:nvPicPr>
        <p:blipFill rotWithShape="1">
          <a:blip r:embed="rId6">
            <a:alphaModFix/>
          </a:blip>
          <a:srcRect b="0" l="0" r="0" t="0"/>
          <a:stretch/>
        </p:blipFill>
        <p:spPr>
          <a:xfrm>
            <a:off x="2916424" y="1510814"/>
            <a:ext cx="5883525" cy="402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A picture containing clock&#10;&#10;Description automatically generated" id="157" name="Google Shape;157;p7"/>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58" name="Google Shape;158;p7"/>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59" name="Google Shape;159;p7"/>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60" name="Google Shape;160;p7"/>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61" name="Google Shape;161;p7"/>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Apply</a:t>
            </a:r>
            <a:endParaRPr b="0" i="0" sz="1400" u="none" cap="none" strike="noStrike">
              <a:solidFill>
                <a:srgbClr val="000000"/>
              </a:solidFill>
              <a:latin typeface="Century Gothic"/>
              <a:ea typeface="Century Gothic"/>
              <a:cs typeface="Century Gothic"/>
              <a:sym typeface="Century Gothic"/>
            </a:endParaRPr>
          </a:p>
        </p:txBody>
      </p:sp>
      <p:sp>
        <p:nvSpPr>
          <p:cNvPr id="162" name="Google Shape;162;p7"/>
          <p:cNvSpPr/>
          <p:nvPr/>
        </p:nvSpPr>
        <p:spPr>
          <a:xfrm>
            <a:off x="9958392" y="140912"/>
            <a:ext cx="2060865" cy="115696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entury Gothic"/>
                <a:ea typeface="Century Gothic"/>
                <a:cs typeface="Century Gothic"/>
                <a:sym typeface="Century Gothic"/>
              </a:rPr>
              <a:t>Page 196</a:t>
            </a:r>
            <a:endParaRPr b="0" i="0" sz="1400" u="none" cap="none" strike="noStrike">
              <a:solidFill>
                <a:srgbClr val="000000"/>
              </a:solidFill>
              <a:latin typeface="Century Gothic"/>
              <a:ea typeface="Century Gothic"/>
              <a:cs typeface="Century Gothic"/>
              <a:sym typeface="Century Gothic"/>
            </a:endParaRPr>
          </a:p>
        </p:txBody>
      </p:sp>
      <p:sp>
        <p:nvSpPr>
          <p:cNvPr id="163" name="Google Shape;163;p7"/>
          <p:cNvSpPr txBox="1"/>
          <p:nvPr/>
        </p:nvSpPr>
        <p:spPr>
          <a:xfrm>
            <a:off x="6550330" y="2461112"/>
            <a:ext cx="4112230" cy="3847167"/>
          </a:xfrm>
          <a:prstGeom prst="rect">
            <a:avLst/>
          </a:prstGeom>
          <a:noFill/>
          <a:ln>
            <a:noFill/>
          </a:ln>
        </p:spPr>
        <p:txBody>
          <a:bodyPr anchorCtr="0" anchor="t" bIns="45700" lIns="91425" spcFirstLastPara="1" rIns="91425" wrap="square" tIns="45700">
            <a:spAutoFit/>
          </a:bodyPr>
          <a:lstStyle/>
          <a:p>
            <a:pPr indent="-158750" lvl="0" marL="28575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000"/>
              <a:buFont typeface="Arial"/>
              <a:buChar char="•"/>
            </a:pPr>
            <a:r>
              <a:rPr b="1" i="0" lang="en-US" sz="2800" u="none" cap="none" strike="noStrike">
                <a:solidFill>
                  <a:schemeClr val="dk1"/>
                </a:solidFill>
                <a:latin typeface="Century Gothic"/>
                <a:ea typeface="Century Gothic"/>
                <a:cs typeface="Century Gothic"/>
                <a:sym typeface="Century Gothic"/>
              </a:rPr>
              <a:t>Turn</a:t>
            </a:r>
            <a:r>
              <a:rPr b="0" i="0" lang="en-US" sz="2800" u="none" cap="none" strike="noStrike">
                <a:solidFill>
                  <a:schemeClr val="dk1"/>
                </a:solidFill>
                <a:latin typeface="Century Gothic"/>
                <a:ea typeface="Century Gothic"/>
                <a:cs typeface="Century Gothic"/>
                <a:sym typeface="Century Gothic"/>
              </a:rPr>
              <a:t> to page 196. Read the words in the chart.</a:t>
            </a:r>
            <a:endParaRPr b="0" i="0" sz="2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800" u="none" cap="none" strike="noStrike">
              <a:solidFill>
                <a:schemeClr val="dk1"/>
              </a:solidFill>
              <a:latin typeface="Century Gothic"/>
              <a:ea typeface="Century Gothic"/>
              <a:cs typeface="Century Gothic"/>
              <a:sym typeface="Century Gothic"/>
            </a:endParaRPr>
          </a:p>
          <a:p>
            <a:pPr indent="-285750" lvl="0" marL="285750" marR="0" rtl="0" algn="l">
              <a:lnSpc>
                <a:spcPct val="100000"/>
              </a:lnSpc>
              <a:spcBef>
                <a:spcPts val="0"/>
              </a:spcBef>
              <a:spcAft>
                <a:spcPts val="0"/>
              </a:spcAft>
              <a:buClr>
                <a:schemeClr val="dk1"/>
              </a:buClr>
              <a:buSzPts val="2000"/>
              <a:buFont typeface="Arial"/>
              <a:buChar char="•"/>
            </a:pPr>
            <a:r>
              <a:rPr b="1" i="0" lang="en-US" sz="2800" u="none" cap="none" strike="noStrike">
                <a:solidFill>
                  <a:schemeClr val="dk1"/>
                </a:solidFill>
                <a:latin typeface="Century Gothic"/>
                <a:ea typeface="Century Gothic"/>
                <a:cs typeface="Century Gothic"/>
                <a:sym typeface="Century Gothic"/>
              </a:rPr>
              <a:t>Underline </a:t>
            </a:r>
            <a:r>
              <a:rPr b="0" i="0" lang="en-US" sz="2800" u="none" cap="none" strike="noStrike">
                <a:solidFill>
                  <a:schemeClr val="dk1"/>
                </a:solidFill>
                <a:latin typeface="Century Gothic"/>
                <a:ea typeface="Century Gothic"/>
                <a:cs typeface="Century Gothic"/>
                <a:sym typeface="Century Gothic"/>
              </a:rPr>
              <a:t>the r-controlled vowel groups in each word. </a:t>
            </a:r>
            <a:endParaRPr b="0" i="0" sz="2800" u="none" cap="none" strike="noStrike">
              <a:solidFill>
                <a:srgbClr val="000000"/>
              </a:solidFill>
              <a:latin typeface="Century Gothic"/>
              <a:ea typeface="Century Gothic"/>
              <a:cs typeface="Century Gothic"/>
              <a:sym typeface="Century Gothic"/>
            </a:endParaRPr>
          </a:p>
        </p:txBody>
      </p:sp>
      <p:pic>
        <p:nvPicPr>
          <p:cNvPr id="164" name="Google Shape;164;p7"/>
          <p:cNvPicPr preferRelativeResize="0"/>
          <p:nvPr/>
        </p:nvPicPr>
        <p:blipFill rotWithShape="1">
          <a:blip r:embed="rId6">
            <a:alphaModFix/>
          </a:blip>
          <a:srcRect b="0" l="0" r="0" t="0"/>
          <a:stretch/>
        </p:blipFill>
        <p:spPr>
          <a:xfrm>
            <a:off x="6727324" y="1683771"/>
            <a:ext cx="2467319" cy="828791"/>
          </a:xfrm>
          <a:prstGeom prst="rect">
            <a:avLst/>
          </a:prstGeom>
          <a:noFill/>
          <a:ln>
            <a:noFill/>
          </a:ln>
        </p:spPr>
      </p:pic>
      <p:pic>
        <p:nvPicPr>
          <p:cNvPr id="165" name="Google Shape;165;p7"/>
          <p:cNvPicPr preferRelativeResize="0"/>
          <p:nvPr/>
        </p:nvPicPr>
        <p:blipFill rotWithShape="1">
          <a:blip r:embed="rId7">
            <a:alphaModFix/>
          </a:blip>
          <a:srcRect b="0" l="0" r="0" t="0"/>
          <a:stretch/>
        </p:blipFill>
        <p:spPr>
          <a:xfrm>
            <a:off x="1944137" y="1292589"/>
            <a:ext cx="3788744" cy="5174229"/>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A picture containing clock&#10;&#10;Description automatically generated" id="171" name="Google Shape;171;p8"/>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72" name="Google Shape;172;p8"/>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73" name="Google Shape;173;p8"/>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74" name="Google Shape;174;p8"/>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75" name="Google Shape;175;p8"/>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Avenir"/>
                <a:ea typeface="Avenir"/>
                <a:cs typeface="Avenir"/>
                <a:sym typeface="Avenir"/>
              </a:rPr>
              <a:t>   </a:t>
            </a:r>
            <a:r>
              <a:rPr b="0" i="0" lang="en-US" sz="4000" u="none" cap="none" strike="noStrike">
                <a:solidFill>
                  <a:schemeClr val="lt1"/>
                </a:solidFill>
                <a:latin typeface="Century Gothic"/>
                <a:ea typeface="Century Gothic"/>
                <a:cs typeface="Century Gothic"/>
                <a:sym typeface="Century Gothic"/>
              </a:rPr>
              <a:t>High-Frequency Words </a:t>
            </a:r>
            <a:endParaRPr b="0" i="0" sz="1400" u="none" cap="none" strike="noStrike">
              <a:solidFill>
                <a:srgbClr val="000000"/>
              </a:solidFill>
              <a:latin typeface="Century Gothic"/>
              <a:ea typeface="Century Gothic"/>
              <a:cs typeface="Century Gothic"/>
              <a:sym typeface="Century Gothic"/>
            </a:endParaRPr>
          </a:p>
        </p:txBody>
      </p:sp>
      <p:sp>
        <p:nvSpPr>
          <p:cNvPr id="176" name="Google Shape;176;p8"/>
          <p:cNvSpPr txBox="1"/>
          <p:nvPr/>
        </p:nvSpPr>
        <p:spPr>
          <a:xfrm>
            <a:off x="819040" y="3062863"/>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also</a:t>
            </a:r>
            <a:endParaRPr b="0" i="0" sz="1400" u="none" cap="none" strike="noStrike">
              <a:solidFill>
                <a:srgbClr val="000000"/>
              </a:solidFill>
              <a:latin typeface="Century Gothic"/>
              <a:ea typeface="Century Gothic"/>
              <a:cs typeface="Century Gothic"/>
              <a:sym typeface="Century Gothic"/>
            </a:endParaRPr>
          </a:p>
        </p:txBody>
      </p:sp>
      <p:sp>
        <p:nvSpPr>
          <p:cNvPr id="177" name="Google Shape;177;p8"/>
          <p:cNvSpPr txBox="1"/>
          <p:nvPr/>
        </p:nvSpPr>
        <p:spPr>
          <a:xfrm>
            <a:off x="4495801" y="3062862"/>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large</a:t>
            </a:r>
            <a:endParaRPr b="0" i="0" sz="1400" u="none" cap="none" strike="noStrike">
              <a:solidFill>
                <a:srgbClr val="000000"/>
              </a:solidFill>
              <a:latin typeface="Century Gothic"/>
              <a:ea typeface="Century Gothic"/>
              <a:cs typeface="Century Gothic"/>
              <a:sym typeface="Century Gothic"/>
            </a:endParaRPr>
          </a:p>
        </p:txBody>
      </p:sp>
      <p:sp>
        <p:nvSpPr>
          <p:cNvPr id="178" name="Google Shape;178;p8"/>
          <p:cNvSpPr txBox="1"/>
          <p:nvPr/>
        </p:nvSpPr>
        <p:spPr>
          <a:xfrm>
            <a:off x="8172562" y="3062862"/>
            <a:ext cx="3200398" cy="923289"/>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chemeClr val="dk1"/>
                </a:solidFill>
                <a:latin typeface="Century Gothic"/>
                <a:ea typeface="Century Gothic"/>
                <a:cs typeface="Century Gothic"/>
                <a:sym typeface="Century Gothic"/>
              </a:rPr>
              <a:t>small</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A picture containing clock&#10;&#10;Description automatically generated" id="184" name="Google Shape;184;p9"/>
          <p:cNvPicPr preferRelativeResize="0"/>
          <p:nvPr/>
        </p:nvPicPr>
        <p:blipFill rotWithShape="1">
          <a:blip r:embed="rId3">
            <a:alphaModFix/>
          </a:blip>
          <a:srcRect b="0" l="0" r="52261" t="0"/>
          <a:stretch/>
        </p:blipFill>
        <p:spPr>
          <a:xfrm>
            <a:off x="10386533" y="6204193"/>
            <a:ext cx="1632724" cy="467031"/>
          </a:xfrm>
          <a:prstGeom prst="rect">
            <a:avLst/>
          </a:prstGeom>
          <a:noFill/>
          <a:ln>
            <a:noFill/>
          </a:ln>
        </p:spPr>
      </p:pic>
      <p:pic>
        <p:nvPicPr>
          <p:cNvPr descr="A picture containing drawing, lamp&#10;&#10;Description automatically generated" id="185" name="Google Shape;185;p9"/>
          <p:cNvPicPr preferRelativeResize="0"/>
          <p:nvPr/>
        </p:nvPicPr>
        <p:blipFill rotWithShape="1">
          <a:blip r:embed="rId4">
            <a:alphaModFix/>
          </a:blip>
          <a:srcRect b="0" l="0" r="0" t="0"/>
          <a:stretch/>
        </p:blipFill>
        <p:spPr>
          <a:xfrm rot="9387287">
            <a:off x="9271967" y="5485049"/>
            <a:ext cx="2842710" cy="979582"/>
          </a:xfrm>
          <a:prstGeom prst="rect">
            <a:avLst/>
          </a:prstGeom>
          <a:noFill/>
          <a:ln>
            <a:noFill/>
          </a:ln>
        </p:spPr>
      </p:pic>
      <p:pic>
        <p:nvPicPr>
          <p:cNvPr descr="Logo, company name&#10;&#10;Description automatically generated" id="186" name="Google Shape;186;p9"/>
          <p:cNvPicPr preferRelativeResize="0"/>
          <p:nvPr/>
        </p:nvPicPr>
        <p:blipFill rotWithShape="1">
          <a:blip r:embed="rId5">
            <a:alphaModFix/>
          </a:blip>
          <a:srcRect b="11561" l="5777" r="5316" t="0"/>
          <a:stretch/>
        </p:blipFill>
        <p:spPr>
          <a:xfrm>
            <a:off x="298808" y="6364415"/>
            <a:ext cx="1040465" cy="416153"/>
          </a:xfrm>
          <a:prstGeom prst="rect">
            <a:avLst/>
          </a:prstGeom>
          <a:noFill/>
          <a:ln>
            <a:noFill/>
          </a:ln>
        </p:spPr>
      </p:pic>
      <p:cxnSp>
        <p:nvCxnSpPr>
          <p:cNvPr id="187" name="Google Shape;187;p9"/>
          <p:cNvCxnSpPr/>
          <p:nvPr/>
        </p:nvCxnSpPr>
        <p:spPr>
          <a:xfrm>
            <a:off x="212450" y="304023"/>
            <a:ext cx="0" cy="6440971"/>
          </a:xfrm>
          <a:prstGeom prst="straightConnector1">
            <a:avLst/>
          </a:prstGeom>
          <a:noFill/>
          <a:ln cap="flat" cmpd="sng" w="28575">
            <a:solidFill>
              <a:srgbClr val="0070C0"/>
            </a:solidFill>
            <a:prstDash val="solid"/>
            <a:miter lim="800000"/>
            <a:headEnd len="sm" w="sm" type="none"/>
            <a:tailEnd len="sm" w="sm" type="none"/>
          </a:ln>
        </p:spPr>
      </p:cxnSp>
      <p:sp>
        <p:nvSpPr>
          <p:cNvPr id="188" name="Google Shape;188;p9"/>
          <p:cNvSpPr/>
          <p:nvPr/>
        </p:nvSpPr>
        <p:spPr>
          <a:xfrm>
            <a:off x="212449" y="285508"/>
            <a:ext cx="10660327" cy="72890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Century Gothic"/>
                <a:ea typeface="Century Gothic"/>
                <a:cs typeface="Century Gothic"/>
                <a:sym typeface="Century Gothic"/>
              </a:rPr>
              <a:t>   Spelling</a:t>
            </a:r>
            <a:endParaRPr b="0" i="0" sz="1400" u="none" cap="none" strike="noStrike">
              <a:solidFill>
                <a:srgbClr val="000000"/>
              </a:solidFill>
              <a:latin typeface="Century Gothic"/>
              <a:ea typeface="Century Gothic"/>
              <a:cs typeface="Century Gothic"/>
              <a:sym typeface="Century Gothic"/>
            </a:endParaRPr>
          </a:p>
        </p:txBody>
      </p:sp>
      <p:sp>
        <p:nvSpPr>
          <p:cNvPr id="189" name="Google Shape;189;p9"/>
          <p:cNvSpPr txBox="1"/>
          <p:nvPr/>
        </p:nvSpPr>
        <p:spPr>
          <a:xfrm>
            <a:off x="542051" y="1310288"/>
            <a:ext cx="10151400" cy="5880000"/>
          </a:xfrm>
          <a:prstGeom prst="rect">
            <a:avLst/>
          </a:prstGeom>
          <a:noFill/>
          <a:ln>
            <a:noFill/>
          </a:ln>
        </p:spPr>
        <p:txBody>
          <a:bodyPr anchorCtr="0" anchor="t" bIns="45700" lIns="91425" spcFirstLastPara="1" rIns="91425" wrap="square" tIns="45700">
            <a:spAutoFit/>
          </a:bodyPr>
          <a:lstStyle/>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The horse pulls a </a:t>
            </a:r>
            <a:r>
              <a:rPr b="1" i="0" lang="en-US" sz="3200" u="none" cap="none" strike="noStrike">
                <a:solidFill>
                  <a:schemeClr val="dk1"/>
                </a:solidFill>
                <a:latin typeface="Century Gothic"/>
                <a:ea typeface="Century Gothic"/>
                <a:cs typeface="Century Gothic"/>
                <a:sym typeface="Century Gothic"/>
              </a:rPr>
              <a:t>cart.</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There is a </a:t>
            </a:r>
            <a:r>
              <a:rPr b="1" i="0" lang="en-US" sz="3200" u="none" cap="none" strike="noStrike">
                <a:solidFill>
                  <a:schemeClr val="dk1"/>
                </a:solidFill>
                <a:latin typeface="Century Gothic"/>
                <a:ea typeface="Century Gothic"/>
                <a:cs typeface="Century Gothic"/>
                <a:sym typeface="Century Gothic"/>
              </a:rPr>
              <a:t>mark</a:t>
            </a:r>
            <a:r>
              <a:rPr b="0" i="0" lang="en-US" sz="3200" u="none" cap="none" strike="noStrike">
                <a:solidFill>
                  <a:schemeClr val="dk1"/>
                </a:solidFill>
                <a:latin typeface="Century Gothic"/>
                <a:ea typeface="Century Gothic"/>
                <a:cs typeface="Century Gothic"/>
                <a:sym typeface="Century Gothic"/>
              </a:rPr>
              <a:t> on the wall.</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We have a </a:t>
            </a:r>
            <a:r>
              <a:rPr b="1" i="0" lang="en-US" sz="3200" u="none" cap="none" strike="noStrike">
                <a:solidFill>
                  <a:schemeClr val="dk1"/>
                </a:solidFill>
                <a:latin typeface="Century Gothic"/>
                <a:ea typeface="Century Gothic"/>
                <a:cs typeface="Century Gothic"/>
                <a:sym typeface="Century Gothic"/>
              </a:rPr>
              <a:t>garden</a:t>
            </a:r>
            <a:r>
              <a:rPr b="0" i="0" lang="en-US" sz="3200" u="none" cap="none" strike="noStrike">
                <a:solidFill>
                  <a:schemeClr val="dk1"/>
                </a:solidFill>
                <a:latin typeface="Century Gothic"/>
                <a:ea typeface="Century Gothic"/>
                <a:cs typeface="Century Gothic"/>
                <a:sym typeface="Century Gothic"/>
              </a:rPr>
              <a:t> in the yard.</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The bear is in the </a:t>
            </a:r>
            <a:r>
              <a:rPr b="1" i="0" lang="en-US" sz="3200" u="none" cap="none" strike="noStrike">
                <a:solidFill>
                  <a:schemeClr val="dk1"/>
                </a:solidFill>
                <a:latin typeface="Century Gothic"/>
                <a:ea typeface="Century Gothic"/>
                <a:cs typeface="Century Gothic"/>
                <a:sym typeface="Century Gothic"/>
              </a:rPr>
              <a:t>forest.</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Mice do not </a:t>
            </a:r>
            <a:r>
              <a:rPr b="1" i="0" lang="en-US" sz="3200" u="none" cap="none" strike="noStrike">
                <a:solidFill>
                  <a:schemeClr val="dk1"/>
                </a:solidFill>
                <a:latin typeface="Century Gothic"/>
                <a:ea typeface="Century Gothic"/>
                <a:cs typeface="Century Gothic"/>
                <a:sym typeface="Century Gothic"/>
              </a:rPr>
              <a:t>roar.</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The apple has a </a:t>
            </a:r>
            <a:r>
              <a:rPr b="1" i="0" lang="en-US" sz="3200" u="none" cap="none" strike="noStrike">
                <a:solidFill>
                  <a:schemeClr val="dk1"/>
                </a:solidFill>
                <a:latin typeface="Century Gothic"/>
                <a:ea typeface="Century Gothic"/>
                <a:cs typeface="Century Gothic"/>
                <a:sym typeface="Century Gothic"/>
              </a:rPr>
              <a:t>core</a:t>
            </a:r>
            <a:r>
              <a:rPr b="0" i="0" lang="en-US" sz="3200" u="none" cap="none" strike="noStrike">
                <a:solidFill>
                  <a:schemeClr val="dk1"/>
                </a:solidFill>
                <a:latin typeface="Century Gothic"/>
                <a:ea typeface="Century Gothic"/>
                <a:cs typeface="Century Gothic"/>
                <a:sym typeface="Century Gothic"/>
              </a:rPr>
              <a:t>.</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We </a:t>
            </a:r>
            <a:r>
              <a:rPr b="1" i="0" lang="en-US" sz="3200" u="none" cap="none" strike="noStrike">
                <a:solidFill>
                  <a:schemeClr val="dk1"/>
                </a:solidFill>
                <a:latin typeface="Century Gothic"/>
                <a:ea typeface="Century Gothic"/>
                <a:cs typeface="Century Gothic"/>
                <a:sym typeface="Century Gothic"/>
              </a:rPr>
              <a:t>tore</a:t>
            </a:r>
            <a:r>
              <a:rPr b="0" i="0" lang="en-US" sz="3200" u="none" cap="none" strike="noStrike">
                <a:solidFill>
                  <a:schemeClr val="dk1"/>
                </a:solidFill>
                <a:latin typeface="Century Gothic"/>
                <a:ea typeface="Century Gothic"/>
                <a:cs typeface="Century Gothic"/>
                <a:sym typeface="Century Gothic"/>
              </a:rPr>
              <a:t> the paper in half.</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I do a </a:t>
            </a:r>
            <a:r>
              <a:rPr b="1" i="0" lang="en-US" sz="3200" u="none" cap="none" strike="noStrike">
                <a:solidFill>
                  <a:schemeClr val="dk1"/>
                </a:solidFill>
                <a:latin typeface="Century Gothic"/>
                <a:ea typeface="Century Gothic"/>
                <a:cs typeface="Century Gothic"/>
                <a:sym typeface="Century Gothic"/>
              </a:rPr>
              <a:t>chore</a:t>
            </a:r>
            <a:r>
              <a:rPr b="0" i="0" lang="en-US" sz="3200" u="none" cap="none" strike="noStrike">
                <a:solidFill>
                  <a:schemeClr val="dk1"/>
                </a:solidFill>
                <a:latin typeface="Century Gothic"/>
                <a:ea typeface="Century Gothic"/>
                <a:cs typeface="Century Gothic"/>
                <a:sym typeface="Century Gothic"/>
              </a:rPr>
              <a:t> each night.</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They build a </a:t>
            </a:r>
            <a:r>
              <a:rPr b="1" i="0" lang="en-US" sz="3200" u="none" cap="none" strike="noStrike">
                <a:solidFill>
                  <a:schemeClr val="dk1"/>
                </a:solidFill>
                <a:latin typeface="Century Gothic"/>
                <a:ea typeface="Century Gothic"/>
                <a:cs typeface="Century Gothic"/>
                <a:sym typeface="Century Gothic"/>
              </a:rPr>
              <a:t>fort</a:t>
            </a:r>
            <a:r>
              <a:rPr b="0" i="0" lang="en-US" sz="3200" u="none" cap="none" strike="noStrike">
                <a:solidFill>
                  <a:schemeClr val="dk1"/>
                </a:solidFill>
                <a:latin typeface="Century Gothic"/>
                <a:ea typeface="Century Gothic"/>
                <a:cs typeface="Century Gothic"/>
                <a:sym typeface="Century Gothic"/>
              </a:rPr>
              <a:t> in the tree.</a:t>
            </a:r>
            <a:endParaRPr/>
          </a:p>
          <a:p>
            <a:pPr indent="-514350" lvl="1" marL="971550" marR="0" rtl="0" algn="l">
              <a:lnSpc>
                <a:spcPct val="100000"/>
              </a:lnSpc>
              <a:spcBef>
                <a:spcPts val="0"/>
              </a:spcBef>
              <a:spcAft>
                <a:spcPts val="0"/>
              </a:spcAft>
              <a:buClr>
                <a:srgbClr val="000000"/>
              </a:buClr>
              <a:buSzPts val="2800"/>
              <a:buFont typeface="Century Gothic"/>
              <a:buAutoNum type="arabicPeriod"/>
            </a:pPr>
            <a:r>
              <a:rPr b="0" i="0" lang="en-US" sz="3200" u="none" cap="none" strike="noStrike">
                <a:solidFill>
                  <a:schemeClr val="dk1"/>
                </a:solidFill>
                <a:latin typeface="Century Gothic"/>
                <a:ea typeface="Century Gothic"/>
                <a:cs typeface="Century Gothic"/>
                <a:sym typeface="Century Gothic"/>
              </a:rPr>
              <a:t>Do you like to write on the </a:t>
            </a:r>
            <a:r>
              <a:rPr b="1" i="0" lang="en-US" sz="3200" u="none" cap="none" strike="noStrike">
                <a:solidFill>
                  <a:schemeClr val="dk1"/>
                </a:solidFill>
                <a:latin typeface="Century Gothic"/>
                <a:ea typeface="Century Gothic"/>
                <a:cs typeface="Century Gothic"/>
                <a:sym typeface="Century Gothic"/>
              </a:rPr>
              <a:t>board</a:t>
            </a:r>
            <a:r>
              <a:rPr b="0" i="0" lang="en-US" sz="3200" u="none" cap="none" strike="noStrike">
                <a:solidFill>
                  <a:schemeClr val="dk1"/>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entury Gothic"/>
              <a:ea typeface="Century Gothic"/>
              <a:cs typeface="Century Gothic"/>
              <a:sym typeface="Century Gothic"/>
            </a:endParaRPr>
          </a:p>
        </p:txBody>
      </p:sp>
      <p:sp>
        <p:nvSpPr>
          <p:cNvPr id="190" name="Google Shape;190;p9"/>
          <p:cNvSpPr/>
          <p:nvPr/>
        </p:nvSpPr>
        <p:spPr>
          <a:xfrm>
            <a:off x="7121918" y="1869642"/>
            <a:ext cx="1069313" cy="4738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9"/>
          <p:cNvSpPr/>
          <p:nvPr/>
        </p:nvSpPr>
        <p:spPr>
          <a:xfrm>
            <a:off x="5845706" y="1307221"/>
            <a:ext cx="912747" cy="5624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2" name="Google Shape;192;p9"/>
          <p:cNvSpPr/>
          <p:nvPr/>
        </p:nvSpPr>
        <p:spPr>
          <a:xfrm>
            <a:off x="8000057" y="2350143"/>
            <a:ext cx="1604513" cy="50974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3" name="Google Shape;193;p9"/>
          <p:cNvSpPr/>
          <p:nvPr/>
        </p:nvSpPr>
        <p:spPr>
          <a:xfrm>
            <a:off x="6464205" y="2786292"/>
            <a:ext cx="1281050" cy="50974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9"/>
          <p:cNvSpPr/>
          <p:nvPr/>
        </p:nvSpPr>
        <p:spPr>
          <a:xfrm>
            <a:off x="6302079" y="3746449"/>
            <a:ext cx="1066019" cy="50308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9"/>
          <p:cNvSpPr/>
          <p:nvPr/>
        </p:nvSpPr>
        <p:spPr>
          <a:xfrm>
            <a:off x="5214948" y="3288290"/>
            <a:ext cx="919657" cy="47243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6" name="Google Shape;196;p9"/>
          <p:cNvSpPr/>
          <p:nvPr/>
        </p:nvSpPr>
        <p:spPr>
          <a:xfrm>
            <a:off x="6758453" y="4293866"/>
            <a:ext cx="835728" cy="50308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9"/>
          <p:cNvSpPr/>
          <p:nvPr/>
        </p:nvSpPr>
        <p:spPr>
          <a:xfrm>
            <a:off x="6628425" y="4797615"/>
            <a:ext cx="1240283" cy="50308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9"/>
          <p:cNvSpPr/>
          <p:nvPr/>
        </p:nvSpPr>
        <p:spPr>
          <a:xfrm>
            <a:off x="7135288" y="5303491"/>
            <a:ext cx="733420" cy="50308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9" name="Google Shape;199;p9"/>
          <p:cNvSpPr/>
          <p:nvPr/>
        </p:nvSpPr>
        <p:spPr>
          <a:xfrm>
            <a:off x="8386611" y="5694448"/>
            <a:ext cx="1240283" cy="50974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2023-05-31T20:41:25Z</dcterms:created>
  <dc:creator>Timms, Amber M</dc:creator>
</cp:coreProperties>
</file>