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 id="326" r:id="rId76"/>
    <p:sldId id="327" r:id="rId77"/>
    <p:sldId id="328" r:id="rId78"/>
    <p:sldId id="329" r:id="rId79"/>
  </p:sldIdLst>
  <p:sldSz cy="6858000" cx="12192000"/>
  <p:notesSz cx="6858000" cy="9144000"/>
  <p:embeddedFontLst>
    <p:embeddedFont>
      <p:font typeface="Poppins"/>
      <p:regular r:id="rId80"/>
      <p:bold r:id="rId81"/>
      <p:italic r:id="rId82"/>
      <p:boldItalic r:id="rId83"/>
    </p:embeddedFont>
    <p:embeddedFont>
      <p:font typeface="Century Gothic"/>
      <p:regular r:id="rId84"/>
      <p:bold r:id="rId85"/>
      <p:italic r:id="rId86"/>
      <p:boldItalic r:id="rId8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88" roundtripDataSignature="AMtx7mh9BkM+7Pefg6zs2wSkdt2lL/q/C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B51B23F9-3C64-4F23-84AA-D31DFBC8F272}">
  <a:tblStyle styleId="{B51B23F9-3C64-4F23-84AA-D31DFBC8F272}" styleName="Table_0">
    <a:wholeTbl>
      <a:tcTxStyle b="off" i="off">
        <a:font>
          <a:latin typeface="Calibri"/>
          <a:ea typeface="Calibri"/>
          <a:cs typeface="Calibri"/>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8EBF5"/>
          </a:solidFill>
        </a:fill>
      </a:tcStyle>
    </a:wholeTbl>
    <a:band1H>
      <a:tcTxStyle b="off" i="off"/>
      <a:tcStyle>
        <a:fill>
          <a:solidFill>
            <a:srgbClr val="CDD4EA"/>
          </a:solidFill>
        </a:fill>
      </a:tcStyle>
    </a:band1H>
    <a:band2H>
      <a:tcTxStyle b="off" i="off"/>
    </a:band2H>
    <a:band1V>
      <a:tcTxStyle b="off" i="off"/>
      <a:tcStyle>
        <a:fill>
          <a:solidFill>
            <a:srgbClr val="CDD4EA"/>
          </a:solidFill>
        </a:fill>
      </a:tcStyle>
    </a:band1V>
    <a:band2V>
      <a:tcTxStyle b="off" i="off"/>
    </a:band2V>
    <a:lastCol>
      <a:tcTxStyle b="on" i="off">
        <a:font>
          <a:latin typeface="Calibri"/>
          <a:ea typeface="Calibri"/>
          <a:cs typeface="Calibri"/>
        </a:font>
        <a:schemeClr val="lt1"/>
      </a:tcTxStyle>
      <a:tcStyle>
        <a:fill>
          <a:solidFill>
            <a:schemeClr val="accent1"/>
          </a:solidFill>
        </a:fill>
      </a:tcStyle>
    </a:lastCol>
    <a:firstCol>
      <a:tcTxStyle b="on" i="off">
        <a:font>
          <a:latin typeface="Calibri"/>
          <a:ea typeface="Calibri"/>
          <a:cs typeface="Calibri"/>
        </a:font>
        <a:schemeClr val="lt1"/>
      </a:tcTxStyle>
      <a:tcStyle>
        <a:fill>
          <a:solidFill>
            <a:schemeClr val="accent1"/>
          </a:solidFill>
        </a:fill>
      </a:tcStyle>
    </a:firstCol>
    <a:lastRow>
      <a:tcTxStyle b="on" i="off">
        <a:font>
          <a:latin typeface="Calibri"/>
          <a:ea typeface="Calibri"/>
          <a:cs typeface="Calibri"/>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b="off" i="off"/>
    </a:seCell>
    <a:swCell>
      <a:tcTxStyle b="off" i="off"/>
    </a:swCell>
    <a:firstRow>
      <a:tcTxStyle b="on" i="off">
        <a:font>
          <a:latin typeface="Calibri"/>
          <a:ea typeface="Calibri"/>
          <a:cs typeface="Calibri"/>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b="off" i="off"/>
    </a:neCell>
    <a:nwCell>
      <a:tcTxStyle b="off" i="off"/>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84" Type="http://schemas.openxmlformats.org/officeDocument/2006/relationships/font" Target="fonts/CenturyGothic-regular.fntdata"/><Relationship Id="rId83" Type="http://schemas.openxmlformats.org/officeDocument/2006/relationships/font" Target="fonts/Poppins-boldItalic.fntdata"/><Relationship Id="rId42" Type="http://schemas.openxmlformats.org/officeDocument/2006/relationships/slide" Target="slides/slide37.xml"/><Relationship Id="rId86" Type="http://schemas.openxmlformats.org/officeDocument/2006/relationships/font" Target="fonts/CenturyGothic-italic.fntdata"/><Relationship Id="rId41" Type="http://schemas.openxmlformats.org/officeDocument/2006/relationships/slide" Target="slides/slide36.xml"/><Relationship Id="rId85" Type="http://schemas.openxmlformats.org/officeDocument/2006/relationships/font" Target="fonts/CenturyGothic-bold.fntdata"/><Relationship Id="rId44" Type="http://schemas.openxmlformats.org/officeDocument/2006/relationships/slide" Target="slides/slide39.xml"/><Relationship Id="rId88" Type="http://customschemas.google.com/relationships/presentationmetadata" Target="metadata"/><Relationship Id="rId43" Type="http://schemas.openxmlformats.org/officeDocument/2006/relationships/slide" Target="slides/slide38.xml"/><Relationship Id="rId87" Type="http://schemas.openxmlformats.org/officeDocument/2006/relationships/font" Target="fonts/CenturyGothic-boldItalic.fntdata"/><Relationship Id="rId46" Type="http://schemas.openxmlformats.org/officeDocument/2006/relationships/slide" Target="slides/slide41.xml"/><Relationship Id="rId45" Type="http://schemas.openxmlformats.org/officeDocument/2006/relationships/slide" Target="slides/slide40.xml"/><Relationship Id="rId80" Type="http://schemas.openxmlformats.org/officeDocument/2006/relationships/font" Target="fonts/Poppins-regular.fntdata"/><Relationship Id="rId82" Type="http://schemas.openxmlformats.org/officeDocument/2006/relationships/font" Target="fonts/Poppins-italic.fntdata"/><Relationship Id="rId81" Type="http://schemas.openxmlformats.org/officeDocument/2006/relationships/font" Target="fonts/Poppins-bold.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slide" Target="slides/slide68.xml"/><Relationship Id="rId72" Type="http://schemas.openxmlformats.org/officeDocument/2006/relationships/slide" Target="slides/slide67.xml"/><Relationship Id="rId31" Type="http://schemas.openxmlformats.org/officeDocument/2006/relationships/slide" Target="slides/slide26.xml"/><Relationship Id="rId75" Type="http://schemas.openxmlformats.org/officeDocument/2006/relationships/slide" Target="slides/slide70.xml"/><Relationship Id="rId30" Type="http://schemas.openxmlformats.org/officeDocument/2006/relationships/slide" Target="slides/slide25.xml"/><Relationship Id="rId74" Type="http://schemas.openxmlformats.org/officeDocument/2006/relationships/slide" Target="slides/slide69.xml"/><Relationship Id="rId33" Type="http://schemas.openxmlformats.org/officeDocument/2006/relationships/slide" Target="slides/slide28.xml"/><Relationship Id="rId77" Type="http://schemas.openxmlformats.org/officeDocument/2006/relationships/slide" Target="slides/slide72.xml"/><Relationship Id="rId32" Type="http://schemas.openxmlformats.org/officeDocument/2006/relationships/slide" Target="slides/slide27.xml"/><Relationship Id="rId76" Type="http://schemas.openxmlformats.org/officeDocument/2006/relationships/slide" Target="slides/slide71.xml"/><Relationship Id="rId35" Type="http://schemas.openxmlformats.org/officeDocument/2006/relationships/slide" Target="slides/slide30.xml"/><Relationship Id="rId79" Type="http://schemas.openxmlformats.org/officeDocument/2006/relationships/slide" Target="slides/slide74.xml"/><Relationship Id="rId34" Type="http://schemas.openxmlformats.org/officeDocument/2006/relationships/slide" Target="slides/slide29.xml"/><Relationship Id="rId78" Type="http://schemas.openxmlformats.org/officeDocument/2006/relationships/slide" Target="slides/slide73.xml"/><Relationship Id="rId71" Type="http://schemas.openxmlformats.org/officeDocument/2006/relationships/slide" Target="slides/slide66.xml"/><Relationship Id="rId70" Type="http://schemas.openxmlformats.org/officeDocument/2006/relationships/slide" Target="slides/slide65.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slide" Target="slides/slide57.xml"/><Relationship Id="rId61" Type="http://schemas.openxmlformats.org/officeDocument/2006/relationships/slide" Target="slides/slide56.xml"/><Relationship Id="rId20" Type="http://schemas.openxmlformats.org/officeDocument/2006/relationships/slide" Target="slides/slide15.xml"/><Relationship Id="rId64" Type="http://schemas.openxmlformats.org/officeDocument/2006/relationships/slide" Target="slides/slide59.xml"/><Relationship Id="rId63" Type="http://schemas.openxmlformats.org/officeDocument/2006/relationships/slide" Target="slides/slide58.xml"/><Relationship Id="rId22" Type="http://schemas.openxmlformats.org/officeDocument/2006/relationships/slide" Target="slides/slide17.xml"/><Relationship Id="rId66" Type="http://schemas.openxmlformats.org/officeDocument/2006/relationships/slide" Target="slides/slide61.xml"/><Relationship Id="rId21" Type="http://schemas.openxmlformats.org/officeDocument/2006/relationships/slide" Target="slides/slide16.xml"/><Relationship Id="rId65" Type="http://schemas.openxmlformats.org/officeDocument/2006/relationships/slide" Target="slides/slide60.xml"/><Relationship Id="rId24" Type="http://schemas.openxmlformats.org/officeDocument/2006/relationships/slide" Target="slides/slide19.xml"/><Relationship Id="rId68" Type="http://schemas.openxmlformats.org/officeDocument/2006/relationships/slide" Target="slides/slide63.xml"/><Relationship Id="rId23" Type="http://schemas.openxmlformats.org/officeDocument/2006/relationships/slide" Target="slides/slide18.xml"/><Relationship Id="rId67" Type="http://schemas.openxmlformats.org/officeDocument/2006/relationships/slide" Target="slides/slide62.xml"/><Relationship Id="rId60" Type="http://schemas.openxmlformats.org/officeDocument/2006/relationships/slide" Target="slides/slide55.xml"/><Relationship Id="rId26" Type="http://schemas.openxmlformats.org/officeDocument/2006/relationships/slide" Target="slides/slide21.xml"/><Relationship Id="rId25" Type="http://schemas.openxmlformats.org/officeDocument/2006/relationships/slide" Target="slides/slide20.xml"/><Relationship Id="rId69" Type="http://schemas.openxmlformats.org/officeDocument/2006/relationships/slide" Target="slides/slide64.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15" Type="http://schemas.openxmlformats.org/officeDocument/2006/relationships/slide" Target="slides/slide10.xml"/><Relationship Id="rId59" Type="http://schemas.openxmlformats.org/officeDocument/2006/relationships/slide" Target="slides/slide54.xml"/><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 name="Shape 79"/>
        <p:cNvGrpSpPr/>
        <p:nvPr/>
      </p:nvGrpSpPr>
      <p:grpSpPr>
        <a:xfrm>
          <a:off x="0" y="0"/>
          <a:ext cx="0" cy="0"/>
          <a:chOff x="0" y="0"/>
          <a:chExt cx="0" cy="0"/>
        </a:xfrm>
      </p:grpSpPr>
      <p:sp>
        <p:nvSpPr>
          <p:cNvPr id="80" name="Google Shape;80;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1" name="Google Shape;81;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4000" lvl="0" marL="342900" rtl="0" algn="l">
              <a:lnSpc>
                <a:spcPct val="100000"/>
              </a:lnSpc>
              <a:spcBef>
                <a:spcPts val="0"/>
              </a:spcBef>
              <a:spcAft>
                <a:spcPts val="0"/>
              </a:spcAft>
              <a:buSzPts val="1400"/>
              <a:buFont typeface="Arial"/>
              <a:buNone/>
            </a:pPr>
            <a:r>
              <a:t/>
            </a:r>
            <a:endParaRPr/>
          </a:p>
        </p:txBody>
      </p:sp>
      <p:sp>
        <p:nvSpPr>
          <p:cNvPr id="82" name="Google Shape;82;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1" name="Google Shape;191;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Remind students of the Essential Question for Unit 1: What is a neighborhood? Point out and read the Week 1 Question: How can neighbors help each other?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students follow along in their Student Interactive, pp. 12–13, as you read aloud “Neighbor to Neighbor.” Then organize students into small groups and have them use the pictures to share information about how neighbors help each other. During the group discussions, encourage students to ask questions to clear up any confusion about the topic of the infographic.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Display the following statements as ideas groups might discuss: </a:t>
            </a:r>
            <a:endParaRPr/>
          </a:p>
          <a:p>
            <a:pPr indent="-190500" lvl="1" marL="685800" rtl="0" algn="l">
              <a:lnSpc>
                <a:spcPct val="100000"/>
              </a:lnSpc>
              <a:spcBef>
                <a:spcPts val="0"/>
              </a:spcBef>
              <a:spcAft>
                <a:spcPts val="0"/>
              </a:spcAft>
              <a:buClr>
                <a:srgbClr val="000000"/>
              </a:buClr>
              <a:buSzPts val="1200"/>
              <a:buFont typeface="Calibri"/>
              <a:buChar char="•"/>
            </a:pPr>
            <a:r>
              <a:rPr lang="en-US"/>
              <a:t>There are ways of helping that help one person or family. </a:t>
            </a:r>
            <a:endParaRPr/>
          </a:p>
          <a:p>
            <a:pPr indent="-190500" lvl="1" marL="685800" rtl="0" algn="l">
              <a:lnSpc>
                <a:spcPct val="100000"/>
              </a:lnSpc>
              <a:spcBef>
                <a:spcPts val="0"/>
              </a:spcBef>
              <a:spcAft>
                <a:spcPts val="0"/>
              </a:spcAft>
              <a:buClr>
                <a:srgbClr val="000000"/>
              </a:buClr>
              <a:buSzPts val="1200"/>
              <a:buFont typeface="Calibri"/>
              <a:buChar char="•"/>
            </a:pPr>
            <a:r>
              <a:rPr lang="en-US"/>
              <a:t>There are ways of helping that help a whole neighborhood.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Then ask: What can you notice by looking at different ways of helping? Guide students to go back to the infographic. Then have each group reach a consensus on an answer and choose a representative to share the group’s answer with the class.</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Assist students by explaining that when readers ask questions for informal inquiry, they often want to learn more about topics they find interesting. Then have students turn to a partner and start an informal inquiry by generating questions about the information in the infographic on pp. 12–13 in the Student Interactive. Provide assistance as needed. Tell students to speak clearly and to take turns speaking.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Point out the Weekly Question: How can neighbors help each other? Tell students that creating little libraries, making placemats for healthy foods that neighbors receive, and training animals to help others are just a few ways neighbors can help each other. Students will read more about being helpful neighbors this week.</a:t>
            </a:r>
            <a:endParaRPr/>
          </a:p>
        </p:txBody>
      </p:sp>
      <p:sp>
        <p:nvSpPr>
          <p:cNvPr id="192" name="Google Shape;192;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4" name="Google Shape;204;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Tell students that you are going to read aloud a realistic fiction text. Have students listen as you read “Trash on the Trail.” Tell students to be active listeners by looking at you and thinking about what makes the characters and their actions seem real. Have students ask and answer questions about the key details.</a:t>
            </a:r>
            <a:endParaRPr/>
          </a:p>
          <a:p>
            <a:pPr indent="-215900" lvl="0" marL="228600" rtl="0" algn="l">
              <a:lnSpc>
                <a:spcPct val="100000"/>
              </a:lnSpc>
              <a:spcBef>
                <a:spcPts val="0"/>
              </a:spcBef>
              <a:spcAft>
                <a:spcPts val="0"/>
              </a:spcAft>
              <a:buSzPts val="1200"/>
              <a:buFont typeface="Calibri"/>
              <a:buAutoNum type="arabicPeriod"/>
            </a:pPr>
            <a:r>
              <a:rPr lang="en-US"/>
              <a:t>Purpose Have students listen actively for elements of realistic fiction.</a:t>
            </a:r>
            <a:endParaRPr/>
          </a:p>
          <a:p>
            <a:pPr indent="-215900" lvl="0" marL="228600" rtl="0" algn="l">
              <a:lnSpc>
                <a:spcPct val="100000"/>
              </a:lnSpc>
              <a:spcBef>
                <a:spcPts val="0"/>
              </a:spcBef>
              <a:spcAft>
                <a:spcPts val="0"/>
              </a:spcAft>
              <a:buSzPts val="1200"/>
              <a:buFont typeface="Calibri"/>
              <a:buAutoNum type="arabicPeriod"/>
            </a:pPr>
            <a:r>
              <a:rPr lang="en-US"/>
              <a:t>READ the entire text aloud without stopping for the Think Aloud callouts.</a:t>
            </a:r>
            <a:endParaRPr/>
          </a:p>
          <a:p>
            <a:pPr indent="-215900" lvl="0" marL="228600" rtl="0" algn="l">
              <a:lnSpc>
                <a:spcPct val="100000"/>
              </a:lnSpc>
              <a:spcBef>
                <a:spcPts val="0"/>
              </a:spcBef>
              <a:spcAft>
                <a:spcPts val="0"/>
              </a:spcAft>
              <a:buSzPts val="1200"/>
              <a:buFont typeface="Calibri"/>
              <a:buAutoNum type="arabicPeriod"/>
            </a:pPr>
            <a:r>
              <a:rPr lang="en-US"/>
              <a:t>REREAD the text aloud, pausing to model Think Aloud strategies related to the genre.</a:t>
            </a:r>
            <a:endParaRPr/>
          </a:p>
          <a:p>
            <a:pPr indent="-215900" lvl="0" marL="228600" rtl="0" algn="l">
              <a:lnSpc>
                <a:spcPct val="100000"/>
              </a:lnSpc>
              <a:spcBef>
                <a:spcPts val="0"/>
              </a:spcBef>
              <a:spcAft>
                <a:spcPts val="0"/>
              </a:spcAft>
              <a:buSzPts val="1200"/>
              <a:buFont typeface="Calibri"/>
              <a:buAutoNum type="arabicPeriod"/>
            </a:pPr>
            <a:r>
              <a:rPr lang="en-US"/>
              <a:t>Ask students: </a:t>
            </a:r>
            <a:r>
              <a:rPr i="1" lang="en-US"/>
              <a:t>What did you learn about the character Jessica in this text? </a:t>
            </a:r>
            <a:r>
              <a:rPr lang="en-US"/>
              <a:t>Use a T-chart to record student responses. Explain that a character’s actions and words are details that help readers better understand a story.</a:t>
            </a:r>
            <a:endParaRPr/>
          </a:p>
        </p:txBody>
      </p:sp>
      <p:sp>
        <p:nvSpPr>
          <p:cNvPr id="205" name="Google Shape;205;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5" name="Google Shape;215;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t>A realistic fiction text is a made-up story that could happen in real life. Realistic fiction has characters. Characters are the people in the story. Realistic fiction also has a setting and events that are or seem real. </a:t>
            </a:r>
            <a:endParaRPr/>
          </a:p>
          <a:p>
            <a:pPr indent="-228600" lvl="1" marL="685800" rtl="0" algn="l">
              <a:lnSpc>
                <a:spcPct val="100000"/>
              </a:lnSpc>
              <a:spcBef>
                <a:spcPts val="0"/>
              </a:spcBef>
              <a:spcAft>
                <a:spcPts val="0"/>
              </a:spcAft>
              <a:buClr>
                <a:srgbClr val="000000"/>
              </a:buClr>
              <a:buSzPts val="1200"/>
              <a:buFont typeface="Calibri"/>
              <a:buChar char="•"/>
            </a:pPr>
            <a:r>
              <a:rPr lang="en-US"/>
              <a:t>Examine the characters. Do they seem like people you might know? </a:t>
            </a:r>
            <a:endParaRPr/>
          </a:p>
          <a:p>
            <a:pPr indent="-228600" lvl="1" marL="685800" rtl="0" algn="l">
              <a:lnSpc>
                <a:spcPct val="100000"/>
              </a:lnSpc>
              <a:spcBef>
                <a:spcPts val="0"/>
              </a:spcBef>
              <a:spcAft>
                <a:spcPts val="0"/>
              </a:spcAft>
              <a:buClr>
                <a:srgbClr val="000000"/>
              </a:buClr>
              <a:buSzPts val="1200"/>
              <a:buFont typeface="Calibri"/>
              <a:buChar char="•"/>
            </a:pPr>
            <a:r>
              <a:rPr lang="en-US"/>
              <a:t>Think about the setting. Does the place seem like somewhere you could go in real life? </a:t>
            </a:r>
            <a:endParaRPr/>
          </a:p>
          <a:p>
            <a:pPr indent="-228600" lvl="1" marL="685800" rtl="0" algn="l">
              <a:lnSpc>
                <a:spcPct val="100000"/>
              </a:lnSpc>
              <a:spcBef>
                <a:spcPts val="0"/>
              </a:spcBef>
              <a:spcAft>
                <a:spcPts val="0"/>
              </a:spcAft>
              <a:buClr>
                <a:srgbClr val="000000"/>
              </a:buClr>
              <a:buSzPts val="1200"/>
              <a:buFont typeface="Calibri"/>
              <a:buChar char="•"/>
            </a:pPr>
            <a:r>
              <a:rPr lang="en-US"/>
              <a:t>What happens in the story? Do the events seem like they could really happen? </a:t>
            </a:r>
            <a:endParaRPr/>
          </a:p>
          <a:p>
            <a:pPr indent="-228600" lvl="0" marL="228600" rtl="0" algn="l">
              <a:lnSpc>
                <a:spcPct val="100000"/>
              </a:lnSpc>
              <a:spcBef>
                <a:spcPts val="0"/>
              </a:spcBef>
              <a:spcAft>
                <a:spcPts val="0"/>
              </a:spcAft>
              <a:buClr>
                <a:srgbClr val="000000"/>
              </a:buClr>
              <a:buSzPts val="1200"/>
              <a:buFont typeface="Arial"/>
              <a:buAutoNum type="arabicPeriod"/>
            </a:pPr>
            <a:r>
              <a:rPr lang="en-US"/>
              <a:t>Read the model “Game Over” on p. 24 of the Student Interactive with students. Then model how you can tell it is realistic fiction. </a:t>
            </a:r>
            <a:r>
              <a:rPr i="1" lang="en-US"/>
              <a:t>Max and Jan are the two people in the story “Game Over.” I can tell that they like to play together. They act like other children that I know. Just as they start to play, Max throws the toy up and it gets stuck. That seems like something that could really happen. Even though the story is made-up, it has characters and actions that seem real. I can tell that “Game Over” is realistic fiction.</a:t>
            </a:r>
            <a:r>
              <a:rPr lang="en-US"/>
              <a:t> Then read the Anchor Chart on p. 25 together.</a:t>
            </a:r>
            <a:r>
              <a:rPr b="1" i="0" lang="en-US" u="none" strike="noStrike">
                <a:solidFill>
                  <a:srgbClr val="000000"/>
                </a:solidFill>
              </a:rPr>
              <a:t> Editable Anchor Chart Click Path: Table of Contents -&gt; Reading Anchor Charts -&gt; Unit 1 Week 1: Realistic Fiction Editable Reading Anchor Chart</a:t>
            </a:r>
            <a:endParaRPr i="0" u="none" strike="noStrike">
              <a:solidFill>
                <a:srgbClr val="000000"/>
              </a:solidFill>
            </a:endParaRPr>
          </a:p>
        </p:txBody>
      </p:sp>
      <p:sp>
        <p:nvSpPr>
          <p:cNvPr id="216" name="Google Shape;216;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8" name="Google Shape;228;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Have students use the strategies to identify realistic fiction. </a:t>
            </a:r>
            <a:endParaRPr/>
          </a:p>
          <a:p>
            <a:pPr indent="-215900" lvl="0" marL="228600" rtl="0" algn="l">
              <a:lnSpc>
                <a:spcPct val="100000"/>
              </a:lnSpc>
              <a:spcBef>
                <a:spcPts val="0"/>
              </a:spcBef>
              <a:spcAft>
                <a:spcPts val="0"/>
              </a:spcAft>
              <a:buSzPts val="1200"/>
              <a:buFont typeface="Calibri"/>
              <a:buAutoNum type="arabicPeriod"/>
            </a:pPr>
            <a:r>
              <a:rPr lang="en-US"/>
              <a:t>Have students turn and talk with a partner about the realistic fiction text “Game Over” on p. 24 of the Student Interactive. Students should identify the characters and discuss what makes the characters seem real.</a:t>
            </a:r>
            <a:endParaRPr/>
          </a:p>
        </p:txBody>
      </p:sp>
      <p:sp>
        <p:nvSpPr>
          <p:cNvPr id="229" name="Google Shape;229;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2" name="Google Shape;242;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Remind students of the Academic Vocabulary for the unit: type, group, settle, and various. Explain that related words are words that have one word part that is the same but also might have a different ending. </a:t>
            </a:r>
            <a:endParaRPr/>
          </a:p>
          <a:p>
            <a:pPr indent="-190500" lvl="1" marL="685800" rtl="0" algn="l">
              <a:lnSpc>
                <a:spcPct val="100000"/>
              </a:lnSpc>
              <a:spcBef>
                <a:spcPts val="0"/>
              </a:spcBef>
              <a:spcAft>
                <a:spcPts val="0"/>
              </a:spcAft>
              <a:buClr>
                <a:srgbClr val="000000"/>
              </a:buClr>
              <a:buSzPts val="1200"/>
              <a:buFont typeface="Calibri"/>
              <a:buChar char="•"/>
            </a:pPr>
            <a:r>
              <a:rPr lang="en-US"/>
              <a:t>Look for words that start with the same groups of letters as the vocabulary words you are learning. </a:t>
            </a:r>
            <a:endParaRPr/>
          </a:p>
          <a:p>
            <a:pPr indent="-190500" lvl="1" marL="685800" rtl="0" algn="l">
              <a:lnSpc>
                <a:spcPct val="100000"/>
              </a:lnSpc>
              <a:spcBef>
                <a:spcPts val="0"/>
              </a:spcBef>
              <a:spcAft>
                <a:spcPts val="0"/>
              </a:spcAft>
              <a:buClr>
                <a:srgbClr val="000000"/>
              </a:buClr>
              <a:buSzPts val="1200"/>
              <a:buFont typeface="Calibri"/>
              <a:buChar char="•"/>
            </a:pPr>
            <a:r>
              <a:rPr lang="en-US"/>
              <a:t>Then look to see what is different about the word. It might have a different ending.</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Model an example: </a:t>
            </a:r>
            <a:r>
              <a:rPr i="1" lang="en-US"/>
              <a:t>We are learning the word settle in this unit. But I found the word settled. Settled has the same first six letters as settle. That makes them related words. They begin the same way but have a different ending.</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students complete the activity on p. 43 in the Student Interactive.</a:t>
            </a:r>
            <a:endParaRPr i="1"/>
          </a:p>
        </p:txBody>
      </p:sp>
      <p:sp>
        <p:nvSpPr>
          <p:cNvPr id="243" name="Google Shape;243;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5" name="Google Shape;255;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Tell students that there is a proper way to sit at their desks when they write.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Model a sitting position that enables you to write properly and without strain. Show how sitting up straight and resting one’s arms on a desk or table are ways to get ready to write. Work with students to explain and help them to achieve a healthy, proper sitting position for writing at a desk.</a:t>
            </a:r>
            <a:endParaRPr/>
          </a:p>
          <a:p>
            <a:pPr indent="-190500" lvl="0" marL="228600" rtl="0" algn="l">
              <a:lnSpc>
                <a:spcPct val="100000"/>
              </a:lnSpc>
              <a:spcBef>
                <a:spcPts val="0"/>
              </a:spcBef>
              <a:spcAft>
                <a:spcPts val="0"/>
              </a:spcAft>
              <a:buClr>
                <a:srgbClr val="000000"/>
              </a:buClr>
              <a:buSzPts val="1200"/>
              <a:buFont typeface="Arial"/>
              <a:buAutoNum type="arabicPeriod"/>
            </a:pPr>
            <a:r>
              <a:rPr lang="en-US">
                <a:solidFill>
                  <a:srgbClr val="000000"/>
                </a:solidFill>
              </a:rPr>
              <a:t>Have students use Handwriting p. 19 in the Resource Download Center to see and practice a proper sitting position for handwriting at a desk or table</a:t>
            </a:r>
            <a:r>
              <a:rPr b="1" i="0" lang="en-US" u="none" strike="noStrike">
                <a:solidFill>
                  <a:srgbClr val="000000"/>
                </a:solidFill>
              </a:rPr>
              <a:t>. Click path: Realize -&gt; Table of Contents -&gt; Resource Download Center -&gt; Handwriting Practice -&gt; U1W1L1 Handwriting Practice </a:t>
            </a:r>
            <a:endParaRPr b="1"/>
          </a:p>
          <a:p>
            <a:pPr indent="0" lvl="0" marL="0" rtl="0" algn="l">
              <a:lnSpc>
                <a:spcPct val="100000"/>
              </a:lnSpc>
              <a:spcBef>
                <a:spcPts val="0"/>
              </a:spcBef>
              <a:spcAft>
                <a:spcPts val="0"/>
              </a:spcAft>
              <a:buClr>
                <a:schemeClr val="dk1"/>
              </a:buClr>
              <a:buSzPts val="1800"/>
              <a:buFont typeface="Calibri"/>
              <a:buNone/>
            </a:pPr>
            <a:r>
              <a:t/>
            </a:r>
            <a:endParaRPr i="0" sz="1800" u="none" strike="noStrike">
              <a:solidFill>
                <a:srgbClr val="000000"/>
              </a:solidFill>
            </a:endParaRPr>
          </a:p>
        </p:txBody>
      </p:sp>
      <p:sp>
        <p:nvSpPr>
          <p:cNvPr id="256" name="Google Shape;256;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7" name="Google Shape;267;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t>An author is a writer. An author writes books. When you read about the author of a book you can learn </a:t>
            </a:r>
            <a:endParaRPr/>
          </a:p>
          <a:p>
            <a:pPr indent="-228600" lvl="1" marL="685800" rtl="0" algn="l">
              <a:lnSpc>
                <a:spcPct val="100000"/>
              </a:lnSpc>
              <a:spcBef>
                <a:spcPts val="0"/>
              </a:spcBef>
              <a:spcAft>
                <a:spcPts val="0"/>
              </a:spcAft>
              <a:buClr>
                <a:srgbClr val="000000"/>
              </a:buClr>
              <a:buSzPts val="1200"/>
              <a:buFont typeface="Calibri"/>
              <a:buChar char="•"/>
            </a:pPr>
            <a:r>
              <a:rPr lang="en-US"/>
              <a:t>who the author is. </a:t>
            </a:r>
            <a:endParaRPr/>
          </a:p>
          <a:p>
            <a:pPr indent="-228600" lvl="1" marL="685800" rtl="0" algn="l">
              <a:lnSpc>
                <a:spcPct val="100000"/>
              </a:lnSpc>
              <a:spcBef>
                <a:spcPts val="0"/>
              </a:spcBef>
              <a:spcAft>
                <a:spcPts val="0"/>
              </a:spcAft>
              <a:buClr>
                <a:srgbClr val="000000"/>
              </a:buClr>
              <a:buSzPts val="1200"/>
              <a:buFont typeface="Calibri"/>
              <a:buChar char="•"/>
            </a:pPr>
            <a:r>
              <a:rPr lang="en-US"/>
              <a:t>the author’s background. </a:t>
            </a:r>
            <a:endParaRPr/>
          </a:p>
          <a:p>
            <a:pPr indent="-228600" lvl="1" marL="685800" rtl="0" algn="l">
              <a:lnSpc>
                <a:spcPct val="100000"/>
              </a:lnSpc>
              <a:spcBef>
                <a:spcPts val="0"/>
              </a:spcBef>
              <a:spcAft>
                <a:spcPts val="0"/>
              </a:spcAft>
              <a:buClr>
                <a:srgbClr val="000000"/>
              </a:buClr>
              <a:buSzPts val="1200"/>
              <a:buFont typeface="Calibri"/>
              <a:buChar char="•"/>
            </a:pPr>
            <a:r>
              <a:rPr lang="en-US"/>
              <a:t>interesting facts about why the author wrote the book.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Explain that students will be reading all kinds of books this week. Today they will focus on the authors of those books. Hold up a book from the stack. </a:t>
            </a:r>
            <a:r>
              <a:rPr i="1" lang="en-US"/>
              <a:t>Every book we read will have an author. Let’s look for the page in this book that tells about the author. Turn to the author page and read the name of the author. </a:t>
            </a:r>
            <a:r>
              <a:rPr lang="en-US"/>
              <a:t>Read any author information given. Ask: </a:t>
            </a:r>
            <a:r>
              <a:rPr i="1" lang="en-US"/>
              <a:t>Who is the author of this book? What did you learn about the author?</a:t>
            </a:r>
            <a:r>
              <a:rPr lang="en-US"/>
              <a:t> Remind students that the author is the person who wrote the book. Say: </a:t>
            </a:r>
            <a:r>
              <a:rPr i="1" lang="en-US"/>
              <a:t>This year, you will be authors. You will write books just like this author did.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Read the book aloud. When you finish reading, ask students why they think the author chose to write this book. Point out any connections between the author biography and the content of the author’s book. Hold up one or two more books from the stack and repeat.</a:t>
            </a:r>
            <a:endParaRPr i="0" sz="1800" u="none" strike="noStrike">
              <a:solidFill>
                <a:srgbClr val="000000"/>
              </a:solidFill>
            </a:endParaRPr>
          </a:p>
        </p:txBody>
      </p:sp>
      <p:sp>
        <p:nvSpPr>
          <p:cNvPr id="268" name="Google Shape;268;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8" name="Google Shape;278;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t>During independent writing time, students should read additional books from the stack to continue developing their understanding of authors and the books they write.</a:t>
            </a:r>
            <a:endParaRPr/>
          </a:p>
          <a:p>
            <a:pPr indent="-228600" lvl="1" marL="685800" rtl="0" algn="l">
              <a:lnSpc>
                <a:spcPct val="100000"/>
              </a:lnSpc>
              <a:spcBef>
                <a:spcPts val="0"/>
              </a:spcBef>
              <a:spcAft>
                <a:spcPts val="0"/>
              </a:spcAft>
              <a:buClr>
                <a:srgbClr val="000000"/>
              </a:buClr>
              <a:buSzPts val="1200"/>
              <a:buFont typeface="Calibri"/>
              <a:buChar char="•"/>
            </a:pPr>
            <a:r>
              <a:rPr lang="en-US"/>
              <a:t>Modeled Choose a stack book and do a Think Aloud to model how to identify the author. </a:t>
            </a:r>
            <a:endParaRPr/>
          </a:p>
          <a:p>
            <a:pPr indent="-228600" lvl="1" marL="685800" rtl="0" algn="l">
              <a:lnSpc>
                <a:spcPct val="100000"/>
              </a:lnSpc>
              <a:spcBef>
                <a:spcPts val="0"/>
              </a:spcBef>
              <a:spcAft>
                <a:spcPts val="0"/>
              </a:spcAft>
              <a:buClr>
                <a:srgbClr val="000000"/>
              </a:buClr>
              <a:buSzPts val="1200"/>
              <a:buFont typeface="Calibri"/>
              <a:buChar char="•"/>
            </a:pPr>
            <a:r>
              <a:rPr lang="en-US"/>
              <a:t>Shared Have students choose a stack book. Prompt students to name the author. Lead a discussion about the author. </a:t>
            </a:r>
            <a:endParaRPr/>
          </a:p>
          <a:p>
            <a:pPr indent="-228600" lvl="1" marL="685800" rtl="0" algn="l">
              <a:lnSpc>
                <a:spcPct val="100000"/>
              </a:lnSpc>
              <a:spcBef>
                <a:spcPts val="0"/>
              </a:spcBef>
              <a:spcAft>
                <a:spcPts val="0"/>
              </a:spcAft>
              <a:buClr>
                <a:srgbClr val="000000"/>
              </a:buClr>
              <a:buSzPts val="1200"/>
              <a:buFont typeface="Calibri"/>
              <a:buChar char="•"/>
            </a:pPr>
            <a:r>
              <a:rPr lang="en-US"/>
              <a:t>Guided Use the stack books to provide explicit instruction on how to find the author of the book and look for specific information.</a:t>
            </a:r>
            <a:endParaRPr i="0" u="none" strike="noStrike">
              <a:solidFill>
                <a:srgbClr val="000000"/>
              </a:solidFill>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If students show understanding, distribute stapled books for students to write in. Tell students that they can become authors today. They can write in any mode about anything that interests them. Remind students to put their name on the first page. They are the authors! </a:t>
            </a:r>
            <a:endParaRPr/>
          </a:p>
          <a:p>
            <a:pPr indent="-228600" lvl="0" marL="228600" rtl="0" algn="l">
              <a:lnSpc>
                <a:spcPct val="100000"/>
              </a:lnSpc>
              <a:spcBef>
                <a:spcPts val="0"/>
              </a:spcBef>
              <a:spcAft>
                <a:spcPts val="0"/>
              </a:spcAft>
              <a:buClr>
                <a:srgbClr val="000000"/>
              </a:buClr>
              <a:buSzPts val="1200"/>
              <a:buFont typeface="Arial"/>
              <a:buAutoNum type="arabicPeriod"/>
            </a:pPr>
            <a:r>
              <a:rPr i="0" lang="en-US" u="none" strike="noStrike">
                <a:solidFill>
                  <a:srgbClr val="000000"/>
                </a:solidFill>
              </a:rPr>
              <a:t>As students write, use the conference prompts in the Teacher’s Edition or Resource Download Center to provide support. </a:t>
            </a:r>
            <a:r>
              <a:rPr b="1" i="0" lang="en-US" u="none" strike="noStrike">
                <a:solidFill>
                  <a:srgbClr val="000000"/>
                </a:solidFill>
              </a:rPr>
              <a:t>Click path: Table of Contents -&gt; Resource Download Center -</a:t>
            </a:r>
            <a:r>
              <a:rPr b="1" lang="en-US">
                <a:solidFill>
                  <a:srgbClr val="000000"/>
                </a:solidFill>
              </a:rPr>
              <a:t>&gt;</a:t>
            </a:r>
            <a:r>
              <a:rPr b="1" i="0" lang="en-US" u="none" strike="noStrike">
                <a:solidFill>
                  <a:srgbClr val="000000"/>
                </a:solidFill>
              </a:rPr>
              <a:t> Writing Workshop Conference Notes</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Have a few students share what they have learned about authors.</a:t>
            </a:r>
            <a:endParaRPr/>
          </a:p>
        </p:txBody>
      </p:sp>
      <p:sp>
        <p:nvSpPr>
          <p:cNvPr id="279" name="Google Shape;279;p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1" name="Google Shape;291;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00000"/>
              </a:buClr>
              <a:buSzPts val="1200"/>
              <a:buFont typeface="Calibri"/>
              <a:buNone/>
            </a:pPr>
            <a:r>
              <a:rPr b="1" i="1" lang="en-US" u="none" strike="noStrike">
                <a:solidFill>
                  <a:srgbClr val="000000"/>
                </a:solidFill>
              </a:rPr>
              <a:t>(Note: Move the orange boxes to cover each bold spelling word before you read aloud the words and sentences.)</a:t>
            </a:r>
            <a:endParaRPr/>
          </a:p>
          <a:p>
            <a:pPr indent="-228600" lvl="0" marL="228600" rtl="0" algn="l">
              <a:lnSpc>
                <a:spcPct val="100000"/>
              </a:lnSpc>
              <a:spcBef>
                <a:spcPts val="0"/>
              </a:spcBef>
              <a:spcAft>
                <a:spcPts val="0"/>
              </a:spcAft>
              <a:buClr>
                <a:srgbClr val="000000"/>
              </a:buClr>
              <a:buSzPts val="1200"/>
              <a:buFont typeface="Calibri"/>
              <a:buAutoNum type="arabicPeriod"/>
            </a:pPr>
            <a:r>
              <a:rPr i="0" lang="en-US" u="none" strike="noStrike">
                <a:solidFill>
                  <a:srgbClr val="000000"/>
                </a:solidFill>
              </a:rPr>
              <a:t>Read aloud the words and sentences. Have students spell each word with initial consonant blends and the two high-frequency words.</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I am going to school. </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Ben sat on the chair. </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I will bring a box. </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The mat is brown. </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Does he see us? </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Lee will wait at the door.</a:t>
            </a:r>
            <a:endParaRPr/>
          </a:p>
          <a:p>
            <a:pPr indent="-228600" lvl="0" marL="228600" rtl="0" algn="l">
              <a:lnSpc>
                <a:spcPct val="100000"/>
              </a:lnSpc>
              <a:spcBef>
                <a:spcPts val="0"/>
              </a:spcBef>
              <a:spcAft>
                <a:spcPts val="0"/>
              </a:spcAft>
              <a:buClr>
                <a:srgbClr val="000000"/>
              </a:buClr>
              <a:buSzPts val="1200"/>
              <a:buFont typeface="Calibri"/>
              <a:buAutoNum type="arabicPeriod"/>
            </a:pPr>
            <a:r>
              <a:rPr i="0" lang="en-US" u="none" strike="noStrike">
                <a:solidFill>
                  <a:srgbClr val="000000"/>
                </a:solidFill>
              </a:rPr>
              <a:t>Reveal the spelling word and have students check their work. </a:t>
            </a:r>
            <a:endParaRPr/>
          </a:p>
          <a:p>
            <a:pPr indent="-152400" lvl="0" marL="228600" rtl="0" algn="l">
              <a:lnSpc>
                <a:spcPct val="100000"/>
              </a:lnSpc>
              <a:spcBef>
                <a:spcPts val="0"/>
              </a:spcBef>
              <a:spcAft>
                <a:spcPts val="0"/>
              </a:spcAft>
              <a:buClr>
                <a:schemeClr val="dk1"/>
              </a:buClr>
              <a:buSzPts val="1200"/>
              <a:buFont typeface="Arial"/>
              <a:buNone/>
            </a:pPr>
            <a:r>
              <a:t/>
            </a:r>
            <a:endParaRPr i="0" u="none" strike="noStrike">
              <a:solidFill>
                <a:srgbClr val="000000"/>
              </a:solidFill>
            </a:endParaRPr>
          </a:p>
          <a:p>
            <a:pPr indent="0" lvl="0" marL="0" rtl="0" algn="l">
              <a:lnSpc>
                <a:spcPct val="100000"/>
              </a:lnSpc>
              <a:spcBef>
                <a:spcPts val="0"/>
              </a:spcBef>
              <a:spcAft>
                <a:spcPts val="0"/>
              </a:spcAft>
              <a:buClr>
                <a:schemeClr val="dk1"/>
              </a:buClr>
              <a:buSzPts val="1200"/>
              <a:buFont typeface="Calibri"/>
              <a:buNone/>
            </a:pPr>
            <a:r>
              <a:t/>
            </a:r>
            <a:endParaRPr i="0" u="none" strike="noStrike">
              <a:solidFill>
                <a:srgbClr val="000000"/>
              </a:solidFill>
            </a:endParaRPr>
          </a:p>
          <a:p>
            <a:pPr indent="0" lvl="0" marL="0" rtl="0" algn="l">
              <a:lnSpc>
                <a:spcPct val="100000"/>
              </a:lnSpc>
              <a:spcBef>
                <a:spcPts val="0"/>
              </a:spcBef>
              <a:spcAft>
                <a:spcPts val="0"/>
              </a:spcAft>
              <a:buClr>
                <a:schemeClr val="dk1"/>
              </a:buClr>
              <a:buSzPts val="1800"/>
              <a:buFont typeface="Calibri"/>
              <a:buNone/>
            </a:pPr>
            <a:r>
              <a:t/>
            </a:r>
            <a:endParaRPr i="0" u="none" strike="noStrike">
              <a:solidFill>
                <a:srgbClr val="000000"/>
              </a:solidFill>
            </a:endParaRPr>
          </a:p>
        </p:txBody>
      </p:sp>
      <p:sp>
        <p:nvSpPr>
          <p:cNvPr id="292" name="Google Shape;292;p1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6" name="Shape 306"/>
        <p:cNvGrpSpPr/>
        <p:nvPr/>
      </p:nvGrpSpPr>
      <p:grpSpPr>
        <a:xfrm>
          <a:off x="0" y="0"/>
          <a:ext cx="0" cy="0"/>
          <a:chOff x="0" y="0"/>
          <a:chExt cx="0" cy="0"/>
        </a:xfrm>
      </p:grpSpPr>
      <p:sp>
        <p:nvSpPr>
          <p:cNvPr id="307" name="Google Shape;307;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8" name="Google Shape;308;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Tell students that a noun names a person, animal, place, or thing.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Display this sentence frame for students: The little ___ has a blue ___ in her ___. Insert the words girl, ball, and hand. As students read the sentence aloud with you, circle the nouns. Then invite volunteers to suggest other nouns to use in the frame and, as a class, write these sentences on the board.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partners create sentences of their own. Ask them to underline the nouns in their sentences.</a:t>
            </a:r>
            <a:endParaRPr i="0" sz="1800" u="none" strike="noStrike">
              <a:solidFill>
                <a:srgbClr val="000000"/>
              </a:solidFill>
            </a:endParaRPr>
          </a:p>
        </p:txBody>
      </p:sp>
      <p:sp>
        <p:nvSpPr>
          <p:cNvPr id="309" name="Google Shape;309;p1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3" name="Google Shape;93;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4000" lvl="0" marL="342900" rtl="0" algn="l">
              <a:lnSpc>
                <a:spcPct val="100000"/>
              </a:lnSpc>
              <a:spcBef>
                <a:spcPts val="0"/>
              </a:spcBef>
              <a:spcAft>
                <a:spcPts val="0"/>
              </a:spcAft>
              <a:buSzPts val="1400"/>
              <a:buFont typeface="Arial"/>
              <a:buNone/>
            </a:pPr>
            <a:r>
              <a:t/>
            </a:r>
            <a:endParaRPr/>
          </a:p>
        </p:txBody>
      </p:sp>
      <p:sp>
        <p:nvSpPr>
          <p:cNvPr id="94" name="Google Shape;94;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 name="Shape 320"/>
        <p:cNvGrpSpPr/>
        <p:nvPr/>
      </p:nvGrpSpPr>
      <p:grpSpPr>
        <a:xfrm>
          <a:off x="0" y="0"/>
          <a:ext cx="0" cy="0"/>
          <a:chOff x="0" y="0"/>
          <a:chExt cx="0" cy="0"/>
        </a:xfrm>
      </p:grpSpPr>
      <p:sp>
        <p:nvSpPr>
          <p:cNvPr id="321" name="Google Shape;321;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22" name="Google Shape;322;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2" name="Google Shape;332;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Tell students that the short a sound is spelled a. The sound /a/ can be at the beginning or middle of a word.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Practice spelling the short a sound. Hold up the cat Picture Card. Say</a:t>
            </a:r>
            <a:r>
              <a:rPr i="1" lang="en-US"/>
              <a:t>: What does this picture show? </a:t>
            </a:r>
            <a:r>
              <a:rPr lang="en-US"/>
              <a:t>Elicit a response</a:t>
            </a:r>
            <a:r>
              <a:rPr i="1" lang="en-US"/>
              <a:t>. Yes, this is a picture of a cat. </a:t>
            </a:r>
            <a:r>
              <a:rPr lang="en-US"/>
              <a:t>Say cat again, and have students repeat the word after you. Remember to stretch out the sound /a/ as before. Write the letters c and t separated by a space on the board. Then say: </a:t>
            </a:r>
            <a:r>
              <a:rPr i="1" lang="en-US"/>
              <a:t>What is the middle sound in cat? Yes, /a/. What letter spells the sound /a/?</a:t>
            </a:r>
            <a:r>
              <a:rPr lang="en-US"/>
              <a:t> Elicit a response from students. Say: </a:t>
            </a:r>
            <a:r>
              <a:rPr i="1" lang="en-US"/>
              <a:t>Yes, a spells the sound /a/. </a:t>
            </a:r>
            <a:r>
              <a:rPr lang="en-US"/>
              <a:t>Write a to complete the spelling of cat. Repeat the exercise with man, cap, and van Picture Cards. </a:t>
            </a:r>
            <a:r>
              <a:rPr b="1" lang="en-US"/>
              <a:t>Click path -&gt; Table of Contents -&gt; Unit 1 Week 1 Realistic Fiction-&gt; Lesson 2</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Ask students to turn to the top of p. 15 in the Student Interactive and draw a picture of something that has the short a sound. Then ask them to write the letter that spells the sound.</a:t>
            </a:r>
            <a:endParaRPr/>
          </a:p>
        </p:txBody>
      </p:sp>
      <p:sp>
        <p:nvSpPr>
          <p:cNvPr id="333" name="Google Shape;333;p2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 name="Shape 344"/>
        <p:cNvGrpSpPr/>
        <p:nvPr/>
      </p:nvGrpSpPr>
      <p:grpSpPr>
        <a:xfrm>
          <a:off x="0" y="0"/>
          <a:ext cx="0" cy="0"/>
          <a:chOff x="0" y="0"/>
          <a:chExt cx="0" cy="0"/>
        </a:xfrm>
      </p:grpSpPr>
      <p:sp>
        <p:nvSpPr>
          <p:cNvPr id="345" name="Google Shape;345;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6" name="Google Shape;346;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Have students complete the rest of p. 15 and p. 16 in the Student Interactive.</a:t>
            </a:r>
            <a:endParaRPr/>
          </a:p>
        </p:txBody>
      </p:sp>
      <p:sp>
        <p:nvSpPr>
          <p:cNvPr id="347" name="Google Shape;347;p2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8" name="Shape 358"/>
        <p:cNvGrpSpPr/>
        <p:nvPr/>
      </p:nvGrpSpPr>
      <p:grpSpPr>
        <a:xfrm>
          <a:off x="0" y="0"/>
          <a:ext cx="0" cy="0"/>
          <a:chOff x="0" y="0"/>
          <a:chExt cx="0" cy="0"/>
        </a:xfrm>
      </p:grpSpPr>
      <p:sp>
        <p:nvSpPr>
          <p:cNvPr id="359" name="Google Shape;359;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0" name="Google Shape;360;p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Write the words a, I, is, his, see. Point to a word and have students </a:t>
            </a:r>
            <a:endParaRPr/>
          </a:p>
          <a:p>
            <a:pPr indent="-190500" lvl="1" marL="685800" rtl="0" algn="l">
              <a:lnSpc>
                <a:spcPct val="100000"/>
              </a:lnSpc>
              <a:spcBef>
                <a:spcPts val="0"/>
              </a:spcBef>
              <a:spcAft>
                <a:spcPts val="0"/>
              </a:spcAft>
              <a:buClr>
                <a:srgbClr val="000000"/>
              </a:buClr>
              <a:buSzPts val="1200"/>
              <a:buFont typeface="Calibri"/>
              <a:buChar char="•"/>
            </a:pPr>
            <a:r>
              <a:rPr lang="en-US"/>
              <a:t>spell that word. </a:t>
            </a:r>
            <a:endParaRPr/>
          </a:p>
          <a:p>
            <a:pPr indent="-190500" lvl="1" marL="685800" rtl="0" algn="l">
              <a:lnSpc>
                <a:spcPct val="100000"/>
              </a:lnSpc>
              <a:spcBef>
                <a:spcPts val="0"/>
              </a:spcBef>
              <a:spcAft>
                <a:spcPts val="0"/>
              </a:spcAft>
              <a:buClr>
                <a:srgbClr val="000000"/>
              </a:buClr>
              <a:buSzPts val="1200"/>
              <a:buFont typeface="Calibri"/>
              <a:buChar char="•"/>
            </a:pPr>
            <a:r>
              <a:rPr lang="en-US"/>
              <a:t>clap as they say each letter. </a:t>
            </a:r>
            <a:endParaRPr/>
          </a:p>
          <a:p>
            <a:pPr indent="-190500" lvl="1" marL="685800" rtl="0" algn="l">
              <a:lnSpc>
                <a:spcPct val="100000"/>
              </a:lnSpc>
              <a:spcBef>
                <a:spcPts val="0"/>
              </a:spcBef>
              <a:spcAft>
                <a:spcPts val="0"/>
              </a:spcAft>
              <a:buClr>
                <a:srgbClr val="000000"/>
              </a:buClr>
              <a:buSzPts val="1200"/>
              <a:buFont typeface="Calibri"/>
              <a:buChar char="•"/>
            </a:pPr>
            <a:r>
              <a:rPr lang="en-US"/>
              <a:t>repeat for all words.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Tell students that his is used for males (men, boys) only. Demonstrate with examples.</a:t>
            </a:r>
            <a:endParaRPr i="0" sz="1800" u="none" strike="noStrike">
              <a:solidFill>
                <a:srgbClr val="000000"/>
              </a:solidFill>
            </a:endParaRPr>
          </a:p>
        </p:txBody>
      </p:sp>
      <p:sp>
        <p:nvSpPr>
          <p:cNvPr id="361" name="Google Shape;361;p2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3" name="Shape 373"/>
        <p:cNvGrpSpPr/>
        <p:nvPr/>
      </p:nvGrpSpPr>
      <p:grpSpPr>
        <a:xfrm>
          <a:off x="0" y="0"/>
          <a:ext cx="0" cy="0"/>
          <a:chOff x="0" y="0"/>
          <a:chExt cx="0" cy="0"/>
        </a:xfrm>
      </p:grpSpPr>
      <p:sp>
        <p:nvSpPr>
          <p:cNvPr id="374" name="Google Shape;374;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5" name="Google Shape;375;p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Introduce the words check, quiet, listen, and mutters from p. 26 in the Student Interactive.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students share what they already know about the words. Ask questions such as: </a:t>
            </a:r>
            <a:r>
              <a:rPr i="1" lang="en-US"/>
              <a:t>What do you do when you check on someone or something? What are some times when you need to listen well? Where is your favorite quiet place?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students demonstrate what it means to be quiet. They can mime what it looks like to listen to their favorite music on headphones. They can roleplay someone as he or she mutters.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Provide definitions of the vocabulary words as needed. Definitions appear on the selection pages that follow. Then say: </a:t>
            </a:r>
            <a:r>
              <a:rPr i="1" lang="en-US"/>
              <a:t>These words tell what characters do in The Blackout.</a:t>
            </a:r>
            <a:endParaRPr i="1"/>
          </a:p>
        </p:txBody>
      </p:sp>
      <p:sp>
        <p:nvSpPr>
          <p:cNvPr id="376" name="Google Shape;376;p2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8" name="Shape 388"/>
        <p:cNvGrpSpPr/>
        <p:nvPr/>
      </p:nvGrpSpPr>
      <p:grpSpPr>
        <a:xfrm>
          <a:off x="0" y="0"/>
          <a:ext cx="0" cy="0"/>
          <a:chOff x="0" y="0"/>
          <a:chExt cx="0" cy="0"/>
        </a:xfrm>
      </p:grpSpPr>
      <p:sp>
        <p:nvSpPr>
          <p:cNvPr id="389" name="Google Shape;389;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0" name="Google Shape;390;p2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t>Discuss the First Read Strategies with students. For this first read, tell students to read for understanding and enjoyment.</a:t>
            </a:r>
            <a:endParaRPr/>
          </a:p>
          <a:p>
            <a:pPr indent="-228600" lvl="1" marL="685800" rtl="0" algn="l">
              <a:lnSpc>
                <a:spcPct val="100000"/>
              </a:lnSpc>
              <a:spcBef>
                <a:spcPts val="0"/>
              </a:spcBef>
              <a:spcAft>
                <a:spcPts val="0"/>
              </a:spcAft>
              <a:buClr>
                <a:srgbClr val="000000"/>
              </a:buClr>
              <a:buSzPts val="1200"/>
              <a:buFont typeface="Calibri"/>
              <a:buChar char="•"/>
            </a:pPr>
            <a:r>
              <a:rPr lang="en-US"/>
              <a:t>READ Tell students to read or listen as you read the text aloud. During the first read, students should work to understand the characters. </a:t>
            </a:r>
            <a:endParaRPr/>
          </a:p>
          <a:p>
            <a:pPr indent="-228600" lvl="1" marL="685800" rtl="0" algn="l">
              <a:lnSpc>
                <a:spcPct val="100000"/>
              </a:lnSpc>
              <a:spcBef>
                <a:spcPts val="0"/>
              </a:spcBef>
              <a:spcAft>
                <a:spcPts val="0"/>
              </a:spcAft>
              <a:buClr>
                <a:srgbClr val="000000"/>
              </a:buClr>
              <a:buSzPts val="1200"/>
              <a:buFont typeface="Calibri"/>
              <a:buChar char="•"/>
            </a:pPr>
            <a:r>
              <a:rPr lang="en-US"/>
              <a:t>LOOK Ask students to look at the pictures to help them understand what is happening in the story. </a:t>
            </a:r>
            <a:endParaRPr/>
          </a:p>
          <a:p>
            <a:pPr indent="-228600" lvl="1" marL="685800" rtl="0" algn="l">
              <a:lnSpc>
                <a:spcPct val="100000"/>
              </a:lnSpc>
              <a:spcBef>
                <a:spcPts val="0"/>
              </a:spcBef>
              <a:spcAft>
                <a:spcPts val="0"/>
              </a:spcAft>
              <a:buClr>
                <a:srgbClr val="000000"/>
              </a:buClr>
              <a:buSzPts val="1200"/>
              <a:buFont typeface="Calibri"/>
              <a:buChar char="•"/>
            </a:pPr>
            <a:r>
              <a:rPr lang="en-US"/>
              <a:t>ASK Have students generate, or ask, questions about what the characters do. </a:t>
            </a:r>
            <a:endParaRPr/>
          </a:p>
          <a:p>
            <a:pPr indent="-228600" lvl="1" marL="685800" rtl="0" algn="l">
              <a:lnSpc>
                <a:spcPct val="100000"/>
              </a:lnSpc>
              <a:spcBef>
                <a:spcPts val="0"/>
              </a:spcBef>
              <a:spcAft>
                <a:spcPts val="0"/>
              </a:spcAft>
              <a:buClr>
                <a:srgbClr val="000000"/>
              </a:buClr>
              <a:buSzPts val="1200"/>
              <a:buFont typeface="Calibri"/>
              <a:buChar char="•"/>
            </a:pPr>
            <a:r>
              <a:rPr lang="en-US"/>
              <a:t>TALK Guide students to talk to a partner about the text.</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Students may read the text independently, in pairs, or as a whole class. Use the First Read notes to help students connect with the text and guide their understanding.</a:t>
            </a:r>
            <a:endParaRPr/>
          </a:p>
        </p:txBody>
      </p:sp>
      <p:sp>
        <p:nvSpPr>
          <p:cNvPr id="391" name="Google Shape;391;p2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9" name="Shape 399"/>
        <p:cNvGrpSpPr/>
        <p:nvPr/>
      </p:nvGrpSpPr>
      <p:grpSpPr>
        <a:xfrm>
          <a:off x="0" y="0"/>
          <a:ext cx="0" cy="0"/>
          <a:chOff x="0" y="0"/>
          <a:chExt cx="0" cy="0"/>
        </a:xfrm>
      </p:grpSpPr>
      <p:sp>
        <p:nvSpPr>
          <p:cNvPr id="400" name="Google Shape;400;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1" name="Google Shape;401;p2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i="0" lang="en-US" u="none" strike="noStrike">
                <a:solidFill>
                  <a:srgbClr val="000000"/>
                </a:solidFill>
              </a:rPr>
              <a:t>Read Together.</a:t>
            </a:r>
            <a:endParaRPr i="0" u="none" strike="noStrike">
              <a:solidFill>
                <a:srgbClr val="000000"/>
              </a:solidFill>
            </a:endParaRPr>
          </a:p>
        </p:txBody>
      </p:sp>
      <p:sp>
        <p:nvSpPr>
          <p:cNvPr id="402" name="Google Shape;402;p2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1" name="Shape 411"/>
        <p:cNvGrpSpPr/>
        <p:nvPr/>
      </p:nvGrpSpPr>
      <p:grpSpPr>
        <a:xfrm>
          <a:off x="0" y="0"/>
          <a:ext cx="0" cy="0"/>
          <a:chOff x="0" y="0"/>
          <a:chExt cx="0" cy="0"/>
        </a:xfrm>
      </p:grpSpPr>
      <p:sp>
        <p:nvSpPr>
          <p:cNvPr id="412" name="Google Shape;412;p7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3" name="Google Shape;413;p7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i="0" lang="en-US" u="none" strike="noStrike">
                <a:solidFill>
                  <a:srgbClr val="000000"/>
                </a:solidFill>
              </a:rPr>
              <a:t>Read together.</a:t>
            </a:r>
            <a:endParaRPr/>
          </a:p>
          <a:p>
            <a:pPr indent="-215900" lvl="0" marL="228600" rtl="0" algn="l">
              <a:lnSpc>
                <a:spcPct val="100000"/>
              </a:lnSpc>
              <a:spcBef>
                <a:spcPts val="0"/>
              </a:spcBef>
              <a:spcAft>
                <a:spcPts val="0"/>
              </a:spcAft>
              <a:buSzPts val="1200"/>
              <a:buFont typeface="Calibri"/>
              <a:buAutoNum type="arabicPeriod"/>
            </a:pPr>
            <a:r>
              <a:rPr lang="en-US"/>
              <a:t>THINK ALOUD </a:t>
            </a:r>
            <a:r>
              <a:rPr i="1" lang="en-US"/>
              <a:t>I see when I read page 29 that Mama wants to check on Mr. Stevens. I am going to go back to the text and read to make sure I understand. The text says, “The lights went out during the storm. Everything went quiet.” Mama probably is worried that Mr. Stevens is alone in the dark.</a:t>
            </a:r>
            <a:endParaRPr/>
          </a:p>
          <a:p>
            <a:pPr indent="-215900" lvl="0" marL="228600" rtl="0" algn="l">
              <a:lnSpc>
                <a:spcPct val="100000"/>
              </a:lnSpc>
              <a:spcBef>
                <a:spcPts val="0"/>
              </a:spcBef>
              <a:spcAft>
                <a:spcPts val="0"/>
              </a:spcAft>
              <a:buSzPts val="1200"/>
              <a:buFont typeface="Calibri"/>
              <a:buAutoNum type="arabicPeriod"/>
            </a:pPr>
            <a:r>
              <a:rPr lang="en-US"/>
              <a:t>THINK ALOUD </a:t>
            </a:r>
            <a:r>
              <a:rPr i="1" lang="en-US"/>
              <a:t>I can talk with a partner about what I read. Talking can help me understand the story better. I want to talk about the text on page 28. It says, “The lights went out during the storm.” I think the lights going out is important. Then I will ask my partner, “What do you think?</a:t>
            </a:r>
            <a:endParaRPr i="1" u="none" strike="noStrike">
              <a:solidFill>
                <a:srgbClr val="000000"/>
              </a:solidFill>
            </a:endParaRPr>
          </a:p>
        </p:txBody>
      </p:sp>
      <p:sp>
        <p:nvSpPr>
          <p:cNvPr id="414" name="Google Shape;414;p7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4" name="Shape 424"/>
        <p:cNvGrpSpPr/>
        <p:nvPr/>
      </p:nvGrpSpPr>
      <p:grpSpPr>
        <a:xfrm>
          <a:off x="0" y="0"/>
          <a:ext cx="0" cy="0"/>
          <a:chOff x="0" y="0"/>
          <a:chExt cx="0" cy="0"/>
        </a:xfrm>
      </p:grpSpPr>
      <p:sp>
        <p:nvSpPr>
          <p:cNvPr id="425" name="Google Shape;425;p9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6" name="Google Shape;426;p9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i="0" lang="en-US" u="none" strike="noStrike">
                <a:solidFill>
                  <a:srgbClr val="000000"/>
                </a:solidFill>
              </a:rPr>
              <a:t>Read together.</a:t>
            </a:r>
            <a:endParaRPr/>
          </a:p>
          <a:p>
            <a:pPr indent="-215900" lvl="0" marL="228600" rtl="0" algn="l">
              <a:lnSpc>
                <a:spcPct val="100000"/>
              </a:lnSpc>
              <a:spcBef>
                <a:spcPts val="0"/>
              </a:spcBef>
              <a:spcAft>
                <a:spcPts val="0"/>
              </a:spcAft>
              <a:buSzPts val="1200"/>
              <a:buFont typeface="Calibri"/>
              <a:buAutoNum type="arabicPeriod"/>
            </a:pPr>
            <a:r>
              <a:rPr lang="en-US"/>
              <a:t>THINK ALOUD </a:t>
            </a:r>
            <a:r>
              <a:rPr i="1" lang="en-US"/>
              <a:t>I can see from the picture on page 31 that the boy has a flashlight. He is going up some stairs. The boy must be going to see Mrs. Johnson. I can tell that the boy is being careful. I can also tell that he is not afraid. He is smiling.</a:t>
            </a:r>
            <a:endParaRPr i="1" u="none" strike="noStrike">
              <a:solidFill>
                <a:srgbClr val="000000"/>
              </a:solidFill>
            </a:endParaRPr>
          </a:p>
        </p:txBody>
      </p:sp>
      <p:sp>
        <p:nvSpPr>
          <p:cNvPr id="427" name="Google Shape;427;p9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7" name="Shape 437"/>
        <p:cNvGrpSpPr/>
        <p:nvPr/>
      </p:nvGrpSpPr>
      <p:grpSpPr>
        <a:xfrm>
          <a:off x="0" y="0"/>
          <a:ext cx="0" cy="0"/>
          <a:chOff x="0" y="0"/>
          <a:chExt cx="0" cy="0"/>
        </a:xfrm>
      </p:grpSpPr>
      <p:sp>
        <p:nvSpPr>
          <p:cNvPr id="438" name="Google Shape;438;p9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9" name="Google Shape;439;p9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i="0" lang="en-US" u="none" strike="noStrike">
                <a:solidFill>
                  <a:srgbClr val="000000"/>
                </a:solidFill>
              </a:rPr>
              <a:t>Read together.</a:t>
            </a:r>
            <a:endParaRPr/>
          </a:p>
        </p:txBody>
      </p:sp>
      <p:sp>
        <p:nvSpPr>
          <p:cNvPr id="440" name="Google Shape;440;p9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0" name="Google Shape;100;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Introduce the Essential Question for Unit 1: What is a neighborhood? Tell students they will read many texts to learn about the things that you can see and do in a neighborhood. Explain that reading texts in a variety of genres is important because each author gives different information. </a:t>
            </a:r>
            <a:endParaRPr/>
          </a:p>
          <a:p>
            <a:pPr indent="-215900" lvl="0" marL="228600" rtl="0" algn="l">
              <a:lnSpc>
                <a:spcPct val="100000"/>
              </a:lnSpc>
              <a:spcBef>
                <a:spcPts val="0"/>
              </a:spcBef>
              <a:spcAft>
                <a:spcPts val="0"/>
              </a:spcAft>
              <a:buSzPts val="1200"/>
              <a:buFont typeface="Calibri"/>
              <a:buAutoNum type="arabicPeriod"/>
            </a:pPr>
            <a:r>
              <a:rPr lang="en-US"/>
              <a:t>Watch the Unit Video –Tell students that a multimedia text can use both sound and pictures. A video is a multimedia text. Have students pay attention to sound and pictures as they watch “Welcome to My Neighborhood.” </a:t>
            </a:r>
            <a:r>
              <a:rPr b="1" i="0" lang="en-US" u="none" strike="noStrike">
                <a:solidFill>
                  <a:srgbClr val="000000"/>
                </a:solidFill>
              </a:rPr>
              <a:t>Click Path: Table of Contents -&gt; Unit 1: My Neighborhood-&gt; Unit 1: Introduction</a:t>
            </a:r>
            <a:endParaRPr b="1"/>
          </a:p>
          <a:p>
            <a:pPr indent="-215900" lvl="0" marL="228600" rtl="0" algn="l">
              <a:lnSpc>
                <a:spcPct val="100000"/>
              </a:lnSpc>
              <a:spcBef>
                <a:spcPts val="0"/>
              </a:spcBef>
              <a:spcAft>
                <a:spcPts val="0"/>
              </a:spcAft>
              <a:buSzPts val="1200"/>
              <a:buFont typeface="Calibri"/>
              <a:buAutoNum type="arabicPeriod"/>
            </a:pPr>
            <a:r>
              <a:rPr i="0" lang="en-US" u="none" strike="noStrike">
                <a:solidFill>
                  <a:srgbClr val="000000"/>
                </a:solidFill>
              </a:rPr>
              <a:t>Tell partners to discuss what they learned about animal tracks by watching the video. </a:t>
            </a:r>
            <a:endParaRPr/>
          </a:p>
          <a:p>
            <a:pPr indent="-215900" lvl="1" marL="685800" rtl="0" algn="l">
              <a:lnSpc>
                <a:spcPct val="100000"/>
              </a:lnSpc>
              <a:spcBef>
                <a:spcPts val="0"/>
              </a:spcBef>
              <a:spcAft>
                <a:spcPts val="0"/>
              </a:spcAft>
              <a:buSzPts val="1200"/>
              <a:buFont typeface="Calibri"/>
              <a:buChar char="•"/>
            </a:pPr>
            <a:r>
              <a:rPr i="0" lang="en-US" u="none" strike="noStrike">
                <a:solidFill>
                  <a:srgbClr val="000000"/>
                </a:solidFill>
              </a:rPr>
              <a:t>What did you learn from the sounds in the video? </a:t>
            </a:r>
            <a:endParaRPr/>
          </a:p>
          <a:p>
            <a:pPr indent="-215900" lvl="1" marL="685800" rtl="0" algn="l">
              <a:lnSpc>
                <a:spcPct val="100000"/>
              </a:lnSpc>
              <a:spcBef>
                <a:spcPts val="0"/>
              </a:spcBef>
              <a:spcAft>
                <a:spcPts val="0"/>
              </a:spcAft>
              <a:buSzPts val="1200"/>
              <a:buFont typeface="Calibri"/>
              <a:buChar char="•"/>
            </a:pPr>
            <a:r>
              <a:rPr i="0" lang="en-US" u="none" strike="noStrike">
                <a:solidFill>
                  <a:srgbClr val="000000"/>
                </a:solidFill>
              </a:rPr>
              <a:t>What did you learn from the pictures?</a:t>
            </a:r>
            <a:br>
              <a:rPr lang="en-US"/>
            </a:br>
            <a:endParaRPr/>
          </a:p>
        </p:txBody>
      </p:sp>
      <p:sp>
        <p:nvSpPr>
          <p:cNvPr id="101" name="Google Shape;101;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9" name="Shape 449"/>
        <p:cNvGrpSpPr/>
        <p:nvPr/>
      </p:nvGrpSpPr>
      <p:grpSpPr>
        <a:xfrm>
          <a:off x="0" y="0"/>
          <a:ext cx="0" cy="0"/>
          <a:chOff x="0" y="0"/>
          <a:chExt cx="0" cy="0"/>
        </a:xfrm>
      </p:grpSpPr>
      <p:sp>
        <p:nvSpPr>
          <p:cNvPr id="450" name="Google Shape;450;p9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1" name="Google Shape;451;p9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i="0" lang="en-US" u="none" strike="noStrike">
                <a:solidFill>
                  <a:srgbClr val="000000"/>
                </a:solidFill>
              </a:rPr>
              <a:t>Read together.</a:t>
            </a:r>
            <a:endParaRPr/>
          </a:p>
          <a:p>
            <a:pPr indent="-215900" lvl="0" marL="228600" rtl="0" algn="l">
              <a:lnSpc>
                <a:spcPct val="100000"/>
              </a:lnSpc>
              <a:spcBef>
                <a:spcPts val="0"/>
              </a:spcBef>
              <a:spcAft>
                <a:spcPts val="0"/>
              </a:spcAft>
              <a:buSzPts val="1200"/>
              <a:buFont typeface="Calibri"/>
              <a:buAutoNum type="arabicPeriod"/>
            </a:pPr>
            <a:r>
              <a:rPr lang="en-US"/>
              <a:t>THINK ALOUD </a:t>
            </a:r>
            <a:r>
              <a:rPr i="1" lang="en-US"/>
              <a:t>I can find out about what the characters do by asking, How does the boy act toward the other people in the story? I will look in the story to find out. I think the boy is a good neighbor. I can see that he wants to help others. For example, on page 35, he gives Mrs. Johnson his battery. I think that was a very kind thing to do. It shows that the boy is nice and caring to other people.</a:t>
            </a:r>
            <a:endParaRPr i="1" u="none" strike="noStrike">
              <a:solidFill>
                <a:srgbClr val="000000"/>
              </a:solidFill>
            </a:endParaRPr>
          </a:p>
        </p:txBody>
      </p:sp>
      <p:sp>
        <p:nvSpPr>
          <p:cNvPr id="452" name="Google Shape;452;p9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2" name="Shape 462"/>
        <p:cNvGrpSpPr/>
        <p:nvPr/>
      </p:nvGrpSpPr>
      <p:grpSpPr>
        <a:xfrm>
          <a:off x="0" y="0"/>
          <a:ext cx="0" cy="0"/>
          <a:chOff x="0" y="0"/>
          <a:chExt cx="0" cy="0"/>
        </a:xfrm>
      </p:grpSpPr>
      <p:sp>
        <p:nvSpPr>
          <p:cNvPr id="463" name="Google Shape;463;p9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4" name="Google Shape;464;p9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i="0" lang="en-US" u="none" strike="noStrike">
                <a:solidFill>
                  <a:srgbClr val="000000"/>
                </a:solidFill>
              </a:rPr>
              <a:t>Read together.</a:t>
            </a:r>
            <a:endParaRPr/>
          </a:p>
        </p:txBody>
      </p:sp>
      <p:sp>
        <p:nvSpPr>
          <p:cNvPr id="465" name="Google Shape;465;p9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4" name="Shape 474"/>
        <p:cNvGrpSpPr/>
        <p:nvPr/>
      </p:nvGrpSpPr>
      <p:grpSpPr>
        <a:xfrm>
          <a:off x="0" y="0"/>
          <a:ext cx="0" cy="0"/>
          <a:chOff x="0" y="0"/>
          <a:chExt cx="0" cy="0"/>
        </a:xfrm>
      </p:grpSpPr>
      <p:sp>
        <p:nvSpPr>
          <p:cNvPr id="475" name="Google Shape;475;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6" name="Google Shape;476;p3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Use these suggestions to prompt students’ initial responses to reading The Blackout. </a:t>
            </a:r>
            <a:endParaRPr/>
          </a:p>
          <a:p>
            <a:pPr indent="-215900" lvl="1" marL="685800" rtl="0" algn="l">
              <a:lnSpc>
                <a:spcPct val="100000"/>
              </a:lnSpc>
              <a:spcBef>
                <a:spcPts val="0"/>
              </a:spcBef>
              <a:spcAft>
                <a:spcPts val="0"/>
              </a:spcAft>
              <a:buSzPts val="1200"/>
              <a:buFont typeface="Calibri"/>
              <a:buChar char="•"/>
            </a:pPr>
            <a:r>
              <a:rPr lang="en-US"/>
              <a:t>Retell Work with a partner to recall and retell the text in your own words. Share which part they liked best. </a:t>
            </a:r>
            <a:endParaRPr/>
          </a:p>
          <a:p>
            <a:pPr indent="-215900" lvl="1" marL="685800" rtl="0" algn="l">
              <a:lnSpc>
                <a:spcPct val="100000"/>
              </a:lnSpc>
              <a:spcBef>
                <a:spcPts val="0"/>
              </a:spcBef>
              <a:spcAft>
                <a:spcPts val="0"/>
              </a:spcAft>
              <a:buSzPts val="1200"/>
              <a:buFont typeface="Calibri"/>
              <a:buChar char="•"/>
            </a:pPr>
            <a:r>
              <a:rPr lang="en-US"/>
              <a:t>Describe Think about the infographic “Neighbor to Neighbor” and the text you read. Using both texts, how would you describe a good neighbor?</a:t>
            </a:r>
            <a:endParaRPr/>
          </a:p>
        </p:txBody>
      </p:sp>
      <p:sp>
        <p:nvSpPr>
          <p:cNvPr id="477" name="Google Shape;477;p3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6" name="Shape 486"/>
        <p:cNvGrpSpPr/>
        <p:nvPr/>
      </p:nvGrpSpPr>
      <p:grpSpPr>
        <a:xfrm>
          <a:off x="0" y="0"/>
          <a:ext cx="0" cy="0"/>
          <a:chOff x="0" y="0"/>
          <a:chExt cx="0" cy="0"/>
        </a:xfrm>
      </p:grpSpPr>
      <p:sp>
        <p:nvSpPr>
          <p:cNvPr id="487" name="Google Shape;487;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8" name="Google Shape;488;p3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Tell students that authors choose words that can help a reader picture what happens in a story. The vocabulary words check, quiet, listen, and mutters tell what happens and what the characters are doing. </a:t>
            </a:r>
            <a:endParaRPr/>
          </a:p>
          <a:p>
            <a:pPr indent="-190500" lvl="1" marL="685800" rtl="0" algn="l">
              <a:lnSpc>
                <a:spcPct val="100000"/>
              </a:lnSpc>
              <a:spcBef>
                <a:spcPts val="0"/>
              </a:spcBef>
              <a:spcAft>
                <a:spcPts val="0"/>
              </a:spcAft>
              <a:buClr>
                <a:srgbClr val="000000"/>
              </a:buClr>
              <a:buSzPts val="1200"/>
              <a:buFont typeface="Calibri"/>
              <a:buChar char="•"/>
            </a:pPr>
            <a:r>
              <a:rPr lang="en-US"/>
              <a:t>Remind yourself of the word’s meaning. </a:t>
            </a:r>
            <a:endParaRPr/>
          </a:p>
          <a:p>
            <a:pPr indent="-190500" lvl="1" marL="685800" rtl="0" algn="l">
              <a:lnSpc>
                <a:spcPct val="100000"/>
              </a:lnSpc>
              <a:spcBef>
                <a:spcPts val="0"/>
              </a:spcBef>
              <a:spcAft>
                <a:spcPts val="0"/>
              </a:spcAft>
              <a:buClr>
                <a:srgbClr val="000000"/>
              </a:buClr>
              <a:buSzPts val="1200"/>
              <a:buFont typeface="Calibri"/>
              <a:buChar char="•"/>
            </a:pPr>
            <a:r>
              <a:rPr lang="en-US"/>
              <a:t>Look for pictures that can help you understand a word’s meaning.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students turn to p. 38 in the Student Interactive. Read the directions aloud: </a:t>
            </a:r>
            <a:r>
              <a:rPr i="1" lang="en-US"/>
              <a:t>Underline the word that tells what you would do to help your friends. Could you check on them? Yes. Would you mutters on them? No, that doesn’t sound right.</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students practice developing vocabulary by completing p. 38 in the Student Interactive.</a:t>
            </a:r>
            <a:endParaRPr i="1" u="none" strike="noStrike">
              <a:solidFill>
                <a:srgbClr val="000000"/>
              </a:solidFill>
            </a:endParaRPr>
          </a:p>
        </p:txBody>
      </p:sp>
      <p:sp>
        <p:nvSpPr>
          <p:cNvPr id="489" name="Google Shape;489;p3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9" name="Shape 499"/>
        <p:cNvGrpSpPr/>
        <p:nvPr/>
      </p:nvGrpSpPr>
      <p:grpSpPr>
        <a:xfrm>
          <a:off x="0" y="0"/>
          <a:ext cx="0" cy="0"/>
          <a:chOff x="0" y="0"/>
          <a:chExt cx="0" cy="0"/>
        </a:xfrm>
      </p:grpSpPr>
      <p:sp>
        <p:nvSpPr>
          <p:cNvPr id="500" name="Google Shape;500;p9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1" name="Google Shape;501;p9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Have students use text evidence to complete p. 39 in the Student Interactive.</a:t>
            </a:r>
            <a:endParaRPr/>
          </a:p>
        </p:txBody>
      </p:sp>
      <p:sp>
        <p:nvSpPr>
          <p:cNvPr id="502" name="Google Shape;502;p9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1" name="Shape 511"/>
        <p:cNvGrpSpPr/>
        <p:nvPr/>
      </p:nvGrpSpPr>
      <p:grpSpPr>
        <a:xfrm>
          <a:off x="0" y="0"/>
          <a:ext cx="0" cy="0"/>
          <a:chOff x="0" y="0"/>
          <a:chExt cx="0" cy="0"/>
        </a:xfrm>
      </p:grpSpPr>
      <p:sp>
        <p:nvSpPr>
          <p:cNvPr id="512" name="Google Shape;512;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3" name="Google Shape;513;p3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Knowing about the author of a book you read can make the book more interesting. </a:t>
            </a:r>
            <a:endParaRPr/>
          </a:p>
          <a:p>
            <a:pPr indent="-204215" lvl="1" marL="704088" rtl="0" algn="l">
              <a:lnSpc>
                <a:spcPct val="100000"/>
              </a:lnSpc>
              <a:spcBef>
                <a:spcPts val="0"/>
              </a:spcBef>
              <a:spcAft>
                <a:spcPts val="0"/>
              </a:spcAft>
              <a:buClr>
                <a:srgbClr val="000000"/>
              </a:buClr>
              <a:buSzPts val="1200"/>
              <a:buFont typeface="Calibri"/>
              <a:buChar char="•"/>
            </a:pPr>
            <a:r>
              <a:rPr lang="en-US"/>
              <a:t>Authors write books for many different reasons. </a:t>
            </a:r>
            <a:endParaRPr/>
          </a:p>
          <a:p>
            <a:pPr indent="-204215" lvl="1" marL="704088" rtl="0" algn="l">
              <a:lnSpc>
                <a:spcPct val="100000"/>
              </a:lnSpc>
              <a:spcBef>
                <a:spcPts val="0"/>
              </a:spcBef>
              <a:spcAft>
                <a:spcPts val="0"/>
              </a:spcAft>
              <a:buClr>
                <a:srgbClr val="000000"/>
              </a:buClr>
              <a:buSzPts val="1200"/>
              <a:buFont typeface="Calibri"/>
              <a:buChar char="•"/>
            </a:pPr>
            <a:r>
              <a:rPr lang="en-US"/>
              <a:t>Authors write about what they know and what they like. </a:t>
            </a:r>
            <a:endParaRPr/>
          </a:p>
          <a:p>
            <a:pPr indent="-204215" lvl="1" marL="704088" rtl="0" algn="l">
              <a:lnSpc>
                <a:spcPct val="100000"/>
              </a:lnSpc>
              <a:spcBef>
                <a:spcPts val="0"/>
              </a:spcBef>
              <a:spcAft>
                <a:spcPts val="0"/>
              </a:spcAft>
              <a:buClr>
                <a:srgbClr val="000000"/>
              </a:buClr>
              <a:buSzPts val="1200"/>
              <a:buFont typeface="Calibri"/>
              <a:buChar char="•"/>
            </a:pPr>
            <a:r>
              <a:rPr lang="en-US"/>
              <a:t>Anyone can be an author.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Remind students that all books have an author. Hold up one book from the stack. Have students practice identifying the author and the kind of information given about the author. Ask: </a:t>
            </a:r>
            <a:r>
              <a:rPr i="1" lang="en-US"/>
              <a:t>Based on the title and author information, why do you think the author wrote this book? </a:t>
            </a:r>
            <a:r>
              <a:rPr lang="en-US"/>
              <a:t>Read the book together. Allow students to point out what they notice on each page. When you have finished reading, point out any connections between the author biography and the information the author chose to write in his or her book. Repeat with a second stack text.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Direct students to p. 47 in the Student Interactive. Reread the definition of author. Read the directions and information about the author together with students. After students underline the author’s name and highlight the information, ask: </a:t>
            </a:r>
            <a:r>
              <a:rPr i="1" lang="en-US"/>
              <a:t>Who is the author? When did he start writing? What does he like to write about?</a:t>
            </a:r>
            <a:endParaRPr i="1" u="none" strike="noStrike">
              <a:solidFill>
                <a:srgbClr val="000000"/>
              </a:solidFill>
            </a:endParaRPr>
          </a:p>
        </p:txBody>
      </p:sp>
      <p:sp>
        <p:nvSpPr>
          <p:cNvPr id="514" name="Google Shape;514;p3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4" name="Shape 524"/>
        <p:cNvGrpSpPr/>
        <p:nvPr/>
      </p:nvGrpSpPr>
      <p:grpSpPr>
        <a:xfrm>
          <a:off x="0" y="0"/>
          <a:ext cx="0" cy="0"/>
          <a:chOff x="0" y="0"/>
          <a:chExt cx="0" cy="0"/>
        </a:xfrm>
      </p:grpSpPr>
      <p:sp>
        <p:nvSpPr>
          <p:cNvPr id="525" name="Google Shape;525;p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6" name="Google Shape;526;p3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t>After the minilesson, students should transition into independent writing.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If students need additional opportunities to develop their understanding of what an author writes, they should investigate additional books from the stack.</a:t>
            </a:r>
            <a:endParaRPr/>
          </a:p>
          <a:p>
            <a:pPr indent="-228600" lvl="1" marL="685800" rtl="0" algn="l">
              <a:lnSpc>
                <a:spcPct val="100000"/>
              </a:lnSpc>
              <a:spcBef>
                <a:spcPts val="0"/>
              </a:spcBef>
              <a:spcAft>
                <a:spcPts val="0"/>
              </a:spcAft>
              <a:buClr>
                <a:srgbClr val="000000"/>
              </a:buClr>
              <a:buSzPts val="1200"/>
              <a:buFont typeface="Calibri"/>
              <a:buChar char="•"/>
            </a:pPr>
            <a:r>
              <a:rPr lang="en-US"/>
              <a:t>Modeled Choose a stack book and do a Think Aloud to model understanding author information. </a:t>
            </a:r>
            <a:endParaRPr/>
          </a:p>
          <a:p>
            <a:pPr indent="-228600" lvl="1" marL="685800" rtl="0" algn="l">
              <a:lnSpc>
                <a:spcPct val="100000"/>
              </a:lnSpc>
              <a:spcBef>
                <a:spcPts val="0"/>
              </a:spcBef>
              <a:spcAft>
                <a:spcPts val="0"/>
              </a:spcAft>
              <a:buClr>
                <a:srgbClr val="000000"/>
              </a:buClr>
              <a:buSzPts val="1200"/>
              <a:buFont typeface="Calibri"/>
              <a:buChar char="•"/>
            </a:pPr>
            <a:r>
              <a:rPr lang="en-US"/>
              <a:t>Shared Have students choose a stack book. Prompt students to identify the author and share information about him or her. </a:t>
            </a:r>
            <a:endParaRPr/>
          </a:p>
          <a:p>
            <a:pPr indent="-228600" lvl="1" marL="685800" rtl="0" algn="l">
              <a:lnSpc>
                <a:spcPct val="100000"/>
              </a:lnSpc>
              <a:spcBef>
                <a:spcPts val="0"/>
              </a:spcBef>
              <a:spcAft>
                <a:spcPts val="0"/>
              </a:spcAft>
              <a:buClr>
                <a:srgbClr val="000000"/>
              </a:buClr>
              <a:buSzPts val="1200"/>
              <a:buFont typeface="Calibri"/>
              <a:buChar char="•"/>
            </a:pPr>
            <a:r>
              <a:rPr lang="en-US"/>
              <a:t>Guided Use the stack books to provide explicit instruction on finding specific information about the author.</a:t>
            </a:r>
            <a:endParaRPr i="0" u="none" strike="noStrike">
              <a:solidFill>
                <a:srgbClr val="000000"/>
              </a:solidFill>
            </a:endParaRPr>
          </a:p>
          <a:p>
            <a:pPr indent="-228600" lvl="0" marL="228600" marR="0" rtl="0" algn="l">
              <a:lnSpc>
                <a:spcPct val="100000"/>
              </a:lnSpc>
              <a:spcBef>
                <a:spcPts val="0"/>
              </a:spcBef>
              <a:spcAft>
                <a:spcPts val="0"/>
              </a:spcAft>
              <a:buClr>
                <a:srgbClr val="000000"/>
              </a:buClr>
              <a:buSzPts val="1200"/>
              <a:buFont typeface="Calibri"/>
              <a:buAutoNum type="arabicPeriod"/>
            </a:pPr>
            <a:r>
              <a:rPr lang="en-US"/>
              <a:t>If students demonstrate understanding, they should transition to writing in any genre that interests them in stapled booklets. </a:t>
            </a:r>
            <a:endParaRPr i="0" u="none" strike="noStrike">
              <a:solidFill>
                <a:srgbClr val="000000"/>
              </a:solidFill>
            </a:endParaRPr>
          </a:p>
          <a:p>
            <a:pPr indent="-228600" lvl="0" marL="228600" marR="0" rtl="0" algn="l">
              <a:lnSpc>
                <a:spcPct val="100000"/>
              </a:lnSpc>
              <a:spcBef>
                <a:spcPts val="0"/>
              </a:spcBef>
              <a:spcAft>
                <a:spcPts val="0"/>
              </a:spcAft>
              <a:buClr>
                <a:srgbClr val="000000"/>
              </a:buClr>
              <a:buSzPts val="1200"/>
              <a:buFont typeface="Arial"/>
              <a:buAutoNum type="arabicPeriod"/>
            </a:pPr>
            <a:r>
              <a:rPr i="0" lang="en-US" u="none" strike="noStrike">
                <a:solidFill>
                  <a:srgbClr val="000000"/>
                </a:solidFill>
              </a:rPr>
              <a:t>As students write, use the conference prompts in the Teacher’s Edition or Resource Download Center to provide support. </a:t>
            </a:r>
            <a:r>
              <a:rPr b="1" i="0" lang="en-US" u="none" strike="noStrike">
                <a:solidFill>
                  <a:srgbClr val="000000"/>
                </a:solidFill>
              </a:rPr>
              <a:t>Click path: Table of Contents -&gt; Resource Download Center -</a:t>
            </a:r>
            <a:r>
              <a:rPr b="1" lang="en-US">
                <a:solidFill>
                  <a:srgbClr val="000000"/>
                </a:solidFill>
              </a:rPr>
              <a:t>&gt;</a:t>
            </a:r>
            <a:r>
              <a:rPr b="1" i="0" lang="en-US" u="none" strike="noStrike">
                <a:solidFill>
                  <a:srgbClr val="000000"/>
                </a:solidFill>
              </a:rPr>
              <a:t> Writing Workshop Conference Notes</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Call on a few students to share spelling patterns they identified and words that follow no pattern in their own poems.</a:t>
            </a:r>
            <a:endParaRPr i="0" sz="1800" u="none" strike="noStrike">
              <a:solidFill>
                <a:srgbClr val="000000"/>
              </a:solidFill>
            </a:endParaRPr>
          </a:p>
        </p:txBody>
      </p:sp>
      <p:sp>
        <p:nvSpPr>
          <p:cNvPr id="527" name="Google Shape;527;p3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6" name="Shape 536"/>
        <p:cNvGrpSpPr/>
        <p:nvPr/>
      </p:nvGrpSpPr>
      <p:grpSpPr>
        <a:xfrm>
          <a:off x="0" y="0"/>
          <a:ext cx="0" cy="0"/>
          <a:chOff x="0" y="0"/>
          <a:chExt cx="0" cy="0"/>
        </a:xfrm>
      </p:grpSpPr>
      <p:sp>
        <p:nvSpPr>
          <p:cNvPr id="537" name="Google Shape;537;p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8" name="Google Shape;538;p3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Explain that the letter a spells the short a sound.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Write or display these short a words: tap, as, Sam. Say each word aloud. Guide students to point out that the letter a spells the short a sound in these words.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students complete the activity on p. 45 in the Student Interactive independently.</a:t>
            </a:r>
            <a:endParaRPr i="0" u="none" strike="noStrike">
              <a:solidFill>
                <a:srgbClr val="000000"/>
              </a:solidFill>
            </a:endParaRPr>
          </a:p>
        </p:txBody>
      </p:sp>
      <p:sp>
        <p:nvSpPr>
          <p:cNvPr id="539" name="Google Shape;539;p3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9" name="Shape 549"/>
        <p:cNvGrpSpPr/>
        <p:nvPr/>
      </p:nvGrpSpPr>
      <p:grpSpPr>
        <a:xfrm>
          <a:off x="0" y="0"/>
          <a:ext cx="0" cy="0"/>
          <a:chOff x="0" y="0"/>
          <a:chExt cx="0" cy="0"/>
        </a:xfrm>
      </p:grpSpPr>
      <p:sp>
        <p:nvSpPr>
          <p:cNvPr id="550" name="Google Shape;550;p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1" name="Google Shape;551;p3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Arial"/>
              <a:buAutoNum type="arabicPeriod"/>
            </a:pPr>
            <a:r>
              <a:rPr lang="en-US"/>
              <a:t>Remind students that nouns are words that name a person, animal, place, or thing. Answer any questions students may have about nouns. </a:t>
            </a:r>
            <a:endParaRPr/>
          </a:p>
          <a:p>
            <a:pPr indent="-190500" lvl="0" marL="228600" rtl="0" algn="l">
              <a:lnSpc>
                <a:spcPct val="100000"/>
              </a:lnSpc>
              <a:spcBef>
                <a:spcPts val="0"/>
              </a:spcBef>
              <a:spcAft>
                <a:spcPts val="0"/>
              </a:spcAft>
              <a:buClr>
                <a:srgbClr val="000000"/>
              </a:buClr>
              <a:buSzPts val="1200"/>
              <a:buFont typeface="Arial"/>
              <a:buAutoNum type="arabicPeriod"/>
            </a:pPr>
            <a:r>
              <a:rPr lang="en-US"/>
              <a:t>Write this sentence on the board: Leila and Dan read a book about a dog. Read aloud the sentence. </a:t>
            </a:r>
            <a:endParaRPr/>
          </a:p>
          <a:p>
            <a:pPr indent="-190500" lvl="0" marL="228600" rtl="0" algn="l">
              <a:lnSpc>
                <a:spcPct val="100000"/>
              </a:lnSpc>
              <a:spcBef>
                <a:spcPts val="0"/>
              </a:spcBef>
              <a:spcAft>
                <a:spcPts val="0"/>
              </a:spcAft>
              <a:buClr>
                <a:srgbClr val="000000"/>
              </a:buClr>
              <a:buSzPts val="1200"/>
              <a:buFont typeface="Arial"/>
              <a:buAutoNum type="arabicPeriod"/>
            </a:pPr>
            <a:r>
              <a:rPr lang="en-US"/>
              <a:t>Say: </a:t>
            </a:r>
            <a:r>
              <a:rPr i="1" lang="en-US"/>
              <a:t>Which words name people? (Leila, Dan) Which word names a thing? (book) Which word names an animal? (dog) All these naming words are nouns. There are three noun groups: people, animals, and things. </a:t>
            </a:r>
            <a:endParaRPr/>
          </a:p>
          <a:p>
            <a:pPr indent="-190500" lvl="0" marL="228600" rtl="0" algn="l">
              <a:lnSpc>
                <a:spcPct val="100000"/>
              </a:lnSpc>
              <a:spcBef>
                <a:spcPts val="0"/>
              </a:spcBef>
              <a:spcAft>
                <a:spcPts val="0"/>
              </a:spcAft>
              <a:buClr>
                <a:srgbClr val="000000"/>
              </a:buClr>
              <a:buSzPts val="1200"/>
              <a:buFont typeface="Arial"/>
              <a:buAutoNum type="arabicPeriod"/>
            </a:pPr>
            <a:r>
              <a:rPr lang="en-US"/>
              <a:t>Have students create oral sentences using one or more nouns. Have them identify which word or words in their sentences are nouns</a:t>
            </a:r>
            <a:endParaRPr b="0" i="0" sz="1800" u="none" strike="noStrike">
              <a:solidFill>
                <a:srgbClr val="000000"/>
              </a:solidFill>
              <a:latin typeface="Calibri"/>
              <a:ea typeface="Calibri"/>
              <a:cs typeface="Calibri"/>
              <a:sym typeface="Calibri"/>
            </a:endParaRPr>
          </a:p>
        </p:txBody>
      </p:sp>
      <p:sp>
        <p:nvSpPr>
          <p:cNvPr id="552" name="Google Shape;552;p3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0" name="Shape 560"/>
        <p:cNvGrpSpPr/>
        <p:nvPr/>
      </p:nvGrpSpPr>
      <p:grpSpPr>
        <a:xfrm>
          <a:off x="0" y="0"/>
          <a:ext cx="0" cy="0"/>
          <a:chOff x="0" y="0"/>
          <a:chExt cx="0" cy="0"/>
        </a:xfrm>
      </p:grpSpPr>
      <p:sp>
        <p:nvSpPr>
          <p:cNvPr id="561" name="Google Shape;561;p3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62" name="Google Shape;562;p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5" name="Google Shape;115;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i="0" lang="en-US" u="none" strike="noStrike">
                <a:solidFill>
                  <a:srgbClr val="000000"/>
                </a:solidFill>
              </a:rPr>
              <a:t>Read aloud the bulleted list of goals on pg. 10 in the Student Interactive. </a:t>
            </a:r>
            <a:endParaRPr/>
          </a:p>
          <a:p>
            <a:pPr indent="-190500" lvl="0" marL="228600" rtl="0" algn="l">
              <a:lnSpc>
                <a:spcPct val="100000"/>
              </a:lnSpc>
              <a:spcBef>
                <a:spcPts val="0"/>
              </a:spcBef>
              <a:spcAft>
                <a:spcPts val="0"/>
              </a:spcAft>
              <a:buClr>
                <a:srgbClr val="000000"/>
              </a:buClr>
              <a:buSzPts val="1200"/>
              <a:buFont typeface="Calibri"/>
              <a:buAutoNum type="arabicPeriod"/>
            </a:pPr>
            <a:r>
              <a:rPr i="0" lang="en-US" u="none" strike="noStrike">
                <a:solidFill>
                  <a:srgbClr val="000000"/>
                </a:solidFill>
              </a:rPr>
              <a:t>Have students color the ”Thumbs Up” if they feel they have already accomplished the goal, or the “thumbs down” if they think they have more the learn. Students will revisit this page in Week 6. </a:t>
            </a:r>
            <a:endParaRPr/>
          </a:p>
          <a:p>
            <a:pPr indent="0" lvl="0" marL="0" rtl="0" algn="l">
              <a:lnSpc>
                <a:spcPct val="100000"/>
              </a:lnSpc>
              <a:spcBef>
                <a:spcPts val="0"/>
              </a:spcBef>
              <a:spcAft>
                <a:spcPts val="0"/>
              </a:spcAft>
              <a:buSzPts val="1400"/>
              <a:buNone/>
            </a:pPr>
            <a:r>
              <a:t/>
            </a:r>
            <a:endParaRPr/>
          </a:p>
        </p:txBody>
      </p:sp>
      <p:sp>
        <p:nvSpPr>
          <p:cNvPr id="116" name="Google Shape;116;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0" name="Shape 570"/>
        <p:cNvGrpSpPr/>
        <p:nvPr/>
      </p:nvGrpSpPr>
      <p:grpSpPr>
        <a:xfrm>
          <a:off x="0" y="0"/>
          <a:ext cx="0" cy="0"/>
          <a:chOff x="0" y="0"/>
          <a:chExt cx="0" cy="0"/>
        </a:xfrm>
      </p:grpSpPr>
      <p:sp>
        <p:nvSpPr>
          <p:cNvPr id="571" name="Google Shape;571;p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2" name="Google Shape;572;p4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Tell students sometimes a group of words begins with the same onset or initial sound. Point to the picture of the monkey on p. 17 in the Student Interactive. Say: </a:t>
            </a:r>
            <a:r>
              <a:rPr i="1" lang="en-US"/>
              <a:t>What sound does monkey begin with? Listen as I say the sound: /m/ (pause) /m/ (pause) /m/ (pause) monkey. Monkey begins with the sound /m/. Say the sound with me: /m/.</a:t>
            </a:r>
            <a:r>
              <a:rPr lang="en-US"/>
              <a:t> Repeat with the words map and moon. Then say: </a:t>
            </a:r>
            <a:r>
              <a:rPr i="1" lang="en-US"/>
              <a:t>What sound do monkey, map, and moon begin with? Yes, they all begin with the sound /m/.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Say the following tongue twister to model words that begin with the same sound, which is called alliteration. Say: </a:t>
            </a:r>
            <a:r>
              <a:rPr i="1" lang="en-US"/>
              <a:t>Matt makes muffins most Mondays. </a:t>
            </a:r>
            <a:r>
              <a:rPr lang="en-US"/>
              <a:t>Have students repeat the words. Ask: </a:t>
            </a:r>
            <a:r>
              <a:rPr i="1" lang="en-US"/>
              <a:t>What is the initial, or beginning, sound in the group of words? </a:t>
            </a:r>
            <a:r>
              <a:rPr lang="en-US"/>
              <a:t>For additional practice in the initial sound /m/, use the Mm Picture Cards.</a:t>
            </a:r>
            <a:endParaRPr i="0"/>
          </a:p>
        </p:txBody>
      </p:sp>
      <p:sp>
        <p:nvSpPr>
          <p:cNvPr id="573" name="Google Shape;573;p4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2" name="Shape 582"/>
        <p:cNvGrpSpPr/>
        <p:nvPr/>
      </p:nvGrpSpPr>
      <p:grpSpPr>
        <a:xfrm>
          <a:off x="0" y="0"/>
          <a:ext cx="0" cy="0"/>
          <a:chOff x="0" y="0"/>
          <a:chExt cx="0" cy="0"/>
        </a:xfrm>
      </p:grpSpPr>
      <p:sp>
        <p:nvSpPr>
          <p:cNvPr id="583" name="Google Shape;583;p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4" name="Google Shape;584;p4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Use Sound-Spelling Cards 15 (mountain), 21 (submarine), and 23 (tomato) to introduce the sound /m/ spelled m, sound /s/ spelled s, and sound /t/ spelled t. Tell students they can decode, or read, words by using common letter sound correspondences. </a:t>
            </a:r>
            <a:endParaRPr/>
          </a:p>
          <a:p>
            <a:pPr indent="-215900" lvl="0" marL="228600" rtl="0" algn="l">
              <a:lnSpc>
                <a:spcPct val="100000"/>
              </a:lnSpc>
              <a:spcBef>
                <a:spcPts val="0"/>
              </a:spcBef>
              <a:spcAft>
                <a:spcPts val="0"/>
              </a:spcAft>
              <a:buSzPts val="1200"/>
              <a:buFont typeface="Arial"/>
              <a:buAutoNum type="arabicPeriod"/>
            </a:pPr>
            <a:r>
              <a:rPr lang="en-US"/>
              <a:t>Model the sound of each letter as you write it on the board: the sound /m/ spelled m, sound /s/ spelled s, and sound /t/ spelled t. Then write the word mat. </a:t>
            </a:r>
            <a:r>
              <a:rPr i="1" lang="en-US"/>
              <a:t>Listen as I say this word: mat. I will say the sounds in the word slowly: /m/ (pause) /a/ (pause) /t/. What beginning sound do you hear? The beginning sound in mat is spelled with the letter m. What ending sound do you hear? The ending sound /t/ in mat is spelled with the letter t.</a:t>
            </a:r>
            <a:r>
              <a:rPr lang="en-US"/>
              <a:t> Repeat this activity with the word Tam and tell students that the letters can make the same sound whether they begin or end a word. </a:t>
            </a:r>
            <a:r>
              <a:rPr b="1" i="0" lang="en-US" u="none" strike="noStrike">
                <a:solidFill>
                  <a:srgbClr val="000000"/>
                </a:solidFill>
              </a:rPr>
              <a:t>Click path -&gt; Table of Contents -&gt; Unit 1 Week </a:t>
            </a:r>
            <a:r>
              <a:rPr b="1" lang="en-US">
                <a:solidFill>
                  <a:srgbClr val="000000"/>
                </a:solidFill>
              </a:rPr>
              <a:t>1</a:t>
            </a:r>
            <a:r>
              <a:rPr b="1" i="0" lang="en-US" u="none" strike="noStrike">
                <a:solidFill>
                  <a:srgbClr val="000000"/>
                </a:solidFill>
              </a:rPr>
              <a:t> Realistic Fiction -&gt; Lesson </a:t>
            </a:r>
            <a:r>
              <a:rPr b="1" lang="en-US">
                <a:solidFill>
                  <a:srgbClr val="000000"/>
                </a:solidFill>
              </a:rPr>
              <a:t>3</a:t>
            </a:r>
            <a:endParaRPr/>
          </a:p>
        </p:txBody>
      </p:sp>
      <p:sp>
        <p:nvSpPr>
          <p:cNvPr id="585" name="Google Shape;585;p4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5" name="Shape 595"/>
        <p:cNvGrpSpPr/>
        <p:nvPr/>
      </p:nvGrpSpPr>
      <p:grpSpPr>
        <a:xfrm>
          <a:off x="0" y="0"/>
          <a:ext cx="0" cy="0"/>
          <a:chOff x="0" y="0"/>
          <a:chExt cx="0" cy="0"/>
        </a:xfrm>
      </p:grpSpPr>
      <p:sp>
        <p:nvSpPr>
          <p:cNvPr id="596" name="Google Shape;596;p9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7" name="Google Shape;597;p9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Read aloud the text at the bottom of p. 17 in the Student Interactive. Then have students read the decodable words sat and Tam. Students first segment and say the phonemes in each word (short arrows), then blend the phonemes together to read it (long arrow).</a:t>
            </a:r>
            <a:br>
              <a:rPr i="0" lang="en-US"/>
            </a:br>
            <a:endParaRPr i="0"/>
          </a:p>
        </p:txBody>
      </p:sp>
      <p:sp>
        <p:nvSpPr>
          <p:cNvPr id="598" name="Google Shape;598;p9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8" name="Shape 608"/>
        <p:cNvGrpSpPr/>
        <p:nvPr/>
      </p:nvGrpSpPr>
      <p:grpSpPr>
        <a:xfrm>
          <a:off x="0" y="0"/>
          <a:ext cx="0" cy="0"/>
          <a:chOff x="0" y="0"/>
          <a:chExt cx="0" cy="0"/>
        </a:xfrm>
      </p:grpSpPr>
      <p:sp>
        <p:nvSpPr>
          <p:cNvPr id="609" name="Google Shape;609;p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10" name="Google Shape;610;p4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Review the high-frequency words for the week: a, I, is, his, see. Tell students that remembering these words helps them read the words quickly.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Write a. </a:t>
            </a:r>
            <a:r>
              <a:rPr i="1" lang="en-US"/>
              <a:t>This is the word a. It has only one letter. The letter a spells the word a. What other word has only one letter? (Write I on the board.) The word I, right? </a:t>
            </a:r>
            <a:r>
              <a:rPr lang="en-US"/>
              <a:t>Have students say and spell each high-frequency word. Then have them use the words in a sentence.</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students identify, read, and write high-frequency words on p. 18 in the Student Interactive.</a:t>
            </a:r>
            <a:endParaRPr/>
          </a:p>
        </p:txBody>
      </p:sp>
      <p:sp>
        <p:nvSpPr>
          <p:cNvPr id="611" name="Google Shape;611;p4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1" name="Shape 621"/>
        <p:cNvGrpSpPr/>
        <p:nvPr/>
      </p:nvGrpSpPr>
      <p:grpSpPr>
        <a:xfrm>
          <a:off x="0" y="0"/>
          <a:ext cx="0" cy="0"/>
          <a:chOff x="0" y="0"/>
          <a:chExt cx="0" cy="0"/>
        </a:xfrm>
      </p:grpSpPr>
      <p:sp>
        <p:nvSpPr>
          <p:cNvPr id="622" name="Google Shape;622;p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3" name="Google Shape;623;p4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Characters are the people or animals in a story. When readers describe characters, they tell about what the characters say, do, think, and feel. They also tell what the characters look like. These details can help readers describe the reasons characters do things. </a:t>
            </a:r>
            <a:endParaRPr/>
          </a:p>
          <a:p>
            <a:pPr indent="-215900" lvl="0" marL="228600" rtl="0" algn="l">
              <a:lnSpc>
                <a:spcPct val="100000"/>
              </a:lnSpc>
              <a:spcBef>
                <a:spcPts val="0"/>
              </a:spcBef>
              <a:spcAft>
                <a:spcPts val="0"/>
              </a:spcAft>
              <a:buSzPts val="1200"/>
              <a:buFont typeface="Calibri"/>
              <a:buAutoNum type="arabicPeriod"/>
            </a:pPr>
            <a:r>
              <a:rPr lang="en-US"/>
              <a:t>Have students turn to p. 29 in the Student Interactive to model how to describe the reason for a main character’s actions. Say: </a:t>
            </a:r>
            <a:r>
              <a:rPr i="1" lang="en-US"/>
              <a:t>Mama says, “I will check on Mr. Stevens.” I will underline those words. I wonder why Mama wants to check on a neighbor. I will look at the pictures and think about what I’ve read so far. In the pictures, I see that it is dark, and Mama is holding a candle. I know from reading the text that the lights have gone out. So, I think the reason that Mama is checking on Mr. Stevens is that she wants to make sure he is OK. I think she is checking on him because she is kind and thoughtful</a:t>
            </a:r>
            <a:r>
              <a:rPr lang="en-US"/>
              <a:t>. Then have students go back to the Close Read notes on p. 31 and underline details about the boy.</a:t>
            </a:r>
            <a:br>
              <a:rPr i="0" lang="en-US"/>
            </a:br>
            <a:endParaRPr i="0"/>
          </a:p>
        </p:txBody>
      </p:sp>
      <p:sp>
        <p:nvSpPr>
          <p:cNvPr id="624" name="Google Shape;624;p4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3" name="Shape 633"/>
        <p:cNvGrpSpPr/>
        <p:nvPr/>
      </p:nvGrpSpPr>
      <p:grpSpPr>
        <a:xfrm>
          <a:off x="0" y="0"/>
          <a:ext cx="0" cy="0"/>
          <a:chOff x="0" y="0"/>
          <a:chExt cx="0" cy="0"/>
        </a:xfrm>
      </p:grpSpPr>
      <p:sp>
        <p:nvSpPr>
          <p:cNvPr id="634" name="Google Shape;634;p9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35" name="Google Shape;635;p9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marR="0" rtl="0" algn="l">
              <a:lnSpc>
                <a:spcPct val="100000"/>
              </a:lnSpc>
              <a:spcBef>
                <a:spcPts val="0"/>
              </a:spcBef>
              <a:spcAft>
                <a:spcPts val="0"/>
              </a:spcAft>
              <a:buClr>
                <a:srgbClr val="000000"/>
              </a:buClr>
              <a:buSzPts val="1200"/>
              <a:buFont typeface="Calibri"/>
              <a:buAutoNum type="arabicPeriod"/>
            </a:pPr>
            <a:r>
              <a:rPr lang="en-US"/>
              <a:t>Have students follow the prompt on p. 31. Then ask: What do the boy’s words tell you about the kind of person he is? (possible response: a nice person) DOK 2</a:t>
            </a:r>
            <a:endParaRPr i="0" u="none" strike="noStrike">
              <a:solidFill>
                <a:schemeClr val="dk1"/>
              </a:solidFill>
            </a:endParaRPr>
          </a:p>
        </p:txBody>
      </p:sp>
      <p:sp>
        <p:nvSpPr>
          <p:cNvPr id="636" name="Google Shape;636;p9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6" name="Shape 646"/>
        <p:cNvGrpSpPr/>
        <p:nvPr/>
      </p:nvGrpSpPr>
      <p:grpSpPr>
        <a:xfrm>
          <a:off x="0" y="0"/>
          <a:ext cx="0" cy="0"/>
          <a:chOff x="0" y="0"/>
          <a:chExt cx="0" cy="0"/>
        </a:xfrm>
      </p:grpSpPr>
      <p:sp>
        <p:nvSpPr>
          <p:cNvPr id="647" name="Google Shape;647;p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48" name="Google Shape;648;p4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Have students use the strategies for describing characters and the reasons for their actions. </a:t>
            </a:r>
            <a:endParaRPr/>
          </a:p>
          <a:p>
            <a:pPr indent="-215900" lvl="0" marL="228600" rtl="0" algn="l">
              <a:lnSpc>
                <a:spcPct val="100000"/>
              </a:lnSpc>
              <a:spcBef>
                <a:spcPts val="0"/>
              </a:spcBef>
              <a:spcAft>
                <a:spcPts val="0"/>
              </a:spcAft>
              <a:buSzPts val="1200"/>
              <a:buFont typeface="Calibri"/>
              <a:buAutoNum type="arabicPeriod"/>
            </a:pPr>
            <a:r>
              <a:rPr lang="en-US"/>
              <a:t>Have students complete the activity on p. 40 in the Student Interactive.</a:t>
            </a:r>
            <a:endParaRPr/>
          </a:p>
        </p:txBody>
      </p:sp>
      <p:sp>
        <p:nvSpPr>
          <p:cNvPr id="649" name="Google Shape;649;p4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9" name="Shape 659"/>
        <p:cNvGrpSpPr/>
        <p:nvPr/>
      </p:nvGrpSpPr>
      <p:grpSpPr>
        <a:xfrm>
          <a:off x="0" y="0"/>
          <a:ext cx="0" cy="0"/>
          <a:chOff x="0" y="0"/>
          <a:chExt cx="0" cy="0"/>
        </a:xfrm>
      </p:grpSpPr>
      <p:sp>
        <p:nvSpPr>
          <p:cNvPr id="660" name="Google Shape;660;p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61" name="Google Shape;661;p4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When a story is told by one of the characters in the story, it is called a first-person text. Readers can listen to first-person texts and then experience the text by picturing the story in their minds. </a:t>
            </a:r>
            <a:endParaRPr/>
          </a:p>
          <a:p>
            <a:pPr indent="-190500" lvl="1" marL="685800" rtl="0" algn="l">
              <a:lnSpc>
                <a:spcPct val="100000"/>
              </a:lnSpc>
              <a:spcBef>
                <a:spcPts val="0"/>
              </a:spcBef>
              <a:spcAft>
                <a:spcPts val="0"/>
              </a:spcAft>
              <a:buClr>
                <a:srgbClr val="000000"/>
              </a:buClr>
              <a:buSzPts val="1200"/>
              <a:buFont typeface="Calibri"/>
              <a:buChar char="•"/>
            </a:pPr>
            <a:r>
              <a:rPr lang="en-US"/>
              <a:t>Look for words such as I, me, my, and we. </a:t>
            </a:r>
            <a:endParaRPr/>
          </a:p>
          <a:p>
            <a:pPr indent="-190500" lvl="1" marL="685800" rtl="0" algn="l">
              <a:lnSpc>
                <a:spcPct val="100000"/>
              </a:lnSpc>
              <a:spcBef>
                <a:spcPts val="0"/>
              </a:spcBef>
              <a:spcAft>
                <a:spcPts val="0"/>
              </a:spcAft>
              <a:buClr>
                <a:srgbClr val="000000"/>
              </a:buClr>
              <a:buSzPts val="1200"/>
              <a:buFont typeface="Calibri"/>
              <a:buChar char="•"/>
            </a:pPr>
            <a:r>
              <a:rPr lang="en-US"/>
              <a:t>The author uses these words to show that the story is a first-person text. </a:t>
            </a:r>
            <a:endParaRPr/>
          </a:p>
          <a:p>
            <a:pPr indent="-190500" lvl="1" marL="685800" rtl="0" algn="l">
              <a:lnSpc>
                <a:spcPct val="100000"/>
              </a:lnSpc>
              <a:spcBef>
                <a:spcPts val="0"/>
              </a:spcBef>
              <a:spcAft>
                <a:spcPts val="0"/>
              </a:spcAft>
              <a:buClr>
                <a:srgbClr val="000000"/>
              </a:buClr>
              <a:buSzPts val="1200"/>
              <a:buFont typeface="Calibri"/>
              <a:buChar char="•"/>
            </a:pPr>
            <a:r>
              <a:rPr lang="en-US"/>
              <a:t>A first-person text is told by a character in the story.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Model using the example on p. 44 in the Student Interactive to demonstrate listening to and experiencing first-person texts. Say: When I read the sentence I go upstairs with my flashlight, I notice that the author uses the words I and my. This is a first-person text. The boy is telling the story. I can picture in my mind the boy walking up the stairs carrying his flashlight. Have students listen to a sentence from a first-person text and then tell how they experience the text.</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students listen to and experience a first-person text by completing p. 44 in the Student Interactive.</a:t>
            </a:r>
            <a:endParaRPr i="1"/>
          </a:p>
        </p:txBody>
      </p:sp>
      <p:sp>
        <p:nvSpPr>
          <p:cNvPr id="662" name="Google Shape;662;p4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2" name="Shape 672"/>
        <p:cNvGrpSpPr/>
        <p:nvPr/>
      </p:nvGrpSpPr>
      <p:grpSpPr>
        <a:xfrm>
          <a:off x="0" y="0"/>
          <a:ext cx="0" cy="0"/>
          <a:chOff x="0" y="0"/>
          <a:chExt cx="0" cy="0"/>
        </a:xfrm>
      </p:grpSpPr>
      <p:sp>
        <p:nvSpPr>
          <p:cNvPr id="673" name="Google Shape;673;p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74" name="Google Shape;674;p4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Tell students that there is a proper paper position for both left-handed and right-handed students as they write. </a:t>
            </a:r>
            <a:endParaRPr/>
          </a:p>
          <a:p>
            <a:pPr indent="-190500" lvl="0" marL="228600" rtl="0" algn="l">
              <a:lnSpc>
                <a:spcPct val="100000"/>
              </a:lnSpc>
              <a:spcBef>
                <a:spcPts val="0"/>
              </a:spcBef>
              <a:spcAft>
                <a:spcPts val="0"/>
              </a:spcAft>
              <a:buClr>
                <a:srgbClr val="000000"/>
              </a:buClr>
              <a:buSzPts val="1200"/>
              <a:buFont typeface="Arial"/>
              <a:buAutoNum type="arabicPeriod"/>
            </a:pPr>
            <a:r>
              <a:rPr lang="en-US"/>
              <a:t>Model the proper paper position. Place the paper flat on the desk or table surface. Hold the paper in place with one hand while writing with the other. Work with students to explain and help them achieve a proper paper position for writing at a desk.</a:t>
            </a:r>
            <a:endParaRPr/>
          </a:p>
          <a:p>
            <a:pPr indent="-190500" lvl="0" marL="228600" rtl="0" algn="l">
              <a:lnSpc>
                <a:spcPct val="100000"/>
              </a:lnSpc>
              <a:spcBef>
                <a:spcPts val="0"/>
              </a:spcBef>
              <a:spcAft>
                <a:spcPts val="0"/>
              </a:spcAft>
              <a:buClr>
                <a:srgbClr val="000000"/>
              </a:buClr>
              <a:buSzPts val="1200"/>
              <a:buFont typeface="Arial"/>
              <a:buAutoNum type="arabicPeriod"/>
            </a:pPr>
            <a:r>
              <a:rPr lang="en-US"/>
              <a:t>Have students use Handwriting p. 20 from the Resource Download Center to see and practice proper paper position for handwriting at a desk or table. Explain to students that left-handed writers and right-handed writers must position their paper differently. </a:t>
            </a:r>
            <a:r>
              <a:rPr b="1" i="0" lang="en-US" u="none" strike="noStrike">
                <a:solidFill>
                  <a:srgbClr val="000000"/>
                </a:solidFill>
              </a:rPr>
              <a:t>Click path: Table of Contents -&gt; Resource Download Center -&gt; Handwriting Practice -&gt; U1W1L3 Handwriting Practice </a:t>
            </a:r>
            <a:endParaRPr b="1"/>
          </a:p>
          <a:p>
            <a:pPr indent="0" lvl="0" marL="0" rtl="0" algn="l">
              <a:lnSpc>
                <a:spcPct val="100000"/>
              </a:lnSpc>
              <a:spcBef>
                <a:spcPts val="0"/>
              </a:spcBef>
              <a:spcAft>
                <a:spcPts val="0"/>
              </a:spcAft>
              <a:buSzPts val="1400"/>
              <a:buNone/>
            </a:pPr>
            <a:r>
              <a:t/>
            </a:r>
            <a:endParaRPr/>
          </a:p>
        </p:txBody>
      </p:sp>
      <p:sp>
        <p:nvSpPr>
          <p:cNvPr id="675" name="Google Shape;675;p4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4" name="Shape 684"/>
        <p:cNvGrpSpPr/>
        <p:nvPr/>
      </p:nvGrpSpPr>
      <p:grpSpPr>
        <a:xfrm>
          <a:off x="0" y="0"/>
          <a:ext cx="0" cy="0"/>
          <a:chOff x="0" y="0"/>
          <a:chExt cx="0" cy="0"/>
        </a:xfrm>
      </p:grpSpPr>
      <p:sp>
        <p:nvSpPr>
          <p:cNvPr id="685" name="Google Shape;685;p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86" name="Google Shape;686;p4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t>Good writers know and follow steps throughout the writing process. They </a:t>
            </a:r>
            <a:endParaRPr/>
          </a:p>
          <a:p>
            <a:pPr indent="-228600" lvl="1" marL="685800" rtl="0" algn="l">
              <a:lnSpc>
                <a:spcPct val="100000"/>
              </a:lnSpc>
              <a:spcBef>
                <a:spcPts val="0"/>
              </a:spcBef>
              <a:spcAft>
                <a:spcPts val="0"/>
              </a:spcAft>
              <a:buClr>
                <a:srgbClr val="000000"/>
              </a:buClr>
              <a:buSzPts val="1200"/>
              <a:buFont typeface="Calibri"/>
              <a:buChar char="•"/>
            </a:pPr>
            <a:r>
              <a:rPr lang="en-US"/>
              <a:t>plan what to do before they write. </a:t>
            </a:r>
            <a:endParaRPr/>
          </a:p>
          <a:p>
            <a:pPr indent="-228600" lvl="1" marL="685800" rtl="0" algn="l">
              <a:lnSpc>
                <a:spcPct val="100000"/>
              </a:lnSpc>
              <a:spcBef>
                <a:spcPts val="0"/>
              </a:spcBef>
              <a:spcAft>
                <a:spcPts val="0"/>
              </a:spcAft>
              <a:buClr>
                <a:srgbClr val="000000"/>
              </a:buClr>
              <a:buSzPts val="1200"/>
              <a:buFont typeface="Calibri"/>
              <a:buChar char="•"/>
            </a:pPr>
            <a:r>
              <a:rPr lang="en-US"/>
              <a:t>write a first draft. </a:t>
            </a:r>
            <a:endParaRPr/>
          </a:p>
          <a:p>
            <a:pPr indent="-228600" lvl="1" marL="685800" rtl="0" algn="l">
              <a:lnSpc>
                <a:spcPct val="100000"/>
              </a:lnSpc>
              <a:spcBef>
                <a:spcPts val="0"/>
              </a:spcBef>
              <a:spcAft>
                <a:spcPts val="0"/>
              </a:spcAft>
              <a:buClr>
                <a:srgbClr val="000000"/>
              </a:buClr>
              <a:buSzPts val="1200"/>
              <a:buFont typeface="Calibri"/>
              <a:buChar char="•"/>
            </a:pPr>
            <a:r>
              <a:rPr lang="en-US"/>
              <a:t>get help from others to revise and edit their work.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Inform students that they will be exploring different things good writers do to make their writing clear and interesting. Today, they will explore what authors did before they wrote their book and what they did as they wrote.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Select two to three stories from the stack. Read aloud each one. Pause in between to brainstorm ideas about what the author may have done before and during the writing process. Say: </a:t>
            </a:r>
            <a:r>
              <a:rPr i="1" lang="en-US"/>
              <a:t>Good writers go through a process when they write. </a:t>
            </a:r>
            <a:endParaRPr/>
          </a:p>
          <a:p>
            <a:pPr indent="-228600" lvl="1" marL="685800" rtl="0" algn="l">
              <a:lnSpc>
                <a:spcPct val="100000"/>
              </a:lnSpc>
              <a:spcBef>
                <a:spcPts val="0"/>
              </a:spcBef>
              <a:spcAft>
                <a:spcPts val="0"/>
              </a:spcAft>
              <a:buClr>
                <a:srgbClr val="000000"/>
              </a:buClr>
              <a:buSzPts val="1200"/>
              <a:buFont typeface="Calibri"/>
              <a:buChar char="•"/>
            </a:pPr>
            <a:r>
              <a:rPr i="1" lang="en-US"/>
              <a:t>What do you think the author did before writing about this topic? </a:t>
            </a:r>
            <a:endParaRPr/>
          </a:p>
          <a:p>
            <a:pPr indent="-228600" lvl="1" marL="685800" rtl="0" algn="l">
              <a:lnSpc>
                <a:spcPct val="100000"/>
              </a:lnSpc>
              <a:spcBef>
                <a:spcPts val="0"/>
              </a:spcBef>
              <a:spcAft>
                <a:spcPts val="0"/>
              </a:spcAft>
              <a:buClr>
                <a:srgbClr val="000000"/>
              </a:buClr>
              <a:buSzPts val="1200"/>
              <a:buFont typeface="Calibri"/>
              <a:buChar char="•"/>
            </a:pPr>
            <a:r>
              <a:rPr i="1" lang="en-US"/>
              <a:t>What questions do you think the author had while writing this book? </a:t>
            </a:r>
            <a:endParaRPr/>
          </a:p>
          <a:p>
            <a:pPr indent="-228600" lvl="1" marL="685800" rtl="0" algn="l">
              <a:lnSpc>
                <a:spcPct val="100000"/>
              </a:lnSpc>
              <a:spcBef>
                <a:spcPts val="0"/>
              </a:spcBef>
              <a:spcAft>
                <a:spcPts val="0"/>
              </a:spcAft>
              <a:buClr>
                <a:srgbClr val="000000"/>
              </a:buClr>
              <a:buSzPts val="1200"/>
              <a:buFont typeface="Calibri"/>
              <a:buChar char="•"/>
            </a:pPr>
            <a:r>
              <a:rPr i="1" lang="en-US"/>
              <a:t>How do you think the author may have answered these questions?</a:t>
            </a:r>
            <a:endParaRPr i="1"/>
          </a:p>
        </p:txBody>
      </p:sp>
      <p:sp>
        <p:nvSpPr>
          <p:cNvPr id="687" name="Google Shape;687;p4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8" name="Google Shape;128;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Academic vocabulary is language used to talk about ideas. Explain that as students work through the unit, they will learn and use these academic words to talk about neighborhoods.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Read the paragraph aloud on p. 11 in the Student Interactive. Then use the EXPAND and ASK questions for each word. Have students respond, or say something in reply to someone else, using the newly acquired Academic Vocabulary as appropriate.</a:t>
            </a:r>
            <a:endParaRPr/>
          </a:p>
        </p:txBody>
      </p:sp>
      <p:sp>
        <p:nvSpPr>
          <p:cNvPr id="129" name="Google Shape;129;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5" name="Shape 695"/>
        <p:cNvGrpSpPr/>
        <p:nvPr/>
      </p:nvGrpSpPr>
      <p:grpSpPr>
        <a:xfrm>
          <a:off x="0" y="0"/>
          <a:ext cx="0" cy="0"/>
          <a:chOff x="0" y="0"/>
          <a:chExt cx="0" cy="0"/>
        </a:xfrm>
      </p:grpSpPr>
      <p:sp>
        <p:nvSpPr>
          <p:cNvPr id="696" name="Google Shape;696;p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97" name="Google Shape;697;p4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t>Good writers sit and write quietly at their desks during Independent Writing time. They pay attention during Share Back.</a:t>
            </a:r>
            <a:endParaRPr/>
          </a:p>
          <a:p>
            <a:pPr indent="-228600" lvl="1" marL="685800" marR="0" rtl="0" algn="l">
              <a:lnSpc>
                <a:spcPct val="100000"/>
              </a:lnSpc>
              <a:spcBef>
                <a:spcPts val="0"/>
              </a:spcBef>
              <a:spcAft>
                <a:spcPts val="0"/>
              </a:spcAft>
              <a:buClr>
                <a:srgbClr val="000000"/>
              </a:buClr>
              <a:buSzPts val="1200"/>
              <a:buFont typeface="Calibri"/>
              <a:buChar char="•"/>
            </a:pPr>
            <a:r>
              <a:rPr lang="en-US"/>
              <a:t>Modeled Choose a stack book and do a Think Aloud to model what the author did before and during writing. </a:t>
            </a:r>
            <a:endParaRPr/>
          </a:p>
          <a:p>
            <a:pPr indent="-228600" lvl="1" marL="685800" marR="0" rtl="0" algn="l">
              <a:lnSpc>
                <a:spcPct val="100000"/>
              </a:lnSpc>
              <a:spcBef>
                <a:spcPts val="0"/>
              </a:spcBef>
              <a:spcAft>
                <a:spcPts val="0"/>
              </a:spcAft>
              <a:buClr>
                <a:srgbClr val="000000"/>
              </a:buClr>
              <a:buSzPts val="1200"/>
              <a:buFont typeface="Calibri"/>
              <a:buChar char="•"/>
            </a:pPr>
            <a:r>
              <a:rPr lang="en-US"/>
              <a:t>Shared Have students choose a stack book. Prompt students to talk about an author’s writing process. </a:t>
            </a:r>
            <a:endParaRPr/>
          </a:p>
          <a:p>
            <a:pPr indent="-228600" lvl="1" marL="685800" marR="0" rtl="0" algn="l">
              <a:lnSpc>
                <a:spcPct val="100000"/>
              </a:lnSpc>
              <a:spcBef>
                <a:spcPts val="0"/>
              </a:spcBef>
              <a:spcAft>
                <a:spcPts val="0"/>
              </a:spcAft>
              <a:buClr>
                <a:srgbClr val="000000"/>
              </a:buClr>
              <a:buSzPts val="1200"/>
              <a:buFont typeface="Calibri"/>
              <a:buChar char="•"/>
            </a:pPr>
            <a:r>
              <a:rPr lang="en-US"/>
              <a:t>Guided Use the stack books to provide explicit instruction on what specific things the author may have done.</a:t>
            </a:r>
            <a:endParaRPr i="0" u="none" strike="noStrike">
              <a:solidFill>
                <a:srgbClr val="000000"/>
              </a:solidFill>
            </a:endParaRPr>
          </a:p>
          <a:p>
            <a:pPr indent="-228600" lvl="0" marL="228600" marR="0" rtl="0" algn="l">
              <a:lnSpc>
                <a:spcPct val="100000"/>
              </a:lnSpc>
              <a:spcBef>
                <a:spcPts val="0"/>
              </a:spcBef>
              <a:spcAft>
                <a:spcPts val="0"/>
              </a:spcAft>
              <a:buClr>
                <a:srgbClr val="000000"/>
              </a:buClr>
              <a:buSzPts val="1200"/>
              <a:buFont typeface="Calibri"/>
              <a:buAutoNum type="arabicPeriod"/>
            </a:pPr>
            <a:r>
              <a:rPr lang="en-US"/>
              <a:t>If they haven’t done so already, have students begin writing their own books. They can write in any genre they choose.</a:t>
            </a:r>
            <a:endParaRPr i="0" u="none" strike="noStrike">
              <a:solidFill>
                <a:srgbClr val="000000"/>
              </a:solidFill>
            </a:endParaRPr>
          </a:p>
          <a:p>
            <a:pPr indent="-228600" lvl="0" marL="228600" marR="0" rtl="0" algn="l">
              <a:lnSpc>
                <a:spcPct val="100000"/>
              </a:lnSpc>
              <a:spcBef>
                <a:spcPts val="0"/>
              </a:spcBef>
              <a:spcAft>
                <a:spcPts val="0"/>
              </a:spcAft>
              <a:buClr>
                <a:srgbClr val="000000"/>
              </a:buClr>
              <a:buSzPts val="1200"/>
              <a:buFont typeface="Arial"/>
              <a:buAutoNum type="arabicPeriod"/>
            </a:pPr>
            <a:r>
              <a:rPr i="0" lang="en-US" u="none" strike="noStrike">
                <a:solidFill>
                  <a:srgbClr val="000000"/>
                </a:solidFill>
              </a:rPr>
              <a:t>As students write, use the conference prompts in the Teacher’s Edition or Resource Download Center to provide support. </a:t>
            </a:r>
            <a:r>
              <a:rPr b="1" i="0" lang="en-US" u="none" strike="noStrike">
                <a:solidFill>
                  <a:srgbClr val="000000"/>
                </a:solidFill>
              </a:rPr>
              <a:t>Click path: Table of Contents -&gt; Resource Download Center -+ Writing Workshop Conference Notes</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Select a few students to share what they wrote in their booklets. Remind students to pay attention as each selected student shares.</a:t>
            </a:r>
            <a:endParaRPr/>
          </a:p>
        </p:txBody>
      </p:sp>
      <p:sp>
        <p:nvSpPr>
          <p:cNvPr id="698" name="Google Shape;698;p4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8" name="Shape 708"/>
        <p:cNvGrpSpPr/>
        <p:nvPr/>
      </p:nvGrpSpPr>
      <p:grpSpPr>
        <a:xfrm>
          <a:off x="0" y="0"/>
          <a:ext cx="0" cy="0"/>
          <a:chOff x="0" y="0"/>
          <a:chExt cx="0" cy="0"/>
        </a:xfrm>
      </p:grpSpPr>
      <p:sp>
        <p:nvSpPr>
          <p:cNvPr id="709" name="Google Shape;709;p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10" name="Google Shape;710;p5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Remind students that the short a sound is spelled with the letter a.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students spell the following words as you isolate each phoneme: mat, /m/ /a/ /t/; sat, /s/ /a/ /t/; tam, /t/ /a/ /m/; am, /a/ /m/. Ask students to tell what letter spells the short a sound. </a:t>
            </a:r>
            <a:endParaRPr/>
          </a:p>
          <a:p>
            <a:pPr indent="-190500" lvl="0" marL="228600" rtl="0" algn="l">
              <a:lnSpc>
                <a:spcPct val="100000"/>
              </a:lnSpc>
              <a:spcBef>
                <a:spcPts val="0"/>
              </a:spcBef>
              <a:spcAft>
                <a:spcPts val="0"/>
              </a:spcAft>
              <a:buClr>
                <a:srgbClr val="000000"/>
              </a:buClr>
              <a:buSzPts val="1200"/>
              <a:buFont typeface="Arial"/>
              <a:buAutoNum type="arabicPeriod"/>
            </a:pPr>
            <a:r>
              <a:rPr lang="en-US"/>
              <a:t>Have students complete Spelling p. 29 from the Resource Download Center.</a:t>
            </a:r>
            <a:r>
              <a:rPr b="1" i="0" lang="en-US" u="none" strike="noStrike">
                <a:solidFill>
                  <a:srgbClr val="000000"/>
                </a:solidFill>
              </a:rPr>
              <a:t> Click path: Table of Contents -&gt; Resource Download Center -&gt; Spelling -&gt; U1W1</a:t>
            </a:r>
            <a:endParaRPr b="1"/>
          </a:p>
          <a:p>
            <a:pPr indent="0" lvl="0" marL="0" rtl="0" algn="l">
              <a:lnSpc>
                <a:spcPct val="100000"/>
              </a:lnSpc>
              <a:spcBef>
                <a:spcPts val="0"/>
              </a:spcBef>
              <a:spcAft>
                <a:spcPts val="0"/>
              </a:spcAft>
              <a:buSzPts val="1400"/>
              <a:buNone/>
            </a:pPr>
            <a:r>
              <a:t/>
            </a:r>
            <a:endParaRPr i="0" sz="1800" u="none" strike="noStrike">
              <a:solidFill>
                <a:srgbClr val="000000"/>
              </a:solidFill>
            </a:endParaRPr>
          </a:p>
        </p:txBody>
      </p:sp>
      <p:sp>
        <p:nvSpPr>
          <p:cNvPr id="711" name="Google Shape;711;p5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4" name="Shape 724"/>
        <p:cNvGrpSpPr/>
        <p:nvPr/>
      </p:nvGrpSpPr>
      <p:grpSpPr>
        <a:xfrm>
          <a:off x="0" y="0"/>
          <a:ext cx="0" cy="0"/>
          <a:chOff x="0" y="0"/>
          <a:chExt cx="0" cy="0"/>
        </a:xfrm>
      </p:grpSpPr>
      <p:sp>
        <p:nvSpPr>
          <p:cNvPr id="725" name="Google Shape;725;p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26" name="Google Shape;726;p5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Explain that a noun is a word that names a person, animal, place, or thing.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To reinforce the instruction on nouns, walk around the classroom and name people and things you see, tagging them with a sticky note as you say the noun. Then give each student five sticky notes and have them take turns saying nouns and tagging five people or things in the classroom.</a:t>
            </a:r>
            <a:endParaRPr i="0" sz="1800" u="none" strike="noStrike">
              <a:solidFill>
                <a:srgbClr val="000000"/>
              </a:solidFill>
            </a:endParaRPr>
          </a:p>
        </p:txBody>
      </p:sp>
      <p:sp>
        <p:nvSpPr>
          <p:cNvPr id="727" name="Google Shape;727;p5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6" name="Shape 736"/>
        <p:cNvGrpSpPr/>
        <p:nvPr/>
      </p:nvGrpSpPr>
      <p:grpSpPr>
        <a:xfrm>
          <a:off x="0" y="0"/>
          <a:ext cx="0" cy="0"/>
          <a:chOff x="0" y="0"/>
          <a:chExt cx="0" cy="0"/>
        </a:xfrm>
      </p:grpSpPr>
      <p:sp>
        <p:nvSpPr>
          <p:cNvPr id="737" name="Google Shape;737;p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38" name="Google Shape;738;p5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39" name="Google Shape;739;p5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7" name="Shape 747"/>
        <p:cNvGrpSpPr/>
        <p:nvPr/>
      </p:nvGrpSpPr>
      <p:grpSpPr>
        <a:xfrm>
          <a:off x="0" y="0"/>
          <a:ext cx="0" cy="0"/>
          <a:chOff x="0" y="0"/>
          <a:chExt cx="0" cy="0"/>
        </a:xfrm>
      </p:grpSpPr>
      <p:sp>
        <p:nvSpPr>
          <p:cNvPr id="748" name="Google Shape;748;p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49" name="Google Shape;749;p5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Review the letter names and sounds for a/a/; m/m/; s/s/; and t/t/.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Write am. Say: </a:t>
            </a:r>
            <a:r>
              <a:rPr i="1" lang="en-US"/>
              <a:t>Listen as I say am: /a/ (pause) /m/.</a:t>
            </a:r>
            <a:r>
              <a:rPr lang="en-US"/>
              <a:t> Say each sound slowly two times and then have students repeat. </a:t>
            </a:r>
            <a:r>
              <a:rPr i="1" lang="en-US"/>
              <a:t>Now let’s tap the sounds we hear in am. </a:t>
            </a:r>
            <a:r>
              <a:rPr lang="en-US"/>
              <a:t>Model how to tap the sounds in the palm of your hand. </a:t>
            </a:r>
            <a:r>
              <a:rPr i="1" lang="en-US"/>
              <a:t>How many sounds can you hear in am? </a:t>
            </a:r>
            <a:r>
              <a:rPr lang="en-US"/>
              <a:t>Elicit responses. Draw two empty boxes. Next, model how to write the letters for each sound. Say: </a:t>
            </a:r>
            <a:r>
              <a:rPr i="1" lang="en-US"/>
              <a:t>What letter spells the sound /a/? </a:t>
            </a:r>
            <a:r>
              <a:rPr lang="en-US"/>
              <a:t>Write a in the first box. </a:t>
            </a:r>
            <a:r>
              <a:rPr i="1" lang="en-US"/>
              <a:t>What letter spells the sound /m/? </a:t>
            </a:r>
            <a:r>
              <a:rPr lang="en-US"/>
              <a:t>Write m in the second box. Read the word. Have students practice reading the word with you. Repeat with the words at and mat.</a:t>
            </a:r>
            <a:endParaRPr/>
          </a:p>
        </p:txBody>
      </p:sp>
      <p:sp>
        <p:nvSpPr>
          <p:cNvPr id="750" name="Google Shape;750;p5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4" name="Shape 764"/>
        <p:cNvGrpSpPr/>
        <p:nvPr/>
      </p:nvGrpSpPr>
      <p:grpSpPr>
        <a:xfrm>
          <a:off x="0" y="0"/>
          <a:ext cx="0" cy="0"/>
          <a:chOff x="0" y="0"/>
          <a:chExt cx="0" cy="0"/>
        </a:xfrm>
      </p:grpSpPr>
      <p:sp>
        <p:nvSpPr>
          <p:cNvPr id="765" name="Google Shape;765;p9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66" name="Google Shape;766;p9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marR="0" rtl="0" algn="l">
              <a:lnSpc>
                <a:spcPct val="100000"/>
              </a:lnSpc>
              <a:spcBef>
                <a:spcPts val="0"/>
              </a:spcBef>
              <a:spcAft>
                <a:spcPts val="0"/>
              </a:spcAft>
              <a:buClr>
                <a:srgbClr val="000000"/>
              </a:buClr>
              <a:buSzPts val="1200"/>
              <a:buFont typeface="Calibri"/>
              <a:buAutoNum type="arabicPeriod"/>
            </a:pPr>
            <a:r>
              <a:rPr lang="en-US"/>
              <a:t>Have students complete the rest of p. 19 and p. 20 in the Student Interactive.</a:t>
            </a:r>
            <a:endParaRPr/>
          </a:p>
        </p:txBody>
      </p:sp>
      <p:sp>
        <p:nvSpPr>
          <p:cNvPr id="767" name="Google Shape;767;p9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8" name="Shape 778"/>
        <p:cNvGrpSpPr/>
        <p:nvPr/>
      </p:nvGrpSpPr>
      <p:grpSpPr>
        <a:xfrm>
          <a:off x="0" y="0"/>
          <a:ext cx="0" cy="0"/>
          <a:chOff x="0" y="0"/>
          <a:chExt cx="0" cy="0"/>
        </a:xfrm>
      </p:grpSpPr>
      <p:sp>
        <p:nvSpPr>
          <p:cNvPr id="779" name="Google Shape;779;p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80" name="Google Shape;780;p5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FOCUS Have students turn to p. 21 in the Student Interactive. </a:t>
            </a:r>
            <a:r>
              <a:rPr i="1" lang="en-US"/>
              <a:t>We are going to read a story today about Tam and Sam. </a:t>
            </a:r>
            <a:r>
              <a:rPr lang="en-US"/>
              <a:t>Point to the title of the story. </a:t>
            </a:r>
            <a:r>
              <a:rPr i="1" lang="en-US"/>
              <a:t>The title of the story is At a Mat. I hear the short a sound in the words at and mat. What letter spells the sound /a/?</a:t>
            </a:r>
            <a:r>
              <a:rPr lang="en-US"/>
              <a:t> Wait for responses. </a:t>
            </a:r>
            <a:r>
              <a:rPr i="1" lang="en-US"/>
              <a:t>Yes, the letter a spells the sound /a/! We will read other words with the short a sound spelled a and words with the letters m, s, and t in our story.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Before reading, review this week’s high-frequency words: a, I, is, his, see. Tell students that they will practice reading these words in the story At a Mat. Display the words. Have students read them with you. Say: </a:t>
            </a:r>
            <a:r>
              <a:rPr i="1" lang="en-US"/>
              <a:t>When you see these words in today’s story, you will know how to read them.</a:t>
            </a:r>
            <a:endParaRPr i="1"/>
          </a:p>
        </p:txBody>
      </p:sp>
      <p:sp>
        <p:nvSpPr>
          <p:cNvPr id="781" name="Google Shape;781;p5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1" name="Shape 791"/>
        <p:cNvGrpSpPr/>
        <p:nvPr/>
      </p:nvGrpSpPr>
      <p:grpSpPr>
        <a:xfrm>
          <a:off x="0" y="0"/>
          <a:ext cx="0" cy="0"/>
          <a:chOff x="0" y="0"/>
          <a:chExt cx="0" cy="0"/>
        </a:xfrm>
      </p:grpSpPr>
      <p:sp>
        <p:nvSpPr>
          <p:cNvPr id="792" name="Google Shape;792;p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93" name="Google Shape;793;p5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Pair students for reading and listen carefully as they use letter-sound relationships to decode. One student begins. Students read the entire story, switching readers after each page. Partners reread the story. This time the other student begins.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Call students’ attention to the title on p. 21. </a:t>
            </a:r>
            <a:r>
              <a:rPr i="1" lang="en-US"/>
              <a:t>I see the letter A in the word At. What sound does the letter a make?</a:t>
            </a:r>
            <a:r>
              <a:rPr lang="en-US"/>
              <a:t> Have students decode the word At. Then have them identify words with the short a sound spelled a on p. 21 and highlight them.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students turn to p. 22. </a:t>
            </a:r>
            <a:r>
              <a:rPr i="1" lang="en-US"/>
              <a:t>Which words have the sound /t/?</a:t>
            </a:r>
            <a:r>
              <a:rPr lang="en-US"/>
              <a:t> Students should supply the words mat and at. </a:t>
            </a:r>
            <a:r>
              <a:rPr i="1" lang="en-US"/>
              <a:t>Which letter spells the sound /t/ in mat and at? </a:t>
            </a:r>
            <a:r>
              <a:rPr lang="en-US"/>
              <a:t>Students should say the sound /t/ is spelled with the letter t. Have them underline the words.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students turn to p. 23. </a:t>
            </a:r>
            <a:r>
              <a:rPr i="1" lang="en-US"/>
              <a:t>Which words have the sound /s/? </a:t>
            </a:r>
            <a:r>
              <a:rPr lang="en-US"/>
              <a:t>Students should supply the words sat and Sam. </a:t>
            </a:r>
            <a:r>
              <a:rPr i="1" lang="en-US"/>
              <a:t>Which letter spells the sound /s/ in sat and Sam? </a:t>
            </a:r>
            <a:r>
              <a:rPr lang="en-US"/>
              <a:t>Students should say the sound /s/ is spelled with the letter s. Have them highlight the words.</a:t>
            </a:r>
            <a:endParaRPr i="0"/>
          </a:p>
        </p:txBody>
      </p:sp>
      <p:sp>
        <p:nvSpPr>
          <p:cNvPr id="794" name="Google Shape;794;p5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3" name="Shape 803"/>
        <p:cNvGrpSpPr/>
        <p:nvPr/>
      </p:nvGrpSpPr>
      <p:grpSpPr>
        <a:xfrm>
          <a:off x="0" y="0"/>
          <a:ext cx="0" cy="0"/>
          <a:chOff x="0" y="0"/>
          <a:chExt cx="0" cy="0"/>
        </a:xfrm>
      </p:grpSpPr>
      <p:sp>
        <p:nvSpPr>
          <p:cNvPr id="804" name="Google Shape;804;p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05" name="Google Shape;805;p5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t>Readers can use the details in the text to support their ideas. These details are called text evidence. They can tell about a character. </a:t>
            </a:r>
            <a:endParaRPr/>
          </a:p>
          <a:p>
            <a:pPr indent="-228600" lvl="1" marL="685800" rtl="0" algn="l">
              <a:lnSpc>
                <a:spcPct val="100000"/>
              </a:lnSpc>
              <a:spcBef>
                <a:spcPts val="0"/>
              </a:spcBef>
              <a:spcAft>
                <a:spcPts val="0"/>
              </a:spcAft>
              <a:buClr>
                <a:srgbClr val="000000"/>
              </a:buClr>
              <a:buSzPts val="1200"/>
              <a:buFont typeface="Calibri"/>
              <a:buChar char="•"/>
            </a:pPr>
            <a:r>
              <a:rPr lang="en-US"/>
              <a:t>Find evidence in the words in the text that describe the character. </a:t>
            </a:r>
            <a:endParaRPr/>
          </a:p>
          <a:p>
            <a:pPr indent="-228600" lvl="1" marL="685800" rtl="0" algn="l">
              <a:lnSpc>
                <a:spcPct val="100000"/>
              </a:lnSpc>
              <a:spcBef>
                <a:spcPts val="0"/>
              </a:spcBef>
              <a:spcAft>
                <a:spcPts val="0"/>
              </a:spcAft>
              <a:buClr>
                <a:srgbClr val="000000"/>
              </a:buClr>
              <a:buSzPts val="1200"/>
              <a:buFont typeface="Calibri"/>
              <a:buChar char="•"/>
            </a:pPr>
            <a:r>
              <a:rPr lang="en-US"/>
              <a:t>Look for evidence in pictures that show what the character does.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Say: </a:t>
            </a:r>
            <a:r>
              <a:rPr i="1" lang="en-US"/>
              <a:t>Characters are a very important part of the story. If I understand the main characters in a story, I can better understand what is happening. When I have an idea about characters or something else I read, I look for details in the words and pictures that caused me to think of that idea. Text evidence is the details in the words and pictures that support an idea about a text. In The Blackout, I saw how the boy acted while the lights were out. He thought about his neighbors and went to check on Mrs. Johnson. He shared what he had with her. Those actions help me understand what the boy is like. </a:t>
            </a:r>
            <a:r>
              <a:rPr lang="en-US"/>
              <a:t>Have students go back to the Close Read note on p. 35 of the Student Interactive and highlight their answers. Talk about what the details tell about the boy.</a:t>
            </a:r>
            <a:endParaRPr i="0"/>
          </a:p>
        </p:txBody>
      </p:sp>
      <p:sp>
        <p:nvSpPr>
          <p:cNvPr id="806" name="Google Shape;806;p5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6" name="Shape 816"/>
        <p:cNvGrpSpPr/>
        <p:nvPr/>
      </p:nvGrpSpPr>
      <p:grpSpPr>
        <a:xfrm>
          <a:off x="0" y="0"/>
          <a:ext cx="0" cy="0"/>
          <a:chOff x="0" y="0"/>
          <a:chExt cx="0" cy="0"/>
        </a:xfrm>
      </p:grpSpPr>
      <p:sp>
        <p:nvSpPr>
          <p:cNvPr id="817" name="Google Shape;817;p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18" name="Google Shape;818;p5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Have students read the Close Read note on p. 35. Prompt them to find text evidence that tells about the boy. Then ask, What does this text evidence tell about the boy? (Possible response: He cares for others.) DOK 2</a:t>
            </a:r>
            <a:br>
              <a:rPr lang="en-US"/>
            </a:br>
            <a:br>
              <a:rPr lang="en-US"/>
            </a:br>
            <a:br>
              <a:rPr lang="en-US"/>
            </a:br>
            <a:endParaRPr/>
          </a:p>
        </p:txBody>
      </p:sp>
      <p:sp>
        <p:nvSpPr>
          <p:cNvPr id="819" name="Google Shape;819;p5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4000" lvl="0" marL="342900" rtl="0" algn="l">
              <a:lnSpc>
                <a:spcPct val="100000"/>
              </a:lnSpc>
              <a:spcBef>
                <a:spcPts val="0"/>
              </a:spcBef>
              <a:spcAft>
                <a:spcPts val="0"/>
              </a:spcAft>
              <a:buSzPts val="1400"/>
              <a:buFont typeface="Arial"/>
              <a:buNone/>
            </a:pPr>
            <a:r>
              <a:t/>
            </a:r>
            <a:endParaRPr/>
          </a:p>
        </p:txBody>
      </p:sp>
      <p:sp>
        <p:nvSpPr>
          <p:cNvPr id="140" name="Google Shape;140;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9" name="Shape 829"/>
        <p:cNvGrpSpPr/>
        <p:nvPr/>
      </p:nvGrpSpPr>
      <p:grpSpPr>
        <a:xfrm>
          <a:off x="0" y="0"/>
          <a:ext cx="0" cy="0"/>
          <a:chOff x="0" y="0"/>
          <a:chExt cx="0" cy="0"/>
        </a:xfrm>
      </p:grpSpPr>
      <p:sp>
        <p:nvSpPr>
          <p:cNvPr id="830" name="Google Shape;830;p6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31" name="Google Shape;831;p6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Have students use the strategies for using text evidence to learn about characters.</a:t>
            </a:r>
            <a:endParaRPr/>
          </a:p>
          <a:p>
            <a:pPr indent="-215900" lvl="0" marL="228600" rtl="0" algn="l">
              <a:lnSpc>
                <a:spcPct val="100000"/>
              </a:lnSpc>
              <a:spcBef>
                <a:spcPts val="0"/>
              </a:spcBef>
              <a:spcAft>
                <a:spcPts val="0"/>
              </a:spcAft>
              <a:buSzPts val="1200"/>
              <a:buFont typeface="Calibri"/>
              <a:buAutoNum type="arabicPeriod"/>
            </a:pPr>
            <a:r>
              <a:rPr lang="en-US"/>
              <a:t>Have students use text evidence from The Blackout to complete p. 41 in the Student Interactive.</a:t>
            </a:r>
            <a:br>
              <a:rPr lang="en-US"/>
            </a:br>
            <a:endParaRPr/>
          </a:p>
        </p:txBody>
      </p:sp>
      <p:sp>
        <p:nvSpPr>
          <p:cNvPr id="832" name="Google Shape;832;p6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2" name="Shape 842"/>
        <p:cNvGrpSpPr/>
        <p:nvPr/>
      </p:nvGrpSpPr>
      <p:grpSpPr>
        <a:xfrm>
          <a:off x="0" y="0"/>
          <a:ext cx="0" cy="0"/>
          <a:chOff x="0" y="0"/>
          <a:chExt cx="0" cy="0"/>
        </a:xfrm>
      </p:grpSpPr>
      <p:sp>
        <p:nvSpPr>
          <p:cNvPr id="843" name="Google Shape;843;p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44" name="Google Shape;844;p6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t>Good writers follow steps before and during the writing process. </a:t>
            </a:r>
            <a:endParaRPr/>
          </a:p>
          <a:p>
            <a:pPr indent="-228600" lvl="1" marL="685800" rtl="0" algn="l">
              <a:lnSpc>
                <a:spcPct val="100000"/>
              </a:lnSpc>
              <a:spcBef>
                <a:spcPts val="0"/>
              </a:spcBef>
              <a:spcAft>
                <a:spcPts val="0"/>
              </a:spcAft>
              <a:buClr>
                <a:srgbClr val="000000"/>
              </a:buClr>
              <a:buSzPts val="1200"/>
              <a:buFont typeface="Calibri"/>
              <a:buChar char="•"/>
            </a:pPr>
            <a:r>
              <a:rPr lang="en-US"/>
              <a:t>Writers think about what they will write. </a:t>
            </a:r>
            <a:endParaRPr/>
          </a:p>
          <a:p>
            <a:pPr indent="-228600" lvl="1" marL="685800" rtl="0" algn="l">
              <a:lnSpc>
                <a:spcPct val="100000"/>
              </a:lnSpc>
              <a:spcBef>
                <a:spcPts val="0"/>
              </a:spcBef>
              <a:spcAft>
                <a:spcPts val="0"/>
              </a:spcAft>
              <a:buClr>
                <a:srgbClr val="000000"/>
              </a:buClr>
              <a:buSzPts val="1200"/>
              <a:buFont typeface="Calibri"/>
              <a:buChar char="•"/>
            </a:pPr>
            <a:r>
              <a:rPr lang="en-US"/>
              <a:t>Writers write a draft. </a:t>
            </a:r>
            <a:endParaRPr/>
          </a:p>
          <a:p>
            <a:pPr indent="-228600" lvl="1" marL="685800" rtl="0" algn="l">
              <a:lnSpc>
                <a:spcPct val="100000"/>
              </a:lnSpc>
              <a:spcBef>
                <a:spcPts val="0"/>
              </a:spcBef>
              <a:spcAft>
                <a:spcPts val="0"/>
              </a:spcAft>
              <a:buClr>
                <a:srgbClr val="000000"/>
              </a:buClr>
              <a:buSzPts val="1200"/>
              <a:buFont typeface="Calibri"/>
              <a:buChar char="•"/>
            </a:pPr>
            <a:r>
              <a:rPr lang="en-US"/>
              <a:t>Writers work with others to improve and share their writing.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Read aloud a book from the stack. Model the steps the writer followed before writing that book. For example, </a:t>
            </a:r>
            <a:r>
              <a:rPr i="1" lang="en-US"/>
              <a:t>This writer probably liked ____ and looked up information about _____. Then the writer wrote a draft. The writer added illustrations and asked others what they thought of his writing. Then the writer made changes to make the book better.</a:t>
            </a:r>
            <a:r>
              <a:rPr lang="en-US"/>
              <a:t> Repeat with another book, soliciting answers from students.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Direct students to p. 48 in the Student Interactive. Here they can trace the steps in the writing process. Read the directions and each part of the Writing Workshop together with students. After students draw lines to show the order of the steps, ask: </a:t>
            </a:r>
            <a:r>
              <a:rPr i="1" lang="en-US"/>
              <a:t>What do good writers do before they write? What do good writers do to make their writing better? What do good writers do when they are finished writing?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Have students look back at the pictures on p. 48. Tell students to pretend they are the child in each illustration. Ask: </a:t>
            </a:r>
            <a:r>
              <a:rPr i="1" lang="en-US"/>
              <a:t>What do you think this writer is saying?</a:t>
            </a:r>
            <a:endParaRPr i="1"/>
          </a:p>
        </p:txBody>
      </p:sp>
      <p:sp>
        <p:nvSpPr>
          <p:cNvPr id="845" name="Google Shape;845;p6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5" name="Shape 855"/>
        <p:cNvGrpSpPr/>
        <p:nvPr/>
      </p:nvGrpSpPr>
      <p:grpSpPr>
        <a:xfrm>
          <a:off x="0" y="0"/>
          <a:ext cx="0" cy="0"/>
          <a:chOff x="0" y="0"/>
          <a:chExt cx="0" cy="0"/>
        </a:xfrm>
      </p:grpSpPr>
      <p:sp>
        <p:nvSpPr>
          <p:cNvPr id="856" name="Google Shape;856;p6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57" name="Google Shape;857;p6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t>Have students transition into independent writing. • If students need help thinking of an idea to write about, suggest that they write about something they like. When writing, students should follow the steps they just learned.</a:t>
            </a:r>
            <a:endParaRPr/>
          </a:p>
          <a:p>
            <a:pPr indent="-228600" lvl="1" marL="685800" rtl="0" algn="l">
              <a:lnSpc>
                <a:spcPct val="100000"/>
              </a:lnSpc>
              <a:spcBef>
                <a:spcPts val="0"/>
              </a:spcBef>
              <a:spcAft>
                <a:spcPts val="0"/>
              </a:spcAft>
              <a:buClr>
                <a:srgbClr val="000000"/>
              </a:buClr>
              <a:buSzPts val="1200"/>
              <a:buFont typeface="Calibri"/>
              <a:buChar char="•"/>
            </a:pPr>
            <a:r>
              <a:rPr lang="en-US"/>
              <a:t>Modeled Do a Think Aloud to model how an author plans what to write. </a:t>
            </a:r>
            <a:endParaRPr/>
          </a:p>
          <a:p>
            <a:pPr indent="-228600" lvl="1" marL="685800" rtl="0" algn="l">
              <a:lnSpc>
                <a:spcPct val="100000"/>
              </a:lnSpc>
              <a:spcBef>
                <a:spcPts val="0"/>
              </a:spcBef>
              <a:spcAft>
                <a:spcPts val="0"/>
              </a:spcAft>
              <a:buClr>
                <a:srgbClr val="000000"/>
              </a:buClr>
              <a:buSzPts val="1200"/>
              <a:buFont typeface="Calibri"/>
              <a:buChar char="•"/>
            </a:pPr>
            <a:r>
              <a:rPr lang="en-US"/>
              <a:t>Shared Prompt students to talk about what it means to revise and edit their writing. </a:t>
            </a:r>
            <a:endParaRPr/>
          </a:p>
          <a:p>
            <a:pPr indent="-228600" lvl="1" marL="685800" rtl="0" algn="l">
              <a:lnSpc>
                <a:spcPct val="100000"/>
              </a:lnSpc>
              <a:spcBef>
                <a:spcPts val="0"/>
              </a:spcBef>
              <a:spcAft>
                <a:spcPts val="0"/>
              </a:spcAft>
              <a:buClr>
                <a:srgbClr val="000000"/>
              </a:buClr>
              <a:buSzPts val="1200"/>
              <a:buFont typeface="Calibri"/>
              <a:buChar char="•"/>
            </a:pPr>
            <a:r>
              <a:rPr lang="en-US"/>
              <a:t>Guided Provide explicit instruction on how to follow the specific steps discussed in the Writing Workshop.</a:t>
            </a:r>
            <a:endParaRPr i="0" u="none" strike="noStrike">
              <a:solidFill>
                <a:srgbClr val="000000"/>
              </a:solidFill>
            </a:endParaRPr>
          </a:p>
          <a:p>
            <a:pPr indent="-228600" lvl="0" marL="228600" rtl="0" algn="l">
              <a:lnSpc>
                <a:spcPct val="100000"/>
              </a:lnSpc>
              <a:spcBef>
                <a:spcPts val="0"/>
              </a:spcBef>
              <a:spcAft>
                <a:spcPts val="0"/>
              </a:spcAft>
              <a:buClr>
                <a:srgbClr val="000000"/>
              </a:buClr>
              <a:buSzPts val="1200"/>
              <a:buFont typeface="Arial"/>
              <a:buAutoNum type="arabicPeriod"/>
            </a:pPr>
            <a:r>
              <a:rPr i="0" lang="en-US" u="none" strike="noStrike">
                <a:solidFill>
                  <a:srgbClr val="000000"/>
                </a:solidFill>
              </a:rPr>
              <a:t>As students write, use the conference prompts in the Teacher’s Edition or Resource Download Center to provide support. </a:t>
            </a:r>
            <a:r>
              <a:rPr b="1" i="0" lang="en-US" u="none" strike="noStrike">
                <a:solidFill>
                  <a:srgbClr val="000000"/>
                </a:solidFill>
              </a:rPr>
              <a:t>Click path: Table of Contents -&gt; Resource Download Center -</a:t>
            </a:r>
            <a:r>
              <a:rPr b="1" lang="en-US">
                <a:solidFill>
                  <a:srgbClr val="000000"/>
                </a:solidFill>
              </a:rPr>
              <a:t>&gt;</a:t>
            </a:r>
            <a:r>
              <a:rPr b="1" i="0" lang="en-US" u="none" strike="noStrike">
                <a:solidFill>
                  <a:srgbClr val="000000"/>
                </a:solidFill>
              </a:rPr>
              <a:t> Writing Workshop Conference Notes</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Call on a few students to share what they wrote and what they did to be a good writer.</a:t>
            </a:r>
            <a:endParaRPr/>
          </a:p>
        </p:txBody>
      </p:sp>
      <p:sp>
        <p:nvSpPr>
          <p:cNvPr id="858" name="Google Shape;858;p6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7" name="Shape 867"/>
        <p:cNvGrpSpPr/>
        <p:nvPr/>
      </p:nvGrpSpPr>
      <p:grpSpPr>
        <a:xfrm>
          <a:off x="0" y="0"/>
          <a:ext cx="0" cy="0"/>
          <a:chOff x="0" y="0"/>
          <a:chExt cx="0" cy="0"/>
        </a:xfrm>
      </p:grpSpPr>
      <p:sp>
        <p:nvSpPr>
          <p:cNvPr id="868" name="Google Shape;868;p6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9" name="Google Shape;869;p6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Continue reviewing short a words as well as the consonants m/m/, s/s/, and t/t/.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Read the following words and have students spell them: at, tat, sat, am, mat, Sam, tam.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Give each student letter tiles a, m, t, and s. Have them work in pairs to make as many words as possible from these tiles.</a:t>
            </a:r>
            <a:endParaRPr/>
          </a:p>
        </p:txBody>
      </p:sp>
      <p:sp>
        <p:nvSpPr>
          <p:cNvPr id="870" name="Google Shape;870;p6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1" name="Shape 881"/>
        <p:cNvGrpSpPr/>
        <p:nvPr/>
      </p:nvGrpSpPr>
      <p:grpSpPr>
        <a:xfrm>
          <a:off x="0" y="0"/>
          <a:ext cx="0" cy="0"/>
          <a:chOff x="0" y="0"/>
          <a:chExt cx="0" cy="0"/>
        </a:xfrm>
      </p:grpSpPr>
      <p:sp>
        <p:nvSpPr>
          <p:cNvPr id="882" name="Google Shape;882;p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83" name="Google Shape;883;p6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Have students complete the practice activity on p. 46 in the Student Interactive.</a:t>
            </a:r>
            <a:endParaRPr/>
          </a:p>
        </p:txBody>
      </p:sp>
      <p:sp>
        <p:nvSpPr>
          <p:cNvPr id="884" name="Google Shape;884;p6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4" name="Shape 894"/>
        <p:cNvGrpSpPr/>
        <p:nvPr/>
      </p:nvGrpSpPr>
      <p:grpSpPr>
        <a:xfrm>
          <a:off x="0" y="0"/>
          <a:ext cx="0" cy="0"/>
          <a:chOff x="0" y="0"/>
          <a:chExt cx="0" cy="0"/>
        </a:xfrm>
      </p:grpSpPr>
      <p:sp>
        <p:nvSpPr>
          <p:cNvPr id="895" name="Google Shape;895;p6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96" name="Google Shape;896;p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4" name="Shape 904"/>
        <p:cNvGrpSpPr/>
        <p:nvPr/>
      </p:nvGrpSpPr>
      <p:grpSpPr>
        <a:xfrm>
          <a:off x="0" y="0"/>
          <a:ext cx="0" cy="0"/>
          <a:chOff x="0" y="0"/>
          <a:chExt cx="0" cy="0"/>
        </a:xfrm>
      </p:grpSpPr>
      <p:sp>
        <p:nvSpPr>
          <p:cNvPr id="905" name="Google Shape;905;p6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06" name="Google Shape;906;p6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Segmenting and blending spoken words into phonemes is an important beginning reading skill. Model how to segment and blend phonemes. Say: </a:t>
            </a:r>
            <a:r>
              <a:rPr i="1" lang="en-US"/>
              <a:t>Listen as I say each sound in the word cat: /k/ (pause) /a/ (pause) /t/. </a:t>
            </a:r>
            <a:r>
              <a:rPr lang="en-US"/>
              <a:t>Remember to stretch the /a/ sound. Say the individual sounds in cat again and clap each sound as students clap and repeat the sounds after you. </a:t>
            </a:r>
            <a:r>
              <a:rPr i="1" lang="en-US"/>
              <a:t>How many sounds do you hear in cat? How many times did we clap? Right! Three times. So cat has three sounds. Let’s say the sounds a little faster now.</a:t>
            </a:r>
            <a:r>
              <a:rPr lang="en-US"/>
              <a:t> (Pause) Now let’s say them even faster. Monitor students’ pronunciation to ensure they are saying the sounds correctly.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students practice segmenting and blending other short a words, such as hat, dad, and bag. They can also practice words with initial and final sounds of m, s, and t, such as mad, sat, and tap.</a:t>
            </a:r>
            <a:endParaRPr i="0"/>
          </a:p>
        </p:txBody>
      </p:sp>
      <p:sp>
        <p:nvSpPr>
          <p:cNvPr id="907" name="Google Shape;907;p6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8" name="Shape 918"/>
        <p:cNvGrpSpPr/>
        <p:nvPr/>
      </p:nvGrpSpPr>
      <p:grpSpPr>
        <a:xfrm>
          <a:off x="0" y="0"/>
          <a:ext cx="0" cy="0"/>
          <a:chOff x="0" y="0"/>
          <a:chExt cx="0" cy="0"/>
        </a:xfrm>
      </p:grpSpPr>
      <p:sp>
        <p:nvSpPr>
          <p:cNvPr id="919" name="Google Shape;919;p9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20" name="Google Shape;920;p9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Write or point out the letters Aa, Mm, Ss, and Tt. Have students name each letter as you point to it. Then review the sound for each letter.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Write the sentences below. Have students read the sentences with a partner. Model reading the first sentence. </a:t>
            </a:r>
            <a:endParaRPr/>
          </a:p>
          <a:p>
            <a:pPr indent="-190500" lvl="1" marL="685800" rtl="0" algn="l">
              <a:lnSpc>
                <a:spcPct val="100000"/>
              </a:lnSpc>
              <a:spcBef>
                <a:spcPts val="0"/>
              </a:spcBef>
              <a:spcAft>
                <a:spcPts val="0"/>
              </a:spcAft>
              <a:buClr>
                <a:srgbClr val="000000"/>
              </a:buClr>
              <a:buSzPts val="1200"/>
              <a:buFont typeface="Calibri"/>
              <a:buChar char="•"/>
            </a:pPr>
            <a:r>
              <a:rPr lang="en-US"/>
              <a:t>Sam sat. </a:t>
            </a:r>
            <a:endParaRPr/>
          </a:p>
          <a:p>
            <a:pPr indent="-190500" lvl="1" marL="685800" rtl="0" algn="l">
              <a:lnSpc>
                <a:spcPct val="100000"/>
              </a:lnSpc>
              <a:spcBef>
                <a:spcPts val="0"/>
              </a:spcBef>
              <a:spcAft>
                <a:spcPts val="0"/>
              </a:spcAft>
              <a:buClr>
                <a:srgbClr val="000000"/>
              </a:buClr>
              <a:buSzPts val="1200"/>
              <a:buFont typeface="Calibri"/>
              <a:buChar char="•"/>
            </a:pPr>
            <a:r>
              <a:rPr lang="en-US"/>
              <a:t>Sam sat at a mat. </a:t>
            </a:r>
            <a:endParaRPr/>
          </a:p>
          <a:p>
            <a:pPr indent="-190500" lvl="1" marL="685800" rtl="0" algn="l">
              <a:lnSpc>
                <a:spcPct val="100000"/>
              </a:lnSpc>
              <a:spcBef>
                <a:spcPts val="0"/>
              </a:spcBef>
              <a:spcAft>
                <a:spcPts val="0"/>
              </a:spcAft>
              <a:buClr>
                <a:srgbClr val="000000"/>
              </a:buClr>
              <a:buSzPts val="1200"/>
              <a:buFont typeface="Calibri"/>
              <a:buChar char="•"/>
            </a:pPr>
            <a:r>
              <a:rPr lang="en-US"/>
              <a:t>Tam sat.</a:t>
            </a:r>
            <a:endParaRPr/>
          </a:p>
          <a:p>
            <a:pPr indent="-190500" lvl="1" marL="685800" rtl="0" algn="l">
              <a:lnSpc>
                <a:spcPct val="100000"/>
              </a:lnSpc>
              <a:spcBef>
                <a:spcPts val="0"/>
              </a:spcBef>
              <a:spcAft>
                <a:spcPts val="0"/>
              </a:spcAft>
              <a:buClr>
                <a:srgbClr val="000000"/>
              </a:buClr>
              <a:buSzPts val="1200"/>
              <a:buFont typeface="Calibri"/>
              <a:buChar char="•"/>
            </a:pPr>
            <a:r>
              <a:rPr lang="en-US"/>
              <a:t>Tam sat at a mat.</a:t>
            </a:r>
            <a:endParaRPr i="0"/>
          </a:p>
        </p:txBody>
      </p:sp>
      <p:sp>
        <p:nvSpPr>
          <p:cNvPr id="921" name="Google Shape;921;p9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9" name="Shape 929"/>
        <p:cNvGrpSpPr/>
        <p:nvPr/>
      </p:nvGrpSpPr>
      <p:grpSpPr>
        <a:xfrm>
          <a:off x="0" y="0"/>
          <a:ext cx="0" cy="0"/>
          <a:chOff x="0" y="0"/>
          <a:chExt cx="0" cy="0"/>
        </a:xfrm>
      </p:grpSpPr>
      <p:sp>
        <p:nvSpPr>
          <p:cNvPr id="930" name="Google Shape;930;p6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31" name="Google Shape;931;p6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t>Tell students that high-frequency words are words that they will hear and see over and over in texts. Write the words a, I, is, his, see. Have students work with a partner..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Have students work with a partner. </a:t>
            </a:r>
            <a:endParaRPr/>
          </a:p>
          <a:p>
            <a:pPr indent="-228600" lvl="1" marL="685800" rtl="0" algn="l">
              <a:lnSpc>
                <a:spcPct val="100000"/>
              </a:lnSpc>
              <a:spcBef>
                <a:spcPts val="0"/>
              </a:spcBef>
              <a:spcAft>
                <a:spcPts val="0"/>
              </a:spcAft>
              <a:buClr>
                <a:srgbClr val="000000"/>
              </a:buClr>
              <a:buSzPts val="1200"/>
              <a:buFont typeface="Calibri"/>
              <a:buChar char="•"/>
            </a:pPr>
            <a:r>
              <a:rPr lang="en-US"/>
              <a:t>One student spells a word. </a:t>
            </a:r>
            <a:endParaRPr/>
          </a:p>
          <a:p>
            <a:pPr indent="-228600" lvl="1" marL="685800" rtl="0" algn="l">
              <a:lnSpc>
                <a:spcPct val="100000"/>
              </a:lnSpc>
              <a:spcBef>
                <a:spcPts val="0"/>
              </a:spcBef>
              <a:spcAft>
                <a:spcPts val="0"/>
              </a:spcAft>
              <a:buClr>
                <a:srgbClr val="000000"/>
              </a:buClr>
              <a:buSzPts val="1200"/>
              <a:buFont typeface="Calibri"/>
              <a:buChar char="•"/>
            </a:pPr>
            <a:r>
              <a:rPr lang="en-US"/>
              <a:t>The other student says the word. </a:t>
            </a:r>
            <a:endParaRPr/>
          </a:p>
          <a:p>
            <a:pPr indent="-228600" lvl="1" marL="685800" rtl="0" algn="l">
              <a:lnSpc>
                <a:spcPct val="100000"/>
              </a:lnSpc>
              <a:spcBef>
                <a:spcPts val="0"/>
              </a:spcBef>
              <a:spcAft>
                <a:spcPts val="0"/>
              </a:spcAft>
              <a:buClr>
                <a:srgbClr val="000000"/>
              </a:buClr>
              <a:buSzPts val="1200"/>
              <a:buFont typeface="Calibri"/>
              <a:buChar char="•"/>
            </a:pPr>
            <a:r>
              <a:rPr lang="en-US"/>
              <a:t>Repeat.</a:t>
            </a:r>
            <a:endParaRPr i="0" sz="1800" u="none" strike="noStrike">
              <a:solidFill>
                <a:srgbClr val="000000"/>
              </a:solidFill>
            </a:endParaRPr>
          </a:p>
        </p:txBody>
      </p:sp>
      <p:sp>
        <p:nvSpPr>
          <p:cNvPr id="932" name="Google Shape;932;p6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4" name="Shape 944"/>
        <p:cNvGrpSpPr/>
        <p:nvPr/>
      </p:nvGrpSpPr>
      <p:grpSpPr>
        <a:xfrm>
          <a:off x="0" y="0"/>
          <a:ext cx="0" cy="0"/>
          <a:chOff x="0" y="0"/>
          <a:chExt cx="0" cy="0"/>
        </a:xfrm>
      </p:grpSpPr>
      <p:sp>
        <p:nvSpPr>
          <p:cNvPr id="945" name="Google Shape;945;p7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46" name="Google Shape;946;p7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Readers often read and compare two or more texts. Before comparing texts, readers retell the texts to check their understanding. Then they share information and ideas about both texts. </a:t>
            </a:r>
            <a:endParaRPr/>
          </a:p>
          <a:p>
            <a:pPr indent="-204216" lvl="0" marL="658368" rtl="0" algn="l">
              <a:lnSpc>
                <a:spcPct val="100000"/>
              </a:lnSpc>
              <a:spcBef>
                <a:spcPts val="0"/>
              </a:spcBef>
              <a:spcAft>
                <a:spcPts val="0"/>
              </a:spcAft>
              <a:buSzPts val="1200"/>
              <a:buFont typeface="Calibri"/>
              <a:buChar char="●"/>
            </a:pPr>
            <a:r>
              <a:rPr lang="en-US"/>
              <a:t>Retell the story events using your own words. Maintain, or keep, the same meaning as the text by telling the events in order and not changing any details. </a:t>
            </a:r>
            <a:endParaRPr/>
          </a:p>
          <a:p>
            <a:pPr indent="-204216" lvl="0" marL="658368" rtl="0" algn="l">
              <a:lnSpc>
                <a:spcPct val="100000"/>
              </a:lnSpc>
              <a:spcBef>
                <a:spcPts val="0"/>
              </a:spcBef>
              <a:spcAft>
                <a:spcPts val="0"/>
              </a:spcAft>
              <a:buSzPts val="1200"/>
              <a:buFont typeface="Calibri"/>
              <a:buChar char="●"/>
            </a:pPr>
            <a:r>
              <a:rPr lang="en-US"/>
              <a:t>Compare the texts. </a:t>
            </a:r>
            <a:endParaRPr/>
          </a:p>
          <a:p>
            <a:pPr indent="-215900" lvl="0" marL="228600" rtl="0" algn="l">
              <a:lnSpc>
                <a:spcPct val="100000"/>
              </a:lnSpc>
              <a:spcBef>
                <a:spcPts val="0"/>
              </a:spcBef>
              <a:spcAft>
                <a:spcPts val="0"/>
              </a:spcAft>
              <a:buSzPts val="1200"/>
              <a:buFont typeface="Calibri"/>
              <a:buAutoNum type="arabicPeriod"/>
            </a:pPr>
            <a:r>
              <a:rPr lang="en-US"/>
              <a:t>Model retelling part of The Blackout using your own words and maintaining meaning, and then comparing it to another text using the Talk About It prompt on p. 42 of the Student Interactive. Say: </a:t>
            </a:r>
            <a:r>
              <a:rPr i="1" lang="en-US"/>
              <a:t>First, there is a big storm that causes the electricity to go out in the building. Mama thinks she should check on one of the neighbors. This makes me think of something I read in “Neighbor to Neighbor” about helping neighbors. Neighbors can bring healthy foods to each other. </a:t>
            </a:r>
            <a:r>
              <a:rPr lang="en-US"/>
              <a:t>Tell students to finish the retelling. Then have them compare the neighbors’ actions in The Blackout to other ways neighbors have helped in other texts.</a:t>
            </a:r>
            <a:endParaRPr/>
          </a:p>
        </p:txBody>
      </p:sp>
      <p:sp>
        <p:nvSpPr>
          <p:cNvPr id="947" name="Google Shape;947;p7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0" name="Google Shape;150;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Point to the picture of the cat on p. 14 in the Student Interactive. Tell students to watch you and listen. As you say each sound in the word cat, hold up your index, middle, and ring fingers to indicate the number of sounds.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Repeat the sounds in the word cat several times: /k/ /a/ /t/. Then repeat the activity with the pictures for hat and fan. Say: </a:t>
            </a:r>
            <a:r>
              <a:rPr i="1" lang="en-US"/>
              <a:t>Each picture name has different sounds. What sound do you hear in the middle of each picture name?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Say</a:t>
            </a:r>
            <a:r>
              <a:rPr i="1" lang="en-US"/>
              <a:t>: Listen carefully as I say the sounds in pad: /p/ /a/ /d/. </a:t>
            </a:r>
            <a:r>
              <a:rPr lang="en-US"/>
              <a:t>Extend your pronunciation of the medial /a/ sound. Now repeat the sounds in pad with me: /p/ /a/ /d/. What sound do you hear in the middle of the word pad? Yes! It is the sound /a/. Keep practicing the medial a sound with the following words: cab, sad, mad, tap. Say the sounds and have students repeat the sounds.</a:t>
            </a:r>
            <a:endParaRPr i="1"/>
          </a:p>
        </p:txBody>
      </p:sp>
      <p:sp>
        <p:nvSpPr>
          <p:cNvPr id="151" name="Google Shape;151;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7" name="Shape 957"/>
        <p:cNvGrpSpPr/>
        <p:nvPr/>
      </p:nvGrpSpPr>
      <p:grpSpPr>
        <a:xfrm>
          <a:off x="0" y="0"/>
          <a:ext cx="0" cy="0"/>
          <a:chOff x="0" y="0"/>
          <a:chExt cx="0" cy="0"/>
        </a:xfrm>
      </p:grpSpPr>
      <p:sp>
        <p:nvSpPr>
          <p:cNvPr id="958" name="Google Shape;958;p7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59" name="Google Shape;959;p7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Have students use the strategies for comparing across texts.</a:t>
            </a:r>
            <a:endParaRPr/>
          </a:p>
          <a:p>
            <a:pPr indent="-215900" lvl="0" marL="228600" rtl="0" algn="l">
              <a:lnSpc>
                <a:spcPct val="100000"/>
              </a:lnSpc>
              <a:spcBef>
                <a:spcPts val="0"/>
              </a:spcBef>
              <a:spcAft>
                <a:spcPts val="0"/>
              </a:spcAft>
              <a:buSzPts val="1200"/>
              <a:buFont typeface="Calibri"/>
              <a:buAutoNum type="arabicPeriod"/>
            </a:pPr>
            <a:r>
              <a:rPr lang="en-US"/>
              <a:t>Use the Shared Read Have students retell The Blackout using their own words and maintaining the meaning of the original text. Then have them make connections to other texts about how people can help one another. If desired, distribute Speaking and Listening practice pages from the Resource Download Center. </a:t>
            </a:r>
            <a:r>
              <a:rPr b="1" i="0" lang="en-US" u="none" strike="noStrike">
                <a:solidFill>
                  <a:srgbClr val="000000"/>
                </a:solidFill>
              </a:rPr>
              <a:t>Click Path: Table of Contents -&gt; Resource Download Center -&gt; Speaking and Listening</a:t>
            </a:r>
            <a:endParaRPr/>
          </a:p>
          <a:p>
            <a:pPr indent="-215900" lvl="0" marL="228600" rtl="0" algn="l">
              <a:lnSpc>
                <a:spcPct val="100000"/>
              </a:lnSpc>
              <a:spcBef>
                <a:spcPts val="0"/>
              </a:spcBef>
              <a:spcAft>
                <a:spcPts val="0"/>
              </a:spcAft>
              <a:buSzPts val="1200"/>
              <a:buFont typeface="Calibri"/>
              <a:buAutoNum type="arabicPeriod"/>
            </a:pPr>
            <a:r>
              <a:rPr lang="en-US"/>
              <a:t>Have students use evidence from the texts they have read this week to respond to the Weekly Question. Tell them to write their responses or discuss them in small groups.</a:t>
            </a:r>
            <a:endParaRPr b="1"/>
          </a:p>
        </p:txBody>
      </p:sp>
      <p:sp>
        <p:nvSpPr>
          <p:cNvPr id="960" name="Google Shape;960;p7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1" name="Shape 971"/>
        <p:cNvGrpSpPr/>
        <p:nvPr/>
      </p:nvGrpSpPr>
      <p:grpSpPr>
        <a:xfrm>
          <a:off x="0" y="0"/>
          <a:ext cx="0" cy="0"/>
          <a:chOff x="0" y="0"/>
          <a:chExt cx="0" cy="0"/>
        </a:xfrm>
      </p:grpSpPr>
      <p:sp>
        <p:nvSpPr>
          <p:cNvPr id="972" name="Google Shape;972;p7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73" name="Google Shape;973;p7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t>Writing Club is a group of student authors who share writing ideas by speaking and listening cooperatively. Speakers tell about their writing ideas. Listeners are polite and helpful. Sharing makes good writers better. Writing Club can be a time for students to develop social communication.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Tell students that they will be participating in Writing Club once a week. Explain that in Writing Club, they will be working with others. Ask: </a:t>
            </a:r>
            <a:r>
              <a:rPr i="1" lang="en-US"/>
              <a:t>When is a good time to get help from others? What kind of help can you give others? </a:t>
            </a:r>
            <a:r>
              <a:rPr lang="en-US"/>
              <a:t>Tell students that today they will learn some rules about working in a Writing Club group.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Direct students to p. 49 of the Student Interactive. Read aloud the information about what Writing Club is and how students are expected to work together in Writing Club. Ask questions to reinforce students’ understanding. </a:t>
            </a:r>
            <a:endParaRPr/>
          </a:p>
          <a:p>
            <a:pPr indent="-228600" lvl="1" marL="685800" rtl="0" algn="l">
              <a:lnSpc>
                <a:spcPct val="100000"/>
              </a:lnSpc>
              <a:spcBef>
                <a:spcPts val="0"/>
              </a:spcBef>
              <a:spcAft>
                <a:spcPts val="0"/>
              </a:spcAft>
              <a:buClr>
                <a:srgbClr val="000000"/>
              </a:buClr>
              <a:buSzPts val="1200"/>
              <a:buFont typeface="Calibri"/>
              <a:buChar char="•"/>
            </a:pPr>
            <a:r>
              <a:rPr lang="en-US"/>
              <a:t>How do you come prepared to your Writing Club? </a:t>
            </a:r>
            <a:endParaRPr/>
          </a:p>
          <a:p>
            <a:pPr indent="-228600" lvl="1" marL="685800" rtl="0" algn="l">
              <a:lnSpc>
                <a:spcPct val="100000"/>
              </a:lnSpc>
              <a:spcBef>
                <a:spcPts val="0"/>
              </a:spcBef>
              <a:spcAft>
                <a:spcPts val="0"/>
              </a:spcAft>
              <a:buClr>
                <a:srgbClr val="000000"/>
              </a:buClr>
              <a:buSzPts val="1200"/>
              <a:buFont typeface="Calibri"/>
              <a:buChar char="•"/>
            </a:pPr>
            <a:r>
              <a:rPr lang="en-US"/>
              <a:t>What are some ways to show respect when you are listening to others read their writing? </a:t>
            </a:r>
            <a:endParaRPr/>
          </a:p>
          <a:p>
            <a:pPr indent="-228600" lvl="1" marL="685800" rtl="0" algn="l">
              <a:lnSpc>
                <a:spcPct val="100000"/>
              </a:lnSpc>
              <a:spcBef>
                <a:spcPts val="0"/>
              </a:spcBef>
              <a:spcAft>
                <a:spcPts val="0"/>
              </a:spcAft>
              <a:buClr>
                <a:srgbClr val="000000"/>
              </a:buClr>
              <a:buSzPts val="1200"/>
              <a:buFont typeface="Calibri"/>
              <a:buChar char="•"/>
            </a:pPr>
            <a:r>
              <a:rPr lang="en-US"/>
              <a:t>Why shouldn’t you be shy? </a:t>
            </a:r>
            <a:endParaRPr/>
          </a:p>
          <a:p>
            <a:pPr indent="-228600" lvl="1" marL="685800" rtl="0" algn="l">
              <a:lnSpc>
                <a:spcPct val="100000"/>
              </a:lnSpc>
              <a:spcBef>
                <a:spcPts val="0"/>
              </a:spcBef>
              <a:spcAft>
                <a:spcPts val="0"/>
              </a:spcAft>
              <a:buClr>
                <a:srgbClr val="000000"/>
              </a:buClr>
              <a:buSzPts val="1200"/>
              <a:buFont typeface="Calibri"/>
              <a:buChar char="•"/>
            </a:pPr>
            <a:r>
              <a:rPr lang="en-US"/>
              <a:t>What are some helpful comments that you might make?</a:t>
            </a:r>
            <a:endParaRPr i="0"/>
          </a:p>
        </p:txBody>
      </p:sp>
      <p:sp>
        <p:nvSpPr>
          <p:cNvPr id="974" name="Google Shape;974;p7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4" name="Shape 984"/>
        <p:cNvGrpSpPr/>
        <p:nvPr/>
      </p:nvGrpSpPr>
      <p:grpSpPr>
        <a:xfrm>
          <a:off x="0" y="0"/>
          <a:ext cx="0" cy="0"/>
          <a:chOff x="0" y="0"/>
          <a:chExt cx="0" cy="0"/>
        </a:xfrm>
      </p:grpSpPr>
      <p:sp>
        <p:nvSpPr>
          <p:cNvPr id="985" name="Google Shape;985;p7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86" name="Google Shape;986;p7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rPr b="1" i="1" lang="en-US" u="none" strike="noStrike">
                <a:solidFill>
                  <a:srgbClr val="000000"/>
                </a:solidFill>
              </a:rPr>
              <a:t>(Note: Move the orange boxes to cover each bold spelling word before you read aloud the words and sentences.)</a:t>
            </a:r>
            <a:endParaRPr i="0" u="none" strike="noStrike">
              <a:solidFill>
                <a:srgbClr val="000000"/>
              </a:solidFill>
            </a:endParaRPr>
          </a:p>
          <a:p>
            <a:pPr indent="-228600" lvl="0" marL="228600" rtl="0" algn="l">
              <a:lnSpc>
                <a:spcPct val="100000"/>
              </a:lnSpc>
              <a:spcBef>
                <a:spcPts val="0"/>
              </a:spcBef>
              <a:spcAft>
                <a:spcPts val="0"/>
              </a:spcAft>
              <a:buClr>
                <a:srgbClr val="000000"/>
              </a:buClr>
              <a:buSzPts val="1200"/>
              <a:buFont typeface="Calibri"/>
              <a:buAutoNum type="arabicPeriod"/>
            </a:pPr>
            <a:r>
              <a:rPr i="0" lang="en-US" u="none" strike="noStrike">
                <a:solidFill>
                  <a:srgbClr val="000000"/>
                </a:solidFill>
              </a:rPr>
              <a:t>Read aloud the words and sentences. Have students spell the words with initial consonant blends and the high-frequency words they have been practicing this week. </a:t>
            </a:r>
            <a:endParaRPr/>
          </a:p>
          <a:p>
            <a:pPr indent="-228600" lvl="1" marL="685800" rtl="0" algn="l">
              <a:lnSpc>
                <a:spcPct val="100000"/>
              </a:lnSpc>
              <a:spcBef>
                <a:spcPts val="0"/>
              </a:spcBef>
              <a:spcAft>
                <a:spcPts val="0"/>
              </a:spcAft>
              <a:buClr>
                <a:srgbClr val="000000"/>
              </a:buClr>
              <a:buSzPts val="1200"/>
              <a:buFont typeface="Arial"/>
              <a:buAutoNum type="arabicPeriod"/>
            </a:pPr>
            <a:r>
              <a:rPr lang="en-US"/>
              <a:t>Let’s </a:t>
            </a:r>
            <a:r>
              <a:rPr b="1" lang="en-US"/>
              <a:t>see</a:t>
            </a:r>
            <a:r>
              <a:rPr lang="en-US"/>
              <a:t> a movie. </a:t>
            </a:r>
            <a:endParaRPr/>
          </a:p>
          <a:p>
            <a:pPr indent="-228600" lvl="1" marL="685800" rtl="0" algn="l">
              <a:lnSpc>
                <a:spcPct val="100000"/>
              </a:lnSpc>
              <a:spcBef>
                <a:spcPts val="0"/>
              </a:spcBef>
              <a:spcAft>
                <a:spcPts val="0"/>
              </a:spcAft>
              <a:buClr>
                <a:srgbClr val="000000"/>
              </a:buClr>
              <a:buSzPts val="1200"/>
              <a:buFont typeface="Arial"/>
              <a:buAutoNum type="arabicPeriod"/>
            </a:pPr>
            <a:r>
              <a:rPr lang="en-US"/>
              <a:t>I </a:t>
            </a:r>
            <a:r>
              <a:rPr b="1" lang="en-US"/>
              <a:t>am</a:t>
            </a:r>
            <a:r>
              <a:rPr lang="en-US"/>
              <a:t> a good helper. </a:t>
            </a:r>
            <a:endParaRPr/>
          </a:p>
          <a:p>
            <a:pPr indent="-228600" lvl="1" marL="685800" rtl="0" algn="l">
              <a:lnSpc>
                <a:spcPct val="100000"/>
              </a:lnSpc>
              <a:spcBef>
                <a:spcPts val="0"/>
              </a:spcBef>
              <a:spcAft>
                <a:spcPts val="0"/>
              </a:spcAft>
              <a:buClr>
                <a:srgbClr val="000000"/>
              </a:buClr>
              <a:buSzPts val="1200"/>
              <a:buFont typeface="Arial"/>
              <a:buAutoNum type="arabicPeriod"/>
            </a:pPr>
            <a:r>
              <a:rPr b="1" lang="en-US"/>
              <a:t>I</a:t>
            </a:r>
            <a:r>
              <a:rPr lang="en-US"/>
              <a:t> was sad to leave. </a:t>
            </a:r>
            <a:endParaRPr/>
          </a:p>
          <a:p>
            <a:pPr indent="-228600" lvl="1" marL="685800" rtl="0" algn="l">
              <a:lnSpc>
                <a:spcPct val="100000"/>
              </a:lnSpc>
              <a:spcBef>
                <a:spcPts val="0"/>
              </a:spcBef>
              <a:spcAft>
                <a:spcPts val="0"/>
              </a:spcAft>
              <a:buClr>
                <a:srgbClr val="000000"/>
              </a:buClr>
              <a:buSzPts val="1200"/>
              <a:buFont typeface="Arial"/>
              <a:buAutoNum type="arabicPeriod"/>
            </a:pPr>
            <a:r>
              <a:rPr lang="en-US"/>
              <a:t>They have a </a:t>
            </a:r>
            <a:r>
              <a:rPr b="1" lang="en-US"/>
              <a:t>mat</a:t>
            </a:r>
            <a:r>
              <a:rPr lang="en-US"/>
              <a:t> by their door. </a:t>
            </a:r>
            <a:endParaRPr/>
          </a:p>
          <a:p>
            <a:pPr indent="-228600" lvl="1" marL="685800" rtl="0" algn="l">
              <a:lnSpc>
                <a:spcPct val="100000"/>
              </a:lnSpc>
              <a:spcBef>
                <a:spcPts val="0"/>
              </a:spcBef>
              <a:spcAft>
                <a:spcPts val="0"/>
              </a:spcAft>
              <a:buClr>
                <a:srgbClr val="000000"/>
              </a:buClr>
              <a:buSzPts val="1200"/>
              <a:buFont typeface="Arial"/>
              <a:buAutoNum type="arabicPeriod"/>
            </a:pPr>
            <a:r>
              <a:rPr lang="en-US"/>
              <a:t>We saw penguins </a:t>
            </a:r>
            <a:r>
              <a:rPr b="1" lang="en-US"/>
              <a:t>at</a:t>
            </a:r>
            <a:r>
              <a:rPr lang="en-US"/>
              <a:t> the zoo. </a:t>
            </a:r>
            <a:endParaRPr/>
          </a:p>
          <a:p>
            <a:pPr indent="-228600" lvl="1" marL="685800" rtl="0" algn="l">
              <a:lnSpc>
                <a:spcPct val="100000"/>
              </a:lnSpc>
              <a:spcBef>
                <a:spcPts val="0"/>
              </a:spcBef>
              <a:spcAft>
                <a:spcPts val="0"/>
              </a:spcAft>
              <a:buClr>
                <a:srgbClr val="000000"/>
              </a:buClr>
              <a:buSzPts val="1200"/>
              <a:buFont typeface="Arial"/>
              <a:buAutoNum type="arabicPeriod"/>
            </a:pPr>
            <a:r>
              <a:rPr lang="en-US"/>
              <a:t>The children </a:t>
            </a:r>
            <a:r>
              <a:rPr b="1" lang="en-US"/>
              <a:t>sat</a:t>
            </a:r>
            <a:r>
              <a:rPr lang="en-US"/>
              <a:t> in a circle.</a:t>
            </a:r>
            <a:endParaRPr/>
          </a:p>
          <a:p>
            <a:pPr indent="-228600" lvl="0" marL="228600" rtl="0" algn="l">
              <a:lnSpc>
                <a:spcPct val="100000"/>
              </a:lnSpc>
              <a:spcBef>
                <a:spcPts val="0"/>
              </a:spcBef>
              <a:spcAft>
                <a:spcPts val="0"/>
              </a:spcAft>
              <a:buClr>
                <a:srgbClr val="000000"/>
              </a:buClr>
              <a:buSzPts val="1200"/>
              <a:buFont typeface="Calibri"/>
              <a:buAutoNum type="arabicPeriod"/>
            </a:pPr>
            <a:r>
              <a:rPr i="0" lang="en-US" u="none" strike="noStrike">
                <a:solidFill>
                  <a:srgbClr val="000000"/>
                </a:solidFill>
              </a:rPr>
              <a:t>Reveal the spelling word and have students check their work. </a:t>
            </a:r>
            <a:endParaRPr/>
          </a:p>
          <a:p>
            <a:pPr indent="-152400" lvl="0" marL="228600" rtl="0" algn="l">
              <a:lnSpc>
                <a:spcPct val="100000"/>
              </a:lnSpc>
              <a:spcBef>
                <a:spcPts val="0"/>
              </a:spcBef>
              <a:spcAft>
                <a:spcPts val="0"/>
              </a:spcAft>
              <a:buClr>
                <a:schemeClr val="dk1"/>
              </a:buClr>
              <a:buSzPts val="1200"/>
              <a:buFont typeface="Arial"/>
              <a:buNone/>
            </a:pPr>
            <a:r>
              <a:t/>
            </a:r>
            <a:endParaRPr i="0" sz="1200" u="none" strike="noStrike">
              <a:solidFill>
                <a:srgbClr val="000000"/>
              </a:solidFill>
            </a:endParaRPr>
          </a:p>
          <a:p>
            <a:pPr indent="0" lvl="0" marL="0" rtl="0" algn="l">
              <a:lnSpc>
                <a:spcPct val="100000"/>
              </a:lnSpc>
              <a:spcBef>
                <a:spcPts val="0"/>
              </a:spcBef>
              <a:spcAft>
                <a:spcPts val="0"/>
              </a:spcAft>
              <a:buClr>
                <a:schemeClr val="dk1"/>
              </a:buClr>
              <a:buSzPts val="1200"/>
              <a:buFont typeface="Calibri"/>
              <a:buNone/>
            </a:pPr>
            <a:r>
              <a:t/>
            </a:r>
            <a:endParaRPr i="0" sz="1200" u="none" strike="noStrike">
              <a:solidFill>
                <a:srgbClr val="000000"/>
              </a:solidFill>
            </a:endParaRPr>
          </a:p>
          <a:p>
            <a:pPr indent="0" lvl="0" marL="0" rtl="0" algn="l">
              <a:lnSpc>
                <a:spcPct val="100000"/>
              </a:lnSpc>
              <a:spcBef>
                <a:spcPts val="0"/>
              </a:spcBef>
              <a:spcAft>
                <a:spcPts val="0"/>
              </a:spcAft>
              <a:buClr>
                <a:schemeClr val="dk1"/>
              </a:buClr>
              <a:buSzPts val="1800"/>
              <a:buFont typeface="Calibri"/>
              <a:buNone/>
            </a:pPr>
            <a:r>
              <a:t/>
            </a:r>
            <a:endParaRPr i="0" sz="1800" u="none" strike="noStrike">
              <a:solidFill>
                <a:srgbClr val="000000"/>
              </a:solidFill>
            </a:endParaRPr>
          </a:p>
        </p:txBody>
      </p:sp>
      <p:sp>
        <p:nvSpPr>
          <p:cNvPr id="987" name="Google Shape;987;p7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1" name="Shape 1001"/>
        <p:cNvGrpSpPr/>
        <p:nvPr/>
      </p:nvGrpSpPr>
      <p:grpSpPr>
        <a:xfrm>
          <a:off x="0" y="0"/>
          <a:ext cx="0" cy="0"/>
          <a:chOff x="0" y="0"/>
          <a:chExt cx="0" cy="0"/>
        </a:xfrm>
      </p:grpSpPr>
      <p:sp>
        <p:nvSpPr>
          <p:cNvPr id="1002" name="Google Shape;1002;p7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03" name="Google Shape;1003;p7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t>Display the following sentence, and guide students to complete the question. </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The boy runs quickly. </a:t>
            </a:r>
            <a:endParaRPr/>
          </a:p>
          <a:p>
            <a:pPr indent="0" lvl="1" marL="457200" rtl="0" algn="l">
              <a:lnSpc>
                <a:spcPct val="100000"/>
              </a:lnSpc>
              <a:spcBef>
                <a:spcPts val="0"/>
              </a:spcBef>
              <a:spcAft>
                <a:spcPts val="0"/>
              </a:spcAft>
              <a:buClr>
                <a:srgbClr val="000000"/>
              </a:buClr>
              <a:buSzPts val="1200"/>
              <a:buFont typeface="Arial"/>
              <a:buNone/>
            </a:pPr>
            <a:r>
              <a:rPr lang="en-US"/>
              <a:t>Which word in the sentence is a noun? </a:t>
            </a:r>
            <a:endParaRPr/>
          </a:p>
          <a:p>
            <a:pPr indent="-228600" lvl="1" marL="685800" rtl="0" algn="l">
              <a:lnSpc>
                <a:spcPct val="100000"/>
              </a:lnSpc>
              <a:spcBef>
                <a:spcPts val="0"/>
              </a:spcBef>
              <a:spcAft>
                <a:spcPts val="0"/>
              </a:spcAft>
              <a:buClr>
                <a:srgbClr val="000000"/>
              </a:buClr>
              <a:buSzPts val="1200"/>
              <a:buFont typeface="Calibri"/>
              <a:buAutoNum type="alphaUcPeriod"/>
            </a:pPr>
            <a:r>
              <a:rPr lang="en-US"/>
              <a:t>the </a:t>
            </a:r>
            <a:endParaRPr/>
          </a:p>
          <a:p>
            <a:pPr indent="-228600" lvl="1" marL="685800" rtl="0" algn="l">
              <a:lnSpc>
                <a:spcPct val="100000"/>
              </a:lnSpc>
              <a:spcBef>
                <a:spcPts val="0"/>
              </a:spcBef>
              <a:spcAft>
                <a:spcPts val="0"/>
              </a:spcAft>
              <a:buClr>
                <a:srgbClr val="000000"/>
              </a:buClr>
              <a:buSzPts val="1200"/>
              <a:buFont typeface="Calibri"/>
              <a:buAutoNum type="alphaUcPeriod"/>
            </a:pPr>
            <a:r>
              <a:rPr b="1" lang="en-US"/>
              <a:t>boy </a:t>
            </a:r>
            <a:endParaRPr b="1"/>
          </a:p>
          <a:p>
            <a:pPr indent="-228600" lvl="1" marL="685800" rtl="0" algn="l">
              <a:lnSpc>
                <a:spcPct val="100000"/>
              </a:lnSpc>
              <a:spcBef>
                <a:spcPts val="0"/>
              </a:spcBef>
              <a:spcAft>
                <a:spcPts val="0"/>
              </a:spcAft>
              <a:buClr>
                <a:srgbClr val="000000"/>
              </a:buClr>
              <a:buSzPts val="1200"/>
              <a:buFont typeface="Calibri"/>
              <a:buAutoNum type="alphaUcPeriod"/>
            </a:pPr>
            <a:r>
              <a:rPr lang="en-US"/>
              <a:t>runs </a:t>
            </a:r>
            <a:endParaRPr/>
          </a:p>
          <a:p>
            <a:pPr indent="-228600" lvl="1" marL="685800" rtl="0" algn="l">
              <a:lnSpc>
                <a:spcPct val="100000"/>
              </a:lnSpc>
              <a:spcBef>
                <a:spcPts val="0"/>
              </a:spcBef>
              <a:spcAft>
                <a:spcPts val="0"/>
              </a:spcAft>
              <a:buClr>
                <a:srgbClr val="000000"/>
              </a:buClr>
              <a:buSzPts val="1200"/>
              <a:buFont typeface="Calibri"/>
              <a:buAutoNum type="alphaUcPeriod"/>
            </a:pPr>
            <a:r>
              <a:rPr lang="en-US"/>
              <a:t>quickly </a:t>
            </a:r>
            <a:endParaRPr/>
          </a:p>
          <a:p>
            <a:pPr indent="-228600" lvl="0" marL="228600" rtl="0" algn="l">
              <a:lnSpc>
                <a:spcPct val="100000"/>
              </a:lnSpc>
              <a:spcBef>
                <a:spcPts val="0"/>
              </a:spcBef>
              <a:spcAft>
                <a:spcPts val="0"/>
              </a:spcAft>
              <a:buClr>
                <a:srgbClr val="000000"/>
              </a:buClr>
              <a:buSzPts val="1200"/>
              <a:buFont typeface="Arial"/>
              <a:buAutoNum type="arabicPeriod" startAt="2"/>
            </a:pPr>
            <a:r>
              <a:rPr lang="en-US"/>
              <a:t>Have students complete Language and Conventions p. 35 from the Resource Download Center.</a:t>
            </a:r>
            <a:r>
              <a:rPr i="0" lang="en-US" u="none" strike="noStrike">
                <a:solidFill>
                  <a:srgbClr val="000000"/>
                </a:solidFill>
              </a:rPr>
              <a:t>. </a:t>
            </a:r>
            <a:r>
              <a:rPr b="1" i="0" lang="en-US" u="none" strike="noStrike">
                <a:solidFill>
                  <a:srgbClr val="000000"/>
                </a:solidFill>
              </a:rPr>
              <a:t>Click path: Table of Contents -&gt; Resource Download Center -&gt; Language and Conventions -&gt; U1 W1</a:t>
            </a:r>
            <a:endParaRPr b="1" i="0" u="none" strike="noStrike">
              <a:solidFill>
                <a:srgbClr val="000000"/>
              </a:solidFill>
            </a:endParaRPr>
          </a:p>
          <a:p>
            <a:pPr indent="-152400" lvl="0" marL="228600" rtl="0" algn="l">
              <a:lnSpc>
                <a:spcPct val="100000"/>
              </a:lnSpc>
              <a:spcBef>
                <a:spcPts val="0"/>
              </a:spcBef>
              <a:spcAft>
                <a:spcPts val="0"/>
              </a:spcAft>
              <a:buClr>
                <a:schemeClr val="dk1"/>
              </a:buClr>
              <a:buSzPts val="1200"/>
              <a:buFont typeface="Arial"/>
              <a:buNone/>
            </a:pPr>
            <a:r>
              <a:t/>
            </a:r>
            <a:endParaRPr b="1" i="0" sz="1200" u="none" strike="noStrike">
              <a:solidFill>
                <a:srgbClr val="000000"/>
              </a:solidFill>
            </a:endParaRPr>
          </a:p>
          <a:p>
            <a:pPr indent="0" lvl="0" marL="0" rtl="0" algn="l">
              <a:lnSpc>
                <a:spcPct val="100000"/>
              </a:lnSpc>
              <a:spcBef>
                <a:spcPts val="0"/>
              </a:spcBef>
              <a:spcAft>
                <a:spcPts val="0"/>
              </a:spcAft>
              <a:buClr>
                <a:schemeClr val="dk1"/>
              </a:buClr>
              <a:buSzPts val="1200"/>
              <a:buFont typeface="Calibri"/>
              <a:buNone/>
            </a:pPr>
            <a:r>
              <a:t/>
            </a:r>
            <a:endParaRPr b="1" i="0" sz="1200" u="none" strike="noStrike">
              <a:solidFill>
                <a:srgbClr val="000000"/>
              </a:solidFill>
            </a:endParaRPr>
          </a:p>
          <a:p>
            <a:pPr indent="0" lvl="0" marL="0" rtl="0" algn="l">
              <a:lnSpc>
                <a:spcPct val="100000"/>
              </a:lnSpc>
              <a:spcBef>
                <a:spcPts val="0"/>
              </a:spcBef>
              <a:spcAft>
                <a:spcPts val="0"/>
              </a:spcAft>
              <a:buClr>
                <a:schemeClr val="dk1"/>
              </a:buClr>
              <a:buSzPts val="1800"/>
              <a:buFont typeface="Calibri"/>
              <a:buNone/>
            </a:pPr>
            <a:r>
              <a:t/>
            </a:r>
            <a:endParaRPr i="0" sz="1800" u="none" strike="noStrike">
              <a:solidFill>
                <a:srgbClr val="000000"/>
              </a:solidFill>
            </a:endParaRPr>
          </a:p>
        </p:txBody>
      </p:sp>
      <p:sp>
        <p:nvSpPr>
          <p:cNvPr id="1004" name="Google Shape;1004;p7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3" name="Shape 1013"/>
        <p:cNvGrpSpPr/>
        <p:nvPr/>
      </p:nvGrpSpPr>
      <p:grpSpPr>
        <a:xfrm>
          <a:off x="0" y="0"/>
          <a:ext cx="0" cy="0"/>
          <a:chOff x="0" y="0"/>
          <a:chExt cx="0" cy="0"/>
        </a:xfrm>
      </p:grpSpPr>
      <p:sp>
        <p:nvSpPr>
          <p:cNvPr id="1014" name="Google Shape;1014;p8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15" name="Google Shape;1015;p8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4000" lvl="0" marL="342900" rtl="0" algn="l">
              <a:lnSpc>
                <a:spcPct val="100000"/>
              </a:lnSpc>
              <a:spcBef>
                <a:spcPts val="0"/>
              </a:spcBef>
              <a:spcAft>
                <a:spcPts val="0"/>
              </a:spcAft>
              <a:buSzPts val="1400"/>
              <a:buFont typeface="Arial"/>
              <a:buNone/>
            </a:pPr>
            <a:r>
              <a:t/>
            </a:r>
            <a:endParaRPr/>
          </a:p>
        </p:txBody>
      </p:sp>
      <p:sp>
        <p:nvSpPr>
          <p:cNvPr id="1016" name="Google Shape;1016;p8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2" name="Google Shape;162;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Use Sound-Spelling Card 1 (astronaut) to introduce how to spell the short a sound. Tell students that the sound /a/ at the beginning of astronaut is spelled a.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Say: </a:t>
            </a:r>
            <a:r>
              <a:rPr i="1" lang="en-US"/>
              <a:t>This is a picture of an astronaut. Astronaut begins with the sound /a/. </a:t>
            </a:r>
            <a:r>
              <a:rPr lang="en-US"/>
              <a:t>Listen: /a/ (pause) /a/ (pause) /a/ (pause) astronaut. Say the sound with me. Have students say the sound several times.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Then ask: </a:t>
            </a:r>
            <a:r>
              <a:rPr i="1" lang="en-US"/>
              <a:t>What sound does astronaut begin with? </a:t>
            </a:r>
            <a:r>
              <a:rPr lang="en-US"/>
              <a:t>Elicit responses. </a:t>
            </a:r>
            <a:r>
              <a:rPr i="1" lang="en-US"/>
              <a:t>Good job! </a:t>
            </a:r>
            <a:r>
              <a:rPr lang="en-US"/>
              <a:t>Point to the Aa at the top of the card. </a:t>
            </a:r>
            <a:r>
              <a:rPr i="1" lang="en-US"/>
              <a:t>The sound /a/ is called the short a sound and is spelled with the letter a. What letter spells the short a sound? That’s right, the letter a.</a:t>
            </a:r>
            <a:endParaRPr b="1" i="1" u="none" strike="noStrike">
              <a:solidFill>
                <a:srgbClr val="000000"/>
              </a:solidFill>
            </a:endParaRPr>
          </a:p>
          <a:p>
            <a:pPr indent="-190500" lvl="0" marL="228600" marR="0" rtl="0" algn="l">
              <a:lnSpc>
                <a:spcPct val="100000"/>
              </a:lnSpc>
              <a:spcBef>
                <a:spcPts val="0"/>
              </a:spcBef>
              <a:spcAft>
                <a:spcPts val="0"/>
              </a:spcAft>
              <a:buClr>
                <a:srgbClr val="000000"/>
              </a:buClr>
              <a:buSzPts val="1200"/>
              <a:buFont typeface="Calibri"/>
              <a:buAutoNum type="arabicPeriod"/>
            </a:pPr>
            <a:r>
              <a:rPr b="1" i="0" lang="en-US" u="none" strike="noStrike">
                <a:solidFill>
                  <a:srgbClr val="000000"/>
                </a:solidFill>
              </a:rPr>
              <a:t>Click path -&gt; Table of Contents -&gt; Unit 1 Week 1 </a:t>
            </a:r>
            <a:r>
              <a:rPr b="1" lang="en-US">
                <a:solidFill>
                  <a:srgbClr val="000000"/>
                </a:solidFill>
              </a:rPr>
              <a:t>Realistic Fiction</a:t>
            </a:r>
            <a:r>
              <a:rPr b="1" i="0" lang="en-US" u="none" strike="noStrike">
                <a:solidFill>
                  <a:srgbClr val="000000"/>
                </a:solidFill>
              </a:rPr>
              <a:t>-&gt; Lesson 1</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Direct students to the bottom of p. 14 in the Student Interactive. Have them practice saying each picture name. Tell them to listen to the middle sound in each picture name. If they hear the sound /a/, they should write the letter a on the line</a:t>
            </a:r>
            <a:endParaRPr/>
          </a:p>
        </p:txBody>
      </p:sp>
      <p:sp>
        <p:nvSpPr>
          <p:cNvPr id="163" name="Google Shape;163;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6" name="Google Shape;176;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Write the high-frequency words a, I, is, his, see on index cards or sticky notes. Display the words. Tell students that there are some words we learn by remembering the letters instead of by saying the sounds. </a:t>
            </a:r>
            <a:endParaRPr/>
          </a:p>
          <a:p>
            <a:pPr indent="-231648" lvl="1" marL="685800" rtl="0" algn="l">
              <a:lnSpc>
                <a:spcPct val="100000"/>
              </a:lnSpc>
              <a:spcBef>
                <a:spcPts val="0"/>
              </a:spcBef>
              <a:spcAft>
                <a:spcPts val="0"/>
              </a:spcAft>
              <a:buClr>
                <a:srgbClr val="000000"/>
              </a:buClr>
              <a:buSzPts val="1200"/>
              <a:buFont typeface="Calibri"/>
              <a:buChar char="•"/>
            </a:pPr>
            <a:r>
              <a:rPr lang="en-US"/>
              <a:t>Point to each word as you read it. </a:t>
            </a:r>
            <a:endParaRPr/>
          </a:p>
          <a:p>
            <a:pPr indent="-231648" lvl="1" marL="685800" rtl="0" algn="l">
              <a:lnSpc>
                <a:spcPct val="100000"/>
              </a:lnSpc>
              <a:spcBef>
                <a:spcPts val="0"/>
              </a:spcBef>
              <a:spcAft>
                <a:spcPts val="0"/>
              </a:spcAft>
              <a:buClr>
                <a:srgbClr val="000000"/>
              </a:buClr>
              <a:buSzPts val="1200"/>
              <a:buFont typeface="Calibri"/>
              <a:buChar char="•"/>
            </a:pPr>
            <a:r>
              <a:rPr lang="en-US"/>
              <a:t>Then spell the word and read it again. (Tell students that the word I must always be capitalized.)</a:t>
            </a:r>
            <a:endParaRPr/>
          </a:p>
        </p:txBody>
      </p:sp>
      <p:sp>
        <p:nvSpPr>
          <p:cNvPr id="177" name="Google Shape;177;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5" name="Shape 15"/>
        <p:cNvGrpSpPr/>
        <p:nvPr/>
      </p:nvGrpSpPr>
      <p:grpSpPr>
        <a:xfrm>
          <a:off x="0" y="0"/>
          <a:ext cx="0" cy="0"/>
          <a:chOff x="0" y="0"/>
          <a:chExt cx="0" cy="0"/>
        </a:xfrm>
      </p:grpSpPr>
      <p:sp>
        <p:nvSpPr>
          <p:cNvPr id="16" name="Google Shape;16;p7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7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 name="Google Shape;18;p7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3" name="Shape 73"/>
        <p:cNvGrpSpPr/>
        <p:nvPr/>
      </p:nvGrpSpPr>
      <p:grpSpPr>
        <a:xfrm>
          <a:off x="0" y="0"/>
          <a:ext cx="0" cy="0"/>
          <a:chOff x="0" y="0"/>
          <a:chExt cx="0" cy="0"/>
        </a:xfrm>
      </p:grpSpPr>
      <p:sp>
        <p:nvSpPr>
          <p:cNvPr id="74" name="Google Shape;74;p87"/>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5" name="Google Shape;75;p87"/>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6" name="Google Shape;76;p8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8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8" name="Google Shape;78;p8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9" name="Shape 19"/>
        <p:cNvGrpSpPr/>
        <p:nvPr/>
      </p:nvGrpSpPr>
      <p:grpSpPr>
        <a:xfrm>
          <a:off x="0" y="0"/>
          <a:ext cx="0" cy="0"/>
          <a:chOff x="0" y="0"/>
          <a:chExt cx="0" cy="0"/>
        </a:xfrm>
      </p:grpSpPr>
      <p:sp>
        <p:nvSpPr>
          <p:cNvPr id="20" name="Google Shape;20;p78"/>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 name="Google Shape;21;p78"/>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2" name="Google Shape;22;p7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7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 name="Google Shape;24;p7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5" name="Shape 25"/>
        <p:cNvGrpSpPr/>
        <p:nvPr/>
      </p:nvGrpSpPr>
      <p:grpSpPr>
        <a:xfrm>
          <a:off x="0" y="0"/>
          <a:ext cx="0" cy="0"/>
          <a:chOff x="0" y="0"/>
          <a:chExt cx="0" cy="0"/>
        </a:xfrm>
      </p:grpSpPr>
      <p:sp>
        <p:nvSpPr>
          <p:cNvPr id="26" name="Google Shape;26;p7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79"/>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 name="Google Shape;28;p7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7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 name="Google Shape;30;p7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1" name="Shape 31"/>
        <p:cNvGrpSpPr/>
        <p:nvPr/>
      </p:nvGrpSpPr>
      <p:grpSpPr>
        <a:xfrm>
          <a:off x="0" y="0"/>
          <a:ext cx="0" cy="0"/>
          <a:chOff x="0" y="0"/>
          <a:chExt cx="0" cy="0"/>
        </a:xfrm>
      </p:grpSpPr>
      <p:sp>
        <p:nvSpPr>
          <p:cNvPr id="32" name="Google Shape;32;p80"/>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 name="Google Shape;33;p80"/>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4" name="Google Shape;34;p8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8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 name="Google Shape;36;p8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7" name="Shape 37"/>
        <p:cNvGrpSpPr/>
        <p:nvPr/>
      </p:nvGrpSpPr>
      <p:grpSpPr>
        <a:xfrm>
          <a:off x="0" y="0"/>
          <a:ext cx="0" cy="0"/>
          <a:chOff x="0" y="0"/>
          <a:chExt cx="0" cy="0"/>
        </a:xfrm>
      </p:grpSpPr>
      <p:sp>
        <p:nvSpPr>
          <p:cNvPr id="38" name="Google Shape;38;p8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 name="Google Shape;39;p81"/>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 name="Google Shape;40;p81"/>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 name="Google Shape;41;p8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 name="Google Shape;42;p8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 name="Google Shape;43;p8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4" name="Shape 44"/>
        <p:cNvGrpSpPr/>
        <p:nvPr/>
      </p:nvGrpSpPr>
      <p:grpSpPr>
        <a:xfrm>
          <a:off x="0" y="0"/>
          <a:ext cx="0" cy="0"/>
          <a:chOff x="0" y="0"/>
          <a:chExt cx="0" cy="0"/>
        </a:xfrm>
      </p:grpSpPr>
      <p:sp>
        <p:nvSpPr>
          <p:cNvPr id="45" name="Google Shape;45;p82"/>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6" name="Google Shape;46;p82"/>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7" name="Google Shape;47;p82"/>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8" name="Google Shape;48;p82"/>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9" name="Google Shape;49;p82"/>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0" name="Google Shape;50;p8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8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8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3" name="Shape 53"/>
        <p:cNvGrpSpPr/>
        <p:nvPr/>
      </p:nvGrpSpPr>
      <p:grpSpPr>
        <a:xfrm>
          <a:off x="0" y="0"/>
          <a:ext cx="0" cy="0"/>
          <a:chOff x="0" y="0"/>
          <a:chExt cx="0" cy="0"/>
        </a:xfrm>
      </p:grpSpPr>
      <p:sp>
        <p:nvSpPr>
          <p:cNvPr id="54" name="Google Shape;54;p84"/>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5" name="Google Shape;55;p84"/>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56" name="Google Shape;56;p84"/>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57" name="Google Shape;57;p8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8" name="Google Shape;58;p8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9" name="Google Shape;59;p8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0" name="Shape 60"/>
        <p:cNvGrpSpPr/>
        <p:nvPr/>
      </p:nvGrpSpPr>
      <p:grpSpPr>
        <a:xfrm>
          <a:off x="0" y="0"/>
          <a:ext cx="0" cy="0"/>
          <a:chOff x="0" y="0"/>
          <a:chExt cx="0" cy="0"/>
        </a:xfrm>
      </p:grpSpPr>
      <p:sp>
        <p:nvSpPr>
          <p:cNvPr id="61" name="Google Shape;61;p85"/>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2" name="Google Shape;62;p85"/>
          <p:cNvSpPr/>
          <p:nvPr>
            <p:ph idx="2" type="pic"/>
          </p:nvPr>
        </p:nvSpPr>
        <p:spPr>
          <a:xfrm>
            <a:off x="5183188" y="987425"/>
            <a:ext cx="6172200" cy="4873625"/>
          </a:xfrm>
          <a:prstGeom prst="rect">
            <a:avLst/>
          </a:prstGeom>
          <a:noFill/>
          <a:ln>
            <a:noFill/>
          </a:ln>
        </p:spPr>
      </p:sp>
      <p:sp>
        <p:nvSpPr>
          <p:cNvPr id="63" name="Google Shape;63;p85"/>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4" name="Google Shape;64;p8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5" name="Google Shape;65;p8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6" name="Google Shape;66;p8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7" name="Shape 67"/>
        <p:cNvGrpSpPr/>
        <p:nvPr/>
      </p:nvGrpSpPr>
      <p:grpSpPr>
        <a:xfrm>
          <a:off x="0" y="0"/>
          <a:ext cx="0" cy="0"/>
          <a:chOff x="0" y="0"/>
          <a:chExt cx="0" cy="0"/>
        </a:xfrm>
      </p:grpSpPr>
      <p:sp>
        <p:nvSpPr>
          <p:cNvPr id="68" name="Google Shape;68;p8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9" name="Google Shape;69;p86"/>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0" name="Google Shape;70;p8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8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2" name="Google Shape;72;p8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theme" Target="../theme/theme1.xml"/><Relationship Id="rId10" Type="http://schemas.openxmlformats.org/officeDocument/2006/relationships/slideLayout" Target="../slideLayouts/slideLayout10.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7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76"/>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7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 name="Google Shape;13;p7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 name="Google Shape;14;p7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 Id="rId4" Type="http://schemas.openxmlformats.org/officeDocument/2006/relationships/image" Target="../media/image1.png"/><Relationship Id="rId5"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png"/><Relationship Id="rId4" Type="http://schemas.openxmlformats.org/officeDocument/2006/relationships/image" Target="../media/image9.png"/><Relationship Id="rId5" Type="http://schemas.openxmlformats.org/officeDocument/2006/relationships/image" Target="../media/image4.png"/><Relationship Id="rId6" Type="http://schemas.openxmlformats.org/officeDocument/2006/relationships/image" Target="../media/image1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png"/><Relationship Id="rId4" Type="http://schemas.openxmlformats.org/officeDocument/2006/relationships/image" Target="../media/image9.png"/><Relationship Id="rId5" Type="http://schemas.openxmlformats.org/officeDocument/2006/relationships/image" Target="../media/image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png"/><Relationship Id="rId4" Type="http://schemas.openxmlformats.org/officeDocument/2006/relationships/image" Target="../media/image9.png"/><Relationship Id="rId5" Type="http://schemas.openxmlformats.org/officeDocument/2006/relationships/image" Target="../media/image4.png"/><Relationship Id="rId6" Type="http://schemas.openxmlformats.org/officeDocument/2006/relationships/image" Target="../media/image2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png"/><Relationship Id="rId4" Type="http://schemas.openxmlformats.org/officeDocument/2006/relationships/image" Target="../media/image9.png"/><Relationship Id="rId5" Type="http://schemas.openxmlformats.org/officeDocument/2006/relationships/image" Target="../media/image4.png"/><Relationship Id="rId6" Type="http://schemas.openxmlformats.org/officeDocument/2006/relationships/image" Target="../media/image8.png"/><Relationship Id="rId7" Type="http://schemas.openxmlformats.org/officeDocument/2006/relationships/image" Target="../media/image1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png"/><Relationship Id="rId4" Type="http://schemas.openxmlformats.org/officeDocument/2006/relationships/image" Target="../media/image9.png"/><Relationship Id="rId5" Type="http://schemas.openxmlformats.org/officeDocument/2006/relationships/image" Target="../media/image4.png"/><Relationship Id="rId6" Type="http://schemas.openxmlformats.org/officeDocument/2006/relationships/image" Target="../media/image1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png"/><Relationship Id="rId4" Type="http://schemas.openxmlformats.org/officeDocument/2006/relationships/image" Target="../media/image9.png"/><Relationship Id="rId5" Type="http://schemas.openxmlformats.org/officeDocument/2006/relationships/image" Target="../media/image4.png"/><Relationship Id="rId6" Type="http://schemas.openxmlformats.org/officeDocument/2006/relationships/image" Target="../media/image1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png"/><Relationship Id="rId4" Type="http://schemas.openxmlformats.org/officeDocument/2006/relationships/image" Target="../media/image9.png"/><Relationship Id="rId5" Type="http://schemas.openxmlformats.org/officeDocument/2006/relationships/image" Target="../media/image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png"/><Relationship Id="rId4" Type="http://schemas.openxmlformats.org/officeDocument/2006/relationships/image" Target="../media/image9.png"/><Relationship Id="rId5" Type="http://schemas.openxmlformats.org/officeDocument/2006/relationships/image" Target="../media/image4.png"/><Relationship Id="rId6" Type="http://schemas.openxmlformats.org/officeDocument/2006/relationships/image" Target="../media/image1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png"/><Relationship Id="rId4" Type="http://schemas.openxmlformats.org/officeDocument/2006/relationships/image" Target="../media/image9.png"/><Relationship Id="rId5" Type="http://schemas.openxmlformats.org/officeDocument/2006/relationships/image" Target="../media/image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png"/><Relationship Id="rId4" Type="http://schemas.openxmlformats.org/officeDocument/2006/relationships/image" Target="../media/image9.png"/><Relationship Id="rId5" Type="http://schemas.openxmlformats.org/officeDocument/2006/relationships/image" Target="../media/image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png"/><Relationship Id="rId4" Type="http://schemas.openxmlformats.org/officeDocument/2006/relationships/hyperlink" Target="mailto:k12learningpermissions@savvas.com"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9.png"/><Relationship Id="rId4" Type="http://schemas.openxmlformats.org/officeDocument/2006/relationships/image" Target="../media/image1.png"/><Relationship Id="rId5" Type="http://schemas.openxmlformats.org/officeDocument/2006/relationships/image" Target="../media/image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1.png"/><Relationship Id="rId4" Type="http://schemas.openxmlformats.org/officeDocument/2006/relationships/image" Target="../media/image9.png"/><Relationship Id="rId5" Type="http://schemas.openxmlformats.org/officeDocument/2006/relationships/image" Target="../media/image4.png"/><Relationship Id="rId6" Type="http://schemas.openxmlformats.org/officeDocument/2006/relationships/image" Target="../media/image23.png"/><Relationship Id="rId7" Type="http://schemas.openxmlformats.org/officeDocument/2006/relationships/image" Target="../media/image3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1.png"/><Relationship Id="rId4" Type="http://schemas.openxmlformats.org/officeDocument/2006/relationships/image" Target="../media/image9.png"/><Relationship Id="rId5" Type="http://schemas.openxmlformats.org/officeDocument/2006/relationships/image" Target="../media/image4.png"/><Relationship Id="rId6" Type="http://schemas.openxmlformats.org/officeDocument/2006/relationships/image" Target="../media/image22.png"/><Relationship Id="rId7" Type="http://schemas.openxmlformats.org/officeDocument/2006/relationships/image" Target="../media/image2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1.png"/><Relationship Id="rId4" Type="http://schemas.openxmlformats.org/officeDocument/2006/relationships/image" Target="../media/image9.png"/><Relationship Id="rId5" Type="http://schemas.openxmlformats.org/officeDocument/2006/relationships/image" Target="../media/image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1.png"/><Relationship Id="rId4" Type="http://schemas.openxmlformats.org/officeDocument/2006/relationships/image" Target="../media/image9.png"/><Relationship Id="rId5" Type="http://schemas.openxmlformats.org/officeDocument/2006/relationships/image" Target="../media/image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1.png"/><Relationship Id="rId4" Type="http://schemas.openxmlformats.org/officeDocument/2006/relationships/image" Target="../media/image9.png"/><Relationship Id="rId5" Type="http://schemas.openxmlformats.org/officeDocument/2006/relationships/image" Target="../media/image4.png"/><Relationship Id="rId6" Type="http://schemas.openxmlformats.org/officeDocument/2006/relationships/image" Target="../media/image2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1.png"/><Relationship Id="rId4" Type="http://schemas.openxmlformats.org/officeDocument/2006/relationships/image" Target="../media/image9.png"/><Relationship Id="rId5" Type="http://schemas.openxmlformats.org/officeDocument/2006/relationships/image" Target="../media/image4.png"/><Relationship Id="rId6" Type="http://schemas.openxmlformats.org/officeDocument/2006/relationships/image" Target="../media/image2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1.png"/><Relationship Id="rId4" Type="http://schemas.openxmlformats.org/officeDocument/2006/relationships/image" Target="../media/image9.png"/><Relationship Id="rId5" Type="http://schemas.openxmlformats.org/officeDocument/2006/relationships/image" Target="../media/image4.png"/><Relationship Id="rId6" Type="http://schemas.openxmlformats.org/officeDocument/2006/relationships/image" Target="../media/image26.png"/><Relationship Id="rId7" Type="http://schemas.openxmlformats.org/officeDocument/2006/relationships/image" Target="../media/image2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1.png"/><Relationship Id="rId4" Type="http://schemas.openxmlformats.org/officeDocument/2006/relationships/image" Target="../media/image9.png"/><Relationship Id="rId5" Type="http://schemas.openxmlformats.org/officeDocument/2006/relationships/image" Target="../media/image4.png"/><Relationship Id="rId6" Type="http://schemas.openxmlformats.org/officeDocument/2006/relationships/image" Target="../media/image26.png"/><Relationship Id="rId7" Type="http://schemas.openxmlformats.org/officeDocument/2006/relationships/image" Target="../media/image3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1.png"/><Relationship Id="rId4" Type="http://schemas.openxmlformats.org/officeDocument/2006/relationships/image" Target="../media/image9.png"/><Relationship Id="rId5" Type="http://schemas.openxmlformats.org/officeDocument/2006/relationships/image" Target="../media/image4.png"/><Relationship Id="rId6" Type="http://schemas.openxmlformats.org/officeDocument/2006/relationships/image" Target="../media/image3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png"/><Relationship Id="rId4" Type="http://schemas.openxmlformats.org/officeDocument/2006/relationships/image" Target="../media/image8.png"/><Relationship Id="rId5" Type="http://schemas.openxmlformats.org/officeDocument/2006/relationships/image" Target="../media/image4.png"/><Relationship Id="rId6" Type="http://schemas.openxmlformats.org/officeDocument/2006/relationships/image" Target="../media/image9.png"/><Relationship Id="rId7" Type="http://schemas.openxmlformats.org/officeDocument/2006/relationships/image" Target="../media/image7.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1.png"/><Relationship Id="rId4" Type="http://schemas.openxmlformats.org/officeDocument/2006/relationships/image" Target="../media/image9.png"/><Relationship Id="rId5" Type="http://schemas.openxmlformats.org/officeDocument/2006/relationships/image" Target="../media/image4.png"/><Relationship Id="rId6" Type="http://schemas.openxmlformats.org/officeDocument/2006/relationships/image" Target="../media/image26.png"/><Relationship Id="rId7" Type="http://schemas.openxmlformats.org/officeDocument/2006/relationships/image" Target="../media/image4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1.png"/><Relationship Id="rId4" Type="http://schemas.openxmlformats.org/officeDocument/2006/relationships/image" Target="../media/image9.png"/><Relationship Id="rId5" Type="http://schemas.openxmlformats.org/officeDocument/2006/relationships/image" Target="../media/image4.png"/><Relationship Id="rId6" Type="http://schemas.openxmlformats.org/officeDocument/2006/relationships/image" Target="../media/image3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1.png"/><Relationship Id="rId4" Type="http://schemas.openxmlformats.org/officeDocument/2006/relationships/image" Target="../media/image9.png"/><Relationship Id="rId5" Type="http://schemas.openxmlformats.org/officeDocument/2006/relationships/image" Target="../media/image4.png"/><Relationship Id="rId6" Type="http://schemas.openxmlformats.org/officeDocument/2006/relationships/image" Target="../media/image2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1.png"/><Relationship Id="rId4" Type="http://schemas.openxmlformats.org/officeDocument/2006/relationships/image" Target="../media/image9.png"/><Relationship Id="rId5" Type="http://schemas.openxmlformats.org/officeDocument/2006/relationships/image" Target="../media/image4.png"/><Relationship Id="rId6" Type="http://schemas.openxmlformats.org/officeDocument/2006/relationships/image" Target="../media/image3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1.png"/><Relationship Id="rId4" Type="http://schemas.openxmlformats.org/officeDocument/2006/relationships/image" Target="../media/image9.png"/><Relationship Id="rId5" Type="http://schemas.openxmlformats.org/officeDocument/2006/relationships/image" Target="../media/image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1.png"/><Relationship Id="rId4" Type="http://schemas.openxmlformats.org/officeDocument/2006/relationships/image" Target="../media/image9.png"/><Relationship Id="rId5" Type="http://schemas.openxmlformats.org/officeDocument/2006/relationships/image" Target="../media/image4.png"/><Relationship Id="rId6" Type="http://schemas.openxmlformats.org/officeDocument/2006/relationships/image" Target="../media/image3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1.png"/><Relationship Id="rId4" Type="http://schemas.openxmlformats.org/officeDocument/2006/relationships/image" Target="../media/image9.png"/><Relationship Id="rId5" Type="http://schemas.openxmlformats.org/officeDocument/2006/relationships/image" Target="../media/image4.png"/><Relationship Id="rId6" Type="http://schemas.openxmlformats.org/officeDocument/2006/relationships/image" Target="../media/image18.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1.png"/><Relationship Id="rId4" Type="http://schemas.openxmlformats.org/officeDocument/2006/relationships/image" Target="../media/image9.png"/><Relationship Id="rId5" Type="http://schemas.openxmlformats.org/officeDocument/2006/relationships/image" Target="../media/image4.png"/><Relationship Id="rId6" Type="http://schemas.openxmlformats.org/officeDocument/2006/relationships/image" Target="../media/image36.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1.png"/><Relationship Id="rId4" Type="http://schemas.openxmlformats.org/officeDocument/2006/relationships/image" Target="../media/image9.png"/><Relationship Id="rId5" Type="http://schemas.openxmlformats.org/officeDocument/2006/relationships/image" Target="../media/image4.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9.png"/><Relationship Id="rId4" Type="http://schemas.openxmlformats.org/officeDocument/2006/relationships/image" Target="../media/image1.png"/><Relationship Id="rId5"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image" Target="../media/image9.png"/><Relationship Id="rId6" Type="http://schemas.openxmlformats.org/officeDocument/2006/relationships/image" Target="../media/image5.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image" Target="../media/image9.png"/><Relationship Id="rId6" Type="http://schemas.openxmlformats.org/officeDocument/2006/relationships/image" Target="../media/image37.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image" Target="../media/image9.png"/><Relationship Id="rId6" Type="http://schemas.openxmlformats.org/officeDocument/2006/relationships/image" Target="../media/image50.png"/><Relationship Id="rId7" Type="http://schemas.openxmlformats.org/officeDocument/2006/relationships/image" Target="../media/image41.png"/><Relationship Id="rId8" Type="http://schemas.openxmlformats.org/officeDocument/2006/relationships/image" Target="../media/image38.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image" Target="../media/image9.png"/><Relationship Id="rId6" Type="http://schemas.openxmlformats.org/officeDocument/2006/relationships/image" Target="../media/image43.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1.png"/><Relationship Id="rId4" Type="http://schemas.openxmlformats.org/officeDocument/2006/relationships/image" Target="../media/image9.png"/><Relationship Id="rId5" Type="http://schemas.openxmlformats.org/officeDocument/2006/relationships/image" Target="../media/image4.png"/><Relationship Id="rId6" Type="http://schemas.openxmlformats.org/officeDocument/2006/relationships/image" Target="../media/image44.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1.png"/><Relationship Id="rId4" Type="http://schemas.openxmlformats.org/officeDocument/2006/relationships/image" Target="../media/image9.png"/><Relationship Id="rId5" Type="http://schemas.openxmlformats.org/officeDocument/2006/relationships/image" Target="../media/image4.png"/><Relationship Id="rId6" Type="http://schemas.openxmlformats.org/officeDocument/2006/relationships/image" Target="../media/image27.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 Id="rId3" Type="http://schemas.openxmlformats.org/officeDocument/2006/relationships/image" Target="../media/image1.png"/><Relationship Id="rId4" Type="http://schemas.openxmlformats.org/officeDocument/2006/relationships/image" Target="../media/image9.png"/><Relationship Id="rId5" Type="http://schemas.openxmlformats.org/officeDocument/2006/relationships/image" Target="../media/image4.png"/><Relationship Id="rId6" Type="http://schemas.openxmlformats.org/officeDocument/2006/relationships/image" Target="../media/image48.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 Id="rId3" Type="http://schemas.openxmlformats.org/officeDocument/2006/relationships/image" Target="../media/image1.png"/><Relationship Id="rId4" Type="http://schemas.openxmlformats.org/officeDocument/2006/relationships/image" Target="../media/image9.png"/><Relationship Id="rId5" Type="http://schemas.openxmlformats.org/officeDocument/2006/relationships/image" Target="../media/image4.png"/><Relationship Id="rId6" Type="http://schemas.openxmlformats.org/officeDocument/2006/relationships/image" Target="../media/image45.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image" Target="../media/image1.png"/><Relationship Id="rId4" Type="http://schemas.openxmlformats.org/officeDocument/2006/relationships/image" Target="../media/image9.png"/><Relationship Id="rId5" Type="http://schemas.openxmlformats.org/officeDocument/2006/relationships/image" Target="../media/image4.png"/><Relationship Id="rId6" Type="http://schemas.openxmlformats.org/officeDocument/2006/relationships/image" Target="../media/image46.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 Id="rId3" Type="http://schemas.openxmlformats.org/officeDocument/2006/relationships/image" Target="../media/image1.png"/><Relationship Id="rId4" Type="http://schemas.openxmlformats.org/officeDocument/2006/relationships/image" Target="../media/image9.png"/><Relationship Id="rId5" Type="http://schemas.openxmlformats.org/officeDocument/2006/relationships/image" Target="../media/image4.png"/><Relationship Id="rId6" Type="http://schemas.openxmlformats.org/officeDocument/2006/relationships/image" Target="../media/image40.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 Id="rId3" Type="http://schemas.openxmlformats.org/officeDocument/2006/relationships/image" Target="../media/image1.png"/><Relationship Id="rId4" Type="http://schemas.openxmlformats.org/officeDocument/2006/relationships/image" Target="../media/image9.png"/><Relationship Id="rId5"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image" Target="../media/image9.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0.xml"/><Relationship Id="rId3" Type="http://schemas.openxmlformats.org/officeDocument/2006/relationships/image" Target="../media/image1.png"/><Relationship Id="rId4" Type="http://schemas.openxmlformats.org/officeDocument/2006/relationships/image" Target="../media/image9.png"/><Relationship Id="rId5" Type="http://schemas.openxmlformats.org/officeDocument/2006/relationships/image" Target="../media/image4.png"/><Relationship Id="rId6" Type="http://schemas.openxmlformats.org/officeDocument/2006/relationships/image" Target="../media/image18.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1.xml"/><Relationship Id="rId3" Type="http://schemas.openxmlformats.org/officeDocument/2006/relationships/image" Target="../media/image1.png"/><Relationship Id="rId4" Type="http://schemas.openxmlformats.org/officeDocument/2006/relationships/image" Target="../media/image9.png"/><Relationship Id="rId5" Type="http://schemas.openxmlformats.org/officeDocument/2006/relationships/image" Target="../media/image4.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2.xml"/><Relationship Id="rId3" Type="http://schemas.openxmlformats.org/officeDocument/2006/relationships/image" Target="../media/image1.png"/><Relationship Id="rId4" Type="http://schemas.openxmlformats.org/officeDocument/2006/relationships/image" Target="../media/image9.png"/><Relationship Id="rId5" Type="http://schemas.openxmlformats.org/officeDocument/2006/relationships/image" Target="../media/image4.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3.xml"/><Relationship Id="rId3" Type="http://schemas.openxmlformats.org/officeDocument/2006/relationships/image" Target="../media/image9.png"/><Relationship Id="rId4" Type="http://schemas.openxmlformats.org/officeDocument/2006/relationships/image" Target="../media/image1.png"/><Relationship Id="rId5" Type="http://schemas.openxmlformats.org/officeDocument/2006/relationships/image" Target="../media/image4.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4.xml"/><Relationship Id="rId3" Type="http://schemas.openxmlformats.org/officeDocument/2006/relationships/image" Target="../media/image1.png"/><Relationship Id="rId4" Type="http://schemas.openxmlformats.org/officeDocument/2006/relationships/image" Target="../media/image9.png"/><Relationship Id="rId5" Type="http://schemas.openxmlformats.org/officeDocument/2006/relationships/image" Target="../media/image4.png"/><Relationship Id="rId6" Type="http://schemas.openxmlformats.org/officeDocument/2006/relationships/image" Target="../media/image8.png"/><Relationship Id="rId7" Type="http://schemas.openxmlformats.org/officeDocument/2006/relationships/image" Target="../media/image47.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5.xml"/><Relationship Id="rId3" Type="http://schemas.openxmlformats.org/officeDocument/2006/relationships/image" Target="../media/image1.png"/><Relationship Id="rId4" Type="http://schemas.openxmlformats.org/officeDocument/2006/relationships/image" Target="../media/image9.png"/><Relationship Id="rId5" Type="http://schemas.openxmlformats.org/officeDocument/2006/relationships/image" Target="../media/image4.png"/><Relationship Id="rId6" Type="http://schemas.openxmlformats.org/officeDocument/2006/relationships/image" Target="../media/image47.png"/><Relationship Id="rId7" Type="http://schemas.openxmlformats.org/officeDocument/2006/relationships/image" Target="../media/image51.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6.xml"/><Relationship Id="rId3" Type="http://schemas.openxmlformats.org/officeDocument/2006/relationships/image" Target="../media/image1.png"/><Relationship Id="rId4" Type="http://schemas.openxmlformats.org/officeDocument/2006/relationships/image" Target="../media/image9.png"/><Relationship Id="rId5" Type="http://schemas.openxmlformats.org/officeDocument/2006/relationships/image" Target="../media/image4.png"/><Relationship Id="rId6" Type="http://schemas.openxmlformats.org/officeDocument/2006/relationships/image" Target="../media/image52.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7.xml"/><Relationship Id="rId3" Type="http://schemas.openxmlformats.org/officeDocument/2006/relationships/image" Target="../media/image1.png"/><Relationship Id="rId4" Type="http://schemas.openxmlformats.org/officeDocument/2006/relationships/image" Target="../media/image9.png"/><Relationship Id="rId5" Type="http://schemas.openxmlformats.org/officeDocument/2006/relationships/image" Target="../media/image4.png"/><Relationship Id="rId6" Type="http://schemas.openxmlformats.org/officeDocument/2006/relationships/image" Target="../media/image58.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8.xml"/><Relationship Id="rId3" Type="http://schemas.openxmlformats.org/officeDocument/2006/relationships/image" Target="../media/image1.png"/><Relationship Id="rId4" Type="http://schemas.openxmlformats.org/officeDocument/2006/relationships/image" Target="../media/image9.png"/><Relationship Id="rId5" Type="http://schemas.openxmlformats.org/officeDocument/2006/relationships/image" Target="../media/image4.png"/><Relationship Id="rId6" Type="http://schemas.openxmlformats.org/officeDocument/2006/relationships/image" Target="../media/image27.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9.xml"/><Relationship Id="rId3" Type="http://schemas.openxmlformats.org/officeDocument/2006/relationships/image" Target="../media/image1.png"/><Relationship Id="rId4" Type="http://schemas.openxmlformats.org/officeDocument/2006/relationships/image" Target="../media/image9.png"/><Relationship Id="rId5" Type="http://schemas.openxmlformats.org/officeDocument/2006/relationships/image" Target="../media/image4.png"/><Relationship Id="rId6" Type="http://schemas.openxmlformats.org/officeDocument/2006/relationships/image" Target="../media/image5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9.png"/><Relationship Id="rId4" Type="http://schemas.openxmlformats.org/officeDocument/2006/relationships/image" Target="../media/image1.png"/><Relationship Id="rId5" Type="http://schemas.openxmlformats.org/officeDocument/2006/relationships/image" Target="../media/image4.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0.xml"/><Relationship Id="rId3" Type="http://schemas.openxmlformats.org/officeDocument/2006/relationships/image" Target="../media/image1.png"/><Relationship Id="rId4" Type="http://schemas.openxmlformats.org/officeDocument/2006/relationships/image" Target="../media/image9.png"/><Relationship Id="rId5" Type="http://schemas.openxmlformats.org/officeDocument/2006/relationships/image" Target="../media/image4.png"/><Relationship Id="rId6" Type="http://schemas.openxmlformats.org/officeDocument/2006/relationships/image" Target="../media/image53.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1.xml"/><Relationship Id="rId3" Type="http://schemas.openxmlformats.org/officeDocument/2006/relationships/image" Target="../media/image1.png"/><Relationship Id="rId4" Type="http://schemas.openxmlformats.org/officeDocument/2006/relationships/image" Target="../media/image9.png"/><Relationship Id="rId5" Type="http://schemas.openxmlformats.org/officeDocument/2006/relationships/image" Target="../media/image4.png"/><Relationship Id="rId6" Type="http://schemas.openxmlformats.org/officeDocument/2006/relationships/image" Target="../media/image56.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2.xml"/><Relationship Id="rId3" Type="http://schemas.openxmlformats.org/officeDocument/2006/relationships/image" Target="../media/image1.png"/><Relationship Id="rId4" Type="http://schemas.openxmlformats.org/officeDocument/2006/relationships/image" Target="../media/image9.png"/><Relationship Id="rId5" Type="http://schemas.openxmlformats.org/officeDocument/2006/relationships/image" Target="../media/image4.png"/><Relationship Id="rId6" Type="http://schemas.openxmlformats.org/officeDocument/2006/relationships/image" Target="../media/image18.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3.xml"/><Relationship Id="rId3" Type="http://schemas.openxmlformats.org/officeDocument/2006/relationships/image" Target="../media/image1.png"/><Relationship Id="rId4" Type="http://schemas.openxmlformats.org/officeDocument/2006/relationships/image" Target="../media/image9.png"/><Relationship Id="rId5" Type="http://schemas.openxmlformats.org/officeDocument/2006/relationships/image" Target="../media/image4.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4.xml"/><Relationship Id="rId3" Type="http://schemas.openxmlformats.org/officeDocument/2006/relationships/image" Target="../media/image1.png"/><Relationship Id="rId4" Type="http://schemas.openxmlformats.org/officeDocument/2006/relationships/image" Target="../media/image9.png"/><Relationship Id="rId5" Type="http://schemas.openxmlformats.org/officeDocument/2006/relationships/image" Target="../media/image4.png"/><Relationship Id="rId6" Type="http://schemas.openxmlformats.org/officeDocument/2006/relationships/image" Target="../media/image60.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5.xml"/><Relationship Id="rId3" Type="http://schemas.openxmlformats.org/officeDocument/2006/relationships/image" Target="../media/image9.png"/><Relationship Id="rId4" Type="http://schemas.openxmlformats.org/officeDocument/2006/relationships/image" Target="../media/image1.png"/><Relationship Id="rId5" Type="http://schemas.openxmlformats.org/officeDocument/2006/relationships/image" Target="../media/image4.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6.xml"/><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image" Target="../media/image9.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7.xml"/><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image" Target="../media/image9.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8.xml"/><Relationship Id="rId3" Type="http://schemas.openxmlformats.org/officeDocument/2006/relationships/image" Target="../media/image1.png"/><Relationship Id="rId4" Type="http://schemas.openxmlformats.org/officeDocument/2006/relationships/image" Target="../media/image9.png"/><Relationship Id="rId5" Type="http://schemas.openxmlformats.org/officeDocument/2006/relationships/image" Target="../media/image4.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9.xml"/><Relationship Id="rId3" Type="http://schemas.openxmlformats.org/officeDocument/2006/relationships/image" Target="../media/image1.png"/><Relationship Id="rId4" Type="http://schemas.openxmlformats.org/officeDocument/2006/relationships/image" Target="../media/image9.png"/><Relationship Id="rId5" Type="http://schemas.openxmlformats.org/officeDocument/2006/relationships/image" Target="../media/image4.png"/><Relationship Id="rId6" Type="http://schemas.openxmlformats.org/officeDocument/2006/relationships/image" Target="../media/image6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image" Target="../media/image9.png"/><Relationship Id="rId6" Type="http://schemas.openxmlformats.org/officeDocument/2006/relationships/image" Target="../media/image11.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0.xml"/><Relationship Id="rId3" Type="http://schemas.openxmlformats.org/officeDocument/2006/relationships/image" Target="../media/image1.png"/><Relationship Id="rId4" Type="http://schemas.openxmlformats.org/officeDocument/2006/relationships/image" Target="../media/image9.png"/><Relationship Id="rId5" Type="http://schemas.openxmlformats.org/officeDocument/2006/relationships/image" Target="../media/image4.png"/><Relationship Id="rId6" Type="http://schemas.openxmlformats.org/officeDocument/2006/relationships/image" Target="../media/image59.png"/><Relationship Id="rId7" Type="http://schemas.openxmlformats.org/officeDocument/2006/relationships/image" Target="../media/image27.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1.xml"/><Relationship Id="rId3" Type="http://schemas.openxmlformats.org/officeDocument/2006/relationships/image" Target="../media/image1.png"/><Relationship Id="rId4" Type="http://schemas.openxmlformats.org/officeDocument/2006/relationships/image" Target="../media/image9.png"/><Relationship Id="rId5" Type="http://schemas.openxmlformats.org/officeDocument/2006/relationships/image" Target="../media/image4.png"/><Relationship Id="rId6" Type="http://schemas.openxmlformats.org/officeDocument/2006/relationships/image" Target="../media/image57.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2.xml"/><Relationship Id="rId3" Type="http://schemas.openxmlformats.org/officeDocument/2006/relationships/image" Target="../media/image1.png"/><Relationship Id="rId4" Type="http://schemas.openxmlformats.org/officeDocument/2006/relationships/image" Target="../media/image9.png"/><Relationship Id="rId5" Type="http://schemas.openxmlformats.org/officeDocument/2006/relationships/image" Target="../media/image4.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3.xml"/><Relationship Id="rId3" Type="http://schemas.openxmlformats.org/officeDocument/2006/relationships/image" Target="../media/image1.png"/><Relationship Id="rId4" Type="http://schemas.openxmlformats.org/officeDocument/2006/relationships/image" Target="../media/image9.png"/><Relationship Id="rId5" Type="http://schemas.openxmlformats.org/officeDocument/2006/relationships/image" Target="../media/image4.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4.xml"/><Relationship Id="rId3" Type="http://schemas.openxmlformats.org/officeDocument/2006/relationships/image" Target="../media/image2.png"/><Relationship Id="rId4" Type="http://schemas.openxmlformats.org/officeDocument/2006/relationships/image" Target="../media/image1.png"/><Relationship Id="rId5" Type="http://schemas.openxmlformats.org/officeDocument/2006/relationships/image" Target="../media/image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image" Target="../media/image9.png"/><Relationship Id="rId6" Type="http://schemas.openxmlformats.org/officeDocument/2006/relationships/image" Target="../media/image15.png"/><Relationship Id="rId7" Type="http://schemas.openxmlformats.org/officeDocument/2006/relationships/image" Target="../media/image1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png"/><Relationship Id="rId4" Type="http://schemas.openxmlformats.org/officeDocument/2006/relationships/image" Target="../media/image9.png"/><Relationship Id="rId5"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sp>
        <p:nvSpPr>
          <p:cNvPr id="84" name="Google Shape;84;p1"/>
          <p:cNvSpPr/>
          <p:nvPr/>
        </p:nvSpPr>
        <p:spPr>
          <a:xfrm rot="-5400000">
            <a:off x="1670738" y="-2513949"/>
            <a:ext cx="9523058" cy="12271677"/>
          </a:xfrm>
          <a:prstGeom prst="triangle">
            <a:avLst>
              <a:gd fmla="val 50000" name="adj"/>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85" name="Google Shape;85;p1"/>
          <p:cNvPicPr preferRelativeResize="0"/>
          <p:nvPr/>
        </p:nvPicPr>
        <p:blipFill rotWithShape="1">
          <a:blip r:embed="rId3">
            <a:alphaModFix/>
          </a:blip>
          <a:srcRect b="0" l="0" r="0" t="0"/>
          <a:stretch/>
        </p:blipFill>
        <p:spPr>
          <a:xfrm rot="-293960">
            <a:off x="1443189" y="1534325"/>
            <a:ext cx="2491133" cy="4490098"/>
          </a:xfrm>
          <a:prstGeom prst="rect">
            <a:avLst/>
          </a:prstGeom>
          <a:noFill/>
          <a:ln>
            <a:noFill/>
          </a:ln>
        </p:spPr>
      </p:pic>
      <p:sp>
        <p:nvSpPr>
          <p:cNvPr id="86" name="Google Shape;86;p1"/>
          <p:cNvSpPr txBox="1"/>
          <p:nvPr/>
        </p:nvSpPr>
        <p:spPr>
          <a:xfrm>
            <a:off x="3704392" y="2783291"/>
            <a:ext cx="7231608" cy="110795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6600"/>
              <a:buFont typeface="Arial"/>
              <a:buNone/>
            </a:pPr>
            <a:r>
              <a:rPr b="0" i="0" lang="en-US" sz="6600" u="none" cap="none" strike="noStrike">
                <a:solidFill>
                  <a:schemeClr val="lt1"/>
                </a:solidFill>
                <a:latin typeface="Century Gothic"/>
                <a:ea typeface="Century Gothic"/>
                <a:cs typeface="Century Gothic"/>
                <a:sym typeface="Century Gothic"/>
              </a:rPr>
              <a:t>Unit 1: </a:t>
            </a:r>
            <a:r>
              <a:rPr b="1" i="0" lang="en-US" sz="6600" u="none" cap="none" strike="noStrike">
                <a:solidFill>
                  <a:schemeClr val="lt1"/>
                </a:solidFill>
                <a:latin typeface="Century Gothic"/>
                <a:ea typeface="Century Gothic"/>
                <a:cs typeface="Century Gothic"/>
                <a:sym typeface="Century Gothic"/>
              </a:rPr>
              <a:t>Week 1</a:t>
            </a:r>
            <a:endParaRPr b="1"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87" name="Google Shape;87;p1"/>
          <p:cNvPicPr preferRelativeResize="0"/>
          <p:nvPr/>
        </p:nvPicPr>
        <p:blipFill rotWithShape="1">
          <a:blip r:embed="rId4">
            <a:alphaModFix/>
          </a:blip>
          <a:srcRect b="0" l="0" r="52261" t="0"/>
          <a:stretch/>
        </p:blipFill>
        <p:spPr>
          <a:xfrm>
            <a:off x="892974" y="435432"/>
            <a:ext cx="2645200" cy="756644"/>
          </a:xfrm>
          <a:prstGeom prst="rect">
            <a:avLst/>
          </a:prstGeom>
          <a:noFill/>
          <a:ln>
            <a:noFill/>
          </a:ln>
        </p:spPr>
      </p:pic>
      <p:pic>
        <p:nvPicPr>
          <p:cNvPr descr="Logo, company name&#10;&#10;Description automatically generated" id="88" name="Google Shape;88;p1"/>
          <p:cNvPicPr preferRelativeResize="0"/>
          <p:nvPr/>
        </p:nvPicPr>
        <p:blipFill rotWithShape="1">
          <a:blip r:embed="rId5">
            <a:alphaModFix/>
          </a:blip>
          <a:srcRect b="11561" l="5777" r="5316" t="0"/>
          <a:stretch/>
        </p:blipFill>
        <p:spPr>
          <a:xfrm>
            <a:off x="296429" y="5977397"/>
            <a:ext cx="1919145" cy="767597"/>
          </a:xfrm>
          <a:prstGeom prst="rect">
            <a:avLst/>
          </a:prstGeom>
          <a:noFill/>
          <a:ln>
            <a:noFill/>
          </a:ln>
        </p:spPr>
      </p:pic>
      <p:cxnSp>
        <p:nvCxnSpPr>
          <p:cNvPr id="89" name="Google Shape;89;p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0" name="Google Shape;90;p1"/>
          <p:cNvSpPr/>
          <p:nvPr/>
        </p:nvSpPr>
        <p:spPr>
          <a:xfrm>
            <a:off x="7153978" y="4921491"/>
            <a:ext cx="4979979" cy="1000717"/>
          </a:xfrm>
          <a:prstGeom prst="ellipse">
            <a:avLst/>
          </a:prstGeom>
          <a:solidFill>
            <a:schemeClr val="lt1"/>
          </a:solidFill>
          <a:ln cap="flat" cmpd="sng" w="1905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rPr b="1" i="0" lang="en-US" sz="3600" u="none" cap="none" strike="noStrike">
                <a:solidFill>
                  <a:schemeClr val="accent1"/>
                </a:solidFill>
                <a:latin typeface="Century Gothic"/>
                <a:ea typeface="Century Gothic"/>
                <a:cs typeface="Century Gothic"/>
                <a:sym typeface="Century Gothic"/>
              </a:rPr>
              <a:t>Grade 1</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 name="Shape 193"/>
        <p:cNvGrpSpPr/>
        <p:nvPr/>
      </p:nvGrpSpPr>
      <p:grpSpPr>
        <a:xfrm>
          <a:off x="0" y="0"/>
          <a:ext cx="0" cy="0"/>
          <a:chOff x="0" y="0"/>
          <a:chExt cx="0" cy="0"/>
        </a:xfrm>
      </p:grpSpPr>
      <p:pic>
        <p:nvPicPr>
          <p:cNvPr descr="A picture containing clock&#10;&#10;Description automatically generated" id="194" name="Google Shape;194;p10"/>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95" name="Google Shape;195;p10"/>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96" name="Google Shape;196;p10"/>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97" name="Google Shape;197;p10"/>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98" name="Google Shape;198;p10"/>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Interact with Sources </a:t>
            </a:r>
            <a:endParaRPr b="0" i="0" sz="1400" u="none" cap="none" strike="noStrike">
              <a:solidFill>
                <a:srgbClr val="000000"/>
              </a:solidFill>
              <a:latin typeface="Century Gothic"/>
              <a:ea typeface="Century Gothic"/>
              <a:cs typeface="Century Gothic"/>
              <a:sym typeface="Century Gothic"/>
            </a:endParaRPr>
          </a:p>
        </p:txBody>
      </p:sp>
      <p:sp>
        <p:nvSpPr>
          <p:cNvPr id="199" name="Google Shape;199;p10"/>
          <p:cNvSpPr txBox="1"/>
          <p:nvPr/>
        </p:nvSpPr>
        <p:spPr>
          <a:xfrm>
            <a:off x="8445375" y="1610836"/>
            <a:ext cx="3336000" cy="39702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chemeClr val="dk1"/>
                </a:solidFill>
                <a:latin typeface="Century Gothic"/>
                <a:ea typeface="Century Gothic"/>
                <a:cs typeface="Century Gothic"/>
                <a:sym typeface="Century Gothic"/>
              </a:rPr>
              <a:t>There are ways of helping that help one person or family.</a:t>
            </a:r>
            <a:br>
              <a:rPr b="0" i="0" lang="en-US" sz="2800" u="none" cap="none" strike="noStrike">
                <a:solidFill>
                  <a:schemeClr val="dk1"/>
                </a:solidFill>
                <a:latin typeface="Century Gothic"/>
                <a:ea typeface="Century Gothic"/>
                <a:cs typeface="Century Gothic"/>
                <a:sym typeface="Century Gothic"/>
              </a:rPr>
            </a:br>
            <a:br>
              <a:rPr b="0" i="0" lang="en-US" sz="2800" u="none" cap="none" strike="noStrike">
                <a:solidFill>
                  <a:schemeClr val="dk1"/>
                </a:solidFill>
                <a:latin typeface="Century Gothic"/>
                <a:ea typeface="Century Gothic"/>
                <a:cs typeface="Century Gothic"/>
                <a:sym typeface="Century Gothic"/>
              </a:rPr>
            </a:br>
            <a:r>
              <a:rPr b="0" i="0" lang="en-US" sz="2800" u="none" cap="none" strike="noStrike">
                <a:solidFill>
                  <a:schemeClr val="dk1"/>
                </a:solidFill>
                <a:latin typeface="Century Gothic"/>
                <a:ea typeface="Century Gothic"/>
                <a:cs typeface="Century Gothic"/>
                <a:sym typeface="Century Gothic"/>
              </a:rPr>
              <a:t>There are ways of helping that help a whole neighborhood.</a:t>
            </a:r>
            <a:endParaRPr b="0" i="0" sz="1400" u="none" cap="none" strike="noStrike">
              <a:solidFill>
                <a:srgbClr val="000000"/>
              </a:solidFill>
              <a:latin typeface="Arial"/>
              <a:ea typeface="Arial"/>
              <a:cs typeface="Arial"/>
              <a:sym typeface="Arial"/>
            </a:endParaRPr>
          </a:p>
        </p:txBody>
      </p:sp>
      <p:sp>
        <p:nvSpPr>
          <p:cNvPr id="200" name="Google Shape;200;p10"/>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12,13</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website&#10;&#10;Description automatically generated" id="201" name="Google Shape;201;p10"/>
          <p:cNvPicPr preferRelativeResize="0"/>
          <p:nvPr/>
        </p:nvPicPr>
        <p:blipFill rotWithShape="1">
          <a:blip r:embed="rId6">
            <a:alphaModFix/>
          </a:blip>
          <a:srcRect b="0" l="0" r="0" t="0"/>
          <a:stretch/>
        </p:blipFill>
        <p:spPr>
          <a:xfrm>
            <a:off x="805910" y="1267095"/>
            <a:ext cx="7261909" cy="4937098"/>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 name="Shape 206"/>
        <p:cNvGrpSpPr/>
        <p:nvPr/>
      </p:nvGrpSpPr>
      <p:grpSpPr>
        <a:xfrm>
          <a:off x="0" y="0"/>
          <a:ext cx="0" cy="0"/>
          <a:chOff x="0" y="0"/>
          <a:chExt cx="0" cy="0"/>
        </a:xfrm>
      </p:grpSpPr>
      <p:pic>
        <p:nvPicPr>
          <p:cNvPr descr="A picture containing clock&#10;&#10;Description automatically generated" id="207" name="Google Shape;207;p1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08" name="Google Shape;208;p11"/>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09" name="Google Shape;209;p11"/>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10" name="Google Shape;210;p1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11" name="Google Shape;211;p1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Listening Comprehension </a:t>
            </a:r>
            <a:endParaRPr b="0" i="0" sz="1400" u="none" cap="none" strike="noStrike">
              <a:solidFill>
                <a:srgbClr val="000000"/>
              </a:solidFill>
              <a:latin typeface="Century Gothic"/>
              <a:ea typeface="Century Gothic"/>
              <a:cs typeface="Century Gothic"/>
              <a:sym typeface="Century Gothic"/>
            </a:endParaRPr>
          </a:p>
        </p:txBody>
      </p:sp>
      <p:graphicFrame>
        <p:nvGraphicFramePr>
          <p:cNvPr id="212" name="Google Shape;212;p11"/>
          <p:cNvGraphicFramePr/>
          <p:nvPr/>
        </p:nvGraphicFramePr>
        <p:xfrm>
          <a:off x="1968287" y="1622389"/>
          <a:ext cx="3000000" cy="3000000"/>
        </p:xfrm>
        <a:graphic>
          <a:graphicData uri="http://schemas.openxmlformats.org/drawingml/2006/table">
            <a:tbl>
              <a:tblPr bandRow="1" firstRow="1">
                <a:noFill/>
                <a:tableStyleId>{B51B23F9-3C64-4F23-84AA-D31DFBC8F272}</a:tableStyleId>
              </a:tblPr>
              <a:tblGrid>
                <a:gridCol w="4209125"/>
                <a:gridCol w="4209125"/>
              </a:tblGrid>
              <a:tr h="717175">
                <a:tc>
                  <a:txBody>
                    <a:bodyPr/>
                    <a:lstStyle/>
                    <a:p>
                      <a:pPr indent="0" lvl="0" marL="0" marR="0" rtl="0" algn="ctr">
                        <a:lnSpc>
                          <a:spcPct val="100000"/>
                        </a:lnSpc>
                        <a:spcBef>
                          <a:spcPts val="0"/>
                        </a:spcBef>
                        <a:spcAft>
                          <a:spcPts val="0"/>
                        </a:spcAft>
                        <a:buClr>
                          <a:srgbClr val="000000"/>
                        </a:buClr>
                        <a:buSzPts val="4000"/>
                        <a:buFont typeface="Arial"/>
                        <a:buNone/>
                      </a:pPr>
                      <a:r>
                        <a:rPr b="0" lang="en-US" sz="4000" u="none" cap="none" strike="noStrike">
                          <a:latin typeface="Century Gothic"/>
                          <a:ea typeface="Century Gothic"/>
                          <a:cs typeface="Century Gothic"/>
                          <a:sym typeface="Century Gothic"/>
                        </a:rPr>
                        <a:t>What she says</a:t>
                      </a:r>
                      <a:endParaRPr sz="1400" u="none" cap="none" strike="noStrike">
                        <a:latin typeface="Century Gothic"/>
                        <a:ea typeface="Century Gothic"/>
                        <a:cs typeface="Century Gothic"/>
                        <a:sym typeface="Century Gothic"/>
                      </a:endParaRPr>
                    </a:p>
                  </a:txBody>
                  <a:tcPr marT="45725" marB="45725" marR="91450" marL="91450"/>
                </a:tc>
                <a:tc>
                  <a:txBody>
                    <a:bodyPr/>
                    <a:lstStyle/>
                    <a:p>
                      <a:pPr indent="0" lvl="0" marL="0" marR="0" rtl="0" algn="ctr">
                        <a:lnSpc>
                          <a:spcPct val="100000"/>
                        </a:lnSpc>
                        <a:spcBef>
                          <a:spcPts val="0"/>
                        </a:spcBef>
                        <a:spcAft>
                          <a:spcPts val="0"/>
                        </a:spcAft>
                        <a:buClr>
                          <a:srgbClr val="000000"/>
                        </a:buClr>
                        <a:buSzPts val="4000"/>
                        <a:buFont typeface="Arial"/>
                        <a:buNone/>
                      </a:pPr>
                      <a:r>
                        <a:rPr b="0" lang="en-US" sz="4000" u="none" cap="none" strike="noStrike">
                          <a:latin typeface="Century Gothic"/>
                          <a:ea typeface="Century Gothic"/>
                          <a:cs typeface="Century Gothic"/>
                          <a:sym typeface="Century Gothic"/>
                        </a:rPr>
                        <a:t>What she does</a:t>
                      </a:r>
                      <a:endParaRPr sz="4000" u="none" cap="none" strike="noStrike">
                        <a:latin typeface="Century Gothic"/>
                        <a:ea typeface="Century Gothic"/>
                        <a:cs typeface="Century Gothic"/>
                        <a:sym typeface="Century Gothic"/>
                      </a:endParaRPr>
                    </a:p>
                  </a:txBody>
                  <a:tcPr marT="45725" marB="45725" marR="91450" marL="91450"/>
                </a:tc>
              </a:tr>
              <a:tr h="923600">
                <a:tc>
                  <a:txBody>
                    <a:bodyPr/>
                    <a:lstStyle/>
                    <a:p>
                      <a:pPr indent="0" lvl="0" marL="0" marR="0" rtl="0" algn="l">
                        <a:lnSpc>
                          <a:spcPct val="100000"/>
                        </a:lnSpc>
                        <a:spcBef>
                          <a:spcPts val="0"/>
                        </a:spcBef>
                        <a:spcAft>
                          <a:spcPts val="0"/>
                        </a:spcAft>
                        <a:buClr>
                          <a:srgbClr val="000000"/>
                        </a:buClr>
                        <a:buSzPts val="1800"/>
                        <a:buFont typeface="Arial"/>
                        <a:buNone/>
                      </a:pPr>
                      <a:r>
                        <a:t/>
                      </a:r>
                      <a:endParaRPr sz="4000" u="none" cap="none" strike="noStrike">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1800"/>
                        <a:buFont typeface="Arial"/>
                        <a:buNone/>
                      </a:pPr>
                      <a:r>
                        <a:t/>
                      </a:r>
                      <a:endParaRPr sz="4000" u="none" cap="none" strike="noStrike">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1800"/>
                        <a:buFont typeface="Arial"/>
                        <a:buNone/>
                      </a:pPr>
                      <a:r>
                        <a:t/>
                      </a:r>
                      <a:endParaRPr sz="4000" u="none" cap="none" strike="noStrike">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1800"/>
                        <a:buFont typeface="Arial"/>
                        <a:buNone/>
                      </a:pPr>
                      <a:r>
                        <a:t/>
                      </a:r>
                      <a:endParaRPr sz="4000" u="none" cap="none" strike="noStrike">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1800"/>
                        <a:buFont typeface="Arial"/>
                        <a:buNone/>
                      </a:pPr>
                      <a:r>
                        <a:t/>
                      </a:r>
                      <a:endParaRPr sz="4000" u="none" cap="none" strike="noStrike">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1800"/>
                        <a:buFont typeface="Arial"/>
                        <a:buNone/>
                      </a:pPr>
                      <a:r>
                        <a:t/>
                      </a:r>
                      <a:endParaRPr sz="4000" u="none" cap="none" strike="noStrike">
                        <a:latin typeface="Century Gothic"/>
                        <a:ea typeface="Century Gothic"/>
                        <a:cs typeface="Century Gothic"/>
                        <a:sym typeface="Century Gothic"/>
                      </a:endParaRPr>
                    </a:p>
                  </a:txBody>
                  <a:tcPr marT="45725" marB="45725" marR="91450" marL="91450">
                    <a:solidFill>
                      <a:srgbClr val="ACB8CA"/>
                    </a:solidFill>
                  </a:tcPr>
                </a:tc>
                <a:tc>
                  <a:txBody>
                    <a:bodyPr/>
                    <a:lstStyle/>
                    <a:p>
                      <a:pPr indent="0" lvl="0" marL="0" marR="0" rtl="0" algn="l">
                        <a:lnSpc>
                          <a:spcPct val="100000"/>
                        </a:lnSpc>
                        <a:spcBef>
                          <a:spcPts val="0"/>
                        </a:spcBef>
                        <a:spcAft>
                          <a:spcPts val="0"/>
                        </a:spcAft>
                        <a:buClr>
                          <a:srgbClr val="000000"/>
                        </a:buClr>
                        <a:buSzPts val="1800"/>
                        <a:buFont typeface="Arial"/>
                        <a:buNone/>
                      </a:pPr>
                      <a:r>
                        <a:t/>
                      </a:r>
                      <a:endParaRPr sz="4000" u="none" cap="none" strike="noStrike">
                        <a:latin typeface="Century Gothic"/>
                        <a:ea typeface="Century Gothic"/>
                        <a:cs typeface="Century Gothic"/>
                        <a:sym typeface="Century Gothic"/>
                      </a:endParaRPr>
                    </a:p>
                  </a:txBody>
                  <a:tcPr marT="45725" marB="45725" marR="91450" marL="91450">
                    <a:solidFill>
                      <a:srgbClr val="ACB8CA"/>
                    </a:solidFill>
                  </a:tcPr>
                </a:tc>
              </a:tr>
            </a:tbl>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 name="Shape 217"/>
        <p:cNvGrpSpPr/>
        <p:nvPr/>
      </p:nvGrpSpPr>
      <p:grpSpPr>
        <a:xfrm>
          <a:off x="0" y="0"/>
          <a:ext cx="0" cy="0"/>
          <a:chOff x="0" y="0"/>
          <a:chExt cx="0" cy="0"/>
        </a:xfrm>
      </p:grpSpPr>
      <p:pic>
        <p:nvPicPr>
          <p:cNvPr descr="A picture containing clock&#10;&#10;Description automatically generated" id="218" name="Google Shape;218;p1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19" name="Google Shape;219;p12"/>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20" name="Google Shape;220;p1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21" name="Google Shape;221;p1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22" name="Google Shape;222;p12"/>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Realistic Fiction</a:t>
            </a:r>
            <a:endParaRPr b="0" i="0" sz="1400" u="none" cap="none" strike="noStrike">
              <a:solidFill>
                <a:srgbClr val="000000"/>
              </a:solidFill>
              <a:latin typeface="Century Gothic"/>
              <a:ea typeface="Century Gothic"/>
              <a:cs typeface="Century Gothic"/>
              <a:sym typeface="Century Gothic"/>
            </a:endParaRPr>
          </a:p>
        </p:txBody>
      </p:sp>
      <p:sp>
        <p:nvSpPr>
          <p:cNvPr id="223" name="Google Shape;223;p12"/>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24</a:t>
            </a:r>
            <a:endParaRPr b="0" i="0" sz="1400" u="none" cap="none" strike="noStrike">
              <a:solidFill>
                <a:srgbClr val="000000"/>
              </a:solidFill>
              <a:latin typeface="Century Gothic"/>
              <a:ea typeface="Century Gothic"/>
              <a:cs typeface="Century Gothic"/>
              <a:sym typeface="Century Gothic"/>
            </a:endParaRPr>
          </a:p>
        </p:txBody>
      </p:sp>
      <p:sp>
        <p:nvSpPr>
          <p:cNvPr id="224" name="Google Shape;224;p12"/>
          <p:cNvSpPr txBox="1"/>
          <p:nvPr/>
        </p:nvSpPr>
        <p:spPr>
          <a:xfrm>
            <a:off x="8294357" y="3067952"/>
            <a:ext cx="3571353" cy="156966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24 in your Student Interactive.</a:t>
            </a:r>
            <a:endParaRPr b="0" i="0" sz="3200" u="none" cap="none" strike="noStrike">
              <a:solidFill>
                <a:schemeClr val="dk1"/>
              </a:solidFill>
              <a:latin typeface="Century Gothic"/>
              <a:ea typeface="Century Gothic"/>
              <a:cs typeface="Century Gothic"/>
              <a:sym typeface="Century Gothic"/>
            </a:endParaRPr>
          </a:p>
        </p:txBody>
      </p:sp>
      <p:pic>
        <p:nvPicPr>
          <p:cNvPr descr="Graphical user interface, text, application, chat or text message&#10;&#10;Description automatically generated" id="225" name="Google Shape;225;p12"/>
          <p:cNvPicPr preferRelativeResize="0"/>
          <p:nvPr/>
        </p:nvPicPr>
        <p:blipFill rotWithShape="1">
          <a:blip r:embed="rId6">
            <a:alphaModFix/>
          </a:blip>
          <a:srcRect b="0" l="0" r="0" t="0"/>
          <a:stretch/>
        </p:blipFill>
        <p:spPr>
          <a:xfrm>
            <a:off x="819040" y="1380149"/>
            <a:ext cx="6781639" cy="461853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0" name="Shape 230"/>
        <p:cNvGrpSpPr/>
        <p:nvPr/>
      </p:nvGrpSpPr>
      <p:grpSpPr>
        <a:xfrm>
          <a:off x="0" y="0"/>
          <a:ext cx="0" cy="0"/>
          <a:chOff x="0" y="0"/>
          <a:chExt cx="0" cy="0"/>
        </a:xfrm>
      </p:grpSpPr>
      <p:pic>
        <p:nvPicPr>
          <p:cNvPr descr="A picture containing clock&#10;&#10;Description automatically generated" id="231" name="Google Shape;231;p1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32" name="Google Shape;232;p1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33" name="Google Shape;233;p1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34" name="Google Shape;234;p1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35" name="Google Shape;235;p1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Apply </a:t>
            </a:r>
            <a:endParaRPr b="0" i="0" sz="1400" u="none" cap="none" strike="noStrike">
              <a:solidFill>
                <a:srgbClr val="000000"/>
              </a:solidFill>
              <a:latin typeface="Century Gothic"/>
              <a:ea typeface="Century Gothic"/>
              <a:cs typeface="Century Gothic"/>
              <a:sym typeface="Century Gothic"/>
            </a:endParaRPr>
          </a:p>
        </p:txBody>
      </p:sp>
      <p:sp>
        <p:nvSpPr>
          <p:cNvPr id="236" name="Google Shape;236;p13"/>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25</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text, clipart&#10;&#10;Description automatically generated" id="237" name="Google Shape;237;p13"/>
          <p:cNvPicPr preferRelativeResize="0"/>
          <p:nvPr/>
        </p:nvPicPr>
        <p:blipFill rotWithShape="1">
          <a:blip r:embed="rId6">
            <a:alphaModFix/>
          </a:blip>
          <a:srcRect b="0" l="0" r="0" t="0"/>
          <a:stretch/>
        </p:blipFill>
        <p:spPr>
          <a:xfrm>
            <a:off x="6096000" y="2335801"/>
            <a:ext cx="4948236" cy="713781"/>
          </a:xfrm>
          <a:prstGeom prst="rect">
            <a:avLst/>
          </a:prstGeom>
          <a:noFill/>
          <a:ln>
            <a:noFill/>
          </a:ln>
        </p:spPr>
      </p:pic>
      <p:sp>
        <p:nvSpPr>
          <p:cNvPr id="238" name="Google Shape;238;p13"/>
          <p:cNvSpPr txBox="1"/>
          <p:nvPr/>
        </p:nvSpPr>
        <p:spPr>
          <a:xfrm>
            <a:off x="6111960" y="3460901"/>
            <a:ext cx="4932276" cy="206206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Talk </a:t>
            </a:r>
            <a:r>
              <a:rPr b="0" i="0" lang="en-US" sz="3200" u="none" cap="none" strike="noStrike">
                <a:solidFill>
                  <a:schemeClr val="dk1"/>
                </a:solidFill>
                <a:latin typeface="Century Gothic"/>
                <a:ea typeface="Century Gothic"/>
                <a:cs typeface="Century Gothic"/>
                <a:sym typeface="Century Gothic"/>
              </a:rPr>
              <a:t>to a partner to find the characters and say what makes them seem real. </a:t>
            </a:r>
            <a:endParaRPr b="0" i="0" sz="3200" u="none" cap="none" strike="noStrike">
              <a:solidFill>
                <a:schemeClr val="dk1"/>
              </a:solidFill>
              <a:latin typeface="Century Gothic"/>
              <a:ea typeface="Century Gothic"/>
              <a:cs typeface="Century Gothic"/>
              <a:sym typeface="Century Gothic"/>
            </a:endParaRPr>
          </a:p>
        </p:txBody>
      </p:sp>
      <p:pic>
        <p:nvPicPr>
          <p:cNvPr descr="Graphical user interface, text, application, chat or text message&#10;&#10;Description automatically generated" id="239" name="Google Shape;239;p13"/>
          <p:cNvPicPr preferRelativeResize="0"/>
          <p:nvPr/>
        </p:nvPicPr>
        <p:blipFill rotWithShape="1">
          <a:blip r:embed="rId7">
            <a:alphaModFix/>
          </a:blip>
          <a:srcRect b="0" l="0" r="0" t="0"/>
          <a:stretch/>
        </p:blipFill>
        <p:spPr>
          <a:xfrm>
            <a:off x="1571258" y="1297873"/>
            <a:ext cx="3695700" cy="501650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4" name="Shape 244"/>
        <p:cNvGrpSpPr/>
        <p:nvPr/>
      </p:nvGrpSpPr>
      <p:grpSpPr>
        <a:xfrm>
          <a:off x="0" y="0"/>
          <a:ext cx="0" cy="0"/>
          <a:chOff x="0" y="0"/>
          <a:chExt cx="0" cy="0"/>
        </a:xfrm>
      </p:grpSpPr>
      <p:pic>
        <p:nvPicPr>
          <p:cNvPr descr="A picture containing clock&#10;&#10;Description automatically generated" id="245" name="Google Shape;245;p1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46" name="Google Shape;246;p1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47" name="Google Shape;247;p1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48" name="Google Shape;248;p1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49" name="Google Shape;249;p1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Academic Vocabulary </a:t>
            </a:r>
            <a:endParaRPr b="0" i="0" sz="1400" u="none" cap="none" strike="noStrike">
              <a:solidFill>
                <a:srgbClr val="000000"/>
              </a:solidFill>
              <a:latin typeface="Century Gothic"/>
              <a:ea typeface="Century Gothic"/>
              <a:cs typeface="Century Gothic"/>
              <a:sym typeface="Century Gothic"/>
            </a:endParaRPr>
          </a:p>
        </p:txBody>
      </p:sp>
      <p:sp>
        <p:nvSpPr>
          <p:cNvPr id="250" name="Google Shape;250;p14"/>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43</a:t>
            </a:r>
            <a:endParaRPr b="0" i="0" sz="1400" u="none" cap="none" strike="noStrike">
              <a:solidFill>
                <a:srgbClr val="000000"/>
              </a:solidFill>
              <a:latin typeface="Century Gothic"/>
              <a:ea typeface="Century Gothic"/>
              <a:cs typeface="Century Gothic"/>
              <a:sym typeface="Century Gothic"/>
            </a:endParaRPr>
          </a:p>
        </p:txBody>
      </p:sp>
      <p:sp>
        <p:nvSpPr>
          <p:cNvPr id="251" name="Google Shape;251;p14"/>
          <p:cNvSpPr txBox="1"/>
          <p:nvPr/>
        </p:nvSpPr>
        <p:spPr>
          <a:xfrm>
            <a:off x="6977840" y="2412161"/>
            <a:ext cx="4433700" cy="2555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43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3200" u="none" cap="none" strike="noStrike">
              <a:solidFill>
                <a:schemeClr val="dk1"/>
              </a:solidFill>
              <a:latin typeface="Century Gothic"/>
              <a:ea typeface="Century Gothic"/>
              <a:cs typeface="Century Gothic"/>
              <a:sym typeface="Century Gothic"/>
            </a:endParaRPr>
          </a:p>
        </p:txBody>
      </p:sp>
      <p:pic>
        <p:nvPicPr>
          <p:cNvPr descr="Graphical user interface, application&#10;&#10;Description automatically generated" id="252" name="Google Shape;252;p14"/>
          <p:cNvPicPr preferRelativeResize="0"/>
          <p:nvPr/>
        </p:nvPicPr>
        <p:blipFill rotWithShape="1">
          <a:blip r:embed="rId6">
            <a:alphaModFix/>
          </a:blip>
          <a:srcRect b="0" l="0" r="0" t="0"/>
          <a:stretch/>
        </p:blipFill>
        <p:spPr>
          <a:xfrm>
            <a:off x="2279586" y="1371453"/>
            <a:ext cx="3721100" cy="501650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 name="Shape 257"/>
        <p:cNvGrpSpPr/>
        <p:nvPr/>
      </p:nvGrpSpPr>
      <p:grpSpPr>
        <a:xfrm>
          <a:off x="0" y="0"/>
          <a:ext cx="0" cy="0"/>
          <a:chOff x="0" y="0"/>
          <a:chExt cx="0" cy="0"/>
        </a:xfrm>
      </p:grpSpPr>
      <p:pic>
        <p:nvPicPr>
          <p:cNvPr descr="A picture containing clock&#10;&#10;Description automatically generated" id="258" name="Google Shape;258;p1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59" name="Google Shape;259;p1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60" name="Google Shape;260;p1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61" name="Google Shape;261;p1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62" name="Google Shape;262;p1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Handwriting </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vector graphics, linedrawing&#10;&#10;Description automatically generated" id="263" name="Google Shape;263;p15"/>
          <p:cNvPicPr preferRelativeResize="0"/>
          <p:nvPr/>
        </p:nvPicPr>
        <p:blipFill rotWithShape="1">
          <a:blip r:embed="rId6">
            <a:alphaModFix/>
          </a:blip>
          <a:srcRect b="0" l="0" r="0" t="0"/>
          <a:stretch/>
        </p:blipFill>
        <p:spPr>
          <a:xfrm>
            <a:off x="6870184" y="1448760"/>
            <a:ext cx="4332711" cy="4151495"/>
          </a:xfrm>
          <a:prstGeom prst="rect">
            <a:avLst/>
          </a:prstGeom>
          <a:noFill/>
          <a:ln>
            <a:noFill/>
          </a:ln>
        </p:spPr>
      </p:pic>
      <p:sp>
        <p:nvSpPr>
          <p:cNvPr id="264" name="Google Shape;264;p15"/>
          <p:cNvSpPr txBox="1"/>
          <p:nvPr/>
        </p:nvSpPr>
        <p:spPr>
          <a:xfrm>
            <a:off x="819040" y="1792229"/>
            <a:ext cx="6051144" cy="388403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Proper Sitting Position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t/>
            </a:r>
            <a:endParaRPr b="0" i="0" sz="3200" u="none" cap="none" strike="noStrike">
              <a:solidFill>
                <a:schemeClr val="dk1"/>
              </a:solidFill>
              <a:latin typeface="Century Gothic"/>
              <a:ea typeface="Century Gothic"/>
              <a:cs typeface="Century Gothic"/>
              <a:sym typeface="Century Gothic"/>
            </a:endParaRPr>
          </a:p>
          <a:p>
            <a:pPr indent="-514350" lvl="0" marL="514350" marR="0" rtl="0" algn="l">
              <a:lnSpc>
                <a:spcPct val="114000"/>
              </a:lnSpc>
              <a:spcBef>
                <a:spcPts val="0"/>
              </a:spcBef>
              <a:spcAft>
                <a:spcPts val="0"/>
              </a:spcAft>
              <a:buClr>
                <a:srgbClr val="000000"/>
              </a:buClr>
              <a:buSzPts val="3200"/>
              <a:buFont typeface="Arial"/>
              <a:buAutoNum type="arabicPeriod"/>
            </a:pPr>
            <a:r>
              <a:rPr b="0" i="0" lang="en-US" sz="3200" u="none" cap="none" strike="noStrike">
                <a:solidFill>
                  <a:schemeClr val="dk1"/>
                </a:solidFill>
                <a:latin typeface="Century Gothic"/>
                <a:ea typeface="Century Gothic"/>
                <a:cs typeface="Century Gothic"/>
                <a:sym typeface="Century Gothic"/>
              </a:rPr>
              <a:t>Sit straight in your chair.</a:t>
            </a:r>
            <a:endParaRPr b="0" i="0" sz="1400" u="none" cap="none" strike="noStrike">
              <a:solidFill>
                <a:srgbClr val="000000"/>
              </a:solidFill>
              <a:latin typeface="Arial"/>
              <a:ea typeface="Arial"/>
              <a:cs typeface="Arial"/>
              <a:sym typeface="Arial"/>
            </a:endParaRPr>
          </a:p>
          <a:p>
            <a:pPr indent="-514350" lvl="0" marL="514350" marR="0" rtl="0" algn="l">
              <a:lnSpc>
                <a:spcPct val="114000"/>
              </a:lnSpc>
              <a:spcBef>
                <a:spcPts val="0"/>
              </a:spcBef>
              <a:spcAft>
                <a:spcPts val="0"/>
              </a:spcAft>
              <a:buClr>
                <a:srgbClr val="000000"/>
              </a:buClr>
              <a:buSzPts val="3200"/>
              <a:buFont typeface="Arial"/>
              <a:buAutoNum type="arabicPeriod"/>
            </a:pPr>
            <a:r>
              <a:rPr b="0" i="0" lang="en-US" sz="3200" u="none" cap="none" strike="noStrike">
                <a:solidFill>
                  <a:schemeClr val="dk1"/>
                </a:solidFill>
                <a:latin typeface="Century Gothic"/>
                <a:ea typeface="Century Gothic"/>
                <a:cs typeface="Century Gothic"/>
                <a:sym typeface="Century Gothic"/>
              </a:rPr>
              <a:t>Lean your shoulders forward slightly.</a:t>
            </a:r>
            <a:endParaRPr b="0" i="0" sz="1400" u="none" cap="none" strike="noStrike">
              <a:solidFill>
                <a:srgbClr val="000000"/>
              </a:solidFill>
              <a:latin typeface="Arial"/>
              <a:ea typeface="Arial"/>
              <a:cs typeface="Arial"/>
              <a:sym typeface="Arial"/>
            </a:endParaRPr>
          </a:p>
          <a:p>
            <a:pPr indent="-514350" lvl="0" marL="514350" marR="0" rtl="0" algn="l">
              <a:lnSpc>
                <a:spcPct val="114000"/>
              </a:lnSpc>
              <a:spcBef>
                <a:spcPts val="0"/>
              </a:spcBef>
              <a:spcAft>
                <a:spcPts val="0"/>
              </a:spcAft>
              <a:buClr>
                <a:srgbClr val="000000"/>
              </a:buClr>
              <a:buSzPts val="3200"/>
              <a:buFont typeface="Arial"/>
              <a:buAutoNum type="arabicPeriod"/>
            </a:pPr>
            <a:r>
              <a:rPr b="0" i="0" lang="en-US" sz="3200" u="none" cap="none" strike="noStrike">
                <a:solidFill>
                  <a:schemeClr val="dk1"/>
                </a:solidFill>
                <a:latin typeface="Century Gothic"/>
                <a:ea typeface="Century Gothic"/>
                <a:cs typeface="Century Gothic"/>
                <a:sym typeface="Century Gothic"/>
              </a:rPr>
              <a:t>Sit with your feet flat on the floor. </a:t>
            </a:r>
            <a:endParaRPr b="0" i="0" sz="32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 name="Shape 269"/>
        <p:cNvGrpSpPr/>
        <p:nvPr/>
      </p:nvGrpSpPr>
      <p:grpSpPr>
        <a:xfrm>
          <a:off x="0" y="0"/>
          <a:ext cx="0" cy="0"/>
          <a:chOff x="0" y="0"/>
          <a:chExt cx="0" cy="0"/>
        </a:xfrm>
      </p:grpSpPr>
      <p:pic>
        <p:nvPicPr>
          <p:cNvPr descr="A picture containing clock&#10;&#10;Description automatically generated" id="270" name="Google Shape;270;p16"/>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71" name="Google Shape;271;p16"/>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72" name="Google Shape;272;p1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73" name="Google Shape;273;p16"/>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74" name="Google Shape;274;p16"/>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Writing – Launching Writing Workshop</a:t>
            </a:r>
            <a:endParaRPr b="0" i="0" sz="1400" u="none" cap="none" strike="noStrike">
              <a:solidFill>
                <a:srgbClr val="000000"/>
              </a:solidFill>
              <a:latin typeface="Century Gothic"/>
              <a:ea typeface="Century Gothic"/>
              <a:cs typeface="Century Gothic"/>
              <a:sym typeface="Century Gothic"/>
            </a:endParaRPr>
          </a:p>
        </p:txBody>
      </p:sp>
      <p:sp>
        <p:nvSpPr>
          <p:cNvPr id="275" name="Google Shape;275;p16"/>
          <p:cNvSpPr txBox="1"/>
          <p:nvPr/>
        </p:nvSpPr>
        <p:spPr>
          <a:xfrm>
            <a:off x="1790167" y="1648343"/>
            <a:ext cx="8611665" cy="44627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en-US" sz="3600" u="none" cap="none" strike="noStrike">
                <a:solidFill>
                  <a:schemeClr val="dk1"/>
                </a:solidFill>
                <a:latin typeface="Century Gothic"/>
                <a:ea typeface="Century Gothic"/>
                <a:cs typeface="Century Gothic"/>
                <a:sym typeface="Century Gothic"/>
              </a:rPr>
              <a:t>When you read about the author of a book you can learn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t/>
            </a:r>
            <a:endParaRPr b="0" i="0" sz="3600" u="none" cap="none" strike="noStrike">
              <a:solidFill>
                <a:schemeClr val="dk1"/>
              </a:solidFill>
              <a:latin typeface="Century Gothic"/>
              <a:ea typeface="Century Gothic"/>
              <a:cs typeface="Century Gothic"/>
              <a:sym typeface="Century Gothic"/>
            </a:endParaRPr>
          </a:p>
          <a:p>
            <a:pPr indent="-457200" lvl="0" marL="457200" marR="0" rtl="0" algn="l">
              <a:lnSpc>
                <a:spcPct val="100000"/>
              </a:lnSpc>
              <a:spcBef>
                <a:spcPts val="0"/>
              </a:spcBef>
              <a:spcAft>
                <a:spcPts val="0"/>
              </a:spcAft>
              <a:buClr>
                <a:srgbClr val="000000"/>
              </a:buClr>
              <a:buSzPts val="3200"/>
              <a:buFont typeface="Arial"/>
              <a:buChar char="•"/>
            </a:pPr>
            <a:r>
              <a:rPr b="0" i="0" lang="en-US" sz="3600" u="none" cap="none" strike="noStrike">
                <a:solidFill>
                  <a:schemeClr val="dk1"/>
                </a:solidFill>
                <a:latin typeface="Century Gothic"/>
                <a:ea typeface="Century Gothic"/>
                <a:cs typeface="Century Gothic"/>
                <a:sym typeface="Century Gothic"/>
              </a:rPr>
              <a:t>who the author is</a:t>
            </a:r>
            <a:endParaRPr b="0" i="0" sz="1400" u="none" cap="none" strike="noStrike">
              <a:solidFill>
                <a:srgbClr val="000000"/>
              </a:solidFill>
              <a:latin typeface="Arial"/>
              <a:ea typeface="Arial"/>
              <a:cs typeface="Arial"/>
              <a:sym typeface="Arial"/>
            </a:endParaRPr>
          </a:p>
          <a:p>
            <a:pPr indent="-457200" lvl="0" marL="457200" marR="0" rtl="0" algn="l">
              <a:lnSpc>
                <a:spcPct val="100000"/>
              </a:lnSpc>
              <a:spcBef>
                <a:spcPts val="0"/>
              </a:spcBef>
              <a:spcAft>
                <a:spcPts val="0"/>
              </a:spcAft>
              <a:buClr>
                <a:srgbClr val="000000"/>
              </a:buClr>
              <a:buSzPts val="3200"/>
              <a:buFont typeface="Arial"/>
              <a:buChar char="•"/>
            </a:pPr>
            <a:r>
              <a:rPr b="0" i="0" lang="en-US" sz="3600" u="none" cap="none" strike="noStrike">
                <a:solidFill>
                  <a:schemeClr val="dk1"/>
                </a:solidFill>
                <a:latin typeface="Century Gothic"/>
                <a:ea typeface="Century Gothic"/>
                <a:cs typeface="Century Gothic"/>
                <a:sym typeface="Century Gothic"/>
              </a:rPr>
              <a:t>the author’s background</a:t>
            </a:r>
            <a:endParaRPr b="0" i="0" sz="1400" u="none" cap="none" strike="noStrike">
              <a:solidFill>
                <a:srgbClr val="000000"/>
              </a:solidFill>
              <a:latin typeface="Arial"/>
              <a:ea typeface="Arial"/>
              <a:cs typeface="Arial"/>
              <a:sym typeface="Arial"/>
            </a:endParaRPr>
          </a:p>
          <a:p>
            <a:pPr indent="-457200" lvl="0" marL="457200" marR="0" rtl="0" algn="l">
              <a:lnSpc>
                <a:spcPct val="100000"/>
              </a:lnSpc>
              <a:spcBef>
                <a:spcPts val="0"/>
              </a:spcBef>
              <a:spcAft>
                <a:spcPts val="0"/>
              </a:spcAft>
              <a:buClr>
                <a:srgbClr val="000000"/>
              </a:buClr>
              <a:buSzPts val="3200"/>
              <a:buFont typeface="Arial"/>
              <a:buChar char="•"/>
            </a:pPr>
            <a:r>
              <a:rPr b="0" i="0" lang="en-US" sz="3600" u="none" cap="none" strike="noStrike">
                <a:solidFill>
                  <a:schemeClr val="dk1"/>
                </a:solidFill>
                <a:latin typeface="Century Gothic"/>
                <a:ea typeface="Century Gothic"/>
                <a:cs typeface="Century Gothic"/>
                <a:sym typeface="Century Gothic"/>
              </a:rPr>
              <a:t>interesting facts about why the author wrote the book</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t/>
            </a:r>
            <a:endParaRPr b="0" i="0" sz="32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0" name="Shape 280"/>
        <p:cNvGrpSpPr/>
        <p:nvPr/>
      </p:nvGrpSpPr>
      <p:grpSpPr>
        <a:xfrm>
          <a:off x="0" y="0"/>
          <a:ext cx="0" cy="0"/>
          <a:chOff x="0" y="0"/>
          <a:chExt cx="0" cy="0"/>
        </a:xfrm>
      </p:grpSpPr>
      <p:pic>
        <p:nvPicPr>
          <p:cNvPr descr="A picture containing clock&#10;&#10;Description automatically generated" id="281" name="Google Shape;281;p1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82" name="Google Shape;282;p17"/>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83" name="Google Shape;283;p17"/>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84" name="Google Shape;284;p1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85" name="Google Shape;285;p1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Independent Writing </a:t>
            </a:r>
            <a:endParaRPr b="0" i="0" sz="1400" u="none" cap="none" strike="noStrike">
              <a:solidFill>
                <a:srgbClr val="000000"/>
              </a:solidFill>
              <a:latin typeface="Century Gothic"/>
              <a:ea typeface="Century Gothic"/>
              <a:cs typeface="Century Gothic"/>
              <a:sym typeface="Century Gothic"/>
            </a:endParaRPr>
          </a:p>
        </p:txBody>
      </p:sp>
      <p:sp>
        <p:nvSpPr>
          <p:cNvPr id="286" name="Google Shape;286;p17"/>
          <p:cNvSpPr txBox="1"/>
          <p:nvPr/>
        </p:nvSpPr>
        <p:spPr>
          <a:xfrm>
            <a:off x="885532" y="1953698"/>
            <a:ext cx="10308929" cy="107717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rgbClr val="000000"/>
                </a:solidFill>
                <a:latin typeface="Century Gothic"/>
                <a:ea typeface="Century Gothic"/>
                <a:cs typeface="Century Gothic"/>
                <a:sym typeface="Century Gothic"/>
              </a:rPr>
              <a:t>Let’s review our understand of authors and continue to </a:t>
            </a:r>
            <a:r>
              <a:rPr b="1" i="0" lang="en-US" sz="3200" u="none" cap="none" strike="noStrike">
                <a:solidFill>
                  <a:srgbClr val="000000"/>
                </a:solidFill>
                <a:latin typeface="Century Gothic"/>
                <a:ea typeface="Century Gothic"/>
                <a:cs typeface="Century Gothic"/>
                <a:sym typeface="Century Gothic"/>
              </a:rPr>
              <a:t>read</a:t>
            </a:r>
            <a:r>
              <a:rPr b="0" i="0" lang="en-US" sz="3200" u="none" cap="none" strike="noStrike">
                <a:solidFill>
                  <a:srgbClr val="000000"/>
                </a:solidFill>
                <a:latin typeface="Century Gothic"/>
                <a:ea typeface="Century Gothic"/>
                <a:cs typeface="Century Gothic"/>
                <a:sym typeface="Century Gothic"/>
              </a:rPr>
              <a:t> books. </a:t>
            </a:r>
            <a:endParaRPr b="0" i="0" sz="3200" u="none" cap="none" strike="noStrike">
              <a:solidFill>
                <a:srgbClr val="000000"/>
              </a:solidFill>
              <a:latin typeface="Century Gothic"/>
              <a:ea typeface="Century Gothic"/>
              <a:cs typeface="Century Gothic"/>
              <a:sym typeface="Century Gothic"/>
            </a:endParaRPr>
          </a:p>
        </p:txBody>
      </p:sp>
      <p:pic>
        <p:nvPicPr>
          <p:cNvPr descr="Books outline" id="287" name="Google Shape;287;p17"/>
          <p:cNvPicPr preferRelativeResize="0"/>
          <p:nvPr/>
        </p:nvPicPr>
        <p:blipFill rotWithShape="1">
          <a:blip r:embed="rId6">
            <a:alphaModFix/>
          </a:blip>
          <a:srcRect b="0" l="0" r="0" t="0"/>
          <a:stretch/>
        </p:blipFill>
        <p:spPr>
          <a:xfrm>
            <a:off x="9544051" y="3523318"/>
            <a:ext cx="1843692" cy="1934057"/>
          </a:xfrm>
          <a:prstGeom prst="rect">
            <a:avLst/>
          </a:prstGeom>
          <a:noFill/>
          <a:ln>
            <a:noFill/>
          </a:ln>
        </p:spPr>
      </p:pic>
      <p:sp>
        <p:nvSpPr>
          <p:cNvPr id="288" name="Google Shape;288;p17"/>
          <p:cNvSpPr txBox="1"/>
          <p:nvPr/>
        </p:nvSpPr>
        <p:spPr>
          <a:xfrm>
            <a:off x="885532" y="4197978"/>
            <a:ext cx="8548156" cy="107717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Century Gothic"/>
                <a:ea typeface="Century Gothic"/>
                <a:cs typeface="Century Gothic"/>
                <a:sym typeface="Century Gothic"/>
              </a:rPr>
              <a:t>You can be an author and </a:t>
            </a:r>
            <a:r>
              <a:rPr b="1" i="0" lang="en-US" sz="3200" u="none" cap="none" strike="noStrike">
                <a:solidFill>
                  <a:schemeClr val="dk1"/>
                </a:solidFill>
                <a:latin typeface="Century Gothic"/>
                <a:ea typeface="Century Gothic"/>
                <a:cs typeface="Century Gothic"/>
                <a:sym typeface="Century Gothic"/>
              </a:rPr>
              <a:t>write</a:t>
            </a:r>
            <a:r>
              <a:rPr b="0" i="0" lang="en-US" sz="3200" u="none" cap="none" strike="noStrike">
                <a:solidFill>
                  <a:schemeClr val="dk1"/>
                </a:solidFill>
                <a:latin typeface="Century Gothic"/>
                <a:ea typeface="Century Gothic"/>
                <a:cs typeface="Century Gothic"/>
                <a:sym typeface="Century Gothic"/>
              </a:rPr>
              <a:t> about anything that you want. </a:t>
            </a:r>
            <a:endParaRPr b="0" i="0" sz="32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3" name="Shape 293"/>
        <p:cNvGrpSpPr/>
        <p:nvPr/>
      </p:nvGrpSpPr>
      <p:grpSpPr>
        <a:xfrm>
          <a:off x="0" y="0"/>
          <a:ext cx="0" cy="0"/>
          <a:chOff x="0" y="0"/>
          <a:chExt cx="0" cy="0"/>
        </a:xfrm>
      </p:grpSpPr>
      <p:pic>
        <p:nvPicPr>
          <p:cNvPr descr="A picture containing clock&#10;&#10;Description automatically generated" id="294" name="Google Shape;294;p1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95" name="Google Shape;295;p18"/>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96" name="Google Shape;296;p18"/>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97" name="Google Shape;297;p1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98" name="Google Shape;298;p1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Spelling</a:t>
            </a:r>
            <a:endParaRPr b="0" i="0" sz="1400" u="none" cap="none" strike="noStrike">
              <a:solidFill>
                <a:srgbClr val="000000"/>
              </a:solidFill>
              <a:latin typeface="Century Gothic"/>
              <a:ea typeface="Century Gothic"/>
              <a:cs typeface="Century Gothic"/>
              <a:sym typeface="Century Gothic"/>
            </a:endParaRPr>
          </a:p>
        </p:txBody>
      </p:sp>
      <p:sp>
        <p:nvSpPr>
          <p:cNvPr id="299" name="Google Shape;299;p18"/>
          <p:cNvSpPr txBox="1"/>
          <p:nvPr/>
        </p:nvSpPr>
        <p:spPr>
          <a:xfrm>
            <a:off x="1741920" y="1636495"/>
            <a:ext cx="10151271" cy="4247276"/>
          </a:xfrm>
          <a:prstGeom prst="rect">
            <a:avLst/>
          </a:prstGeom>
          <a:noFill/>
          <a:ln>
            <a:noFill/>
          </a:ln>
        </p:spPr>
        <p:txBody>
          <a:bodyPr anchorCtr="0" anchor="t" bIns="45700" lIns="91425" spcFirstLastPara="1" rIns="91425" wrap="square" tIns="45700">
            <a:spAutoFit/>
          </a:bodyPr>
          <a:lstStyle/>
          <a:p>
            <a:pPr indent="-742950" lvl="0" marL="742950" marR="0" rtl="0" algn="l">
              <a:lnSpc>
                <a:spcPct val="125000"/>
              </a:lnSpc>
              <a:spcBef>
                <a:spcPts val="0"/>
              </a:spcBef>
              <a:spcAft>
                <a:spcPts val="0"/>
              </a:spcAft>
              <a:buClr>
                <a:srgbClr val="000000"/>
              </a:buClr>
              <a:buSzPts val="2800"/>
              <a:buFont typeface="Arial"/>
              <a:buAutoNum type="arabicPeriod"/>
            </a:pPr>
            <a:r>
              <a:rPr b="0" i="0" lang="en-US" sz="3600" u="none" cap="none" strike="noStrike">
                <a:solidFill>
                  <a:srgbClr val="000000"/>
                </a:solidFill>
                <a:latin typeface="Century Gothic"/>
                <a:ea typeface="Century Gothic"/>
                <a:cs typeface="Century Gothic"/>
                <a:sym typeface="Century Gothic"/>
              </a:rPr>
              <a:t>I </a:t>
            </a:r>
            <a:r>
              <a:rPr b="1" i="0" lang="en-US" sz="3600" u="none" cap="none" strike="noStrike">
                <a:solidFill>
                  <a:srgbClr val="000000"/>
                </a:solidFill>
                <a:latin typeface="Century Gothic"/>
                <a:ea typeface="Century Gothic"/>
                <a:cs typeface="Century Gothic"/>
                <a:sym typeface="Century Gothic"/>
              </a:rPr>
              <a:t>am</a:t>
            </a:r>
            <a:r>
              <a:rPr b="0" i="0" lang="en-US" sz="3600" u="none" cap="none" strike="noStrike">
                <a:solidFill>
                  <a:srgbClr val="000000"/>
                </a:solidFill>
                <a:latin typeface="Century Gothic"/>
                <a:ea typeface="Century Gothic"/>
                <a:cs typeface="Century Gothic"/>
                <a:sym typeface="Century Gothic"/>
              </a:rPr>
              <a:t> going to school. </a:t>
            </a:r>
            <a:endParaRPr b="0" i="0" sz="1400" u="none" cap="none" strike="noStrike">
              <a:solidFill>
                <a:srgbClr val="000000"/>
              </a:solidFill>
              <a:latin typeface="Arial"/>
              <a:ea typeface="Arial"/>
              <a:cs typeface="Arial"/>
              <a:sym typeface="Arial"/>
            </a:endParaRPr>
          </a:p>
          <a:p>
            <a:pPr indent="-742950" lvl="0" marL="742950" marR="0" rtl="0" algn="l">
              <a:lnSpc>
                <a:spcPct val="125000"/>
              </a:lnSpc>
              <a:spcBef>
                <a:spcPts val="0"/>
              </a:spcBef>
              <a:spcAft>
                <a:spcPts val="0"/>
              </a:spcAft>
              <a:buClr>
                <a:srgbClr val="000000"/>
              </a:buClr>
              <a:buSzPts val="2800"/>
              <a:buFont typeface="Arial"/>
              <a:buAutoNum type="arabicPeriod"/>
            </a:pPr>
            <a:r>
              <a:rPr b="0" i="0" lang="en-US" sz="3600" u="none" cap="none" strike="noStrike">
                <a:solidFill>
                  <a:srgbClr val="000000"/>
                </a:solidFill>
                <a:latin typeface="Century Gothic"/>
                <a:ea typeface="Century Gothic"/>
                <a:cs typeface="Century Gothic"/>
                <a:sym typeface="Century Gothic"/>
              </a:rPr>
              <a:t>Ben </a:t>
            </a:r>
            <a:r>
              <a:rPr b="1" i="0" lang="en-US" sz="3600" u="none" cap="none" strike="noStrike">
                <a:solidFill>
                  <a:srgbClr val="000000"/>
                </a:solidFill>
                <a:latin typeface="Century Gothic"/>
                <a:ea typeface="Century Gothic"/>
                <a:cs typeface="Century Gothic"/>
                <a:sym typeface="Century Gothic"/>
              </a:rPr>
              <a:t>sat</a:t>
            </a:r>
            <a:r>
              <a:rPr b="0" i="0" lang="en-US" sz="3600" u="none" cap="none" strike="noStrike">
                <a:solidFill>
                  <a:srgbClr val="000000"/>
                </a:solidFill>
                <a:latin typeface="Century Gothic"/>
                <a:ea typeface="Century Gothic"/>
                <a:cs typeface="Century Gothic"/>
                <a:sym typeface="Century Gothic"/>
              </a:rPr>
              <a:t> on the chair. </a:t>
            </a:r>
            <a:endParaRPr b="0" i="0" sz="1400" u="none" cap="none" strike="noStrike">
              <a:solidFill>
                <a:srgbClr val="000000"/>
              </a:solidFill>
              <a:latin typeface="Arial"/>
              <a:ea typeface="Arial"/>
              <a:cs typeface="Arial"/>
              <a:sym typeface="Arial"/>
            </a:endParaRPr>
          </a:p>
          <a:p>
            <a:pPr indent="-742950" lvl="0" marL="742950" marR="0" rtl="0" algn="l">
              <a:lnSpc>
                <a:spcPct val="125000"/>
              </a:lnSpc>
              <a:spcBef>
                <a:spcPts val="0"/>
              </a:spcBef>
              <a:spcAft>
                <a:spcPts val="0"/>
              </a:spcAft>
              <a:buClr>
                <a:srgbClr val="000000"/>
              </a:buClr>
              <a:buSzPts val="2800"/>
              <a:buFont typeface="Arial"/>
              <a:buAutoNum type="arabicPeriod"/>
            </a:pPr>
            <a:r>
              <a:rPr b="1" i="0" lang="en-US" sz="3600" u="none" cap="none" strike="noStrike">
                <a:solidFill>
                  <a:srgbClr val="000000"/>
                </a:solidFill>
                <a:latin typeface="Century Gothic"/>
                <a:ea typeface="Century Gothic"/>
                <a:cs typeface="Century Gothic"/>
                <a:sym typeface="Century Gothic"/>
              </a:rPr>
              <a:t>I</a:t>
            </a:r>
            <a:r>
              <a:rPr b="0" i="0" lang="en-US" sz="3600" u="none" cap="none" strike="noStrike">
                <a:solidFill>
                  <a:srgbClr val="000000"/>
                </a:solidFill>
                <a:latin typeface="Century Gothic"/>
                <a:ea typeface="Century Gothic"/>
                <a:cs typeface="Century Gothic"/>
                <a:sym typeface="Century Gothic"/>
              </a:rPr>
              <a:t> will bring a box. </a:t>
            </a:r>
            <a:endParaRPr b="0" i="0" sz="1400" u="none" cap="none" strike="noStrike">
              <a:solidFill>
                <a:srgbClr val="000000"/>
              </a:solidFill>
              <a:latin typeface="Arial"/>
              <a:ea typeface="Arial"/>
              <a:cs typeface="Arial"/>
              <a:sym typeface="Arial"/>
            </a:endParaRPr>
          </a:p>
          <a:p>
            <a:pPr indent="-742950" lvl="0" marL="742950" marR="0" rtl="0" algn="l">
              <a:lnSpc>
                <a:spcPct val="125000"/>
              </a:lnSpc>
              <a:spcBef>
                <a:spcPts val="0"/>
              </a:spcBef>
              <a:spcAft>
                <a:spcPts val="0"/>
              </a:spcAft>
              <a:buClr>
                <a:srgbClr val="000000"/>
              </a:buClr>
              <a:buSzPts val="2800"/>
              <a:buFont typeface="Arial"/>
              <a:buAutoNum type="arabicPeriod"/>
            </a:pPr>
            <a:r>
              <a:rPr b="0" i="0" lang="en-US" sz="3600" u="none" cap="none" strike="noStrike">
                <a:solidFill>
                  <a:srgbClr val="000000"/>
                </a:solidFill>
                <a:latin typeface="Century Gothic"/>
                <a:ea typeface="Century Gothic"/>
                <a:cs typeface="Century Gothic"/>
                <a:sym typeface="Century Gothic"/>
              </a:rPr>
              <a:t>The </a:t>
            </a:r>
            <a:r>
              <a:rPr b="1" i="0" lang="en-US" sz="3600" u="none" cap="none" strike="noStrike">
                <a:solidFill>
                  <a:srgbClr val="000000"/>
                </a:solidFill>
                <a:latin typeface="Century Gothic"/>
                <a:ea typeface="Century Gothic"/>
                <a:cs typeface="Century Gothic"/>
                <a:sym typeface="Century Gothic"/>
              </a:rPr>
              <a:t>mat</a:t>
            </a:r>
            <a:r>
              <a:rPr b="0" i="0" lang="en-US" sz="3600" u="none" cap="none" strike="noStrike">
                <a:solidFill>
                  <a:srgbClr val="000000"/>
                </a:solidFill>
                <a:latin typeface="Century Gothic"/>
                <a:ea typeface="Century Gothic"/>
                <a:cs typeface="Century Gothic"/>
                <a:sym typeface="Century Gothic"/>
              </a:rPr>
              <a:t> is brown. </a:t>
            </a:r>
            <a:endParaRPr b="0" i="0" sz="1400" u="none" cap="none" strike="noStrike">
              <a:solidFill>
                <a:srgbClr val="000000"/>
              </a:solidFill>
              <a:latin typeface="Arial"/>
              <a:ea typeface="Arial"/>
              <a:cs typeface="Arial"/>
              <a:sym typeface="Arial"/>
            </a:endParaRPr>
          </a:p>
          <a:p>
            <a:pPr indent="-742950" lvl="0" marL="742950" marR="0" rtl="0" algn="l">
              <a:lnSpc>
                <a:spcPct val="125000"/>
              </a:lnSpc>
              <a:spcBef>
                <a:spcPts val="0"/>
              </a:spcBef>
              <a:spcAft>
                <a:spcPts val="0"/>
              </a:spcAft>
              <a:buClr>
                <a:srgbClr val="000000"/>
              </a:buClr>
              <a:buSzPts val="2800"/>
              <a:buFont typeface="Arial"/>
              <a:buAutoNum type="arabicPeriod"/>
            </a:pPr>
            <a:r>
              <a:rPr b="0" i="0" lang="en-US" sz="3600" u="none" cap="none" strike="noStrike">
                <a:solidFill>
                  <a:srgbClr val="000000"/>
                </a:solidFill>
                <a:latin typeface="Century Gothic"/>
                <a:ea typeface="Century Gothic"/>
                <a:cs typeface="Century Gothic"/>
                <a:sym typeface="Century Gothic"/>
              </a:rPr>
              <a:t>Does he </a:t>
            </a:r>
            <a:r>
              <a:rPr b="1" i="0" lang="en-US" sz="3600" u="none" cap="none" strike="noStrike">
                <a:solidFill>
                  <a:srgbClr val="000000"/>
                </a:solidFill>
                <a:latin typeface="Century Gothic"/>
                <a:ea typeface="Century Gothic"/>
                <a:cs typeface="Century Gothic"/>
                <a:sym typeface="Century Gothic"/>
              </a:rPr>
              <a:t>see</a:t>
            </a:r>
            <a:r>
              <a:rPr b="0" i="0" lang="en-US" sz="3600" u="none" cap="none" strike="noStrike">
                <a:solidFill>
                  <a:srgbClr val="000000"/>
                </a:solidFill>
                <a:latin typeface="Century Gothic"/>
                <a:ea typeface="Century Gothic"/>
                <a:cs typeface="Century Gothic"/>
                <a:sym typeface="Century Gothic"/>
              </a:rPr>
              <a:t> us</a:t>
            </a:r>
            <a:r>
              <a:rPr b="0" i="0" lang="en-US" sz="3600" u="none" cap="none" strike="noStrike">
                <a:solidFill>
                  <a:srgbClr val="000000"/>
                </a:solidFill>
                <a:latin typeface="Arial"/>
                <a:ea typeface="Arial"/>
                <a:cs typeface="Arial"/>
                <a:sym typeface="Arial"/>
              </a:rPr>
              <a:t>?</a:t>
            </a:r>
            <a:r>
              <a:rPr b="0" i="0" lang="en-US" sz="3600" u="none" cap="none" strike="noStrike">
                <a:solidFill>
                  <a:srgbClr val="000000"/>
                </a:solidFill>
                <a:latin typeface="Century Gothic"/>
                <a:ea typeface="Century Gothic"/>
                <a:cs typeface="Century Gothic"/>
                <a:sym typeface="Century Gothic"/>
              </a:rPr>
              <a:t> </a:t>
            </a:r>
            <a:endParaRPr b="0" i="0" sz="1400" u="none" cap="none" strike="noStrike">
              <a:solidFill>
                <a:srgbClr val="000000"/>
              </a:solidFill>
              <a:latin typeface="Arial"/>
              <a:ea typeface="Arial"/>
              <a:cs typeface="Arial"/>
              <a:sym typeface="Arial"/>
            </a:endParaRPr>
          </a:p>
          <a:p>
            <a:pPr indent="-742950" lvl="0" marL="742950" marR="0" rtl="0" algn="l">
              <a:lnSpc>
                <a:spcPct val="125000"/>
              </a:lnSpc>
              <a:spcBef>
                <a:spcPts val="0"/>
              </a:spcBef>
              <a:spcAft>
                <a:spcPts val="0"/>
              </a:spcAft>
              <a:buClr>
                <a:srgbClr val="000000"/>
              </a:buClr>
              <a:buSzPts val="2800"/>
              <a:buFont typeface="Arial"/>
              <a:buAutoNum type="arabicPeriod"/>
            </a:pPr>
            <a:r>
              <a:rPr b="0" i="0" lang="en-US" sz="3600" u="none" cap="none" strike="noStrike">
                <a:solidFill>
                  <a:srgbClr val="000000"/>
                </a:solidFill>
                <a:latin typeface="Century Gothic"/>
                <a:ea typeface="Century Gothic"/>
                <a:cs typeface="Century Gothic"/>
                <a:sym typeface="Century Gothic"/>
              </a:rPr>
              <a:t>Lee will wait </a:t>
            </a:r>
            <a:r>
              <a:rPr b="1" i="0" lang="en-US" sz="3600" u="none" cap="none" strike="noStrike">
                <a:solidFill>
                  <a:srgbClr val="000000"/>
                </a:solidFill>
                <a:latin typeface="Century Gothic"/>
                <a:ea typeface="Century Gothic"/>
                <a:cs typeface="Century Gothic"/>
                <a:sym typeface="Century Gothic"/>
              </a:rPr>
              <a:t>at</a:t>
            </a:r>
            <a:r>
              <a:rPr b="0" i="0" lang="en-US" sz="3600" u="none" cap="none" strike="noStrike">
                <a:solidFill>
                  <a:srgbClr val="000000"/>
                </a:solidFill>
                <a:latin typeface="Century Gothic"/>
                <a:ea typeface="Century Gothic"/>
                <a:cs typeface="Century Gothic"/>
                <a:sym typeface="Century Gothic"/>
              </a:rPr>
              <a:t> the door.</a:t>
            </a:r>
            <a:endParaRPr b="0" i="0" sz="3600" u="none" cap="none" strike="noStrike">
              <a:solidFill>
                <a:schemeClr val="dk1"/>
              </a:solidFill>
              <a:latin typeface="Century Gothic"/>
              <a:ea typeface="Century Gothic"/>
              <a:cs typeface="Century Gothic"/>
              <a:sym typeface="Century Gothic"/>
            </a:endParaRPr>
          </a:p>
        </p:txBody>
      </p:sp>
      <p:sp>
        <p:nvSpPr>
          <p:cNvPr id="300" name="Google Shape;300;p18"/>
          <p:cNvSpPr/>
          <p:nvPr/>
        </p:nvSpPr>
        <p:spPr>
          <a:xfrm>
            <a:off x="7513236" y="1774765"/>
            <a:ext cx="764683" cy="420026"/>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01" name="Google Shape;301;p18"/>
          <p:cNvSpPr/>
          <p:nvPr/>
        </p:nvSpPr>
        <p:spPr>
          <a:xfrm>
            <a:off x="7274860" y="2535719"/>
            <a:ext cx="799863" cy="420026"/>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02" name="Google Shape;302;p18"/>
          <p:cNvSpPr/>
          <p:nvPr/>
        </p:nvSpPr>
        <p:spPr>
          <a:xfrm>
            <a:off x="6911790" y="3104482"/>
            <a:ext cx="363070" cy="420026"/>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03" name="Google Shape;303;p18"/>
          <p:cNvSpPr/>
          <p:nvPr/>
        </p:nvSpPr>
        <p:spPr>
          <a:xfrm>
            <a:off x="6726509" y="3902256"/>
            <a:ext cx="1029143" cy="420026"/>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04" name="Google Shape;304;p18"/>
          <p:cNvSpPr/>
          <p:nvPr/>
        </p:nvSpPr>
        <p:spPr>
          <a:xfrm>
            <a:off x="6666186" y="4572469"/>
            <a:ext cx="847050" cy="420026"/>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05" name="Google Shape;305;p18"/>
          <p:cNvSpPr/>
          <p:nvPr/>
        </p:nvSpPr>
        <p:spPr>
          <a:xfrm>
            <a:off x="8067821" y="5221505"/>
            <a:ext cx="551328" cy="420026"/>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0" name="Shape 310"/>
        <p:cNvGrpSpPr/>
        <p:nvPr/>
      </p:nvGrpSpPr>
      <p:grpSpPr>
        <a:xfrm>
          <a:off x="0" y="0"/>
          <a:ext cx="0" cy="0"/>
          <a:chOff x="0" y="0"/>
          <a:chExt cx="0" cy="0"/>
        </a:xfrm>
      </p:grpSpPr>
      <p:pic>
        <p:nvPicPr>
          <p:cNvPr descr="A picture containing clock&#10;&#10;Description automatically generated" id="311" name="Google Shape;311;p19"/>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12" name="Google Shape;312;p19"/>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13" name="Google Shape;313;p1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14" name="Google Shape;314;p1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15" name="Google Shape;315;p19"/>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Language and Conventions</a:t>
            </a:r>
            <a:endParaRPr b="0" i="0" sz="1400" u="none" cap="none" strike="noStrike">
              <a:solidFill>
                <a:srgbClr val="000000"/>
              </a:solidFill>
              <a:latin typeface="Century Gothic"/>
              <a:ea typeface="Century Gothic"/>
              <a:cs typeface="Century Gothic"/>
              <a:sym typeface="Century Gothic"/>
            </a:endParaRPr>
          </a:p>
        </p:txBody>
      </p:sp>
      <p:sp>
        <p:nvSpPr>
          <p:cNvPr id="316" name="Google Shape;316;p19"/>
          <p:cNvSpPr txBox="1"/>
          <p:nvPr/>
        </p:nvSpPr>
        <p:spPr>
          <a:xfrm>
            <a:off x="513963" y="1531413"/>
            <a:ext cx="11806807" cy="1059842"/>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Clr>
                <a:srgbClr val="000000"/>
              </a:buClr>
              <a:buSzPts val="4800"/>
              <a:buFont typeface="Arial"/>
              <a:buNone/>
            </a:pPr>
            <a:r>
              <a:rPr b="0" i="0" lang="en-US" sz="4800" u="none" cap="none" strike="noStrike">
                <a:solidFill>
                  <a:schemeClr val="accent1"/>
                </a:solidFill>
                <a:latin typeface="Century Gothic"/>
                <a:ea typeface="Century Gothic"/>
                <a:cs typeface="Century Gothic"/>
                <a:sym typeface="Century Gothic"/>
              </a:rPr>
              <a:t>The little ___ has a blue ___ in her ___.</a:t>
            </a:r>
            <a:endParaRPr b="0" i="0" sz="1400" u="none" cap="none" strike="noStrike">
              <a:solidFill>
                <a:srgbClr val="000000"/>
              </a:solidFill>
              <a:latin typeface="Arial"/>
              <a:ea typeface="Arial"/>
              <a:cs typeface="Arial"/>
              <a:sym typeface="Arial"/>
            </a:endParaRPr>
          </a:p>
        </p:txBody>
      </p:sp>
      <p:sp>
        <p:nvSpPr>
          <p:cNvPr id="317" name="Google Shape;317;p19"/>
          <p:cNvSpPr txBox="1"/>
          <p:nvPr/>
        </p:nvSpPr>
        <p:spPr>
          <a:xfrm>
            <a:off x="4718518" y="3183700"/>
            <a:ext cx="2754963" cy="830956"/>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4800" u="none" cap="none" strike="noStrike">
                <a:solidFill>
                  <a:schemeClr val="dk1"/>
                </a:solidFill>
                <a:latin typeface="Century Gothic"/>
                <a:ea typeface="Century Gothic"/>
                <a:cs typeface="Century Gothic"/>
                <a:sym typeface="Century Gothic"/>
              </a:rPr>
              <a:t>girl</a:t>
            </a:r>
            <a:endParaRPr b="0" i="0" sz="4800" u="none" cap="none" strike="noStrike">
              <a:solidFill>
                <a:srgbClr val="000000"/>
              </a:solidFill>
              <a:latin typeface="Century Gothic"/>
              <a:ea typeface="Century Gothic"/>
              <a:cs typeface="Century Gothic"/>
              <a:sym typeface="Century Gothic"/>
            </a:endParaRPr>
          </a:p>
        </p:txBody>
      </p:sp>
      <p:sp>
        <p:nvSpPr>
          <p:cNvPr id="318" name="Google Shape;318;p19"/>
          <p:cNvSpPr txBox="1"/>
          <p:nvPr/>
        </p:nvSpPr>
        <p:spPr>
          <a:xfrm>
            <a:off x="4718519" y="4277991"/>
            <a:ext cx="2754963" cy="830956"/>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4800" u="none" cap="none" strike="noStrike">
                <a:solidFill>
                  <a:schemeClr val="dk1"/>
                </a:solidFill>
                <a:latin typeface="Century Gothic"/>
                <a:ea typeface="Century Gothic"/>
                <a:cs typeface="Century Gothic"/>
                <a:sym typeface="Century Gothic"/>
              </a:rPr>
              <a:t>ball</a:t>
            </a:r>
            <a:endParaRPr b="0" i="0" sz="4800" u="none" cap="none" strike="noStrike">
              <a:solidFill>
                <a:srgbClr val="000000"/>
              </a:solidFill>
              <a:latin typeface="Century Gothic"/>
              <a:ea typeface="Century Gothic"/>
              <a:cs typeface="Century Gothic"/>
              <a:sym typeface="Century Gothic"/>
            </a:endParaRPr>
          </a:p>
        </p:txBody>
      </p:sp>
      <p:sp>
        <p:nvSpPr>
          <p:cNvPr id="319" name="Google Shape;319;p19"/>
          <p:cNvSpPr txBox="1"/>
          <p:nvPr/>
        </p:nvSpPr>
        <p:spPr>
          <a:xfrm>
            <a:off x="4718520" y="5400131"/>
            <a:ext cx="2754963" cy="830956"/>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4800" u="none" cap="none" strike="noStrike">
                <a:solidFill>
                  <a:schemeClr val="dk1"/>
                </a:solidFill>
                <a:latin typeface="Century Gothic"/>
                <a:ea typeface="Century Gothic"/>
                <a:cs typeface="Century Gothic"/>
                <a:sym typeface="Century Gothic"/>
              </a:rPr>
              <a:t>hand</a:t>
            </a:r>
            <a:endParaRPr b="0" i="0" sz="48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 name="Shape 95"/>
        <p:cNvGrpSpPr/>
        <p:nvPr/>
      </p:nvGrpSpPr>
      <p:grpSpPr>
        <a:xfrm>
          <a:off x="0" y="0"/>
          <a:ext cx="0" cy="0"/>
          <a:chOff x="0" y="0"/>
          <a:chExt cx="0" cy="0"/>
        </a:xfrm>
      </p:grpSpPr>
      <p:pic>
        <p:nvPicPr>
          <p:cNvPr descr="A picture containing clock&#10;&#10;Description automatically generated" id="96" name="Google Shape;96;p2"/>
          <p:cNvPicPr preferRelativeResize="0"/>
          <p:nvPr/>
        </p:nvPicPr>
        <p:blipFill rotWithShape="1">
          <a:blip r:embed="rId3">
            <a:alphaModFix/>
          </a:blip>
          <a:srcRect b="0" l="0" r="52261" t="0"/>
          <a:stretch/>
        </p:blipFill>
        <p:spPr>
          <a:xfrm>
            <a:off x="4305489" y="1536072"/>
            <a:ext cx="3157122" cy="903076"/>
          </a:xfrm>
          <a:prstGeom prst="rect">
            <a:avLst/>
          </a:prstGeom>
          <a:noFill/>
          <a:ln>
            <a:noFill/>
          </a:ln>
        </p:spPr>
      </p:pic>
      <p:sp>
        <p:nvSpPr>
          <p:cNvPr id="97" name="Google Shape;97;p2"/>
          <p:cNvSpPr txBox="1"/>
          <p:nvPr/>
        </p:nvSpPr>
        <p:spPr>
          <a:xfrm>
            <a:off x="1132955" y="3092001"/>
            <a:ext cx="9140598" cy="28931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Copyright © Savvas Learning Company LLC. All Rights Reserved.</a:t>
            </a: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br>
              <a:rPr b="0" i="0" lang="en-US" sz="1400" u="none" cap="none" strike="noStrike">
                <a:solidFill>
                  <a:schemeClr val="dk1"/>
                </a:solidFill>
                <a:latin typeface="Arial"/>
                <a:ea typeface="Arial"/>
                <a:cs typeface="Arial"/>
                <a:sym typeface="Arial"/>
              </a:rPr>
            </a:br>
            <a:r>
              <a:rPr b="0" i="0" lang="en-US" sz="1400" u="none" cap="none" strike="noStrike">
                <a:solidFill>
                  <a:srgbClr val="000000"/>
                </a:solidFill>
                <a:latin typeface="Arial"/>
                <a:ea typeface="Arial"/>
                <a:cs typeface="Arial"/>
                <a:sym typeface="Arial"/>
              </a:rPr>
              <a:t>This publication is protected by copyright, and permission should be obtained from the publisher prior to any prohibited reproduction, storage in a retrieval system, or transmission in any form or by any means, electronic, mechanical, photocopying, recording, or otherwise. For information regarding permissions, request forms, and the appropriate contacts within the Savvas Learning Company Rights Management group, please send your query to:</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br>
              <a:rPr b="0" i="0" lang="en-US" sz="1400" u="none" cap="none" strike="noStrike">
                <a:solidFill>
                  <a:schemeClr val="dk1"/>
                </a:solidFill>
                <a:latin typeface="Arial"/>
                <a:ea typeface="Arial"/>
                <a:cs typeface="Arial"/>
                <a:sym typeface="Arial"/>
              </a:rPr>
            </a:br>
            <a:r>
              <a:rPr b="0" i="0" lang="en-US" sz="1400" u="none" cap="none" strike="noStrike">
                <a:solidFill>
                  <a:srgbClr val="000000"/>
                </a:solidFill>
                <a:latin typeface="Arial"/>
                <a:ea typeface="Arial"/>
                <a:cs typeface="Arial"/>
                <a:sym typeface="Arial"/>
              </a:rPr>
              <a:t>Savvas Learning Company LLC, 15 East Midland Avenue, Paramus, NJ 07652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or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r>
              <a:rPr b="0" i="0" lang="en-US" sz="1400" u="sng" cap="none" strike="noStrike">
                <a:solidFill>
                  <a:srgbClr val="000000"/>
                </a:solidFill>
                <a:latin typeface="Arial"/>
                <a:ea typeface="Arial"/>
                <a:cs typeface="Arial"/>
                <a:sym typeface="Arial"/>
                <a:hlinkClick r:id="rId4">
                  <a:extLst>
                    <a:ext uri="{A12FA001-AC4F-418D-AE19-62706E023703}">
                      <ahyp:hlinkClr val="tx"/>
                    </a:ext>
                  </a:extLst>
                </a:hlinkClick>
              </a:rPr>
              <a:t>k12learningpermissions@savvas.com</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myView Literacy®</a:t>
            </a:r>
            <a:r>
              <a:rPr b="0" i="0" lang="en-US" sz="1400" u="none" cap="none" strike="noStrike">
                <a:solidFill>
                  <a:srgbClr val="000000"/>
                </a:solidFill>
                <a:latin typeface="Arial"/>
                <a:ea typeface="Arial"/>
                <a:cs typeface="Arial"/>
                <a:sym typeface="Arial"/>
              </a:rPr>
              <a:t> is an exclusive trademark of Savvas Learning Company LLC in the U.S. and/or other countries.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3" name="Shape 323"/>
        <p:cNvGrpSpPr/>
        <p:nvPr/>
      </p:nvGrpSpPr>
      <p:grpSpPr>
        <a:xfrm>
          <a:off x="0" y="0"/>
          <a:ext cx="0" cy="0"/>
          <a:chOff x="0" y="0"/>
          <a:chExt cx="0" cy="0"/>
        </a:xfrm>
      </p:grpSpPr>
      <p:pic>
        <p:nvPicPr>
          <p:cNvPr descr="A picture containing drawing, lamp&#10;&#10;Description automatically generated" id="324" name="Google Shape;324;p20"/>
          <p:cNvPicPr preferRelativeResize="0"/>
          <p:nvPr/>
        </p:nvPicPr>
        <p:blipFill rotWithShape="1">
          <a:blip r:embed="rId3">
            <a:alphaModFix/>
          </a:blip>
          <a:srcRect b="0" l="0" r="0" t="0"/>
          <a:stretch/>
        </p:blipFill>
        <p:spPr>
          <a:xfrm rot="9387287">
            <a:off x="9271967" y="5485049"/>
            <a:ext cx="2842710" cy="979582"/>
          </a:xfrm>
          <a:prstGeom prst="rect">
            <a:avLst/>
          </a:prstGeom>
          <a:noFill/>
          <a:ln>
            <a:noFill/>
          </a:ln>
        </p:spPr>
      </p:pic>
      <p:pic>
        <p:nvPicPr>
          <p:cNvPr descr="A picture containing drawing, lamp&#10;&#10;Description automatically generated" id="325" name="Google Shape;325;p20"/>
          <p:cNvPicPr preferRelativeResize="0"/>
          <p:nvPr/>
        </p:nvPicPr>
        <p:blipFill rotWithShape="1">
          <a:blip r:embed="rId3">
            <a:alphaModFix/>
          </a:blip>
          <a:srcRect b="0" l="0" r="0" t="0"/>
          <a:stretch/>
        </p:blipFill>
        <p:spPr>
          <a:xfrm rot="9387287">
            <a:off x="-82083" y="449101"/>
            <a:ext cx="2842710" cy="979582"/>
          </a:xfrm>
          <a:prstGeom prst="rect">
            <a:avLst/>
          </a:prstGeom>
          <a:noFill/>
          <a:ln>
            <a:noFill/>
          </a:ln>
        </p:spPr>
      </p:pic>
      <p:cxnSp>
        <p:nvCxnSpPr>
          <p:cNvPr id="326" name="Google Shape;326;p20"/>
          <p:cNvCxnSpPr/>
          <p:nvPr/>
        </p:nvCxnSpPr>
        <p:spPr>
          <a:xfrm rot="10800000">
            <a:off x="0" y="3143250"/>
            <a:ext cx="12192000" cy="0"/>
          </a:xfrm>
          <a:prstGeom prst="straightConnector1">
            <a:avLst/>
          </a:prstGeom>
          <a:noFill/>
          <a:ln cap="flat" cmpd="sng" w="28575">
            <a:solidFill>
              <a:srgbClr val="0070C0"/>
            </a:solidFill>
            <a:prstDash val="solid"/>
            <a:miter lim="800000"/>
            <a:headEnd len="sm" w="sm" type="none"/>
            <a:tailEnd len="sm" w="sm" type="none"/>
          </a:ln>
        </p:spPr>
      </p:cxnSp>
      <p:sp>
        <p:nvSpPr>
          <p:cNvPr id="327" name="Google Shape;327;p20"/>
          <p:cNvSpPr/>
          <p:nvPr/>
        </p:nvSpPr>
        <p:spPr>
          <a:xfrm>
            <a:off x="2581999" y="2235872"/>
            <a:ext cx="7028001" cy="1814755"/>
          </a:xfrm>
          <a:prstGeom prst="rect">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6000" u="none" cap="none" strike="noStrike">
                <a:solidFill>
                  <a:schemeClr val="lt1"/>
                </a:solidFill>
                <a:latin typeface="Century Gothic"/>
                <a:ea typeface="Century Gothic"/>
                <a:cs typeface="Century Gothic"/>
                <a:sym typeface="Century Gothic"/>
              </a:rPr>
              <a:t>Lesson 2</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328" name="Google Shape;328;p20"/>
          <p:cNvPicPr preferRelativeResize="0"/>
          <p:nvPr/>
        </p:nvPicPr>
        <p:blipFill rotWithShape="1">
          <a:blip r:embed="rId4">
            <a:alphaModFix/>
          </a:blip>
          <a:srcRect b="0" l="0" r="52261" t="0"/>
          <a:stretch/>
        </p:blipFill>
        <p:spPr>
          <a:xfrm>
            <a:off x="4771547" y="4649495"/>
            <a:ext cx="3157122" cy="903076"/>
          </a:xfrm>
          <a:prstGeom prst="rect">
            <a:avLst/>
          </a:prstGeom>
          <a:noFill/>
          <a:ln>
            <a:noFill/>
          </a:ln>
        </p:spPr>
      </p:pic>
      <p:pic>
        <p:nvPicPr>
          <p:cNvPr descr="Logo, company name&#10;&#10;Description automatically generated" id="329" name="Google Shape;329;p20"/>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4" name="Shape 334"/>
        <p:cNvGrpSpPr/>
        <p:nvPr/>
      </p:nvGrpSpPr>
      <p:grpSpPr>
        <a:xfrm>
          <a:off x="0" y="0"/>
          <a:ext cx="0" cy="0"/>
          <a:chOff x="0" y="0"/>
          <a:chExt cx="0" cy="0"/>
        </a:xfrm>
      </p:grpSpPr>
      <p:pic>
        <p:nvPicPr>
          <p:cNvPr descr="A picture containing clock&#10;&#10;Description automatically generated" id="335" name="Google Shape;335;p2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36" name="Google Shape;336;p21"/>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37" name="Google Shape;337;p21"/>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38" name="Google Shape;338;p2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39" name="Google Shape;339;p2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Phonics</a:t>
            </a:r>
            <a:endParaRPr b="0" i="0" sz="1400" u="none" cap="none" strike="noStrike">
              <a:solidFill>
                <a:srgbClr val="000000"/>
              </a:solidFill>
              <a:latin typeface="Century Gothic"/>
              <a:ea typeface="Century Gothic"/>
              <a:cs typeface="Century Gothic"/>
              <a:sym typeface="Century Gothic"/>
            </a:endParaRPr>
          </a:p>
        </p:txBody>
      </p:sp>
      <p:sp>
        <p:nvSpPr>
          <p:cNvPr id="340" name="Google Shape;340;p21"/>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15</a:t>
            </a:r>
            <a:endParaRPr b="0" i="0" sz="1400" u="none" cap="none" strike="noStrike">
              <a:solidFill>
                <a:srgbClr val="000000"/>
              </a:solidFill>
              <a:latin typeface="Century Gothic"/>
              <a:ea typeface="Century Gothic"/>
              <a:cs typeface="Century Gothic"/>
              <a:sym typeface="Century Gothic"/>
            </a:endParaRPr>
          </a:p>
        </p:txBody>
      </p:sp>
      <p:sp>
        <p:nvSpPr>
          <p:cNvPr id="341" name="Google Shape;341;p21"/>
          <p:cNvSpPr txBox="1"/>
          <p:nvPr/>
        </p:nvSpPr>
        <p:spPr>
          <a:xfrm>
            <a:off x="8586614" y="2578286"/>
            <a:ext cx="2997300" cy="2062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15 in your Student Interactive.</a:t>
            </a:r>
            <a:endParaRPr b="0" i="0" sz="3200" u="none" cap="none" strike="noStrike">
              <a:solidFill>
                <a:schemeClr val="dk1"/>
              </a:solidFill>
              <a:latin typeface="Century Gothic"/>
              <a:ea typeface="Century Gothic"/>
              <a:cs typeface="Century Gothic"/>
              <a:sym typeface="Century Gothic"/>
            </a:endParaRPr>
          </a:p>
        </p:txBody>
      </p:sp>
      <p:pic>
        <p:nvPicPr>
          <p:cNvPr descr="Graphical user interface, application&#10;&#10;Description automatically generated" id="342" name="Google Shape;342;p21"/>
          <p:cNvPicPr preferRelativeResize="0"/>
          <p:nvPr/>
        </p:nvPicPr>
        <p:blipFill rotWithShape="1">
          <a:blip r:embed="rId6">
            <a:alphaModFix/>
          </a:blip>
          <a:srcRect b="0" l="0" r="0" t="0"/>
          <a:stretch/>
        </p:blipFill>
        <p:spPr>
          <a:xfrm>
            <a:off x="4293497" y="1409628"/>
            <a:ext cx="3721100" cy="501650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descr="A cat sitting on a rock&#10;&#10;Description automatically generated with low confidence" id="343" name="Google Shape;343;p21"/>
          <p:cNvPicPr preferRelativeResize="0"/>
          <p:nvPr/>
        </p:nvPicPr>
        <p:blipFill rotWithShape="1">
          <a:blip r:embed="rId7">
            <a:alphaModFix/>
          </a:blip>
          <a:srcRect b="0" l="0" r="0" t="0"/>
          <a:stretch/>
        </p:blipFill>
        <p:spPr>
          <a:xfrm>
            <a:off x="798833" y="1879535"/>
            <a:ext cx="2908300" cy="407670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8" name="Shape 348"/>
        <p:cNvGrpSpPr/>
        <p:nvPr/>
      </p:nvGrpSpPr>
      <p:grpSpPr>
        <a:xfrm>
          <a:off x="0" y="0"/>
          <a:ext cx="0" cy="0"/>
          <a:chOff x="0" y="0"/>
          <a:chExt cx="0" cy="0"/>
        </a:xfrm>
      </p:grpSpPr>
      <p:pic>
        <p:nvPicPr>
          <p:cNvPr descr="A picture containing clock&#10;&#10;Description automatically generated" id="349" name="Google Shape;349;p2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50" name="Google Shape;350;p22"/>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51" name="Google Shape;351;p2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52" name="Google Shape;352;p2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53" name="Google Shape;353;p22"/>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Apply</a:t>
            </a:r>
            <a:endParaRPr b="0" i="0" sz="1400" u="none" cap="none" strike="noStrike">
              <a:solidFill>
                <a:srgbClr val="000000"/>
              </a:solidFill>
              <a:latin typeface="Century Gothic"/>
              <a:ea typeface="Century Gothic"/>
              <a:cs typeface="Century Gothic"/>
              <a:sym typeface="Century Gothic"/>
            </a:endParaRPr>
          </a:p>
        </p:txBody>
      </p:sp>
      <p:sp>
        <p:nvSpPr>
          <p:cNvPr id="354" name="Google Shape;354;p22"/>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15,16</a:t>
            </a:r>
            <a:endParaRPr b="0" i="0" sz="1400" u="none" cap="none" strike="noStrike">
              <a:solidFill>
                <a:srgbClr val="000000"/>
              </a:solidFill>
              <a:latin typeface="Century Gothic"/>
              <a:ea typeface="Century Gothic"/>
              <a:cs typeface="Century Gothic"/>
              <a:sym typeface="Century Gothic"/>
            </a:endParaRPr>
          </a:p>
        </p:txBody>
      </p:sp>
      <p:sp>
        <p:nvSpPr>
          <p:cNvPr id="355" name="Google Shape;355;p22"/>
          <p:cNvSpPr txBox="1"/>
          <p:nvPr/>
        </p:nvSpPr>
        <p:spPr>
          <a:xfrm>
            <a:off x="8436647" y="2497120"/>
            <a:ext cx="3542903" cy="255450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16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3200" u="none" cap="none" strike="noStrike">
              <a:solidFill>
                <a:schemeClr val="dk1"/>
              </a:solidFill>
              <a:latin typeface="Century Gothic"/>
              <a:ea typeface="Century Gothic"/>
              <a:cs typeface="Century Gothic"/>
              <a:sym typeface="Century Gothic"/>
            </a:endParaRPr>
          </a:p>
        </p:txBody>
      </p:sp>
      <p:pic>
        <p:nvPicPr>
          <p:cNvPr descr="Diagram&#10;&#10;Description automatically generated with medium confidence" id="356" name="Google Shape;356;p22"/>
          <p:cNvPicPr preferRelativeResize="0"/>
          <p:nvPr/>
        </p:nvPicPr>
        <p:blipFill rotWithShape="1">
          <a:blip r:embed="rId6">
            <a:alphaModFix/>
          </a:blip>
          <a:srcRect b="0" l="0" r="0" t="0"/>
          <a:stretch/>
        </p:blipFill>
        <p:spPr>
          <a:xfrm>
            <a:off x="4482147" y="1159009"/>
            <a:ext cx="3708400" cy="502920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descr="Graphical user interface, application&#10;&#10;Description automatically generated" id="357" name="Google Shape;357;p22"/>
          <p:cNvPicPr preferRelativeResize="0"/>
          <p:nvPr/>
        </p:nvPicPr>
        <p:blipFill rotWithShape="1">
          <a:blip r:embed="rId7">
            <a:alphaModFix/>
          </a:blip>
          <a:srcRect b="0" l="0" r="0" t="0"/>
          <a:stretch/>
        </p:blipFill>
        <p:spPr>
          <a:xfrm>
            <a:off x="520700" y="1159009"/>
            <a:ext cx="3721100" cy="501650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2" name="Shape 362"/>
        <p:cNvGrpSpPr/>
        <p:nvPr/>
      </p:nvGrpSpPr>
      <p:grpSpPr>
        <a:xfrm>
          <a:off x="0" y="0"/>
          <a:ext cx="0" cy="0"/>
          <a:chOff x="0" y="0"/>
          <a:chExt cx="0" cy="0"/>
        </a:xfrm>
      </p:grpSpPr>
      <p:pic>
        <p:nvPicPr>
          <p:cNvPr descr="A picture containing clock&#10;&#10;Description automatically generated" id="363" name="Google Shape;363;p2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64" name="Google Shape;364;p2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65" name="Google Shape;365;p2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66" name="Google Shape;366;p2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67" name="Google Shape;367;p2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High-Frequency Words</a:t>
            </a:r>
            <a:endParaRPr b="0" i="0" sz="1400" u="none" cap="none" strike="noStrike">
              <a:solidFill>
                <a:srgbClr val="000000"/>
              </a:solidFill>
              <a:latin typeface="Century Gothic"/>
              <a:ea typeface="Century Gothic"/>
              <a:cs typeface="Century Gothic"/>
              <a:sym typeface="Century Gothic"/>
            </a:endParaRPr>
          </a:p>
        </p:txBody>
      </p:sp>
      <p:sp>
        <p:nvSpPr>
          <p:cNvPr id="368" name="Google Shape;368;p23"/>
          <p:cNvSpPr txBox="1"/>
          <p:nvPr/>
        </p:nvSpPr>
        <p:spPr>
          <a:xfrm>
            <a:off x="885824" y="2538726"/>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a</a:t>
            </a:r>
            <a:endParaRPr b="0" i="0" sz="1400" u="none" cap="none" strike="noStrike">
              <a:solidFill>
                <a:srgbClr val="000000"/>
              </a:solidFill>
              <a:latin typeface="Century Gothic"/>
              <a:ea typeface="Century Gothic"/>
              <a:cs typeface="Century Gothic"/>
              <a:sym typeface="Century Gothic"/>
            </a:endParaRPr>
          </a:p>
        </p:txBody>
      </p:sp>
      <p:sp>
        <p:nvSpPr>
          <p:cNvPr id="369" name="Google Shape;369;p23"/>
          <p:cNvSpPr txBox="1"/>
          <p:nvPr/>
        </p:nvSpPr>
        <p:spPr>
          <a:xfrm>
            <a:off x="4495801" y="2538726"/>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I</a:t>
            </a:r>
            <a:endParaRPr b="0" i="0" sz="1400" u="none" cap="none" strike="noStrike">
              <a:solidFill>
                <a:srgbClr val="000000"/>
              </a:solidFill>
              <a:latin typeface="Century Gothic"/>
              <a:ea typeface="Century Gothic"/>
              <a:cs typeface="Century Gothic"/>
              <a:sym typeface="Century Gothic"/>
            </a:endParaRPr>
          </a:p>
        </p:txBody>
      </p:sp>
      <p:sp>
        <p:nvSpPr>
          <p:cNvPr id="370" name="Google Shape;370;p23"/>
          <p:cNvSpPr txBox="1"/>
          <p:nvPr/>
        </p:nvSpPr>
        <p:spPr>
          <a:xfrm>
            <a:off x="8002497" y="2524559"/>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is</a:t>
            </a:r>
            <a:endParaRPr b="0" i="0" sz="1400" u="none" cap="none" strike="noStrike">
              <a:solidFill>
                <a:srgbClr val="000000"/>
              </a:solidFill>
              <a:latin typeface="Century Gothic"/>
              <a:ea typeface="Century Gothic"/>
              <a:cs typeface="Century Gothic"/>
              <a:sym typeface="Century Gothic"/>
            </a:endParaRPr>
          </a:p>
        </p:txBody>
      </p:sp>
      <p:sp>
        <p:nvSpPr>
          <p:cNvPr id="371" name="Google Shape;371;p23"/>
          <p:cNvSpPr txBox="1"/>
          <p:nvPr/>
        </p:nvSpPr>
        <p:spPr>
          <a:xfrm>
            <a:off x="2486023" y="3888500"/>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his</a:t>
            </a:r>
            <a:endParaRPr b="0" i="0" sz="1400" u="none" cap="none" strike="noStrike">
              <a:solidFill>
                <a:srgbClr val="000000"/>
              </a:solidFill>
              <a:latin typeface="Century Gothic"/>
              <a:ea typeface="Century Gothic"/>
              <a:cs typeface="Century Gothic"/>
              <a:sym typeface="Century Gothic"/>
            </a:endParaRPr>
          </a:p>
        </p:txBody>
      </p:sp>
      <p:sp>
        <p:nvSpPr>
          <p:cNvPr id="372" name="Google Shape;372;p23"/>
          <p:cNvSpPr txBox="1"/>
          <p:nvPr/>
        </p:nvSpPr>
        <p:spPr>
          <a:xfrm>
            <a:off x="6402298" y="3882631"/>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see</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7" name="Shape 377"/>
        <p:cNvGrpSpPr/>
        <p:nvPr/>
      </p:nvGrpSpPr>
      <p:grpSpPr>
        <a:xfrm>
          <a:off x="0" y="0"/>
          <a:ext cx="0" cy="0"/>
          <a:chOff x="0" y="0"/>
          <a:chExt cx="0" cy="0"/>
        </a:xfrm>
      </p:grpSpPr>
      <p:pic>
        <p:nvPicPr>
          <p:cNvPr descr="A picture containing clock&#10;&#10;Description automatically generated" id="378" name="Google Shape;378;p2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79" name="Google Shape;379;p2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80" name="Google Shape;380;p2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81" name="Google Shape;381;p2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82" name="Google Shape;382;p2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Preview Vocabulary</a:t>
            </a:r>
            <a:endParaRPr b="0" i="0" sz="1400" u="none" cap="none" strike="noStrike">
              <a:solidFill>
                <a:srgbClr val="000000"/>
              </a:solidFill>
              <a:latin typeface="Century Gothic"/>
              <a:ea typeface="Century Gothic"/>
              <a:cs typeface="Century Gothic"/>
              <a:sym typeface="Century Gothic"/>
            </a:endParaRPr>
          </a:p>
        </p:txBody>
      </p:sp>
      <p:sp>
        <p:nvSpPr>
          <p:cNvPr id="383" name="Google Shape;383;p24"/>
          <p:cNvSpPr txBox="1"/>
          <p:nvPr/>
        </p:nvSpPr>
        <p:spPr>
          <a:xfrm>
            <a:off x="1119188" y="2496386"/>
            <a:ext cx="4219559" cy="769401"/>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check</a:t>
            </a:r>
            <a:endParaRPr b="0" i="0" sz="1400" u="none" cap="none" strike="noStrike">
              <a:solidFill>
                <a:srgbClr val="000000"/>
              </a:solidFill>
              <a:latin typeface="Century Gothic"/>
              <a:ea typeface="Century Gothic"/>
              <a:cs typeface="Century Gothic"/>
              <a:sym typeface="Century Gothic"/>
            </a:endParaRPr>
          </a:p>
        </p:txBody>
      </p:sp>
      <p:sp>
        <p:nvSpPr>
          <p:cNvPr id="384" name="Google Shape;384;p24"/>
          <p:cNvSpPr txBox="1"/>
          <p:nvPr/>
        </p:nvSpPr>
        <p:spPr>
          <a:xfrm>
            <a:off x="1119188" y="3723979"/>
            <a:ext cx="4219548" cy="769401"/>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listen</a:t>
            </a:r>
            <a:endParaRPr b="0" i="0" sz="1400" u="none" cap="none" strike="noStrike">
              <a:solidFill>
                <a:srgbClr val="000000"/>
              </a:solidFill>
              <a:latin typeface="Century Gothic"/>
              <a:ea typeface="Century Gothic"/>
              <a:cs typeface="Century Gothic"/>
              <a:sym typeface="Century Gothic"/>
            </a:endParaRPr>
          </a:p>
        </p:txBody>
      </p:sp>
      <p:sp>
        <p:nvSpPr>
          <p:cNvPr id="385" name="Google Shape;385;p24"/>
          <p:cNvSpPr txBox="1"/>
          <p:nvPr/>
        </p:nvSpPr>
        <p:spPr>
          <a:xfrm>
            <a:off x="5967425" y="2535252"/>
            <a:ext cx="4219562" cy="769401"/>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quiet</a:t>
            </a:r>
            <a:endParaRPr b="0" i="0" sz="1400" u="none" cap="none" strike="noStrike">
              <a:solidFill>
                <a:srgbClr val="000000"/>
              </a:solidFill>
              <a:latin typeface="Century Gothic"/>
              <a:ea typeface="Century Gothic"/>
              <a:cs typeface="Century Gothic"/>
              <a:sym typeface="Century Gothic"/>
            </a:endParaRPr>
          </a:p>
        </p:txBody>
      </p:sp>
      <p:sp>
        <p:nvSpPr>
          <p:cNvPr id="386" name="Google Shape;386;p24"/>
          <p:cNvSpPr txBox="1"/>
          <p:nvPr/>
        </p:nvSpPr>
        <p:spPr>
          <a:xfrm>
            <a:off x="5967425" y="3749362"/>
            <a:ext cx="4219562" cy="769401"/>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mutters</a:t>
            </a:r>
            <a:endParaRPr b="0" i="0" sz="1400" u="none" cap="none" strike="noStrike">
              <a:solidFill>
                <a:srgbClr val="000000"/>
              </a:solidFill>
              <a:latin typeface="Century Gothic"/>
              <a:ea typeface="Century Gothic"/>
              <a:cs typeface="Century Gothic"/>
              <a:sym typeface="Century Gothic"/>
            </a:endParaRPr>
          </a:p>
        </p:txBody>
      </p:sp>
      <p:sp>
        <p:nvSpPr>
          <p:cNvPr id="387" name="Google Shape;387;p24"/>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26</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2" name="Shape 392"/>
        <p:cNvGrpSpPr/>
        <p:nvPr/>
      </p:nvGrpSpPr>
      <p:grpSpPr>
        <a:xfrm>
          <a:off x="0" y="0"/>
          <a:ext cx="0" cy="0"/>
          <a:chOff x="0" y="0"/>
          <a:chExt cx="0" cy="0"/>
        </a:xfrm>
      </p:grpSpPr>
      <p:pic>
        <p:nvPicPr>
          <p:cNvPr descr="A picture containing clock&#10;&#10;Description automatically generated" id="393" name="Google Shape;393;p26"/>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94" name="Google Shape;394;p26"/>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95" name="Google Shape;395;p2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96" name="Google Shape;396;p26"/>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97" name="Google Shape;397;p26"/>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First Read Strategies</a:t>
            </a:r>
            <a:endParaRPr b="0" i="0" sz="1400" u="none" cap="none" strike="noStrike">
              <a:solidFill>
                <a:srgbClr val="000000"/>
              </a:solidFill>
              <a:latin typeface="Century Gothic"/>
              <a:ea typeface="Century Gothic"/>
              <a:cs typeface="Century Gothic"/>
              <a:sym typeface="Century Gothic"/>
            </a:endParaRPr>
          </a:p>
        </p:txBody>
      </p:sp>
      <p:pic>
        <p:nvPicPr>
          <p:cNvPr descr="Graphical user interface, text, application, chat or text message, email&#10;&#10;Description automatically generated" id="398" name="Google Shape;398;p26"/>
          <p:cNvPicPr preferRelativeResize="0"/>
          <p:nvPr/>
        </p:nvPicPr>
        <p:blipFill rotWithShape="1">
          <a:blip r:embed="rId6">
            <a:alphaModFix/>
          </a:blip>
          <a:srcRect b="0" l="0" r="0" t="0"/>
          <a:stretch/>
        </p:blipFill>
        <p:spPr>
          <a:xfrm>
            <a:off x="1784282" y="1899966"/>
            <a:ext cx="8623435" cy="3536577"/>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3" name="Shape 403"/>
        <p:cNvGrpSpPr/>
        <p:nvPr/>
      </p:nvGrpSpPr>
      <p:grpSpPr>
        <a:xfrm>
          <a:off x="0" y="0"/>
          <a:ext cx="0" cy="0"/>
          <a:chOff x="0" y="0"/>
          <a:chExt cx="0" cy="0"/>
        </a:xfrm>
      </p:grpSpPr>
      <p:pic>
        <p:nvPicPr>
          <p:cNvPr descr="A picture containing clock&#10;&#10;Description automatically generated" id="404" name="Google Shape;404;p2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05" name="Google Shape;405;p27"/>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06" name="Google Shape;406;p27"/>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07" name="Google Shape;407;p2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08" name="Google Shape;408;p2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First Read – The Blackout</a:t>
            </a:r>
            <a:endParaRPr b="0" i="0" sz="1400" u="none" cap="none" strike="noStrike">
              <a:solidFill>
                <a:srgbClr val="000000"/>
              </a:solidFill>
              <a:latin typeface="Century Gothic"/>
              <a:ea typeface="Century Gothic"/>
              <a:cs typeface="Century Gothic"/>
              <a:sym typeface="Century Gothic"/>
            </a:endParaRPr>
          </a:p>
        </p:txBody>
      </p:sp>
      <p:sp>
        <p:nvSpPr>
          <p:cNvPr id="409" name="Google Shape;409;p27"/>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27</a:t>
            </a:r>
            <a:endParaRPr b="0" i="0" sz="1400" u="none" cap="none" strike="noStrike">
              <a:solidFill>
                <a:srgbClr val="000000"/>
              </a:solidFill>
              <a:latin typeface="Century Gothic"/>
              <a:ea typeface="Century Gothic"/>
              <a:cs typeface="Century Gothic"/>
              <a:sym typeface="Century Gothic"/>
            </a:endParaRPr>
          </a:p>
        </p:txBody>
      </p:sp>
      <p:pic>
        <p:nvPicPr>
          <p:cNvPr descr="Graphical user interface&#10;&#10;Description automatically generated" id="410" name="Google Shape;410;p27"/>
          <p:cNvPicPr preferRelativeResize="0"/>
          <p:nvPr/>
        </p:nvPicPr>
        <p:blipFill rotWithShape="1">
          <a:blip r:embed="rId6">
            <a:alphaModFix/>
          </a:blip>
          <a:srcRect b="0" l="0" r="0" t="0"/>
          <a:stretch/>
        </p:blipFill>
        <p:spPr>
          <a:xfrm>
            <a:off x="3694762" y="1373315"/>
            <a:ext cx="3695700" cy="499110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5" name="Shape 415"/>
        <p:cNvGrpSpPr/>
        <p:nvPr/>
      </p:nvGrpSpPr>
      <p:grpSpPr>
        <a:xfrm>
          <a:off x="0" y="0"/>
          <a:ext cx="0" cy="0"/>
          <a:chOff x="0" y="0"/>
          <a:chExt cx="0" cy="0"/>
        </a:xfrm>
      </p:grpSpPr>
      <p:pic>
        <p:nvPicPr>
          <p:cNvPr descr="A picture containing clock&#10;&#10;Description automatically generated" id="416" name="Google Shape;416;p7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17" name="Google Shape;417;p7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18" name="Google Shape;418;p7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19" name="Google Shape;419;p7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20" name="Google Shape;420;p7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First Read – The Blackout</a:t>
            </a:r>
            <a:endParaRPr b="0" i="0" sz="1400" u="none" cap="none" strike="noStrike">
              <a:solidFill>
                <a:srgbClr val="000000"/>
              </a:solidFill>
              <a:latin typeface="Century Gothic"/>
              <a:ea typeface="Century Gothic"/>
              <a:cs typeface="Century Gothic"/>
              <a:sym typeface="Century Gothic"/>
            </a:endParaRPr>
          </a:p>
        </p:txBody>
      </p:sp>
      <p:sp>
        <p:nvSpPr>
          <p:cNvPr id="421" name="Google Shape;421;p75"/>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28,29</a:t>
            </a:r>
            <a:endParaRPr b="0" i="0" sz="1400" u="none" cap="none" strike="noStrike">
              <a:solidFill>
                <a:srgbClr val="000000"/>
              </a:solidFill>
              <a:latin typeface="Century Gothic"/>
              <a:ea typeface="Century Gothic"/>
              <a:cs typeface="Century Gothic"/>
              <a:sym typeface="Century Gothic"/>
            </a:endParaRPr>
          </a:p>
        </p:txBody>
      </p:sp>
      <p:pic>
        <p:nvPicPr>
          <p:cNvPr descr="Icon&#10;&#10;Description automatically generated" id="422" name="Google Shape;422;p75"/>
          <p:cNvPicPr preferRelativeResize="0"/>
          <p:nvPr/>
        </p:nvPicPr>
        <p:blipFill rotWithShape="1">
          <a:blip r:embed="rId6">
            <a:alphaModFix/>
          </a:blip>
          <a:srcRect b="0" l="0" r="0" t="0"/>
          <a:stretch/>
        </p:blipFill>
        <p:spPr>
          <a:xfrm flipH="1">
            <a:off x="8498306" y="2071703"/>
            <a:ext cx="3947942" cy="2714593"/>
          </a:xfrm>
          <a:prstGeom prst="rect">
            <a:avLst/>
          </a:prstGeom>
          <a:noFill/>
          <a:ln>
            <a:noFill/>
          </a:ln>
        </p:spPr>
      </p:pic>
      <p:pic>
        <p:nvPicPr>
          <p:cNvPr descr="A picture containing text&#10;&#10;Description automatically generated" id="423" name="Google Shape;423;p75"/>
          <p:cNvPicPr preferRelativeResize="0"/>
          <p:nvPr/>
        </p:nvPicPr>
        <p:blipFill rotWithShape="1">
          <a:blip r:embed="rId7">
            <a:alphaModFix/>
          </a:blip>
          <a:srcRect b="0" l="0" r="0" t="0"/>
          <a:stretch/>
        </p:blipFill>
        <p:spPr>
          <a:xfrm>
            <a:off x="896063" y="1297873"/>
            <a:ext cx="7064597" cy="474596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8" name="Shape 428"/>
        <p:cNvGrpSpPr/>
        <p:nvPr/>
      </p:nvGrpSpPr>
      <p:grpSpPr>
        <a:xfrm>
          <a:off x="0" y="0"/>
          <a:ext cx="0" cy="0"/>
          <a:chOff x="0" y="0"/>
          <a:chExt cx="0" cy="0"/>
        </a:xfrm>
      </p:grpSpPr>
      <p:pic>
        <p:nvPicPr>
          <p:cNvPr descr="A picture containing clock&#10;&#10;Description automatically generated" id="429" name="Google Shape;429;p90"/>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30" name="Google Shape;430;p90"/>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31" name="Google Shape;431;p90"/>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32" name="Google Shape;432;p90"/>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33" name="Google Shape;433;p90"/>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First Read – The Blackout</a:t>
            </a:r>
            <a:endParaRPr b="0" i="0" sz="1400" u="none" cap="none" strike="noStrike">
              <a:solidFill>
                <a:srgbClr val="000000"/>
              </a:solidFill>
              <a:latin typeface="Century Gothic"/>
              <a:ea typeface="Century Gothic"/>
              <a:cs typeface="Century Gothic"/>
              <a:sym typeface="Century Gothic"/>
            </a:endParaRPr>
          </a:p>
        </p:txBody>
      </p:sp>
      <p:sp>
        <p:nvSpPr>
          <p:cNvPr id="434" name="Google Shape;434;p90"/>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30,31</a:t>
            </a:r>
            <a:endParaRPr b="0" i="0" sz="1400" u="none" cap="none" strike="noStrike">
              <a:solidFill>
                <a:srgbClr val="000000"/>
              </a:solidFill>
              <a:latin typeface="Century Gothic"/>
              <a:ea typeface="Century Gothic"/>
              <a:cs typeface="Century Gothic"/>
              <a:sym typeface="Century Gothic"/>
            </a:endParaRPr>
          </a:p>
        </p:txBody>
      </p:sp>
      <p:pic>
        <p:nvPicPr>
          <p:cNvPr descr="Icon&#10;&#10;Description automatically generated" id="435" name="Google Shape;435;p90"/>
          <p:cNvPicPr preferRelativeResize="0"/>
          <p:nvPr/>
        </p:nvPicPr>
        <p:blipFill rotWithShape="1">
          <a:blip r:embed="rId6">
            <a:alphaModFix/>
          </a:blip>
          <a:srcRect b="0" l="0" r="0" t="0"/>
          <a:stretch/>
        </p:blipFill>
        <p:spPr>
          <a:xfrm>
            <a:off x="212449" y="2479033"/>
            <a:ext cx="3444609" cy="2493417"/>
          </a:xfrm>
          <a:prstGeom prst="rect">
            <a:avLst/>
          </a:prstGeom>
          <a:noFill/>
          <a:ln>
            <a:noFill/>
          </a:ln>
        </p:spPr>
      </p:pic>
      <p:pic>
        <p:nvPicPr>
          <p:cNvPr descr="Graphical user interface, website&#10;&#10;Description automatically generated" id="436" name="Google Shape;436;p90"/>
          <p:cNvPicPr preferRelativeResize="0"/>
          <p:nvPr/>
        </p:nvPicPr>
        <p:blipFill rotWithShape="1">
          <a:blip r:embed="rId7">
            <a:alphaModFix/>
          </a:blip>
          <a:srcRect b="0" l="0" r="0" t="0"/>
          <a:stretch/>
        </p:blipFill>
        <p:spPr>
          <a:xfrm>
            <a:off x="3968559" y="1379016"/>
            <a:ext cx="6904217" cy="4693449"/>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1" name="Shape 441"/>
        <p:cNvGrpSpPr/>
        <p:nvPr/>
      </p:nvGrpSpPr>
      <p:grpSpPr>
        <a:xfrm>
          <a:off x="0" y="0"/>
          <a:ext cx="0" cy="0"/>
          <a:chOff x="0" y="0"/>
          <a:chExt cx="0" cy="0"/>
        </a:xfrm>
      </p:grpSpPr>
      <p:pic>
        <p:nvPicPr>
          <p:cNvPr descr="A picture containing clock&#10;&#10;Description automatically generated" id="442" name="Google Shape;442;p9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43" name="Google Shape;443;p91"/>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44" name="Google Shape;444;p91"/>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45" name="Google Shape;445;p9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46" name="Google Shape;446;p9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First Read – The Blackout</a:t>
            </a:r>
            <a:endParaRPr b="0" i="0" sz="1400" u="none" cap="none" strike="noStrike">
              <a:solidFill>
                <a:srgbClr val="000000"/>
              </a:solidFill>
              <a:latin typeface="Century Gothic"/>
              <a:ea typeface="Century Gothic"/>
              <a:cs typeface="Century Gothic"/>
              <a:sym typeface="Century Gothic"/>
            </a:endParaRPr>
          </a:p>
        </p:txBody>
      </p:sp>
      <p:sp>
        <p:nvSpPr>
          <p:cNvPr id="447" name="Google Shape;447;p91"/>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32,33</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text, orange, screenshot&#10;&#10;Description automatically generated" id="448" name="Google Shape;448;p91"/>
          <p:cNvPicPr preferRelativeResize="0"/>
          <p:nvPr/>
        </p:nvPicPr>
        <p:blipFill rotWithShape="1">
          <a:blip r:embed="rId6">
            <a:alphaModFix/>
          </a:blip>
          <a:srcRect b="0" l="0" r="0" t="0"/>
          <a:stretch/>
        </p:blipFill>
        <p:spPr>
          <a:xfrm>
            <a:off x="2002211" y="1398494"/>
            <a:ext cx="7080801" cy="4805699"/>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 name="Shape 102"/>
        <p:cNvGrpSpPr/>
        <p:nvPr/>
      </p:nvGrpSpPr>
      <p:grpSpPr>
        <a:xfrm>
          <a:off x="0" y="0"/>
          <a:ext cx="0" cy="0"/>
          <a:chOff x="0" y="0"/>
          <a:chExt cx="0" cy="0"/>
        </a:xfrm>
      </p:grpSpPr>
      <p:sp>
        <p:nvSpPr>
          <p:cNvPr id="103" name="Google Shape;103;p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Introduce the Unit</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104" name="Google Shape;104;p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sp>
        <p:nvSpPr>
          <p:cNvPr id="105" name="Google Shape;105;p3"/>
          <p:cNvSpPr/>
          <p:nvPr/>
        </p:nvSpPr>
        <p:spPr>
          <a:xfrm>
            <a:off x="620429" y="3907779"/>
            <a:ext cx="9429184" cy="2323713"/>
          </a:xfrm>
          <a:prstGeom prst="rect">
            <a:avLst/>
          </a:prstGeom>
          <a:noFill/>
          <a:ln>
            <a:noFill/>
          </a:ln>
        </p:spPr>
        <p:txBody>
          <a:bodyPr anchorCtr="0" anchor="ctr" bIns="0" lIns="91425" spcFirstLastPara="1" rIns="91425" wrap="square" tIns="0">
            <a:spAutoFit/>
          </a:bodyPr>
          <a:lstStyle/>
          <a:p>
            <a:pPr indent="0" lvl="0" marL="0" marR="0" rtl="0" algn="l">
              <a:lnSpc>
                <a:spcPct val="100000"/>
              </a:lnSpc>
              <a:spcBef>
                <a:spcPts val="0"/>
              </a:spcBef>
              <a:spcAft>
                <a:spcPts val="0"/>
              </a:spcAft>
              <a:buClr>
                <a:schemeClr val="dk1"/>
              </a:buClr>
              <a:buSzPts val="1800"/>
              <a:buFont typeface="Arial"/>
              <a:buNone/>
            </a:pPr>
            <a:r>
              <a:rPr b="0" i="0" lang="en-US" sz="1800" u="none" cap="none" strike="noStrike">
                <a:solidFill>
                  <a:schemeClr val="dk1"/>
                </a:solidFill>
                <a:latin typeface="Century Gothic"/>
                <a:ea typeface="Century Gothic"/>
                <a:cs typeface="Century Gothic"/>
                <a:sym typeface="Century Gothic"/>
              </a:rPr>
              <a:t>  </a:t>
            </a:r>
            <a:r>
              <a:rPr b="0" i="0" lang="en-US" sz="5900" u="none" cap="none" strike="noStrike">
                <a:solidFill>
                  <a:schemeClr val="dk1"/>
                </a:solidFill>
                <a:latin typeface="Century Gothic"/>
                <a:ea typeface="Century Gothic"/>
                <a:cs typeface="Century Gothic"/>
                <a:sym typeface="Century Gothic"/>
              </a:rPr>
              <a:t>                                </a:t>
            </a:r>
            <a:br>
              <a:rPr b="0" i="0" lang="en-US" sz="1800" u="none" cap="none" strike="noStrike">
                <a:solidFill>
                  <a:schemeClr val="dk1"/>
                </a:solidFill>
                <a:latin typeface="Century Gothic"/>
                <a:ea typeface="Century Gothic"/>
                <a:cs typeface="Century Gothic"/>
                <a:sym typeface="Century Gothic"/>
              </a:rPr>
            </a:br>
            <a:endParaRPr b="0" i="0" sz="1800" u="none" cap="none" strike="noStrike">
              <a:solidFill>
                <a:schemeClr val="dk1"/>
              </a:solidFill>
              <a:latin typeface="Century Gothic"/>
              <a:ea typeface="Century Gothic"/>
              <a:cs typeface="Century Gothic"/>
              <a:sym typeface="Century Gothic"/>
            </a:endParaRPr>
          </a:p>
          <a:p>
            <a:pPr indent="-457200" lvl="0" marL="457200" marR="0" rtl="0" algn="l">
              <a:lnSpc>
                <a:spcPct val="100000"/>
              </a:lnSpc>
              <a:spcBef>
                <a:spcPts val="0"/>
              </a:spcBef>
              <a:spcAft>
                <a:spcPts val="0"/>
              </a:spcAft>
              <a:buClr>
                <a:schemeClr val="dk1"/>
              </a:buClr>
              <a:buSzPts val="2800"/>
              <a:buFont typeface="Arial"/>
              <a:buChar char="•"/>
            </a:pPr>
            <a:r>
              <a:rPr b="0" i="0" lang="en-US" sz="2800" u="none" cap="none" strike="noStrike">
                <a:solidFill>
                  <a:schemeClr val="dk1"/>
                </a:solidFill>
                <a:latin typeface="Century Gothic"/>
                <a:ea typeface="Century Gothic"/>
                <a:cs typeface="Century Gothic"/>
                <a:sym typeface="Century Gothic"/>
              </a:rPr>
              <a:t>What did you learn from the sounds in the video</a:t>
            </a:r>
            <a:r>
              <a:rPr b="0" i="0" lang="en-US" sz="2800" u="none" cap="none" strike="noStrike">
                <a:solidFill>
                  <a:schemeClr val="dk1"/>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a:p>
            <a:pPr indent="-457200" lvl="0" marL="457200" marR="0" rtl="0" algn="l">
              <a:lnSpc>
                <a:spcPct val="100000"/>
              </a:lnSpc>
              <a:spcBef>
                <a:spcPts val="0"/>
              </a:spcBef>
              <a:spcAft>
                <a:spcPts val="0"/>
              </a:spcAft>
              <a:buClr>
                <a:schemeClr val="dk1"/>
              </a:buClr>
              <a:buSzPts val="2800"/>
              <a:buFont typeface="Arial"/>
              <a:buChar char="•"/>
            </a:pPr>
            <a:r>
              <a:rPr b="0" i="0" lang="en-US" sz="2800" u="none" cap="none" strike="noStrike">
                <a:solidFill>
                  <a:schemeClr val="dk1"/>
                </a:solidFill>
                <a:latin typeface="Century Gothic"/>
                <a:ea typeface="Century Gothic"/>
                <a:cs typeface="Century Gothic"/>
                <a:sym typeface="Century Gothic"/>
              </a:rPr>
              <a:t>What did you learn from the pictures</a:t>
            </a:r>
            <a:r>
              <a:rPr b="0" i="0" lang="en-US" sz="2800" u="none" cap="none" strike="noStrike">
                <a:solidFill>
                  <a:schemeClr val="dk1"/>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Century Gothic"/>
              <a:ea typeface="Century Gothic"/>
              <a:cs typeface="Century Gothic"/>
              <a:sym typeface="Century Gothic"/>
            </a:endParaRPr>
          </a:p>
        </p:txBody>
      </p:sp>
      <p:pic>
        <p:nvPicPr>
          <p:cNvPr descr="A picture containing text, clipart&#10;&#10;Description automatically generated" id="106" name="Google Shape;106;p3"/>
          <p:cNvPicPr preferRelativeResize="0"/>
          <p:nvPr/>
        </p:nvPicPr>
        <p:blipFill rotWithShape="1">
          <a:blip r:embed="rId4">
            <a:alphaModFix/>
          </a:blip>
          <a:srcRect b="0" l="0" r="0" t="0"/>
          <a:stretch/>
        </p:blipFill>
        <p:spPr>
          <a:xfrm>
            <a:off x="538602" y="4366060"/>
            <a:ext cx="4877486" cy="703575"/>
          </a:xfrm>
          <a:prstGeom prst="rect">
            <a:avLst/>
          </a:prstGeom>
          <a:noFill/>
          <a:ln>
            <a:noFill/>
          </a:ln>
        </p:spPr>
      </p:pic>
      <p:sp>
        <p:nvSpPr>
          <p:cNvPr id="107" name="Google Shape;107;p3"/>
          <p:cNvSpPr txBox="1"/>
          <p:nvPr/>
        </p:nvSpPr>
        <p:spPr>
          <a:xfrm>
            <a:off x="538601" y="1857568"/>
            <a:ext cx="4741200" cy="15696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Essential Question: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Century Gothic"/>
                <a:ea typeface="Century Gothic"/>
                <a:cs typeface="Century Gothic"/>
                <a:sym typeface="Century Gothic"/>
              </a:rPr>
              <a:t>What is a neighborhood?</a:t>
            </a:r>
            <a:endParaRPr b="0" i="0" sz="3600" u="none" cap="none" strike="noStrike">
              <a:solidFill>
                <a:schemeClr val="dk1"/>
              </a:solidFill>
              <a:latin typeface="Century Gothic"/>
              <a:ea typeface="Century Gothic"/>
              <a:cs typeface="Century Gothic"/>
              <a:sym typeface="Century Gothic"/>
            </a:endParaRPr>
          </a:p>
        </p:txBody>
      </p:sp>
      <p:pic>
        <p:nvPicPr>
          <p:cNvPr descr="Logo, company name&#10;&#10;Description automatically generated" id="108" name="Google Shape;108;p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09" name="Google Shape;109;p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10" name="Google Shape;110;p3"/>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6</a:t>
            </a:r>
            <a:endParaRPr b="1" i="0" sz="1400" u="none" cap="none" strike="noStrike">
              <a:solidFill>
                <a:srgbClr val="000000"/>
              </a:solidFill>
              <a:latin typeface="Century Gothic"/>
              <a:ea typeface="Century Gothic"/>
              <a:cs typeface="Century Gothic"/>
              <a:sym typeface="Century Gothic"/>
            </a:endParaRPr>
          </a:p>
        </p:txBody>
      </p:sp>
      <p:pic>
        <p:nvPicPr>
          <p:cNvPr descr="A picture containing drawing, lamp&#10;&#10;Description automatically generated" id="111" name="Google Shape;111;p3"/>
          <p:cNvPicPr preferRelativeResize="0"/>
          <p:nvPr/>
        </p:nvPicPr>
        <p:blipFill rotWithShape="1">
          <a:blip r:embed="rId6">
            <a:alphaModFix/>
          </a:blip>
          <a:srcRect b="0" l="0" r="0" t="0"/>
          <a:stretch/>
        </p:blipFill>
        <p:spPr>
          <a:xfrm rot="9387287">
            <a:off x="9271967" y="5485049"/>
            <a:ext cx="2842710" cy="979582"/>
          </a:xfrm>
          <a:prstGeom prst="rect">
            <a:avLst/>
          </a:prstGeom>
          <a:noFill/>
          <a:ln>
            <a:noFill/>
          </a:ln>
        </p:spPr>
      </p:pic>
      <p:pic>
        <p:nvPicPr>
          <p:cNvPr descr="Shape&#10;&#10;Description automatically generated" id="112" name="Google Shape;112;p3"/>
          <p:cNvPicPr preferRelativeResize="0"/>
          <p:nvPr/>
        </p:nvPicPr>
        <p:blipFill rotWithShape="1">
          <a:blip r:embed="rId7">
            <a:alphaModFix/>
          </a:blip>
          <a:srcRect b="0" l="0" r="0" t="0"/>
          <a:stretch/>
        </p:blipFill>
        <p:spPr>
          <a:xfrm>
            <a:off x="5641739" y="1550530"/>
            <a:ext cx="5231037" cy="295619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3" name="Shape 453"/>
        <p:cNvGrpSpPr/>
        <p:nvPr/>
      </p:nvGrpSpPr>
      <p:grpSpPr>
        <a:xfrm>
          <a:off x="0" y="0"/>
          <a:ext cx="0" cy="0"/>
          <a:chOff x="0" y="0"/>
          <a:chExt cx="0" cy="0"/>
        </a:xfrm>
      </p:grpSpPr>
      <p:pic>
        <p:nvPicPr>
          <p:cNvPr descr="A picture containing clock&#10;&#10;Description automatically generated" id="454" name="Google Shape;454;p9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55" name="Google Shape;455;p92"/>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56" name="Google Shape;456;p9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57" name="Google Shape;457;p9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58" name="Google Shape;458;p92"/>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First Read – The Blackout</a:t>
            </a:r>
            <a:endParaRPr b="0" i="0" sz="1400" u="none" cap="none" strike="noStrike">
              <a:solidFill>
                <a:srgbClr val="000000"/>
              </a:solidFill>
              <a:latin typeface="Century Gothic"/>
              <a:ea typeface="Century Gothic"/>
              <a:cs typeface="Century Gothic"/>
              <a:sym typeface="Century Gothic"/>
            </a:endParaRPr>
          </a:p>
        </p:txBody>
      </p:sp>
      <p:sp>
        <p:nvSpPr>
          <p:cNvPr id="459" name="Google Shape;459;p92"/>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34,35</a:t>
            </a:r>
            <a:endParaRPr b="0" i="0" sz="1400" u="none" cap="none" strike="noStrike">
              <a:solidFill>
                <a:srgbClr val="000000"/>
              </a:solidFill>
              <a:latin typeface="Century Gothic"/>
              <a:ea typeface="Century Gothic"/>
              <a:cs typeface="Century Gothic"/>
              <a:sym typeface="Century Gothic"/>
            </a:endParaRPr>
          </a:p>
        </p:txBody>
      </p:sp>
      <p:pic>
        <p:nvPicPr>
          <p:cNvPr descr="Icon&#10;&#10;Description automatically generated" id="460" name="Google Shape;460;p92"/>
          <p:cNvPicPr preferRelativeResize="0"/>
          <p:nvPr/>
        </p:nvPicPr>
        <p:blipFill rotWithShape="1">
          <a:blip r:embed="rId6">
            <a:alphaModFix/>
          </a:blip>
          <a:srcRect b="0" l="0" r="0" t="0"/>
          <a:stretch/>
        </p:blipFill>
        <p:spPr>
          <a:xfrm>
            <a:off x="212449" y="2479033"/>
            <a:ext cx="3444609" cy="2493417"/>
          </a:xfrm>
          <a:prstGeom prst="rect">
            <a:avLst/>
          </a:prstGeom>
          <a:noFill/>
          <a:ln>
            <a:noFill/>
          </a:ln>
        </p:spPr>
      </p:pic>
      <p:pic>
        <p:nvPicPr>
          <p:cNvPr descr="Graphical user interface&#10;&#10;Description automatically generated" id="461" name="Google Shape;461;p92"/>
          <p:cNvPicPr preferRelativeResize="0"/>
          <p:nvPr/>
        </p:nvPicPr>
        <p:blipFill rotWithShape="1">
          <a:blip r:embed="rId7">
            <a:alphaModFix/>
          </a:blip>
          <a:srcRect b="0" l="0" r="0" t="0"/>
          <a:stretch/>
        </p:blipFill>
        <p:spPr>
          <a:xfrm>
            <a:off x="3657058" y="1319854"/>
            <a:ext cx="6859362" cy="4654986"/>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6" name="Shape 466"/>
        <p:cNvGrpSpPr/>
        <p:nvPr/>
      </p:nvGrpSpPr>
      <p:grpSpPr>
        <a:xfrm>
          <a:off x="0" y="0"/>
          <a:ext cx="0" cy="0"/>
          <a:chOff x="0" y="0"/>
          <a:chExt cx="0" cy="0"/>
        </a:xfrm>
      </p:grpSpPr>
      <p:pic>
        <p:nvPicPr>
          <p:cNvPr descr="A picture containing clock&#10;&#10;Description automatically generated" id="467" name="Google Shape;467;p9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68" name="Google Shape;468;p9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69" name="Google Shape;469;p9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70" name="Google Shape;470;p9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71" name="Google Shape;471;p9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First Read – The Blackout</a:t>
            </a:r>
            <a:endParaRPr b="0" i="0" sz="1400" u="none" cap="none" strike="noStrike">
              <a:solidFill>
                <a:srgbClr val="000000"/>
              </a:solidFill>
              <a:latin typeface="Century Gothic"/>
              <a:ea typeface="Century Gothic"/>
              <a:cs typeface="Century Gothic"/>
              <a:sym typeface="Century Gothic"/>
            </a:endParaRPr>
          </a:p>
        </p:txBody>
      </p:sp>
      <p:sp>
        <p:nvSpPr>
          <p:cNvPr id="472" name="Google Shape;472;p93"/>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36,37</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text&#10;&#10;Description automatically generated" id="473" name="Google Shape;473;p93"/>
          <p:cNvPicPr preferRelativeResize="0"/>
          <p:nvPr/>
        </p:nvPicPr>
        <p:blipFill rotWithShape="1">
          <a:blip r:embed="rId6">
            <a:alphaModFix/>
          </a:blip>
          <a:srcRect b="0" l="0" r="0" t="0"/>
          <a:stretch/>
        </p:blipFill>
        <p:spPr>
          <a:xfrm>
            <a:off x="2177476" y="1442116"/>
            <a:ext cx="7017167" cy="4762077"/>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8" name="Shape 478"/>
        <p:cNvGrpSpPr/>
        <p:nvPr/>
      </p:nvGrpSpPr>
      <p:grpSpPr>
        <a:xfrm>
          <a:off x="0" y="0"/>
          <a:ext cx="0" cy="0"/>
          <a:chOff x="0" y="0"/>
          <a:chExt cx="0" cy="0"/>
        </a:xfrm>
      </p:grpSpPr>
      <p:pic>
        <p:nvPicPr>
          <p:cNvPr descr="A picture containing clock&#10;&#10;Description automatically generated" id="479" name="Google Shape;479;p3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80" name="Google Shape;480;p3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81" name="Google Shape;481;p3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82" name="Google Shape;482;p3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83" name="Google Shape;483;p3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Respond and Analyze </a:t>
            </a:r>
            <a:endParaRPr b="0" i="0" sz="1400" u="none" cap="none" strike="noStrike">
              <a:solidFill>
                <a:srgbClr val="000000"/>
              </a:solidFill>
              <a:latin typeface="Century Gothic"/>
              <a:ea typeface="Century Gothic"/>
              <a:cs typeface="Century Gothic"/>
              <a:sym typeface="Century Gothic"/>
            </a:endParaRPr>
          </a:p>
        </p:txBody>
      </p:sp>
      <p:sp>
        <p:nvSpPr>
          <p:cNvPr id="484" name="Google Shape;484;p34"/>
          <p:cNvSpPr txBox="1"/>
          <p:nvPr/>
        </p:nvSpPr>
        <p:spPr>
          <a:xfrm>
            <a:off x="5241785" y="1539369"/>
            <a:ext cx="6618521" cy="39702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rgbClr val="000000"/>
                </a:solidFill>
                <a:latin typeface="Century Gothic"/>
                <a:ea typeface="Century Gothic"/>
                <a:cs typeface="Century Gothic"/>
                <a:sym typeface="Century Gothic"/>
              </a:rPr>
              <a:t>Retell</a:t>
            </a:r>
            <a:r>
              <a:rPr b="0" i="0" lang="en-US" sz="2800" u="none" cap="none" strike="noStrike">
                <a:solidFill>
                  <a:srgbClr val="000000"/>
                </a:solidFill>
                <a:latin typeface="Century Gothic"/>
                <a:ea typeface="Century Gothic"/>
                <a:cs typeface="Century Gothic"/>
                <a:sym typeface="Century Gothic"/>
              </a:rPr>
              <a:t> Work with a partner to recall and retell the text in your own words. Share which part they liked best.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rgbClr val="000000"/>
                </a:solidFill>
                <a:latin typeface="Century Gothic"/>
                <a:ea typeface="Century Gothic"/>
                <a:cs typeface="Century Gothic"/>
                <a:sym typeface="Century Gothic"/>
              </a:rPr>
              <a:t>Describe</a:t>
            </a:r>
            <a:r>
              <a:rPr b="0" i="0" lang="en-US" sz="2800" u="none" cap="none" strike="noStrike">
                <a:solidFill>
                  <a:srgbClr val="000000"/>
                </a:solidFill>
                <a:latin typeface="Century Gothic"/>
                <a:ea typeface="Century Gothic"/>
                <a:cs typeface="Century Gothic"/>
                <a:sym typeface="Century Gothic"/>
              </a:rPr>
              <a:t> Think about the infographic “Neighbor to Neighbor” and the text you read. Using both texts, how would you describe a good neighbor</a:t>
            </a:r>
            <a:r>
              <a:rPr b="0" i="0" lang="en-US" sz="2800" u="none" cap="none" strike="noStrike">
                <a:solidFill>
                  <a:srgbClr val="000000"/>
                </a:solidFill>
                <a:latin typeface="Arial"/>
                <a:ea typeface="Arial"/>
                <a:cs typeface="Arial"/>
                <a:sym typeface="Arial"/>
              </a:rPr>
              <a:t>?</a:t>
            </a:r>
            <a:endParaRPr b="0" i="0" sz="2800" u="none" cap="none" strike="noStrike">
              <a:solidFill>
                <a:schemeClr val="dk1"/>
              </a:solidFill>
              <a:latin typeface="Arial"/>
              <a:ea typeface="Arial"/>
              <a:cs typeface="Arial"/>
              <a:sym typeface="Arial"/>
            </a:endParaRPr>
          </a:p>
        </p:txBody>
      </p:sp>
      <p:pic>
        <p:nvPicPr>
          <p:cNvPr descr="Graphical user interface&#10;&#10;Description automatically generated" id="485" name="Google Shape;485;p34"/>
          <p:cNvPicPr preferRelativeResize="0"/>
          <p:nvPr/>
        </p:nvPicPr>
        <p:blipFill rotWithShape="1">
          <a:blip r:embed="rId6">
            <a:alphaModFix/>
          </a:blip>
          <a:srcRect b="0" l="0" r="0" t="0"/>
          <a:stretch/>
        </p:blipFill>
        <p:spPr>
          <a:xfrm>
            <a:off x="879268" y="1213093"/>
            <a:ext cx="3695700" cy="499110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0" name="Shape 490"/>
        <p:cNvGrpSpPr/>
        <p:nvPr/>
      </p:nvGrpSpPr>
      <p:grpSpPr>
        <a:xfrm>
          <a:off x="0" y="0"/>
          <a:ext cx="0" cy="0"/>
          <a:chOff x="0" y="0"/>
          <a:chExt cx="0" cy="0"/>
        </a:xfrm>
      </p:grpSpPr>
      <p:pic>
        <p:nvPicPr>
          <p:cNvPr descr="A picture containing clock&#10;&#10;Description automatically generated" id="491" name="Google Shape;491;p3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92" name="Google Shape;492;p3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93" name="Google Shape;493;p3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94" name="Google Shape;494;p3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95" name="Google Shape;495;p3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Develop Vocabulary </a:t>
            </a:r>
            <a:endParaRPr b="0" i="0" sz="1400" u="none" cap="none" strike="noStrike">
              <a:solidFill>
                <a:srgbClr val="000000"/>
              </a:solidFill>
              <a:latin typeface="Century Gothic"/>
              <a:ea typeface="Century Gothic"/>
              <a:cs typeface="Century Gothic"/>
              <a:sym typeface="Century Gothic"/>
            </a:endParaRPr>
          </a:p>
        </p:txBody>
      </p:sp>
      <p:sp>
        <p:nvSpPr>
          <p:cNvPr id="496" name="Google Shape;496;p33"/>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38</a:t>
            </a:r>
            <a:endParaRPr b="0" i="0" sz="1400" u="none" cap="none" strike="noStrike">
              <a:solidFill>
                <a:srgbClr val="000000"/>
              </a:solidFill>
              <a:latin typeface="Century Gothic"/>
              <a:ea typeface="Century Gothic"/>
              <a:cs typeface="Century Gothic"/>
              <a:sym typeface="Century Gothic"/>
            </a:endParaRPr>
          </a:p>
        </p:txBody>
      </p:sp>
      <p:sp>
        <p:nvSpPr>
          <p:cNvPr id="497" name="Google Shape;497;p33"/>
          <p:cNvSpPr txBox="1"/>
          <p:nvPr/>
        </p:nvSpPr>
        <p:spPr>
          <a:xfrm>
            <a:off x="7277148" y="2260572"/>
            <a:ext cx="3834989" cy="255450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 </a:t>
            </a:r>
            <a:r>
              <a:rPr b="0" i="0" lang="en-US" sz="3200" u="none" cap="none" strike="noStrike">
                <a:solidFill>
                  <a:schemeClr val="dk1"/>
                </a:solidFill>
                <a:latin typeface="Century Gothic"/>
                <a:ea typeface="Century Gothic"/>
                <a:cs typeface="Century Gothic"/>
                <a:sym typeface="Century Gothic"/>
              </a:rPr>
              <a:t>to page 38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3200" u="none" cap="none" strike="noStrike">
              <a:solidFill>
                <a:schemeClr val="dk1"/>
              </a:solidFill>
              <a:latin typeface="Century Gothic"/>
              <a:ea typeface="Century Gothic"/>
              <a:cs typeface="Century Gothic"/>
              <a:sym typeface="Century Gothic"/>
            </a:endParaRPr>
          </a:p>
        </p:txBody>
      </p:sp>
      <p:pic>
        <p:nvPicPr>
          <p:cNvPr descr="Graphical user interface, text, application&#10;&#10;Description automatically generated" id="498" name="Google Shape;498;p33"/>
          <p:cNvPicPr preferRelativeResize="0"/>
          <p:nvPr/>
        </p:nvPicPr>
        <p:blipFill rotWithShape="1">
          <a:blip r:embed="rId6">
            <a:alphaModFix/>
          </a:blip>
          <a:srcRect b="0" l="0" r="0" t="0"/>
          <a:stretch/>
        </p:blipFill>
        <p:spPr>
          <a:xfrm>
            <a:off x="2531163" y="1358753"/>
            <a:ext cx="3708400" cy="504190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3" name="Shape 503"/>
        <p:cNvGrpSpPr/>
        <p:nvPr/>
      </p:nvGrpSpPr>
      <p:grpSpPr>
        <a:xfrm>
          <a:off x="0" y="0"/>
          <a:ext cx="0" cy="0"/>
          <a:chOff x="0" y="0"/>
          <a:chExt cx="0" cy="0"/>
        </a:xfrm>
      </p:grpSpPr>
      <p:pic>
        <p:nvPicPr>
          <p:cNvPr descr="A picture containing clock&#10;&#10;Description automatically generated" id="504" name="Google Shape;504;p9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505" name="Google Shape;505;p9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506" name="Google Shape;506;p9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507" name="Google Shape;507;p9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08" name="Google Shape;508;p9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Check for Understanding </a:t>
            </a:r>
            <a:endParaRPr b="0" i="0" sz="1400" u="none" cap="none" strike="noStrike">
              <a:solidFill>
                <a:srgbClr val="000000"/>
              </a:solidFill>
              <a:latin typeface="Century Gothic"/>
              <a:ea typeface="Century Gothic"/>
              <a:cs typeface="Century Gothic"/>
              <a:sym typeface="Century Gothic"/>
            </a:endParaRPr>
          </a:p>
        </p:txBody>
      </p:sp>
      <p:sp>
        <p:nvSpPr>
          <p:cNvPr id="509" name="Google Shape;509;p94"/>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a:t>
            </a:r>
            <a:r>
              <a:rPr b="1" i="0" lang="en-US" sz="2400" u="none" cap="none" strike="noStrike">
                <a:solidFill>
                  <a:schemeClr val="lt1"/>
                </a:solidFill>
                <a:latin typeface="Poppins"/>
                <a:ea typeface="Poppins"/>
                <a:cs typeface="Poppins"/>
                <a:sym typeface="Poppins"/>
              </a:rPr>
              <a:t> 39</a:t>
            </a:r>
            <a:endParaRPr b="0" i="0" sz="1400" u="none" cap="none" strike="noStrike">
              <a:solidFill>
                <a:srgbClr val="000000"/>
              </a:solidFill>
              <a:latin typeface="Arial"/>
              <a:ea typeface="Arial"/>
              <a:cs typeface="Arial"/>
              <a:sym typeface="Arial"/>
            </a:endParaRPr>
          </a:p>
        </p:txBody>
      </p:sp>
      <p:sp>
        <p:nvSpPr>
          <p:cNvPr id="510" name="Google Shape;510;p94"/>
          <p:cNvSpPr txBox="1"/>
          <p:nvPr/>
        </p:nvSpPr>
        <p:spPr>
          <a:xfrm>
            <a:off x="995894" y="1759497"/>
            <a:ext cx="9390600" cy="3540300"/>
          </a:xfrm>
          <a:prstGeom prst="rect">
            <a:avLst/>
          </a:prstGeom>
          <a:noFill/>
          <a:ln>
            <a:noFill/>
          </a:ln>
        </p:spPr>
        <p:txBody>
          <a:bodyPr anchorCtr="0" anchor="t" bIns="45700" lIns="91425" spcFirstLastPara="1" rIns="91425" wrap="square" tIns="45700">
            <a:spAutoFit/>
          </a:bodyPr>
          <a:lstStyle/>
          <a:p>
            <a:pPr indent="-514350" lvl="0" marL="514350" marR="0" rtl="0" algn="l">
              <a:lnSpc>
                <a:spcPct val="100000"/>
              </a:lnSpc>
              <a:spcBef>
                <a:spcPts val="0"/>
              </a:spcBef>
              <a:spcAft>
                <a:spcPts val="0"/>
              </a:spcAft>
              <a:buClr>
                <a:schemeClr val="accent2"/>
              </a:buClr>
              <a:buSzPts val="3200"/>
              <a:buFont typeface="Arial"/>
              <a:buAutoNum type="arabicPeriod"/>
            </a:pPr>
            <a:r>
              <a:rPr b="0" i="0" lang="en-US" sz="3200" u="none" cap="none" strike="noStrike">
                <a:solidFill>
                  <a:schemeClr val="dk1"/>
                </a:solidFill>
                <a:latin typeface="Century Gothic"/>
                <a:ea typeface="Century Gothic"/>
                <a:cs typeface="Century Gothic"/>
                <a:sym typeface="Century Gothic"/>
              </a:rPr>
              <a:t>How do you know this text is realistic fiction</a:t>
            </a:r>
            <a:r>
              <a:rPr b="0" i="0" lang="en-US" sz="3200" u="none" cap="none" strike="noStrike">
                <a:solidFill>
                  <a:schemeClr val="dk1"/>
                </a:solidFill>
                <a:latin typeface="Arial"/>
                <a:ea typeface="Arial"/>
                <a:cs typeface="Arial"/>
                <a:sym typeface="Arial"/>
              </a:rPr>
              <a:t>?</a:t>
            </a:r>
            <a:endParaRPr/>
          </a:p>
          <a:p>
            <a:pPr indent="0" lvl="0" marL="457200" marR="0" rtl="0" algn="l">
              <a:lnSpc>
                <a:spcPct val="100000"/>
              </a:lnSpc>
              <a:spcBef>
                <a:spcPts val="0"/>
              </a:spcBef>
              <a:spcAft>
                <a:spcPts val="0"/>
              </a:spcAft>
              <a:buNone/>
            </a:pPr>
            <a:r>
              <a:t/>
            </a:r>
            <a:endParaRPr sz="3200"/>
          </a:p>
          <a:p>
            <a:pPr indent="-514350" lvl="0" marL="514350" marR="0" rtl="0" algn="l">
              <a:lnSpc>
                <a:spcPct val="100000"/>
              </a:lnSpc>
              <a:spcBef>
                <a:spcPts val="0"/>
              </a:spcBef>
              <a:spcAft>
                <a:spcPts val="0"/>
              </a:spcAft>
              <a:buClr>
                <a:schemeClr val="accent2"/>
              </a:buClr>
              <a:buSzPts val="3200"/>
              <a:buFont typeface="Arial"/>
              <a:buAutoNum type="arabicPeriod"/>
            </a:pPr>
            <a:r>
              <a:rPr b="0" i="0" lang="en-US" sz="3200" u="none" cap="none" strike="noStrike">
                <a:solidFill>
                  <a:schemeClr val="dk1"/>
                </a:solidFill>
                <a:latin typeface="Century Gothic"/>
                <a:ea typeface="Century Gothic"/>
                <a:cs typeface="Century Gothic"/>
                <a:sym typeface="Century Gothic"/>
              </a:rPr>
              <a:t>How does the author describe the characters</a:t>
            </a:r>
            <a:r>
              <a:rPr b="0" i="0" lang="en-US" sz="3200" u="none" cap="none" strike="noStrike">
                <a:solidFill>
                  <a:schemeClr val="dk1"/>
                </a:solidFill>
                <a:latin typeface="Arial"/>
                <a:ea typeface="Arial"/>
                <a:cs typeface="Arial"/>
                <a:sym typeface="Arial"/>
              </a:rPr>
              <a:t>?</a:t>
            </a:r>
            <a:endParaRPr sz="3200">
              <a:solidFill>
                <a:schemeClr val="dk1"/>
              </a:solidFill>
            </a:endParaRPr>
          </a:p>
          <a:p>
            <a:pPr indent="0" lvl="0" marL="457200" marR="0" rtl="0" algn="l">
              <a:lnSpc>
                <a:spcPct val="100000"/>
              </a:lnSpc>
              <a:spcBef>
                <a:spcPts val="0"/>
              </a:spcBef>
              <a:spcAft>
                <a:spcPts val="0"/>
              </a:spcAft>
              <a:buNone/>
            </a:pPr>
            <a:r>
              <a:t/>
            </a:r>
            <a:endParaRPr sz="3200">
              <a:solidFill>
                <a:schemeClr val="dk1"/>
              </a:solidFill>
            </a:endParaRPr>
          </a:p>
          <a:p>
            <a:pPr indent="-514350" lvl="0" marL="514350" marR="0" rtl="0" algn="l">
              <a:lnSpc>
                <a:spcPct val="100000"/>
              </a:lnSpc>
              <a:spcBef>
                <a:spcPts val="0"/>
              </a:spcBef>
              <a:spcAft>
                <a:spcPts val="0"/>
              </a:spcAft>
              <a:buClr>
                <a:schemeClr val="accent2"/>
              </a:buClr>
              <a:buSzPts val="3200"/>
              <a:buFont typeface="Arial"/>
              <a:buAutoNum type="arabicPeriod"/>
            </a:pPr>
            <a:r>
              <a:rPr b="0" i="0" lang="en-US" sz="3200" u="none" cap="none" strike="noStrike">
                <a:solidFill>
                  <a:srgbClr val="000000"/>
                </a:solidFill>
                <a:latin typeface="Century Gothic"/>
                <a:ea typeface="Century Gothic"/>
                <a:cs typeface="Century Gothic"/>
                <a:sym typeface="Century Gothic"/>
              </a:rPr>
              <a:t>How can you describe Mrs. Johnson</a:t>
            </a:r>
            <a:r>
              <a:rPr b="0" i="0" lang="en-US" sz="3200" u="none" cap="none" strike="noStrike">
                <a:solidFill>
                  <a:schemeClr val="dk1"/>
                </a:solidFill>
                <a:latin typeface="Arial"/>
                <a:ea typeface="Arial"/>
                <a:cs typeface="Arial"/>
                <a:sym typeface="Arial"/>
              </a:rPr>
              <a:t>?</a:t>
            </a:r>
            <a:r>
              <a:rPr b="0" i="0" lang="en-US" sz="3200" u="none" cap="none" strike="noStrike">
                <a:solidFill>
                  <a:srgbClr val="000000"/>
                </a:solidFill>
                <a:latin typeface="Century Gothic"/>
                <a:ea typeface="Century Gothic"/>
                <a:cs typeface="Century Gothic"/>
                <a:sym typeface="Century Gothic"/>
              </a:rPr>
              <a:t> Use text evidence.</a:t>
            </a:r>
            <a:endParaRPr b="0" i="0" sz="32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5" name="Shape 515"/>
        <p:cNvGrpSpPr/>
        <p:nvPr/>
      </p:nvGrpSpPr>
      <p:grpSpPr>
        <a:xfrm>
          <a:off x="0" y="0"/>
          <a:ext cx="0" cy="0"/>
          <a:chOff x="0" y="0"/>
          <a:chExt cx="0" cy="0"/>
        </a:xfrm>
      </p:grpSpPr>
      <p:pic>
        <p:nvPicPr>
          <p:cNvPr descr="A picture containing clock&#10;&#10;Description automatically generated" id="516" name="Google Shape;516;p3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517" name="Google Shape;517;p3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518" name="Google Shape;518;p3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519" name="Google Shape;519;p3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20" name="Google Shape;520;p3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Writing – Launching Writing Workshop</a:t>
            </a:r>
            <a:endParaRPr b="0" i="0" sz="1400" u="none" cap="none" strike="noStrike">
              <a:solidFill>
                <a:srgbClr val="000000"/>
              </a:solidFill>
              <a:latin typeface="Century Gothic"/>
              <a:ea typeface="Century Gothic"/>
              <a:cs typeface="Century Gothic"/>
              <a:sym typeface="Century Gothic"/>
            </a:endParaRPr>
          </a:p>
        </p:txBody>
      </p:sp>
      <p:pic>
        <p:nvPicPr>
          <p:cNvPr descr="Diagram&#10;&#10;Description automatically generated" id="521" name="Google Shape;521;p35"/>
          <p:cNvPicPr preferRelativeResize="0"/>
          <p:nvPr/>
        </p:nvPicPr>
        <p:blipFill rotWithShape="1">
          <a:blip r:embed="rId6">
            <a:alphaModFix/>
          </a:blip>
          <a:srcRect b="0" l="0" r="0" t="0"/>
          <a:stretch/>
        </p:blipFill>
        <p:spPr>
          <a:xfrm>
            <a:off x="2531163" y="1347915"/>
            <a:ext cx="3683000" cy="501650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522" name="Google Shape;522;p35"/>
          <p:cNvSpPr txBox="1"/>
          <p:nvPr/>
        </p:nvSpPr>
        <p:spPr>
          <a:xfrm>
            <a:off x="7277148" y="2739698"/>
            <a:ext cx="3834989" cy="15696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 </a:t>
            </a:r>
            <a:r>
              <a:rPr b="0" i="0" lang="en-US" sz="3200" u="none" cap="none" strike="noStrike">
                <a:solidFill>
                  <a:schemeClr val="dk1"/>
                </a:solidFill>
                <a:latin typeface="Century Gothic"/>
                <a:ea typeface="Century Gothic"/>
                <a:cs typeface="Century Gothic"/>
                <a:sym typeface="Century Gothic"/>
              </a:rPr>
              <a:t>to page 42 in your Student Interactive. </a:t>
            </a:r>
            <a:endParaRPr b="0" i="0" sz="3200" u="none" cap="none" strike="noStrike">
              <a:solidFill>
                <a:schemeClr val="dk1"/>
              </a:solidFill>
              <a:latin typeface="Century Gothic"/>
              <a:ea typeface="Century Gothic"/>
              <a:cs typeface="Century Gothic"/>
              <a:sym typeface="Century Gothic"/>
            </a:endParaRPr>
          </a:p>
        </p:txBody>
      </p:sp>
      <p:sp>
        <p:nvSpPr>
          <p:cNvPr id="523" name="Google Shape;523;p35"/>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a:t>
            </a:r>
            <a:r>
              <a:rPr b="1" i="0" lang="en-US" sz="2400" u="none" cap="none" strike="noStrike">
                <a:solidFill>
                  <a:schemeClr val="lt1"/>
                </a:solidFill>
                <a:latin typeface="Poppins"/>
                <a:ea typeface="Poppins"/>
                <a:cs typeface="Poppins"/>
                <a:sym typeface="Poppins"/>
              </a:rPr>
              <a:t> 42</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8" name="Shape 528"/>
        <p:cNvGrpSpPr/>
        <p:nvPr/>
      </p:nvGrpSpPr>
      <p:grpSpPr>
        <a:xfrm>
          <a:off x="0" y="0"/>
          <a:ext cx="0" cy="0"/>
          <a:chOff x="0" y="0"/>
          <a:chExt cx="0" cy="0"/>
        </a:xfrm>
      </p:grpSpPr>
      <p:pic>
        <p:nvPicPr>
          <p:cNvPr descr="A picture containing clock&#10;&#10;Description automatically generated" id="529" name="Google Shape;529;p36"/>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530" name="Google Shape;530;p36"/>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531" name="Google Shape;531;p3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532" name="Google Shape;532;p36"/>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33" name="Google Shape;533;p36"/>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Independent Writing </a:t>
            </a:r>
            <a:endParaRPr b="0" i="0" sz="1400" u="none" cap="none" strike="noStrike">
              <a:solidFill>
                <a:srgbClr val="000000"/>
              </a:solidFill>
              <a:latin typeface="Century Gothic"/>
              <a:ea typeface="Century Gothic"/>
              <a:cs typeface="Century Gothic"/>
              <a:sym typeface="Century Gothic"/>
            </a:endParaRPr>
          </a:p>
        </p:txBody>
      </p:sp>
      <p:pic>
        <p:nvPicPr>
          <p:cNvPr descr="Books outline" id="534" name="Google Shape;534;p36"/>
          <p:cNvPicPr preferRelativeResize="0"/>
          <p:nvPr/>
        </p:nvPicPr>
        <p:blipFill rotWithShape="1">
          <a:blip r:embed="rId6">
            <a:alphaModFix/>
          </a:blip>
          <a:srcRect b="0" l="0" r="0" t="0"/>
          <a:stretch/>
        </p:blipFill>
        <p:spPr>
          <a:xfrm>
            <a:off x="8740492" y="3383979"/>
            <a:ext cx="2429785" cy="2429785"/>
          </a:xfrm>
          <a:prstGeom prst="rect">
            <a:avLst/>
          </a:prstGeom>
          <a:noFill/>
          <a:ln>
            <a:noFill/>
          </a:ln>
        </p:spPr>
      </p:pic>
      <p:sp>
        <p:nvSpPr>
          <p:cNvPr id="535" name="Google Shape;535;p36"/>
          <p:cNvSpPr txBox="1"/>
          <p:nvPr/>
        </p:nvSpPr>
        <p:spPr>
          <a:xfrm>
            <a:off x="1664039" y="2612196"/>
            <a:ext cx="7530604" cy="107721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Century Gothic"/>
                <a:ea typeface="Century Gothic"/>
                <a:cs typeface="Century Gothic"/>
                <a:sym typeface="Century Gothic"/>
              </a:rPr>
              <a:t>You will </a:t>
            </a:r>
            <a:r>
              <a:rPr b="1" i="0" lang="en-US" sz="3200" u="none" cap="none" strike="noStrike">
                <a:solidFill>
                  <a:schemeClr val="dk1"/>
                </a:solidFill>
                <a:latin typeface="Century Gothic"/>
                <a:ea typeface="Century Gothic"/>
                <a:cs typeface="Century Gothic"/>
                <a:sym typeface="Century Gothic"/>
              </a:rPr>
              <a:t>write</a:t>
            </a:r>
            <a:r>
              <a:rPr b="0" i="0" lang="en-US" sz="3200" u="none" cap="none" strike="noStrike">
                <a:solidFill>
                  <a:schemeClr val="dk1"/>
                </a:solidFill>
                <a:latin typeface="Century Gothic"/>
                <a:ea typeface="Century Gothic"/>
                <a:cs typeface="Century Gothic"/>
                <a:sym typeface="Century Gothic"/>
              </a:rPr>
              <a:t> about anything that interests you. </a:t>
            </a:r>
            <a:endParaRPr b="0" i="0" sz="32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0" name="Shape 540"/>
        <p:cNvGrpSpPr/>
        <p:nvPr/>
      </p:nvGrpSpPr>
      <p:grpSpPr>
        <a:xfrm>
          <a:off x="0" y="0"/>
          <a:ext cx="0" cy="0"/>
          <a:chOff x="0" y="0"/>
          <a:chExt cx="0" cy="0"/>
        </a:xfrm>
      </p:grpSpPr>
      <p:pic>
        <p:nvPicPr>
          <p:cNvPr descr="A picture containing clock&#10;&#10;Description automatically generated" id="541" name="Google Shape;541;p3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542" name="Google Shape;542;p37"/>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543" name="Google Shape;543;p37"/>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544" name="Google Shape;544;p3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45" name="Google Shape;545;p3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Spelling </a:t>
            </a:r>
            <a:endParaRPr b="0" i="0" sz="1400" u="none" cap="none" strike="noStrike">
              <a:solidFill>
                <a:srgbClr val="000000"/>
              </a:solidFill>
              <a:latin typeface="Century Gothic"/>
              <a:ea typeface="Century Gothic"/>
              <a:cs typeface="Century Gothic"/>
              <a:sym typeface="Century Gothic"/>
            </a:endParaRPr>
          </a:p>
        </p:txBody>
      </p:sp>
      <p:sp>
        <p:nvSpPr>
          <p:cNvPr id="546" name="Google Shape;546;p37"/>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45</a:t>
            </a:r>
            <a:endParaRPr b="0" i="0" sz="1400" u="none" cap="none" strike="noStrike">
              <a:solidFill>
                <a:srgbClr val="000000"/>
              </a:solidFill>
              <a:latin typeface="Century Gothic"/>
              <a:ea typeface="Century Gothic"/>
              <a:cs typeface="Century Gothic"/>
              <a:sym typeface="Century Gothic"/>
            </a:endParaRPr>
          </a:p>
        </p:txBody>
      </p:sp>
      <p:sp>
        <p:nvSpPr>
          <p:cNvPr id="547" name="Google Shape;547;p37"/>
          <p:cNvSpPr txBox="1"/>
          <p:nvPr/>
        </p:nvSpPr>
        <p:spPr>
          <a:xfrm>
            <a:off x="7635771" y="2544032"/>
            <a:ext cx="3900026" cy="255454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 </a:t>
            </a:r>
            <a:r>
              <a:rPr b="0" i="0" lang="en-US" sz="3200" u="none" cap="none" strike="noStrike">
                <a:solidFill>
                  <a:schemeClr val="dk1"/>
                </a:solidFill>
                <a:latin typeface="Century Gothic"/>
                <a:ea typeface="Century Gothic"/>
                <a:cs typeface="Century Gothic"/>
                <a:sym typeface="Century Gothic"/>
              </a:rPr>
              <a:t>to page 45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3200" u="none" cap="none" strike="noStrike">
              <a:solidFill>
                <a:schemeClr val="dk1"/>
              </a:solidFill>
              <a:latin typeface="Century Gothic"/>
              <a:ea typeface="Century Gothic"/>
              <a:cs typeface="Century Gothic"/>
              <a:sym typeface="Century Gothic"/>
            </a:endParaRPr>
          </a:p>
        </p:txBody>
      </p:sp>
      <p:pic>
        <p:nvPicPr>
          <p:cNvPr descr="Graphical user interface, application&#10;&#10;Description automatically generated" id="548" name="Google Shape;548;p37"/>
          <p:cNvPicPr preferRelativeResize="0"/>
          <p:nvPr/>
        </p:nvPicPr>
        <p:blipFill rotWithShape="1">
          <a:blip r:embed="rId6">
            <a:alphaModFix/>
          </a:blip>
          <a:srcRect b="0" l="0" r="0" t="0"/>
          <a:stretch/>
        </p:blipFill>
        <p:spPr>
          <a:xfrm>
            <a:off x="2454392" y="1377803"/>
            <a:ext cx="3708400" cy="500380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3" name="Shape 553"/>
        <p:cNvGrpSpPr/>
        <p:nvPr/>
      </p:nvGrpSpPr>
      <p:grpSpPr>
        <a:xfrm>
          <a:off x="0" y="0"/>
          <a:ext cx="0" cy="0"/>
          <a:chOff x="0" y="0"/>
          <a:chExt cx="0" cy="0"/>
        </a:xfrm>
      </p:grpSpPr>
      <p:pic>
        <p:nvPicPr>
          <p:cNvPr descr="A picture containing clock&#10;&#10;Description automatically generated" id="554" name="Google Shape;554;p3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555" name="Google Shape;555;p38"/>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556" name="Google Shape;556;p38"/>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557" name="Google Shape;557;p3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58" name="Google Shape;558;p3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Language and Conventions</a:t>
            </a:r>
            <a:endParaRPr b="0" i="0" sz="1400" u="none" cap="none" strike="noStrike">
              <a:solidFill>
                <a:srgbClr val="000000"/>
              </a:solidFill>
              <a:latin typeface="Century Gothic"/>
              <a:ea typeface="Century Gothic"/>
              <a:cs typeface="Century Gothic"/>
              <a:sym typeface="Century Gothic"/>
            </a:endParaRPr>
          </a:p>
        </p:txBody>
      </p:sp>
      <p:sp>
        <p:nvSpPr>
          <p:cNvPr id="559" name="Google Shape;559;p38"/>
          <p:cNvSpPr txBox="1"/>
          <p:nvPr/>
        </p:nvSpPr>
        <p:spPr>
          <a:xfrm>
            <a:off x="1457726" y="2310083"/>
            <a:ext cx="9276547" cy="15696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800"/>
              <a:buFont typeface="Arial"/>
              <a:buNone/>
            </a:pPr>
            <a:r>
              <a:rPr b="0" i="0" lang="en-US" sz="4800" u="none" cap="none" strike="noStrike">
                <a:solidFill>
                  <a:schemeClr val="accent1"/>
                </a:solidFill>
                <a:latin typeface="Century Gothic"/>
                <a:ea typeface="Century Gothic"/>
                <a:cs typeface="Century Gothic"/>
                <a:sym typeface="Century Gothic"/>
              </a:rPr>
              <a:t>Leila and Dan read a book about a dog.</a:t>
            </a:r>
            <a:endParaRPr b="0" i="0" sz="4800" u="none" cap="none" strike="noStrike">
              <a:solidFill>
                <a:schemeClr val="accent1"/>
              </a:solidFill>
              <a:latin typeface="Century Gothic"/>
              <a:ea typeface="Century Gothic"/>
              <a:cs typeface="Century Gothic"/>
              <a:sym typeface="Century Gothic"/>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3" name="Shape 563"/>
        <p:cNvGrpSpPr/>
        <p:nvPr/>
      </p:nvGrpSpPr>
      <p:grpSpPr>
        <a:xfrm>
          <a:off x="0" y="0"/>
          <a:ext cx="0" cy="0"/>
          <a:chOff x="0" y="0"/>
          <a:chExt cx="0" cy="0"/>
        </a:xfrm>
      </p:grpSpPr>
      <p:pic>
        <p:nvPicPr>
          <p:cNvPr descr="A picture containing drawing, lamp&#10;&#10;Description automatically generated" id="564" name="Google Shape;564;p39"/>
          <p:cNvPicPr preferRelativeResize="0"/>
          <p:nvPr/>
        </p:nvPicPr>
        <p:blipFill rotWithShape="1">
          <a:blip r:embed="rId3">
            <a:alphaModFix/>
          </a:blip>
          <a:srcRect b="0" l="0" r="0" t="0"/>
          <a:stretch/>
        </p:blipFill>
        <p:spPr>
          <a:xfrm rot="9387287">
            <a:off x="9271967" y="5485049"/>
            <a:ext cx="2842710" cy="979582"/>
          </a:xfrm>
          <a:prstGeom prst="rect">
            <a:avLst/>
          </a:prstGeom>
          <a:noFill/>
          <a:ln>
            <a:noFill/>
          </a:ln>
        </p:spPr>
      </p:pic>
      <p:pic>
        <p:nvPicPr>
          <p:cNvPr descr="A picture containing drawing, lamp&#10;&#10;Description automatically generated" id="565" name="Google Shape;565;p39"/>
          <p:cNvPicPr preferRelativeResize="0"/>
          <p:nvPr/>
        </p:nvPicPr>
        <p:blipFill rotWithShape="1">
          <a:blip r:embed="rId3">
            <a:alphaModFix/>
          </a:blip>
          <a:srcRect b="0" l="0" r="0" t="0"/>
          <a:stretch/>
        </p:blipFill>
        <p:spPr>
          <a:xfrm rot="9387287">
            <a:off x="-82083" y="449101"/>
            <a:ext cx="2842710" cy="979582"/>
          </a:xfrm>
          <a:prstGeom prst="rect">
            <a:avLst/>
          </a:prstGeom>
          <a:noFill/>
          <a:ln>
            <a:noFill/>
          </a:ln>
        </p:spPr>
      </p:pic>
      <p:cxnSp>
        <p:nvCxnSpPr>
          <p:cNvPr id="566" name="Google Shape;566;p39"/>
          <p:cNvCxnSpPr/>
          <p:nvPr/>
        </p:nvCxnSpPr>
        <p:spPr>
          <a:xfrm rot="10800000">
            <a:off x="0" y="3143250"/>
            <a:ext cx="12192000" cy="0"/>
          </a:xfrm>
          <a:prstGeom prst="straightConnector1">
            <a:avLst/>
          </a:prstGeom>
          <a:noFill/>
          <a:ln cap="flat" cmpd="sng" w="28575">
            <a:solidFill>
              <a:srgbClr val="0070C0"/>
            </a:solidFill>
            <a:prstDash val="solid"/>
            <a:miter lim="800000"/>
            <a:headEnd len="sm" w="sm" type="none"/>
            <a:tailEnd len="sm" w="sm" type="none"/>
          </a:ln>
        </p:spPr>
      </p:cxnSp>
      <p:sp>
        <p:nvSpPr>
          <p:cNvPr id="567" name="Google Shape;567;p39"/>
          <p:cNvSpPr/>
          <p:nvPr/>
        </p:nvSpPr>
        <p:spPr>
          <a:xfrm>
            <a:off x="2581999" y="2235872"/>
            <a:ext cx="7028001" cy="1814755"/>
          </a:xfrm>
          <a:prstGeom prst="rect">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6000" u="none" cap="none" strike="noStrike">
                <a:solidFill>
                  <a:schemeClr val="lt1"/>
                </a:solidFill>
                <a:latin typeface="Century Gothic"/>
                <a:ea typeface="Century Gothic"/>
                <a:cs typeface="Century Gothic"/>
                <a:sym typeface="Century Gothic"/>
              </a:rPr>
              <a:t>Lesson 3</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568" name="Google Shape;568;p39"/>
          <p:cNvPicPr preferRelativeResize="0"/>
          <p:nvPr/>
        </p:nvPicPr>
        <p:blipFill rotWithShape="1">
          <a:blip r:embed="rId4">
            <a:alphaModFix/>
          </a:blip>
          <a:srcRect b="0" l="0" r="52261" t="0"/>
          <a:stretch/>
        </p:blipFill>
        <p:spPr>
          <a:xfrm>
            <a:off x="4771547" y="4649495"/>
            <a:ext cx="3157122" cy="903076"/>
          </a:xfrm>
          <a:prstGeom prst="rect">
            <a:avLst/>
          </a:prstGeom>
          <a:noFill/>
          <a:ln>
            <a:noFill/>
          </a:ln>
        </p:spPr>
      </p:pic>
      <p:pic>
        <p:nvPicPr>
          <p:cNvPr descr="Logo, company name&#10;&#10;Description automatically generated" id="569" name="Google Shape;569;p3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 name="Shape 117"/>
        <p:cNvGrpSpPr/>
        <p:nvPr/>
      </p:nvGrpSpPr>
      <p:grpSpPr>
        <a:xfrm>
          <a:off x="0" y="0"/>
          <a:ext cx="0" cy="0"/>
          <a:chOff x="0" y="0"/>
          <a:chExt cx="0" cy="0"/>
        </a:xfrm>
      </p:grpSpPr>
      <p:pic>
        <p:nvPicPr>
          <p:cNvPr descr="A picture containing clock&#10;&#10;Description automatically generated" id="118" name="Google Shape;118;p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Logo, company name&#10;&#10;Description automatically generated" id="119" name="Google Shape;119;p4"/>
          <p:cNvPicPr preferRelativeResize="0"/>
          <p:nvPr/>
        </p:nvPicPr>
        <p:blipFill rotWithShape="1">
          <a:blip r:embed="rId4">
            <a:alphaModFix/>
          </a:blip>
          <a:srcRect b="11561" l="5777" r="5316" t="0"/>
          <a:stretch/>
        </p:blipFill>
        <p:spPr>
          <a:xfrm>
            <a:off x="298808" y="6364415"/>
            <a:ext cx="1040465" cy="416153"/>
          </a:xfrm>
          <a:prstGeom prst="rect">
            <a:avLst/>
          </a:prstGeom>
          <a:noFill/>
          <a:ln>
            <a:noFill/>
          </a:ln>
        </p:spPr>
      </p:pic>
      <p:cxnSp>
        <p:nvCxnSpPr>
          <p:cNvPr id="120" name="Google Shape;120;p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21" name="Google Shape;121;p4"/>
          <p:cNvSpPr txBox="1"/>
          <p:nvPr/>
        </p:nvSpPr>
        <p:spPr>
          <a:xfrm>
            <a:off x="674757" y="2183115"/>
            <a:ext cx="6529200" cy="2683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10 in your Student Interactive.</a:t>
            </a:r>
            <a:endParaRPr b="0" i="0" sz="14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1000"/>
              </a:spcBef>
              <a:spcAft>
                <a:spcPts val="0"/>
              </a:spcAft>
              <a:buClr>
                <a:srgbClr val="000000"/>
              </a:buClr>
              <a:buSzPts val="3200"/>
              <a:buFont typeface="Arial"/>
              <a:buNone/>
            </a:pPr>
            <a:br>
              <a:rPr b="0" i="0" lang="en-US" sz="3200" u="none" cap="none" strike="noStrike">
                <a:solidFill>
                  <a:schemeClr val="dk1"/>
                </a:solidFill>
                <a:latin typeface="Century Gothic"/>
                <a:ea typeface="Century Gothic"/>
                <a:cs typeface="Century Gothic"/>
                <a:sym typeface="Century Gothic"/>
              </a:rPr>
            </a:br>
            <a:r>
              <a:rPr b="1" i="0" lang="en-US" sz="3200" u="none" cap="none" strike="noStrike">
                <a:solidFill>
                  <a:schemeClr val="dk1"/>
                </a:solidFill>
                <a:latin typeface="Century Gothic"/>
                <a:ea typeface="Century Gothic"/>
                <a:cs typeface="Century Gothic"/>
                <a:sym typeface="Century Gothic"/>
              </a:rPr>
              <a:t>Color</a:t>
            </a:r>
            <a:r>
              <a:rPr b="0" i="0" lang="en-US" sz="3200" u="none" cap="none" strike="noStrike">
                <a:solidFill>
                  <a:schemeClr val="dk1"/>
                </a:solidFill>
                <a:latin typeface="Century Gothic"/>
                <a:ea typeface="Century Gothic"/>
                <a:cs typeface="Century Gothic"/>
                <a:sym typeface="Century Gothic"/>
              </a:rPr>
              <a:t> the “Thumbs Up” or the “Thumbs Down” for each goal. </a:t>
            </a:r>
            <a:endParaRPr b="0" i="0" sz="1400" u="none" cap="none" strike="noStrike">
              <a:solidFill>
                <a:srgbClr val="000000"/>
              </a:solidFill>
              <a:latin typeface="Century Gothic"/>
              <a:ea typeface="Century Gothic"/>
              <a:cs typeface="Century Gothic"/>
              <a:sym typeface="Century Gothic"/>
            </a:endParaRPr>
          </a:p>
        </p:txBody>
      </p:sp>
      <p:sp>
        <p:nvSpPr>
          <p:cNvPr id="122" name="Google Shape;122;p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2"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Unit Goals</a:t>
            </a:r>
            <a:endParaRPr b="0" i="0" sz="1400" u="none" cap="none" strike="noStrike">
              <a:solidFill>
                <a:srgbClr val="000000"/>
              </a:solidFill>
              <a:latin typeface="Century Gothic"/>
              <a:ea typeface="Century Gothic"/>
              <a:cs typeface="Century Gothic"/>
              <a:sym typeface="Century Gothic"/>
            </a:endParaRPr>
          </a:p>
        </p:txBody>
      </p:sp>
      <p:sp>
        <p:nvSpPr>
          <p:cNvPr id="123" name="Google Shape;123;p4"/>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10</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drawing, lamp&#10;&#10;Description automatically generated" id="124" name="Google Shape;124;p4"/>
          <p:cNvPicPr preferRelativeResize="0"/>
          <p:nvPr/>
        </p:nvPicPr>
        <p:blipFill rotWithShape="1">
          <a:blip r:embed="rId5">
            <a:alphaModFix/>
          </a:blip>
          <a:srcRect b="0" l="0" r="0" t="0"/>
          <a:stretch/>
        </p:blipFill>
        <p:spPr>
          <a:xfrm rot="9387287">
            <a:off x="9271967" y="5485049"/>
            <a:ext cx="2842710" cy="979582"/>
          </a:xfrm>
          <a:prstGeom prst="rect">
            <a:avLst/>
          </a:prstGeom>
          <a:noFill/>
          <a:ln>
            <a:noFill/>
          </a:ln>
        </p:spPr>
      </p:pic>
      <p:pic>
        <p:nvPicPr>
          <p:cNvPr descr="Graphical user interface, application&#10;&#10;Description automatically generated with medium confidence" id="125" name="Google Shape;125;p4"/>
          <p:cNvPicPr preferRelativeResize="0"/>
          <p:nvPr/>
        </p:nvPicPr>
        <p:blipFill rotWithShape="1">
          <a:blip r:embed="rId6">
            <a:alphaModFix/>
          </a:blip>
          <a:srcRect b="0" l="0" r="0" t="0"/>
          <a:stretch/>
        </p:blipFill>
        <p:spPr>
          <a:xfrm>
            <a:off x="7543232" y="1415347"/>
            <a:ext cx="3069815" cy="418130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4" name="Shape 574"/>
        <p:cNvGrpSpPr/>
        <p:nvPr/>
      </p:nvGrpSpPr>
      <p:grpSpPr>
        <a:xfrm>
          <a:off x="0" y="0"/>
          <a:ext cx="0" cy="0"/>
          <a:chOff x="0" y="0"/>
          <a:chExt cx="0" cy="0"/>
        </a:xfrm>
      </p:grpSpPr>
      <p:pic>
        <p:nvPicPr>
          <p:cNvPr descr="A picture containing clock&#10;&#10;Description automatically generated" id="575" name="Google Shape;575;p40"/>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Logo, company name&#10;&#10;Description automatically generated" id="576" name="Google Shape;576;p40"/>
          <p:cNvPicPr preferRelativeResize="0"/>
          <p:nvPr/>
        </p:nvPicPr>
        <p:blipFill rotWithShape="1">
          <a:blip r:embed="rId4">
            <a:alphaModFix/>
          </a:blip>
          <a:srcRect b="11561" l="5777" r="5316" t="0"/>
          <a:stretch/>
        </p:blipFill>
        <p:spPr>
          <a:xfrm>
            <a:off x="298808" y="6364415"/>
            <a:ext cx="1040465" cy="416153"/>
          </a:xfrm>
          <a:prstGeom prst="rect">
            <a:avLst/>
          </a:prstGeom>
          <a:noFill/>
          <a:ln>
            <a:noFill/>
          </a:ln>
        </p:spPr>
      </p:pic>
      <p:cxnSp>
        <p:nvCxnSpPr>
          <p:cNvPr id="577" name="Google Shape;577;p40"/>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78" name="Google Shape;578;p40"/>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Phonological Awareness</a:t>
            </a:r>
            <a:endParaRPr b="0" i="0" sz="1400" u="none" cap="none" strike="noStrike">
              <a:solidFill>
                <a:srgbClr val="000000"/>
              </a:solidFill>
              <a:latin typeface="Century Gothic"/>
              <a:ea typeface="Century Gothic"/>
              <a:cs typeface="Century Gothic"/>
              <a:sym typeface="Century Gothic"/>
            </a:endParaRPr>
          </a:p>
        </p:txBody>
      </p:sp>
      <p:sp>
        <p:nvSpPr>
          <p:cNvPr id="579" name="Google Shape;579;p40"/>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17</a:t>
            </a:r>
            <a:endParaRPr b="1" i="0" sz="2400" u="none" cap="none" strike="noStrike">
              <a:solidFill>
                <a:schemeClr val="lt1"/>
              </a:solidFill>
              <a:latin typeface="Century Gothic"/>
              <a:ea typeface="Century Gothic"/>
              <a:cs typeface="Century Gothic"/>
              <a:sym typeface="Century Gothic"/>
            </a:endParaRPr>
          </a:p>
        </p:txBody>
      </p:sp>
      <p:pic>
        <p:nvPicPr>
          <p:cNvPr descr="A picture containing drawing, lamp&#10;&#10;Description automatically generated" id="580" name="Google Shape;580;p40"/>
          <p:cNvPicPr preferRelativeResize="0"/>
          <p:nvPr/>
        </p:nvPicPr>
        <p:blipFill rotWithShape="1">
          <a:blip r:embed="rId5">
            <a:alphaModFix/>
          </a:blip>
          <a:srcRect b="0" l="0" r="0" t="0"/>
          <a:stretch/>
        </p:blipFill>
        <p:spPr>
          <a:xfrm rot="9387287">
            <a:off x="9271967" y="5485049"/>
            <a:ext cx="2842710" cy="979582"/>
          </a:xfrm>
          <a:prstGeom prst="rect">
            <a:avLst/>
          </a:prstGeom>
          <a:noFill/>
          <a:ln>
            <a:noFill/>
          </a:ln>
        </p:spPr>
      </p:pic>
      <p:pic>
        <p:nvPicPr>
          <p:cNvPr descr="A picture containing air&#10;&#10;Description automatically generated" id="581" name="Google Shape;581;p40"/>
          <p:cNvPicPr preferRelativeResize="0"/>
          <p:nvPr/>
        </p:nvPicPr>
        <p:blipFill rotWithShape="1">
          <a:blip r:embed="rId6">
            <a:alphaModFix/>
          </a:blip>
          <a:srcRect b="0" l="0" r="0" t="0"/>
          <a:stretch/>
        </p:blipFill>
        <p:spPr>
          <a:xfrm>
            <a:off x="1057675" y="1974142"/>
            <a:ext cx="8418567" cy="3100732"/>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6" name="Shape 586"/>
        <p:cNvGrpSpPr/>
        <p:nvPr/>
      </p:nvGrpSpPr>
      <p:grpSpPr>
        <a:xfrm>
          <a:off x="0" y="0"/>
          <a:ext cx="0" cy="0"/>
          <a:chOff x="0" y="0"/>
          <a:chExt cx="0" cy="0"/>
        </a:xfrm>
      </p:grpSpPr>
      <p:pic>
        <p:nvPicPr>
          <p:cNvPr descr="A picture containing clock&#10;&#10;Description automatically generated" id="587" name="Google Shape;587;p4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Logo, company name&#10;&#10;Description automatically generated" id="588" name="Google Shape;588;p41"/>
          <p:cNvPicPr preferRelativeResize="0"/>
          <p:nvPr/>
        </p:nvPicPr>
        <p:blipFill rotWithShape="1">
          <a:blip r:embed="rId4">
            <a:alphaModFix/>
          </a:blip>
          <a:srcRect b="11561" l="5777" r="5316" t="0"/>
          <a:stretch/>
        </p:blipFill>
        <p:spPr>
          <a:xfrm>
            <a:off x="298808" y="6364415"/>
            <a:ext cx="1040465" cy="416153"/>
          </a:xfrm>
          <a:prstGeom prst="rect">
            <a:avLst/>
          </a:prstGeom>
          <a:noFill/>
          <a:ln>
            <a:noFill/>
          </a:ln>
        </p:spPr>
      </p:pic>
      <p:cxnSp>
        <p:nvCxnSpPr>
          <p:cNvPr id="589" name="Google Shape;589;p4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90" name="Google Shape;590;p4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Phonics</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drawing, lamp&#10;&#10;Description automatically generated" id="591" name="Google Shape;591;p41"/>
          <p:cNvPicPr preferRelativeResize="0"/>
          <p:nvPr/>
        </p:nvPicPr>
        <p:blipFill rotWithShape="1">
          <a:blip r:embed="rId5">
            <a:alphaModFix/>
          </a:blip>
          <a:srcRect b="0" l="0" r="0" t="0"/>
          <a:stretch/>
        </p:blipFill>
        <p:spPr>
          <a:xfrm rot="9387287">
            <a:off x="9271967" y="5485049"/>
            <a:ext cx="2842710" cy="979582"/>
          </a:xfrm>
          <a:prstGeom prst="rect">
            <a:avLst/>
          </a:prstGeom>
          <a:noFill/>
          <a:ln>
            <a:noFill/>
          </a:ln>
        </p:spPr>
      </p:pic>
      <p:pic>
        <p:nvPicPr>
          <p:cNvPr descr="A picture containing text, sky, outdoor, sign&#10;&#10;Description automatically generated" id="592" name="Google Shape;592;p41"/>
          <p:cNvPicPr preferRelativeResize="0"/>
          <p:nvPr/>
        </p:nvPicPr>
        <p:blipFill rotWithShape="1">
          <a:blip r:embed="rId6">
            <a:alphaModFix/>
          </a:blip>
          <a:srcRect b="0" l="0" r="0" t="0"/>
          <a:stretch/>
        </p:blipFill>
        <p:spPr>
          <a:xfrm>
            <a:off x="433915" y="1538995"/>
            <a:ext cx="3314258" cy="3939169"/>
          </a:xfrm>
          <a:prstGeom prst="rect">
            <a:avLst/>
          </a:prstGeom>
          <a:noFill/>
          <a:ln>
            <a:noFill/>
          </a:ln>
        </p:spPr>
      </p:pic>
      <p:pic>
        <p:nvPicPr>
          <p:cNvPr descr="A submarine in the ocean&#10;&#10;Description automatically generated with low confidence" id="593" name="Google Shape;593;p41"/>
          <p:cNvPicPr preferRelativeResize="0"/>
          <p:nvPr/>
        </p:nvPicPr>
        <p:blipFill rotWithShape="1">
          <a:blip r:embed="rId7">
            <a:alphaModFix/>
          </a:blip>
          <a:srcRect b="0" l="0" r="0" t="0"/>
          <a:stretch/>
        </p:blipFill>
        <p:spPr>
          <a:xfrm>
            <a:off x="3990669" y="1538995"/>
            <a:ext cx="3338182" cy="3941064"/>
          </a:xfrm>
          <a:prstGeom prst="rect">
            <a:avLst/>
          </a:prstGeom>
          <a:noFill/>
          <a:ln>
            <a:noFill/>
          </a:ln>
        </p:spPr>
      </p:pic>
      <p:pic>
        <p:nvPicPr>
          <p:cNvPr descr="A picture containing text, fruit, vegetable&#10;&#10;Description automatically generated" id="594" name="Google Shape;594;p41"/>
          <p:cNvPicPr preferRelativeResize="0"/>
          <p:nvPr/>
        </p:nvPicPr>
        <p:blipFill rotWithShape="1">
          <a:blip r:embed="rId8">
            <a:alphaModFix/>
          </a:blip>
          <a:srcRect b="0" l="0" r="0" t="0"/>
          <a:stretch/>
        </p:blipFill>
        <p:spPr>
          <a:xfrm>
            <a:off x="7526391" y="1494359"/>
            <a:ext cx="3325417" cy="3983805"/>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9" name="Shape 599"/>
        <p:cNvGrpSpPr/>
        <p:nvPr/>
      </p:nvGrpSpPr>
      <p:grpSpPr>
        <a:xfrm>
          <a:off x="0" y="0"/>
          <a:ext cx="0" cy="0"/>
          <a:chOff x="0" y="0"/>
          <a:chExt cx="0" cy="0"/>
        </a:xfrm>
      </p:grpSpPr>
      <p:pic>
        <p:nvPicPr>
          <p:cNvPr descr="A picture containing clock&#10;&#10;Description automatically generated" id="600" name="Google Shape;600;p9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Logo, company name&#10;&#10;Description automatically generated" id="601" name="Google Shape;601;p95"/>
          <p:cNvPicPr preferRelativeResize="0"/>
          <p:nvPr/>
        </p:nvPicPr>
        <p:blipFill rotWithShape="1">
          <a:blip r:embed="rId4">
            <a:alphaModFix/>
          </a:blip>
          <a:srcRect b="11561" l="5777" r="5316" t="0"/>
          <a:stretch/>
        </p:blipFill>
        <p:spPr>
          <a:xfrm>
            <a:off x="298808" y="6364415"/>
            <a:ext cx="1040465" cy="416153"/>
          </a:xfrm>
          <a:prstGeom prst="rect">
            <a:avLst/>
          </a:prstGeom>
          <a:noFill/>
          <a:ln>
            <a:noFill/>
          </a:ln>
        </p:spPr>
      </p:pic>
      <p:cxnSp>
        <p:nvCxnSpPr>
          <p:cNvPr id="602" name="Google Shape;602;p9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03" name="Google Shape;603;p9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Phonics</a:t>
            </a:r>
            <a:endParaRPr b="0" i="0" sz="1400" u="none" cap="none" strike="noStrike">
              <a:solidFill>
                <a:srgbClr val="000000"/>
              </a:solidFill>
              <a:latin typeface="Century Gothic"/>
              <a:ea typeface="Century Gothic"/>
              <a:cs typeface="Century Gothic"/>
              <a:sym typeface="Century Gothic"/>
            </a:endParaRPr>
          </a:p>
        </p:txBody>
      </p:sp>
      <p:sp>
        <p:nvSpPr>
          <p:cNvPr id="604" name="Google Shape;604;p95"/>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17</a:t>
            </a:r>
            <a:endParaRPr b="1" i="0" sz="2400" u="none" cap="none" strike="noStrike">
              <a:solidFill>
                <a:schemeClr val="lt1"/>
              </a:solidFill>
              <a:latin typeface="Century Gothic"/>
              <a:ea typeface="Century Gothic"/>
              <a:cs typeface="Century Gothic"/>
              <a:sym typeface="Century Gothic"/>
            </a:endParaRPr>
          </a:p>
        </p:txBody>
      </p:sp>
      <p:pic>
        <p:nvPicPr>
          <p:cNvPr descr="A picture containing drawing, lamp&#10;&#10;Description automatically generated" id="605" name="Google Shape;605;p95"/>
          <p:cNvPicPr preferRelativeResize="0"/>
          <p:nvPr/>
        </p:nvPicPr>
        <p:blipFill rotWithShape="1">
          <a:blip r:embed="rId5">
            <a:alphaModFix/>
          </a:blip>
          <a:srcRect b="0" l="0" r="0" t="0"/>
          <a:stretch/>
        </p:blipFill>
        <p:spPr>
          <a:xfrm rot="9387287">
            <a:off x="9271967" y="5485049"/>
            <a:ext cx="2842710" cy="979582"/>
          </a:xfrm>
          <a:prstGeom prst="rect">
            <a:avLst/>
          </a:prstGeom>
          <a:noFill/>
          <a:ln>
            <a:noFill/>
          </a:ln>
        </p:spPr>
      </p:pic>
      <p:sp>
        <p:nvSpPr>
          <p:cNvPr id="606" name="Google Shape;606;p95"/>
          <p:cNvSpPr txBox="1"/>
          <p:nvPr/>
        </p:nvSpPr>
        <p:spPr>
          <a:xfrm>
            <a:off x="7943071" y="2499003"/>
            <a:ext cx="3045753" cy="206206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17 in your Student Interactive.</a:t>
            </a:r>
            <a:endParaRPr b="0" i="0" sz="3200" u="none" cap="none" strike="noStrike">
              <a:solidFill>
                <a:schemeClr val="dk1"/>
              </a:solidFill>
              <a:latin typeface="Century Gothic"/>
              <a:ea typeface="Century Gothic"/>
              <a:cs typeface="Century Gothic"/>
              <a:sym typeface="Century Gothic"/>
            </a:endParaRPr>
          </a:p>
        </p:txBody>
      </p:sp>
      <p:pic>
        <p:nvPicPr>
          <p:cNvPr descr="Text&#10;&#10;Description automatically generated" id="607" name="Google Shape;607;p95"/>
          <p:cNvPicPr preferRelativeResize="0"/>
          <p:nvPr/>
        </p:nvPicPr>
        <p:blipFill rotWithShape="1">
          <a:blip r:embed="rId6">
            <a:alphaModFix/>
          </a:blip>
          <a:srcRect b="0" l="0" r="0" t="0"/>
          <a:stretch/>
        </p:blipFill>
        <p:spPr>
          <a:xfrm>
            <a:off x="2628153" y="1347915"/>
            <a:ext cx="3708400" cy="501650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2" name="Shape 612"/>
        <p:cNvGrpSpPr/>
        <p:nvPr/>
      </p:nvGrpSpPr>
      <p:grpSpPr>
        <a:xfrm>
          <a:off x="0" y="0"/>
          <a:ext cx="0" cy="0"/>
          <a:chOff x="0" y="0"/>
          <a:chExt cx="0" cy="0"/>
        </a:xfrm>
      </p:grpSpPr>
      <p:pic>
        <p:nvPicPr>
          <p:cNvPr descr="A picture containing clock&#10;&#10;Description automatically generated" id="613" name="Google Shape;613;p4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14" name="Google Shape;614;p42"/>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15" name="Google Shape;615;p4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16" name="Google Shape;616;p4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17" name="Google Shape;617;p42"/>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High-Frequency Words </a:t>
            </a:r>
            <a:endParaRPr b="0" i="0" sz="1400" u="none" cap="none" strike="noStrike">
              <a:solidFill>
                <a:srgbClr val="000000"/>
              </a:solidFill>
              <a:latin typeface="Century Gothic"/>
              <a:ea typeface="Century Gothic"/>
              <a:cs typeface="Century Gothic"/>
              <a:sym typeface="Century Gothic"/>
            </a:endParaRPr>
          </a:p>
        </p:txBody>
      </p:sp>
      <p:sp>
        <p:nvSpPr>
          <p:cNvPr id="618" name="Google Shape;618;p42"/>
          <p:cNvSpPr txBox="1"/>
          <p:nvPr/>
        </p:nvSpPr>
        <p:spPr>
          <a:xfrm>
            <a:off x="7148216" y="2397968"/>
            <a:ext cx="4698042" cy="206206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18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3200" u="none" cap="none" strike="noStrike">
              <a:solidFill>
                <a:schemeClr val="dk1"/>
              </a:solidFill>
              <a:latin typeface="Century Gothic"/>
              <a:ea typeface="Century Gothic"/>
              <a:cs typeface="Century Gothic"/>
              <a:sym typeface="Century Gothic"/>
            </a:endParaRPr>
          </a:p>
        </p:txBody>
      </p:sp>
      <p:sp>
        <p:nvSpPr>
          <p:cNvPr id="619" name="Google Shape;619;p42"/>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18</a:t>
            </a:r>
            <a:endParaRPr b="0" i="0" sz="1400" u="none" cap="none" strike="noStrike">
              <a:solidFill>
                <a:srgbClr val="000000"/>
              </a:solidFill>
              <a:latin typeface="Century Gothic"/>
              <a:ea typeface="Century Gothic"/>
              <a:cs typeface="Century Gothic"/>
              <a:sym typeface="Century Gothic"/>
            </a:endParaRPr>
          </a:p>
        </p:txBody>
      </p:sp>
      <p:pic>
        <p:nvPicPr>
          <p:cNvPr descr="Graphical user interface, text, application&#10;&#10;Description automatically generated" id="620" name="Google Shape;620;p42"/>
          <p:cNvPicPr preferRelativeResize="0"/>
          <p:nvPr/>
        </p:nvPicPr>
        <p:blipFill rotWithShape="1">
          <a:blip r:embed="rId6">
            <a:alphaModFix/>
          </a:blip>
          <a:srcRect b="0" l="0" r="0" t="0"/>
          <a:stretch/>
        </p:blipFill>
        <p:spPr>
          <a:xfrm>
            <a:off x="2178050" y="1365103"/>
            <a:ext cx="3721100" cy="502920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5" name="Shape 625"/>
        <p:cNvGrpSpPr/>
        <p:nvPr/>
      </p:nvGrpSpPr>
      <p:grpSpPr>
        <a:xfrm>
          <a:off x="0" y="0"/>
          <a:ext cx="0" cy="0"/>
          <a:chOff x="0" y="0"/>
          <a:chExt cx="0" cy="0"/>
        </a:xfrm>
      </p:grpSpPr>
      <p:pic>
        <p:nvPicPr>
          <p:cNvPr descr="A picture containing clock&#10;&#10;Description automatically generated" id="626" name="Google Shape;626;p4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27" name="Google Shape;627;p4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28" name="Google Shape;628;p4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29" name="Google Shape;629;p4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30" name="Google Shape;630;p4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Describe a Character</a:t>
            </a:r>
            <a:endParaRPr b="0" i="0" sz="1400" u="none" cap="none" strike="noStrike">
              <a:solidFill>
                <a:srgbClr val="000000"/>
              </a:solidFill>
              <a:latin typeface="Century Gothic"/>
              <a:ea typeface="Century Gothic"/>
              <a:cs typeface="Century Gothic"/>
              <a:sym typeface="Century Gothic"/>
            </a:endParaRPr>
          </a:p>
        </p:txBody>
      </p:sp>
      <p:sp>
        <p:nvSpPr>
          <p:cNvPr id="631" name="Google Shape;631;p43"/>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27</a:t>
            </a:r>
            <a:endParaRPr b="0" i="0" sz="1400" u="none" cap="none" strike="noStrike">
              <a:solidFill>
                <a:srgbClr val="000000"/>
              </a:solidFill>
              <a:latin typeface="Century Gothic"/>
              <a:ea typeface="Century Gothic"/>
              <a:cs typeface="Century Gothic"/>
              <a:sym typeface="Century Gothic"/>
            </a:endParaRPr>
          </a:p>
        </p:txBody>
      </p:sp>
      <p:pic>
        <p:nvPicPr>
          <p:cNvPr descr="Graphical user interface&#10;&#10;Description automatically generated" id="632" name="Google Shape;632;p43"/>
          <p:cNvPicPr preferRelativeResize="0"/>
          <p:nvPr/>
        </p:nvPicPr>
        <p:blipFill rotWithShape="1">
          <a:blip r:embed="rId6">
            <a:alphaModFix/>
          </a:blip>
          <a:srcRect b="0" l="0" r="0" t="0"/>
          <a:stretch/>
        </p:blipFill>
        <p:spPr>
          <a:xfrm>
            <a:off x="3419108" y="1446608"/>
            <a:ext cx="3695700" cy="499110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7" name="Shape 637"/>
        <p:cNvGrpSpPr/>
        <p:nvPr/>
      </p:nvGrpSpPr>
      <p:grpSpPr>
        <a:xfrm>
          <a:off x="0" y="0"/>
          <a:ext cx="0" cy="0"/>
          <a:chOff x="0" y="0"/>
          <a:chExt cx="0" cy="0"/>
        </a:xfrm>
      </p:grpSpPr>
      <p:pic>
        <p:nvPicPr>
          <p:cNvPr descr="A picture containing clock&#10;&#10;Description automatically generated" id="638" name="Google Shape;638;p96"/>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39" name="Google Shape;639;p96"/>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40" name="Google Shape;640;p9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41" name="Google Shape;641;p96"/>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42" name="Google Shape;642;p96"/>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Close Read – Describe a Character</a:t>
            </a:r>
            <a:endParaRPr b="0" i="0" sz="4000" u="none" cap="none" strike="noStrike">
              <a:solidFill>
                <a:srgbClr val="000000"/>
              </a:solidFill>
              <a:latin typeface="Century Gothic"/>
              <a:ea typeface="Century Gothic"/>
              <a:cs typeface="Century Gothic"/>
              <a:sym typeface="Century Gothic"/>
            </a:endParaRPr>
          </a:p>
        </p:txBody>
      </p:sp>
      <p:sp>
        <p:nvSpPr>
          <p:cNvPr id="643" name="Google Shape;643;p96"/>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31</a:t>
            </a:r>
            <a:endParaRPr b="0" i="0" sz="1400" u="none" cap="none" strike="noStrike">
              <a:solidFill>
                <a:srgbClr val="000000"/>
              </a:solidFill>
              <a:latin typeface="Century Gothic"/>
              <a:ea typeface="Century Gothic"/>
              <a:cs typeface="Century Gothic"/>
              <a:sym typeface="Century Gothic"/>
            </a:endParaRPr>
          </a:p>
        </p:txBody>
      </p:sp>
      <p:sp>
        <p:nvSpPr>
          <p:cNvPr id="644" name="Google Shape;644;p96"/>
          <p:cNvSpPr txBox="1"/>
          <p:nvPr/>
        </p:nvSpPr>
        <p:spPr>
          <a:xfrm>
            <a:off x="7551628" y="2739698"/>
            <a:ext cx="3555643" cy="15696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31 in your Student Interactive. </a:t>
            </a:r>
            <a:endParaRPr b="0" i="0" sz="3200" u="none" cap="none" strike="noStrike">
              <a:solidFill>
                <a:schemeClr val="dk1"/>
              </a:solidFill>
              <a:latin typeface="Century Gothic"/>
              <a:ea typeface="Century Gothic"/>
              <a:cs typeface="Century Gothic"/>
              <a:sym typeface="Century Gothic"/>
            </a:endParaRPr>
          </a:p>
        </p:txBody>
      </p:sp>
      <p:pic>
        <p:nvPicPr>
          <p:cNvPr descr="Graphical user interface&#10;&#10;Description automatically generated with low confidence" id="645" name="Google Shape;645;p96"/>
          <p:cNvPicPr preferRelativeResize="0"/>
          <p:nvPr/>
        </p:nvPicPr>
        <p:blipFill rotWithShape="1">
          <a:blip r:embed="rId6">
            <a:alphaModFix/>
          </a:blip>
          <a:srcRect b="0" l="0" r="0" t="0"/>
          <a:stretch/>
        </p:blipFill>
        <p:spPr>
          <a:xfrm>
            <a:off x="2531163" y="1497525"/>
            <a:ext cx="3721100" cy="500380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0" name="Shape 650"/>
        <p:cNvGrpSpPr/>
        <p:nvPr/>
      </p:nvGrpSpPr>
      <p:grpSpPr>
        <a:xfrm>
          <a:off x="0" y="0"/>
          <a:ext cx="0" cy="0"/>
          <a:chOff x="0" y="0"/>
          <a:chExt cx="0" cy="0"/>
        </a:xfrm>
      </p:grpSpPr>
      <p:pic>
        <p:nvPicPr>
          <p:cNvPr descr="A picture containing clock&#10;&#10;Description automatically generated" id="651" name="Google Shape;651;p4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52" name="Google Shape;652;p4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53" name="Google Shape;653;p4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54" name="Google Shape;654;p4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55" name="Google Shape;655;p4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Describe a Character</a:t>
            </a:r>
            <a:endParaRPr b="0" i="0" sz="1400" u="none" cap="none" strike="noStrike">
              <a:solidFill>
                <a:srgbClr val="000000"/>
              </a:solidFill>
              <a:latin typeface="Century Gothic"/>
              <a:ea typeface="Century Gothic"/>
              <a:cs typeface="Century Gothic"/>
              <a:sym typeface="Century Gothic"/>
            </a:endParaRPr>
          </a:p>
        </p:txBody>
      </p:sp>
      <p:sp>
        <p:nvSpPr>
          <p:cNvPr id="656" name="Google Shape;656;p45"/>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40</a:t>
            </a:r>
            <a:endParaRPr b="0" i="0" sz="1400" u="none" cap="none" strike="noStrike">
              <a:solidFill>
                <a:srgbClr val="000000"/>
              </a:solidFill>
              <a:latin typeface="Century Gothic"/>
              <a:ea typeface="Century Gothic"/>
              <a:cs typeface="Century Gothic"/>
              <a:sym typeface="Century Gothic"/>
            </a:endParaRPr>
          </a:p>
        </p:txBody>
      </p:sp>
      <p:sp>
        <p:nvSpPr>
          <p:cNvPr id="657" name="Google Shape;657;p45"/>
          <p:cNvSpPr txBox="1"/>
          <p:nvPr/>
        </p:nvSpPr>
        <p:spPr>
          <a:xfrm>
            <a:off x="7311532" y="2260572"/>
            <a:ext cx="4124444" cy="255454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40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3200" u="none" cap="none" strike="noStrike">
              <a:solidFill>
                <a:schemeClr val="dk1"/>
              </a:solidFill>
              <a:latin typeface="Century Gothic"/>
              <a:ea typeface="Century Gothic"/>
              <a:cs typeface="Century Gothic"/>
              <a:sym typeface="Century Gothic"/>
            </a:endParaRPr>
          </a:p>
        </p:txBody>
      </p:sp>
      <p:pic>
        <p:nvPicPr>
          <p:cNvPr descr="Graphical user interface, text, application&#10;&#10;Description automatically generated" id="658" name="Google Shape;658;p45"/>
          <p:cNvPicPr preferRelativeResize="0"/>
          <p:nvPr/>
        </p:nvPicPr>
        <p:blipFill rotWithShape="1">
          <a:blip r:embed="rId6">
            <a:alphaModFix/>
          </a:blip>
          <a:srcRect b="0" l="0" r="0" t="0"/>
          <a:stretch/>
        </p:blipFill>
        <p:spPr>
          <a:xfrm>
            <a:off x="2531163" y="1358753"/>
            <a:ext cx="3746500" cy="504190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3" name="Shape 663"/>
        <p:cNvGrpSpPr/>
        <p:nvPr/>
      </p:nvGrpSpPr>
      <p:grpSpPr>
        <a:xfrm>
          <a:off x="0" y="0"/>
          <a:ext cx="0" cy="0"/>
          <a:chOff x="0" y="0"/>
          <a:chExt cx="0" cy="0"/>
        </a:xfrm>
      </p:grpSpPr>
      <p:pic>
        <p:nvPicPr>
          <p:cNvPr descr="A picture containing clock&#10;&#10;Description automatically generated" id="664" name="Google Shape;664;p46"/>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65" name="Google Shape;665;p46"/>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66" name="Google Shape;666;p4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67" name="Google Shape;667;p46"/>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68" name="Google Shape;668;p46"/>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chemeClr val="lt1"/>
                </a:solidFill>
                <a:latin typeface="Century Gothic"/>
                <a:ea typeface="Century Gothic"/>
                <a:cs typeface="Century Gothic"/>
                <a:sym typeface="Century Gothic"/>
              </a:rPr>
              <a:t>   Read Like a Writer, Write Like a Reader</a:t>
            </a:r>
            <a:endParaRPr b="0" i="0" sz="3600" u="none" cap="none" strike="noStrike">
              <a:solidFill>
                <a:srgbClr val="000000"/>
              </a:solidFill>
              <a:latin typeface="Century Gothic"/>
              <a:ea typeface="Century Gothic"/>
              <a:cs typeface="Century Gothic"/>
              <a:sym typeface="Century Gothic"/>
            </a:endParaRPr>
          </a:p>
        </p:txBody>
      </p:sp>
      <p:sp>
        <p:nvSpPr>
          <p:cNvPr id="669" name="Google Shape;669;p46"/>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44</a:t>
            </a:r>
            <a:endParaRPr b="0" i="0" sz="1400" u="none" cap="none" strike="noStrike">
              <a:solidFill>
                <a:srgbClr val="000000"/>
              </a:solidFill>
              <a:latin typeface="Century Gothic"/>
              <a:ea typeface="Century Gothic"/>
              <a:cs typeface="Century Gothic"/>
              <a:sym typeface="Century Gothic"/>
            </a:endParaRPr>
          </a:p>
        </p:txBody>
      </p:sp>
      <p:sp>
        <p:nvSpPr>
          <p:cNvPr id="670" name="Google Shape;670;p46"/>
          <p:cNvSpPr txBox="1"/>
          <p:nvPr/>
        </p:nvSpPr>
        <p:spPr>
          <a:xfrm>
            <a:off x="7477349" y="2392620"/>
            <a:ext cx="3518019" cy="255450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44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3200" u="none" cap="none" strike="noStrike">
              <a:solidFill>
                <a:schemeClr val="dk1"/>
              </a:solidFill>
              <a:latin typeface="Century Gothic"/>
              <a:ea typeface="Century Gothic"/>
              <a:cs typeface="Century Gothic"/>
              <a:sym typeface="Century Gothic"/>
            </a:endParaRPr>
          </a:p>
        </p:txBody>
      </p:sp>
      <p:pic>
        <p:nvPicPr>
          <p:cNvPr descr="Graphical user interface, text, application, email&#10;&#10;Description automatically generated" id="671" name="Google Shape;671;p46"/>
          <p:cNvPicPr preferRelativeResize="0"/>
          <p:nvPr/>
        </p:nvPicPr>
        <p:blipFill rotWithShape="1">
          <a:blip r:embed="rId6">
            <a:alphaModFix/>
          </a:blip>
          <a:srcRect b="0" l="0" r="0" t="0"/>
          <a:stretch/>
        </p:blipFill>
        <p:spPr>
          <a:xfrm>
            <a:off x="2531163" y="1335215"/>
            <a:ext cx="3721100" cy="502920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6" name="Shape 676"/>
        <p:cNvGrpSpPr/>
        <p:nvPr/>
      </p:nvGrpSpPr>
      <p:grpSpPr>
        <a:xfrm>
          <a:off x="0" y="0"/>
          <a:ext cx="0" cy="0"/>
          <a:chOff x="0" y="0"/>
          <a:chExt cx="0" cy="0"/>
        </a:xfrm>
      </p:grpSpPr>
      <p:pic>
        <p:nvPicPr>
          <p:cNvPr descr="A picture containing clock&#10;&#10;Description automatically generated" id="677" name="Google Shape;677;p4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78" name="Google Shape;678;p47"/>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79" name="Google Shape;679;p47"/>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80" name="Google Shape;680;p4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81" name="Google Shape;681;p4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4000" u="none" cap="none" strike="noStrike">
                <a:solidFill>
                  <a:schemeClr val="lt1"/>
                </a:solidFill>
                <a:latin typeface="Century Gothic"/>
                <a:ea typeface="Century Gothic"/>
                <a:cs typeface="Century Gothic"/>
                <a:sym typeface="Century Gothic"/>
              </a:rPr>
              <a:t>Handwriting</a:t>
            </a:r>
            <a:r>
              <a:rPr b="0" i="0" lang="en-US" sz="4000" u="none" cap="none" strike="noStrike">
                <a:solidFill>
                  <a:schemeClr val="lt1"/>
                </a:solidFill>
                <a:latin typeface="Poppins"/>
                <a:ea typeface="Poppins"/>
                <a:cs typeface="Poppins"/>
                <a:sym typeface="Poppins"/>
              </a:rPr>
              <a:t> </a:t>
            </a:r>
            <a:endParaRPr b="0" i="0" sz="1400" u="none" cap="none" strike="noStrike">
              <a:solidFill>
                <a:srgbClr val="000000"/>
              </a:solidFill>
              <a:latin typeface="Arial"/>
              <a:ea typeface="Arial"/>
              <a:cs typeface="Arial"/>
              <a:sym typeface="Arial"/>
            </a:endParaRPr>
          </a:p>
        </p:txBody>
      </p:sp>
      <p:pic>
        <p:nvPicPr>
          <p:cNvPr descr="Chart, radar chart&#10;&#10;Description automatically generated" id="682" name="Google Shape;682;p47"/>
          <p:cNvPicPr preferRelativeResize="0"/>
          <p:nvPr/>
        </p:nvPicPr>
        <p:blipFill rotWithShape="1">
          <a:blip r:embed="rId6">
            <a:alphaModFix/>
          </a:blip>
          <a:srcRect b="0" l="0" r="0" t="0"/>
          <a:stretch/>
        </p:blipFill>
        <p:spPr>
          <a:xfrm>
            <a:off x="2056756" y="2995344"/>
            <a:ext cx="8078475" cy="2935224"/>
          </a:xfrm>
          <a:prstGeom prst="rect">
            <a:avLst/>
          </a:prstGeom>
          <a:noFill/>
          <a:ln>
            <a:noFill/>
          </a:ln>
        </p:spPr>
      </p:pic>
      <p:sp>
        <p:nvSpPr>
          <p:cNvPr id="683" name="Google Shape;683;p47"/>
          <p:cNvSpPr txBox="1"/>
          <p:nvPr/>
        </p:nvSpPr>
        <p:spPr>
          <a:xfrm>
            <a:off x="3623474" y="1601290"/>
            <a:ext cx="4945040" cy="92328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Proper Paper Position</a:t>
            </a:r>
            <a:endParaRPr b="1"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t/>
            </a:r>
            <a:endParaRPr b="0" i="0" sz="22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8" name="Shape 688"/>
        <p:cNvGrpSpPr/>
        <p:nvPr/>
      </p:nvGrpSpPr>
      <p:grpSpPr>
        <a:xfrm>
          <a:off x="0" y="0"/>
          <a:ext cx="0" cy="0"/>
          <a:chOff x="0" y="0"/>
          <a:chExt cx="0" cy="0"/>
        </a:xfrm>
      </p:grpSpPr>
      <p:pic>
        <p:nvPicPr>
          <p:cNvPr descr="A picture containing clock&#10;&#10;Description automatically generated" id="689" name="Google Shape;689;p4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90" name="Google Shape;690;p48"/>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91" name="Google Shape;691;p48"/>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92" name="Google Shape;692;p4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93" name="Google Shape;693;p4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Writing – Launching Writing Workshop</a:t>
            </a:r>
            <a:endParaRPr b="0" i="0" sz="1400" u="none" cap="none" strike="noStrike">
              <a:solidFill>
                <a:srgbClr val="000000"/>
              </a:solidFill>
              <a:latin typeface="Century Gothic"/>
              <a:ea typeface="Century Gothic"/>
              <a:cs typeface="Century Gothic"/>
              <a:sym typeface="Century Gothic"/>
            </a:endParaRPr>
          </a:p>
        </p:txBody>
      </p:sp>
      <p:sp>
        <p:nvSpPr>
          <p:cNvPr id="694" name="Google Shape;694;p48"/>
          <p:cNvSpPr txBox="1"/>
          <p:nvPr/>
        </p:nvSpPr>
        <p:spPr>
          <a:xfrm>
            <a:off x="1774868" y="1851938"/>
            <a:ext cx="8611665" cy="39702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en-US" sz="3600" u="none" cap="none" strike="noStrike">
                <a:solidFill>
                  <a:srgbClr val="000000"/>
                </a:solidFill>
                <a:latin typeface="Century Gothic"/>
                <a:ea typeface="Century Gothic"/>
                <a:cs typeface="Century Gothic"/>
                <a:sym typeface="Century Gothic"/>
              </a:rPr>
              <a:t>Good writers know and follow steps throughout the writing process. They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t/>
            </a:r>
            <a:endParaRPr b="0" i="0" sz="3600" u="none" cap="none" strike="noStrike">
              <a:solidFill>
                <a:srgbClr val="000000"/>
              </a:solidFill>
              <a:latin typeface="Century Gothic"/>
              <a:ea typeface="Century Gothic"/>
              <a:cs typeface="Century Gothic"/>
              <a:sym typeface="Century Gothic"/>
            </a:endParaRPr>
          </a:p>
          <a:p>
            <a:pPr indent="-571500" lvl="0" marL="571500" marR="0" rtl="0" algn="l">
              <a:lnSpc>
                <a:spcPct val="100000"/>
              </a:lnSpc>
              <a:spcBef>
                <a:spcPts val="0"/>
              </a:spcBef>
              <a:spcAft>
                <a:spcPts val="0"/>
              </a:spcAft>
              <a:buClr>
                <a:srgbClr val="000000"/>
              </a:buClr>
              <a:buSzPts val="3200"/>
              <a:buFont typeface="Arial"/>
              <a:buChar char="•"/>
            </a:pPr>
            <a:r>
              <a:rPr b="0" i="0" lang="en-US" sz="3600" u="none" cap="none" strike="noStrike">
                <a:solidFill>
                  <a:srgbClr val="000000"/>
                </a:solidFill>
                <a:latin typeface="Century Gothic"/>
                <a:ea typeface="Century Gothic"/>
                <a:cs typeface="Century Gothic"/>
                <a:sym typeface="Century Gothic"/>
              </a:rPr>
              <a:t>plan what to do before they write. </a:t>
            </a:r>
            <a:endParaRPr b="0" i="0" sz="1400" u="none" cap="none" strike="noStrike">
              <a:solidFill>
                <a:srgbClr val="000000"/>
              </a:solidFill>
              <a:latin typeface="Arial"/>
              <a:ea typeface="Arial"/>
              <a:cs typeface="Arial"/>
              <a:sym typeface="Arial"/>
            </a:endParaRPr>
          </a:p>
          <a:p>
            <a:pPr indent="-571500" lvl="0" marL="571500" marR="0" rtl="0" algn="l">
              <a:lnSpc>
                <a:spcPct val="100000"/>
              </a:lnSpc>
              <a:spcBef>
                <a:spcPts val="0"/>
              </a:spcBef>
              <a:spcAft>
                <a:spcPts val="0"/>
              </a:spcAft>
              <a:buClr>
                <a:srgbClr val="000000"/>
              </a:buClr>
              <a:buSzPts val="3200"/>
              <a:buFont typeface="Arial"/>
              <a:buChar char="•"/>
            </a:pPr>
            <a:r>
              <a:rPr b="0" i="0" lang="en-US" sz="3600" u="none" cap="none" strike="noStrike">
                <a:solidFill>
                  <a:srgbClr val="000000"/>
                </a:solidFill>
                <a:latin typeface="Century Gothic"/>
                <a:ea typeface="Century Gothic"/>
                <a:cs typeface="Century Gothic"/>
                <a:sym typeface="Century Gothic"/>
              </a:rPr>
              <a:t>write a first draft. </a:t>
            </a:r>
            <a:endParaRPr b="0" i="0" sz="1400" u="none" cap="none" strike="noStrike">
              <a:solidFill>
                <a:srgbClr val="000000"/>
              </a:solidFill>
              <a:latin typeface="Arial"/>
              <a:ea typeface="Arial"/>
              <a:cs typeface="Arial"/>
              <a:sym typeface="Arial"/>
            </a:endParaRPr>
          </a:p>
          <a:p>
            <a:pPr indent="-571500" lvl="0" marL="571500" marR="0" rtl="0" algn="l">
              <a:lnSpc>
                <a:spcPct val="100000"/>
              </a:lnSpc>
              <a:spcBef>
                <a:spcPts val="0"/>
              </a:spcBef>
              <a:spcAft>
                <a:spcPts val="0"/>
              </a:spcAft>
              <a:buClr>
                <a:srgbClr val="000000"/>
              </a:buClr>
              <a:buSzPts val="3200"/>
              <a:buFont typeface="Arial"/>
              <a:buChar char="•"/>
            </a:pPr>
            <a:r>
              <a:rPr b="0" i="0" lang="en-US" sz="3600" u="none" cap="none" strike="noStrike">
                <a:solidFill>
                  <a:srgbClr val="000000"/>
                </a:solidFill>
                <a:latin typeface="Century Gothic"/>
                <a:ea typeface="Century Gothic"/>
                <a:cs typeface="Century Gothic"/>
                <a:sym typeface="Century Gothic"/>
              </a:rPr>
              <a:t>get help from others to revise and edit their work.</a:t>
            </a:r>
            <a:endParaRPr b="0" i="0" sz="36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 name="Shape 130"/>
        <p:cNvGrpSpPr/>
        <p:nvPr/>
      </p:nvGrpSpPr>
      <p:grpSpPr>
        <a:xfrm>
          <a:off x="0" y="0"/>
          <a:ext cx="0" cy="0"/>
          <a:chOff x="0" y="0"/>
          <a:chExt cx="0" cy="0"/>
        </a:xfrm>
      </p:grpSpPr>
      <p:pic>
        <p:nvPicPr>
          <p:cNvPr descr="A picture containing clock&#10;&#10;Description automatically generated" id="131" name="Google Shape;131;p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Logo, company name&#10;&#10;Description automatically generated" id="132" name="Google Shape;132;p5"/>
          <p:cNvPicPr preferRelativeResize="0"/>
          <p:nvPr/>
        </p:nvPicPr>
        <p:blipFill rotWithShape="1">
          <a:blip r:embed="rId4">
            <a:alphaModFix/>
          </a:blip>
          <a:srcRect b="11561" l="5777" r="5316" t="0"/>
          <a:stretch/>
        </p:blipFill>
        <p:spPr>
          <a:xfrm>
            <a:off x="298808" y="6364415"/>
            <a:ext cx="1040465" cy="416153"/>
          </a:xfrm>
          <a:prstGeom prst="rect">
            <a:avLst/>
          </a:prstGeom>
          <a:noFill/>
          <a:ln>
            <a:noFill/>
          </a:ln>
        </p:spPr>
      </p:pic>
      <p:cxnSp>
        <p:nvCxnSpPr>
          <p:cNvPr id="133" name="Google Shape;133;p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34" name="Google Shape;134;p5"/>
          <p:cNvSpPr txBox="1"/>
          <p:nvPr/>
        </p:nvSpPr>
        <p:spPr>
          <a:xfrm>
            <a:off x="702604" y="1501656"/>
            <a:ext cx="10786800" cy="4155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0" i="0" lang="en-US" sz="2400" u="sng" cap="none" strike="noStrike">
                <a:solidFill>
                  <a:srgbClr val="000000"/>
                </a:solidFill>
                <a:highlight>
                  <a:schemeClr val="lt1"/>
                </a:highlight>
                <a:latin typeface="Century Gothic"/>
                <a:ea typeface="Century Gothic"/>
                <a:cs typeface="Century Gothic"/>
                <a:sym typeface="Century Gothic"/>
              </a:rPr>
              <a:t>Expand</a:t>
            </a:r>
            <a:r>
              <a:rPr b="0" i="0" lang="en-US" sz="2400" u="none" cap="none" strike="noStrike">
                <a:solidFill>
                  <a:srgbClr val="000000"/>
                </a:solidFill>
                <a:highlight>
                  <a:schemeClr val="lt1"/>
                </a:highlight>
                <a:latin typeface="Century Gothic"/>
                <a:ea typeface="Century Gothic"/>
                <a:cs typeface="Century Gothic"/>
                <a:sym typeface="Century Gothic"/>
              </a:rPr>
              <a:t>: A pencil is a </a:t>
            </a:r>
            <a:r>
              <a:rPr b="1" i="0" lang="en-US" sz="2400" u="none" cap="none" strike="noStrike">
                <a:solidFill>
                  <a:srgbClr val="000000"/>
                </a:solidFill>
                <a:highlight>
                  <a:schemeClr val="lt1"/>
                </a:highlight>
                <a:latin typeface="Century Gothic"/>
                <a:ea typeface="Century Gothic"/>
                <a:cs typeface="Century Gothic"/>
                <a:sym typeface="Century Gothic"/>
              </a:rPr>
              <a:t>type</a:t>
            </a:r>
            <a:r>
              <a:rPr b="0" i="0" lang="en-US" sz="2400" u="none" cap="none" strike="noStrike">
                <a:solidFill>
                  <a:srgbClr val="000000"/>
                </a:solidFill>
                <a:highlight>
                  <a:schemeClr val="lt1"/>
                </a:highlight>
                <a:latin typeface="Century Gothic"/>
                <a:ea typeface="Century Gothic"/>
                <a:cs typeface="Century Gothic"/>
                <a:sym typeface="Century Gothic"/>
              </a:rPr>
              <a:t> of writing tool. </a:t>
            </a:r>
            <a:endParaRPr b="0" i="0" sz="1400" u="none" cap="none" strike="noStrike">
              <a:solidFill>
                <a:srgbClr val="000000"/>
              </a:solidFill>
              <a:highlight>
                <a:schemeClr val="lt1"/>
              </a:highlight>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rPr b="0" i="0" lang="en-US" sz="2400" u="sng" cap="none" strike="noStrike">
                <a:solidFill>
                  <a:srgbClr val="000000"/>
                </a:solidFill>
                <a:highlight>
                  <a:schemeClr val="lt1"/>
                </a:highlight>
                <a:latin typeface="Century Gothic"/>
                <a:ea typeface="Century Gothic"/>
                <a:cs typeface="Century Gothic"/>
                <a:sym typeface="Century Gothic"/>
              </a:rPr>
              <a:t>Ask</a:t>
            </a:r>
            <a:r>
              <a:rPr b="0" i="0" lang="en-US" sz="2400" u="none" cap="none" strike="noStrike">
                <a:solidFill>
                  <a:srgbClr val="000000"/>
                </a:solidFill>
                <a:highlight>
                  <a:schemeClr val="lt1"/>
                </a:highlight>
                <a:latin typeface="Century Gothic"/>
                <a:ea typeface="Century Gothic"/>
                <a:cs typeface="Century Gothic"/>
                <a:sym typeface="Century Gothic"/>
              </a:rPr>
              <a:t>: What </a:t>
            </a:r>
            <a:r>
              <a:rPr b="1" i="0" lang="en-US" sz="2400" u="none" cap="none" strike="noStrike">
                <a:solidFill>
                  <a:srgbClr val="000000"/>
                </a:solidFill>
                <a:highlight>
                  <a:schemeClr val="lt1"/>
                </a:highlight>
                <a:latin typeface="Century Gothic"/>
                <a:ea typeface="Century Gothic"/>
                <a:cs typeface="Century Gothic"/>
                <a:sym typeface="Century Gothic"/>
              </a:rPr>
              <a:t>types</a:t>
            </a:r>
            <a:r>
              <a:rPr b="0" i="0" lang="en-US" sz="2400" u="none" cap="none" strike="noStrike">
                <a:solidFill>
                  <a:srgbClr val="000000"/>
                </a:solidFill>
                <a:highlight>
                  <a:schemeClr val="lt1"/>
                </a:highlight>
                <a:latin typeface="Century Gothic"/>
                <a:ea typeface="Century Gothic"/>
                <a:cs typeface="Century Gothic"/>
                <a:sym typeface="Century Gothic"/>
              </a:rPr>
              <a:t> of books do you like to read</a:t>
            </a:r>
            <a:r>
              <a:rPr b="0" i="0" lang="en-US" sz="2400" u="none" cap="none" strike="noStrike">
                <a:solidFill>
                  <a:srgbClr val="000000"/>
                </a:solidFill>
                <a:highlight>
                  <a:schemeClr val="lt1"/>
                </a:highlight>
                <a:latin typeface="Arial"/>
                <a:ea typeface="Arial"/>
                <a:cs typeface="Arial"/>
                <a:sym typeface="Arial"/>
              </a:rPr>
              <a:t>?</a:t>
            </a:r>
            <a:r>
              <a:rPr b="0" i="0" lang="en-US" sz="2400" u="none" cap="none" strike="noStrike">
                <a:solidFill>
                  <a:srgbClr val="000000"/>
                </a:solidFill>
                <a:highlight>
                  <a:schemeClr val="lt1"/>
                </a:highlight>
                <a:latin typeface="Century Gothic"/>
                <a:ea typeface="Century Gothic"/>
                <a:cs typeface="Century Gothic"/>
                <a:sym typeface="Century Gothic"/>
              </a:rPr>
              <a:t> </a:t>
            </a:r>
            <a:endParaRPr b="0" i="0" sz="1400" u="none" cap="none" strike="noStrike">
              <a:solidFill>
                <a:srgbClr val="000000"/>
              </a:solidFill>
              <a:highlight>
                <a:schemeClr val="lt1"/>
              </a:highlight>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t/>
            </a:r>
            <a:endParaRPr b="0" i="0" sz="2400" u="none" cap="none" strike="noStrike">
              <a:solidFill>
                <a:srgbClr val="000000"/>
              </a:solidFill>
              <a:highlight>
                <a:schemeClr val="lt1"/>
              </a:highlight>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2000"/>
              <a:buFont typeface="Arial"/>
              <a:buNone/>
            </a:pPr>
            <a:r>
              <a:rPr b="0" i="0" lang="en-US" sz="2400" u="sng" cap="none" strike="noStrike">
                <a:solidFill>
                  <a:srgbClr val="000000"/>
                </a:solidFill>
                <a:highlight>
                  <a:schemeClr val="lt1"/>
                </a:highlight>
                <a:latin typeface="Century Gothic"/>
                <a:ea typeface="Century Gothic"/>
                <a:cs typeface="Century Gothic"/>
                <a:sym typeface="Century Gothic"/>
              </a:rPr>
              <a:t>Expand</a:t>
            </a:r>
            <a:r>
              <a:rPr b="0" i="0" lang="en-US" sz="2400" u="none" cap="none" strike="noStrike">
                <a:solidFill>
                  <a:srgbClr val="000000"/>
                </a:solidFill>
                <a:highlight>
                  <a:schemeClr val="lt1"/>
                </a:highlight>
                <a:latin typeface="Century Gothic"/>
                <a:ea typeface="Century Gothic"/>
                <a:cs typeface="Century Gothic"/>
                <a:sym typeface="Century Gothic"/>
              </a:rPr>
              <a:t>: You and your classmates are an example of a </a:t>
            </a:r>
            <a:r>
              <a:rPr b="1" i="0" lang="en-US" sz="2400" u="none" cap="none" strike="noStrike">
                <a:solidFill>
                  <a:srgbClr val="000000"/>
                </a:solidFill>
                <a:highlight>
                  <a:schemeClr val="lt1"/>
                </a:highlight>
                <a:latin typeface="Century Gothic"/>
                <a:ea typeface="Century Gothic"/>
                <a:cs typeface="Century Gothic"/>
                <a:sym typeface="Century Gothic"/>
              </a:rPr>
              <a:t>group</a:t>
            </a:r>
            <a:r>
              <a:rPr b="0" i="0" lang="en-US" sz="2400" u="none" cap="none" strike="noStrike">
                <a:solidFill>
                  <a:srgbClr val="000000"/>
                </a:solidFill>
                <a:highlight>
                  <a:schemeClr val="lt1"/>
                </a:highlight>
                <a:latin typeface="Century Gothic"/>
                <a:ea typeface="Century Gothic"/>
                <a:cs typeface="Century Gothic"/>
                <a:sym typeface="Century Gothic"/>
              </a:rPr>
              <a:t>. </a:t>
            </a:r>
            <a:endParaRPr b="0" i="0" sz="1400" u="none" cap="none" strike="noStrike">
              <a:solidFill>
                <a:srgbClr val="000000"/>
              </a:solidFill>
              <a:highlight>
                <a:schemeClr val="lt1"/>
              </a:highlight>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rPr b="0" i="0" lang="en-US" sz="2400" u="sng" cap="none" strike="noStrike">
                <a:solidFill>
                  <a:srgbClr val="000000"/>
                </a:solidFill>
                <a:highlight>
                  <a:schemeClr val="lt1"/>
                </a:highlight>
                <a:latin typeface="Century Gothic"/>
                <a:ea typeface="Century Gothic"/>
                <a:cs typeface="Century Gothic"/>
                <a:sym typeface="Century Gothic"/>
              </a:rPr>
              <a:t>Ask</a:t>
            </a:r>
            <a:r>
              <a:rPr b="0" i="0" lang="en-US" sz="2400" u="none" cap="none" strike="noStrike">
                <a:solidFill>
                  <a:srgbClr val="000000"/>
                </a:solidFill>
                <a:highlight>
                  <a:schemeClr val="lt1"/>
                </a:highlight>
                <a:latin typeface="Century Gothic"/>
                <a:ea typeface="Century Gothic"/>
                <a:cs typeface="Century Gothic"/>
                <a:sym typeface="Century Gothic"/>
              </a:rPr>
              <a:t>: What is another </a:t>
            </a:r>
            <a:r>
              <a:rPr b="1" i="0" lang="en-US" sz="2400" u="none" cap="none" strike="noStrike">
                <a:solidFill>
                  <a:srgbClr val="000000"/>
                </a:solidFill>
                <a:highlight>
                  <a:schemeClr val="lt1"/>
                </a:highlight>
                <a:latin typeface="Century Gothic"/>
                <a:ea typeface="Century Gothic"/>
                <a:cs typeface="Century Gothic"/>
                <a:sym typeface="Century Gothic"/>
              </a:rPr>
              <a:t>group</a:t>
            </a:r>
            <a:r>
              <a:rPr b="0" i="0" lang="en-US" sz="2400" u="none" cap="none" strike="noStrike">
                <a:solidFill>
                  <a:srgbClr val="000000"/>
                </a:solidFill>
                <a:highlight>
                  <a:schemeClr val="lt1"/>
                </a:highlight>
                <a:latin typeface="Century Gothic"/>
                <a:ea typeface="Century Gothic"/>
                <a:cs typeface="Century Gothic"/>
                <a:sym typeface="Century Gothic"/>
              </a:rPr>
              <a:t> you are a part of</a:t>
            </a:r>
            <a:r>
              <a:rPr b="0" i="0" lang="en-US" sz="2400" u="none" cap="none" strike="noStrike">
                <a:solidFill>
                  <a:srgbClr val="000000"/>
                </a:solidFill>
                <a:highlight>
                  <a:schemeClr val="lt1"/>
                </a:highlight>
                <a:latin typeface="Arial"/>
                <a:ea typeface="Arial"/>
                <a:cs typeface="Arial"/>
                <a:sym typeface="Arial"/>
              </a:rPr>
              <a:t>?</a:t>
            </a:r>
            <a:r>
              <a:rPr b="0" i="0" lang="en-US" sz="2400" u="none" cap="none" strike="noStrike">
                <a:solidFill>
                  <a:srgbClr val="000000"/>
                </a:solidFill>
                <a:highlight>
                  <a:schemeClr val="lt1"/>
                </a:highlight>
                <a:latin typeface="Century Gothic"/>
                <a:ea typeface="Century Gothic"/>
                <a:cs typeface="Century Gothic"/>
                <a:sym typeface="Century Gothic"/>
              </a:rPr>
              <a:t> </a:t>
            </a:r>
            <a:endParaRPr b="0" i="0" sz="1400" u="none" cap="none" strike="noStrike">
              <a:solidFill>
                <a:srgbClr val="000000"/>
              </a:solidFill>
              <a:highlight>
                <a:schemeClr val="lt1"/>
              </a:highlight>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t/>
            </a:r>
            <a:endParaRPr b="0" i="0" sz="2400" u="none" cap="none" strike="noStrike">
              <a:solidFill>
                <a:srgbClr val="000000"/>
              </a:solidFill>
              <a:highlight>
                <a:schemeClr val="lt1"/>
              </a:highlight>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2000"/>
              <a:buFont typeface="Arial"/>
              <a:buNone/>
            </a:pPr>
            <a:r>
              <a:rPr b="0" i="0" lang="en-US" sz="2400" u="sng" cap="none" strike="noStrike">
                <a:solidFill>
                  <a:srgbClr val="000000"/>
                </a:solidFill>
                <a:highlight>
                  <a:schemeClr val="lt1"/>
                </a:highlight>
                <a:latin typeface="Century Gothic"/>
                <a:ea typeface="Century Gothic"/>
                <a:cs typeface="Century Gothic"/>
                <a:sym typeface="Century Gothic"/>
              </a:rPr>
              <a:t>Expand</a:t>
            </a:r>
            <a:r>
              <a:rPr b="0" i="0" lang="en-US" sz="2400" u="none" cap="none" strike="noStrike">
                <a:solidFill>
                  <a:srgbClr val="000000"/>
                </a:solidFill>
                <a:highlight>
                  <a:schemeClr val="lt1"/>
                </a:highlight>
                <a:latin typeface="Century Gothic"/>
                <a:ea typeface="Century Gothic"/>
                <a:cs typeface="Century Gothic"/>
                <a:sym typeface="Century Gothic"/>
              </a:rPr>
              <a:t>: To </a:t>
            </a:r>
            <a:r>
              <a:rPr b="1" i="0" lang="en-US" sz="2400" u="none" cap="none" strike="noStrike">
                <a:solidFill>
                  <a:srgbClr val="000000"/>
                </a:solidFill>
                <a:highlight>
                  <a:schemeClr val="lt1"/>
                </a:highlight>
                <a:latin typeface="Century Gothic"/>
                <a:ea typeface="Century Gothic"/>
                <a:cs typeface="Century Gothic"/>
                <a:sym typeface="Century Gothic"/>
              </a:rPr>
              <a:t>settle</a:t>
            </a:r>
            <a:r>
              <a:rPr b="0" i="0" lang="en-US" sz="2400" u="none" cap="none" strike="noStrike">
                <a:solidFill>
                  <a:srgbClr val="000000"/>
                </a:solidFill>
                <a:highlight>
                  <a:schemeClr val="lt1"/>
                </a:highlight>
                <a:latin typeface="Century Gothic"/>
                <a:ea typeface="Century Gothic"/>
                <a:cs typeface="Century Gothic"/>
                <a:sym typeface="Century Gothic"/>
              </a:rPr>
              <a:t> in a place means to begin living there. </a:t>
            </a:r>
            <a:endParaRPr b="0" i="0" sz="1400" u="none" cap="none" strike="noStrike">
              <a:solidFill>
                <a:srgbClr val="000000"/>
              </a:solidFill>
              <a:highlight>
                <a:schemeClr val="lt1"/>
              </a:highlight>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rPr b="0" i="0" lang="en-US" sz="2400" u="sng" cap="none" strike="noStrike">
                <a:solidFill>
                  <a:srgbClr val="000000"/>
                </a:solidFill>
                <a:highlight>
                  <a:schemeClr val="lt1"/>
                </a:highlight>
                <a:latin typeface="Century Gothic"/>
                <a:ea typeface="Century Gothic"/>
                <a:cs typeface="Century Gothic"/>
                <a:sym typeface="Century Gothic"/>
              </a:rPr>
              <a:t>Ask</a:t>
            </a:r>
            <a:r>
              <a:rPr b="0" i="0" lang="en-US" sz="2400" u="none" cap="none" strike="noStrike">
                <a:solidFill>
                  <a:srgbClr val="000000"/>
                </a:solidFill>
                <a:highlight>
                  <a:schemeClr val="lt1"/>
                </a:highlight>
                <a:latin typeface="Century Gothic"/>
                <a:ea typeface="Century Gothic"/>
                <a:cs typeface="Century Gothic"/>
                <a:sym typeface="Century Gothic"/>
              </a:rPr>
              <a:t>: If you could live anywhere in the world, where would you </a:t>
            </a:r>
            <a:r>
              <a:rPr b="1" i="0" lang="en-US" sz="2400" u="none" cap="none" strike="noStrike">
                <a:solidFill>
                  <a:srgbClr val="000000"/>
                </a:solidFill>
                <a:highlight>
                  <a:schemeClr val="lt1"/>
                </a:highlight>
                <a:latin typeface="Century Gothic"/>
                <a:ea typeface="Century Gothic"/>
                <a:cs typeface="Century Gothic"/>
                <a:sym typeface="Century Gothic"/>
              </a:rPr>
              <a:t>settle</a:t>
            </a:r>
            <a:r>
              <a:rPr b="0" i="0" lang="en-US" sz="2400" u="none" cap="none" strike="noStrike">
                <a:solidFill>
                  <a:srgbClr val="000000"/>
                </a:solidFill>
                <a:highlight>
                  <a:schemeClr val="lt1"/>
                </a:highlight>
                <a:latin typeface="Arial"/>
                <a:ea typeface="Arial"/>
                <a:cs typeface="Arial"/>
                <a:sym typeface="Arial"/>
              </a:rPr>
              <a:t>?</a:t>
            </a:r>
            <a:endParaRPr b="0" i="0" sz="2400" u="none" cap="none" strike="noStrike">
              <a:solidFill>
                <a:srgbClr val="000000"/>
              </a:solidFill>
              <a:highlight>
                <a:schemeClr val="lt1"/>
              </a:highlight>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2000"/>
              <a:buFont typeface="Arial"/>
              <a:buNone/>
            </a:pPr>
            <a:r>
              <a:rPr b="0" i="0" lang="en-US" sz="2400" u="none" cap="none" strike="noStrike">
                <a:solidFill>
                  <a:srgbClr val="000000"/>
                </a:solidFill>
                <a:highlight>
                  <a:schemeClr val="lt1"/>
                </a:highlight>
                <a:latin typeface="Century Gothic"/>
                <a:ea typeface="Century Gothic"/>
                <a:cs typeface="Century Gothic"/>
                <a:sym typeface="Century Gothic"/>
              </a:rPr>
              <a:t> </a:t>
            </a:r>
            <a:endParaRPr b="0" i="0" sz="1400" u="none" cap="none" strike="noStrike">
              <a:solidFill>
                <a:srgbClr val="000000"/>
              </a:solidFill>
              <a:highlight>
                <a:schemeClr val="lt1"/>
              </a:highlight>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rPr b="0" i="0" lang="en-US" sz="2400" u="sng" cap="none" strike="noStrike">
                <a:solidFill>
                  <a:srgbClr val="000000"/>
                </a:solidFill>
                <a:highlight>
                  <a:schemeClr val="lt1"/>
                </a:highlight>
                <a:latin typeface="Century Gothic"/>
                <a:ea typeface="Century Gothic"/>
                <a:cs typeface="Century Gothic"/>
                <a:sym typeface="Century Gothic"/>
              </a:rPr>
              <a:t>Expand</a:t>
            </a:r>
            <a:r>
              <a:rPr b="0" i="0" lang="en-US" sz="2400" u="none" cap="none" strike="noStrike">
                <a:solidFill>
                  <a:srgbClr val="000000"/>
                </a:solidFill>
                <a:highlight>
                  <a:schemeClr val="lt1"/>
                </a:highlight>
                <a:latin typeface="Century Gothic"/>
                <a:ea typeface="Century Gothic"/>
                <a:cs typeface="Century Gothic"/>
                <a:sym typeface="Century Gothic"/>
              </a:rPr>
              <a:t>: A box of crayons has </a:t>
            </a:r>
            <a:r>
              <a:rPr b="1" i="0" lang="en-US" sz="2400" u="none" cap="none" strike="noStrike">
                <a:solidFill>
                  <a:srgbClr val="000000"/>
                </a:solidFill>
                <a:highlight>
                  <a:schemeClr val="lt1"/>
                </a:highlight>
                <a:latin typeface="Century Gothic"/>
                <a:ea typeface="Century Gothic"/>
                <a:cs typeface="Century Gothic"/>
                <a:sym typeface="Century Gothic"/>
              </a:rPr>
              <a:t>various</a:t>
            </a:r>
            <a:r>
              <a:rPr b="0" i="0" lang="en-US" sz="2400" u="none" cap="none" strike="noStrike">
                <a:solidFill>
                  <a:srgbClr val="000000"/>
                </a:solidFill>
                <a:highlight>
                  <a:schemeClr val="lt1"/>
                </a:highlight>
                <a:latin typeface="Century Gothic"/>
                <a:ea typeface="Century Gothic"/>
                <a:cs typeface="Century Gothic"/>
                <a:sym typeface="Century Gothic"/>
              </a:rPr>
              <a:t> colors. </a:t>
            </a:r>
            <a:endParaRPr b="0" i="0" sz="1400" u="none" cap="none" strike="noStrike">
              <a:solidFill>
                <a:srgbClr val="000000"/>
              </a:solidFill>
              <a:highlight>
                <a:schemeClr val="lt1"/>
              </a:highlight>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rPr b="0" i="0" lang="en-US" sz="2400" u="sng" cap="none" strike="noStrike">
                <a:solidFill>
                  <a:srgbClr val="000000"/>
                </a:solidFill>
                <a:highlight>
                  <a:schemeClr val="lt1"/>
                </a:highlight>
                <a:latin typeface="Century Gothic"/>
                <a:ea typeface="Century Gothic"/>
                <a:cs typeface="Century Gothic"/>
                <a:sym typeface="Century Gothic"/>
              </a:rPr>
              <a:t>Ask</a:t>
            </a:r>
            <a:r>
              <a:rPr b="0" i="0" lang="en-US" sz="2400" u="none" cap="none" strike="noStrike">
                <a:solidFill>
                  <a:srgbClr val="000000"/>
                </a:solidFill>
                <a:highlight>
                  <a:schemeClr val="lt1"/>
                </a:highlight>
                <a:latin typeface="Century Gothic"/>
                <a:ea typeface="Century Gothic"/>
                <a:cs typeface="Century Gothic"/>
                <a:sym typeface="Century Gothic"/>
              </a:rPr>
              <a:t>: What are some of the </a:t>
            </a:r>
            <a:r>
              <a:rPr b="1" i="0" lang="en-US" sz="2400" u="none" cap="none" strike="noStrike">
                <a:solidFill>
                  <a:srgbClr val="000000"/>
                </a:solidFill>
                <a:highlight>
                  <a:schemeClr val="lt1"/>
                </a:highlight>
                <a:latin typeface="Century Gothic"/>
                <a:ea typeface="Century Gothic"/>
                <a:cs typeface="Century Gothic"/>
                <a:sym typeface="Century Gothic"/>
              </a:rPr>
              <a:t>various</a:t>
            </a:r>
            <a:r>
              <a:rPr b="0" i="0" lang="en-US" sz="2400" u="none" cap="none" strike="noStrike">
                <a:solidFill>
                  <a:srgbClr val="000000"/>
                </a:solidFill>
                <a:highlight>
                  <a:schemeClr val="lt1"/>
                </a:highlight>
                <a:latin typeface="Century Gothic"/>
                <a:ea typeface="Century Gothic"/>
                <a:cs typeface="Century Gothic"/>
                <a:sym typeface="Century Gothic"/>
              </a:rPr>
              <a:t> shapes you see in the classroom</a:t>
            </a:r>
            <a:r>
              <a:rPr b="0" i="0" lang="en-US" sz="2400" u="none" cap="none" strike="noStrike">
                <a:solidFill>
                  <a:srgbClr val="000000"/>
                </a:solidFill>
                <a:highlight>
                  <a:schemeClr val="lt1"/>
                </a:highlight>
                <a:latin typeface="Arial"/>
                <a:ea typeface="Arial"/>
                <a:cs typeface="Arial"/>
                <a:sym typeface="Arial"/>
              </a:rPr>
              <a:t>?</a:t>
            </a:r>
            <a:endParaRPr b="0" i="0" sz="2400" u="none" cap="none" strike="noStrike">
              <a:solidFill>
                <a:schemeClr val="dk1"/>
              </a:solidFill>
              <a:highlight>
                <a:schemeClr val="lt1"/>
              </a:highlight>
              <a:latin typeface="Century Gothic"/>
              <a:ea typeface="Century Gothic"/>
              <a:cs typeface="Century Gothic"/>
              <a:sym typeface="Century Gothic"/>
            </a:endParaRPr>
          </a:p>
        </p:txBody>
      </p:sp>
      <p:sp>
        <p:nvSpPr>
          <p:cNvPr id="135" name="Google Shape;135;p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Academic Vocabulary </a:t>
            </a:r>
            <a:endParaRPr b="0" i="0" sz="1400" u="none" cap="none" strike="noStrike">
              <a:solidFill>
                <a:srgbClr val="000000"/>
              </a:solidFill>
              <a:latin typeface="Century Gothic"/>
              <a:ea typeface="Century Gothic"/>
              <a:cs typeface="Century Gothic"/>
              <a:sym typeface="Century Gothic"/>
            </a:endParaRPr>
          </a:p>
        </p:txBody>
      </p:sp>
      <p:sp>
        <p:nvSpPr>
          <p:cNvPr id="136" name="Google Shape;136;p5"/>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11</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drawing, lamp&#10;&#10;Description automatically generated" id="137" name="Google Shape;137;p5"/>
          <p:cNvPicPr preferRelativeResize="0"/>
          <p:nvPr/>
        </p:nvPicPr>
        <p:blipFill rotWithShape="1">
          <a:blip r:embed="rId5">
            <a:alphaModFix/>
          </a:blip>
          <a:srcRect b="0" l="0" r="0" t="0"/>
          <a:stretch/>
        </p:blipFill>
        <p:spPr>
          <a:xfrm rot="9387287">
            <a:off x="9271967" y="5485049"/>
            <a:ext cx="2842710" cy="979582"/>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9" name="Shape 699"/>
        <p:cNvGrpSpPr/>
        <p:nvPr/>
      </p:nvGrpSpPr>
      <p:grpSpPr>
        <a:xfrm>
          <a:off x="0" y="0"/>
          <a:ext cx="0" cy="0"/>
          <a:chOff x="0" y="0"/>
          <a:chExt cx="0" cy="0"/>
        </a:xfrm>
      </p:grpSpPr>
      <p:pic>
        <p:nvPicPr>
          <p:cNvPr descr="A picture containing clock&#10;&#10;Description automatically generated" id="700" name="Google Shape;700;p49"/>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01" name="Google Shape;701;p49"/>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02" name="Google Shape;702;p4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703" name="Google Shape;703;p4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04" name="Google Shape;704;p49"/>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Independent Writing </a:t>
            </a:r>
            <a:endParaRPr b="0" i="0" sz="1400" u="none" cap="none" strike="noStrike">
              <a:solidFill>
                <a:srgbClr val="000000"/>
              </a:solidFill>
              <a:latin typeface="Century Gothic"/>
              <a:ea typeface="Century Gothic"/>
              <a:cs typeface="Century Gothic"/>
              <a:sym typeface="Century Gothic"/>
            </a:endParaRPr>
          </a:p>
        </p:txBody>
      </p:sp>
      <p:sp>
        <p:nvSpPr>
          <p:cNvPr id="705" name="Google Shape;705;p49"/>
          <p:cNvSpPr txBox="1"/>
          <p:nvPr/>
        </p:nvSpPr>
        <p:spPr>
          <a:xfrm>
            <a:off x="995894" y="1899966"/>
            <a:ext cx="9390639" cy="107717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Century Gothic"/>
                <a:ea typeface="Century Gothic"/>
                <a:cs typeface="Century Gothic"/>
                <a:sym typeface="Century Gothic"/>
              </a:rPr>
              <a:t>Like a good writer, </a:t>
            </a:r>
            <a:r>
              <a:rPr b="1" i="0" lang="en-US" sz="3200" u="none" cap="none" strike="noStrike">
                <a:solidFill>
                  <a:schemeClr val="dk1"/>
                </a:solidFill>
                <a:latin typeface="Century Gothic"/>
                <a:ea typeface="Century Gothic"/>
                <a:cs typeface="Century Gothic"/>
                <a:sym typeface="Century Gothic"/>
              </a:rPr>
              <a:t>sit quietly </a:t>
            </a:r>
            <a:r>
              <a:rPr b="0" i="0" lang="en-US" sz="3200" u="none" cap="none" strike="noStrike">
                <a:solidFill>
                  <a:schemeClr val="dk1"/>
                </a:solidFill>
                <a:latin typeface="Century Gothic"/>
                <a:ea typeface="Century Gothic"/>
                <a:cs typeface="Century Gothic"/>
                <a:sym typeface="Century Gothic"/>
              </a:rPr>
              <a:t>at your desk while you </a:t>
            </a:r>
            <a:r>
              <a:rPr b="1" i="0" lang="en-US" sz="3200" u="none" cap="none" strike="noStrike">
                <a:solidFill>
                  <a:schemeClr val="dk1"/>
                </a:solidFill>
                <a:latin typeface="Century Gothic"/>
                <a:ea typeface="Century Gothic"/>
                <a:cs typeface="Century Gothic"/>
                <a:sym typeface="Century Gothic"/>
              </a:rPr>
              <a:t>write</a:t>
            </a:r>
            <a:r>
              <a:rPr b="0" i="0" lang="en-US" sz="3200" u="none" cap="none" strike="noStrike">
                <a:solidFill>
                  <a:schemeClr val="dk1"/>
                </a:solidFill>
                <a:latin typeface="Century Gothic"/>
                <a:ea typeface="Century Gothic"/>
                <a:cs typeface="Century Gothic"/>
                <a:sym typeface="Century Gothic"/>
              </a:rPr>
              <a:t>. </a:t>
            </a:r>
            <a:endParaRPr b="0" i="0" sz="3200" u="none" cap="none" strike="noStrike">
              <a:solidFill>
                <a:schemeClr val="dk1"/>
              </a:solidFill>
              <a:latin typeface="Century Gothic"/>
              <a:ea typeface="Century Gothic"/>
              <a:cs typeface="Century Gothic"/>
              <a:sym typeface="Century Gothic"/>
            </a:endParaRPr>
          </a:p>
        </p:txBody>
      </p:sp>
      <p:sp>
        <p:nvSpPr>
          <p:cNvPr id="706" name="Google Shape;706;p49"/>
          <p:cNvSpPr txBox="1"/>
          <p:nvPr/>
        </p:nvSpPr>
        <p:spPr>
          <a:xfrm>
            <a:off x="995895" y="4177176"/>
            <a:ext cx="8548156" cy="58473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Century Gothic"/>
                <a:ea typeface="Century Gothic"/>
                <a:cs typeface="Century Gothic"/>
                <a:sym typeface="Century Gothic"/>
              </a:rPr>
              <a:t>You will continue </a:t>
            </a:r>
            <a:r>
              <a:rPr b="1" i="0" lang="en-US" sz="3200" u="none" cap="none" strike="noStrike">
                <a:solidFill>
                  <a:schemeClr val="dk1"/>
                </a:solidFill>
                <a:latin typeface="Century Gothic"/>
                <a:ea typeface="Century Gothic"/>
                <a:cs typeface="Century Gothic"/>
                <a:sym typeface="Century Gothic"/>
              </a:rPr>
              <a:t>writing</a:t>
            </a:r>
            <a:r>
              <a:rPr b="0" i="0" lang="en-US" sz="3200" u="none" cap="none" strike="noStrike">
                <a:solidFill>
                  <a:schemeClr val="dk1"/>
                </a:solidFill>
                <a:latin typeface="Century Gothic"/>
                <a:ea typeface="Century Gothic"/>
                <a:cs typeface="Century Gothic"/>
                <a:sym typeface="Century Gothic"/>
              </a:rPr>
              <a:t> your book. </a:t>
            </a:r>
            <a:endParaRPr b="0" i="0" sz="3200" u="none" cap="none" strike="noStrike">
              <a:solidFill>
                <a:schemeClr val="dk1"/>
              </a:solidFill>
              <a:latin typeface="Century Gothic"/>
              <a:ea typeface="Century Gothic"/>
              <a:cs typeface="Century Gothic"/>
              <a:sym typeface="Century Gothic"/>
            </a:endParaRPr>
          </a:p>
        </p:txBody>
      </p:sp>
      <p:pic>
        <p:nvPicPr>
          <p:cNvPr descr="Books outline" id="707" name="Google Shape;707;p49"/>
          <p:cNvPicPr preferRelativeResize="0"/>
          <p:nvPr/>
        </p:nvPicPr>
        <p:blipFill rotWithShape="1">
          <a:blip r:embed="rId6">
            <a:alphaModFix/>
          </a:blip>
          <a:srcRect b="0" l="0" r="0" t="0"/>
          <a:stretch/>
        </p:blipFill>
        <p:spPr>
          <a:xfrm>
            <a:off x="8941152" y="3186758"/>
            <a:ext cx="2429785" cy="2429785"/>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2" name="Shape 712"/>
        <p:cNvGrpSpPr/>
        <p:nvPr/>
      </p:nvGrpSpPr>
      <p:grpSpPr>
        <a:xfrm>
          <a:off x="0" y="0"/>
          <a:ext cx="0" cy="0"/>
          <a:chOff x="0" y="0"/>
          <a:chExt cx="0" cy="0"/>
        </a:xfrm>
      </p:grpSpPr>
      <p:pic>
        <p:nvPicPr>
          <p:cNvPr descr="A picture containing clock&#10;&#10;Description automatically generated" id="713" name="Google Shape;713;p50"/>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14" name="Google Shape;714;p50"/>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15" name="Google Shape;715;p50"/>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716" name="Google Shape;716;p50"/>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17" name="Google Shape;717;p50"/>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4000" u="none" cap="none" strike="noStrike">
                <a:solidFill>
                  <a:schemeClr val="lt1"/>
                </a:solidFill>
                <a:latin typeface="Century Gothic"/>
                <a:ea typeface="Century Gothic"/>
                <a:cs typeface="Century Gothic"/>
                <a:sym typeface="Century Gothic"/>
              </a:rPr>
              <a:t>Spelling </a:t>
            </a:r>
            <a:endParaRPr b="0" i="0" sz="1400" u="none" cap="none" strike="noStrike">
              <a:solidFill>
                <a:srgbClr val="000000"/>
              </a:solidFill>
              <a:latin typeface="Century Gothic"/>
              <a:ea typeface="Century Gothic"/>
              <a:cs typeface="Century Gothic"/>
              <a:sym typeface="Century Gothic"/>
            </a:endParaRPr>
          </a:p>
        </p:txBody>
      </p:sp>
      <p:sp>
        <p:nvSpPr>
          <p:cNvPr id="718" name="Google Shape;718;p50"/>
          <p:cNvSpPr txBox="1"/>
          <p:nvPr/>
        </p:nvSpPr>
        <p:spPr>
          <a:xfrm>
            <a:off x="6678095" y="1675743"/>
            <a:ext cx="2614570" cy="830956"/>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4800" u="none" cap="none" strike="noStrike">
                <a:solidFill>
                  <a:schemeClr val="dk1"/>
                </a:solidFill>
                <a:latin typeface="Century Gothic"/>
                <a:ea typeface="Century Gothic"/>
                <a:cs typeface="Century Gothic"/>
                <a:sym typeface="Century Gothic"/>
              </a:rPr>
              <a:t>mat</a:t>
            </a:r>
            <a:endParaRPr b="0" i="0" sz="4800" u="none" cap="none" strike="noStrike">
              <a:solidFill>
                <a:srgbClr val="000000"/>
              </a:solidFill>
              <a:latin typeface="Century Gothic"/>
              <a:ea typeface="Century Gothic"/>
              <a:cs typeface="Century Gothic"/>
              <a:sym typeface="Century Gothic"/>
            </a:endParaRPr>
          </a:p>
        </p:txBody>
      </p:sp>
      <p:sp>
        <p:nvSpPr>
          <p:cNvPr id="719" name="Google Shape;719;p50"/>
          <p:cNvSpPr txBox="1"/>
          <p:nvPr/>
        </p:nvSpPr>
        <p:spPr>
          <a:xfrm>
            <a:off x="2762028" y="3204777"/>
            <a:ext cx="2614570" cy="830956"/>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4800" u="none" cap="none" strike="noStrike">
                <a:solidFill>
                  <a:schemeClr val="dk1"/>
                </a:solidFill>
                <a:latin typeface="Century Gothic"/>
                <a:ea typeface="Century Gothic"/>
                <a:cs typeface="Century Gothic"/>
                <a:sym typeface="Century Gothic"/>
              </a:rPr>
              <a:t>at</a:t>
            </a:r>
            <a:endParaRPr b="0" i="0" sz="4800" u="none" cap="none" strike="noStrike">
              <a:solidFill>
                <a:srgbClr val="000000"/>
              </a:solidFill>
              <a:latin typeface="Century Gothic"/>
              <a:ea typeface="Century Gothic"/>
              <a:cs typeface="Century Gothic"/>
              <a:sym typeface="Century Gothic"/>
            </a:endParaRPr>
          </a:p>
        </p:txBody>
      </p:sp>
      <p:sp>
        <p:nvSpPr>
          <p:cNvPr id="720" name="Google Shape;720;p50"/>
          <p:cNvSpPr txBox="1"/>
          <p:nvPr/>
        </p:nvSpPr>
        <p:spPr>
          <a:xfrm>
            <a:off x="2762028" y="1686401"/>
            <a:ext cx="2614570" cy="830956"/>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4800" u="none" cap="none" strike="noStrike">
                <a:solidFill>
                  <a:schemeClr val="dk1"/>
                </a:solidFill>
                <a:latin typeface="Century Gothic"/>
                <a:ea typeface="Century Gothic"/>
                <a:cs typeface="Century Gothic"/>
                <a:sym typeface="Century Gothic"/>
              </a:rPr>
              <a:t>am</a:t>
            </a:r>
            <a:endParaRPr b="0" i="0" sz="4800" u="none" cap="none" strike="noStrike">
              <a:solidFill>
                <a:srgbClr val="000000"/>
              </a:solidFill>
              <a:latin typeface="Century Gothic"/>
              <a:ea typeface="Century Gothic"/>
              <a:cs typeface="Century Gothic"/>
              <a:sym typeface="Century Gothic"/>
            </a:endParaRPr>
          </a:p>
        </p:txBody>
      </p:sp>
      <p:sp>
        <p:nvSpPr>
          <p:cNvPr id="721" name="Google Shape;721;p50"/>
          <p:cNvSpPr txBox="1"/>
          <p:nvPr/>
        </p:nvSpPr>
        <p:spPr>
          <a:xfrm>
            <a:off x="6678095" y="3201841"/>
            <a:ext cx="2614570" cy="830956"/>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4800" u="none" cap="none" strike="noStrike">
                <a:solidFill>
                  <a:schemeClr val="dk1"/>
                </a:solidFill>
                <a:latin typeface="Century Gothic"/>
                <a:ea typeface="Century Gothic"/>
                <a:cs typeface="Century Gothic"/>
                <a:sym typeface="Century Gothic"/>
              </a:rPr>
              <a:t>sat</a:t>
            </a:r>
            <a:endParaRPr b="0" i="0" sz="4800" u="none" cap="none" strike="noStrike">
              <a:solidFill>
                <a:srgbClr val="000000"/>
              </a:solidFill>
              <a:latin typeface="Century Gothic"/>
              <a:ea typeface="Century Gothic"/>
              <a:cs typeface="Century Gothic"/>
              <a:sym typeface="Century Gothic"/>
            </a:endParaRPr>
          </a:p>
        </p:txBody>
      </p:sp>
      <p:sp>
        <p:nvSpPr>
          <p:cNvPr id="722" name="Google Shape;722;p50"/>
          <p:cNvSpPr txBox="1"/>
          <p:nvPr/>
        </p:nvSpPr>
        <p:spPr>
          <a:xfrm>
            <a:off x="2762028" y="4720217"/>
            <a:ext cx="2614570" cy="830956"/>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4800" u="none" cap="none" strike="noStrike">
                <a:solidFill>
                  <a:schemeClr val="dk1"/>
                </a:solidFill>
                <a:latin typeface="Century Gothic"/>
                <a:ea typeface="Century Gothic"/>
                <a:cs typeface="Century Gothic"/>
                <a:sym typeface="Century Gothic"/>
              </a:rPr>
              <a:t>I</a:t>
            </a:r>
            <a:endParaRPr b="0" i="0" sz="4800" u="none" cap="none" strike="noStrike">
              <a:solidFill>
                <a:srgbClr val="000000"/>
              </a:solidFill>
              <a:latin typeface="Century Gothic"/>
              <a:ea typeface="Century Gothic"/>
              <a:cs typeface="Century Gothic"/>
              <a:sym typeface="Century Gothic"/>
            </a:endParaRPr>
          </a:p>
        </p:txBody>
      </p:sp>
      <p:sp>
        <p:nvSpPr>
          <p:cNvPr id="723" name="Google Shape;723;p50"/>
          <p:cNvSpPr txBox="1"/>
          <p:nvPr/>
        </p:nvSpPr>
        <p:spPr>
          <a:xfrm>
            <a:off x="6678095" y="4717281"/>
            <a:ext cx="2614570" cy="830956"/>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4800" u="none" cap="none" strike="noStrike">
                <a:solidFill>
                  <a:schemeClr val="dk1"/>
                </a:solidFill>
                <a:latin typeface="Century Gothic"/>
                <a:ea typeface="Century Gothic"/>
                <a:cs typeface="Century Gothic"/>
                <a:sym typeface="Century Gothic"/>
              </a:rPr>
              <a:t>see</a:t>
            </a:r>
            <a:endParaRPr b="0" i="0" sz="48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8" name="Shape 728"/>
        <p:cNvGrpSpPr/>
        <p:nvPr/>
      </p:nvGrpSpPr>
      <p:grpSpPr>
        <a:xfrm>
          <a:off x="0" y="0"/>
          <a:ext cx="0" cy="0"/>
          <a:chOff x="0" y="0"/>
          <a:chExt cx="0" cy="0"/>
        </a:xfrm>
      </p:grpSpPr>
      <p:pic>
        <p:nvPicPr>
          <p:cNvPr descr="A picture containing clock&#10;&#10;Description automatically generated" id="729" name="Google Shape;729;p5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30" name="Google Shape;730;p51"/>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31" name="Google Shape;731;p51"/>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732" name="Google Shape;732;p5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33" name="Google Shape;733;p5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Language and Conventions</a:t>
            </a:r>
            <a:endParaRPr b="0" i="0" sz="1400" u="none" cap="none" strike="noStrike">
              <a:solidFill>
                <a:srgbClr val="000000"/>
              </a:solidFill>
              <a:latin typeface="Century Gothic"/>
              <a:ea typeface="Century Gothic"/>
              <a:cs typeface="Century Gothic"/>
              <a:sym typeface="Century Gothic"/>
            </a:endParaRPr>
          </a:p>
        </p:txBody>
      </p:sp>
      <p:sp>
        <p:nvSpPr>
          <p:cNvPr id="734" name="Google Shape;734;p51"/>
          <p:cNvSpPr txBox="1"/>
          <p:nvPr/>
        </p:nvSpPr>
        <p:spPr>
          <a:xfrm>
            <a:off x="4771496" y="4314151"/>
            <a:ext cx="6431399" cy="107717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0" i="0" lang="en-US" sz="3200" u="none" cap="none" strike="noStrike">
                <a:solidFill>
                  <a:schemeClr val="dk1"/>
                </a:solidFill>
                <a:latin typeface="Century Gothic"/>
                <a:ea typeface="Century Gothic"/>
                <a:cs typeface="Century Gothic"/>
                <a:sym typeface="Century Gothic"/>
              </a:rPr>
              <a:t>With a partner, </a:t>
            </a:r>
            <a:r>
              <a:rPr b="1" i="0" lang="en-US" sz="3200" u="none" cap="none" strike="noStrike">
                <a:solidFill>
                  <a:schemeClr val="dk1"/>
                </a:solidFill>
                <a:latin typeface="Century Gothic"/>
                <a:ea typeface="Century Gothic"/>
                <a:cs typeface="Century Gothic"/>
                <a:sym typeface="Century Gothic"/>
              </a:rPr>
              <a:t>find</a:t>
            </a:r>
            <a:r>
              <a:rPr b="0" i="0" lang="en-US" sz="3200" u="none" cap="none" strike="noStrike">
                <a:solidFill>
                  <a:schemeClr val="dk1"/>
                </a:solidFill>
                <a:latin typeface="Century Gothic"/>
                <a:ea typeface="Century Gothic"/>
                <a:cs typeface="Century Gothic"/>
                <a:sym typeface="Century Gothic"/>
              </a:rPr>
              <a:t> people or things in the classroom. </a:t>
            </a:r>
            <a:endParaRPr b="0" i="0" sz="3200" u="none" cap="none" strike="noStrike">
              <a:solidFill>
                <a:schemeClr val="dk1"/>
              </a:solidFill>
              <a:latin typeface="Century Gothic"/>
              <a:ea typeface="Century Gothic"/>
              <a:cs typeface="Century Gothic"/>
              <a:sym typeface="Century Gothic"/>
            </a:endParaRPr>
          </a:p>
        </p:txBody>
      </p:sp>
      <p:sp>
        <p:nvSpPr>
          <p:cNvPr id="735" name="Google Shape;735;p51"/>
          <p:cNvSpPr txBox="1"/>
          <p:nvPr/>
        </p:nvSpPr>
        <p:spPr>
          <a:xfrm>
            <a:off x="1265446" y="1963494"/>
            <a:ext cx="9661108" cy="15696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800"/>
              <a:buFont typeface="Arial"/>
              <a:buNone/>
            </a:pPr>
            <a:r>
              <a:rPr b="0" i="0" lang="en-US" sz="4800" u="none" cap="none" strike="noStrike">
                <a:solidFill>
                  <a:schemeClr val="accent1"/>
                </a:solidFill>
                <a:latin typeface="Century Gothic"/>
                <a:ea typeface="Century Gothic"/>
                <a:cs typeface="Century Gothic"/>
                <a:sym typeface="Century Gothic"/>
              </a:rPr>
              <a:t>A noun is a person, animal, place or thing</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0" name="Shape 740"/>
        <p:cNvGrpSpPr/>
        <p:nvPr/>
      </p:nvGrpSpPr>
      <p:grpSpPr>
        <a:xfrm>
          <a:off x="0" y="0"/>
          <a:ext cx="0" cy="0"/>
          <a:chOff x="0" y="0"/>
          <a:chExt cx="0" cy="0"/>
        </a:xfrm>
      </p:grpSpPr>
      <p:pic>
        <p:nvPicPr>
          <p:cNvPr descr="A picture containing drawing, lamp&#10;&#10;Description automatically generated" id="741" name="Google Shape;741;p52"/>
          <p:cNvPicPr preferRelativeResize="0"/>
          <p:nvPr/>
        </p:nvPicPr>
        <p:blipFill rotWithShape="1">
          <a:blip r:embed="rId3">
            <a:alphaModFix/>
          </a:blip>
          <a:srcRect b="0" l="0" r="0" t="0"/>
          <a:stretch/>
        </p:blipFill>
        <p:spPr>
          <a:xfrm rot="9387287">
            <a:off x="9271967" y="5485049"/>
            <a:ext cx="2842710" cy="979582"/>
          </a:xfrm>
          <a:prstGeom prst="rect">
            <a:avLst/>
          </a:prstGeom>
          <a:noFill/>
          <a:ln>
            <a:noFill/>
          </a:ln>
        </p:spPr>
      </p:pic>
      <p:pic>
        <p:nvPicPr>
          <p:cNvPr descr="A picture containing drawing, lamp&#10;&#10;Description automatically generated" id="742" name="Google Shape;742;p52"/>
          <p:cNvPicPr preferRelativeResize="0"/>
          <p:nvPr/>
        </p:nvPicPr>
        <p:blipFill rotWithShape="1">
          <a:blip r:embed="rId3">
            <a:alphaModFix/>
          </a:blip>
          <a:srcRect b="0" l="0" r="0" t="0"/>
          <a:stretch/>
        </p:blipFill>
        <p:spPr>
          <a:xfrm rot="9387287">
            <a:off x="-82083" y="449101"/>
            <a:ext cx="2842710" cy="979582"/>
          </a:xfrm>
          <a:prstGeom prst="rect">
            <a:avLst/>
          </a:prstGeom>
          <a:noFill/>
          <a:ln>
            <a:noFill/>
          </a:ln>
        </p:spPr>
      </p:pic>
      <p:cxnSp>
        <p:nvCxnSpPr>
          <p:cNvPr id="743" name="Google Shape;743;p52"/>
          <p:cNvCxnSpPr/>
          <p:nvPr/>
        </p:nvCxnSpPr>
        <p:spPr>
          <a:xfrm rot="10800000">
            <a:off x="0" y="3143250"/>
            <a:ext cx="12192000" cy="0"/>
          </a:xfrm>
          <a:prstGeom prst="straightConnector1">
            <a:avLst/>
          </a:prstGeom>
          <a:noFill/>
          <a:ln cap="flat" cmpd="sng" w="28575">
            <a:solidFill>
              <a:srgbClr val="0070C0"/>
            </a:solidFill>
            <a:prstDash val="solid"/>
            <a:miter lim="800000"/>
            <a:headEnd len="sm" w="sm" type="none"/>
            <a:tailEnd len="sm" w="sm" type="none"/>
          </a:ln>
        </p:spPr>
      </p:cxnSp>
      <p:sp>
        <p:nvSpPr>
          <p:cNvPr id="744" name="Google Shape;744;p52"/>
          <p:cNvSpPr/>
          <p:nvPr/>
        </p:nvSpPr>
        <p:spPr>
          <a:xfrm>
            <a:off x="2581999" y="2235872"/>
            <a:ext cx="7028001" cy="1814755"/>
          </a:xfrm>
          <a:prstGeom prst="rect">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6000" u="none" cap="none" strike="noStrike">
                <a:solidFill>
                  <a:schemeClr val="lt1"/>
                </a:solidFill>
                <a:latin typeface="Century Gothic"/>
                <a:ea typeface="Century Gothic"/>
                <a:cs typeface="Century Gothic"/>
                <a:sym typeface="Century Gothic"/>
              </a:rPr>
              <a:t>Lesson 4</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745" name="Google Shape;745;p52"/>
          <p:cNvPicPr preferRelativeResize="0"/>
          <p:nvPr/>
        </p:nvPicPr>
        <p:blipFill rotWithShape="1">
          <a:blip r:embed="rId4">
            <a:alphaModFix/>
          </a:blip>
          <a:srcRect b="0" l="0" r="52261" t="0"/>
          <a:stretch/>
        </p:blipFill>
        <p:spPr>
          <a:xfrm>
            <a:off x="4771547" y="4649495"/>
            <a:ext cx="3157122" cy="903076"/>
          </a:xfrm>
          <a:prstGeom prst="rect">
            <a:avLst/>
          </a:prstGeom>
          <a:noFill/>
          <a:ln>
            <a:noFill/>
          </a:ln>
        </p:spPr>
      </p:pic>
      <p:pic>
        <p:nvPicPr>
          <p:cNvPr descr="Logo, company name&#10;&#10;Description automatically generated" id="746" name="Google Shape;746;p5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1" name="Shape 751"/>
        <p:cNvGrpSpPr/>
        <p:nvPr/>
      </p:nvGrpSpPr>
      <p:grpSpPr>
        <a:xfrm>
          <a:off x="0" y="0"/>
          <a:ext cx="0" cy="0"/>
          <a:chOff x="0" y="0"/>
          <a:chExt cx="0" cy="0"/>
        </a:xfrm>
      </p:grpSpPr>
      <p:pic>
        <p:nvPicPr>
          <p:cNvPr descr="A picture containing clock&#10;&#10;Description automatically generated" id="752" name="Google Shape;752;p5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53" name="Google Shape;753;p5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54" name="Google Shape;754;p5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755" name="Google Shape;755;p5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56" name="Google Shape;756;p5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Phonics</a:t>
            </a:r>
            <a:endParaRPr b="0" i="0" sz="1400" u="none" cap="none" strike="noStrike">
              <a:solidFill>
                <a:srgbClr val="000000"/>
              </a:solidFill>
              <a:latin typeface="Century Gothic"/>
              <a:ea typeface="Century Gothic"/>
              <a:cs typeface="Century Gothic"/>
              <a:sym typeface="Century Gothic"/>
            </a:endParaRPr>
          </a:p>
        </p:txBody>
      </p:sp>
      <p:sp>
        <p:nvSpPr>
          <p:cNvPr id="757" name="Google Shape;757;p53"/>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17</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text, clipart&#10;&#10;Description automatically generated" id="758" name="Google Shape;758;p53"/>
          <p:cNvPicPr preferRelativeResize="0"/>
          <p:nvPr/>
        </p:nvPicPr>
        <p:blipFill rotWithShape="1">
          <a:blip r:embed="rId6">
            <a:alphaModFix/>
          </a:blip>
          <a:srcRect b="0" l="0" r="0" t="0"/>
          <a:stretch/>
        </p:blipFill>
        <p:spPr>
          <a:xfrm>
            <a:off x="7347925" y="2687678"/>
            <a:ext cx="4575300" cy="659472"/>
          </a:xfrm>
          <a:prstGeom prst="rect">
            <a:avLst/>
          </a:prstGeom>
          <a:noFill/>
          <a:ln>
            <a:noFill/>
          </a:ln>
        </p:spPr>
      </p:pic>
      <p:sp>
        <p:nvSpPr>
          <p:cNvPr id="759" name="Google Shape;759;p53"/>
          <p:cNvSpPr txBox="1"/>
          <p:nvPr/>
        </p:nvSpPr>
        <p:spPr>
          <a:xfrm>
            <a:off x="7347875" y="3630613"/>
            <a:ext cx="4575300" cy="954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2800" u="none" cap="none" strike="noStrike">
                <a:solidFill>
                  <a:schemeClr val="dk1"/>
                </a:solidFill>
                <a:latin typeface="Century Gothic"/>
                <a:ea typeface="Century Gothic"/>
                <a:cs typeface="Century Gothic"/>
                <a:sym typeface="Century Gothic"/>
              </a:rPr>
              <a:t>Decode</a:t>
            </a:r>
            <a:r>
              <a:rPr b="0" i="0" lang="en-US" sz="2800" u="none" cap="none" strike="noStrike">
                <a:solidFill>
                  <a:schemeClr val="dk1"/>
                </a:solidFill>
                <a:latin typeface="Century Gothic"/>
                <a:ea typeface="Century Gothic"/>
                <a:cs typeface="Century Gothic"/>
                <a:sym typeface="Century Gothic"/>
              </a:rPr>
              <a:t> the words with your partner.  </a:t>
            </a:r>
            <a:endParaRPr b="0" i="0" sz="1400" u="none" cap="none" strike="noStrike">
              <a:solidFill>
                <a:srgbClr val="000000"/>
              </a:solidFill>
              <a:latin typeface="Arial"/>
              <a:ea typeface="Arial"/>
              <a:cs typeface="Arial"/>
              <a:sym typeface="Arial"/>
            </a:endParaRPr>
          </a:p>
        </p:txBody>
      </p:sp>
      <p:pic>
        <p:nvPicPr>
          <p:cNvPr descr="Graphical user interface, application&#10;&#10;Description automatically generated" id="760" name="Google Shape;760;p53"/>
          <p:cNvPicPr preferRelativeResize="0"/>
          <p:nvPr/>
        </p:nvPicPr>
        <p:blipFill rotWithShape="1">
          <a:blip r:embed="rId7">
            <a:alphaModFix/>
          </a:blip>
          <a:srcRect b="0" l="0" r="0" t="0"/>
          <a:stretch/>
        </p:blipFill>
        <p:spPr>
          <a:xfrm>
            <a:off x="3184760" y="1297873"/>
            <a:ext cx="3721100" cy="502920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761" name="Google Shape;761;p53"/>
          <p:cNvSpPr txBox="1"/>
          <p:nvPr/>
        </p:nvSpPr>
        <p:spPr>
          <a:xfrm>
            <a:off x="674992" y="3630636"/>
            <a:ext cx="927900" cy="831000"/>
          </a:xfrm>
          <a:prstGeom prst="rect">
            <a:avLst/>
          </a:prstGeom>
          <a:noFill/>
          <a:ln cap="flat" cmpd="sng" w="19050">
            <a:solidFill>
              <a:srgbClr val="4472C4"/>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t/>
            </a:r>
            <a:endParaRPr b="0" i="0" sz="4800" u="none" cap="none" strike="noStrike">
              <a:solidFill>
                <a:srgbClr val="000000"/>
              </a:solidFill>
              <a:latin typeface="Century Gothic"/>
              <a:ea typeface="Century Gothic"/>
              <a:cs typeface="Century Gothic"/>
              <a:sym typeface="Century Gothic"/>
            </a:endParaRPr>
          </a:p>
        </p:txBody>
      </p:sp>
      <p:sp>
        <p:nvSpPr>
          <p:cNvPr id="762" name="Google Shape;762;p53"/>
          <p:cNvSpPr txBox="1"/>
          <p:nvPr/>
        </p:nvSpPr>
        <p:spPr>
          <a:xfrm>
            <a:off x="1794288" y="3630636"/>
            <a:ext cx="927900" cy="831000"/>
          </a:xfrm>
          <a:prstGeom prst="rect">
            <a:avLst/>
          </a:prstGeom>
          <a:noFill/>
          <a:ln cap="flat" cmpd="sng" w="19050">
            <a:solidFill>
              <a:srgbClr val="4472C4"/>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t/>
            </a:r>
            <a:endParaRPr b="0" i="0" sz="4800" u="none" cap="none" strike="noStrike">
              <a:solidFill>
                <a:srgbClr val="000000"/>
              </a:solidFill>
              <a:latin typeface="Century Gothic"/>
              <a:ea typeface="Century Gothic"/>
              <a:cs typeface="Century Gothic"/>
              <a:sym typeface="Century Gothic"/>
            </a:endParaRPr>
          </a:p>
        </p:txBody>
      </p:sp>
      <p:sp>
        <p:nvSpPr>
          <p:cNvPr id="763" name="Google Shape;763;p53"/>
          <p:cNvSpPr txBox="1"/>
          <p:nvPr/>
        </p:nvSpPr>
        <p:spPr>
          <a:xfrm>
            <a:off x="391353" y="2386201"/>
            <a:ext cx="2614500" cy="831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4800" u="none" cap="none" strike="noStrike">
                <a:solidFill>
                  <a:schemeClr val="dk1"/>
                </a:solidFill>
                <a:latin typeface="Century Gothic"/>
                <a:ea typeface="Century Gothic"/>
                <a:cs typeface="Century Gothic"/>
                <a:sym typeface="Century Gothic"/>
              </a:rPr>
              <a:t>am</a:t>
            </a:r>
            <a:endParaRPr b="0" i="0" sz="48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8" name="Shape 768"/>
        <p:cNvGrpSpPr/>
        <p:nvPr/>
      </p:nvGrpSpPr>
      <p:grpSpPr>
        <a:xfrm>
          <a:off x="0" y="0"/>
          <a:ext cx="0" cy="0"/>
          <a:chOff x="0" y="0"/>
          <a:chExt cx="0" cy="0"/>
        </a:xfrm>
      </p:grpSpPr>
      <p:pic>
        <p:nvPicPr>
          <p:cNvPr descr="A picture containing clock&#10;&#10;Description automatically generated" id="769" name="Google Shape;769;p9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70" name="Google Shape;770;p97"/>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71" name="Google Shape;771;p97"/>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772" name="Google Shape;772;p9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73" name="Google Shape;773;p9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Phonics</a:t>
            </a:r>
            <a:endParaRPr b="0" i="0" sz="1400" u="none" cap="none" strike="noStrike">
              <a:solidFill>
                <a:srgbClr val="000000"/>
              </a:solidFill>
              <a:latin typeface="Century Gothic"/>
              <a:ea typeface="Century Gothic"/>
              <a:cs typeface="Century Gothic"/>
              <a:sym typeface="Century Gothic"/>
            </a:endParaRPr>
          </a:p>
        </p:txBody>
      </p:sp>
      <p:sp>
        <p:nvSpPr>
          <p:cNvPr id="774" name="Google Shape;774;p97"/>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19,20</a:t>
            </a:r>
            <a:endParaRPr b="0" i="0" sz="1400" u="none" cap="none" strike="noStrike">
              <a:solidFill>
                <a:srgbClr val="000000"/>
              </a:solidFill>
              <a:latin typeface="Century Gothic"/>
              <a:ea typeface="Century Gothic"/>
              <a:cs typeface="Century Gothic"/>
              <a:sym typeface="Century Gothic"/>
            </a:endParaRPr>
          </a:p>
        </p:txBody>
      </p:sp>
      <p:sp>
        <p:nvSpPr>
          <p:cNvPr id="775" name="Google Shape;775;p97"/>
          <p:cNvSpPr txBox="1"/>
          <p:nvPr/>
        </p:nvSpPr>
        <p:spPr>
          <a:xfrm>
            <a:off x="8495017" y="2001034"/>
            <a:ext cx="3783031" cy="304694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19 and 20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3200" u="none" cap="none" strike="noStrike">
              <a:solidFill>
                <a:schemeClr val="dk1"/>
              </a:solidFill>
              <a:latin typeface="Century Gothic"/>
              <a:ea typeface="Century Gothic"/>
              <a:cs typeface="Century Gothic"/>
              <a:sym typeface="Century Gothic"/>
            </a:endParaRPr>
          </a:p>
        </p:txBody>
      </p:sp>
      <p:pic>
        <p:nvPicPr>
          <p:cNvPr descr="Graphical user interface, application&#10;&#10;Description automatically generated" id="776" name="Google Shape;776;p97"/>
          <p:cNvPicPr preferRelativeResize="0"/>
          <p:nvPr/>
        </p:nvPicPr>
        <p:blipFill rotWithShape="1">
          <a:blip r:embed="rId6">
            <a:alphaModFix/>
          </a:blip>
          <a:srcRect b="0" l="0" r="0" t="0"/>
          <a:stretch/>
        </p:blipFill>
        <p:spPr>
          <a:xfrm>
            <a:off x="584653" y="1174814"/>
            <a:ext cx="3721100" cy="502920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descr="Graphical user interface, application&#10;&#10;Description automatically generated" id="777" name="Google Shape;777;p97"/>
          <p:cNvPicPr preferRelativeResize="0"/>
          <p:nvPr/>
        </p:nvPicPr>
        <p:blipFill rotWithShape="1">
          <a:blip r:embed="rId7">
            <a:alphaModFix/>
          </a:blip>
          <a:srcRect b="0" l="0" r="0" t="0"/>
          <a:stretch/>
        </p:blipFill>
        <p:spPr>
          <a:xfrm>
            <a:off x="4514124" y="1159009"/>
            <a:ext cx="3708400" cy="502920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2" name="Shape 782"/>
        <p:cNvGrpSpPr/>
        <p:nvPr/>
      </p:nvGrpSpPr>
      <p:grpSpPr>
        <a:xfrm>
          <a:off x="0" y="0"/>
          <a:ext cx="0" cy="0"/>
          <a:chOff x="0" y="0"/>
          <a:chExt cx="0" cy="0"/>
        </a:xfrm>
      </p:grpSpPr>
      <p:pic>
        <p:nvPicPr>
          <p:cNvPr descr="A picture containing clock&#10;&#10;Description automatically generated" id="783" name="Google Shape;783;p5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84" name="Google Shape;784;p5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85" name="Google Shape;785;p5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786" name="Google Shape;786;p5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87" name="Google Shape;787;p5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Decodable Story </a:t>
            </a:r>
            <a:endParaRPr b="0" i="0" sz="1400" u="none" cap="none" strike="noStrike">
              <a:solidFill>
                <a:srgbClr val="000000"/>
              </a:solidFill>
              <a:latin typeface="Century Gothic"/>
              <a:ea typeface="Century Gothic"/>
              <a:cs typeface="Century Gothic"/>
              <a:sym typeface="Century Gothic"/>
            </a:endParaRPr>
          </a:p>
        </p:txBody>
      </p:sp>
      <p:sp>
        <p:nvSpPr>
          <p:cNvPr id="788" name="Google Shape;788;p54"/>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21</a:t>
            </a:r>
            <a:endParaRPr b="0" i="0" sz="1400" u="none" cap="none" strike="noStrike">
              <a:solidFill>
                <a:srgbClr val="000000"/>
              </a:solidFill>
              <a:latin typeface="Century Gothic"/>
              <a:ea typeface="Century Gothic"/>
              <a:cs typeface="Century Gothic"/>
              <a:sym typeface="Century Gothic"/>
            </a:endParaRPr>
          </a:p>
        </p:txBody>
      </p:sp>
      <p:sp>
        <p:nvSpPr>
          <p:cNvPr id="789" name="Google Shape;789;p54"/>
          <p:cNvSpPr txBox="1"/>
          <p:nvPr/>
        </p:nvSpPr>
        <p:spPr>
          <a:xfrm>
            <a:off x="6373670" y="2360584"/>
            <a:ext cx="4499094" cy="255450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21 in your Student Interactive. </a:t>
            </a:r>
            <a:r>
              <a:rPr b="1" i="0" lang="en-US" sz="3200" u="none" cap="none" strike="noStrike">
                <a:solidFill>
                  <a:schemeClr val="dk1"/>
                </a:solidFill>
                <a:latin typeface="Century Gothic"/>
                <a:ea typeface="Century Gothic"/>
                <a:cs typeface="Century Gothic"/>
                <a:sym typeface="Century Gothic"/>
              </a:rPr>
              <a:t>Read</a:t>
            </a:r>
            <a:r>
              <a:rPr b="0" i="0" lang="en-US" sz="3200" u="none" cap="none" strike="noStrike">
                <a:solidFill>
                  <a:schemeClr val="dk1"/>
                </a:solidFill>
                <a:latin typeface="Century Gothic"/>
                <a:ea typeface="Century Gothic"/>
                <a:cs typeface="Century Gothic"/>
                <a:sym typeface="Century Gothic"/>
              </a:rPr>
              <a:t> “At a Mat” with your partner. </a:t>
            </a:r>
            <a:endParaRPr b="0" i="0" sz="3200" u="none" cap="none" strike="noStrike">
              <a:solidFill>
                <a:schemeClr val="dk1"/>
              </a:solidFill>
              <a:latin typeface="Century Gothic"/>
              <a:ea typeface="Century Gothic"/>
              <a:cs typeface="Century Gothic"/>
              <a:sym typeface="Century Gothic"/>
            </a:endParaRPr>
          </a:p>
        </p:txBody>
      </p:sp>
      <p:pic>
        <p:nvPicPr>
          <p:cNvPr descr="A picture containing graphical user interface&#10;&#10;Description automatically generated" id="790" name="Google Shape;790;p54"/>
          <p:cNvPicPr preferRelativeResize="0"/>
          <p:nvPr/>
        </p:nvPicPr>
        <p:blipFill rotWithShape="1">
          <a:blip r:embed="rId6">
            <a:alphaModFix/>
          </a:blip>
          <a:srcRect b="0" l="0" r="0" t="0"/>
          <a:stretch/>
        </p:blipFill>
        <p:spPr>
          <a:xfrm>
            <a:off x="1545858" y="1174814"/>
            <a:ext cx="3721100" cy="502920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5" name="Shape 795"/>
        <p:cNvGrpSpPr/>
        <p:nvPr/>
      </p:nvGrpSpPr>
      <p:grpSpPr>
        <a:xfrm>
          <a:off x="0" y="0"/>
          <a:ext cx="0" cy="0"/>
          <a:chOff x="0" y="0"/>
          <a:chExt cx="0" cy="0"/>
        </a:xfrm>
      </p:grpSpPr>
      <p:pic>
        <p:nvPicPr>
          <p:cNvPr descr="A picture containing clock&#10;&#10;Description automatically generated" id="796" name="Google Shape;796;p5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97" name="Google Shape;797;p5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98" name="Google Shape;798;p5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799" name="Google Shape;799;p5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00" name="Google Shape;800;p5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Decodable Story </a:t>
            </a:r>
            <a:endParaRPr b="0" i="0" sz="1400" u="none" cap="none" strike="noStrike">
              <a:solidFill>
                <a:srgbClr val="000000"/>
              </a:solidFill>
              <a:latin typeface="Century Gothic"/>
              <a:ea typeface="Century Gothic"/>
              <a:cs typeface="Century Gothic"/>
              <a:sym typeface="Century Gothic"/>
            </a:endParaRPr>
          </a:p>
        </p:txBody>
      </p:sp>
      <p:sp>
        <p:nvSpPr>
          <p:cNvPr id="801" name="Google Shape;801;p55"/>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22,23</a:t>
            </a:r>
            <a:endParaRPr b="0" i="0" sz="1400" u="none" cap="none" strike="noStrike">
              <a:solidFill>
                <a:srgbClr val="000000"/>
              </a:solidFill>
              <a:latin typeface="Century Gothic"/>
              <a:ea typeface="Century Gothic"/>
              <a:cs typeface="Century Gothic"/>
              <a:sym typeface="Century Gothic"/>
            </a:endParaRPr>
          </a:p>
        </p:txBody>
      </p:sp>
      <p:pic>
        <p:nvPicPr>
          <p:cNvPr descr="Graphical user interface, application, website&#10;&#10;Description automatically generated" id="802" name="Google Shape;802;p55"/>
          <p:cNvPicPr preferRelativeResize="0"/>
          <p:nvPr/>
        </p:nvPicPr>
        <p:blipFill rotWithShape="1">
          <a:blip r:embed="rId6">
            <a:alphaModFix/>
          </a:blip>
          <a:srcRect b="0" l="0" r="0" t="0"/>
          <a:stretch/>
        </p:blipFill>
        <p:spPr>
          <a:xfrm>
            <a:off x="1902258" y="1231656"/>
            <a:ext cx="7292385" cy="491551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7" name="Shape 807"/>
        <p:cNvGrpSpPr/>
        <p:nvPr/>
      </p:nvGrpSpPr>
      <p:grpSpPr>
        <a:xfrm>
          <a:off x="0" y="0"/>
          <a:ext cx="0" cy="0"/>
          <a:chOff x="0" y="0"/>
          <a:chExt cx="0" cy="0"/>
        </a:xfrm>
      </p:grpSpPr>
      <p:pic>
        <p:nvPicPr>
          <p:cNvPr descr="A picture containing clock&#10;&#10;Description automatically generated" id="808" name="Google Shape;808;p56"/>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809" name="Google Shape;809;p56"/>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810" name="Google Shape;810;p5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811" name="Google Shape;811;p56"/>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12" name="Google Shape;812;p56"/>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Use Text Evidence</a:t>
            </a:r>
            <a:endParaRPr b="0" i="0" sz="1400" u="none" cap="none" strike="noStrike">
              <a:solidFill>
                <a:srgbClr val="000000"/>
              </a:solidFill>
              <a:latin typeface="Century Gothic"/>
              <a:ea typeface="Century Gothic"/>
              <a:cs typeface="Century Gothic"/>
              <a:sym typeface="Century Gothic"/>
            </a:endParaRPr>
          </a:p>
        </p:txBody>
      </p:sp>
      <p:sp>
        <p:nvSpPr>
          <p:cNvPr id="813" name="Google Shape;813;p56"/>
          <p:cNvSpPr txBox="1"/>
          <p:nvPr/>
        </p:nvSpPr>
        <p:spPr>
          <a:xfrm>
            <a:off x="5221388" y="1754813"/>
            <a:ext cx="6668514" cy="3539390"/>
          </a:xfrm>
          <a:prstGeom prst="rect">
            <a:avLst/>
          </a:prstGeom>
          <a:noFill/>
          <a:ln>
            <a:noFill/>
          </a:ln>
        </p:spPr>
        <p:txBody>
          <a:bodyPr anchorCtr="0" anchor="t" bIns="45700" lIns="91425" spcFirstLastPara="1" rIns="91425" wrap="square" tIns="45700">
            <a:spAutoFit/>
          </a:bodyPr>
          <a:lstStyle/>
          <a:p>
            <a:pPr indent="0" lvl="0" marL="30480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Find</a:t>
            </a:r>
            <a:r>
              <a:rPr b="0" i="0" lang="en-US" sz="3200" u="none" cap="none" strike="noStrike">
                <a:solidFill>
                  <a:srgbClr val="000000"/>
                </a:solidFill>
                <a:latin typeface="Century Gothic"/>
                <a:ea typeface="Century Gothic"/>
                <a:cs typeface="Century Gothic"/>
                <a:sym typeface="Century Gothic"/>
              </a:rPr>
              <a:t> evidence in the words in the text that describe the character. </a:t>
            </a:r>
            <a:endParaRPr b="0" i="0" sz="1400" u="none" cap="none" strike="noStrike">
              <a:solidFill>
                <a:srgbClr val="000000"/>
              </a:solidFill>
              <a:latin typeface="Arial"/>
              <a:ea typeface="Arial"/>
              <a:cs typeface="Arial"/>
              <a:sym typeface="Arial"/>
            </a:endParaRPr>
          </a:p>
          <a:p>
            <a:pPr indent="0" lvl="0" marL="304800" marR="0" rtl="0" algn="l">
              <a:lnSpc>
                <a:spcPct val="100000"/>
              </a:lnSpc>
              <a:spcBef>
                <a:spcPts val="0"/>
              </a:spcBef>
              <a:spcAft>
                <a:spcPts val="0"/>
              </a:spcAft>
              <a:buClr>
                <a:srgbClr val="000000"/>
              </a:buClr>
              <a:buSzPts val="3200"/>
              <a:buFont typeface="Arial"/>
              <a:buNone/>
            </a:pPr>
            <a:r>
              <a:t/>
            </a:r>
            <a:endParaRPr b="0" i="0" sz="3200" u="none" cap="none" strike="noStrike">
              <a:solidFill>
                <a:srgbClr val="000000"/>
              </a:solidFill>
              <a:latin typeface="Century Gothic"/>
              <a:ea typeface="Century Gothic"/>
              <a:cs typeface="Century Gothic"/>
              <a:sym typeface="Century Gothic"/>
            </a:endParaRPr>
          </a:p>
          <a:p>
            <a:pPr indent="0" lvl="0" marL="30480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Look</a:t>
            </a:r>
            <a:r>
              <a:rPr b="0" i="0" lang="en-US" sz="3200" u="none" cap="none" strike="noStrike">
                <a:solidFill>
                  <a:srgbClr val="000000"/>
                </a:solidFill>
                <a:latin typeface="Century Gothic"/>
                <a:ea typeface="Century Gothic"/>
                <a:cs typeface="Century Gothic"/>
                <a:sym typeface="Century Gothic"/>
              </a:rPr>
              <a:t> for evidence in pictures that show what the character does.</a:t>
            </a:r>
            <a:endParaRPr b="0" i="0" sz="2400" u="none" cap="none" strike="noStrike">
              <a:solidFill>
                <a:srgbClr val="000000"/>
              </a:solidFill>
              <a:latin typeface="Century Gothic"/>
              <a:ea typeface="Century Gothic"/>
              <a:cs typeface="Century Gothic"/>
              <a:sym typeface="Century Gothic"/>
            </a:endParaRPr>
          </a:p>
        </p:txBody>
      </p:sp>
      <p:sp>
        <p:nvSpPr>
          <p:cNvPr id="814" name="Google Shape;814;p56"/>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27</a:t>
            </a:r>
            <a:endParaRPr b="0" i="0" sz="1400" u="none" cap="none" strike="noStrike">
              <a:solidFill>
                <a:srgbClr val="000000"/>
              </a:solidFill>
              <a:latin typeface="Century Gothic"/>
              <a:ea typeface="Century Gothic"/>
              <a:cs typeface="Century Gothic"/>
              <a:sym typeface="Century Gothic"/>
            </a:endParaRPr>
          </a:p>
        </p:txBody>
      </p:sp>
      <p:pic>
        <p:nvPicPr>
          <p:cNvPr descr="Graphical user interface&#10;&#10;Description automatically generated" id="815" name="Google Shape;815;p56"/>
          <p:cNvPicPr preferRelativeResize="0"/>
          <p:nvPr/>
        </p:nvPicPr>
        <p:blipFill rotWithShape="1">
          <a:blip r:embed="rId6">
            <a:alphaModFix/>
          </a:blip>
          <a:srcRect b="0" l="0" r="0" t="0"/>
          <a:stretch/>
        </p:blipFill>
        <p:spPr>
          <a:xfrm>
            <a:off x="913893" y="1297873"/>
            <a:ext cx="3695700" cy="499110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0" name="Shape 820"/>
        <p:cNvGrpSpPr/>
        <p:nvPr/>
      </p:nvGrpSpPr>
      <p:grpSpPr>
        <a:xfrm>
          <a:off x="0" y="0"/>
          <a:ext cx="0" cy="0"/>
          <a:chOff x="0" y="0"/>
          <a:chExt cx="0" cy="0"/>
        </a:xfrm>
      </p:grpSpPr>
      <p:pic>
        <p:nvPicPr>
          <p:cNvPr descr="A picture containing clock&#10;&#10;Description automatically generated" id="821" name="Google Shape;821;p5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822" name="Google Shape;822;p57"/>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823" name="Google Shape;823;p57"/>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824" name="Google Shape;824;p5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25" name="Google Shape;825;p5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Close Read – Use Text Evidence</a:t>
            </a:r>
            <a:endParaRPr b="0" i="0" sz="1400" u="none" cap="none" strike="noStrike">
              <a:solidFill>
                <a:srgbClr val="000000"/>
              </a:solidFill>
              <a:latin typeface="Century Gothic"/>
              <a:ea typeface="Century Gothic"/>
              <a:cs typeface="Century Gothic"/>
              <a:sym typeface="Century Gothic"/>
            </a:endParaRPr>
          </a:p>
        </p:txBody>
      </p:sp>
      <p:sp>
        <p:nvSpPr>
          <p:cNvPr id="826" name="Google Shape;826;p57"/>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31</a:t>
            </a:r>
            <a:endParaRPr b="0" i="0" sz="1400" u="none" cap="none" strike="noStrike">
              <a:solidFill>
                <a:srgbClr val="000000"/>
              </a:solidFill>
              <a:latin typeface="Century Gothic"/>
              <a:ea typeface="Century Gothic"/>
              <a:cs typeface="Century Gothic"/>
              <a:sym typeface="Century Gothic"/>
            </a:endParaRPr>
          </a:p>
        </p:txBody>
      </p:sp>
      <p:sp>
        <p:nvSpPr>
          <p:cNvPr id="827" name="Google Shape;827;p57"/>
          <p:cNvSpPr txBox="1"/>
          <p:nvPr/>
        </p:nvSpPr>
        <p:spPr>
          <a:xfrm>
            <a:off x="7813069" y="2739698"/>
            <a:ext cx="3353937" cy="15696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31 in your Student Interactive. </a:t>
            </a:r>
            <a:endParaRPr b="0" i="0" sz="3200" u="none" cap="none" strike="noStrike">
              <a:solidFill>
                <a:schemeClr val="dk1"/>
              </a:solidFill>
              <a:latin typeface="Century Gothic"/>
              <a:ea typeface="Century Gothic"/>
              <a:cs typeface="Century Gothic"/>
              <a:sym typeface="Century Gothic"/>
            </a:endParaRPr>
          </a:p>
        </p:txBody>
      </p:sp>
      <p:pic>
        <p:nvPicPr>
          <p:cNvPr descr="A picture containing graphical user interface&#10;&#10;Description automatically generated" id="828" name="Google Shape;828;p57"/>
          <p:cNvPicPr preferRelativeResize="0"/>
          <p:nvPr/>
        </p:nvPicPr>
        <p:blipFill rotWithShape="1">
          <a:blip r:embed="rId6">
            <a:alphaModFix/>
          </a:blip>
          <a:srcRect b="0" l="0" r="0" t="0"/>
          <a:stretch/>
        </p:blipFill>
        <p:spPr>
          <a:xfrm>
            <a:off x="2665634" y="1433908"/>
            <a:ext cx="3733800" cy="500380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 name="Shape 141"/>
        <p:cNvGrpSpPr/>
        <p:nvPr/>
      </p:nvGrpSpPr>
      <p:grpSpPr>
        <a:xfrm>
          <a:off x="0" y="0"/>
          <a:ext cx="0" cy="0"/>
          <a:chOff x="0" y="0"/>
          <a:chExt cx="0" cy="0"/>
        </a:xfrm>
      </p:grpSpPr>
      <p:pic>
        <p:nvPicPr>
          <p:cNvPr descr="A picture containing drawing, lamp&#10;&#10;Description automatically generated" id="142" name="Google Shape;142;p6"/>
          <p:cNvPicPr preferRelativeResize="0"/>
          <p:nvPr/>
        </p:nvPicPr>
        <p:blipFill rotWithShape="1">
          <a:blip r:embed="rId3">
            <a:alphaModFix/>
          </a:blip>
          <a:srcRect b="0" l="0" r="0" t="0"/>
          <a:stretch/>
        </p:blipFill>
        <p:spPr>
          <a:xfrm rot="9387287">
            <a:off x="9271967" y="5485049"/>
            <a:ext cx="2842710" cy="979582"/>
          </a:xfrm>
          <a:prstGeom prst="rect">
            <a:avLst/>
          </a:prstGeom>
          <a:noFill/>
          <a:ln>
            <a:noFill/>
          </a:ln>
        </p:spPr>
      </p:pic>
      <p:pic>
        <p:nvPicPr>
          <p:cNvPr descr="A picture containing drawing, lamp&#10;&#10;Description automatically generated" id="143" name="Google Shape;143;p6"/>
          <p:cNvPicPr preferRelativeResize="0"/>
          <p:nvPr/>
        </p:nvPicPr>
        <p:blipFill rotWithShape="1">
          <a:blip r:embed="rId3">
            <a:alphaModFix/>
          </a:blip>
          <a:srcRect b="0" l="0" r="0" t="0"/>
          <a:stretch/>
        </p:blipFill>
        <p:spPr>
          <a:xfrm rot="9387287">
            <a:off x="-82083" y="449101"/>
            <a:ext cx="2842710" cy="979582"/>
          </a:xfrm>
          <a:prstGeom prst="rect">
            <a:avLst/>
          </a:prstGeom>
          <a:noFill/>
          <a:ln>
            <a:noFill/>
          </a:ln>
        </p:spPr>
      </p:pic>
      <p:cxnSp>
        <p:nvCxnSpPr>
          <p:cNvPr id="144" name="Google Shape;144;p6"/>
          <p:cNvCxnSpPr/>
          <p:nvPr/>
        </p:nvCxnSpPr>
        <p:spPr>
          <a:xfrm rot="10800000">
            <a:off x="0" y="3143250"/>
            <a:ext cx="12192000" cy="0"/>
          </a:xfrm>
          <a:prstGeom prst="straightConnector1">
            <a:avLst/>
          </a:prstGeom>
          <a:noFill/>
          <a:ln cap="flat" cmpd="sng" w="28575">
            <a:solidFill>
              <a:srgbClr val="0070C0"/>
            </a:solidFill>
            <a:prstDash val="solid"/>
            <a:miter lim="800000"/>
            <a:headEnd len="sm" w="sm" type="none"/>
            <a:tailEnd len="sm" w="sm" type="none"/>
          </a:ln>
        </p:spPr>
      </p:cxnSp>
      <p:sp>
        <p:nvSpPr>
          <p:cNvPr id="145" name="Google Shape;145;p6"/>
          <p:cNvSpPr/>
          <p:nvPr/>
        </p:nvSpPr>
        <p:spPr>
          <a:xfrm>
            <a:off x="2581999" y="2235872"/>
            <a:ext cx="7028001" cy="1814755"/>
          </a:xfrm>
          <a:prstGeom prst="rect">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t>
            </a:r>
            <a:r>
              <a:rPr b="0" i="0" lang="en-US" sz="6000" u="none" cap="none" strike="noStrike">
                <a:solidFill>
                  <a:schemeClr val="lt1"/>
                </a:solidFill>
                <a:latin typeface="Century Gothic"/>
                <a:ea typeface="Century Gothic"/>
                <a:cs typeface="Century Gothic"/>
                <a:sym typeface="Century Gothic"/>
              </a:rPr>
              <a:t>Lesson 1</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146" name="Google Shape;146;p6"/>
          <p:cNvPicPr preferRelativeResize="0"/>
          <p:nvPr/>
        </p:nvPicPr>
        <p:blipFill rotWithShape="1">
          <a:blip r:embed="rId4">
            <a:alphaModFix/>
          </a:blip>
          <a:srcRect b="0" l="0" r="52261" t="0"/>
          <a:stretch/>
        </p:blipFill>
        <p:spPr>
          <a:xfrm>
            <a:off x="4771547" y="4649495"/>
            <a:ext cx="3157122" cy="903076"/>
          </a:xfrm>
          <a:prstGeom prst="rect">
            <a:avLst/>
          </a:prstGeom>
          <a:noFill/>
          <a:ln>
            <a:noFill/>
          </a:ln>
        </p:spPr>
      </p:pic>
      <p:pic>
        <p:nvPicPr>
          <p:cNvPr descr="Logo, company name&#10;&#10;Description automatically generated" id="147" name="Google Shape;147;p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3" name="Shape 833"/>
        <p:cNvGrpSpPr/>
        <p:nvPr/>
      </p:nvGrpSpPr>
      <p:grpSpPr>
        <a:xfrm>
          <a:off x="0" y="0"/>
          <a:ext cx="0" cy="0"/>
          <a:chOff x="0" y="0"/>
          <a:chExt cx="0" cy="0"/>
        </a:xfrm>
      </p:grpSpPr>
      <p:pic>
        <p:nvPicPr>
          <p:cNvPr descr="A picture containing clock&#10;&#10;Description automatically generated" id="834" name="Google Shape;834;p6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835" name="Google Shape;835;p61"/>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836" name="Google Shape;836;p61"/>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837" name="Google Shape;837;p6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38" name="Google Shape;838;p6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Use Text Evidence</a:t>
            </a:r>
            <a:endParaRPr b="0" i="0" sz="1400" u="none" cap="none" strike="noStrike">
              <a:solidFill>
                <a:srgbClr val="000000"/>
              </a:solidFill>
              <a:latin typeface="Century Gothic"/>
              <a:ea typeface="Century Gothic"/>
              <a:cs typeface="Century Gothic"/>
              <a:sym typeface="Century Gothic"/>
            </a:endParaRPr>
          </a:p>
        </p:txBody>
      </p:sp>
      <p:sp>
        <p:nvSpPr>
          <p:cNvPr id="839" name="Google Shape;839;p61"/>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41</a:t>
            </a:r>
            <a:endParaRPr b="0" i="0" sz="1400" u="none" cap="none" strike="noStrike">
              <a:solidFill>
                <a:srgbClr val="000000"/>
              </a:solidFill>
              <a:latin typeface="Century Gothic"/>
              <a:ea typeface="Century Gothic"/>
              <a:cs typeface="Century Gothic"/>
              <a:sym typeface="Century Gothic"/>
            </a:endParaRPr>
          </a:p>
        </p:txBody>
      </p:sp>
      <p:sp>
        <p:nvSpPr>
          <p:cNvPr id="840" name="Google Shape;840;p61"/>
          <p:cNvSpPr txBox="1"/>
          <p:nvPr/>
        </p:nvSpPr>
        <p:spPr>
          <a:xfrm>
            <a:off x="7382212" y="2403529"/>
            <a:ext cx="4499094" cy="255450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41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a:t>
            </a:r>
            <a:endParaRPr b="0" i="0" sz="3200" u="none" cap="none" strike="noStrike">
              <a:solidFill>
                <a:schemeClr val="dk1"/>
              </a:solidFill>
              <a:latin typeface="Century Gothic"/>
              <a:ea typeface="Century Gothic"/>
              <a:cs typeface="Century Gothic"/>
              <a:sym typeface="Century Gothic"/>
            </a:endParaRPr>
          </a:p>
        </p:txBody>
      </p:sp>
      <p:pic>
        <p:nvPicPr>
          <p:cNvPr id="841" name="Google Shape;841;p61"/>
          <p:cNvPicPr preferRelativeResize="0"/>
          <p:nvPr/>
        </p:nvPicPr>
        <p:blipFill rotWithShape="1">
          <a:blip r:embed="rId6">
            <a:alphaModFix/>
          </a:blip>
          <a:srcRect b="0" l="0" r="0" t="0"/>
          <a:stretch/>
        </p:blipFill>
        <p:spPr>
          <a:xfrm>
            <a:off x="2531163" y="1463043"/>
            <a:ext cx="3759200" cy="504190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6" name="Shape 846"/>
        <p:cNvGrpSpPr/>
        <p:nvPr/>
      </p:nvGrpSpPr>
      <p:grpSpPr>
        <a:xfrm>
          <a:off x="0" y="0"/>
          <a:ext cx="0" cy="0"/>
          <a:chOff x="0" y="0"/>
          <a:chExt cx="0" cy="0"/>
        </a:xfrm>
      </p:grpSpPr>
      <p:pic>
        <p:nvPicPr>
          <p:cNvPr descr="A picture containing clock&#10;&#10;Description automatically generated" id="847" name="Google Shape;847;p6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848" name="Google Shape;848;p62"/>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849" name="Google Shape;849;p6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850" name="Google Shape;850;p6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51" name="Google Shape;851;p62"/>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4000" u="none" cap="none" strike="noStrike">
                <a:solidFill>
                  <a:schemeClr val="lt1"/>
                </a:solidFill>
                <a:latin typeface="Century Gothic"/>
                <a:ea typeface="Century Gothic"/>
                <a:cs typeface="Century Gothic"/>
                <a:sym typeface="Century Gothic"/>
              </a:rPr>
              <a:t>Writing – Launching Writing Workshop</a:t>
            </a:r>
            <a:endParaRPr b="0" i="0" sz="1400" u="none" cap="none" strike="noStrike">
              <a:solidFill>
                <a:srgbClr val="000000"/>
              </a:solidFill>
              <a:latin typeface="Century Gothic"/>
              <a:ea typeface="Century Gothic"/>
              <a:cs typeface="Century Gothic"/>
              <a:sym typeface="Century Gothic"/>
            </a:endParaRPr>
          </a:p>
        </p:txBody>
      </p:sp>
      <p:pic>
        <p:nvPicPr>
          <p:cNvPr descr="Graphical user interface, application&#10;&#10;Description automatically generated" id="852" name="Google Shape;852;p62"/>
          <p:cNvPicPr preferRelativeResize="0"/>
          <p:nvPr/>
        </p:nvPicPr>
        <p:blipFill rotWithShape="1">
          <a:blip r:embed="rId6">
            <a:alphaModFix/>
          </a:blip>
          <a:srcRect b="0" l="0" r="0" t="0"/>
          <a:stretch/>
        </p:blipFill>
        <p:spPr>
          <a:xfrm>
            <a:off x="2531163" y="1408508"/>
            <a:ext cx="3708400" cy="502920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853" name="Google Shape;853;p62"/>
          <p:cNvSpPr txBox="1"/>
          <p:nvPr/>
        </p:nvSpPr>
        <p:spPr>
          <a:xfrm>
            <a:off x="7363803" y="2265709"/>
            <a:ext cx="4499094" cy="255450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45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3200" u="none" cap="none" strike="noStrike">
              <a:solidFill>
                <a:schemeClr val="dk1"/>
              </a:solidFill>
              <a:latin typeface="Century Gothic"/>
              <a:ea typeface="Century Gothic"/>
              <a:cs typeface="Century Gothic"/>
              <a:sym typeface="Century Gothic"/>
            </a:endParaRPr>
          </a:p>
        </p:txBody>
      </p:sp>
      <p:sp>
        <p:nvSpPr>
          <p:cNvPr id="854" name="Google Shape;854;p62"/>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45</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9" name="Shape 859"/>
        <p:cNvGrpSpPr/>
        <p:nvPr/>
      </p:nvGrpSpPr>
      <p:grpSpPr>
        <a:xfrm>
          <a:off x="0" y="0"/>
          <a:ext cx="0" cy="0"/>
          <a:chOff x="0" y="0"/>
          <a:chExt cx="0" cy="0"/>
        </a:xfrm>
      </p:grpSpPr>
      <p:pic>
        <p:nvPicPr>
          <p:cNvPr descr="A picture containing clock&#10;&#10;Description automatically generated" id="860" name="Google Shape;860;p6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861" name="Google Shape;861;p6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862" name="Google Shape;862;p6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863" name="Google Shape;863;p6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64" name="Google Shape;864;p6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Independent Writing </a:t>
            </a:r>
            <a:endParaRPr b="0" i="0" sz="1400" u="none" cap="none" strike="noStrike">
              <a:solidFill>
                <a:srgbClr val="000000"/>
              </a:solidFill>
              <a:latin typeface="Century Gothic"/>
              <a:ea typeface="Century Gothic"/>
              <a:cs typeface="Century Gothic"/>
              <a:sym typeface="Century Gothic"/>
            </a:endParaRPr>
          </a:p>
        </p:txBody>
      </p:sp>
      <p:pic>
        <p:nvPicPr>
          <p:cNvPr descr="Books outline" id="865" name="Google Shape;865;p63"/>
          <p:cNvPicPr preferRelativeResize="0"/>
          <p:nvPr/>
        </p:nvPicPr>
        <p:blipFill rotWithShape="1">
          <a:blip r:embed="rId6">
            <a:alphaModFix/>
          </a:blip>
          <a:srcRect b="0" l="0" r="0" t="0"/>
          <a:stretch/>
        </p:blipFill>
        <p:spPr>
          <a:xfrm>
            <a:off x="8941152" y="3186758"/>
            <a:ext cx="2429785" cy="2429785"/>
          </a:xfrm>
          <a:prstGeom prst="rect">
            <a:avLst/>
          </a:prstGeom>
          <a:noFill/>
          <a:ln>
            <a:noFill/>
          </a:ln>
        </p:spPr>
      </p:pic>
      <p:sp>
        <p:nvSpPr>
          <p:cNvPr id="866" name="Google Shape;866;p63"/>
          <p:cNvSpPr txBox="1"/>
          <p:nvPr/>
        </p:nvSpPr>
        <p:spPr>
          <a:xfrm>
            <a:off x="2637702" y="2894390"/>
            <a:ext cx="8055620" cy="58473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rgbClr val="000000"/>
                </a:solidFill>
                <a:latin typeface="Century Gothic"/>
                <a:ea typeface="Century Gothic"/>
                <a:cs typeface="Century Gothic"/>
                <a:sym typeface="Century Gothic"/>
              </a:rPr>
              <a:t>Continue </a:t>
            </a:r>
            <a:r>
              <a:rPr b="1" i="0" lang="en-US" sz="3200" u="none" cap="none" strike="noStrike">
                <a:solidFill>
                  <a:srgbClr val="000000"/>
                </a:solidFill>
                <a:latin typeface="Century Gothic"/>
                <a:ea typeface="Century Gothic"/>
                <a:cs typeface="Century Gothic"/>
                <a:sym typeface="Century Gothic"/>
              </a:rPr>
              <a:t>writing</a:t>
            </a:r>
            <a:r>
              <a:rPr b="0" i="0" lang="en-US" sz="3200" u="none" cap="none" strike="noStrike">
                <a:solidFill>
                  <a:srgbClr val="000000"/>
                </a:solidFill>
                <a:latin typeface="Century Gothic"/>
                <a:ea typeface="Century Gothic"/>
                <a:cs typeface="Century Gothic"/>
                <a:sym typeface="Century Gothic"/>
              </a:rPr>
              <a:t> your book. </a:t>
            </a:r>
            <a:endParaRPr b="0" i="0" sz="32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1" name="Shape 871"/>
        <p:cNvGrpSpPr/>
        <p:nvPr/>
      </p:nvGrpSpPr>
      <p:grpSpPr>
        <a:xfrm>
          <a:off x="0" y="0"/>
          <a:ext cx="0" cy="0"/>
          <a:chOff x="0" y="0"/>
          <a:chExt cx="0" cy="0"/>
        </a:xfrm>
      </p:grpSpPr>
      <p:pic>
        <p:nvPicPr>
          <p:cNvPr descr="A picture containing clock&#10;&#10;Description automatically generated" id="872" name="Google Shape;872;p6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873" name="Google Shape;873;p6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874" name="Google Shape;874;p6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875" name="Google Shape;875;p6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76" name="Google Shape;876;p6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Spelling</a:t>
            </a:r>
            <a:endParaRPr b="0" i="0" sz="1400" u="none" cap="none" strike="noStrike">
              <a:solidFill>
                <a:srgbClr val="000000"/>
              </a:solidFill>
              <a:latin typeface="Century Gothic"/>
              <a:ea typeface="Century Gothic"/>
              <a:cs typeface="Century Gothic"/>
              <a:sym typeface="Century Gothic"/>
            </a:endParaRPr>
          </a:p>
        </p:txBody>
      </p:sp>
      <p:sp>
        <p:nvSpPr>
          <p:cNvPr id="877" name="Google Shape;877;p64"/>
          <p:cNvSpPr txBox="1"/>
          <p:nvPr/>
        </p:nvSpPr>
        <p:spPr>
          <a:xfrm>
            <a:off x="6274725" y="2386400"/>
            <a:ext cx="2614570" cy="830956"/>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4800" u="none" cap="none" strike="noStrike">
                <a:solidFill>
                  <a:schemeClr val="dk1"/>
                </a:solidFill>
                <a:latin typeface="Century Gothic"/>
                <a:ea typeface="Century Gothic"/>
                <a:cs typeface="Century Gothic"/>
                <a:sym typeface="Century Gothic"/>
              </a:rPr>
              <a:t>m</a:t>
            </a:r>
            <a:endParaRPr b="0" i="0" sz="4800" u="none" cap="none" strike="noStrike">
              <a:solidFill>
                <a:srgbClr val="000000"/>
              </a:solidFill>
              <a:latin typeface="Century Gothic"/>
              <a:ea typeface="Century Gothic"/>
              <a:cs typeface="Century Gothic"/>
              <a:sym typeface="Century Gothic"/>
            </a:endParaRPr>
          </a:p>
        </p:txBody>
      </p:sp>
      <p:sp>
        <p:nvSpPr>
          <p:cNvPr id="878" name="Google Shape;878;p64"/>
          <p:cNvSpPr txBox="1"/>
          <p:nvPr/>
        </p:nvSpPr>
        <p:spPr>
          <a:xfrm>
            <a:off x="2952461" y="3758387"/>
            <a:ext cx="2614570" cy="830956"/>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4800" u="none" cap="none" strike="noStrike">
                <a:solidFill>
                  <a:schemeClr val="dk1"/>
                </a:solidFill>
                <a:latin typeface="Century Gothic"/>
                <a:ea typeface="Century Gothic"/>
                <a:cs typeface="Century Gothic"/>
                <a:sym typeface="Century Gothic"/>
              </a:rPr>
              <a:t>t</a:t>
            </a:r>
            <a:endParaRPr b="0" i="0" sz="4800" u="none" cap="none" strike="noStrike">
              <a:solidFill>
                <a:srgbClr val="000000"/>
              </a:solidFill>
              <a:latin typeface="Century Gothic"/>
              <a:ea typeface="Century Gothic"/>
              <a:cs typeface="Century Gothic"/>
              <a:sym typeface="Century Gothic"/>
            </a:endParaRPr>
          </a:p>
        </p:txBody>
      </p:sp>
      <p:sp>
        <p:nvSpPr>
          <p:cNvPr id="879" name="Google Shape;879;p64"/>
          <p:cNvSpPr txBox="1"/>
          <p:nvPr/>
        </p:nvSpPr>
        <p:spPr>
          <a:xfrm>
            <a:off x="2952461" y="2386400"/>
            <a:ext cx="2614570" cy="830956"/>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4800" u="none" cap="none" strike="noStrike">
                <a:solidFill>
                  <a:schemeClr val="dk1"/>
                </a:solidFill>
                <a:latin typeface="Century Gothic"/>
                <a:ea typeface="Century Gothic"/>
                <a:cs typeface="Century Gothic"/>
                <a:sym typeface="Century Gothic"/>
              </a:rPr>
              <a:t>a</a:t>
            </a:r>
            <a:endParaRPr b="0" i="0" sz="4800" u="none" cap="none" strike="noStrike">
              <a:solidFill>
                <a:srgbClr val="000000"/>
              </a:solidFill>
              <a:latin typeface="Century Gothic"/>
              <a:ea typeface="Century Gothic"/>
              <a:cs typeface="Century Gothic"/>
              <a:sym typeface="Century Gothic"/>
            </a:endParaRPr>
          </a:p>
        </p:txBody>
      </p:sp>
      <p:sp>
        <p:nvSpPr>
          <p:cNvPr id="880" name="Google Shape;880;p64"/>
          <p:cNvSpPr txBox="1"/>
          <p:nvPr/>
        </p:nvSpPr>
        <p:spPr>
          <a:xfrm>
            <a:off x="6274725" y="3758387"/>
            <a:ext cx="2614570" cy="830956"/>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4800" u="none" cap="none" strike="noStrike">
                <a:solidFill>
                  <a:schemeClr val="dk1"/>
                </a:solidFill>
                <a:latin typeface="Century Gothic"/>
                <a:ea typeface="Century Gothic"/>
                <a:cs typeface="Century Gothic"/>
                <a:sym typeface="Century Gothic"/>
              </a:rPr>
              <a:t>s</a:t>
            </a:r>
            <a:endParaRPr b="0" i="0" sz="48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5" name="Shape 885"/>
        <p:cNvGrpSpPr/>
        <p:nvPr/>
      </p:nvGrpSpPr>
      <p:grpSpPr>
        <a:xfrm>
          <a:off x="0" y="0"/>
          <a:ext cx="0" cy="0"/>
          <a:chOff x="0" y="0"/>
          <a:chExt cx="0" cy="0"/>
        </a:xfrm>
      </p:grpSpPr>
      <p:pic>
        <p:nvPicPr>
          <p:cNvPr descr="A picture containing clock&#10;&#10;Description automatically generated" id="886" name="Google Shape;886;p6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887" name="Google Shape;887;p6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888" name="Google Shape;888;p6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889" name="Google Shape;889;p6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90" name="Google Shape;890;p6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Language and Conventions</a:t>
            </a:r>
            <a:endParaRPr b="0" i="0" sz="1400" u="none" cap="none" strike="noStrike">
              <a:solidFill>
                <a:srgbClr val="000000"/>
              </a:solidFill>
              <a:latin typeface="Century Gothic"/>
              <a:ea typeface="Century Gothic"/>
              <a:cs typeface="Century Gothic"/>
              <a:sym typeface="Century Gothic"/>
            </a:endParaRPr>
          </a:p>
        </p:txBody>
      </p:sp>
      <p:sp>
        <p:nvSpPr>
          <p:cNvPr id="891" name="Google Shape;891;p65"/>
          <p:cNvSpPr txBox="1"/>
          <p:nvPr/>
        </p:nvSpPr>
        <p:spPr>
          <a:xfrm>
            <a:off x="7480456" y="2412161"/>
            <a:ext cx="4499094" cy="255450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46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3200" u="none" cap="none" strike="noStrike">
              <a:solidFill>
                <a:schemeClr val="dk1"/>
              </a:solidFill>
              <a:latin typeface="Century Gothic"/>
              <a:ea typeface="Century Gothic"/>
              <a:cs typeface="Century Gothic"/>
              <a:sym typeface="Century Gothic"/>
            </a:endParaRPr>
          </a:p>
        </p:txBody>
      </p:sp>
      <p:sp>
        <p:nvSpPr>
          <p:cNvPr id="892" name="Google Shape;892;p65"/>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46</a:t>
            </a:r>
            <a:endParaRPr b="0" i="0" sz="1400" u="none" cap="none" strike="noStrike">
              <a:solidFill>
                <a:srgbClr val="000000"/>
              </a:solidFill>
              <a:latin typeface="Century Gothic"/>
              <a:ea typeface="Century Gothic"/>
              <a:cs typeface="Century Gothic"/>
              <a:sym typeface="Century Gothic"/>
            </a:endParaRPr>
          </a:p>
        </p:txBody>
      </p:sp>
      <p:pic>
        <p:nvPicPr>
          <p:cNvPr descr="Graphical user interface, text, application&#10;&#10;Description automatically generated" id="893" name="Google Shape;893;p65"/>
          <p:cNvPicPr preferRelativeResize="0"/>
          <p:nvPr/>
        </p:nvPicPr>
        <p:blipFill rotWithShape="1">
          <a:blip r:embed="rId6">
            <a:alphaModFix/>
          </a:blip>
          <a:srcRect b="0" l="0" r="0" t="0"/>
          <a:stretch/>
        </p:blipFill>
        <p:spPr>
          <a:xfrm>
            <a:off x="2531163" y="1421208"/>
            <a:ext cx="3683000" cy="501650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7" name="Shape 897"/>
        <p:cNvGrpSpPr/>
        <p:nvPr/>
      </p:nvGrpSpPr>
      <p:grpSpPr>
        <a:xfrm>
          <a:off x="0" y="0"/>
          <a:ext cx="0" cy="0"/>
          <a:chOff x="0" y="0"/>
          <a:chExt cx="0" cy="0"/>
        </a:xfrm>
      </p:grpSpPr>
      <p:pic>
        <p:nvPicPr>
          <p:cNvPr descr="A picture containing drawing, lamp&#10;&#10;Description automatically generated" id="898" name="Google Shape;898;p66"/>
          <p:cNvPicPr preferRelativeResize="0"/>
          <p:nvPr/>
        </p:nvPicPr>
        <p:blipFill rotWithShape="1">
          <a:blip r:embed="rId3">
            <a:alphaModFix/>
          </a:blip>
          <a:srcRect b="0" l="0" r="0" t="0"/>
          <a:stretch/>
        </p:blipFill>
        <p:spPr>
          <a:xfrm rot="9387287">
            <a:off x="9271967" y="5485049"/>
            <a:ext cx="2842710" cy="979582"/>
          </a:xfrm>
          <a:prstGeom prst="rect">
            <a:avLst/>
          </a:prstGeom>
          <a:noFill/>
          <a:ln>
            <a:noFill/>
          </a:ln>
        </p:spPr>
      </p:pic>
      <p:pic>
        <p:nvPicPr>
          <p:cNvPr descr="A picture containing drawing, lamp&#10;&#10;Description automatically generated" id="899" name="Google Shape;899;p66"/>
          <p:cNvPicPr preferRelativeResize="0"/>
          <p:nvPr/>
        </p:nvPicPr>
        <p:blipFill rotWithShape="1">
          <a:blip r:embed="rId3">
            <a:alphaModFix/>
          </a:blip>
          <a:srcRect b="0" l="0" r="0" t="0"/>
          <a:stretch/>
        </p:blipFill>
        <p:spPr>
          <a:xfrm rot="9387287">
            <a:off x="-82083" y="449101"/>
            <a:ext cx="2842710" cy="979582"/>
          </a:xfrm>
          <a:prstGeom prst="rect">
            <a:avLst/>
          </a:prstGeom>
          <a:noFill/>
          <a:ln>
            <a:noFill/>
          </a:ln>
        </p:spPr>
      </p:pic>
      <p:cxnSp>
        <p:nvCxnSpPr>
          <p:cNvPr id="900" name="Google Shape;900;p66"/>
          <p:cNvCxnSpPr/>
          <p:nvPr/>
        </p:nvCxnSpPr>
        <p:spPr>
          <a:xfrm rot="10800000">
            <a:off x="0" y="3143250"/>
            <a:ext cx="12192000" cy="0"/>
          </a:xfrm>
          <a:prstGeom prst="straightConnector1">
            <a:avLst/>
          </a:prstGeom>
          <a:noFill/>
          <a:ln cap="flat" cmpd="sng" w="28575">
            <a:solidFill>
              <a:srgbClr val="0070C0"/>
            </a:solidFill>
            <a:prstDash val="solid"/>
            <a:miter lim="800000"/>
            <a:headEnd len="sm" w="sm" type="none"/>
            <a:tailEnd len="sm" w="sm" type="none"/>
          </a:ln>
        </p:spPr>
      </p:cxnSp>
      <p:sp>
        <p:nvSpPr>
          <p:cNvPr id="901" name="Google Shape;901;p66"/>
          <p:cNvSpPr/>
          <p:nvPr/>
        </p:nvSpPr>
        <p:spPr>
          <a:xfrm>
            <a:off x="2581999" y="2235872"/>
            <a:ext cx="7028001" cy="1814755"/>
          </a:xfrm>
          <a:prstGeom prst="rect">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6000" u="none" cap="none" strike="noStrike">
                <a:solidFill>
                  <a:schemeClr val="lt1"/>
                </a:solidFill>
                <a:latin typeface="Century Gothic"/>
                <a:ea typeface="Century Gothic"/>
                <a:cs typeface="Century Gothic"/>
                <a:sym typeface="Century Gothic"/>
              </a:rPr>
              <a:t>Lesson 5</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902" name="Google Shape;902;p66"/>
          <p:cNvPicPr preferRelativeResize="0"/>
          <p:nvPr/>
        </p:nvPicPr>
        <p:blipFill rotWithShape="1">
          <a:blip r:embed="rId4">
            <a:alphaModFix/>
          </a:blip>
          <a:srcRect b="0" l="0" r="52261" t="0"/>
          <a:stretch/>
        </p:blipFill>
        <p:spPr>
          <a:xfrm>
            <a:off x="4771547" y="4649495"/>
            <a:ext cx="3157122" cy="903076"/>
          </a:xfrm>
          <a:prstGeom prst="rect">
            <a:avLst/>
          </a:prstGeom>
          <a:noFill/>
          <a:ln>
            <a:noFill/>
          </a:ln>
        </p:spPr>
      </p:pic>
      <p:pic>
        <p:nvPicPr>
          <p:cNvPr descr="Logo, company name&#10;&#10;Description automatically generated" id="903" name="Google Shape;903;p6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8" name="Shape 908"/>
        <p:cNvGrpSpPr/>
        <p:nvPr/>
      </p:nvGrpSpPr>
      <p:grpSpPr>
        <a:xfrm>
          <a:off x="0" y="0"/>
          <a:ext cx="0" cy="0"/>
          <a:chOff x="0" y="0"/>
          <a:chExt cx="0" cy="0"/>
        </a:xfrm>
      </p:grpSpPr>
      <p:pic>
        <p:nvPicPr>
          <p:cNvPr descr="A picture containing clock&#10;&#10;Description automatically generated" id="909" name="Google Shape;909;p6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Logo, company name&#10;&#10;Description automatically generated" id="910" name="Google Shape;910;p67"/>
          <p:cNvPicPr preferRelativeResize="0"/>
          <p:nvPr/>
        </p:nvPicPr>
        <p:blipFill rotWithShape="1">
          <a:blip r:embed="rId4">
            <a:alphaModFix/>
          </a:blip>
          <a:srcRect b="11561" l="5777" r="5316" t="0"/>
          <a:stretch/>
        </p:blipFill>
        <p:spPr>
          <a:xfrm>
            <a:off x="298808" y="6364415"/>
            <a:ext cx="1040465" cy="416153"/>
          </a:xfrm>
          <a:prstGeom prst="rect">
            <a:avLst/>
          </a:prstGeom>
          <a:noFill/>
          <a:ln>
            <a:noFill/>
          </a:ln>
        </p:spPr>
      </p:pic>
      <p:cxnSp>
        <p:nvCxnSpPr>
          <p:cNvPr id="911" name="Google Shape;911;p6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12" name="Google Shape;912;p6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Phonological Awareness</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drawing, lamp&#10;&#10;Description automatically generated" id="913" name="Google Shape;913;p67"/>
          <p:cNvPicPr preferRelativeResize="0"/>
          <p:nvPr/>
        </p:nvPicPr>
        <p:blipFill rotWithShape="1">
          <a:blip r:embed="rId5">
            <a:alphaModFix/>
          </a:blip>
          <a:srcRect b="0" l="0" r="0" t="0"/>
          <a:stretch/>
        </p:blipFill>
        <p:spPr>
          <a:xfrm rot="9387287">
            <a:off x="9271967" y="5485049"/>
            <a:ext cx="2842710" cy="979582"/>
          </a:xfrm>
          <a:prstGeom prst="rect">
            <a:avLst/>
          </a:prstGeom>
          <a:noFill/>
          <a:ln>
            <a:noFill/>
          </a:ln>
        </p:spPr>
      </p:pic>
      <p:sp>
        <p:nvSpPr>
          <p:cNvPr id="914" name="Google Shape;914;p67"/>
          <p:cNvSpPr txBox="1"/>
          <p:nvPr/>
        </p:nvSpPr>
        <p:spPr>
          <a:xfrm>
            <a:off x="1382074" y="4019501"/>
            <a:ext cx="2614570" cy="830956"/>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4800" u="none" cap="none" strike="noStrike">
                <a:solidFill>
                  <a:schemeClr val="dk1"/>
                </a:solidFill>
                <a:latin typeface="Century Gothic"/>
                <a:ea typeface="Century Gothic"/>
                <a:cs typeface="Century Gothic"/>
                <a:sym typeface="Century Gothic"/>
              </a:rPr>
              <a:t>hat</a:t>
            </a:r>
            <a:endParaRPr b="0" i="0" sz="4800" u="none" cap="none" strike="noStrike">
              <a:solidFill>
                <a:srgbClr val="000000"/>
              </a:solidFill>
              <a:latin typeface="Century Gothic"/>
              <a:ea typeface="Century Gothic"/>
              <a:cs typeface="Century Gothic"/>
              <a:sym typeface="Century Gothic"/>
            </a:endParaRPr>
          </a:p>
        </p:txBody>
      </p:sp>
      <p:sp>
        <p:nvSpPr>
          <p:cNvPr id="915" name="Google Shape;915;p67"/>
          <p:cNvSpPr txBox="1"/>
          <p:nvPr/>
        </p:nvSpPr>
        <p:spPr>
          <a:xfrm>
            <a:off x="4235328" y="4019501"/>
            <a:ext cx="2614570" cy="830956"/>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4800" u="none" cap="none" strike="noStrike">
                <a:solidFill>
                  <a:schemeClr val="dk1"/>
                </a:solidFill>
                <a:latin typeface="Century Gothic"/>
                <a:ea typeface="Century Gothic"/>
                <a:cs typeface="Century Gothic"/>
                <a:sym typeface="Century Gothic"/>
              </a:rPr>
              <a:t>dad</a:t>
            </a:r>
            <a:endParaRPr b="0" i="0" sz="4800" u="none" cap="none" strike="noStrike">
              <a:solidFill>
                <a:srgbClr val="000000"/>
              </a:solidFill>
              <a:latin typeface="Century Gothic"/>
              <a:ea typeface="Century Gothic"/>
              <a:cs typeface="Century Gothic"/>
              <a:sym typeface="Century Gothic"/>
            </a:endParaRPr>
          </a:p>
        </p:txBody>
      </p:sp>
      <p:sp>
        <p:nvSpPr>
          <p:cNvPr id="916" name="Google Shape;916;p67"/>
          <p:cNvSpPr txBox="1"/>
          <p:nvPr/>
        </p:nvSpPr>
        <p:spPr>
          <a:xfrm>
            <a:off x="7088582" y="4019500"/>
            <a:ext cx="2614570" cy="830956"/>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4800" u="none" cap="none" strike="noStrike">
                <a:solidFill>
                  <a:srgbClr val="000000"/>
                </a:solidFill>
                <a:latin typeface="Century Gothic"/>
                <a:ea typeface="Century Gothic"/>
                <a:cs typeface="Century Gothic"/>
                <a:sym typeface="Century Gothic"/>
              </a:rPr>
              <a:t>bag</a:t>
            </a:r>
            <a:endParaRPr b="0" i="0" sz="4800" u="none" cap="none" strike="noStrike">
              <a:solidFill>
                <a:srgbClr val="000000"/>
              </a:solidFill>
              <a:latin typeface="Century Gothic"/>
              <a:ea typeface="Century Gothic"/>
              <a:cs typeface="Century Gothic"/>
              <a:sym typeface="Century Gothic"/>
            </a:endParaRPr>
          </a:p>
        </p:txBody>
      </p:sp>
      <p:sp>
        <p:nvSpPr>
          <p:cNvPr id="917" name="Google Shape;917;p67"/>
          <p:cNvSpPr txBox="1"/>
          <p:nvPr/>
        </p:nvSpPr>
        <p:spPr>
          <a:xfrm>
            <a:off x="3156671" y="2161680"/>
            <a:ext cx="5239196" cy="92333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5400"/>
              <a:buFont typeface="Arial"/>
              <a:buNone/>
            </a:pPr>
            <a:r>
              <a:rPr b="0" i="0" lang="en-US" sz="5400" u="none" cap="none" strike="noStrike">
                <a:solidFill>
                  <a:srgbClr val="000000"/>
                </a:solidFill>
                <a:latin typeface="Century Gothic"/>
                <a:ea typeface="Century Gothic"/>
                <a:cs typeface="Century Gothic"/>
                <a:sym typeface="Century Gothic"/>
              </a:rPr>
              <a:t>cat  /k/ /a/ /t/</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2" name="Shape 922"/>
        <p:cNvGrpSpPr/>
        <p:nvPr/>
      </p:nvGrpSpPr>
      <p:grpSpPr>
        <a:xfrm>
          <a:off x="0" y="0"/>
          <a:ext cx="0" cy="0"/>
          <a:chOff x="0" y="0"/>
          <a:chExt cx="0" cy="0"/>
        </a:xfrm>
      </p:grpSpPr>
      <p:pic>
        <p:nvPicPr>
          <p:cNvPr descr="A picture containing clock&#10;&#10;Description automatically generated" id="923" name="Google Shape;923;p9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Logo, company name&#10;&#10;Description automatically generated" id="924" name="Google Shape;924;p98"/>
          <p:cNvPicPr preferRelativeResize="0"/>
          <p:nvPr/>
        </p:nvPicPr>
        <p:blipFill rotWithShape="1">
          <a:blip r:embed="rId4">
            <a:alphaModFix/>
          </a:blip>
          <a:srcRect b="11561" l="5777" r="5316" t="0"/>
          <a:stretch/>
        </p:blipFill>
        <p:spPr>
          <a:xfrm>
            <a:off x="298808" y="6364415"/>
            <a:ext cx="1040465" cy="416153"/>
          </a:xfrm>
          <a:prstGeom prst="rect">
            <a:avLst/>
          </a:prstGeom>
          <a:noFill/>
          <a:ln>
            <a:noFill/>
          </a:ln>
        </p:spPr>
      </p:pic>
      <p:cxnSp>
        <p:nvCxnSpPr>
          <p:cNvPr id="925" name="Google Shape;925;p9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26" name="Google Shape;926;p9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Phonics</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drawing, lamp&#10;&#10;Description automatically generated" id="927" name="Google Shape;927;p98"/>
          <p:cNvPicPr preferRelativeResize="0"/>
          <p:nvPr/>
        </p:nvPicPr>
        <p:blipFill rotWithShape="1">
          <a:blip r:embed="rId5">
            <a:alphaModFix/>
          </a:blip>
          <a:srcRect b="0" l="0" r="0" t="0"/>
          <a:stretch/>
        </p:blipFill>
        <p:spPr>
          <a:xfrm rot="9387287">
            <a:off x="9271967" y="5485049"/>
            <a:ext cx="2842710" cy="979582"/>
          </a:xfrm>
          <a:prstGeom prst="rect">
            <a:avLst/>
          </a:prstGeom>
          <a:noFill/>
          <a:ln>
            <a:noFill/>
          </a:ln>
        </p:spPr>
      </p:pic>
      <p:sp>
        <p:nvSpPr>
          <p:cNvPr id="928" name="Google Shape;928;p98"/>
          <p:cNvSpPr txBox="1"/>
          <p:nvPr/>
        </p:nvSpPr>
        <p:spPr>
          <a:xfrm>
            <a:off x="3467100" y="1511424"/>
            <a:ext cx="5257800" cy="4026167"/>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Clr>
                <a:srgbClr val="000000"/>
              </a:buClr>
              <a:buSzPts val="4400"/>
              <a:buFont typeface="Arial"/>
              <a:buNone/>
            </a:pPr>
            <a:r>
              <a:rPr b="0" i="0" lang="en-US" sz="4400" u="none" cap="none" strike="noStrike">
                <a:solidFill>
                  <a:srgbClr val="000000"/>
                </a:solidFill>
                <a:latin typeface="Century Gothic"/>
                <a:ea typeface="Century Gothic"/>
                <a:cs typeface="Century Gothic"/>
                <a:sym typeface="Century Gothic"/>
              </a:rPr>
              <a:t>Sam sat.</a:t>
            </a:r>
            <a:endParaRPr b="0" i="0" sz="1400" u="none" cap="none" strike="noStrike">
              <a:solidFill>
                <a:srgbClr val="000000"/>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4400"/>
              <a:buFont typeface="Arial"/>
              <a:buNone/>
            </a:pPr>
            <a:r>
              <a:rPr b="0" i="0" lang="en-US" sz="4400" u="none" cap="none" strike="noStrike">
                <a:solidFill>
                  <a:srgbClr val="000000"/>
                </a:solidFill>
                <a:latin typeface="Century Gothic"/>
                <a:ea typeface="Century Gothic"/>
                <a:cs typeface="Century Gothic"/>
                <a:sym typeface="Century Gothic"/>
              </a:rPr>
              <a:t>Sam sat at a mat. </a:t>
            </a:r>
            <a:endParaRPr b="0" i="0" sz="1400" u="none" cap="none" strike="noStrike">
              <a:solidFill>
                <a:srgbClr val="000000"/>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4400"/>
              <a:buFont typeface="Arial"/>
              <a:buNone/>
            </a:pPr>
            <a:r>
              <a:rPr b="0" i="0" lang="en-US" sz="4400" u="none" cap="none" strike="noStrike">
                <a:solidFill>
                  <a:srgbClr val="000000"/>
                </a:solidFill>
                <a:latin typeface="Century Gothic"/>
                <a:ea typeface="Century Gothic"/>
                <a:cs typeface="Century Gothic"/>
                <a:sym typeface="Century Gothic"/>
              </a:rPr>
              <a:t>Tam sat. </a:t>
            </a:r>
            <a:endParaRPr b="0" i="0" sz="1400" u="none" cap="none" strike="noStrike">
              <a:solidFill>
                <a:srgbClr val="000000"/>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4400"/>
              <a:buFont typeface="Arial"/>
              <a:buNone/>
            </a:pPr>
            <a:r>
              <a:rPr b="0" i="0" lang="en-US" sz="4400" u="none" cap="none" strike="noStrike">
                <a:solidFill>
                  <a:srgbClr val="000000"/>
                </a:solidFill>
                <a:latin typeface="Century Gothic"/>
                <a:ea typeface="Century Gothic"/>
                <a:cs typeface="Century Gothic"/>
                <a:sym typeface="Century Gothic"/>
              </a:rPr>
              <a:t>Tam sat at a mat.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3" name="Shape 933"/>
        <p:cNvGrpSpPr/>
        <p:nvPr/>
      </p:nvGrpSpPr>
      <p:grpSpPr>
        <a:xfrm>
          <a:off x="0" y="0"/>
          <a:ext cx="0" cy="0"/>
          <a:chOff x="0" y="0"/>
          <a:chExt cx="0" cy="0"/>
        </a:xfrm>
      </p:grpSpPr>
      <p:pic>
        <p:nvPicPr>
          <p:cNvPr descr="A picture containing clock&#10;&#10;Description automatically generated" id="934" name="Google Shape;934;p69"/>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935" name="Google Shape;935;p69"/>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936" name="Google Shape;936;p6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937" name="Google Shape;937;p6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38" name="Google Shape;938;p69"/>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High-Frequency Words</a:t>
            </a:r>
            <a:endParaRPr b="0" i="0" sz="1400" u="none" cap="none" strike="noStrike">
              <a:solidFill>
                <a:srgbClr val="000000"/>
              </a:solidFill>
              <a:latin typeface="Century Gothic"/>
              <a:ea typeface="Century Gothic"/>
              <a:cs typeface="Century Gothic"/>
              <a:sym typeface="Century Gothic"/>
            </a:endParaRPr>
          </a:p>
        </p:txBody>
      </p:sp>
      <p:sp>
        <p:nvSpPr>
          <p:cNvPr id="939" name="Google Shape;939;p69"/>
          <p:cNvSpPr txBox="1"/>
          <p:nvPr/>
        </p:nvSpPr>
        <p:spPr>
          <a:xfrm>
            <a:off x="885824" y="2538726"/>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a</a:t>
            </a:r>
            <a:endParaRPr b="0" i="0" sz="1400" u="none" cap="none" strike="noStrike">
              <a:solidFill>
                <a:srgbClr val="000000"/>
              </a:solidFill>
              <a:latin typeface="Century Gothic"/>
              <a:ea typeface="Century Gothic"/>
              <a:cs typeface="Century Gothic"/>
              <a:sym typeface="Century Gothic"/>
            </a:endParaRPr>
          </a:p>
        </p:txBody>
      </p:sp>
      <p:sp>
        <p:nvSpPr>
          <p:cNvPr id="940" name="Google Shape;940;p69"/>
          <p:cNvSpPr txBox="1"/>
          <p:nvPr/>
        </p:nvSpPr>
        <p:spPr>
          <a:xfrm>
            <a:off x="4495801" y="2538726"/>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I</a:t>
            </a:r>
            <a:endParaRPr b="0" i="0" sz="1400" u="none" cap="none" strike="noStrike">
              <a:solidFill>
                <a:srgbClr val="000000"/>
              </a:solidFill>
              <a:latin typeface="Century Gothic"/>
              <a:ea typeface="Century Gothic"/>
              <a:cs typeface="Century Gothic"/>
              <a:sym typeface="Century Gothic"/>
            </a:endParaRPr>
          </a:p>
        </p:txBody>
      </p:sp>
      <p:sp>
        <p:nvSpPr>
          <p:cNvPr id="941" name="Google Shape;941;p69"/>
          <p:cNvSpPr txBox="1"/>
          <p:nvPr/>
        </p:nvSpPr>
        <p:spPr>
          <a:xfrm>
            <a:off x="8002497" y="2524559"/>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is</a:t>
            </a:r>
            <a:endParaRPr b="0" i="0" sz="1400" u="none" cap="none" strike="noStrike">
              <a:solidFill>
                <a:srgbClr val="000000"/>
              </a:solidFill>
              <a:latin typeface="Century Gothic"/>
              <a:ea typeface="Century Gothic"/>
              <a:cs typeface="Century Gothic"/>
              <a:sym typeface="Century Gothic"/>
            </a:endParaRPr>
          </a:p>
        </p:txBody>
      </p:sp>
      <p:sp>
        <p:nvSpPr>
          <p:cNvPr id="942" name="Google Shape;942;p69"/>
          <p:cNvSpPr txBox="1"/>
          <p:nvPr/>
        </p:nvSpPr>
        <p:spPr>
          <a:xfrm>
            <a:off x="2486023" y="3888500"/>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his</a:t>
            </a:r>
            <a:endParaRPr b="0" i="0" sz="1400" u="none" cap="none" strike="noStrike">
              <a:solidFill>
                <a:srgbClr val="000000"/>
              </a:solidFill>
              <a:latin typeface="Century Gothic"/>
              <a:ea typeface="Century Gothic"/>
              <a:cs typeface="Century Gothic"/>
              <a:sym typeface="Century Gothic"/>
            </a:endParaRPr>
          </a:p>
        </p:txBody>
      </p:sp>
      <p:sp>
        <p:nvSpPr>
          <p:cNvPr id="943" name="Google Shape;943;p69"/>
          <p:cNvSpPr txBox="1"/>
          <p:nvPr/>
        </p:nvSpPr>
        <p:spPr>
          <a:xfrm>
            <a:off x="6402298" y="3882631"/>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see</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8" name="Shape 948"/>
        <p:cNvGrpSpPr/>
        <p:nvPr/>
      </p:nvGrpSpPr>
      <p:grpSpPr>
        <a:xfrm>
          <a:off x="0" y="0"/>
          <a:ext cx="0" cy="0"/>
          <a:chOff x="0" y="0"/>
          <a:chExt cx="0" cy="0"/>
        </a:xfrm>
      </p:grpSpPr>
      <p:pic>
        <p:nvPicPr>
          <p:cNvPr descr="A picture containing clock&#10;&#10;Description automatically generated" id="949" name="Google Shape;949;p70"/>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950" name="Google Shape;950;p70"/>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951" name="Google Shape;951;p70"/>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952" name="Google Shape;952;p70"/>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53" name="Google Shape;953;p70"/>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Reflect and Share</a:t>
            </a:r>
            <a:endParaRPr b="0" i="0" sz="1400" u="none" cap="none" strike="noStrike">
              <a:solidFill>
                <a:srgbClr val="000000"/>
              </a:solidFill>
              <a:latin typeface="Century Gothic"/>
              <a:ea typeface="Century Gothic"/>
              <a:cs typeface="Century Gothic"/>
              <a:sym typeface="Century Gothic"/>
            </a:endParaRPr>
          </a:p>
        </p:txBody>
      </p:sp>
      <p:sp>
        <p:nvSpPr>
          <p:cNvPr id="954" name="Google Shape;954;p70"/>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42</a:t>
            </a:r>
            <a:endParaRPr b="0" i="0" sz="1400" u="none" cap="none" strike="noStrike">
              <a:solidFill>
                <a:srgbClr val="000000"/>
              </a:solidFill>
              <a:latin typeface="Century Gothic"/>
              <a:ea typeface="Century Gothic"/>
              <a:cs typeface="Century Gothic"/>
              <a:sym typeface="Century Gothic"/>
            </a:endParaRPr>
          </a:p>
        </p:txBody>
      </p:sp>
      <p:sp>
        <p:nvSpPr>
          <p:cNvPr id="955" name="Google Shape;955;p70"/>
          <p:cNvSpPr txBox="1"/>
          <p:nvPr/>
        </p:nvSpPr>
        <p:spPr>
          <a:xfrm>
            <a:off x="7242391" y="2765335"/>
            <a:ext cx="4499094" cy="15696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42 in your Student Interactive.  </a:t>
            </a:r>
            <a:endParaRPr b="0" i="0" sz="3200" u="none" cap="none" strike="noStrike">
              <a:solidFill>
                <a:schemeClr val="dk1"/>
              </a:solidFill>
              <a:latin typeface="Century Gothic"/>
              <a:ea typeface="Century Gothic"/>
              <a:cs typeface="Century Gothic"/>
              <a:sym typeface="Century Gothic"/>
            </a:endParaRPr>
          </a:p>
        </p:txBody>
      </p:sp>
      <p:pic>
        <p:nvPicPr>
          <p:cNvPr descr="Graphical user interface, text, application&#10;&#10;Description automatically generated" id="956" name="Google Shape;956;p70"/>
          <p:cNvPicPr preferRelativeResize="0"/>
          <p:nvPr/>
        </p:nvPicPr>
        <p:blipFill rotWithShape="1">
          <a:blip r:embed="rId6">
            <a:alphaModFix/>
          </a:blip>
          <a:srcRect b="0" l="0" r="0" t="0"/>
          <a:stretch/>
        </p:blipFill>
        <p:spPr>
          <a:xfrm>
            <a:off x="2531163" y="1371453"/>
            <a:ext cx="3670300" cy="501650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 name="Shape 152"/>
        <p:cNvGrpSpPr/>
        <p:nvPr/>
      </p:nvGrpSpPr>
      <p:grpSpPr>
        <a:xfrm>
          <a:off x="0" y="0"/>
          <a:ext cx="0" cy="0"/>
          <a:chOff x="0" y="0"/>
          <a:chExt cx="0" cy="0"/>
        </a:xfrm>
      </p:grpSpPr>
      <p:pic>
        <p:nvPicPr>
          <p:cNvPr descr="A picture containing clock&#10;&#10;Description automatically generated" id="153" name="Google Shape;153;p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Logo, company name&#10;&#10;Description automatically generated" id="154" name="Google Shape;154;p7"/>
          <p:cNvPicPr preferRelativeResize="0"/>
          <p:nvPr/>
        </p:nvPicPr>
        <p:blipFill rotWithShape="1">
          <a:blip r:embed="rId4">
            <a:alphaModFix/>
          </a:blip>
          <a:srcRect b="11561" l="5777" r="5316" t="0"/>
          <a:stretch/>
        </p:blipFill>
        <p:spPr>
          <a:xfrm>
            <a:off x="298808" y="6364415"/>
            <a:ext cx="1040465" cy="416153"/>
          </a:xfrm>
          <a:prstGeom prst="rect">
            <a:avLst/>
          </a:prstGeom>
          <a:noFill/>
          <a:ln>
            <a:noFill/>
          </a:ln>
        </p:spPr>
      </p:pic>
      <p:cxnSp>
        <p:nvCxnSpPr>
          <p:cNvPr id="155" name="Google Shape;155;p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56" name="Google Shape;156;p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rial"/>
                <a:ea typeface="Arial"/>
                <a:cs typeface="Arial"/>
                <a:sym typeface="Arial"/>
              </a:rPr>
              <a:t>   </a:t>
            </a:r>
            <a:r>
              <a:rPr b="0" i="0" lang="en-US" sz="4000" u="none" cap="none" strike="noStrike">
                <a:solidFill>
                  <a:schemeClr val="lt1"/>
                </a:solidFill>
                <a:latin typeface="Century Gothic"/>
                <a:ea typeface="Century Gothic"/>
                <a:cs typeface="Century Gothic"/>
                <a:sym typeface="Century Gothic"/>
              </a:rPr>
              <a:t>Phonological Awareness</a:t>
            </a:r>
            <a:endParaRPr b="0" i="0" sz="1400" u="none" cap="none" strike="noStrike">
              <a:solidFill>
                <a:srgbClr val="000000"/>
              </a:solidFill>
              <a:latin typeface="Century Gothic"/>
              <a:ea typeface="Century Gothic"/>
              <a:cs typeface="Century Gothic"/>
              <a:sym typeface="Century Gothic"/>
            </a:endParaRPr>
          </a:p>
        </p:txBody>
      </p:sp>
      <p:sp>
        <p:nvSpPr>
          <p:cNvPr id="157" name="Google Shape;157;p7"/>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14</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drawing, lamp&#10;&#10;Description automatically generated" id="158" name="Google Shape;158;p7"/>
          <p:cNvPicPr preferRelativeResize="0"/>
          <p:nvPr/>
        </p:nvPicPr>
        <p:blipFill rotWithShape="1">
          <a:blip r:embed="rId5">
            <a:alphaModFix/>
          </a:blip>
          <a:srcRect b="0" l="0" r="0" t="0"/>
          <a:stretch/>
        </p:blipFill>
        <p:spPr>
          <a:xfrm rot="9387287">
            <a:off x="9271967" y="5485049"/>
            <a:ext cx="2842710" cy="979582"/>
          </a:xfrm>
          <a:prstGeom prst="rect">
            <a:avLst/>
          </a:prstGeom>
          <a:noFill/>
          <a:ln>
            <a:noFill/>
          </a:ln>
        </p:spPr>
      </p:pic>
      <p:pic>
        <p:nvPicPr>
          <p:cNvPr descr="A cat wearing a hat&#10;&#10;Description automatically generated with medium confidence" id="159" name="Google Shape;159;p7"/>
          <p:cNvPicPr preferRelativeResize="0"/>
          <p:nvPr/>
        </p:nvPicPr>
        <p:blipFill rotWithShape="1">
          <a:blip r:embed="rId6">
            <a:alphaModFix/>
          </a:blip>
          <a:srcRect b="0" l="0" r="0" t="0"/>
          <a:stretch/>
        </p:blipFill>
        <p:spPr>
          <a:xfrm>
            <a:off x="2964373" y="2580416"/>
            <a:ext cx="6230269" cy="1859579"/>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1" name="Shape 961"/>
        <p:cNvGrpSpPr/>
        <p:nvPr/>
      </p:nvGrpSpPr>
      <p:grpSpPr>
        <a:xfrm>
          <a:off x="0" y="0"/>
          <a:ext cx="0" cy="0"/>
          <a:chOff x="0" y="0"/>
          <a:chExt cx="0" cy="0"/>
        </a:xfrm>
      </p:grpSpPr>
      <p:pic>
        <p:nvPicPr>
          <p:cNvPr descr="A picture containing clock&#10;&#10;Description automatically generated" id="962" name="Google Shape;962;p7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963" name="Google Shape;963;p71"/>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964" name="Google Shape;964;p71"/>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965" name="Google Shape;965;p7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66" name="Google Shape;966;p7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Apply</a:t>
            </a:r>
            <a:endParaRPr b="0" i="0" sz="1400" u="none" cap="none" strike="noStrike">
              <a:solidFill>
                <a:srgbClr val="000000"/>
              </a:solidFill>
              <a:latin typeface="Century Gothic"/>
              <a:ea typeface="Century Gothic"/>
              <a:cs typeface="Century Gothic"/>
              <a:sym typeface="Century Gothic"/>
            </a:endParaRPr>
          </a:p>
        </p:txBody>
      </p:sp>
      <p:sp>
        <p:nvSpPr>
          <p:cNvPr id="967" name="Google Shape;967;p71"/>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42</a:t>
            </a:r>
            <a:endParaRPr b="0" i="0" sz="1400" u="none" cap="none" strike="noStrike">
              <a:solidFill>
                <a:srgbClr val="000000"/>
              </a:solidFill>
              <a:latin typeface="Century Gothic"/>
              <a:ea typeface="Century Gothic"/>
              <a:cs typeface="Century Gothic"/>
              <a:sym typeface="Century Gothic"/>
            </a:endParaRPr>
          </a:p>
        </p:txBody>
      </p:sp>
      <p:sp>
        <p:nvSpPr>
          <p:cNvPr id="968" name="Google Shape;968;p71"/>
          <p:cNvSpPr txBox="1"/>
          <p:nvPr/>
        </p:nvSpPr>
        <p:spPr>
          <a:xfrm>
            <a:off x="6541648" y="3524508"/>
            <a:ext cx="4809008" cy="107717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Century Gothic"/>
                <a:ea typeface="Century Gothic"/>
                <a:cs typeface="Century Gothic"/>
                <a:sym typeface="Century Gothic"/>
              </a:rPr>
              <a:t>How can neighbors help each other</a:t>
            </a:r>
            <a:r>
              <a:rPr b="0" i="0" lang="en-US" sz="3200" u="none" cap="none" strike="noStrike">
                <a:solidFill>
                  <a:schemeClr val="dk1"/>
                </a:solidFill>
                <a:latin typeface="Arial"/>
                <a:ea typeface="Arial"/>
                <a:cs typeface="Arial"/>
                <a:sym typeface="Arial"/>
              </a:rPr>
              <a:t>?</a:t>
            </a:r>
            <a:endParaRPr b="0" i="0" sz="3200" u="none" cap="none" strike="noStrike">
              <a:solidFill>
                <a:schemeClr val="dk1"/>
              </a:solidFill>
              <a:latin typeface="Arial"/>
              <a:ea typeface="Arial"/>
              <a:cs typeface="Arial"/>
              <a:sym typeface="Arial"/>
            </a:endParaRPr>
          </a:p>
        </p:txBody>
      </p:sp>
      <p:pic>
        <p:nvPicPr>
          <p:cNvPr descr="Graphical user interface&#10;&#10;Description automatically generated with low confidence" id="969" name="Google Shape;969;p71"/>
          <p:cNvPicPr preferRelativeResize="0"/>
          <p:nvPr/>
        </p:nvPicPr>
        <p:blipFill rotWithShape="1">
          <a:blip r:embed="rId6">
            <a:alphaModFix/>
          </a:blip>
          <a:srcRect b="0" l="0" r="0" t="0"/>
          <a:stretch/>
        </p:blipFill>
        <p:spPr>
          <a:xfrm>
            <a:off x="6513416" y="2095500"/>
            <a:ext cx="4635500" cy="1333500"/>
          </a:xfrm>
          <a:prstGeom prst="rect">
            <a:avLst/>
          </a:prstGeom>
          <a:noFill/>
          <a:ln>
            <a:noFill/>
          </a:ln>
        </p:spPr>
      </p:pic>
      <p:pic>
        <p:nvPicPr>
          <p:cNvPr descr="Graphical user interface&#10;&#10;Description automatically generated" id="970" name="Google Shape;970;p71"/>
          <p:cNvPicPr preferRelativeResize="0"/>
          <p:nvPr/>
        </p:nvPicPr>
        <p:blipFill rotWithShape="1">
          <a:blip r:embed="rId7">
            <a:alphaModFix/>
          </a:blip>
          <a:srcRect b="0" l="0" r="0" t="0"/>
          <a:stretch/>
        </p:blipFill>
        <p:spPr>
          <a:xfrm>
            <a:off x="1982885" y="1297873"/>
            <a:ext cx="3695700" cy="499110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5" name="Shape 975"/>
        <p:cNvGrpSpPr/>
        <p:nvPr/>
      </p:nvGrpSpPr>
      <p:grpSpPr>
        <a:xfrm>
          <a:off x="0" y="0"/>
          <a:ext cx="0" cy="0"/>
          <a:chOff x="0" y="0"/>
          <a:chExt cx="0" cy="0"/>
        </a:xfrm>
      </p:grpSpPr>
      <p:pic>
        <p:nvPicPr>
          <p:cNvPr descr="A picture containing clock&#10;&#10;Description automatically generated" id="976" name="Google Shape;976;p7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977" name="Google Shape;977;p72"/>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978" name="Google Shape;978;p7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979" name="Google Shape;979;p7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80" name="Google Shape;980;p72"/>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Writing – Launching Writing Workshop</a:t>
            </a:r>
            <a:endParaRPr b="0" i="0" sz="1400" u="none" cap="none" strike="noStrike">
              <a:solidFill>
                <a:srgbClr val="000000"/>
              </a:solidFill>
              <a:latin typeface="Century Gothic"/>
              <a:ea typeface="Century Gothic"/>
              <a:cs typeface="Century Gothic"/>
              <a:sym typeface="Century Gothic"/>
            </a:endParaRPr>
          </a:p>
        </p:txBody>
      </p:sp>
      <p:sp>
        <p:nvSpPr>
          <p:cNvPr id="981" name="Google Shape;981;p72"/>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49</a:t>
            </a:r>
            <a:endParaRPr b="0" i="0" sz="1400" u="none" cap="none" strike="noStrike">
              <a:solidFill>
                <a:srgbClr val="000000"/>
              </a:solidFill>
              <a:latin typeface="Century Gothic"/>
              <a:ea typeface="Century Gothic"/>
              <a:cs typeface="Century Gothic"/>
              <a:sym typeface="Century Gothic"/>
            </a:endParaRPr>
          </a:p>
        </p:txBody>
      </p:sp>
      <p:sp>
        <p:nvSpPr>
          <p:cNvPr id="982" name="Google Shape;982;p72"/>
          <p:cNvSpPr txBox="1"/>
          <p:nvPr/>
        </p:nvSpPr>
        <p:spPr>
          <a:xfrm>
            <a:off x="7673664" y="2260572"/>
            <a:ext cx="3974346" cy="255450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49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3200" u="none" cap="none" strike="noStrike">
              <a:solidFill>
                <a:schemeClr val="dk1"/>
              </a:solidFill>
              <a:latin typeface="Century Gothic"/>
              <a:ea typeface="Century Gothic"/>
              <a:cs typeface="Century Gothic"/>
              <a:sym typeface="Century Gothic"/>
            </a:endParaRPr>
          </a:p>
        </p:txBody>
      </p:sp>
      <p:pic>
        <p:nvPicPr>
          <p:cNvPr descr="Graphical user interface, text, application&#10;&#10;Description automatically generated" id="983" name="Google Shape;983;p72"/>
          <p:cNvPicPr preferRelativeResize="0"/>
          <p:nvPr/>
        </p:nvPicPr>
        <p:blipFill rotWithShape="1">
          <a:blip r:embed="rId6">
            <a:alphaModFix/>
          </a:blip>
          <a:srcRect b="0" l="0" r="0" t="0"/>
          <a:stretch/>
        </p:blipFill>
        <p:spPr>
          <a:xfrm>
            <a:off x="2792944" y="1297873"/>
            <a:ext cx="3695700" cy="502920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8" name="Shape 988"/>
        <p:cNvGrpSpPr/>
        <p:nvPr/>
      </p:nvGrpSpPr>
      <p:grpSpPr>
        <a:xfrm>
          <a:off x="0" y="0"/>
          <a:ext cx="0" cy="0"/>
          <a:chOff x="0" y="0"/>
          <a:chExt cx="0" cy="0"/>
        </a:xfrm>
      </p:grpSpPr>
      <p:sp>
        <p:nvSpPr>
          <p:cNvPr id="989" name="Google Shape;989;p73"/>
          <p:cNvSpPr txBox="1"/>
          <p:nvPr/>
        </p:nvSpPr>
        <p:spPr>
          <a:xfrm>
            <a:off x="2074604" y="1701637"/>
            <a:ext cx="8168390" cy="4176593"/>
          </a:xfrm>
          <a:prstGeom prst="rect">
            <a:avLst/>
          </a:prstGeom>
          <a:noFill/>
          <a:ln>
            <a:noFill/>
          </a:ln>
        </p:spPr>
        <p:txBody>
          <a:bodyPr anchorCtr="0" anchor="t" bIns="45700" lIns="91425" spcFirstLastPara="1" rIns="91425" wrap="square" tIns="45700">
            <a:spAutoFit/>
          </a:bodyPr>
          <a:lstStyle/>
          <a:p>
            <a:pPr indent="-457200" lvl="0" marL="457200" marR="0" rtl="0" algn="l">
              <a:lnSpc>
                <a:spcPct val="125000"/>
              </a:lnSpc>
              <a:spcBef>
                <a:spcPts val="0"/>
              </a:spcBef>
              <a:spcAft>
                <a:spcPts val="0"/>
              </a:spcAft>
              <a:buClr>
                <a:srgbClr val="000000"/>
              </a:buClr>
              <a:buSzPts val="3600"/>
              <a:buFont typeface="Arial"/>
              <a:buAutoNum type="arabicPeriod"/>
            </a:pPr>
            <a:r>
              <a:rPr b="0" i="0" lang="en-US" sz="3600" u="none" cap="none" strike="noStrike">
                <a:solidFill>
                  <a:srgbClr val="000000"/>
                </a:solidFill>
                <a:latin typeface="Century Gothic"/>
                <a:ea typeface="Century Gothic"/>
                <a:cs typeface="Century Gothic"/>
                <a:sym typeface="Century Gothic"/>
              </a:rPr>
              <a:t>Let’s </a:t>
            </a:r>
            <a:r>
              <a:rPr b="1" i="0" lang="en-US" sz="3600" u="none" cap="none" strike="noStrike">
                <a:solidFill>
                  <a:srgbClr val="000000"/>
                </a:solidFill>
                <a:latin typeface="Century Gothic"/>
                <a:ea typeface="Century Gothic"/>
                <a:cs typeface="Century Gothic"/>
                <a:sym typeface="Century Gothic"/>
              </a:rPr>
              <a:t>see</a:t>
            </a:r>
            <a:r>
              <a:rPr b="0" i="0" lang="en-US" sz="3600" u="none" cap="none" strike="noStrike">
                <a:solidFill>
                  <a:srgbClr val="000000"/>
                </a:solidFill>
                <a:latin typeface="Century Gothic"/>
                <a:ea typeface="Century Gothic"/>
                <a:cs typeface="Century Gothic"/>
                <a:sym typeface="Century Gothic"/>
              </a:rPr>
              <a:t> a movie. </a:t>
            </a:r>
            <a:endParaRPr b="0" i="0" sz="1400" u="none" cap="none" strike="noStrike">
              <a:solidFill>
                <a:srgbClr val="000000"/>
              </a:solidFill>
              <a:latin typeface="Arial"/>
              <a:ea typeface="Arial"/>
              <a:cs typeface="Arial"/>
              <a:sym typeface="Arial"/>
            </a:endParaRPr>
          </a:p>
          <a:p>
            <a:pPr indent="-457200" lvl="0" marL="457200" marR="0" rtl="0" algn="l">
              <a:lnSpc>
                <a:spcPct val="125000"/>
              </a:lnSpc>
              <a:spcBef>
                <a:spcPts val="0"/>
              </a:spcBef>
              <a:spcAft>
                <a:spcPts val="0"/>
              </a:spcAft>
              <a:buClr>
                <a:srgbClr val="000000"/>
              </a:buClr>
              <a:buSzPts val="3600"/>
              <a:buFont typeface="Arial"/>
              <a:buAutoNum type="arabicPeriod"/>
            </a:pPr>
            <a:r>
              <a:rPr b="0" i="0" lang="en-US" sz="3600" u="none" cap="none" strike="noStrike">
                <a:solidFill>
                  <a:srgbClr val="000000"/>
                </a:solidFill>
                <a:latin typeface="Century Gothic"/>
                <a:ea typeface="Century Gothic"/>
                <a:cs typeface="Century Gothic"/>
                <a:sym typeface="Century Gothic"/>
              </a:rPr>
              <a:t>I </a:t>
            </a:r>
            <a:r>
              <a:rPr b="1" i="0" lang="en-US" sz="3600" u="none" cap="none" strike="noStrike">
                <a:solidFill>
                  <a:srgbClr val="000000"/>
                </a:solidFill>
                <a:latin typeface="Century Gothic"/>
                <a:ea typeface="Century Gothic"/>
                <a:cs typeface="Century Gothic"/>
                <a:sym typeface="Century Gothic"/>
              </a:rPr>
              <a:t>am</a:t>
            </a:r>
            <a:r>
              <a:rPr b="0" i="0" lang="en-US" sz="3600" u="none" cap="none" strike="noStrike">
                <a:solidFill>
                  <a:srgbClr val="000000"/>
                </a:solidFill>
                <a:latin typeface="Century Gothic"/>
                <a:ea typeface="Century Gothic"/>
                <a:cs typeface="Century Gothic"/>
                <a:sym typeface="Century Gothic"/>
              </a:rPr>
              <a:t> a good helper. </a:t>
            </a:r>
            <a:endParaRPr b="0" i="0" sz="1400" u="none" cap="none" strike="noStrike">
              <a:solidFill>
                <a:srgbClr val="000000"/>
              </a:solidFill>
              <a:latin typeface="Arial"/>
              <a:ea typeface="Arial"/>
              <a:cs typeface="Arial"/>
              <a:sym typeface="Arial"/>
            </a:endParaRPr>
          </a:p>
          <a:p>
            <a:pPr indent="-457200" lvl="0" marL="457200" marR="0" rtl="0" algn="l">
              <a:lnSpc>
                <a:spcPct val="125000"/>
              </a:lnSpc>
              <a:spcBef>
                <a:spcPts val="0"/>
              </a:spcBef>
              <a:spcAft>
                <a:spcPts val="0"/>
              </a:spcAft>
              <a:buClr>
                <a:srgbClr val="000000"/>
              </a:buClr>
              <a:buSzPts val="3600"/>
              <a:buFont typeface="Arial"/>
              <a:buAutoNum type="arabicPeriod"/>
            </a:pPr>
            <a:r>
              <a:rPr b="1" i="0" lang="en-US" sz="3600" u="none" cap="none" strike="noStrike">
                <a:solidFill>
                  <a:srgbClr val="000000"/>
                </a:solidFill>
                <a:latin typeface="Century Gothic"/>
                <a:ea typeface="Century Gothic"/>
                <a:cs typeface="Century Gothic"/>
                <a:sym typeface="Century Gothic"/>
              </a:rPr>
              <a:t>I</a:t>
            </a:r>
            <a:r>
              <a:rPr b="0" i="0" lang="en-US" sz="3600" u="none" cap="none" strike="noStrike">
                <a:solidFill>
                  <a:srgbClr val="000000"/>
                </a:solidFill>
                <a:latin typeface="Century Gothic"/>
                <a:ea typeface="Century Gothic"/>
                <a:cs typeface="Century Gothic"/>
                <a:sym typeface="Century Gothic"/>
              </a:rPr>
              <a:t> was sad to leave. </a:t>
            </a:r>
            <a:endParaRPr b="0" i="0" sz="1400" u="none" cap="none" strike="noStrike">
              <a:solidFill>
                <a:srgbClr val="000000"/>
              </a:solidFill>
              <a:latin typeface="Arial"/>
              <a:ea typeface="Arial"/>
              <a:cs typeface="Arial"/>
              <a:sym typeface="Arial"/>
            </a:endParaRPr>
          </a:p>
          <a:p>
            <a:pPr indent="-457200" lvl="0" marL="457200" marR="0" rtl="0" algn="l">
              <a:lnSpc>
                <a:spcPct val="125000"/>
              </a:lnSpc>
              <a:spcBef>
                <a:spcPts val="0"/>
              </a:spcBef>
              <a:spcAft>
                <a:spcPts val="0"/>
              </a:spcAft>
              <a:buClr>
                <a:srgbClr val="000000"/>
              </a:buClr>
              <a:buSzPts val="3600"/>
              <a:buFont typeface="Arial"/>
              <a:buAutoNum type="arabicPeriod"/>
            </a:pPr>
            <a:r>
              <a:rPr b="0" i="0" lang="en-US" sz="3600" u="none" cap="none" strike="noStrike">
                <a:solidFill>
                  <a:srgbClr val="000000"/>
                </a:solidFill>
                <a:latin typeface="Century Gothic"/>
                <a:ea typeface="Century Gothic"/>
                <a:cs typeface="Century Gothic"/>
                <a:sym typeface="Century Gothic"/>
              </a:rPr>
              <a:t>They have a </a:t>
            </a:r>
            <a:r>
              <a:rPr b="1" i="0" lang="en-US" sz="3600" u="none" cap="none" strike="noStrike">
                <a:solidFill>
                  <a:srgbClr val="000000"/>
                </a:solidFill>
                <a:latin typeface="Century Gothic"/>
                <a:ea typeface="Century Gothic"/>
                <a:cs typeface="Century Gothic"/>
                <a:sym typeface="Century Gothic"/>
              </a:rPr>
              <a:t>mat</a:t>
            </a:r>
            <a:r>
              <a:rPr b="0" i="0" lang="en-US" sz="3600" u="none" cap="none" strike="noStrike">
                <a:solidFill>
                  <a:srgbClr val="000000"/>
                </a:solidFill>
                <a:latin typeface="Century Gothic"/>
                <a:ea typeface="Century Gothic"/>
                <a:cs typeface="Century Gothic"/>
                <a:sym typeface="Century Gothic"/>
              </a:rPr>
              <a:t> by their door. </a:t>
            </a:r>
            <a:endParaRPr b="0" i="0" sz="1400" u="none" cap="none" strike="noStrike">
              <a:solidFill>
                <a:srgbClr val="000000"/>
              </a:solidFill>
              <a:latin typeface="Arial"/>
              <a:ea typeface="Arial"/>
              <a:cs typeface="Arial"/>
              <a:sym typeface="Arial"/>
            </a:endParaRPr>
          </a:p>
          <a:p>
            <a:pPr indent="-457200" lvl="0" marL="457200" marR="0" rtl="0" algn="l">
              <a:lnSpc>
                <a:spcPct val="125000"/>
              </a:lnSpc>
              <a:spcBef>
                <a:spcPts val="0"/>
              </a:spcBef>
              <a:spcAft>
                <a:spcPts val="0"/>
              </a:spcAft>
              <a:buClr>
                <a:srgbClr val="000000"/>
              </a:buClr>
              <a:buSzPts val="3600"/>
              <a:buFont typeface="Arial"/>
              <a:buAutoNum type="arabicPeriod"/>
            </a:pPr>
            <a:r>
              <a:rPr b="0" i="0" lang="en-US" sz="3600" u="none" cap="none" strike="noStrike">
                <a:solidFill>
                  <a:srgbClr val="000000"/>
                </a:solidFill>
                <a:latin typeface="Century Gothic"/>
                <a:ea typeface="Century Gothic"/>
                <a:cs typeface="Century Gothic"/>
                <a:sym typeface="Century Gothic"/>
              </a:rPr>
              <a:t>We saw penguins </a:t>
            </a:r>
            <a:r>
              <a:rPr b="1" i="0" lang="en-US" sz="3600" u="none" cap="none" strike="noStrike">
                <a:solidFill>
                  <a:srgbClr val="000000"/>
                </a:solidFill>
                <a:latin typeface="Century Gothic"/>
                <a:ea typeface="Century Gothic"/>
                <a:cs typeface="Century Gothic"/>
                <a:sym typeface="Century Gothic"/>
              </a:rPr>
              <a:t>at</a:t>
            </a:r>
            <a:r>
              <a:rPr b="0" i="0" lang="en-US" sz="3600" u="none" cap="none" strike="noStrike">
                <a:solidFill>
                  <a:srgbClr val="000000"/>
                </a:solidFill>
                <a:latin typeface="Century Gothic"/>
                <a:ea typeface="Century Gothic"/>
                <a:cs typeface="Century Gothic"/>
                <a:sym typeface="Century Gothic"/>
              </a:rPr>
              <a:t> the zoo. </a:t>
            </a:r>
            <a:endParaRPr b="0" i="0" sz="1400" u="none" cap="none" strike="noStrike">
              <a:solidFill>
                <a:srgbClr val="000000"/>
              </a:solidFill>
              <a:latin typeface="Arial"/>
              <a:ea typeface="Arial"/>
              <a:cs typeface="Arial"/>
              <a:sym typeface="Arial"/>
            </a:endParaRPr>
          </a:p>
          <a:p>
            <a:pPr indent="-457200" lvl="0" marL="457200" marR="0" rtl="0" algn="l">
              <a:lnSpc>
                <a:spcPct val="125000"/>
              </a:lnSpc>
              <a:spcBef>
                <a:spcPts val="0"/>
              </a:spcBef>
              <a:spcAft>
                <a:spcPts val="0"/>
              </a:spcAft>
              <a:buClr>
                <a:srgbClr val="000000"/>
              </a:buClr>
              <a:buSzPts val="3600"/>
              <a:buFont typeface="Arial"/>
              <a:buAutoNum type="arabicPeriod"/>
            </a:pPr>
            <a:r>
              <a:rPr b="0" i="0" lang="en-US" sz="3600" u="none" cap="none" strike="noStrike">
                <a:solidFill>
                  <a:srgbClr val="000000"/>
                </a:solidFill>
                <a:latin typeface="Century Gothic"/>
                <a:ea typeface="Century Gothic"/>
                <a:cs typeface="Century Gothic"/>
                <a:sym typeface="Century Gothic"/>
              </a:rPr>
              <a:t>The children </a:t>
            </a:r>
            <a:r>
              <a:rPr b="1" i="0" lang="en-US" sz="3600" u="none" cap="none" strike="noStrike">
                <a:solidFill>
                  <a:srgbClr val="000000"/>
                </a:solidFill>
                <a:latin typeface="Century Gothic"/>
                <a:ea typeface="Century Gothic"/>
                <a:cs typeface="Century Gothic"/>
                <a:sym typeface="Century Gothic"/>
              </a:rPr>
              <a:t>sat</a:t>
            </a:r>
            <a:r>
              <a:rPr b="0" i="0" lang="en-US" sz="3600" u="none" cap="none" strike="noStrike">
                <a:solidFill>
                  <a:srgbClr val="000000"/>
                </a:solidFill>
                <a:latin typeface="Century Gothic"/>
                <a:ea typeface="Century Gothic"/>
                <a:cs typeface="Century Gothic"/>
                <a:sym typeface="Century Gothic"/>
              </a:rPr>
              <a:t> in a circle.</a:t>
            </a:r>
            <a:endParaRPr b="0" i="0" sz="28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990" name="Google Shape;990;p7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991" name="Google Shape;991;p7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992" name="Google Shape;992;p7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993" name="Google Shape;993;p7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94" name="Google Shape;994;p7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Spelling</a:t>
            </a:r>
            <a:endParaRPr b="0" i="0" sz="1400" u="none" cap="none" strike="noStrike">
              <a:solidFill>
                <a:srgbClr val="000000"/>
              </a:solidFill>
              <a:latin typeface="Century Gothic"/>
              <a:ea typeface="Century Gothic"/>
              <a:cs typeface="Century Gothic"/>
              <a:sym typeface="Century Gothic"/>
            </a:endParaRPr>
          </a:p>
        </p:txBody>
      </p:sp>
      <p:sp>
        <p:nvSpPr>
          <p:cNvPr id="995" name="Google Shape;995;p73"/>
          <p:cNvSpPr/>
          <p:nvPr/>
        </p:nvSpPr>
        <p:spPr>
          <a:xfrm>
            <a:off x="6812368" y="1779396"/>
            <a:ext cx="895924" cy="44231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96" name="Google Shape;996;p73"/>
          <p:cNvSpPr/>
          <p:nvPr/>
        </p:nvSpPr>
        <p:spPr>
          <a:xfrm>
            <a:off x="7260330" y="2568401"/>
            <a:ext cx="741469" cy="420025"/>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97" name="Google Shape;997;p73"/>
          <p:cNvSpPr/>
          <p:nvPr/>
        </p:nvSpPr>
        <p:spPr>
          <a:xfrm>
            <a:off x="6964777" y="3329567"/>
            <a:ext cx="295553" cy="420025"/>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98" name="Google Shape;998;p73"/>
          <p:cNvSpPr/>
          <p:nvPr/>
        </p:nvSpPr>
        <p:spPr>
          <a:xfrm>
            <a:off x="9152166" y="4628437"/>
            <a:ext cx="482615" cy="420025"/>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99" name="Google Shape;999;p73"/>
          <p:cNvSpPr/>
          <p:nvPr/>
        </p:nvSpPr>
        <p:spPr>
          <a:xfrm>
            <a:off x="9634781" y="3941213"/>
            <a:ext cx="965227" cy="420025"/>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00" name="Google Shape;1000;p73"/>
          <p:cNvSpPr/>
          <p:nvPr/>
        </p:nvSpPr>
        <p:spPr>
          <a:xfrm>
            <a:off x="8650877" y="5315661"/>
            <a:ext cx="742596" cy="420025"/>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5" name="Shape 1005"/>
        <p:cNvGrpSpPr/>
        <p:nvPr/>
      </p:nvGrpSpPr>
      <p:grpSpPr>
        <a:xfrm>
          <a:off x="0" y="0"/>
          <a:ext cx="0" cy="0"/>
          <a:chOff x="0" y="0"/>
          <a:chExt cx="0" cy="0"/>
        </a:xfrm>
      </p:grpSpPr>
      <p:pic>
        <p:nvPicPr>
          <p:cNvPr descr="A picture containing clock&#10;&#10;Description automatically generated" id="1006" name="Google Shape;1006;p7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007" name="Google Shape;1007;p7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008" name="Google Shape;1008;p7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009" name="Google Shape;1009;p7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010" name="Google Shape;1010;p7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Language and Conventions</a:t>
            </a:r>
            <a:endParaRPr b="0" i="0" sz="1400" u="none" cap="none" strike="noStrike">
              <a:solidFill>
                <a:srgbClr val="000000"/>
              </a:solidFill>
              <a:latin typeface="Century Gothic"/>
              <a:ea typeface="Century Gothic"/>
              <a:cs typeface="Century Gothic"/>
              <a:sym typeface="Century Gothic"/>
            </a:endParaRPr>
          </a:p>
        </p:txBody>
      </p:sp>
      <p:sp>
        <p:nvSpPr>
          <p:cNvPr id="1011" name="Google Shape;1011;p74"/>
          <p:cNvSpPr txBox="1"/>
          <p:nvPr/>
        </p:nvSpPr>
        <p:spPr>
          <a:xfrm>
            <a:off x="1243932" y="1778207"/>
            <a:ext cx="10100700" cy="831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b="0" i="0" lang="en-US" sz="4800" u="none" cap="none" strike="noStrike">
                <a:solidFill>
                  <a:schemeClr val="accent1"/>
                </a:solidFill>
                <a:latin typeface="Century Gothic"/>
                <a:ea typeface="Century Gothic"/>
                <a:cs typeface="Century Gothic"/>
                <a:sym typeface="Century Gothic"/>
              </a:rPr>
              <a:t>The boy runs quickly.</a:t>
            </a:r>
            <a:endParaRPr b="0" i="0" sz="4800" u="none" cap="none" strike="noStrike">
              <a:solidFill>
                <a:srgbClr val="000000"/>
              </a:solidFill>
              <a:latin typeface="Arial"/>
              <a:ea typeface="Arial"/>
              <a:cs typeface="Arial"/>
              <a:sym typeface="Arial"/>
            </a:endParaRPr>
          </a:p>
        </p:txBody>
      </p:sp>
      <p:sp>
        <p:nvSpPr>
          <p:cNvPr id="1012" name="Google Shape;1012;p74"/>
          <p:cNvSpPr txBox="1"/>
          <p:nvPr/>
        </p:nvSpPr>
        <p:spPr>
          <a:xfrm>
            <a:off x="1339275" y="2986200"/>
            <a:ext cx="9838200" cy="3124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100"/>
              <a:buFont typeface="Arial"/>
              <a:buNone/>
            </a:pPr>
            <a:r>
              <a:rPr b="0" i="0" lang="en-US" sz="4100" u="none" cap="none" strike="noStrike">
                <a:solidFill>
                  <a:srgbClr val="000000"/>
                </a:solidFill>
                <a:latin typeface="Century Gothic"/>
                <a:ea typeface="Century Gothic"/>
                <a:cs typeface="Century Gothic"/>
                <a:sym typeface="Century Gothic"/>
              </a:rPr>
              <a:t> </a:t>
            </a:r>
            <a:r>
              <a:rPr b="0" i="0" lang="en-US" sz="3600" u="none" cap="none" strike="noStrike">
                <a:solidFill>
                  <a:srgbClr val="000000"/>
                </a:solidFill>
                <a:latin typeface="Century Gothic"/>
                <a:ea typeface="Century Gothic"/>
                <a:cs typeface="Century Gothic"/>
                <a:sym typeface="Century Gothic"/>
              </a:rPr>
              <a:t>Which word in the sentence is a noun</a:t>
            </a:r>
            <a:r>
              <a:rPr b="0" i="0" lang="en-US" sz="3600" u="none" cap="none" strike="noStrike">
                <a:solidFill>
                  <a:srgbClr val="000000"/>
                </a:solidFill>
                <a:latin typeface="Arial"/>
                <a:ea typeface="Arial"/>
                <a:cs typeface="Arial"/>
                <a:sym typeface="Arial"/>
              </a:rPr>
              <a:t>?</a:t>
            </a:r>
            <a:endParaRPr b="0" i="0" sz="3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a:p>
            <a:pPr indent="-457200" lvl="0" marL="914400" marR="0" rtl="0" algn="l">
              <a:lnSpc>
                <a:spcPct val="100000"/>
              </a:lnSpc>
              <a:spcBef>
                <a:spcPts val="0"/>
              </a:spcBef>
              <a:spcAft>
                <a:spcPts val="0"/>
              </a:spcAft>
              <a:buClr>
                <a:srgbClr val="000000"/>
              </a:buClr>
              <a:buSzPts val="3600"/>
              <a:buFont typeface="Century Gothic"/>
              <a:buAutoNum type="alphaUcPeriod"/>
            </a:pPr>
            <a:r>
              <a:rPr b="0" i="0" lang="en-US" sz="3600" u="none" cap="none" strike="noStrike">
                <a:solidFill>
                  <a:srgbClr val="000000"/>
                </a:solidFill>
                <a:latin typeface="Century Gothic"/>
                <a:ea typeface="Century Gothic"/>
                <a:cs typeface="Century Gothic"/>
                <a:sym typeface="Century Gothic"/>
              </a:rPr>
              <a:t>the</a:t>
            </a:r>
            <a:endParaRPr b="0" i="0" sz="3600" u="none" cap="none" strike="noStrike">
              <a:solidFill>
                <a:srgbClr val="000000"/>
              </a:solidFill>
              <a:latin typeface="Arial"/>
              <a:ea typeface="Arial"/>
              <a:cs typeface="Arial"/>
              <a:sym typeface="Arial"/>
            </a:endParaRPr>
          </a:p>
          <a:p>
            <a:pPr indent="-457200" lvl="0" marL="914400" marR="0" rtl="0" algn="l">
              <a:lnSpc>
                <a:spcPct val="100000"/>
              </a:lnSpc>
              <a:spcBef>
                <a:spcPts val="0"/>
              </a:spcBef>
              <a:spcAft>
                <a:spcPts val="0"/>
              </a:spcAft>
              <a:buClr>
                <a:srgbClr val="000000"/>
              </a:buClr>
              <a:buSzPts val="3600"/>
              <a:buFont typeface="Century Gothic"/>
              <a:buAutoNum type="alphaUcPeriod"/>
            </a:pPr>
            <a:r>
              <a:rPr b="0" i="0" lang="en-US" sz="3600" u="none" cap="none" strike="noStrike">
                <a:solidFill>
                  <a:srgbClr val="000000"/>
                </a:solidFill>
                <a:latin typeface="Century Gothic"/>
                <a:ea typeface="Century Gothic"/>
                <a:cs typeface="Century Gothic"/>
                <a:sym typeface="Century Gothic"/>
              </a:rPr>
              <a:t>boy</a:t>
            </a:r>
            <a:endParaRPr b="0" i="0" sz="3600" u="none" cap="none" strike="noStrike">
              <a:solidFill>
                <a:srgbClr val="000000"/>
              </a:solidFill>
              <a:latin typeface="Arial"/>
              <a:ea typeface="Arial"/>
              <a:cs typeface="Arial"/>
              <a:sym typeface="Arial"/>
            </a:endParaRPr>
          </a:p>
          <a:p>
            <a:pPr indent="-457200" lvl="0" marL="914400" marR="0" rtl="0" algn="l">
              <a:lnSpc>
                <a:spcPct val="100000"/>
              </a:lnSpc>
              <a:spcBef>
                <a:spcPts val="0"/>
              </a:spcBef>
              <a:spcAft>
                <a:spcPts val="0"/>
              </a:spcAft>
              <a:buClr>
                <a:srgbClr val="000000"/>
              </a:buClr>
              <a:buSzPts val="3600"/>
              <a:buFont typeface="Century Gothic"/>
              <a:buAutoNum type="alphaUcPeriod"/>
            </a:pPr>
            <a:r>
              <a:rPr b="0" i="0" lang="en-US" sz="3600" u="none" cap="none" strike="noStrike">
                <a:solidFill>
                  <a:srgbClr val="000000"/>
                </a:solidFill>
                <a:latin typeface="Century Gothic"/>
                <a:ea typeface="Century Gothic"/>
                <a:cs typeface="Century Gothic"/>
                <a:sym typeface="Century Gothic"/>
              </a:rPr>
              <a:t>run </a:t>
            </a:r>
            <a:endParaRPr b="0" i="0" sz="3600" u="none" cap="none" strike="noStrike">
              <a:solidFill>
                <a:srgbClr val="000000"/>
              </a:solidFill>
              <a:latin typeface="Arial"/>
              <a:ea typeface="Arial"/>
              <a:cs typeface="Arial"/>
              <a:sym typeface="Arial"/>
            </a:endParaRPr>
          </a:p>
          <a:p>
            <a:pPr indent="-457200" lvl="0" marL="914400" marR="0" rtl="0" algn="l">
              <a:lnSpc>
                <a:spcPct val="100000"/>
              </a:lnSpc>
              <a:spcBef>
                <a:spcPts val="0"/>
              </a:spcBef>
              <a:spcAft>
                <a:spcPts val="0"/>
              </a:spcAft>
              <a:buClr>
                <a:srgbClr val="000000"/>
              </a:buClr>
              <a:buSzPts val="3600"/>
              <a:buFont typeface="Century Gothic"/>
              <a:buAutoNum type="alphaUcPeriod"/>
            </a:pPr>
            <a:r>
              <a:rPr b="0" i="0" lang="en-US" sz="3600" u="none" cap="none" strike="noStrike">
                <a:solidFill>
                  <a:srgbClr val="000000"/>
                </a:solidFill>
                <a:latin typeface="Century Gothic"/>
                <a:ea typeface="Century Gothic"/>
                <a:cs typeface="Century Gothic"/>
                <a:sym typeface="Century Gothic"/>
              </a:rPr>
              <a:t>quickly</a:t>
            </a:r>
            <a:endParaRPr b="0" i="0" sz="36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7" name="Shape 1017"/>
        <p:cNvGrpSpPr/>
        <p:nvPr/>
      </p:nvGrpSpPr>
      <p:grpSpPr>
        <a:xfrm>
          <a:off x="0" y="0"/>
          <a:ext cx="0" cy="0"/>
          <a:chOff x="0" y="0"/>
          <a:chExt cx="0" cy="0"/>
        </a:xfrm>
      </p:grpSpPr>
      <p:sp>
        <p:nvSpPr>
          <p:cNvPr id="1018" name="Google Shape;1018;p89"/>
          <p:cNvSpPr/>
          <p:nvPr/>
        </p:nvSpPr>
        <p:spPr>
          <a:xfrm rot="-5400000">
            <a:off x="1670738" y="-2513949"/>
            <a:ext cx="9523058" cy="12271677"/>
          </a:xfrm>
          <a:prstGeom prst="triangle">
            <a:avLst>
              <a:gd fmla="val 50000" name="adj"/>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1019" name="Google Shape;1019;p89"/>
          <p:cNvPicPr preferRelativeResize="0"/>
          <p:nvPr/>
        </p:nvPicPr>
        <p:blipFill rotWithShape="1">
          <a:blip r:embed="rId3">
            <a:alphaModFix/>
          </a:blip>
          <a:srcRect b="0" l="0" r="0" t="0"/>
          <a:stretch/>
        </p:blipFill>
        <p:spPr>
          <a:xfrm rot="-293960">
            <a:off x="1443189" y="1534325"/>
            <a:ext cx="2491133" cy="4490098"/>
          </a:xfrm>
          <a:prstGeom prst="rect">
            <a:avLst/>
          </a:prstGeom>
          <a:noFill/>
          <a:ln>
            <a:noFill/>
          </a:ln>
        </p:spPr>
      </p:pic>
      <p:sp>
        <p:nvSpPr>
          <p:cNvPr id="1020" name="Google Shape;1020;p89"/>
          <p:cNvSpPr txBox="1"/>
          <p:nvPr/>
        </p:nvSpPr>
        <p:spPr>
          <a:xfrm>
            <a:off x="3704392" y="2783291"/>
            <a:ext cx="7231500" cy="1108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6600"/>
              <a:buFont typeface="Arial"/>
              <a:buNone/>
            </a:pPr>
            <a:r>
              <a:rPr b="0" i="0" lang="en-US" sz="6600" u="none" cap="none" strike="noStrike">
                <a:solidFill>
                  <a:schemeClr val="lt1"/>
                </a:solidFill>
                <a:latin typeface="Century Gothic"/>
                <a:ea typeface="Century Gothic"/>
                <a:cs typeface="Century Gothic"/>
                <a:sym typeface="Century Gothic"/>
              </a:rPr>
              <a:t>Unit 1: </a:t>
            </a:r>
            <a:r>
              <a:rPr b="1" i="0" lang="en-US" sz="6600" u="none" cap="none" strike="noStrike">
                <a:solidFill>
                  <a:schemeClr val="lt1"/>
                </a:solidFill>
                <a:latin typeface="Century Gothic"/>
                <a:ea typeface="Century Gothic"/>
                <a:cs typeface="Century Gothic"/>
                <a:sym typeface="Century Gothic"/>
              </a:rPr>
              <a:t>Week 1</a:t>
            </a:r>
            <a:endParaRPr b="1"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1021" name="Google Shape;1021;p89"/>
          <p:cNvPicPr preferRelativeResize="0"/>
          <p:nvPr/>
        </p:nvPicPr>
        <p:blipFill rotWithShape="1">
          <a:blip r:embed="rId4">
            <a:alphaModFix/>
          </a:blip>
          <a:srcRect b="0" l="0" r="52261" t="0"/>
          <a:stretch/>
        </p:blipFill>
        <p:spPr>
          <a:xfrm>
            <a:off x="892974" y="435432"/>
            <a:ext cx="2645200" cy="756644"/>
          </a:xfrm>
          <a:prstGeom prst="rect">
            <a:avLst/>
          </a:prstGeom>
          <a:noFill/>
          <a:ln>
            <a:noFill/>
          </a:ln>
        </p:spPr>
      </p:pic>
      <p:pic>
        <p:nvPicPr>
          <p:cNvPr descr="Logo, company name&#10;&#10;Description automatically generated" id="1022" name="Google Shape;1022;p89"/>
          <p:cNvPicPr preferRelativeResize="0"/>
          <p:nvPr/>
        </p:nvPicPr>
        <p:blipFill rotWithShape="1">
          <a:blip r:embed="rId5">
            <a:alphaModFix/>
          </a:blip>
          <a:srcRect b="11561" l="5777" r="5316" t="0"/>
          <a:stretch/>
        </p:blipFill>
        <p:spPr>
          <a:xfrm>
            <a:off x="296429" y="5977397"/>
            <a:ext cx="1919145" cy="767597"/>
          </a:xfrm>
          <a:prstGeom prst="rect">
            <a:avLst/>
          </a:prstGeom>
          <a:noFill/>
          <a:ln>
            <a:noFill/>
          </a:ln>
        </p:spPr>
      </p:pic>
      <p:cxnSp>
        <p:nvCxnSpPr>
          <p:cNvPr id="1023" name="Google Shape;1023;p8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024" name="Google Shape;1024;p89"/>
          <p:cNvSpPr/>
          <p:nvPr/>
        </p:nvSpPr>
        <p:spPr>
          <a:xfrm>
            <a:off x="7153978" y="4921491"/>
            <a:ext cx="4979979" cy="1000717"/>
          </a:xfrm>
          <a:prstGeom prst="ellipse">
            <a:avLst/>
          </a:prstGeom>
          <a:solidFill>
            <a:schemeClr val="lt1"/>
          </a:solidFill>
          <a:ln cap="flat" cmpd="sng" w="1905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rPr b="1" i="0" lang="en-US" sz="3600" u="none" cap="none" strike="noStrike">
                <a:solidFill>
                  <a:schemeClr val="accent1"/>
                </a:solidFill>
                <a:latin typeface="Century Gothic"/>
                <a:ea typeface="Century Gothic"/>
                <a:cs typeface="Century Gothic"/>
                <a:sym typeface="Century Gothic"/>
              </a:rPr>
              <a:t>Grade 1</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 name="Shape 164"/>
        <p:cNvGrpSpPr/>
        <p:nvPr/>
      </p:nvGrpSpPr>
      <p:grpSpPr>
        <a:xfrm>
          <a:off x="0" y="0"/>
          <a:ext cx="0" cy="0"/>
          <a:chOff x="0" y="0"/>
          <a:chExt cx="0" cy="0"/>
        </a:xfrm>
      </p:grpSpPr>
      <p:pic>
        <p:nvPicPr>
          <p:cNvPr descr="A picture containing clock&#10;&#10;Description automatically generated" id="165" name="Google Shape;165;p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Logo, company name&#10;&#10;Description automatically generated" id="166" name="Google Shape;166;p8"/>
          <p:cNvPicPr preferRelativeResize="0"/>
          <p:nvPr/>
        </p:nvPicPr>
        <p:blipFill rotWithShape="1">
          <a:blip r:embed="rId4">
            <a:alphaModFix/>
          </a:blip>
          <a:srcRect b="11561" l="5777" r="5316" t="0"/>
          <a:stretch/>
        </p:blipFill>
        <p:spPr>
          <a:xfrm>
            <a:off x="298808" y="6364415"/>
            <a:ext cx="1040465" cy="416153"/>
          </a:xfrm>
          <a:prstGeom prst="rect">
            <a:avLst/>
          </a:prstGeom>
          <a:noFill/>
          <a:ln>
            <a:noFill/>
          </a:ln>
        </p:spPr>
      </p:pic>
      <p:cxnSp>
        <p:nvCxnSpPr>
          <p:cNvPr id="167" name="Google Shape;167;p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68" name="Google Shape;168;p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rial"/>
                <a:ea typeface="Arial"/>
                <a:cs typeface="Arial"/>
                <a:sym typeface="Arial"/>
              </a:rPr>
              <a:t>   </a:t>
            </a:r>
            <a:r>
              <a:rPr b="0" i="0" lang="en-US" sz="4000" u="none" cap="none" strike="noStrike">
                <a:solidFill>
                  <a:schemeClr val="lt1"/>
                </a:solidFill>
                <a:latin typeface="Century Gothic"/>
                <a:ea typeface="Century Gothic"/>
                <a:cs typeface="Century Gothic"/>
                <a:sym typeface="Century Gothic"/>
              </a:rPr>
              <a:t>Phonics</a:t>
            </a:r>
            <a:endParaRPr b="0" i="0" sz="1400" u="none" cap="none" strike="noStrike">
              <a:solidFill>
                <a:srgbClr val="000000"/>
              </a:solidFill>
              <a:latin typeface="Century Gothic"/>
              <a:ea typeface="Century Gothic"/>
              <a:cs typeface="Century Gothic"/>
              <a:sym typeface="Century Gothic"/>
            </a:endParaRPr>
          </a:p>
        </p:txBody>
      </p:sp>
      <p:sp>
        <p:nvSpPr>
          <p:cNvPr id="169" name="Google Shape;169;p8"/>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14</a:t>
            </a:r>
            <a:endParaRPr b="0" i="0" sz="1400" u="none" cap="none" strike="noStrike">
              <a:solidFill>
                <a:srgbClr val="000000"/>
              </a:solidFill>
              <a:latin typeface="Century Gothic"/>
              <a:ea typeface="Century Gothic"/>
              <a:cs typeface="Century Gothic"/>
              <a:sym typeface="Century Gothic"/>
            </a:endParaRPr>
          </a:p>
        </p:txBody>
      </p:sp>
      <p:sp>
        <p:nvSpPr>
          <p:cNvPr id="170" name="Google Shape;170;p8"/>
          <p:cNvSpPr txBox="1"/>
          <p:nvPr/>
        </p:nvSpPr>
        <p:spPr>
          <a:xfrm>
            <a:off x="8361960" y="2493476"/>
            <a:ext cx="3378900" cy="2062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Read</a:t>
            </a:r>
            <a:r>
              <a:rPr b="0" i="0" lang="en-US" sz="3200" u="none" cap="none" strike="noStrike">
                <a:solidFill>
                  <a:schemeClr val="dk1"/>
                </a:solidFill>
                <a:latin typeface="Century Gothic"/>
                <a:ea typeface="Century Gothic"/>
                <a:cs typeface="Century Gothic"/>
                <a:sym typeface="Century Gothic"/>
              </a:rPr>
              <a:t> the words on page 14 in your Student Interactive.</a:t>
            </a:r>
            <a:endParaRPr b="0" i="0" sz="3200" u="none" cap="none" strike="noStrike">
              <a:solidFill>
                <a:schemeClr val="dk1"/>
              </a:solidFill>
              <a:latin typeface="Century Gothic"/>
              <a:ea typeface="Century Gothic"/>
              <a:cs typeface="Century Gothic"/>
              <a:sym typeface="Century Gothic"/>
            </a:endParaRPr>
          </a:p>
        </p:txBody>
      </p:sp>
      <p:pic>
        <p:nvPicPr>
          <p:cNvPr descr="A picture containing drawing, lamp&#10;&#10;Description automatically generated" id="171" name="Google Shape;171;p8"/>
          <p:cNvPicPr preferRelativeResize="0"/>
          <p:nvPr/>
        </p:nvPicPr>
        <p:blipFill rotWithShape="1">
          <a:blip r:embed="rId5">
            <a:alphaModFix/>
          </a:blip>
          <a:srcRect b="0" l="0" r="0" t="0"/>
          <a:stretch/>
        </p:blipFill>
        <p:spPr>
          <a:xfrm rot="9387287">
            <a:off x="9271967" y="5485049"/>
            <a:ext cx="2842710" cy="979582"/>
          </a:xfrm>
          <a:prstGeom prst="rect">
            <a:avLst/>
          </a:prstGeom>
          <a:noFill/>
          <a:ln>
            <a:noFill/>
          </a:ln>
        </p:spPr>
      </p:pic>
      <p:pic>
        <p:nvPicPr>
          <p:cNvPr descr="A picture containing text, water, outdoor&#10;&#10;Description automatically generated" id="172" name="Google Shape;172;p8"/>
          <p:cNvPicPr preferRelativeResize="0"/>
          <p:nvPr/>
        </p:nvPicPr>
        <p:blipFill rotWithShape="1">
          <a:blip r:embed="rId6">
            <a:alphaModFix/>
          </a:blip>
          <a:srcRect b="0" l="0" r="0" t="0"/>
          <a:stretch/>
        </p:blipFill>
        <p:spPr>
          <a:xfrm>
            <a:off x="572400" y="1762225"/>
            <a:ext cx="2789106" cy="333355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descr="A close-up of a book&#10;&#10;Description automatically generated with medium confidence" id="173" name="Google Shape;173;p8"/>
          <p:cNvPicPr preferRelativeResize="0"/>
          <p:nvPr/>
        </p:nvPicPr>
        <p:blipFill rotWithShape="1">
          <a:blip r:embed="rId7">
            <a:alphaModFix/>
          </a:blip>
          <a:srcRect b="0" l="0" r="0" t="0"/>
          <a:stretch/>
        </p:blipFill>
        <p:spPr>
          <a:xfrm>
            <a:off x="4084587" y="1231875"/>
            <a:ext cx="3708526" cy="4972326"/>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 name="Shape 178"/>
        <p:cNvGrpSpPr/>
        <p:nvPr/>
      </p:nvGrpSpPr>
      <p:grpSpPr>
        <a:xfrm>
          <a:off x="0" y="0"/>
          <a:ext cx="0" cy="0"/>
          <a:chOff x="0" y="0"/>
          <a:chExt cx="0" cy="0"/>
        </a:xfrm>
      </p:grpSpPr>
      <p:pic>
        <p:nvPicPr>
          <p:cNvPr descr="A picture containing clock&#10;&#10;Description automatically generated" id="179" name="Google Shape;179;p9"/>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80" name="Google Shape;180;p9"/>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81" name="Google Shape;181;p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82" name="Google Shape;182;p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83" name="Google Shape;183;p9"/>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4000" u="none" cap="none" strike="noStrike">
                <a:solidFill>
                  <a:schemeClr val="lt1"/>
                </a:solidFill>
                <a:latin typeface="Century Gothic"/>
                <a:ea typeface="Century Gothic"/>
                <a:cs typeface="Century Gothic"/>
                <a:sym typeface="Century Gothic"/>
              </a:rPr>
              <a:t>High-Frequency Words </a:t>
            </a:r>
            <a:endParaRPr b="0" i="0" sz="1400" u="none" cap="none" strike="noStrike">
              <a:solidFill>
                <a:srgbClr val="000000"/>
              </a:solidFill>
              <a:latin typeface="Century Gothic"/>
              <a:ea typeface="Century Gothic"/>
              <a:cs typeface="Century Gothic"/>
              <a:sym typeface="Century Gothic"/>
            </a:endParaRPr>
          </a:p>
        </p:txBody>
      </p:sp>
      <p:sp>
        <p:nvSpPr>
          <p:cNvPr id="184" name="Google Shape;184;p9"/>
          <p:cNvSpPr txBox="1"/>
          <p:nvPr/>
        </p:nvSpPr>
        <p:spPr>
          <a:xfrm>
            <a:off x="885824" y="2538726"/>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a</a:t>
            </a:r>
            <a:endParaRPr b="0" i="0" sz="1400" u="none" cap="none" strike="noStrike">
              <a:solidFill>
                <a:srgbClr val="000000"/>
              </a:solidFill>
              <a:latin typeface="Century Gothic"/>
              <a:ea typeface="Century Gothic"/>
              <a:cs typeface="Century Gothic"/>
              <a:sym typeface="Century Gothic"/>
            </a:endParaRPr>
          </a:p>
        </p:txBody>
      </p:sp>
      <p:sp>
        <p:nvSpPr>
          <p:cNvPr id="185" name="Google Shape;185;p9"/>
          <p:cNvSpPr txBox="1"/>
          <p:nvPr/>
        </p:nvSpPr>
        <p:spPr>
          <a:xfrm>
            <a:off x="4495801" y="2538726"/>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his</a:t>
            </a:r>
            <a:endParaRPr b="0" i="0" sz="1400" u="none" cap="none" strike="noStrike">
              <a:solidFill>
                <a:srgbClr val="000000"/>
              </a:solidFill>
              <a:latin typeface="Century Gothic"/>
              <a:ea typeface="Century Gothic"/>
              <a:cs typeface="Century Gothic"/>
              <a:sym typeface="Century Gothic"/>
            </a:endParaRPr>
          </a:p>
        </p:txBody>
      </p:sp>
      <p:sp>
        <p:nvSpPr>
          <p:cNvPr id="186" name="Google Shape;186;p9"/>
          <p:cNvSpPr txBox="1"/>
          <p:nvPr/>
        </p:nvSpPr>
        <p:spPr>
          <a:xfrm>
            <a:off x="8002497" y="2524559"/>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I</a:t>
            </a:r>
            <a:endParaRPr b="0" i="0" sz="1400" u="none" cap="none" strike="noStrike">
              <a:solidFill>
                <a:srgbClr val="000000"/>
              </a:solidFill>
              <a:latin typeface="Century Gothic"/>
              <a:ea typeface="Century Gothic"/>
              <a:cs typeface="Century Gothic"/>
              <a:sym typeface="Century Gothic"/>
            </a:endParaRPr>
          </a:p>
        </p:txBody>
      </p:sp>
      <p:sp>
        <p:nvSpPr>
          <p:cNvPr id="187" name="Google Shape;187;p9"/>
          <p:cNvSpPr txBox="1"/>
          <p:nvPr/>
        </p:nvSpPr>
        <p:spPr>
          <a:xfrm>
            <a:off x="2486023" y="3888500"/>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see</a:t>
            </a:r>
            <a:endParaRPr b="0" i="0" sz="1400" u="none" cap="none" strike="noStrike">
              <a:solidFill>
                <a:srgbClr val="000000"/>
              </a:solidFill>
              <a:latin typeface="Century Gothic"/>
              <a:ea typeface="Century Gothic"/>
              <a:cs typeface="Century Gothic"/>
              <a:sym typeface="Century Gothic"/>
            </a:endParaRPr>
          </a:p>
        </p:txBody>
      </p:sp>
      <p:sp>
        <p:nvSpPr>
          <p:cNvPr id="188" name="Google Shape;188;p9"/>
          <p:cNvSpPr txBox="1"/>
          <p:nvPr/>
        </p:nvSpPr>
        <p:spPr>
          <a:xfrm>
            <a:off x="6402298" y="3882631"/>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is</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2023-01-23T22:10:26Z</dcterms:created>
  <dc:creator>Miller, Karen</dc:creator>
</cp:coreProperties>
</file>