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Lst>
  <p:sldSz cy="6858000" cx="12192000"/>
  <p:notesSz cx="6858000" cy="9144000"/>
  <p:embeddedFontLst>
    <p:embeddedFont>
      <p:font typeface="Poppins"/>
      <p:regular r:id="rId72"/>
      <p:bold r:id="rId73"/>
      <p:italic r:id="rId74"/>
      <p:boldItalic r:id="rId75"/>
    </p:embeddedFont>
    <p:embeddedFont>
      <p:font typeface="Century Gothic"/>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0" roundtripDataSignature="AMtx7mhMMGQlphUq8eIZ1gGVFKcvgmYd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304EC90-EF27-402C-B271-820200335A97}">
  <a:tblStyle styleId="{0304EC90-EF27-402C-B271-820200335A97}"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3E38AADD-1E60-4E0C-AFAC-5FF74D7F2B77}" styleName="Table_1">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bold.fntdata"/><Relationship Id="rId72" Type="http://schemas.openxmlformats.org/officeDocument/2006/relationships/font" Target="fonts/Poppins-regular.fntdata"/><Relationship Id="rId31" Type="http://schemas.openxmlformats.org/officeDocument/2006/relationships/slide" Target="slides/slide26.xml"/><Relationship Id="rId75" Type="http://schemas.openxmlformats.org/officeDocument/2006/relationships/font" Target="fonts/Poppins-boldItalic.fntdata"/><Relationship Id="rId30" Type="http://schemas.openxmlformats.org/officeDocument/2006/relationships/slide" Target="slides/slide25.xml"/><Relationship Id="rId74" Type="http://schemas.openxmlformats.org/officeDocument/2006/relationships/font" Target="fonts/Poppins-italic.fntdata"/><Relationship Id="rId33" Type="http://schemas.openxmlformats.org/officeDocument/2006/relationships/slide" Target="slides/slide28.xml"/><Relationship Id="rId77" Type="http://schemas.openxmlformats.org/officeDocument/2006/relationships/font" Target="fonts/CenturyGothic-bold.fntdata"/><Relationship Id="rId32" Type="http://schemas.openxmlformats.org/officeDocument/2006/relationships/slide" Target="slides/slide27.xml"/><Relationship Id="rId76" Type="http://schemas.openxmlformats.org/officeDocument/2006/relationships/font" Target="fonts/CenturyGothic-regular.fntdata"/><Relationship Id="rId35" Type="http://schemas.openxmlformats.org/officeDocument/2006/relationships/slide" Target="slides/slide30.xml"/><Relationship Id="rId79" Type="http://schemas.openxmlformats.org/officeDocument/2006/relationships/font" Target="fonts/CenturyGothic-boldItalic.fntdata"/><Relationship Id="rId34" Type="http://schemas.openxmlformats.org/officeDocument/2006/relationships/slide" Target="slides/slide29.xml"/><Relationship Id="rId78" Type="http://schemas.openxmlformats.org/officeDocument/2006/relationships/font" Target="fonts/CenturyGothic-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work with a partner to complete the Turn and Talk activity on p. 134 of the Student Interactive. Circulate as students discuss the poem to determine whether they are able to recognize features of poetry and tell what the poem is about.</a:t>
            </a:r>
            <a:endParaRPr>
              <a:latin typeface="Calibri"/>
              <a:ea typeface="Calibri"/>
              <a:cs typeface="Calibri"/>
              <a:sym typeface="Calibri"/>
            </a:endParaRPr>
          </a:p>
        </p:txBody>
      </p:sp>
      <p:sp>
        <p:nvSpPr>
          <p:cNvPr id="192" name="Google Shape;19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the meanings of the Academic Vocabulary words: affect, compare, different, location, and region. Explain that word parts give clues to meaning and use in a sentence. </a:t>
            </a:r>
            <a:endParaRPr/>
          </a:p>
          <a:p>
            <a:pPr indent="-190500" lvl="1" marL="685800" rtl="0" algn="l">
              <a:lnSpc>
                <a:spcPct val="100000"/>
              </a:lnSpc>
              <a:spcBef>
                <a:spcPts val="0"/>
              </a:spcBef>
              <a:spcAft>
                <a:spcPts val="0"/>
              </a:spcAft>
              <a:buClr>
                <a:srgbClr val="000000"/>
              </a:buClr>
              <a:buSzPts val="1200"/>
              <a:buFont typeface="Arial"/>
              <a:buChar char="•"/>
            </a:pPr>
            <a:r>
              <a:rPr lang="en-US"/>
              <a:t>A suffix is a word part added to the end of a word.</a:t>
            </a:r>
            <a:endParaRPr/>
          </a:p>
          <a:p>
            <a:pPr indent="-190500" lvl="1" marL="685800" rtl="0" algn="l">
              <a:lnSpc>
                <a:spcPct val="100000"/>
              </a:lnSpc>
              <a:spcBef>
                <a:spcPts val="0"/>
              </a:spcBef>
              <a:spcAft>
                <a:spcPts val="0"/>
              </a:spcAft>
              <a:buClr>
                <a:srgbClr val="000000"/>
              </a:buClr>
              <a:buSzPts val="1200"/>
              <a:buFont typeface="Arial"/>
              <a:buChar char="•"/>
            </a:pPr>
            <a:r>
              <a:rPr lang="en-US"/>
              <a:t>When you add a suffix, a word has a new meaning.</a:t>
            </a:r>
            <a:endParaRPr/>
          </a:p>
          <a:p>
            <a:pPr indent="-190500" lvl="1" marL="685800" rtl="0" algn="l">
              <a:lnSpc>
                <a:spcPct val="100000"/>
              </a:lnSpc>
              <a:spcBef>
                <a:spcPts val="0"/>
              </a:spcBef>
              <a:spcAft>
                <a:spcPts val="0"/>
              </a:spcAft>
              <a:buClr>
                <a:srgbClr val="000000"/>
              </a:buClr>
              <a:buSzPts val="1200"/>
              <a:buFont typeface="Arial"/>
              <a:buChar char="•"/>
            </a:pPr>
            <a:r>
              <a:rPr lang="en-US"/>
              <a:t>The new meaning is connected to the meaning of the word you add to, but the words are used differently in a sentence.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On a display surface, write quick. Below quick, write quickly. Circle the suffix -ly. Say:  </a:t>
            </a:r>
            <a:r>
              <a:rPr i="1" lang="en-US"/>
              <a:t>The word quick means “fast.” When I add the suffix -ly, the new word means “in a fast way.” The words are used differently in a sentence: The dog is quick. The dog runs quickly</a:t>
            </a:r>
            <a:r>
              <a:rPr lang="en-US"/>
              <a:t>. Write: loud, loudly. Have students tell you how the meaning of loudly is different from the meaning of loud. Then have students use each word correctly in an oral sentence.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point to the suffix -al and say: </a:t>
            </a:r>
            <a:r>
              <a:rPr i="1" lang="en-US"/>
              <a:t>The suffix -al means “related to.” So, when we add it to the word nation, the new word national means “related to the nation.</a:t>
            </a:r>
            <a:r>
              <a:rPr lang="en-US"/>
              <a:t>” Then show how the words are used. Say: </a:t>
            </a:r>
            <a:r>
              <a:rPr i="1" lang="en-US"/>
              <a:t>The United States is a nation. The bald eagle is our national bird</a:t>
            </a:r>
            <a:r>
              <a:rPr lang="en-US"/>
              <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151 in the Student Interactive.</a:t>
            </a:r>
            <a:endParaRPr i="0">
              <a:latin typeface="Calibri"/>
              <a:ea typeface="Calibri"/>
              <a:cs typeface="Calibri"/>
              <a:sym typeface="Calibri"/>
            </a:endParaRPr>
          </a:p>
        </p:txBody>
      </p:sp>
      <p:sp>
        <p:nvSpPr>
          <p:cNvPr id="206" name="Google Shape;20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uppercase and lowercase letters Uu, Ss, and Bb.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writing U and u. Then write up, run, and the name Ulee, showing proper letter formation and correct letter size. Have students copy the words. Repeat the routine with letters Ss (Sue, as, last) and Bb (before, rub, ribbon, Bob, Belle). </a:t>
            </a:r>
            <a:endParaRPr b="0"/>
          </a:p>
          <a:p>
            <a:pPr indent="-1905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Have students use Handwriting p. 19 from the Resource Download Center to practice writing the uppercase and lowercase letters Uu, Ss, Bb.</a:t>
            </a:r>
            <a:r>
              <a:rPr b="1" i="0" lang="en-US" u="none" strike="noStrike">
                <a:solidFill>
                  <a:srgbClr val="000000"/>
                </a:solidFill>
                <a:latin typeface="Calibri"/>
                <a:ea typeface="Calibri"/>
                <a:cs typeface="Calibri"/>
                <a:sym typeface="Calibri"/>
              </a:rPr>
              <a:t> Click path: Realize -&gt; Table of Contents -&gt; Resource Download Center -&gt; Handwriting Practice -&gt; U1W4L1 Handwriting Practice </a:t>
            </a:r>
            <a:endParaRPr b="1">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19" name="Google Shape;21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Authors use punctuation marks as tools in their writing. These punctuation tools can affect the way words function or the way sentences are meant to be read. For example, authors:</a:t>
            </a:r>
            <a:endParaRPr/>
          </a:p>
          <a:p>
            <a:pPr indent="-228600" lvl="1" marL="685800" rtl="0" algn="l">
              <a:lnSpc>
                <a:spcPct val="100000"/>
              </a:lnSpc>
              <a:spcBef>
                <a:spcPts val="0"/>
              </a:spcBef>
              <a:spcAft>
                <a:spcPts val="0"/>
              </a:spcAft>
              <a:buClr>
                <a:srgbClr val="000000"/>
              </a:buClr>
              <a:buSzPts val="1200"/>
              <a:buFont typeface="Arial"/>
              <a:buChar char="•"/>
            </a:pPr>
            <a:r>
              <a:rPr lang="en-US"/>
              <a:t>use apostrophes to create contractions.</a:t>
            </a:r>
            <a:endParaRPr/>
          </a:p>
          <a:p>
            <a:pPr indent="-228600" lvl="1" marL="685800" rtl="0" algn="l">
              <a:lnSpc>
                <a:spcPct val="100000"/>
              </a:lnSpc>
              <a:spcBef>
                <a:spcPts val="0"/>
              </a:spcBef>
              <a:spcAft>
                <a:spcPts val="0"/>
              </a:spcAft>
              <a:buClr>
                <a:srgbClr val="000000"/>
              </a:buClr>
              <a:buSzPts val="1200"/>
              <a:buFont typeface="Arial"/>
              <a:buChar char="•"/>
            </a:pPr>
            <a:r>
              <a:rPr lang="en-US"/>
              <a:t>use appropriate end punctuation for clarity or effect.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155 in the Student Interactive. Say: </a:t>
            </a:r>
            <a:r>
              <a:rPr i="1" lang="en-US"/>
              <a:t>Authors use apostrophes to make contractions. A contraction is when two words are joined together to become one word. For example, “I am” can be written as “I’m,” and it means the same thing. The apostrophe connects “I” and “am” and takes the place of “a.” </a:t>
            </a:r>
            <a:r>
              <a:rPr lang="en-US"/>
              <a:t>Write: you’re. </a:t>
            </a:r>
            <a:r>
              <a:rPr i="1" lang="en-US"/>
              <a:t>What two words does you’re stand for? What letter does the apostrophe take the place of? </a:t>
            </a:r>
            <a:r>
              <a:rPr lang="en-US"/>
              <a:t>Repeat with don’t.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a:t>
            </a:r>
            <a:r>
              <a:rPr i="1" lang="en-US"/>
              <a:t>Authors use correct end punctuation for their sentences. Sentences with periods state or tell something. A question mark asks a question. An exclamation point expresses a strong feeling</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Display sentences with different end punctuation. Point to a period. Say: </a:t>
            </a:r>
            <a:r>
              <a:rPr i="1" lang="en-US"/>
              <a:t>Most times, authors use periods to end sentences</a:t>
            </a:r>
            <a:r>
              <a:rPr lang="en-US"/>
              <a:t>. Point to a question mark. Ask: </a:t>
            </a:r>
            <a:r>
              <a:rPr i="1" lang="en-US"/>
              <a:t>What does this sentence do? Point to an exclamation point. Why does the author use an exclamation point?</a:t>
            </a:r>
            <a:endParaRPr b="0" i="1" u="none" strike="noStrike">
              <a:solidFill>
                <a:srgbClr val="000000"/>
              </a:solidFill>
              <a:latin typeface="Calibri"/>
              <a:ea typeface="Calibri"/>
              <a:cs typeface="Calibri"/>
              <a:sym typeface="Calibri"/>
            </a:endParaRPr>
          </a:p>
        </p:txBody>
      </p:sp>
      <p:sp>
        <p:nvSpPr>
          <p:cNvPr id="236" name="Google Shape;23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time, students should try varying sentences with contractions and end punctuation.  If students have difficulty, change end punctuation on a sample sentence and discuss how it changes the effect of the sentence.</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Writing Support </a:t>
            </a:r>
            <a:endParaRPr/>
          </a:p>
          <a:p>
            <a:pPr indent="-228600" lvl="1" marL="685800" rtl="0" algn="l">
              <a:lnSpc>
                <a:spcPct val="100000"/>
              </a:lnSpc>
              <a:spcBef>
                <a:spcPts val="0"/>
              </a:spcBef>
              <a:spcAft>
                <a:spcPts val="0"/>
              </a:spcAft>
              <a:buClr>
                <a:srgbClr val="000000"/>
              </a:buClr>
              <a:buSzPts val="1200"/>
              <a:buFont typeface="Arial"/>
              <a:buChar char="•"/>
            </a:pPr>
            <a:r>
              <a:rPr lang="en-US"/>
              <a:t>Modeled - Do a Think Aloud to model how to add the correct end punctuation to a sentence.</a:t>
            </a:r>
            <a:endParaRPr/>
          </a:p>
          <a:p>
            <a:pPr indent="-228600" lvl="1" marL="685800" rtl="0" algn="l">
              <a:lnSpc>
                <a:spcPct val="100000"/>
              </a:lnSpc>
              <a:spcBef>
                <a:spcPts val="0"/>
              </a:spcBef>
              <a:spcAft>
                <a:spcPts val="0"/>
              </a:spcAft>
              <a:buClr>
                <a:srgbClr val="000000"/>
              </a:buClr>
              <a:buSzPts val="1200"/>
              <a:buFont typeface="Arial"/>
              <a:buChar char="•"/>
            </a:pPr>
            <a:r>
              <a:rPr lang="en-US"/>
              <a:t>Shared - Create a word wall of words that can be joined to make contractions, then work with students to create the contractions.</a:t>
            </a:r>
            <a:endParaRPr/>
          </a:p>
          <a:p>
            <a:pPr indent="-228600" lvl="1" marL="685800" rtl="0" algn="l">
              <a:lnSpc>
                <a:spcPct val="100000"/>
              </a:lnSpc>
              <a:spcBef>
                <a:spcPts val="0"/>
              </a:spcBef>
              <a:spcAft>
                <a:spcPts val="0"/>
              </a:spcAft>
              <a:buClr>
                <a:srgbClr val="000000"/>
              </a:buClr>
              <a:buSzPts val="1200"/>
              <a:buFont typeface="Arial"/>
              <a:buChar char="•"/>
            </a:pPr>
            <a:r>
              <a:rPr lang="en-US"/>
              <a:t>Guided - Provide explicit instruction on how to use apostrophes or end punctuation.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with a strong grasp of the conventions should incorporate them as they edit their drafts.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share examples of contractions and end punctuation that they edited into their drafts.</a:t>
            </a:r>
            <a:endParaRPr b="0" i="0" u="none" strike="noStrike">
              <a:solidFill>
                <a:srgbClr val="000000"/>
              </a:solidFill>
              <a:latin typeface="Calibri"/>
              <a:ea typeface="Calibri"/>
              <a:cs typeface="Calibri"/>
              <a:sym typeface="Calibri"/>
            </a:endParaRPr>
          </a:p>
        </p:txBody>
      </p:sp>
      <p:sp>
        <p:nvSpPr>
          <p:cNvPr id="249" name="Google Shape;24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ate a </a:t>
            </a:r>
            <a:r>
              <a:rPr b="1" lang="en-US"/>
              <a:t>bunch</a:t>
            </a:r>
            <a:r>
              <a:rPr lang="en-US"/>
              <a:t> of grapes.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dog will </a:t>
            </a:r>
            <a:r>
              <a:rPr b="1" lang="en-US"/>
              <a:t>chase</a:t>
            </a:r>
            <a:r>
              <a:rPr lang="en-US"/>
              <a:t> the cat.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will visit the pumpkin </a:t>
            </a:r>
            <a:r>
              <a:rPr b="1" lang="en-US"/>
              <a:t>patch</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like </a:t>
            </a:r>
            <a:r>
              <a:rPr b="1" lang="en-US"/>
              <a:t>math</a:t>
            </a:r>
            <a:r>
              <a:rPr lang="en-US"/>
              <a:t> class best.</a:t>
            </a:r>
            <a:endParaRPr/>
          </a:p>
          <a:p>
            <a:pPr indent="-228600" lvl="1" marL="685800" rtl="0" algn="l">
              <a:lnSpc>
                <a:spcPct val="100000"/>
              </a:lnSpc>
              <a:spcBef>
                <a:spcPts val="0"/>
              </a:spcBef>
              <a:spcAft>
                <a:spcPts val="0"/>
              </a:spcAft>
              <a:buClr>
                <a:srgbClr val="000000"/>
              </a:buClr>
              <a:buSzPts val="1200"/>
              <a:buFont typeface="Calibri"/>
              <a:buAutoNum type="arabicPeriod"/>
            </a:pPr>
            <a:r>
              <a:rPr b="1" lang="en-US"/>
              <a:t>What</a:t>
            </a:r>
            <a:r>
              <a:rPr lang="en-US"/>
              <a:t> is your name?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Did you </a:t>
            </a:r>
            <a:r>
              <a:rPr b="1" lang="en-US"/>
              <a:t>brush</a:t>
            </a:r>
            <a:r>
              <a:rPr lang="en-US"/>
              <a:t> your hair?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Who is calling on the </a:t>
            </a:r>
            <a:r>
              <a:rPr b="1" lang="en-US"/>
              <a:t>phone</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I’ll </a:t>
            </a:r>
            <a:r>
              <a:rPr b="1" lang="en-US"/>
              <a:t>thank</a:t>
            </a:r>
            <a:r>
              <a:rPr lang="en-US"/>
              <a:t> her for the gift.</a:t>
            </a:r>
            <a:endParaRPr/>
          </a:p>
          <a:p>
            <a:pPr indent="-228600" lvl="1" marL="685800" rtl="0" algn="l">
              <a:lnSpc>
                <a:spcPct val="100000"/>
              </a:lnSpc>
              <a:spcBef>
                <a:spcPts val="0"/>
              </a:spcBef>
              <a:spcAft>
                <a:spcPts val="0"/>
              </a:spcAft>
              <a:buClr>
                <a:srgbClr val="000000"/>
              </a:buClr>
              <a:buSzPts val="1200"/>
              <a:buFont typeface="Calibri"/>
              <a:buAutoNum type="arabicPeriod"/>
            </a:pPr>
            <a:r>
              <a:rPr b="1" lang="en-US"/>
              <a:t>When</a:t>
            </a:r>
            <a:r>
              <a:rPr lang="en-US"/>
              <a:t> does the party start?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Did you wash the </a:t>
            </a:r>
            <a:r>
              <a:rPr b="1" lang="en-US"/>
              <a:t>dish</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A </a:t>
            </a:r>
            <a:r>
              <a:rPr b="1" lang="en-US"/>
              <a:t>great</a:t>
            </a:r>
            <a:r>
              <a:rPr lang="en-US"/>
              <a:t> wind blew the door open.</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will get my coat </a:t>
            </a:r>
            <a:r>
              <a:rPr b="1" lang="en-US"/>
              <a:t>before</a:t>
            </a:r>
            <a:r>
              <a:rPr lang="en-US"/>
              <a:t> I leave.</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p:txBody>
      </p:sp>
      <p:sp>
        <p:nvSpPr>
          <p:cNvPr id="262" name="Google Shape;26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by reminding students that ideas in two sentences are sometimes related, and these sentences can be joined to form a compound sentence.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On a display surface, write these sentences: I have a dog brush. You may use it to brush your dog. Read the sentence aloud. Then write: I have a dog brush, and you may use it to brush your dog. Point out the comma and the conjunction that you have used to join the sentences.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write two related sentences of their own and then join those sentences to form a compound sentence.</a:t>
            </a:r>
            <a:endParaRPr b="0" i="0" sz="1800" u="none" strike="noStrike">
              <a:solidFill>
                <a:srgbClr val="000000"/>
              </a:solidFill>
              <a:latin typeface="Calibri"/>
              <a:ea typeface="Calibri"/>
              <a:cs typeface="Calibri"/>
              <a:sym typeface="Calibri"/>
            </a:endParaRPr>
          </a:p>
        </p:txBody>
      </p:sp>
      <p:sp>
        <p:nvSpPr>
          <p:cNvPr id="285" name="Google Shape;28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digraphs and the trigraph. Point to the digraphs and explain that consonant digraphs stand for one sound. Point to the trigraph and say that a trigraph is made of three letters that stand for one sound.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ship and bush. Say</a:t>
            </a:r>
            <a:r>
              <a:rPr i="1" lang="en-US"/>
              <a:t>: I need to learn to recognize consonant digraphs in words and remember that they stand for one sound. I know that ship only has three sounds because the consonant digraph stands for one sound. I know that bush also has three sounds and that the consonant digraph at the end of the word stands for one sound: /sh/. </a:t>
            </a:r>
            <a:r>
              <a:rPr lang="en-US"/>
              <a:t>Ask students to read the words under the two rows of pictures and identify the consonant digraphs and the trigraph</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decode the words in the table on p. 131 of the Student Interactive. Then review by reading the words together.</a:t>
            </a:r>
            <a:endParaRPr/>
          </a:p>
        </p:txBody>
      </p:sp>
      <p:sp>
        <p:nvSpPr>
          <p:cNvPr id="308" name="Google Shape;30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some letters stand for one sound. When they write words with consonant digraphs and trigraphs, they need to listen for that sound and record the two or three letters that stand for that sound.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a:t>
            </a:r>
            <a:r>
              <a:rPr i="1" lang="en-US"/>
              <a:t>I want to write the word fresh. I hear four sounds. I know that fresh starts with the blend fr. I hear a short vowel sound /e/ in the middle. I hear /sh/ at the end. I remember that the letters s and h stand for the /sh/ sound</a:t>
            </a:r>
            <a:r>
              <a:rPr lang="en-US"/>
              <a:t>. Read aloud the first sentence on p. 132, leaving out the word photo. Ask students what word makes sense in the sentence and what digraph they hear at the beginning. Have them write photo in the blank. Repeat with the second sentence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rest of the sentences on SI p. 132 to decode words with consonant digraphs and the trigraph tch</a:t>
            </a:r>
            <a:endParaRPr>
              <a:latin typeface="Calibri"/>
              <a:ea typeface="Calibri"/>
              <a:cs typeface="Calibri"/>
              <a:sym typeface="Calibri"/>
            </a:endParaRPr>
          </a:p>
        </p:txBody>
      </p:sp>
      <p:sp>
        <p:nvSpPr>
          <p:cNvPr id="322" name="Google Shape;32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great, before, and means.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with a partner to use each word in a sentence.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write the high-frequency words on index cards and take turns showing the words while their partners read the words aloud. Remind students to print each word legibly.</a:t>
            </a:r>
            <a:endParaRPr b="0" i="0" sz="1800" u="none" strike="noStrike">
              <a:solidFill>
                <a:srgbClr val="000000"/>
              </a:solidFill>
              <a:latin typeface="Calibri"/>
              <a:ea typeface="Calibri"/>
              <a:cs typeface="Calibri"/>
              <a:sym typeface="Calibri"/>
            </a:endParaRPr>
          </a:p>
        </p:txBody>
      </p:sp>
      <p:sp>
        <p:nvSpPr>
          <p:cNvPr id="335" name="Google Shape;33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vocabulary from p. 136 in the Student Interactive and define the words as needed. </a:t>
            </a:r>
            <a:endParaRPr/>
          </a:p>
          <a:p>
            <a:pPr indent="-190500" lvl="1" marL="685800" rtl="0" algn="l">
              <a:lnSpc>
                <a:spcPct val="100000"/>
              </a:lnSpc>
              <a:spcBef>
                <a:spcPts val="0"/>
              </a:spcBef>
              <a:spcAft>
                <a:spcPts val="0"/>
              </a:spcAft>
              <a:buClr>
                <a:srgbClr val="000000"/>
              </a:buClr>
              <a:buSzPts val="1200"/>
              <a:buFont typeface="Arial"/>
              <a:buChar char="•"/>
            </a:pPr>
            <a:r>
              <a:rPr b="1" lang="en-US"/>
              <a:t>lonely</a:t>
            </a:r>
            <a:r>
              <a:rPr lang="en-US"/>
              <a:t>: without company; alone </a:t>
            </a:r>
            <a:endParaRPr/>
          </a:p>
          <a:p>
            <a:pPr indent="-190500" lvl="1" marL="685800" rtl="0" algn="l">
              <a:lnSpc>
                <a:spcPct val="100000"/>
              </a:lnSpc>
              <a:spcBef>
                <a:spcPts val="0"/>
              </a:spcBef>
              <a:spcAft>
                <a:spcPts val="0"/>
              </a:spcAft>
              <a:buClr>
                <a:srgbClr val="000000"/>
              </a:buClr>
              <a:buSzPts val="1200"/>
              <a:buFont typeface="Arial"/>
              <a:buChar char="•"/>
            </a:pPr>
            <a:r>
              <a:rPr b="1" lang="en-US"/>
              <a:t>stamp</a:t>
            </a:r>
            <a:r>
              <a:rPr lang="en-US"/>
              <a:t>: to forcefully put a foot down </a:t>
            </a:r>
            <a:endParaRPr/>
          </a:p>
          <a:p>
            <a:pPr indent="-190500" lvl="1" marL="685800" rtl="0" algn="l">
              <a:lnSpc>
                <a:spcPct val="100000"/>
              </a:lnSpc>
              <a:spcBef>
                <a:spcPts val="0"/>
              </a:spcBef>
              <a:spcAft>
                <a:spcPts val="0"/>
              </a:spcAft>
              <a:buClr>
                <a:srgbClr val="000000"/>
              </a:buClr>
              <a:buSzPts val="1200"/>
              <a:buFont typeface="Arial"/>
              <a:buChar char="•"/>
            </a:pPr>
            <a:r>
              <a:rPr b="1" lang="en-US"/>
              <a:t>might</a:t>
            </a:r>
            <a:r>
              <a:rPr lang="en-US"/>
              <a:t>: power; strength </a:t>
            </a:r>
            <a:endParaRPr/>
          </a:p>
          <a:p>
            <a:pPr indent="-190500" lvl="1" marL="685800" rtl="0" algn="l">
              <a:lnSpc>
                <a:spcPct val="100000"/>
              </a:lnSpc>
              <a:spcBef>
                <a:spcPts val="0"/>
              </a:spcBef>
              <a:spcAft>
                <a:spcPts val="0"/>
              </a:spcAft>
              <a:buClr>
                <a:srgbClr val="000000"/>
              </a:buClr>
              <a:buSzPts val="1200"/>
              <a:buFont typeface="Arial"/>
              <a:buChar char="•"/>
            </a:pPr>
            <a:r>
              <a:rPr b="1" lang="en-US"/>
              <a:t>scolding</a:t>
            </a:r>
            <a:r>
              <a:rPr lang="en-US"/>
              <a:t>: speaking in an angry way </a:t>
            </a:r>
            <a:endParaRPr/>
          </a:p>
          <a:p>
            <a:pPr indent="-190500" lvl="1" marL="685800" rtl="0" algn="l">
              <a:lnSpc>
                <a:spcPct val="100000"/>
              </a:lnSpc>
              <a:spcBef>
                <a:spcPts val="0"/>
              </a:spcBef>
              <a:spcAft>
                <a:spcPts val="0"/>
              </a:spcAft>
              <a:buClr>
                <a:srgbClr val="000000"/>
              </a:buClr>
              <a:buSzPts val="1200"/>
              <a:buFont typeface="Arial"/>
              <a:buChar char="•"/>
            </a:pPr>
            <a:r>
              <a:rPr b="1" lang="en-US"/>
              <a:t>spread</a:t>
            </a:r>
            <a:r>
              <a:rPr lang="en-US"/>
              <a:t>: stretch out or apart</a:t>
            </a:r>
            <a:endParaRPr/>
          </a:p>
          <a:p>
            <a:pPr indent="-190500" lvl="0" marL="228600" rtl="0" algn="l">
              <a:lnSpc>
                <a:spcPct val="100000"/>
              </a:lnSpc>
              <a:spcBef>
                <a:spcPts val="0"/>
              </a:spcBef>
              <a:spcAft>
                <a:spcPts val="0"/>
              </a:spcAft>
              <a:buClr>
                <a:srgbClr val="000000"/>
              </a:buClr>
              <a:buSzPts val="1200"/>
              <a:buFont typeface="Calibri"/>
              <a:buAutoNum type="arabicPeriod"/>
            </a:pPr>
            <a:r>
              <a:rPr i="0" lang="en-US">
                <a:latin typeface="Calibri"/>
                <a:ea typeface="Calibri"/>
                <a:cs typeface="Calibri"/>
                <a:sym typeface="Calibri"/>
              </a:rPr>
              <a:t>Tell students:  </a:t>
            </a:r>
            <a:r>
              <a:rPr i="1" lang="en-US"/>
              <a:t>These words will help you understand what the poems are about. The words can also help you understand the places and the feelings of the people discussed in the poems. As you read, highlight the words when you see them in the poems. Ask yourself how these words help you understand the poems bette</a:t>
            </a:r>
            <a:r>
              <a:rPr lang="en-US"/>
              <a:t>r.</a:t>
            </a:r>
            <a:endParaRPr i="0">
              <a:latin typeface="Calibri"/>
              <a:ea typeface="Calibri"/>
              <a:cs typeface="Calibri"/>
              <a:sym typeface="Calibri"/>
            </a:endParaRPr>
          </a:p>
        </p:txBody>
      </p:sp>
      <p:sp>
        <p:nvSpPr>
          <p:cNvPr id="348" name="Google Shape;34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with students. Prompt students to establish the point that the purpose for reading this selection is understanding and enjoyment</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Explain the four steps of the first read. </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READ </a:t>
            </a:r>
            <a:r>
              <a:rPr lang="en-US"/>
              <a:t>Explain that students will read to understand the meaning of each poem. Challenge students to think about how they can relate to or connect with each poem</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LOOK </a:t>
            </a:r>
            <a:r>
              <a:rPr lang="en-US"/>
              <a:t>Direct students’ attention to the illustrations to help them understand what the poet is describing</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ASK </a:t>
            </a:r>
            <a:r>
              <a:rPr lang="en-US"/>
              <a:t>Help students generate questions about parts they find interesting</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lang="en-US"/>
              <a:t>Have students take notes as they read and retell or summarize after they have read</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latin typeface="Calibri"/>
                <a:ea typeface="Calibri"/>
                <a:cs typeface="Calibri"/>
                <a:sym typeface="Calibri"/>
              </a:rPr>
              <a:t>Students may read the text independently, in pairs, or as a whole class. Use the First Read notes to help students connect with the text and guide their understanding.</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364" name="Google Shape;36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latin typeface="Calibri"/>
                <a:ea typeface="Calibri"/>
                <a:cs typeface="Calibri"/>
                <a:sym typeface="Calibri"/>
              </a:rPr>
              <a:t>Students may read the text independently, in pairs, or as a whole class. Use the First Read notes to help students connect with the text and guide their understanding.</a:t>
            </a:r>
            <a:endParaRPr/>
          </a:p>
        </p:txBody>
      </p:sp>
      <p:sp>
        <p:nvSpPr>
          <p:cNvPr id="375" name="Google Shape;375;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Before I read the poem, I’ll look at the illustration to see if I can tell what the poem will be about. The illustration shows an elephant, but I can’t tell where the elephant is. When I look at the poem on the next page, I see that the title is “Pete at the Zoo.” I think the elephant must be Pete, and the title tells me he is at the zoo. I’ll read the poem to find out more about him</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first time I read the poem, I want to figure out what it’s about. I’ll go line by line to make sure I understand. In the first two lines, the speaker wonders if the elephant “is lonely in his stall.” I see the definition of lonely means “alone” or “without company.” The speaker is wondering if the elephant feels sad to be alone when the people leave the zoo</a:t>
            </a:r>
            <a:r>
              <a:rPr lang="en-US"/>
              <a:t>.</a:t>
            </a:r>
            <a:endParaRPr/>
          </a:p>
        </p:txBody>
      </p:sp>
      <p:sp>
        <p:nvSpPr>
          <p:cNvPr id="387" name="Google Shape;38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can use the illustration to learn about the characters in the poem. I see a woman talking to a boy. It looks like she might be upset with him because she is pointing at him. The second boy in the illustration is hiding under the table. I can understand wanting to hide in an uncomfortable situation. I will take notes on these ideas so I can use what I learn from the illustration when I retell the poem</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write questions I have about the parts of the poem I’m most interested in. I read that the speaker has a “secret place to go.” Where is the speaker’s secret place? Why does he want to hide?</a:t>
            </a:r>
            <a:endParaRPr i="1"/>
          </a:p>
        </p:txBody>
      </p:sp>
      <p:sp>
        <p:nvSpPr>
          <p:cNvPr id="400" name="Google Shape;400;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Help students understand the contrast in the poem between the city and the country. Ask: </a:t>
            </a:r>
            <a:r>
              <a:rPr i="1" lang="en-US"/>
              <a:t>Where does the speaker live now? How do you know? </a:t>
            </a:r>
            <a:r>
              <a:rPr lang="en-US"/>
              <a:t>Guide students to understand that the speaker lives in a city, with “buildings” that are “close” together. Point out the phrase “tired of the city” in the title. Ask: </a:t>
            </a:r>
            <a:r>
              <a:rPr i="1" lang="en-US"/>
              <a:t>How would life in the country be different? </a:t>
            </a:r>
            <a:endParaRPr/>
          </a:p>
          <a:p>
            <a:pPr indent="-215900" lvl="1" marL="685800" rtl="0" algn="l">
              <a:lnSpc>
                <a:spcPct val="100000"/>
              </a:lnSpc>
              <a:spcBef>
                <a:spcPts val="0"/>
              </a:spcBef>
              <a:spcAft>
                <a:spcPts val="0"/>
              </a:spcAft>
              <a:buSzPts val="1200"/>
              <a:buFont typeface="Arial"/>
              <a:buChar char="•"/>
            </a:pPr>
            <a:r>
              <a:rPr lang="en-US"/>
              <a:t>Possible Response: The speaker would have more room and space to play and work outdoors.</a:t>
            </a:r>
            <a:endParaRPr/>
          </a:p>
          <a:p>
            <a:pPr indent="-228600" lvl="0" marL="241300" rtl="0" algn="l">
              <a:lnSpc>
                <a:spcPct val="100000"/>
              </a:lnSpc>
              <a:spcBef>
                <a:spcPts val="0"/>
              </a:spcBef>
              <a:spcAft>
                <a:spcPts val="0"/>
              </a:spcAft>
              <a:buSzPts val="1200"/>
              <a:buFont typeface="Calibri"/>
              <a:buAutoNum type="arabicPeriod"/>
            </a:pPr>
            <a:r>
              <a:rPr lang="en-US"/>
              <a:t>In pairs, have students choral-read the poem aloud. Have students act out the action words as they read. Point out phrases such as “PUSH,” “spread,” and “A-SPREADING.” After partners reread the poem, have them summarize the events and ideas in the poem to each other. </a:t>
            </a:r>
            <a:endParaRPr/>
          </a:p>
        </p:txBody>
      </p:sp>
      <p:sp>
        <p:nvSpPr>
          <p:cNvPr id="413" name="Google Shape;413;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Before I read the poem, I look at the illustration to see if I can find clues that help me understand the poem. I see a man looking up at a tree. He is carrying a suitcase and a backpack. It looks like he’s about to go on a trip. The tree must be important because the man is looking at it, but I’m not sure why. I’ll read the poem to find out</a:t>
            </a:r>
            <a:r>
              <a:rPr lang="en-US"/>
              <a:t>.</a:t>
            </a:r>
            <a:endParaRPr/>
          </a:p>
          <a:p>
            <a:pPr indent="-215900" lvl="0" marL="228600" rtl="0" algn="l">
              <a:lnSpc>
                <a:spcPct val="100000"/>
              </a:lnSpc>
              <a:spcBef>
                <a:spcPts val="0"/>
              </a:spcBef>
              <a:spcAft>
                <a:spcPts val="0"/>
              </a:spcAft>
              <a:buSzPts val="1200"/>
              <a:buFont typeface="Calibri"/>
              <a:buAutoNum type="arabicPeriod"/>
            </a:pPr>
            <a:r>
              <a:rPr lang="en-US"/>
              <a:t>Explain that looking at repeated words and phrases can help readers understand a poem. Ask: </a:t>
            </a:r>
            <a:r>
              <a:rPr i="1" lang="en-US"/>
              <a:t>What words does the speaker repeat when talking about Tree? </a:t>
            </a:r>
            <a:r>
              <a:rPr lang="en-US"/>
              <a:t>(won‘t go, stay) Explain that these repeated words help the reader understand that Tree lives in one place. Ask: </a:t>
            </a:r>
            <a:r>
              <a:rPr i="1" lang="en-US"/>
              <a:t>What words does the speaker repeat when he’s talking about himself? </a:t>
            </a:r>
            <a:r>
              <a:rPr lang="en-US"/>
              <a:t>(liked, home) Ask: </a:t>
            </a:r>
            <a:r>
              <a:rPr i="1" lang="en-US"/>
              <a:t>How does the speaker feel about having to move? </a:t>
            </a:r>
            <a:endParaRPr/>
          </a:p>
          <a:p>
            <a:pPr indent="-215900" lvl="1" marL="685800" rtl="0" algn="l">
              <a:lnSpc>
                <a:spcPct val="100000"/>
              </a:lnSpc>
              <a:spcBef>
                <a:spcPts val="0"/>
              </a:spcBef>
              <a:spcAft>
                <a:spcPts val="0"/>
              </a:spcAft>
              <a:buSzPts val="1200"/>
              <a:buFont typeface="Arial"/>
              <a:buChar char="•"/>
            </a:pPr>
            <a:r>
              <a:rPr lang="en-US"/>
              <a:t>Possible Response: The speaker is sad when he has to leave homes that he likes.</a:t>
            </a:r>
            <a:endParaRPr b="0" i="0" u="none" strike="noStrike">
              <a:solidFill>
                <a:srgbClr val="000000"/>
              </a:solidFill>
              <a:latin typeface="Calibri"/>
              <a:ea typeface="Calibri"/>
              <a:cs typeface="Calibri"/>
              <a:sym typeface="Calibri"/>
            </a:endParaRPr>
          </a:p>
        </p:txBody>
      </p:sp>
      <p:sp>
        <p:nvSpPr>
          <p:cNvPr id="426" name="Google Shape;426;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16d515854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216d515854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SzPts val="1200"/>
              <a:buFont typeface="Calibri"/>
              <a:buAutoNum type="arabicPeriod"/>
            </a:pPr>
            <a:r>
              <a:rPr lang="en-US"/>
              <a:t>Use these suggestions to prompt students’ initial responses to reading Poetry.</a:t>
            </a:r>
            <a:endParaRPr/>
          </a:p>
          <a:p>
            <a:pPr indent="-228600" lvl="1" marL="685800" rtl="0" algn="l">
              <a:lnSpc>
                <a:spcPct val="115000"/>
              </a:lnSpc>
              <a:spcBef>
                <a:spcPts val="0"/>
              </a:spcBef>
              <a:spcAft>
                <a:spcPts val="0"/>
              </a:spcAft>
              <a:buSzPts val="1200"/>
              <a:buFont typeface="Arial"/>
              <a:buChar char="•"/>
            </a:pPr>
            <a:r>
              <a:rPr lang="en-US"/>
              <a:t>Retell - Tell a partner the poem you liked the best. Explain why you made this choice. Include vocabulary words and the language of poetry as you explain. Use words such as location, different, stanza, rhythm, and rhyme.</a:t>
            </a:r>
            <a:endParaRPr/>
          </a:p>
          <a:p>
            <a:pPr indent="-228600" lvl="1" marL="685800" rtl="0" algn="l">
              <a:lnSpc>
                <a:spcPct val="115000"/>
              </a:lnSpc>
              <a:spcBef>
                <a:spcPts val="0"/>
              </a:spcBef>
              <a:spcAft>
                <a:spcPts val="0"/>
              </a:spcAft>
              <a:buSzPts val="1200"/>
              <a:buFont typeface="Arial"/>
              <a:buChar char="•"/>
            </a:pPr>
            <a:r>
              <a:rPr lang="en-US"/>
              <a:t>Illustrate - Details Divide a sheet of paper into four sections and draw an illustration of your own to show details of each poem. Label each illustration with the poem’s title. </a:t>
            </a:r>
            <a:endParaRPr b="0" i="0" sz="1800" u="none" strike="noStrike">
              <a:solidFill>
                <a:srgbClr val="000000"/>
              </a:solidFill>
              <a:latin typeface="Calibri"/>
              <a:ea typeface="Calibri"/>
              <a:cs typeface="Calibri"/>
              <a:sym typeface="Calibri"/>
            </a:endParaRPr>
          </a:p>
        </p:txBody>
      </p:sp>
      <p:sp>
        <p:nvSpPr>
          <p:cNvPr id="439" name="Google Shape;439;g216d5158540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authors writing poetry choose words carefully to tell about thoughts and feelings. The vocabulary words lonely, stamp, scolding, spread, and might can all be used to tell about thoughts and feelings in the poems students recently read.</a:t>
            </a:r>
            <a:endParaRPr/>
          </a:p>
          <a:p>
            <a:pPr indent="-190500" lvl="1" marL="685800" rtl="0" algn="l">
              <a:lnSpc>
                <a:spcPct val="100000"/>
              </a:lnSpc>
              <a:spcBef>
                <a:spcPts val="0"/>
              </a:spcBef>
              <a:spcAft>
                <a:spcPts val="0"/>
              </a:spcAft>
              <a:buClr>
                <a:srgbClr val="000000"/>
              </a:buClr>
              <a:buSzPts val="1200"/>
              <a:buFont typeface="Arial"/>
              <a:buChar char="•"/>
            </a:pPr>
            <a:r>
              <a:rPr lang="en-US"/>
              <a:t>Stop to think about the word’s meaning.</a:t>
            </a:r>
            <a:endParaRPr/>
          </a:p>
          <a:p>
            <a:pPr indent="-190500" lvl="1" marL="685800" rtl="0" algn="l">
              <a:lnSpc>
                <a:spcPct val="100000"/>
              </a:lnSpc>
              <a:spcBef>
                <a:spcPts val="0"/>
              </a:spcBef>
              <a:spcAft>
                <a:spcPts val="0"/>
              </a:spcAft>
              <a:buClr>
                <a:srgbClr val="000000"/>
              </a:buClr>
              <a:buSzPts val="1200"/>
              <a:buFont typeface="Arial"/>
              <a:buChar char="•"/>
            </a:pPr>
            <a:r>
              <a:rPr lang="en-US"/>
              <a:t>Think about what the author is saying about thoughts and feelings.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completing item 1 on p. 146 of the Student Interactive.  </a:t>
            </a:r>
            <a:endParaRPr/>
          </a:p>
          <a:p>
            <a:pPr indent="-190500" lvl="1" marL="685800" rtl="0" algn="l">
              <a:lnSpc>
                <a:spcPct val="100000"/>
              </a:lnSpc>
              <a:spcBef>
                <a:spcPts val="0"/>
              </a:spcBef>
              <a:spcAft>
                <a:spcPts val="0"/>
              </a:spcAft>
              <a:buClr>
                <a:srgbClr val="000000"/>
              </a:buClr>
              <a:buSzPts val="1200"/>
              <a:buFont typeface="Arial"/>
              <a:buChar char="•"/>
            </a:pPr>
            <a:r>
              <a:rPr lang="en-US"/>
              <a:t>Say:  </a:t>
            </a:r>
            <a:r>
              <a:rPr i="1" lang="en-US"/>
              <a:t>If a place is a mess, I know a mom or dad probably wouldn’t be happy about it, and I can tell from the sentence that scolding is something the mom is doing. I’ll try the word scolding to see if it fits in the sentence . . . Mom was scolding us about the mess. That makes sense. I can see that I made the right choice. Scolding is correct.</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Have students practice developing vocabulary by completing the activity on p. 146 in the Student Interactive and then using vocabulary to explain their pictures. </a:t>
            </a:r>
            <a:endParaRPr i="1"/>
          </a:p>
        </p:txBody>
      </p:sp>
      <p:sp>
        <p:nvSpPr>
          <p:cNvPr id="451" name="Google Shape;45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147 of the Student Interactive.</a:t>
            </a:r>
            <a:endParaRPr>
              <a:latin typeface="Calibri"/>
              <a:ea typeface="Calibri"/>
              <a:cs typeface="Calibri"/>
              <a:sym typeface="Calibri"/>
            </a:endParaRPr>
          </a:p>
        </p:txBody>
      </p:sp>
      <p:sp>
        <p:nvSpPr>
          <p:cNvPr id="464" name="Google Shape;46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Authors vary their sentences by using appropriate end punctuation and making contractions with apostrophes. Punctuation marks at the ends of sentences can express statements, questions, or exclamations, while contractions can give text a more conversational tone.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p. 155 in the Student Interactive. Ask: </a:t>
            </a:r>
            <a:r>
              <a:rPr i="1" lang="en-US"/>
              <a:t>How do authors use apostrophes in contractions? </a:t>
            </a:r>
            <a:r>
              <a:rPr lang="en-US"/>
              <a:t>Review how to make a contraction. Write: I will take a walk. I’ll take a walk. Have students echo-read the sentences with you, and discuss whether the contraction makes the sentence sound less formal.</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Give students pairs of words and ask them to turn them into contractions. When students answer correctly, ask them to spell the contractions.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a:t>
            </a:r>
            <a:r>
              <a:rPr i="1" lang="en-US"/>
              <a:t>Why do authors use periods/question marks/exclamation points? </a:t>
            </a:r>
            <a:r>
              <a:rPr lang="en-US"/>
              <a:t>Then review using end punctuation. Note the different effects of periods, question marks, and exclamation points on sentences.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exercise at the bottom of p. 155. </a:t>
            </a:r>
            <a:endParaRPr b="0" i="0" u="none" strike="noStrike">
              <a:solidFill>
                <a:srgbClr val="000000"/>
              </a:solidFill>
              <a:latin typeface="Calibri"/>
              <a:ea typeface="Calibri"/>
              <a:cs typeface="Calibri"/>
              <a:sym typeface="Calibri"/>
            </a:endParaRPr>
          </a:p>
        </p:txBody>
      </p:sp>
      <p:sp>
        <p:nvSpPr>
          <p:cNvPr id="477" name="Google Shape;47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During independent writing time, students should revisit their drafts to see where they might use contractions and different forms of end punctuation.  If students have difficulty, read their sentences aloud in tones that indicate specific end punctuation.</a:t>
            </a:r>
            <a:endParaRPr/>
          </a:p>
          <a:p>
            <a:pPr indent="-1905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Writing Support </a:t>
            </a:r>
            <a:endParaRPr/>
          </a:p>
          <a:p>
            <a:pPr indent="-190500" lvl="1" marL="685800" rtl="0" algn="l">
              <a:lnSpc>
                <a:spcPct val="100000"/>
              </a:lnSpc>
              <a:spcBef>
                <a:spcPts val="0"/>
              </a:spcBef>
              <a:spcAft>
                <a:spcPts val="0"/>
              </a:spcAft>
              <a:buClr>
                <a:srgbClr val="000000"/>
              </a:buClr>
              <a:buSzPts val="1200"/>
              <a:buFont typeface="Arial"/>
              <a:buChar char="•"/>
            </a:pPr>
            <a:r>
              <a:rPr lang="en-US"/>
              <a:t>Modeled - Do a Think Aloud that models how to choose between a period and an exclamation point.</a:t>
            </a:r>
            <a:endParaRPr/>
          </a:p>
          <a:p>
            <a:pPr indent="-190500" lvl="1" marL="685800" rtl="0" algn="l">
              <a:lnSpc>
                <a:spcPct val="100000"/>
              </a:lnSpc>
              <a:spcBef>
                <a:spcPts val="0"/>
              </a:spcBef>
              <a:spcAft>
                <a:spcPts val="0"/>
              </a:spcAft>
              <a:buClr>
                <a:srgbClr val="000000"/>
              </a:buClr>
              <a:buSzPts val="1200"/>
              <a:buFont typeface="Arial"/>
              <a:buChar char="•"/>
            </a:pPr>
            <a:r>
              <a:rPr lang="en-US"/>
              <a:t>Shared - Circle words and sentences in student writing that need to be revised. Have students revise using apostrophes or different end punctuation.</a:t>
            </a:r>
            <a:endParaRPr/>
          </a:p>
          <a:p>
            <a:pPr indent="-190500" lvl="1" marL="685800" rtl="0" algn="l">
              <a:lnSpc>
                <a:spcPct val="100000"/>
              </a:lnSpc>
              <a:spcBef>
                <a:spcPts val="0"/>
              </a:spcBef>
              <a:spcAft>
                <a:spcPts val="0"/>
              </a:spcAft>
              <a:buClr>
                <a:srgbClr val="000000"/>
              </a:buClr>
              <a:buSzPts val="1200"/>
              <a:buFont typeface="Arial"/>
              <a:buChar char="•"/>
            </a:pPr>
            <a:r>
              <a:rPr lang="en-US"/>
              <a:t>Guided - Provide explicit instruction on when and when not to use contractions.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Students who show understanding should experiment with using contractions to make dialogue sound authentic.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share their revised words and sentences. Instruct other students to offer feedback as appropriate.</a:t>
            </a:r>
            <a:endParaRPr b="0" i="0" u="none" strike="noStrike">
              <a:solidFill>
                <a:srgbClr val="000000"/>
              </a:solidFill>
              <a:latin typeface="Calibri"/>
              <a:ea typeface="Calibri"/>
              <a:cs typeface="Calibri"/>
              <a:sym typeface="Calibri"/>
            </a:endParaRPr>
          </a:p>
        </p:txBody>
      </p:sp>
      <p:sp>
        <p:nvSpPr>
          <p:cNvPr id="490" name="Google Shape;490;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two or more letters can stand for one sound. When alphabetizing, use the first letter of the word.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bunch, phone, and patch. Say each word, circling its digraph or trigraph. Underline the first two letters of each word and say: In alphabetical order, this series of words is bunch, patch, phone. Point out that ch and tch can stand for the same sound, /ch/. Explain that students must memorize these spellings.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Student Interactive p. 153 to alphabetize words. Use the leveled supports on p. T408 for ELLs.</a:t>
            </a:r>
            <a:endParaRPr b="0" i="0" u="none" strike="noStrike">
              <a:solidFill>
                <a:srgbClr val="000000"/>
              </a:solidFill>
              <a:latin typeface="Calibri"/>
              <a:ea typeface="Calibri"/>
              <a:cs typeface="Calibri"/>
              <a:sym typeface="Calibri"/>
            </a:endParaRPr>
          </a:p>
        </p:txBody>
      </p:sp>
      <p:sp>
        <p:nvSpPr>
          <p:cNvPr id="503" name="Google Shape;50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a complete sentence begins with a capital letter and ends with a punctuation mark. Read aloud the information in the chart on Student Interactive p. 154.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these sentences: </a:t>
            </a:r>
            <a:r>
              <a:rPr i="1" lang="en-US"/>
              <a:t>I am lucky. Am I lucky? How lucky I am! </a:t>
            </a:r>
            <a:r>
              <a:rPr lang="en-US"/>
              <a:t>Read each sentence with appropriate expression, and write the end punctuation as you complete the oral statement of each type of sentence: declarative, interrogative, and exclamatory.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the following sentences and ask students to identify the end punctuation needed: </a:t>
            </a:r>
            <a:r>
              <a:rPr i="1" lang="en-US"/>
              <a:t>Where is the book? The book is on the table. The book is gone! </a:t>
            </a:r>
            <a:r>
              <a:rPr lang="en-US"/>
              <a:t>Then ask students to provide oral examples of declarative, interrogative, and exclamatory sentences.</a:t>
            </a:r>
            <a:endParaRPr b="0" i="0" sz="1800" u="none" strike="noStrike">
              <a:solidFill>
                <a:srgbClr val="000000"/>
              </a:solidFill>
              <a:latin typeface="Calibri"/>
              <a:ea typeface="Calibri"/>
              <a:cs typeface="Calibri"/>
              <a:sym typeface="Calibri"/>
            </a:endParaRPr>
          </a:p>
        </p:txBody>
      </p:sp>
      <p:sp>
        <p:nvSpPr>
          <p:cNvPr id="516" name="Google Shape;516;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8" name="Google Shape;52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some consonant pairs stand for one sound and these letters are called consonant digraphs. Explain that trigraphs are three letters that stand for one sound. Ask students to name some consonant digraphs as you record them on the board. Then ask students to name some words with the digraphs. Do the same for the trigraph.</a:t>
            </a:r>
            <a:endParaRPr/>
          </a:p>
          <a:p>
            <a:pPr indent="-215900" lvl="0" marL="228600" rtl="0" algn="l">
              <a:lnSpc>
                <a:spcPct val="100000"/>
              </a:lnSpc>
              <a:spcBef>
                <a:spcPts val="0"/>
              </a:spcBef>
              <a:spcAft>
                <a:spcPts val="0"/>
              </a:spcAft>
              <a:buSzPts val="1200"/>
              <a:buFont typeface="Calibri"/>
              <a:buAutoNum type="arabicPeriod"/>
            </a:pPr>
            <a:r>
              <a:rPr lang="en-US"/>
              <a:t>Model how you make a word web. Say:  </a:t>
            </a:r>
            <a:r>
              <a:rPr i="1" lang="en-US"/>
              <a:t>I am going to make a word web for consonant digraphs. I will make one for the digraph ph</a:t>
            </a:r>
            <a:r>
              <a:rPr lang="en-US"/>
              <a:t>. Draw a center circle with the letters ph in the middle. Then add six outer circles connected to the center circle, each with a word inside: phone, photo, phrase, graph, phonics, digraph.</a:t>
            </a:r>
            <a:endParaRPr/>
          </a:p>
          <a:p>
            <a:pPr indent="-215900" lvl="0" marL="228600" rtl="0" algn="l">
              <a:lnSpc>
                <a:spcPct val="100000"/>
              </a:lnSpc>
              <a:spcBef>
                <a:spcPts val="0"/>
              </a:spcBef>
              <a:spcAft>
                <a:spcPts val="0"/>
              </a:spcAft>
              <a:buSzPts val="1200"/>
              <a:buFont typeface="Calibri"/>
              <a:buAutoNum type="arabicPeriod"/>
            </a:pPr>
            <a:r>
              <a:rPr lang="en-US"/>
              <a:t>Give pairs of students a sheet of unlined paper. Have them draw a word web similar to the one you made. Assign consonant digraphs or the trigraph to different pairs of students: sh, ch, th, wh, and tch. Have partners write their assigned digraph or trigraph in the center of the web and see how many words they can write around it. After students have completed their work ask partners to show their webs and read aloud their words.</a:t>
            </a:r>
            <a:endParaRPr/>
          </a:p>
          <a:p>
            <a:pPr indent="-215900" lvl="0" marL="228600" rtl="0" algn="l">
              <a:lnSpc>
                <a:spcPct val="100000"/>
              </a:lnSpc>
              <a:spcBef>
                <a:spcPts val="0"/>
              </a:spcBef>
              <a:spcAft>
                <a:spcPts val="0"/>
              </a:spcAft>
              <a:buSzPts val="1200"/>
              <a:buFont typeface="Calibri"/>
              <a:buAutoNum type="arabicPeriod"/>
            </a:pPr>
            <a:r>
              <a:rPr lang="en-US"/>
              <a:t>Ask partners to choose two words from their webs and write two sentences, each using one of the words.</a:t>
            </a:r>
            <a:endParaRPr i="0">
              <a:latin typeface="Calibri"/>
              <a:ea typeface="Calibri"/>
              <a:cs typeface="Calibri"/>
              <a:sym typeface="Calibri"/>
            </a:endParaRPr>
          </a:p>
        </p:txBody>
      </p:sp>
      <p:sp>
        <p:nvSpPr>
          <p:cNvPr id="539" name="Google Shape;539;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Point to the words in the box at the top of p. 133. Remind students that they need to practice reading these words so they can read them quickly. Ask students to read them with you.</a:t>
            </a:r>
            <a:endParaRPr/>
          </a:p>
          <a:p>
            <a:pPr indent="-215900" lvl="0" marL="228600" rtl="0" algn="l">
              <a:lnSpc>
                <a:spcPct val="100000"/>
              </a:lnSpc>
              <a:spcBef>
                <a:spcPts val="0"/>
              </a:spcBef>
              <a:spcAft>
                <a:spcPts val="0"/>
              </a:spcAft>
              <a:buSzPts val="1200"/>
              <a:buFont typeface="Calibri"/>
              <a:buAutoNum type="arabicPeriod"/>
            </a:pPr>
            <a:r>
              <a:rPr lang="en-US"/>
              <a:t>Tell students:  </a:t>
            </a:r>
            <a:r>
              <a:rPr i="1" lang="en-US"/>
              <a:t>I look at each word carefully so I can recognize it later. I notice that great starts with the blend /gr/. Before starts with the little word be. Means starts with m and ends with -s. Then I practice reading the words</a:t>
            </a:r>
            <a:r>
              <a:rPr lang="en-US"/>
              <a:t>. </a:t>
            </a:r>
            <a:endParaRPr/>
          </a:p>
          <a:p>
            <a:pPr indent="-215900" lvl="0" marL="228600" rtl="0" algn="l">
              <a:lnSpc>
                <a:spcPct val="100000"/>
              </a:lnSpc>
              <a:spcBef>
                <a:spcPts val="0"/>
              </a:spcBef>
              <a:spcAft>
                <a:spcPts val="0"/>
              </a:spcAft>
              <a:buSzPts val="1200"/>
              <a:buFont typeface="Calibri"/>
              <a:buAutoNum type="arabicPeriod"/>
            </a:pPr>
            <a:r>
              <a:rPr lang="en-US"/>
              <a:t>Write each word on large index cards and flash the cards for students to read as quickly as they can.</a:t>
            </a:r>
            <a:endParaRPr/>
          </a:p>
          <a:p>
            <a:pPr indent="-215900" lvl="0" marL="228600" rtl="0" algn="l">
              <a:lnSpc>
                <a:spcPct val="100000"/>
              </a:lnSpc>
              <a:spcBef>
                <a:spcPts val="0"/>
              </a:spcBef>
              <a:spcAft>
                <a:spcPts val="0"/>
              </a:spcAft>
              <a:buSzPts val="1200"/>
              <a:buFont typeface="Calibri"/>
              <a:buAutoNum type="arabicPeriod"/>
            </a:pPr>
            <a:r>
              <a:rPr lang="en-US"/>
              <a:t>Have students underline the high-frequency words in the paragraph on p. 133. Read the story together as a group.</a:t>
            </a:r>
            <a:endParaRPr i="0"/>
          </a:p>
        </p:txBody>
      </p:sp>
      <p:sp>
        <p:nvSpPr>
          <p:cNvPr id="562" name="Google Shape;562;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Readers can identify and explain visual patterns and structures in poems by examining stanzas, rhyme, and rhythm.</a:t>
            </a:r>
            <a:endParaRPr/>
          </a:p>
          <a:p>
            <a:pPr indent="-215900" lvl="1" marL="685800" rtl="0" algn="l">
              <a:lnSpc>
                <a:spcPct val="100000"/>
              </a:lnSpc>
              <a:spcBef>
                <a:spcPts val="0"/>
              </a:spcBef>
              <a:spcAft>
                <a:spcPts val="0"/>
              </a:spcAft>
              <a:buSzPts val="1200"/>
              <a:buFont typeface="Arial"/>
              <a:buChar char="•"/>
            </a:pPr>
            <a:r>
              <a:rPr lang="en-US"/>
              <a:t>Notice how the poem is structured. Does it have stanzas, or groups of lines?</a:t>
            </a:r>
            <a:endParaRPr/>
          </a:p>
          <a:p>
            <a:pPr indent="-215900" lvl="1" marL="685800" rtl="0" algn="l">
              <a:lnSpc>
                <a:spcPct val="100000"/>
              </a:lnSpc>
              <a:spcBef>
                <a:spcPts val="0"/>
              </a:spcBef>
              <a:spcAft>
                <a:spcPts val="0"/>
              </a:spcAft>
              <a:buSzPts val="1200"/>
              <a:buFont typeface="Arial"/>
              <a:buChar char="•"/>
            </a:pPr>
            <a:r>
              <a:rPr lang="en-US"/>
              <a:t>Look for rhyming words. Do any end sounds match?</a:t>
            </a:r>
            <a:endParaRPr/>
          </a:p>
          <a:p>
            <a:pPr indent="-215900" lvl="1" marL="685800" rtl="0" algn="l">
              <a:lnSpc>
                <a:spcPct val="100000"/>
              </a:lnSpc>
              <a:spcBef>
                <a:spcPts val="0"/>
              </a:spcBef>
              <a:spcAft>
                <a:spcPts val="0"/>
              </a:spcAft>
              <a:buSzPts val="1200"/>
              <a:buFont typeface="Arial"/>
              <a:buChar char="•"/>
            </a:pPr>
            <a:r>
              <a:rPr lang="en-US"/>
              <a:t>Check for rhythm. Is there a structure of repeating beats? </a:t>
            </a:r>
            <a:endParaRPr/>
          </a:p>
          <a:p>
            <a:pPr indent="-215900" lvl="0" marL="228600" rtl="0" algn="l">
              <a:lnSpc>
                <a:spcPct val="100000"/>
              </a:lnSpc>
              <a:spcBef>
                <a:spcPts val="0"/>
              </a:spcBef>
              <a:spcAft>
                <a:spcPts val="0"/>
              </a:spcAft>
              <a:buSzPts val="1200"/>
              <a:buFont typeface="Calibri"/>
              <a:buAutoNum type="arabicPeriod"/>
            </a:pPr>
            <a:r>
              <a:rPr lang="en-US"/>
              <a:t>Use the Close Read on Student Interactive p. 141 to explain visual patterns and structures. Display the poem and read it aloud.</a:t>
            </a:r>
            <a:endParaRPr/>
          </a:p>
          <a:p>
            <a:pPr indent="-215900" lvl="1" marL="685800" rtl="0" algn="l">
              <a:lnSpc>
                <a:spcPct val="100000"/>
              </a:lnSpc>
              <a:spcBef>
                <a:spcPts val="0"/>
              </a:spcBef>
              <a:spcAft>
                <a:spcPts val="0"/>
              </a:spcAft>
              <a:buSzPts val="1200"/>
              <a:buFont typeface="Arial"/>
              <a:buChar char="•"/>
            </a:pPr>
            <a:r>
              <a:rPr lang="en-US"/>
              <a:t>Tell students</a:t>
            </a:r>
            <a:r>
              <a:rPr i="1" lang="en-US"/>
              <a:t>:  I can see that the lines are structured in four groups, or stanzas. Some lines end with words that rhyme. I can clap the rhythm</a:t>
            </a:r>
            <a:r>
              <a:rPr lang="en-US"/>
              <a:t>. Read aloud two stanzas, clapping the rhythm emphasizing lines that rhyme. </a:t>
            </a:r>
            <a:r>
              <a:rPr i="1" lang="en-US"/>
              <a:t>This text has stanzas, rhyme, and rhythm, so I think it is a poem</a:t>
            </a:r>
            <a:r>
              <a:rPr lang="en-US"/>
              <a:t>.</a:t>
            </a:r>
            <a:endParaRPr/>
          </a:p>
          <a:p>
            <a:pPr indent="-215900" lvl="1" marL="685800" rtl="0" algn="l">
              <a:lnSpc>
                <a:spcPct val="100000"/>
              </a:lnSpc>
              <a:spcBef>
                <a:spcPts val="0"/>
              </a:spcBef>
              <a:spcAft>
                <a:spcPts val="0"/>
              </a:spcAft>
              <a:buSzPts val="1200"/>
              <a:buFont typeface="Arial"/>
              <a:buChar char="•"/>
            </a:pPr>
            <a:r>
              <a:rPr lang="en-US"/>
              <a:t>Have students describe how the poem looks and identify rhyming words. Have them clap the rhythm of the two remaining stanzas. Ask them to explain the poem’s visual pattern and structure.</a:t>
            </a:r>
            <a:endParaRPr/>
          </a:p>
        </p:txBody>
      </p:sp>
      <p:sp>
        <p:nvSpPr>
          <p:cNvPr id="578" name="Google Shape;578;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rhyming words have endings with the same sound. Explain that in a poem, rhyming words are often at the ends of lines. Have students identify the last word in each line and read it aloud. Then ask: </a:t>
            </a:r>
            <a:r>
              <a:rPr i="1" lang="en-US"/>
              <a:t>Which words have the same ending sounds? Underline the pairs of words that rhyme</a:t>
            </a:r>
            <a:r>
              <a:rPr lang="en-US"/>
              <a:t>. See student page for possible response. DOK 2 </a:t>
            </a:r>
            <a:endParaRPr i="0">
              <a:latin typeface="Calibri"/>
              <a:ea typeface="Calibri"/>
              <a:cs typeface="Calibri"/>
              <a:sym typeface="Calibri"/>
            </a:endParaRPr>
          </a:p>
        </p:txBody>
      </p:sp>
      <p:sp>
        <p:nvSpPr>
          <p:cNvPr id="590" name="Google Shape;590;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pictures of the sock and clock on p. 130 in the Student Interactive. Have students say the name of each picture aloud. Ask:</a:t>
            </a:r>
            <a:endParaRPr/>
          </a:p>
          <a:p>
            <a:pPr indent="-190500" lvl="1" marL="685800" rtl="0" algn="l">
              <a:lnSpc>
                <a:spcPct val="100000"/>
              </a:lnSpc>
              <a:spcBef>
                <a:spcPts val="0"/>
              </a:spcBef>
              <a:spcAft>
                <a:spcPts val="0"/>
              </a:spcAft>
              <a:buClr>
                <a:srgbClr val="000000"/>
              </a:buClr>
              <a:buSzPts val="1200"/>
              <a:buFont typeface="Arial"/>
              <a:buChar char="•"/>
            </a:pPr>
            <a:r>
              <a:rPr i="1" lang="en-US"/>
              <a:t>What are the ending sounds in each word?</a:t>
            </a:r>
            <a:endParaRPr/>
          </a:p>
          <a:p>
            <a:pPr indent="-190500" lvl="1" marL="685800" rtl="0" algn="l">
              <a:lnSpc>
                <a:spcPct val="100000"/>
              </a:lnSpc>
              <a:spcBef>
                <a:spcPts val="0"/>
              </a:spcBef>
              <a:spcAft>
                <a:spcPts val="0"/>
              </a:spcAft>
              <a:buClr>
                <a:srgbClr val="000000"/>
              </a:buClr>
              <a:buSzPts val="1200"/>
              <a:buFont typeface="Arial"/>
              <a:buChar char="•"/>
            </a:pPr>
            <a:r>
              <a:rPr i="1" lang="en-US"/>
              <a:t>Do the words rhyme?</a:t>
            </a:r>
            <a:endParaRPr/>
          </a:p>
          <a:p>
            <a:pPr indent="-190500" lvl="1" marL="685800" rtl="0" algn="l">
              <a:lnSpc>
                <a:spcPct val="100000"/>
              </a:lnSpc>
              <a:spcBef>
                <a:spcPts val="0"/>
              </a:spcBef>
              <a:spcAft>
                <a:spcPts val="0"/>
              </a:spcAft>
              <a:buClr>
                <a:srgbClr val="000000"/>
              </a:buClr>
              <a:buSzPts val="1200"/>
              <a:buFont typeface="Arial"/>
              <a:buChar char="•"/>
            </a:pPr>
            <a:r>
              <a:rPr i="1" lang="en-US"/>
              <a:t>What are other words that rhyme with sock and clock?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that words rhyme when they have the same vowel and ending sounds.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Provide examples of words that rhyme and don't rhyme.  Tell students:</a:t>
            </a:r>
            <a:endParaRPr/>
          </a:p>
          <a:p>
            <a:pPr indent="-190500" lvl="1" marL="685800" rtl="0" algn="l">
              <a:lnSpc>
                <a:spcPct val="100000"/>
              </a:lnSpc>
              <a:spcBef>
                <a:spcPts val="0"/>
              </a:spcBef>
              <a:spcAft>
                <a:spcPts val="0"/>
              </a:spcAft>
              <a:buClr>
                <a:srgbClr val="000000"/>
              </a:buClr>
              <a:buSzPts val="1200"/>
              <a:buFont typeface="Arial"/>
              <a:buChar char="•"/>
            </a:pPr>
            <a:r>
              <a:rPr i="1" lang="en-US"/>
              <a:t>See and me are rhyming words. They have a different beginning sound but the same ending sound.</a:t>
            </a:r>
            <a:endParaRPr/>
          </a:p>
          <a:p>
            <a:pPr indent="-190500" lvl="1" marL="685800" rtl="0" algn="l">
              <a:lnSpc>
                <a:spcPct val="100000"/>
              </a:lnSpc>
              <a:spcBef>
                <a:spcPts val="0"/>
              </a:spcBef>
              <a:spcAft>
                <a:spcPts val="0"/>
              </a:spcAft>
              <a:buClr>
                <a:srgbClr val="000000"/>
              </a:buClr>
              <a:buSzPts val="1200"/>
              <a:buFont typeface="Arial"/>
              <a:buChar char="•"/>
            </a:pPr>
            <a:r>
              <a:rPr i="1" lang="en-US"/>
              <a:t>Flag and dog do not rhyme. I can hear that they both end with /g/, but their vowel sounds are different.</a:t>
            </a:r>
            <a:endParaRPr/>
          </a:p>
          <a:p>
            <a:pPr indent="-190500" lvl="1" marL="685800" rtl="0" algn="l">
              <a:lnSpc>
                <a:spcPct val="100000"/>
              </a:lnSpc>
              <a:spcBef>
                <a:spcPts val="0"/>
              </a:spcBef>
              <a:spcAft>
                <a:spcPts val="0"/>
              </a:spcAft>
              <a:buClr>
                <a:srgbClr val="000000"/>
              </a:buClr>
              <a:buSzPts val="1200"/>
              <a:buFont typeface="Arial"/>
              <a:buChar char="•"/>
            </a:pPr>
            <a:r>
              <a:rPr i="1" lang="en-US"/>
              <a:t>Call and ball are rhyming words. They have the same vowel sound and ending sound</a:t>
            </a:r>
            <a:r>
              <a:rPr lang="en-US"/>
              <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in pairs to say the name of each picture on p. 130 and say words that rhyme with each.</a:t>
            </a:r>
            <a:endParaRPr/>
          </a:p>
        </p:txBody>
      </p:sp>
      <p:sp>
        <p:nvSpPr>
          <p:cNvPr id="116" name="Google Shape;11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read the Close Read note. Designate four groups of students. Have each group choral-read a stanza. Ask: </a:t>
            </a:r>
            <a:r>
              <a:rPr i="1" lang="en-US"/>
              <a:t>How did we know how to break the text up into four parts? </a:t>
            </a:r>
            <a:endParaRPr/>
          </a:p>
          <a:p>
            <a:pPr indent="-215900" lvl="1" marL="685800" rtl="0" algn="l">
              <a:lnSpc>
                <a:spcPct val="100000"/>
              </a:lnSpc>
              <a:spcBef>
                <a:spcPts val="0"/>
              </a:spcBef>
              <a:spcAft>
                <a:spcPts val="0"/>
              </a:spcAft>
              <a:buSzPts val="1200"/>
              <a:buFont typeface="Arial"/>
              <a:buChar char="•"/>
            </a:pPr>
            <a:r>
              <a:rPr lang="en-US"/>
              <a:t>Possible Response: There is an extra space between sections of the poem. </a:t>
            </a:r>
            <a:endParaRPr/>
          </a:p>
          <a:p>
            <a:pPr indent="-228600" lvl="0" marL="241300" rtl="0" algn="l">
              <a:lnSpc>
                <a:spcPct val="100000"/>
              </a:lnSpc>
              <a:spcBef>
                <a:spcPts val="0"/>
              </a:spcBef>
              <a:spcAft>
                <a:spcPts val="0"/>
              </a:spcAft>
              <a:buSzPts val="1200"/>
              <a:buFont typeface="Calibri"/>
              <a:buAutoNum type="arabicPeriod"/>
            </a:pPr>
            <a:r>
              <a:rPr lang="en-US"/>
              <a:t>Explain that each section of the poem is called a stanza. Then direct students to complete the Close Read activity. See student page for possible response. DOK 2</a:t>
            </a:r>
            <a:endParaRPr i="0">
              <a:latin typeface="Calibri"/>
              <a:ea typeface="Calibri"/>
              <a:cs typeface="Calibri"/>
              <a:sym typeface="Calibri"/>
            </a:endParaRPr>
          </a:p>
        </p:txBody>
      </p:sp>
      <p:sp>
        <p:nvSpPr>
          <p:cNvPr id="603" name="Google Shape;60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148 in the Student Interactive.</a:t>
            </a:r>
            <a:endParaRPr>
              <a:latin typeface="Calibri"/>
              <a:ea typeface="Calibri"/>
              <a:cs typeface="Calibri"/>
              <a:sym typeface="Calibri"/>
            </a:endParaRPr>
          </a:p>
        </p:txBody>
      </p:sp>
      <p:sp>
        <p:nvSpPr>
          <p:cNvPr id="616" name="Google Shape;616;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When poets write, they have reasons for choosing specific words to make the reader have specific kinds of feelings.</a:t>
            </a:r>
            <a:endParaRPr/>
          </a:p>
          <a:p>
            <a:pPr indent="-190500" lvl="1" marL="685800" rtl="0" algn="l">
              <a:lnSpc>
                <a:spcPct val="100000"/>
              </a:lnSpc>
              <a:spcBef>
                <a:spcPts val="0"/>
              </a:spcBef>
              <a:spcAft>
                <a:spcPts val="0"/>
              </a:spcAft>
              <a:buClr>
                <a:srgbClr val="000000"/>
              </a:buClr>
              <a:buSzPts val="1200"/>
              <a:buFont typeface="Arial"/>
              <a:buChar char="•"/>
            </a:pPr>
            <a:r>
              <a:rPr lang="en-US"/>
              <a:t>Poems are often written to make the reader feel a specific way.</a:t>
            </a:r>
            <a:endParaRPr/>
          </a:p>
          <a:p>
            <a:pPr indent="-190500" lvl="1" marL="685800" rtl="0" algn="l">
              <a:lnSpc>
                <a:spcPct val="100000"/>
              </a:lnSpc>
              <a:spcBef>
                <a:spcPts val="0"/>
              </a:spcBef>
              <a:spcAft>
                <a:spcPts val="0"/>
              </a:spcAft>
              <a:buClr>
                <a:srgbClr val="000000"/>
              </a:buClr>
              <a:buSzPts val="1200"/>
              <a:buFont typeface="Arial"/>
              <a:buChar char="•"/>
            </a:pPr>
            <a:r>
              <a:rPr lang="en-US"/>
              <a:t>Poets are careful with the words they choose. They might choose words to make a reader feel happy. They might choose words that make a reader feel sad.</a:t>
            </a:r>
            <a:endParaRPr/>
          </a:p>
          <a:p>
            <a:pPr indent="-190500" lvl="1" marL="685800" rtl="0" algn="l">
              <a:lnSpc>
                <a:spcPct val="100000"/>
              </a:lnSpc>
              <a:spcBef>
                <a:spcPts val="0"/>
              </a:spcBef>
              <a:spcAft>
                <a:spcPts val="0"/>
              </a:spcAft>
              <a:buClr>
                <a:srgbClr val="000000"/>
              </a:buClr>
              <a:buSzPts val="1200"/>
              <a:buFont typeface="Arial"/>
              <a:buChar char="•"/>
            </a:pPr>
            <a:r>
              <a:rPr lang="en-US"/>
              <a:t>Having these feelings can help a reader better connect to and understand a poem.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lines from “Pete at the Zoo” on p. 152 of the Student Interactive. Then say: The poet uses the words lonely, gone, and no shout. These words make me feel sad and lonely. I picture the elephant alone in the quiet. Tell students to create a picture in their minds to help them write sentences and make readers feel a specific way.</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152 of the Student Interactive. </a:t>
            </a:r>
            <a:endParaRPr/>
          </a:p>
        </p:txBody>
      </p:sp>
      <p:sp>
        <p:nvSpPr>
          <p:cNvPr id="629" name="Google Shape;629;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uppercase and lowercase letters Pp, Rr, and Nn.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writing Pp. Then write paw, apple, and peel, showing proper letter formation and correct letter size. Have students copy the words. Repeat the routine with letters Rr (Ruiz, art, far, run) and Nn (now, and, Nate, fanning).</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Handwriting p. 20 in the Resource Download Center to practice writing letters Pp, Rr, and Nn</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Handwriting Practice -&gt; U1W4L3 Handwriting Practice </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642" name="Google Shape;642;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Authors revise their writing to improve it. One way to revise it is to add details. Details supply more information about a topic and also make it more interesting. Writers add details by</a:t>
            </a:r>
            <a:endParaRPr/>
          </a:p>
          <a:p>
            <a:pPr indent="-228600" lvl="1" marL="685800" rtl="0" algn="l">
              <a:lnSpc>
                <a:spcPct val="100000"/>
              </a:lnSpc>
              <a:spcBef>
                <a:spcPts val="0"/>
              </a:spcBef>
              <a:spcAft>
                <a:spcPts val="0"/>
              </a:spcAft>
              <a:buClr>
                <a:srgbClr val="000000"/>
              </a:buClr>
              <a:buSzPts val="1200"/>
              <a:buFont typeface="Arial"/>
              <a:buChar char="•"/>
            </a:pPr>
            <a:r>
              <a:rPr lang="en-US"/>
              <a:t>including adjectives that describe their subjects</a:t>
            </a:r>
            <a:endParaRPr/>
          </a:p>
          <a:p>
            <a:pPr indent="-228600" lvl="1" marL="685800" rtl="0" algn="l">
              <a:lnSpc>
                <a:spcPct val="100000"/>
              </a:lnSpc>
              <a:spcBef>
                <a:spcPts val="0"/>
              </a:spcBef>
              <a:spcAft>
                <a:spcPts val="0"/>
              </a:spcAft>
              <a:buClr>
                <a:srgbClr val="000000"/>
              </a:buClr>
              <a:buSzPts val="1200"/>
              <a:buFont typeface="Arial"/>
              <a:buChar char="•"/>
            </a:pPr>
            <a:r>
              <a:rPr lang="en-US"/>
              <a:t>giving more information about their subjects</a:t>
            </a:r>
            <a:endParaRPr/>
          </a:p>
          <a:p>
            <a:pPr indent="-228600" lvl="1" marL="685800" rtl="0" algn="l">
              <a:lnSpc>
                <a:spcPct val="100000"/>
              </a:lnSpc>
              <a:spcBef>
                <a:spcPts val="0"/>
              </a:spcBef>
              <a:spcAft>
                <a:spcPts val="0"/>
              </a:spcAft>
              <a:buClr>
                <a:srgbClr val="000000"/>
              </a:buClr>
              <a:buSzPts val="1200"/>
              <a:buFont typeface="Arial"/>
              <a:buChar char="•"/>
            </a:pPr>
            <a:r>
              <a:rPr lang="en-US"/>
              <a:t>writing about where and when things happened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156 in the Student Interactive. Read aloud the first paragraph.</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a text from the stack. Say: </a:t>
            </a:r>
            <a:r>
              <a:rPr i="1" lang="en-US"/>
              <a:t>This author started with a topic or idea. He or she wrote more about the topic or idea and then made revisions to the writing. The author wanted to make the writing interesting to readers and used details to do this. Details give more information</a:t>
            </a:r>
            <a:r>
              <a:rPr lang="en-US"/>
              <a:t>. Read the text aloud, pointing out interesting details throughout. Read sentences with details omitted, and then reread them with details restored. Ask: </a:t>
            </a:r>
            <a:r>
              <a:rPr i="1" lang="en-US"/>
              <a:t>How do these details make the sentence more interesting?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Repeat the same routine using two or more texts from the stack, varying genre. Have students identify details as you read. </a:t>
            </a:r>
            <a:endParaRPr/>
          </a:p>
        </p:txBody>
      </p:sp>
      <p:sp>
        <p:nvSpPr>
          <p:cNvPr id="659" name="Google Shape;659;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time, students should add details to their drafts.  If students have difficulty, suggest a detail that would improve a draft and help them place it effectively.</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 </a:t>
            </a:r>
            <a:endParaRPr/>
          </a:p>
          <a:p>
            <a:pPr indent="-228600" lvl="1" marL="685800" rtl="0" algn="l">
              <a:lnSpc>
                <a:spcPct val="100000"/>
              </a:lnSpc>
              <a:spcBef>
                <a:spcPts val="0"/>
              </a:spcBef>
              <a:spcAft>
                <a:spcPts val="0"/>
              </a:spcAft>
              <a:buClr>
                <a:srgbClr val="000000"/>
              </a:buClr>
              <a:buSzPts val="1200"/>
              <a:buFont typeface="Arial"/>
              <a:buChar char="•"/>
            </a:pPr>
            <a:r>
              <a:rPr lang="en-US"/>
              <a:t>Modeled - Do a Think Aloud to model finding a detail that offers more information about a topic.</a:t>
            </a:r>
            <a:endParaRPr/>
          </a:p>
          <a:p>
            <a:pPr indent="-228600" lvl="1" marL="685800" rtl="0" algn="l">
              <a:lnSpc>
                <a:spcPct val="100000"/>
              </a:lnSpc>
              <a:spcBef>
                <a:spcPts val="0"/>
              </a:spcBef>
              <a:spcAft>
                <a:spcPts val="0"/>
              </a:spcAft>
              <a:buClr>
                <a:srgbClr val="000000"/>
              </a:buClr>
              <a:buSzPts val="1200"/>
              <a:buFont typeface="Arial"/>
              <a:buChar char="•"/>
            </a:pPr>
            <a:r>
              <a:rPr lang="en-US"/>
              <a:t>Shared - Put students in groups and assign each group a stack text. Instruct groups to list a detail from each page of the text.</a:t>
            </a:r>
            <a:endParaRPr/>
          </a:p>
          <a:p>
            <a:pPr indent="-228600" lvl="1" marL="685800" rtl="0" algn="l">
              <a:lnSpc>
                <a:spcPct val="100000"/>
              </a:lnSpc>
              <a:spcBef>
                <a:spcPts val="0"/>
              </a:spcBef>
              <a:spcAft>
                <a:spcPts val="0"/>
              </a:spcAft>
              <a:buClr>
                <a:srgbClr val="000000"/>
              </a:buClr>
              <a:buSzPts val="1200"/>
              <a:buFont typeface="Arial"/>
              <a:buChar char="•"/>
            </a:pPr>
            <a:r>
              <a:rPr lang="en-US"/>
              <a:t>Guided - Point out spots in students’ writing where they can add details.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who grasp the concept should start working on adding details to their own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two or three students to share interesting details they have read or added to their drafts.</a:t>
            </a:r>
            <a:endParaRPr/>
          </a:p>
        </p:txBody>
      </p:sp>
      <p:sp>
        <p:nvSpPr>
          <p:cNvPr id="672" name="Google Shape;672;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Arial"/>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Help students recall the single sound represented by the letters ph, ch, and tch.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spell the following words: chase, wash, bunch. Afterward, ask how students knew the correct spelling (because they had memorized how to spell the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Spelling p. 26 from the Resource Download Center</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Spelling -&gt; U1W4</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686" name="Google Shape;686;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three types of sentences––declarative, interrogative, and exclamatory––and the correct end punctuation for each.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On a display surface, write these sentences: Your friend is kind. Is your friend kind? Your friend is so kind! Read the sentences aloud, pointing out the end punctuation for each type of sentence and explaining why it is correct. Then display two sentences with errors in end punctuation and have students edit the sentences for correct punctuation.</a:t>
            </a:r>
            <a:endParaRPr b="0" i="0" sz="1800" u="none" strike="noStrike">
              <a:solidFill>
                <a:srgbClr val="000000"/>
              </a:solidFill>
              <a:latin typeface="Calibri"/>
              <a:ea typeface="Calibri"/>
              <a:cs typeface="Calibri"/>
              <a:sym typeface="Calibri"/>
            </a:endParaRPr>
          </a:p>
        </p:txBody>
      </p:sp>
      <p:sp>
        <p:nvSpPr>
          <p:cNvPr id="702" name="Google Shape;702;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4" name="Google Shape;714;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shape and circle the digraph sh.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I know that the letters s and h stand for one sound: /sh/. They are a consonant digraph. Even though shape has five letters, it has only three sounds: /sh/ /ā/ /p/. The word shape has a CVCe pattern, so the final e is silent. I know that consonant digraphs can be at the beginning or end of words</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these words:  these, match, wheel, church, shave, chase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each word with students. Ask them how many sounds the word has, and have them tell you what the consonant digraph in the word is. Write brush. Say:  </a:t>
            </a:r>
            <a:r>
              <a:rPr i="1" lang="en-US"/>
              <a:t>The word brush has both a blend and a consonant digraph. It has four sounds: /b/ /r/ /u/ /sh/. There are many words that have both blends and consonant digraphs</a:t>
            </a:r>
            <a:r>
              <a:rPr lang="en-US"/>
              <a:t>. Write the following words and ask students to identify the blends and the digraphs: clash, flunk, glitch, strong, strength, and tramp.</a:t>
            </a:r>
            <a:endParaRPr/>
          </a:p>
        </p:txBody>
      </p:sp>
      <p:sp>
        <p:nvSpPr>
          <p:cNvPr id="725" name="Google Shape;725;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This week students will be reading words with consonant digraphs. Write lunch. </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There are five letters in the word lunch, but there are only four sounds: /l/ /u/ /n/ /ch/. That’s because the letters ch stand for one sound: /ch/. </a:t>
            </a:r>
            <a:endParaRPr/>
          </a:p>
          <a:p>
            <a:pPr indent="-215900" lvl="0" marL="228600" rtl="0" algn="l">
              <a:lnSpc>
                <a:spcPct val="100000"/>
              </a:lnSpc>
              <a:spcBef>
                <a:spcPts val="0"/>
              </a:spcBef>
              <a:spcAft>
                <a:spcPts val="0"/>
              </a:spcAft>
              <a:buSzPts val="1200"/>
              <a:buFont typeface="Calibri"/>
              <a:buAutoNum type="arabicPeriod"/>
            </a:pPr>
            <a:r>
              <a:rPr lang="en-US"/>
              <a:t>Provide another example: Write think. Say: </a:t>
            </a:r>
            <a:r>
              <a:rPr i="1" lang="en-US"/>
              <a:t>There are five letters in the word think but four sounds: /th/ /i/ /n/ /k/. The letters th are a consonant digraph that stands for one sound</a:t>
            </a:r>
            <a:r>
              <a:rPr lang="en-US"/>
              <a:t>. Point out that think ends with a blend. </a:t>
            </a:r>
            <a:endParaRPr/>
          </a:p>
          <a:p>
            <a:pPr indent="-215900" lvl="0" marL="228600" rtl="0" algn="l">
              <a:lnSpc>
                <a:spcPct val="100000"/>
              </a:lnSpc>
              <a:spcBef>
                <a:spcPts val="0"/>
              </a:spcBef>
              <a:spcAft>
                <a:spcPts val="0"/>
              </a:spcAft>
              <a:buSzPts val="1200"/>
              <a:buFont typeface="Calibri"/>
              <a:buAutoNum type="arabicPeriod"/>
            </a:pPr>
            <a:r>
              <a:rPr lang="en-US"/>
              <a:t>Show students Sound-Spelling Cards 46, 47, and 49. Point out the consonant digraphs in the words. </a:t>
            </a:r>
            <a:r>
              <a:rPr b="1" lang="en-US"/>
              <a:t>Click path -&gt; Table of Contents -&gt; Unit 1 Week 4 Poetry-&gt; Lesson 1</a:t>
            </a:r>
            <a:endParaRPr/>
          </a:p>
        </p:txBody>
      </p:sp>
      <p:sp>
        <p:nvSpPr>
          <p:cNvPr id="128" name="Google Shape;12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Read each word with students. Ask them how many sounds the word has, and have them tell you what the consonant digraph in the word is. Write brush. Say:  </a:t>
            </a:r>
            <a:r>
              <a:rPr i="1" lang="en-US"/>
              <a:t>The word brush has both a blend and a consonant digraph. It has four sounds: /b/ /r/ /u/ /sh/. There are many words that have both blends and consonant digraphs</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words and ask students to identify the blends and the digraphs: clash, flunk, glitch, strong, strength, and tramp.</a:t>
            </a:r>
            <a:endParaRPr/>
          </a:p>
        </p:txBody>
      </p:sp>
      <p:sp>
        <p:nvSpPr>
          <p:cNvPr id="741" name="Google Shape;74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Monitoring your comprehension means making sure you understand what you are reading. If you do not understand, there are strategies you can use to help.</a:t>
            </a:r>
            <a:endParaRPr/>
          </a:p>
          <a:p>
            <a:pPr indent="-228600" lvl="1" marL="685800" rtl="0" algn="l">
              <a:lnSpc>
                <a:spcPct val="100000"/>
              </a:lnSpc>
              <a:spcBef>
                <a:spcPts val="0"/>
              </a:spcBef>
              <a:spcAft>
                <a:spcPts val="0"/>
              </a:spcAft>
              <a:buClr>
                <a:srgbClr val="000000"/>
              </a:buClr>
              <a:buSzPts val="1200"/>
              <a:buFont typeface="Arial"/>
              <a:buChar char="•"/>
            </a:pPr>
            <a:r>
              <a:rPr lang="en-US"/>
              <a:t>Read again. You might understand better or find details you missed.</a:t>
            </a:r>
            <a:endParaRPr/>
          </a:p>
          <a:p>
            <a:pPr indent="-228600" lvl="1" marL="685800" rtl="0" algn="l">
              <a:lnSpc>
                <a:spcPct val="100000"/>
              </a:lnSpc>
              <a:spcBef>
                <a:spcPts val="0"/>
              </a:spcBef>
              <a:spcAft>
                <a:spcPts val="0"/>
              </a:spcAft>
              <a:buClr>
                <a:srgbClr val="000000"/>
              </a:buClr>
              <a:buSzPts val="1200"/>
              <a:buFont typeface="Arial"/>
              <a:buChar char="•"/>
            </a:pPr>
            <a:r>
              <a:rPr lang="en-US"/>
              <a:t>Look closely at the pictures. Pictures may contain details that give a better understanding of the text.</a:t>
            </a:r>
            <a:endParaRPr/>
          </a:p>
          <a:p>
            <a:pPr indent="-228600" lvl="1" marL="685800" rtl="0" algn="l">
              <a:lnSpc>
                <a:spcPct val="100000"/>
              </a:lnSpc>
              <a:spcBef>
                <a:spcPts val="0"/>
              </a:spcBef>
              <a:spcAft>
                <a:spcPts val="0"/>
              </a:spcAft>
              <a:buClr>
                <a:srgbClr val="000000"/>
              </a:buClr>
              <a:buSzPts val="1200"/>
              <a:buFont typeface="Arial"/>
              <a:buChar char="•"/>
            </a:pPr>
            <a:r>
              <a:rPr lang="en-US"/>
              <a:t>Keep reading. There may be details as you read on that make the earlier details more clear.</a:t>
            </a:r>
            <a:endParaRPr/>
          </a:p>
          <a:p>
            <a:pPr indent="-228600" lvl="1" marL="685800" rtl="0" algn="l">
              <a:lnSpc>
                <a:spcPct val="100000"/>
              </a:lnSpc>
              <a:spcBef>
                <a:spcPts val="0"/>
              </a:spcBef>
              <a:spcAft>
                <a:spcPts val="0"/>
              </a:spcAft>
              <a:buClr>
                <a:srgbClr val="000000"/>
              </a:buClr>
              <a:buSzPts val="1200"/>
              <a:buFont typeface="Arial"/>
              <a:buChar char="•"/>
            </a:pPr>
            <a:r>
              <a:rPr lang="en-US"/>
              <a:t>Ask questions. You can ask a teacher, partner, or any other group member.</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Close Read note on p. 145 of the Student Interactive to model how to monitor comprehension of poetry.</a:t>
            </a:r>
            <a:endParaRPr/>
          </a:p>
          <a:p>
            <a:pPr indent="-228600" lvl="1" marL="685800" rtl="0" algn="l">
              <a:lnSpc>
                <a:spcPct val="100000"/>
              </a:lnSpc>
              <a:spcBef>
                <a:spcPts val="0"/>
              </a:spcBef>
              <a:spcAft>
                <a:spcPts val="0"/>
              </a:spcAft>
              <a:buClr>
                <a:srgbClr val="000000"/>
              </a:buClr>
              <a:buSzPts val="1200"/>
              <a:buFont typeface="Arial"/>
              <a:buChar char="•"/>
            </a:pPr>
            <a:r>
              <a:rPr lang="en-US"/>
              <a:t>Say:  </a:t>
            </a:r>
            <a:r>
              <a:rPr i="1" lang="en-US"/>
              <a:t>I read that the tree won’t pack his bags and go. I didn’t understand what this meant, so I used a plan to figure it out. I decided to read on in case it would help me understand. I read that the tree will stay and stay. I know trees can’t walk, so I see the poet is pointing out that the tree has just one home, forever. This is different from people, who can move from place to place.</a:t>
            </a:r>
            <a:endParaRPr i="1"/>
          </a:p>
        </p:txBody>
      </p:sp>
      <p:sp>
        <p:nvSpPr>
          <p:cNvPr id="757" name="Google Shape;757;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read the Close Read note and highlight text in the first stanza that is difficult to understand. See student page for possible response. </a:t>
            </a:r>
            <a:endParaRPr/>
          </a:p>
          <a:p>
            <a:pPr indent="-215900" lvl="0" marL="228600" rtl="0" algn="l">
              <a:lnSpc>
                <a:spcPct val="100000"/>
              </a:lnSpc>
              <a:spcBef>
                <a:spcPts val="0"/>
              </a:spcBef>
              <a:spcAft>
                <a:spcPts val="0"/>
              </a:spcAft>
              <a:buSzPts val="1200"/>
              <a:buFont typeface="Calibri"/>
              <a:buAutoNum type="arabicPeriod"/>
            </a:pPr>
            <a:r>
              <a:rPr lang="en-US"/>
              <a:t>Guide students to apply strategies such as re-reading, using background knowledge, using pictures, and asking questions to improve their understanding. DOK 2</a:t>
            </a:r>
            <a:endParaRPr>
              <a:latin typeface="Calibri"/>
              <a:ea typeface="Calibri"/>
              <a:cs typeface="Calibri"/>
              <a:sym typeface="Calibri"/>
            </a:endParaRPr>
          </a:p>
        </p:txBody>
      </p:sp>
      <p:sp>
        <p:nvSpPr>
          <p:cNvPr id="770" name="Google Shape;770;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the chart on p. 149 in the Student Interactive.</a:t>
            </a:r>
            <a:endParaRPr/>
          </a:p>
        </p:txBody>
      </p:sp>
      <p:sp>
        <p:nvSpPr>
          <p:cNvPr id="783" name="Google Shape;783;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Authors revise their drafts to add words, phrases, or sentences that provide more information and make their writing more interesting to readers.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156 in the Student Interactive. Ask: </a:t>
            </a:r>
            <a:r>
              <a:rPr i="1" lang="en-US"/>
              <a:t>Why do authors revise their drafts to add words, phrases, or sentences that provide more detail to their writing</a:t>
            </a:r>
            <a:r>
              <a:rPr lang="en-US"/>
              <a:t>? Review how authors revise their writing by adding interesting details that provide more information.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t>
            </a:r>
            <a:r>
              <a:rPr i="1" lang="en-US"/>
              <a:t>At the zoo, we saw a chimp. A detail about the chimp can make this sentence more interesting. Let’s add “swinging in a tree.” At the zoo, we saw a chimp swinging in a tree. The detail “swinging in a tree” adds more information—it tells the reader what the chimp is doing. The detail makes the sentence more interesting</a:t>
            </a:r>
            <a:r>
              <a:rPr lang="en-US"/>
              <a:t>. Read the second sentence aloud. Say: </a:t>
            </a:r>
            <a:r>
              <a:rPr i="1" lang="en-US"/>
              <a:t>Let’s add a detail about the peacock to the sentence. A proud peacock strutted around. Proud tells us more about the peacock’s attitude. It is an interesting detail</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aloud a text from the stack. Ask students to point out sentences that have details and explain what purposes the details serve.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complete the exercise on the bottom of p. 156. Reinforce how students can add details about the “we” in the sentence, how long the hike was, and where the hike took place.</a:t>
            </a:r>
            <a:endParaRPr i="1">
              <a:latin typeface="Calibri"/>
              <a:ea typeface="Calibri"/>
              <a:cs typeface="Calibri"/>
              <a:sym typeface="Calibri"/>
            </a:endParaRPr>
          </a:p>
        </p:txBody>
      </p:sp>
      <p:sp>
        <p:nvSpPr>
          <p:cNvPr id="796" name="Google Shape;796;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Instruct students to spend independent writing time revising their drafts to add words, phrases, or sentences that provide more detail.  If students have trouble, ask them to verbally describe their topics and make notes while they do so.</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Do a Think Aloud to model how to add a detail to a sentence to make it more interesting and informative.</a:t>
            </a:r>
            <a:endParaRPr/>
          </a:p>
          <a:p>
            <a:pPr indent="-228600" lvl="1" marL="685800" rtl="0" algn="l">
              <a:lnSpc>
                <a:spcPct val="100000"/>
              </a:lnSpc>
              <a:spcBef>
                <a:spcPts val="0"/>
              </a:spcBef>
              <a:spcAft>
                <a:spcPts val="0"/>
              </a:spcAft>
              <a:buClr>
                <a:srgbClr val="000000"/>
              </a:buClr>
              <a:buSzPts val="1200"/>
              <a:buFont typeface="Arial"/>
              <a:buChar char="•"/>
            </a:pPr>
            <a:r>
              <a:rPr lang="en-US"/>
              <a:t>Shared - Create a list of sentences without details, then go around the room asking each student to add a detail to a sentence.</a:t>
            </a:r>
            <a:endParaRPr/>
          </a:p>
          <a:p>
            <a:pPr indent="-228600" lvl="1" marL="685800" rtl="0" algn="l">
              <a:lnSpc>
                <a:spcPct val="100000"/>
              </a:lnSpc>
              <a:spcBef>
                <a:spcPts val="0"/>
              </a:spcBef>
              <a:spcAft>
                <a:spcPts val="0"/>
              </a:spcAft>
              <a:buClr>
                <a:srgbClr val="000000"/>
              </a:buClr>
              <a:buSzPts val="1200"/>
              <a:buFont typeface="Arial"/>
              <a:buChar char="•"/>
            </a:pPr>
            <a:r>
              <a:rPr lang="en-US"/>
              <a:t>Guided - Provide explicit instruction on where to add details in students’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who show understanding should vary the kinds of details they add. </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As students write, use the conference prompts in the Teacher’s Edition or Resource Download Center to provide support. </a:t>
            </a:r>
            <a:r>
              <a:rPr b="1" i="0" lang="en-US" u="none" strike="noStrike">
                <a:solidFill>
                  <a:srgbClr val="000000"/>
                </a:solidFill>
                <a:latin typeface="Calibri"/>
                <a:ea typeface="Calibri"/>
                <a:cs typeface="Calibri"/>
                <a:sym typeface="Calibri"/>
              </a:rPr>
              <a:t>Click path: Table of Contents -&gt; Resource Download Center -+ Writing Workshop Conference Notes</a:t>
            </a:r>
            <a:endParaRPr b="1">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share their original sentences and their revised sentences with words, phrases, or sentences added to provide more detail.</a:t>
            </a:r>
            <a:endParaRPr/>
          </a:p>
        </p:txBody>
      </p:sp>
      <p:sp>
        <p:nvSpPr>
          <p:cNvPr id="809" name="Google Shape;809;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Arial"/>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recall the spelling lesson from the previous week for words with consonant blends. Distinguish words that have consonant blends from this week’s spelling words, explaining that in words with consonant blends, both letters are pronounced.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nest, spring, and strong. Say each word aloud, circling the consonant blend (in bold) in each and stressing the pronunciation of each letter in the consonant blend.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write: past, spend, and frog.</a:t>
            </a:r>
            <a:endParaRPr/>
          </a:p>
        </p:txBody>
      </p:sp>
      <p:sp>
        <p:nvSpPr>
          <p:cNvPr id="822" name="Google Shape;822;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the practice activity on p. 154 to edit drafts using end punctuation. Use the leveled supports on p. T417 for ELLs.</a:t>
            </a:r>
            <a:endParaRPr>
              <a:latin typeface="Calibri"/>
              <a:ea typeface="Calibri"/>
              <a:cs typeface="Calibri"/>
              <a:sym typeface="Calibri"/>
            </a:endParaRPr>
          </a:p>
        </p:txBody>
      </p:sp>
      <p:sp>
        <p:nvSpPr>
          <p:cNvPr id="839" name="Google Shape;839;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1" name="Google Shape;851;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consonant blends are consonants whose sounds blend together at the beginnings and ends of words. Provide these examples: scrape, tent, plank</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Circle the blends in the words. Say: </a:t>
            </a:r>
            <a:r>
              <a:rPr i="1" lang="en-US"/>
              <a:t>I know that consonant blends are two or three letters whose sounds blend like the blend /s/ /c/ /r/ in scream. I know they can be at the beginning and at the end of words. Some words, such as plank, have blends at the beginning and at the end</a:t>
            </a:r>
            <a:r>
              <a:rPr lang="en-US"/>
              <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Create a three-column chart with the headings: Beginning, End, Both. Ask partners to copy the chart. Provide the following words: slept, place, stand, bank, herd, skunk, quest, sprain, prune, brown, limp, and quilt. Ask partners to sort the words by writing them in the appropriate columns. Then have them circle the blends in the words. Ask partners to share how they sorted the words.</a:t>
            </a:r>
            <a:endParaRPr/>
          </a:p>
        </p:txBody>
      </p:sp>
      <p:sp>
        <p:nvSpPr>
          <p:cNvPr id="862" name="Google Shape;862;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high-frequency words </a:t>
            </a:r>
            <a:r>
              <a:rPr i="1" lang="en-US"/>
              <a:t>great, before, and means</a:t>
            </a:r>
            <a:r>
              <a:rPr lang="en-US"/>
              <a:t>. Remind students that there are some words we need to practice so we can recognize them quickly. This helps us read more fluently.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each word, read it aloud, and have students repeat the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words in oral sentences: I had a great time; We have math before lunch; That dark cloud means it will rain.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Call on several students to use one of the words in an oral sentence.</a:t>
            </a:r>
            <a:endParaRPr>
              <a:latin typeface="Calibri"/>
              <a:ea typeface="Calibri"/>
              <a:cs typeface="Calibri"/>
              <a:sym typeface="Calibri"/>
            </a:endParaRPr>
          </a:p>
        </p:txBody>
      </p:sp>
      <p:sp>
        <p:nvSpPr>
          <p:cNvPr id="142" name="Google Shape;14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5" name="Google Shape;875;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high-frequency words are words that they will hear, see, and use more often than other words. Explain that recognizing these words will help them read fluently. They will also be able to concentrate on new or unfamiliar words.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review the chart. Have them say each word and repeat after you the letters each word contains. Then have volunteers give clues about the words, such as: Which word has a long a sound? After a student identifies the word, he or she spells the word.</a:t>
            </a:r>
            <a:endParaRPr b="0" i="0" u="none" strike="noStrike">
              <a:solidFill>
                <a:srgbClr val="000000"/>
              </a:solidFill>
              <a:latin typeface="Calibri"/>
              <a:ea typeface="Calibri"/>
              <a:cs typeface="Calibri"/>
              <a:sym typeface="Calibri"/>
            </a:endParaRPr>
          </a:p>
        </p:txBody>
      </p:sp>
      <p:sp>
        <p:nvSpPr>
          <p:cNvPr id="876" name="Google Shape;876;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writing is a way to interact with texts in a deep, meaningful way. For example, they can write opinions about poems they have read. Point out that opinions tell what they think or feel about something. Guide them in writing opinions.</a:t>
            </a:r>
            <a:endParaRPr/>
          </a:p>
          <a:p>
            <a:pPr indent="-215900" lvl="1" marL="685800" rtl="0" algn="l">
              <a:lnSpc>
                <a:spcPct val="100000"/>
              </a:lnSpc>
              <a:spcBef>
                <a:spcPts val="0"/>
              </a:spcBef>
              <a:spcAft>
                <a:spcPts val="0"/>
              </a:spcAft>
              <a:buSzPts val="1200"/>
              <a:buFont typeface="Arial"/>
              <a:buChar char="•"/>
            </a:pPr>
            <a:r>
              <a:rPr lang="en-US"/>
              <a:t>Clearly tell your opinion in the first sentence.</a:t>
            </a:r>
            <a:endParaRPr/>
          </a:p>
          <a:p>
            <a:pPr indent="-215900" lvl="1" marL="685800" rtl="0" algn="l">
              <a:lnSpc>
                <a:spcPct val="100000"/>
              </a:lnSpc>
              <a:spcBef>
                <a:spcPts val="0"/>
              </a:spcBef>
              <a:spcAft>
                <a:spcPts val="0"/>
              </a:spcAft>
              <a:buSzPts val="1200"/>
              <a:buFont typeface="Arial"/>
              <a:buChar char="•"/>
            </a:pPr>
            <a:r>
              <a:rPr lang="en-US"/>
              <a:t>Support your opinions with reasons and details from the poems.</a:t>
            </a:r>
            <a:endParaRPr/>
          </a:p>
          <a:p>
            <a:pPr indent="-215900" lvl="1" marL="685800" rtl="0" algn="l">
              <a:lnSpc>
                <a:spcPct val="100000"/>
              </a:lnSpc>
              <a:spcBef>
                <a:spcPts val="0"/>
              </a:spcBef>
              <a:spcAft>
                <a:spcPts val="0"/>
              </a:spcAft>
              <a:buSzPts val="1200"/>
              <a:buFont typeface="Arial"/>
              <a:buChar char="•"/>
            </a:pPr>
            <a:r>
              <a:rPr lang="en-US"/>
              <a:t>Use connecting words to join thoughts about the poems.</a:t>
            </a:r>
            <a:endParaRPr/>
          </a:p>
          <a:p>
            <a:pPr indent="-215900" lvl="0" marL="228600" rtl="0" algn="l">
              <a:lnSpc>
                <a:spcPct val="100000"/>
              </a:lnSpc>
              <a:spcBef>
                <a:spcPts val="0"/>
              </a:spcBef>
              <a:spcAft>
                <a:spcPts val="0"/>
              </a:spcAft>
              <a:buSzPts val="1200"/>
              <a:buFont typeface="Calibri"/>
              <a:buAutoNum type="arabicPeriod"/>
            </a:pPr>
            <a:r>
              <a:rPr lang="en-US"/>
              <a:t>Model sharing opinions about two poems.</a:t>
            </a:r>
            <a:endParaRPr/>
          </a:p>
          <a:p>
            <a:pPr indent="-215900" lvl="0" marL="228600" rtl="0" algn="l">
              <a:lnSpc>
                <a:spcPct val="100000"/>
              </a:lnSpc>
              <a:spcBef>
                <a:spcPts val="0"/>
              </a:spcBef>
              <a:spcAft>
                <a:spcPts val="0"/>
              </a:spcAft>
              <a:buSzPts val="1200"/>
              <a:buFont typeface="Calibri"/>
              <a:buAutoNum type="arabicPeriod"/>
            </a:pPr>
            <a:r>
              <a:rPr i="0" lang="en-US"/>
              <a:t>Say:</a:t>
            </a:r>
            <a:r>
              <a:rPr i="1" lang="en-US"/>
              <a:t>  I think “Pete at the Zoo” and “Rudolph Is Tired of the City” were the best poems. I write this as my first sentence</a:t>
            </a:r>
            <a:r>
              <a:rPr lang="en-US"/>
              <a:t>. Write the sentence. Continue writing as you continue modeling. </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I think they are the best because they do a good job of showing feelings. One poem shows how the elephant feels lonely, and I understand that feeling. The other poem shows how much Rudolph really wants to make a change</a:t>
            </a:r>
            <a:r>
              <a:rPr lang="en-US"/>
              <a:t>. Point out that this is an example of how to interact meaningfully with texts. Have students use this model to help them complete the activity on p. 150 of the Student Interactive.</a:t>
            </a:r>
            <a:endParaRPr i="1"/>
          </a:p>
        </p:txBody>
      </p:sp>
      <p:sp>
        <p:nvSpPr>
          <p:cNvPr id="890" name="Google Shape;890;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comparing and contrasting texts. Remind them that opinion writing is one way to interact meaningfully with texts they have read.</a:t>
            </a:r>
            <a:endParaRPr/>
          </a:p>
          <a:p>
            <a:pPr indent="-215900" lvl="0" marL="228600" rtl="0" algn="l">
              <a:lnSpc>
                <a:spcPct val="100000"/>
              </a:lnSpc>
              <a:spcBef>
                <a:spcPts val="0"/>
              </a:spcBef>
              <a:spcAft>
                <a:spcPts val="0"/>
              </a:spcAft>
              <a:buSzPts val="1200"/>
              <a:buFont typeface="Calibri"/>
              <a:buAutoNum type="arabicPeriod"/>
            </a:pPr>
            <a:r>
              <a:rPr lang="en-US"/>
              <a:t>Use the Shared Read Have students use text evidence from the poems to discuss their opinions of the poems.</a:t>
            </a:r>
            <a:r>
              <a:rPr i="0" lang="en-US" u="none" strike="noStrike">
                <a:solidFill>
                  <a:srgbClr val="000000"/>
                </a:solidFill>
              </a:rPr>
              <a:t> </a:t>
            </a:r>
            <a:endParaRPr/>
          </a:p>
          <a:p>
            <a:pPr indent="-215900" lvl="0" marL="228600" rtl="0" algn="l">
              <a:lnSpc>
                <a:spcPct val="100000"/>
              </a:lnSpc>
              <a:spcBef>
                <a:spcPts val="0"/>
              </a:spcBef>
              <a:spcAft>
                <a:spcPts val="0"/>
              </a:spcAft>
              <a:buSzPts val="1200"/>
              <a:buFont typeface="Calibri"/>
              <a:buAutoNum type="arabicPeriod"/>
            </a:pPr>
            <a:r>
              <a:rPr lang="en-US"/>
              <a:t>Have students use evidence from this week’s poems, including “City Sights!” in the weekly opener, to express their opinions in response to the Weekly Question.</a:t>
            </a:r>
            <a:endParaRPr i="0" u="none" strike="noStrike">
              <a:solidFill>
                <a:srgbClr val="000000"/>
              </a:solidFill>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If desired, distribute Speaking and Listening tips from the Resource Download Center.  </a:t>
            </a:r>
            <a:r>
              <a:rPr b="1" i="0" lang="en-US" u="none" strike="noStrike">
                <a:solidFill>
                  <a:srgbClr val="000000"/>
                </a:solidFill>
              </a:rPr>
              <a:t>Click Path: Table of Contents -&gt; Resource Download Center -&gt; Speaking and Listening</a:t>
            </a:r>
            <a:br>
              <a:rPr b="1" lang="en-US"/>
            </a:br>
            <a:endParaRPr b="1"/>
          </a:p>
        </p:txBody>
      </p:sp>
      <p:sp>
        <p:nvSpPr>
          <p:cNvPr id="903" name="Google Shape;903;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While revising their work, authors often find that they can strengthen their writing by deleting words, phrases, or sentences. Authors might decide to delete parts of their work because</a:t>
            </a:r>
            <a:endParaRPr/>
          </a:p>
          <a:p>
            <a:pPr indent="-228600" lvl="1" marL="685800" rtl="0" algn="l">
              <a:lnSpc>
                <a:spcPct val="100000"/>
              </a:lnSpc>
              <a:spcBef>
                <a:spcPts val="0"/>
              </a:spcBef>
              <a:spcAft>
                <a:spcPts val="0"/>
              </a:spcAft>
              <a:buClr>
                <a:srgbClr val="000000"/>
              </a:buClr>
              <a:buSzPts val="1200"/>
              <a:buFont typeface="Arial"/>
              <a:buChar char="•"/>
            </a:pPr>
            <a:r>
              <a:rPr lang="en-US"/>
              <a:t>they have included items that distract from their main point</a:t>
            </a:r>
            <a:endParaRPr/>
          </a:p>
          <a:p>
            <a:pPr indent="-228600" lvl="1" marL="685800" rtl="0" algn="l">
              <a:lnSpc>
                <a:spcPct val="100000"/>
              </a:lnSpc>
              <a:spcBef>
                <a:spcPts val="0"/>
              </a:spcBef>
              <a:spcAft>
                <a:spcPts val="0"/>
              </a:spcAft>
              <a:buClr>
                <a:srgbClr val="000000"/>
              </a:buClr>
              <a:buSzPts val="1200"/>
              <a:buFont typeface="Arial"/>
              <a:buChar char="•"/>
            </a:pPr>
            <a:r>
              <a:rPr lang="en-US"/>
              <a:t>they have written something that readers already know</a:t>
            </a:r>
            <a:endParaRPr/>
          </a:p>
          <a:p>
            <a:pPr indent="-228600" lvl="1" marL="685800" rtl="0" algn="l">
              <a:lnSpc>
                <a:spcPct val="100000"/>
              </a:lnSpc>
              <a:spcBef>
                <a:spcPts val="0"/>
              </a:spcBef>
              <a:spcAft>
                <a:spcPts val="0"/>
              </a:spcAft>
              <a:buClr>
                <a:srgbClr val="000000"/>
              </a:buClr>
              <a:buSzPts val="1200"/>
              <a:buFont typeface="Arial"/>
              <a:buChar char="•"/>
            </a:pPr>
            <a:r>
              <a:rPr lang="en-US"/>
              <a:t>they think that their ideas will be more powerful if expressed in fewer words</a:t>
            </a:r>
            <a:endParaRPr/>
          </a:p>
          <a:p>
            <a:pPr indent="-228600" lvl="1" marL="685800" rtl="0" algn="l">
              <a:lnSpc>
                <a:spcPct val="100000"/>
              </a:lnSpc>
              <a:spcBef>
                <a:spcPts val="0"/>
              </a:spcBef>
              <a:spcAft>
                <a:spcPts val="0"/>
              </a:spcAft>
              <a:buClr>
                <a:srgbClr val="000000"/>
              </a:buClr>
              <a:buSzPts val="1200"/>
              <a:buFont typeface="Arial"/>
              <a:buChar char="•"/>
            </a:pPr>
            <a:r>
              <a:rPr lang="en-US"/>
              <a:t>they realize that something they wrote does not make sense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157 of the Student Interactive.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a:t>
            </a:r>
            <a:r>
              <a:rPr i="1" lang="en-US"/>
              <a:t>Authors delete, or take away, words, phrases, or sentences when they revise their writing. They delete words that do not make sense. They delete words that are not needed</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the giraffe paragraph from the top of p. 157 without omitting tall and “I like giraffes.” Then reread the sentence without those words. Say: </a:t>
            </a:r>
            <a:r>
              <a:rPr i="1" lang="en-US"/>
              <a:t>Tall can be deleted because it is not needed in the sentence. Readers know that giraffes are tall</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a:t>Tell students:  </a:t>
            </a:r>
            <a:r>
              <a:rPr i="1" lang="en-US"/>
              <a:t>“I like giraffes” can be deleted too. The first sentence tells the reader what the author saw. The last sentence tells the reader what the giraffe is doing. Readers do not need to know how the author feels about giraffes here. The middle sentence is not needed</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complete the exercise on the bottom of p. 157. Reinforce to students that authors want their writing to make sense to readers.</a:t>
            </a:r>
            <a:endParaRPr i="0"/>
          </a:p>
        </p:txBody>
      </p:sp>
      <p:sp>
        <p:nvSpPr>
          <p:cNvPr id="917" name="Google Shape;917;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9" name="Google Shape;929;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bought a </a:t>
            </a:r>
            <a:r>
              <a:rPr b="1" lang="en-US"/>
              <a:t>bunch</a:t>
            </a:r>
            <a:r>
              <a:rPr lang="en-US"/>
              <a:t> of bananas.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dog will </a:t>
            </a:r>
            <a:r>
              <a:rPr b="1" lang="en-US"/>
              <a:t>chase</a:t>
            </a:r>
            <a:r>
              <a:rPr lang="en-US"/>
              <a:t> the ball.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It is fun to visit the pumpkin </a:t>
            </a:r>
            <a:r>
              <a:rPr b="1" lang="en-US"/>
              <a:t>patch</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favorite subject is </a:t>
            </a:r>
            <a:r>
              <a:rPr b="1" lang="en-US"/>
              <a:t>math</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b="1" lang="en-US"/>
              <a:t>What</a:t>
            </a:r>
            <a:r>
              <a:rPr lang="en-US"/>
              <a:t> is the time?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will </a:t>
            </a:r>
            <a:r>
              <a:rPr b="1" lang="en-US"/>
              <a:t>brush </a:t>
            </a:r>
            <a:r>
              <a:rPr lang="en-US"/>
              <a:t>my hair.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Please answer the </a:t>
            </a:r>
            <a:r>
              <a:rPr b="1" lang="en-US"/>
              <a:t>phone.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I’ll </a:t>
            </a:r>
            <a:r>
              <a:rPr b="1" lang="en-US"/>
              <a:t>thank</a:t>
            </a:r>
            <a:r>
              <a:rPr lang="en-US"/>
              <a:t> him for his help.</a:t>
            </a:r>
            <a:endParaRPr/>
          </a:p>
          <a:p>
            <a:pPr indent="-228600" lvl="1" marL="685800" rtl="0" algn="l">
              <a:lnSpc>
                <a:spcPct val="100000"/>
              </a:lnSpc>
              <a:spcBef>
                <a:spcPts val="0"/>
              </a:spcBef>
              <a:spcAft>
                <a:spcPts val="0"/>
              </a:spcAft>
              <a:buClr>
                <a:srgbClr val="000000"/>
              </a:buClr>
              <a:buSzPts val="1200"/>
              <a:buFont typeface="Calibri"/>
              <a:buAutoNum type="arabicPeriod"/>
            </a:pPr>
            <a:r>
              <a:rPr b="1" lang="en-US"/>
              <a:t>When</a:t>
            </a:r>
            <a:r>
              <a:rPr lang="en-US"/>
              <a:t> will you be home?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He will wash the </a:t>
            </a:r>
            <a:r>
              <a:rPr b="1" lang="en-US"/>
              <a:t>dish</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A</a:t>
            </a:r>
            <a:r>
              <a:rPr b="1" lang="en-US"/>
              <a:t> great </a:t>
            </a:r>
            <a:r>
              <a:rPr lang="en-US"/>
              <a:t>flash of lightning filled the sky.</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will eat breakfast </a:t>
            </a:r>
            <a:r>
              <a:rPr b="1" lang="en-US"/>
              <a:t>before</a:t>
            </a:r>
            <a:r>
              <a:rPr lang="en-US"/>
              <a:t> I go to school.</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930" name="Google Shape;930;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2" name="Google Shape;952;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r>
              <a:rPr lang="en-US"/>
              <a:t>Flexible Option</a:t>
            </a:r>
            <a:endParaRPr/>
          </a:p>
          <a:p>
            <a:pPr indent="-228600" lvl="0" marL="228600" rtl="0" algn="l">
              <a:lnSpc>
                <a:spcPct val="100000"/>
              </a:lnSpc>
              <a:spcBef>
                <a:spcPts val="0"/>
              </a:spcBef>
              <a:spcAft>
                <a:spcPts val="0"/>
              </a:spcAft>
              <a:buClr>
                <a:srgbClr val="000000"/>
              </a:buClr>
              <a:buSzPts val="1200"/>
              <a:buFont typeface="Calibri"/>
              <a:buAutoNum type="alphaUcPeriod"/>
            </a:pPr>
            <a:r>
              <a:rPr lang="en-US"/>
              <a:t>Display the following sentences. Have students choose the sentence that is correctly written</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Are they here yet</a:t>
            </a:r>
            <a:endParaRPr/>
          </a:p>
          <a:p>
            <a:pPr indent="-228600" lvl="1" marL="685800" rtl="0" algn="l">
              <a:lnSpc>
                <a:spcPct val="100000"/>
              </a:lnSpc>
              <a:spcBef>
                <a:spcPts val="0"/>
              </a:spcBef>
              <a:spcAft>
                <a:spcPts val="0"/>
              </a:spcAft>
              <a:buClr>
                <a:srgbClr val="000000"/>
              </a:buClr>
              <a:buSzPts val="1200"/>
              <a:buFont typeface="Calibri"/>
              <a:buAutoNum type="alphaUcPeriod"/>
            </a:pPr>
            <a:r>
              <a:rPr b="1" lang="en-US"/>
              <a:t>Are they here yet?</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Are they here yet.</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Are they here yet!</a:t>
            </a:r>
            <a:endParaRPr>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lphaUcPeriod"/>
            </a:pPr>
            <a:r>
              <a:rPr b="0" i="0" lang="en-US" u="none" strike="noStrike">
                <a:solidFill>
                  <a:srgbClr val="000000"/>
                </a:solidFill>
                <a:latin typeface="Calibri"/>
                <a:ea typeface="Calibri"/>
                <a:cs typeface="Calibri"/>
                <a:sym typeface="Calibri"/>
              </a:rPr>
              <a:t>Have students complete Language &amp; Conventions p. 32 from the Resource Download Center. </a:t>
            </a:r>
            <a:r>
              <a:rPr b="1" i="0" lang="en-US" u="none" strike="noStrike">
                <a:solidFill>
                  <a:srgbClr val="000000"/>
                </a:solidFill>
                <a:latin typeface="Calibri"/>
                <a:ea typeface="Calibri"/>
                <a:cs typeface="Calibri"/>
                <a:sym typeface="Calibri"/>
              </a:rPr>
              <a:t>Click path: Table of Contents -&gt; Resource Download Center -&gt; Language and Conventions -&gt; U1 W4</a:t>
            </a:r>
            <a:endParaRPr b="1" i="0" u="none" strike="noStrike">
              <a:solidFill>
                <a:srgbClr val="000000"/>
              </a:solidFill>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953" name="Google Shape;953;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4" name="Google Shape;964;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65" name="Google Shape;965;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of the Essential Question for Unit 1: How do different places affect us? Point out the Week 4 Question: How do different places make us feel? </a:t>
            </a:r>
            <a:endParaRPr/>
          </a:p>
          <a:p>
            <a:pPr indent="-215900" lvl="0" marL="228600" rtl="0" algn="l">
              <a:lnSpc>
                <a:spcPct val="100000"/>
              </a:lnSpc>
              <a:spcBef>
                <a:spcPts val="0"/>
              </a:spcBef>
              <a:spcAft>
                <a:spcPts val="0"/>
              </a:spcAft>
              <a:buSzPts val="1200"/>
              <a:buFont typeface="Calibri"/>
              <a:buAutoNum type="arabicPeriod"/>
            </a:pPr>
            <a:r>
              <a:rPr lang="en-US"/>
              <a:t>Direct students’ attention to the poem on p. 128 in the Student Interactive. Point out that a poem is a text that has lines and stanzas. Explain that a poem often expresses the writer’s feelings and may also include rhythm and rhyme to give the poem a musical quality. Read the poem to students as they follow along. </a:t>
            </a:r>
            <a:endParaRPr/>
          </a:p>
          <a:p>
            <a:pPr indent="-215900" lvl="0" marL="228600" rtl="0" algn="l">
              <a:lnSpc>
                <a:spcPct val="100000"/>
              </a:lnSpc>
              <a:spcBef>
                <a:spcPts val="0"/>
              </a:spcBef>
              <a:spcAft>
                <a:spcPts val="0"/>
              </a:spcAft>
              <a:buSzPts val="1200"/>
              <a:buFont typeface="Calibri"/>
              <a:buAutoNum type="arabicPeriod"/>
            </a:pPr>
            <a:r>
              <a:rPr lang="en-US"/>
              <a:t>Divide the class into small groups to discuss the feelings of the narrator in the poem. </a:t>
            </a:r>
            <a:endParaRPr/>
          </a:p>
          <a:p>
            <a:pPr indent="-215900" lvl="0" marL="228600" rtl="0" algn="l">
              <a:lnSpc>
                <a:spcPct val="100000"/>
              </a:lnSpc>
              <a:spcBef>
                <a:spcPts val="0"/>
              </a:spcBef>
              <a:spcAft>
                <a:spcPts val="0"/>
              </a:spcAft>
              <a:buSzPts val="1200"/>
              <a:buFont typeface="Calibri"/>
              <a:buAutoNum type="arabicPeriod"/>
            </a:pPr>
            <a:r>
              <a:rPr lang="en-US"/>
              <a:t>Display these instructions for students to follow:</a:t>
            </a:r>
            <a:endParaRPr/>
          </a:p>
          <a:p>
            <a:pPr indent="-215900" lvl="1" marL="685800" rtl="0" algn="l">
              <a:lnSpc>
                <a:spcPct val="100000"/>
              </a:lnSpc>
              <a:spcBef>
                <a:spcPts val="0"/>
              </a:spcBef>
              <a:spcAft>
                <a:spcPts val="0"/>
              </a:spcAft>
              <a:buSzPts val="1200"/>
              <a:buFont typeface="Arial"/>
              <a:buChar char="•"/>
            </a:pPr>
            <a:r>
              <a:rPr lang="en-US"/>
              <a:t>Circle words that relate to the senses of sound, sight, and smell.</a:t>
            </a:r>
            <a:endParaRPr/>
          </a:p>
          <a:p>
            <a:pPr indent="-215900" lvl="1" marL="685800" rtl="0" algn="l">
              <a:lnSpc>
                <a:spcPct val="100000"/>
              </a:lnSpc>
              <a:spcBef>
                <a:spcPts val="0"/>
              </a:spcBef>
              <a:spcAft>
                <a:spcPts val="0"/>
              </a:spcAft>
              <a:buSzPts val="1200"/>
              <a:buFont typeface="Arial"/>
              <a:buChar char="•"/>
            </a:pPr>
            <a:r>
              <a:rPr lang="en-US"/>
              <a:t>Underline words that show or tell how the narrator feels.</a:t>
            </a:r>
            <a:endParaRPr/>
          </a:p>
          <a:p>
            <a:pPr indent="-215900" lvl="1" marL="685800" rtl="0" algn="l">
              <a:lnSpc>
                <a:spcPct val="100000"/>
              </a:lnSpc>
              <a:spcBef>
                <a:spcPts val="0"/>
              </a:spcBef>
              <a:spcAft>
                <a:spcPts val="0"/>
              </a:spcAft>
              <a:buSzPts val="1200"/>
              <a:buFont typeface="Arial"/>
              <a:buChar char="•"/>
            </a:pPr>
            <a:r>
              <a:rPr lang="en-US"/>
              <a:t>Discuss what the narrator means when he or she says that the city “never sleeps.”</a:t>
            </a:r>
            <a:endParaRPr/>
          </a:p>
          <a:p>
            <a:pPr indent="-215900" lvl="1" marL="685800" rtl="0" algn="l">
              <a:lnSpc>
                <a:spcPct val="100000"/>
              </a:lnSpc>
              <a:spcBef>
                <a:spcPts val="0"/>
              </a:spcBef>
              <a:spcAft>
                <a:spcPts val="0"/>
              </a:spcAft>
              <a:buSzPts val="1200"/>
              <a:buFont typeface="Arial"/>
              <a:buChar char="•"/>
            </a:pPr>
            <a:r>
              <a:rPr lang="en-US"/>
              <a:t>Write a sentence that tells how the narrator feels about the city.</a:t>
            </a:r>
            <a:endParaRPr/>
          </a:p>
          <a:p>
            <a:pPr indent="-215900" lvl="0" marL="228600" rtl="0" algn="l">
              <a:lnSpc>
                <a:spcPct val="100000"/>
              </a:lnSpc>
              <a:spcBef>
                <a:spcPts val="0"/>
              </a:spcBef>
              <a:spcAft>
                <a:spcPts val="0"/>
              </a:spcAft>
              <a:buSzPts val="1200"/>
              <a:buFont typeface="Calibri"/>
              <a:buAutoNum type="arabicPeriod"/>
            </a:pPr>
            <a:r>
              <a:rPr lang="en-US"/>
              <a:t>Remind students of the Weekly Question: How do different places make us feel? Point out that students have discovered ways that poetry can help to tell about feelings. Explain that students will read more about poetry and will explore feelings about places this week.</a:t>
            </a:r>
            <a:endParaRPr/>
          </a:p>
          <a:p>
            <a:pPr indent="-215900" lvl="0" marL="228600" rtl="0" algn="l">
              <a:lnSpc>
                <a:spcPct val="100000"/>
              </a:lnSpc>
              <a:spcBef>
                <a:spcPts val="0"/>
              </a:spcBef>
              <a:spcAft>
                <a:spcPts val="0"/>
              </a:spcAft>
              <a:buSzPts val="1200"/>
              <a:buFont typeface="Calibri"/>
              <a:buAutoNum type="arabicPeriod"/>
            </a:pPr>
            <a:r>
              <a:rPr lang="en-US"/>
              <a:t>Have students write responses to the Quick Write questions on p. 129 of the Student Interactive. Afterward, ask them to share their responses.</a:t>
            </a:r>
            <a:endParaRPr i="1"/>
          </a:p>
        </p:txBody>
      </p:sp>
      <p:sp>
        <p:nvSpPr>
          <p:cNvPr id="155" name="Google Shape;15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you are going to read aloud a poem. Have them listen as you read “A Traveling Alphabet.” Tell them you will hold up a finger each time you finish reading a stanza, or group of lines. Encourage students to be active listeners by looking at you and thinking about what you are reading.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listen actively for elements of poetry.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entire text aloud, without stopping for the Think Aloud callouts.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text aloud, pausing to model Think Aloud strategies related to the genre.</a:t>
            </a:r>
            <a:endParaRPr/>
          </a:p>
        </p:txBody>
      </p:sp>
      <p:sp>
        <p:nvSpPr>
          <p:cNvPr id="168" name="Google Shape;16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the features of poems for students.</a:t>
            </a:r>
            <a:endParaRPr/>
          </a:p>
          <a:p>
            <a:pPr indent="-228600" lvl="1" marL="685800" rtl="0" algn="l">
              <a:lnSpc>
                <a:spcPct val="100000"/>
              </a:lnSpc>
              <a:spcBef>
                <a:spcPts val="0"/>
              </a:spcBef>
              <a:spcAft>
                <a:spcPts val="0"/>
              </a:spcAft>
              <a:buClr>
                <a:srgbClr val="000000"/>
              </a:buClr>
              <a:buSzPts val="1200"/>
              <a:buFont typeface="Arial"/>
              <a:buChar char="•"/>
            </a:pPr>
            <a:r>
              <a:rPr lang="en-US"/>
              <a:t>Poems do not have sentences and paragraphs like stories. Instead they have lines and stanzas. Thoughts in one line often continue into the next line. Groups of lines are called stanzas.</a:t>
            </a:r>
            <a:endParaRPr/>
          </a:p>
          <a:p>
            <a:pPr indent="-228600" lvl="1" marL="685800" rtl="0" algn="l">
              <a:lnSpc>
                <a:spcPct val="100000"/>
              </a:lnSpc>
              <a:spcBef>
                <a:spcPts val="0"/>
              </a:spcBef>
              <a:spcAft>
                <a:spcPts val="0"/>
              </a:spcAft>
              <a:buClr>
                <a:srgbClr val="000000"/>
              </a:buClr>
              <a:buSzPts val="1200"/>
              <a:buFont typeface="Arial"/>
              <a:buChar char="•"/>
            </a:pPr>
            <a:r>
              <a:rPr lang="en-US"/>
              <a:t>Writers of poems try to create pictures in a reader’s mind by using descriptive language. We call this imagery.</a:t>
            </a:r>
            <a:endParaRPr/>
          </a:p>
          <a:p>
            <a:pPr indent="-228600" lvl="1" marL="685800" rtl="0" algn="l">
              <a:lnSpc>
                <a:spcPct val="100000"/>
              </a:lnSpc>
              <a:spcBef>
                <a:spcPts val="0"/>
              </a:spcBef>
              <a:spcAft>
                <a:spcPts val="0"/>
              </a:spcAft>
              <a:buClr>
                <a:srgbClr val="000000"/>
              </a:buClr>
              <a:buSzPts val="1200"/>
              <a:buFont typeface="Arial"/>
              <a:buChar char="•"/>
            </a:pPr>
            <a:r>
              <a:rPr lang="en-US"/>
              <a:t>Some poems rhyme. The words at the end of lines have the same middle and ending sounds.</a:t>
            </a:r>
            <a:endParaRPr/>
          </a:p>
          <a:p>
            <a:pPr indent="-228600" lvl="1" marL="685800" rtl="0" algn="l">
              <a:lnSpc>
                <a:spcPct val="100000"/>
              </a:lnSpc>
              <a:spcBef>
                <a:spcPts val="0"/>
              </a:spcBef>
              <a:spcAft>
                <a:spcPts val="0"/>
              </a:spcAft>
              <a:buClr>
                <a:srgbClr val="000000"/>
              </a:buClr>
              <a:buSzPts val="1200"/>
              <a:buFont typeface="Arial"/>
              <a:buChar char="•"/>
            </a:pPr>
            <a:r>
              <a:rPr lang="en-US"/>
              <a:t>Poems have some kind of rhythm or a pattern of beats. You can clap the rhythm of a poem.</a:t>
            </a:r>
            <a:endParaRPr/>
          </a:p>
          <a:p>
            <a:pPr indent="-228600" lvl="1" marL="685800" rtl="0" algn="l">
              <a:lnSpc>
                <a:spcPct val="100000"/>
              </a:lnSpc>
              <a:spcBef>
                <a:spcPts val="0"/>
              </a:spcBef>
              <a:spcAft>
                <a:spcPts val="0"/>
              </a:spcAft>
              <a:buClr>
                <a:srgbClr val="000000"/>
              </a:buClr>
              <a:buSzPts val="1200"/>
              <a:buFont typeface="Arial"/>
              <a:buChar char="•"/>
            </a:pPr>
            <a:r>
              <a:rPr lang="en-US"/>
              <a:t>Some poems tell stories, while other poems simply describe people, places, or things.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look at “Your Dog” on Student Interactive p. 134. </a:t>
            </a:r>
            <a:r>
              <a:rPr b="0" i="0" lang="en-US"/>
              <a:t>Say</a:t>
            </a:r>
            <a:r>
              <a:rPr lang="en-US"/>
              <a:t>:  </a:t>
            </a:r>
            <a:r>
              <a:rPr i="1" lang="en-US"/>
              <a:t>I will figure out if this text is a poem. I can see that this text has two stanzas made up of two groups of two lines, like a poem. Next, I want to check for rhyming</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Underline know and snow, and read them aloud. Repeat with chew and you. Say:  </a:t>
            </a:r>
            <a:r>
              <a:rPr i="1" lang="en-US"/>
              <a:t>These words rhyme. Now, I want to check for a pattern of beats</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clapping to the two stanzas as you read them aloud. </a:t>
            </a:r>
            <a:r>
              <a:rPr i="1" lang="en-US"/>
              <a:t>Yes, the text does have rhythm. I can see that the text has stanzas, rhyming, and rhythm, so I think it is a poem</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tell about poems they have read. Have them describe the features these poems have.</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the Anchor Chart on page. 135 in the Student Interactive together. </a:t>
            </a:r>
            <a:r>
              <a:rPr b="1" i="0" lang="en-US" u="none" strike="noStrike">
                <a:solidFill>
                  <a:srgbClr val="000000"/>
                </a:solidFill>
                <a:latin typeface="Calibri"/>
                <a:ea typeface="Calibri"/>
                <a:cs typeface="Calibri"/>
                <a:sym typeface="Calibri"/>
              </a:rPr>
              <a:t>Editable Anchor Chart Click Path: Table of Contents -&gt; Reading Anchor Charts -&gt; Unit 1 Week 4 : Poetry Editable Reading Anchor Chart</a:t>
            </a:r>
            <a:endParaRPr b="1" i="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79" name="Google Shape;17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4.png"/><Relationship Id="rId7"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7.png"/><Relationship Id="rId11" Type="http://schemas.openxmlformats.org/officeDocument/2006/relationships/image" Target="../media/image21.png"/><Relationship Id="rId10" Type="http://schemas.openxmlformats.org/officeDocument/2006/relationships/image" Target="../media/image20.png"/><Relationship Id="rId12" Type="http://schemas.openxmlformats.org/officeDocument/2006/relationships/image" Target="../media/image22.png"/><Relationship Id="rId9" Type="http://schemas.openxmlformats.org/officeDocument/2006/relationships/image" Target="../media/image35.png"/><Relationship Id="rId5" Type="http://schemas.openxmlformats.org/officeDocument/2006/relationships/image" Target="../media/image1.png"/><Relationship Id="rId6" Type="http://schemas.openxmlformats.org/officeDocument/2006/relationships/image" Target="../media/image15.png"/><Relationship Id="rId7" Type="http://schemas.openxmlformats.org/officeDocument/2006/relationships/image" Target="../media/image12.png"/><Relationship Id="rId8"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29.png"/><Relationship Id="rId7"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49.png"/><Relationship Id="rId7"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31.png"/><Relationship Id="rId7"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50.png"/><Relationship Id="rId7"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png"/><Relationship Id="rId4" Type="http://schemas.openxmlformats.org/officeDocument/2006/relationships/image" Target="../media/image7.png"/><Relationship Id="rId11" Type="http://schemas.openxmlformats.org/officeDocument/2006/relationships/image" Target="../media/image61.png"/><Relationship Id="rId10" Type="http://schemas.openxmlformats.org/officeDocument/2006/relationships/image" Target="../media/image58.png"/><Relationship Id="rId12" Type="http://schemas.openxmlformats.org/officeDocument/2006/relationships/image" Target="../media/image51.png"/><Relationship Id="rId9" Type="http://schemas.openxmlformats.org/officeDocument/2006/relationships/image" Target="../media/image47.png"/><Relationship Id="rId5" Type="http://schemas.openxmlformats.org/officeDocument/2006/relationships/image" Target="../media/image1.png"/><Relationship Id="rId6" Type="http://schemas.openxmlformats.org/officeDocument/2006/relationships/image" Target="../media/image15.png"/><Relationship Id="rId7" Type="http://schemas.openxmlformats.org/officeDocument/2006/relationships/image" Target="../media/image45.png"/><Relationship Id="rId8"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8.png"/><Relationship Id="rId7" Type="http://schemas.openxmlformats.org/officeDocument/2006/relationships/image" Target="../media/image9.png"/><Relationship Id="rId8"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26.png"/><Relationship Id="rId7"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5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A picture containing clock&#10;&#10;Description automatically generated" id="194" name="Google Shape;194;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5" name="Google Shape;195;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6" name="Google Shape;196;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7" name="Google Shape;197;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8" name="Google Shape;198;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99" name="Google Shape;199;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00" name="Google Shape;200;p13"/>
          <p:cNvPicPr preferRelativeResize="0"/>
          <p:nvPr/>
        </p:nvPicPr>
        <p:blipFill rotWithShape="1">
          <a:blip r:embed="rId6">
            <a:alphaModFix/>
          </a:blip>
          <a:srcRect b="0" l="0" r="0" t="0"/>
          <a:stretch/>
        </p:blipFill>
        <p:spPr>
          <a:xfrm>
            <a:off x="6445250" y="2358364"/>
            <a:ext cx="4948236" cy="713781"/>
          </a:xfrm>
          <a:prstGeom prst="rect">
            <a:avLst/>
          </a:prstGeom>
          <a:noFill/>
          <a:ln>
            <a:noFill/>
          </a:ln>
        </p:spPr>
      </p:pic>
      <p:sp>
        <p:nvSpPr>
          <p:cNvPr id="201" name="Google Shape;201;p13"/>
          <p:cNvSpPr txBox="1"/>
          <p:nvPr/>
        </p:nvSpPr>
        <p:spPr>
          <a:xfrm>
            <a:off x="6654226" y="3422460"/>
            <a:ext cx="49323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What </a:t>
            </a:r>
            <a:r>
              <a:rPr b="0" i="0" lang="en-US" sz="3200" u="none" cap="none" strike="noStrike">
                <a:solidFill>
                  <a:schemeClr val="dk1"/>
                </a:solidFill>
                <a:latin typeface="Century Gothic"/>
                <a:ea typeface="Century Gothic"/>
                <a:cs typeface="Century Gothic"/>
                <a:sym typeface="Century Gothic"/>
              </a:rPr>
              <a:t>is the poem about</a:t>
            </a:r>
            <a:r>
              <a:rPr b="0" i="0" lang="en-US" sz="3200" u="none" cap="none" strike="noStrike">
                <a:solidFill>
                  <a:schemeClr val="dk1"/>
                </a:solidFill>
                <a:latin typeface="Arial"/>
                <a:ea typeface="Arial"/>
                <a:cs typeface="Arial"/>
                <a:sym typeface="Arial"/>
              </a:rPr>
              <a:t>?  </a:t>
            </a:r>
            <a:endParaRPr b="0" i="0" sz="3200" u="none" cap="none" strike="noStrike">
              <a:solidFill>
                <a:schemeClr val="dk1"/>
              </a:solidFill>
              <a:latin typeface="Arial"/>
              <a:ea typeface="Arial"/>
              <a:cs typeface="Arial"/>
              <a:sym typeface="Arial"/>
            </a:endParaRPr>
          </a:p>
        </p:txBody>
      </p:sp>
      <p:pic>
        <p:nvPicPr>
          <p:cNvPr id="202" name="Google Shape;202;p13"/>
          <p:cNvPicPr preferRelativeResize="0"/>
          <p:nvPr/>
        </p:nvPicPr>
        <p:blipFill rotWithShape="1">
          <a:blip r:embed="rId7">
            <a:alphaModFix/>
          </a:blip>
          <a:srcRect b="0" l="0" r="0" t="0"/>
          <a:stretch/>
        </p:blipFill>
        <p:spPr>
          <a:xfrm>
            <a:off x="1950865" y="1299300"/>
            <a:ext cx="3882786" cy="53236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A picture containing clock&#10;&#10;Description automatically generated" id="208" name="Google Shape;208;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9" name="Google Shape;209;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0" name="Google Shape;210;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1" name="Google Shape;211;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2" name="Google Shape;212;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13" name="Google Shape;213;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151</a:t>
            </a:r>
            <a:endParaRPr b="0" i="0" sz="1400" u="none" cap="none" strike="noStrike">
              <a:solidFill>
                <a:srgbClr val="000000"/>
              </a:solidFill>
              <a:latin typeface="Century Gothic"/>
              <a:ea typeface="Century Gothic"/>
              <a:cs typeface="Century Gothic"/>
              <a:sym typeface="Century Gothic"/>
            </a:endParaRPr>
          </a:p>
        </p:txBody>
      </p:sp>
      <p:sp>
        <p:nvSpPr>
          <p:cNvPr id="214" name="Google Shape;214;p14"/>
          <p:cNvSpPr txBox="1"/>
          <p:nvPr/>
        </p:nvSpPr>
        <p:spPr>
          <a:xfrm>
            <a:off x="1770981" y="1704275"/>
            <a:ext cx="2377174" cy="39702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quick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rgbClr val="000000"/>
                </a:solidFill>
                <a:latin typeface="Century Gothic"/>
                <a:ea typeface="Century Gothic"/>
                <a:cs typeface="Century Gothic"/>
                <a:sym typeface="Century Gothic"/>
              </a:rPr>
              <a:t>quickly</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loud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loudly</a:t>
            </a:r>
            <a:endParaRPr b="0" i="0" sz="1400" u="none" cap="none" strike="noStrike">
              <a:solidFill>
                <a:srgbClr val="000000"/>
              </a:solidFill>
              <a:latin typeface="Arial"/>
              <a:ea typeface="Arial"/>
              <a:cs typeface="Arial"/>
              <a:sym typeface="Arial"/>
            </a:endParaRPr>
          </a:p>
        </p:txBody>
      </p:sp>
      <p:pic>
        <p:nvPicPr>
          <p:cNvPr id="215" name="Google Shape;215;p14"/>
          <p:cNvPicPr preferRelativeResize="0"/>
          <p:nvPr/>
        </p:nvPicPr>
        <p:blipFill rotWithShape="1">
          <a:blip r:embed="rId6">
            <a:alphaModFix/>
          </a:blip>
          <a:srcRect b="0" l="0" r="0" t="0"/>
          <a:stretch/>
        </p:blipFill>
        <p:spPr>
          <a:xfrm>
            <a:off x="5074742" y="1172962"/>
            <a:ext cx="3957063" cy="54134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A picture containing clock&#10;&#10;Description automatically generated" id="221" name="Google Shape;221;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2" name="Google Shape;222;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3" name="Google Shape;223;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4" name="Google Shape;224;p15"/>
          <p:cNvCxnSpPr/>
          <p:nvPr/>
        </p:nvCxnSpPr>
        <p:spPr>
          <a:xfrm>
            <a:off x="503325" y="485525"/>
            <a:ext cx="0" cy="6185700"/>
          </a:xfrm>
          <a:prstGeom prst="straightConnector1">
            <a:avLst/>
          </a:prstGeom>
          <a:noFill/>
          <a:ln cap="flat" cmpd="sng" w="28575">
            <a:solidFill>
              <a:srgbClr val="0070C0"/>
            </a:solidFill>
            <a:prstDash val="solid"/>
            <a:miter lim="800000"/>
            <a:headEnd len="sm" w="sm" type="none"/>
            <a:tailEnd len="sm" w="sm" type="none"/>
          </a:ln>
        </p:spPr>
      </p:cxnSp>
      <p:sp>
        <p:nvSpPr>
          <p:cNvPr id="225" name="Google Shape;225;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26" name="Google Shape;226;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27" name="Google Shape;227;p15"/>
          <p:cNvPicPr preferRelativeResize="0"/>
          <p:nvPr/>
        </p:nvPicPr>
        <p:blipFill rotWithShape="1">
          <a:blip r:embed="rId7">
            <a:alphaModFix/>
          </a:blip>
          <a:srcRect b="0" l="0" r="0" t="0"/>
          <a:stretch/>
        </p:blipFill>
        <p:spPr>
          <a:xfrm>
            <a:off x="2924476" y="4761464"/>
            <a:ext cx="1445286" cy="1426993"/>
          </a:xfrm>
          <a:prstGeom prst="rect">
            <a:avLst/>
          </a:prstGeom>
          <a:noFill/>
          <a:ln>
            <a:noFill/>
          </a:ln>
        </p:spPr>
      </p:pic>
      <p:pic>
        <p:nvPicPr>
          <p:cNvPr id="228" name="Google Shape;228;p15"/>
          <p:cNvPicPr preferRelativeResize="0"/>
          <p:nvPr/>
        </p:nvPicPr>
        <p:blipFill rotWithShape="1">
          <a:blip r:embed="rId8">
            <a:alphaModFix/>
          </a:blip>
          <a:srcRect b="0" l="0" r="0" t="0"/>
          <a:stretch/>
        </p:blipFill>
        <p:spPr>
          <a:xfrm>
            <a:off x="1341991" y="4760612"/>
            <a:ext cx="1436139" cy="1417845"/>
          </a:xfrm>
          <a:prstGeom prst="rect">
            <a:avLst/>
          </a:prstGeom>
          <a:noFill/>
          <a:ln>
            <a:noFill/>
          </a:ln>
        </p:spPr>
      </p:pic>
      <p:pic>
        <p:nvPicPr>
          <p:cNvPr id="229" name="Google Shape;229;p15"/>
          <p:cNvPicPr preferRelativeResize="0"/>
          <p:nvPr/>
        </p:nvPicPr>
        <p:blipFill rotWithShape="1">
          <a:blip r:embed="rId9">
            <a:alphaModFix/>
          </a:blip>
          <a:srcRect b="0" l="0" r="0" t="0"/>
          <a:stretch/>
        </p:blipFill>
        <p:spPr>
          <a:xfrm>
            <a:off x="2924476" y="3174392"/>
            <a:ext cx="1445286" cy="1445288"/>
          </a:xfrm>
          <a:prstGeom prst="rect">
            <a:avLst/>
          </a:prstGeom>
          <a:noFill/>
          <a:ln>
            <a:noFill/>
          </a:ln>
        </p:spPr>
      </p:pic>
      <p:pic>
        <p:nvPicPr>
          <p:cNvPr id="230" name="Google Shape;230;p15"/>
          <p:cNvPicPr preferRelativeResize="0"/>
          <p:nvPr/>
        </p:nvPicPr>
        <p:blipFill rotWithShape="1">
          <a:blip r:embed="rId10">
            <a:alphaModFix/>
          </a:blip>
          <a:srcRect b="0" l="0" r="0" t="0"/>
          <a:stretch/>
        </p:blipFill>
        <p:spPr>
          <a:xfrm>
            <a:off x="1341991" y="3183107"/>
            <a:ext cx="1436139" cy="1436140"/>
          </a:xfrm>
          <a:prstGeom prst="rect">
            <a:avLst/>
          </a:prstGeom>
          <a:noFill/>
          <a:ln>
            <a:noFill/>
          </a:ln>
        </p:spPr>
      </p:pic>
      <p:pic>
        <p:nvPicPr>
          <p:cNvPr id="231" name="Google Shape;231;p15"/>
          <p:cNvPicPr preferRelativeResize="0"/>
          <p:nvPr/>
        </p:nvPicPr>
        <p:blipFill rotWithShape="1">
          <a:blip r:embed="rId11">
            <a:alphaModFix/>
          </a:blip>
          <a:srcRect b="0" l="0" r="0" t="0"/>
          <a:stretch/>
        </p:blipFill>
        <p:spPr>
          <a:xfrm>
            <a:off x="2929062" y="1614762"/>
            <a:ext cx="1436139" cy="1417845"/>
          </a:xfrm>
          <a:prstGeom prst="rect">
            <a:avLst/>
          </a:prstGeom>
          <a:noFill/>
          <a:ln>
            <a:noFill/>
          </a:ln>
        </p:spPr>
      </p:pic>
      <p:pic>
        <p:nvPicPr>
          <p:cNvPr id="232" name="Google Shape;232;p15"/>
          <p:cNvPicPr preferRelativeResize="0"/>
          <p:nvPr/>
        </p:nvPicPr>
        <p:blipFill rotWithShape="1">
          <a:blip r:embed="rId12">
            <a:alphaModFix/>
          </a:blip>
          <a:srcRect b="0" l="0" r="0" t="0"/>
          <a:stretch/>
        </p:blipFill>
        <p:spPr>
          <a:xfrm>
            <a:off x="1337417" y="1633045"/>
            <a:ext cx="1445286" cy="14086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A picture containing clock&#10;&#10;Description automatically generated" id="238" name="Google Shape;238;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9" name="Google Shape;239;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0" name="Google Shape;240;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1" name="Google Shape;241;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2" name="Google Shape;242;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Writing – </a:t>
            </a:r>
            <a:r>
              <a:rPr lang="en-US" sz="4000">
                <a:solidFill>
                  <a:schemeClr val="lt1"/>
                </a:solidFill>
                <a:latin typeface="Century Gothic"/>
                <a:ea typeface="Century Gothic"/>
                <a:cs typeface="Century Gothic"/>
                <a:sym typeface="Century Gothic"/>
              </a:rPr>
              <a:t>Launch Writing Workshop</a:t>
            </a:r>
            <a:endParaRPr b="0" i="0" sz="4000" u="none" cap="none" strike="noStrike">
              <a:solidFill>
                <a:srgbClr val="000000"/>
              </a:solidFill>
              <a:latin typeface="Century Gothic"/>
              <a:ea typeface="Century Gothic"/>
              <a:cs typeface="Century Gothic"/>
              <a:sym typeface="Century Gothic"/>
            </a:endParaRPr>
          </a:p>
        </p:txBody>
      </p:sp>
      <p:sp>
        <p:nvSpPr>
          <p:cNvPr id="243" name="Google Shape;243;p16"/>
          <p:cNvSpPr/>
          <p:nvPr/>
        </p:nvSpPr>
        <p:spPr>
          <a:xfrm>
            <a:off x="10386533" y="186776"/>
            <a:ext cx="1702525" cy="1054195"/>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155</a:t>
            </a:r>
            <a:endParaRPr b="0" i="0" sz="1400" u="none" cap="none" strike="noStrike">
              <a:solidFill>
                <a:srgbClr val="000000"/>
              </a:solidFill>
              <a:latin typeface="Century Gothic"/>
              <a:ea typeface="Century Gothic"/>
              <a:cs typeface="Century Gothic"/>
              <a:sym typeface="Century Gothic"/>
            </a:endParaRPr>
          </a:p>
        </p:txBody>
      </p:sp>
      <p:pic>
        <p:nvPicPr>
          <p:cNvPr id="244" name="Google Shape;244;p16"/>
          <p:cNvPicPr preferRelativeResize="0"/>
          <p:nvPr/>
        </p:nvPicPr>
        <p:blipFill rotWithShape="1">
          <a:blip r:embed="rId6">
            <a:alphaModFix/>
          </a:blip>
          <a:srcRect b="0" l="0" r="0" t="0"/>
          <a:stretch/>
        </p:blipFill>
        <p:spPr>
          <a:xfrm>
            <a:off x="2500350" y="1390855"/>
            <a:ext cx="3747537" cy="51257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45" name="Google Shape;245;p16"/>
          <p:cNvSpPr txBox="1"/>
          <p:nvPr/>
        </p:nvSpPr>
        <p:spPr>
          <a:xfrm>
            <a:off x="7408966" y="2644170"/>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155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descr="A picture containing clock&#10;&#10;Description automatically generated" id="251" name="Google Shape;251;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2" name="Google Shape;252;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3" name="Google Shape;253;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4" name="Google Shape;254;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5" name="Google Shape;255;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56" name="Google Shape;256;p17"/>
          <p:cNvSpPr txBox="1"/>
          <p:nvPr/>
        </p:nvSpPr>
        <p:spPr>
          <a:xfrm>
            <a:off x="995894" y="1899966"/>
            <a:ext cx="939063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Your turn</a:t>
            </a:r>
            <a:r>
              <a:rPr b="0" i="0" lang="en-US" sz="3200" u="none" cap="none" strike="noStrike">
                <a:solidFill>
                  <a:schemeClr val="dk1"/>
                </a:solidFill>
                <a:latin typeface="Century Gothic"/>
                <a:ea typeface="Century Gothic"/>
                <a:cs typeface="Century Gothic"/>
                <a:sym typeface="Century Gothic"/>
              </a:rPr>
              <a:t>!  Try </a:t>
            </a:r>
            <a:r>
              <a:rPr b="1" i="0" lang="en-US" sz="3200" u="none" cap="none" strike="noStrike">
                <a:solidFill>
                  <a:schemeClr val="dk1"/>
                </a:solidFill>
                <a:latin typeface="Century Gothic"/>
                <a:ea typeface="Century Gothic"/>
                <a:cs typeface="Century Gothic"/>
                <a:sym typeface="Century Gothic"/>
              </a:rPr>
              <a:t>adding</a:t>
            </a:r>
            <a:r>
              <a:rPr b="0" i="0" lang="en-US" sz="3200" u="none" cap="none" strike="noStrike">
                <a:solidFill>
                  <a:schemeClr val="dk1"/>
                </a:solidFill>
                <a:latin typeface="Century Gothic"/>
                <a:ea typeface="Century Gothic"/>
                <a:cs typeface="Century Gothic"/>
                <a:sym typeface="Century Gothic"/>
              </a:rPr>
              <a:t> contractions and end punctuation to your sentences.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
        <p:nvSpPr>
          <p:cNvPr id="257" name="Google Shape;257;p17"/>
          <p:cNvSpPr txBox="1"/>
          <p:nvPr/>
        </p:nvSpPr>
        <p:spPr>
          <a:xfrm>
            <a:off x="995894" y="3616874"/>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examples of contraction and punctuation in your draft with the class.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58" name="Google Shape;258;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descr="A picture containing clock&#10;&#10;Description automatically generated" id="264" name="Google Shape;264;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5" name="Google Shape;265;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6" name="Google Shape;266;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7" name="Google Shape;267;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8" name="Google Shape;268;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69" name="Google Shape;269;p18"/>
          <p:cNvSpPr txBox="1"/>
          <p:nvPr/>
        </p:nvSpPr>
        <p:spPr>
          <a:xfrm>
            <a:off x="500647" y="1228148"/>
            <a:ext cx="10151271" cy="526293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 ate a </a:t>
            </a:r>
            <a:r>
              <a:rPr b="1" i="0" lang="en-US" sz="2800" u="none" cap="none" strike="noStrike">
                <a:solidFill>
                  <a:srgbClr val="000000"/>
                </a:solidFill>
                <a:latin typeface="Century Gothic"/>
                <a:ea typeface="Century Gothic"/>
                <a:cs typeface="Century Gothic"/>
                <a:sym typeface="Century Gothic"/>
              </a:rPr>
              <a:t>bunch</a:t>
            </a:r>
            <a:r>
              <a:rPr b="0" i="0" lang="en-US" sz="2800" u="none" cap="none" strike="noStrike">
                <a:solidFill>
                  <a:srgbClr val="000000"/>
                </a:solidFill>
                <a:latin typeface="Century Gothic"/>
                <a:ea typeface="Century Gothic"/>
                <a:cs typeface="Century Gothic"/>
                <a:sym typeface="Century Gothic"/>
              </a:rPr>
              <a:t> of grapes.</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The dog will </a:t>
            </a:r>
            <a:r>
              <a:rPr b="1" i="0" lang="en-US" sz="2800" u="none" cap="none" strike="noStrike">
                <a:solidFill>
                  <a:srgbClr val="000000"/>
                </a:solidFill>
                <a:latin typeface="Century Gothic"/>
                <a:ea typeface="Century Gothic"/>
                <a:cs typeface="Century Gothic"/>
                <a:sym typeface="Century Gothic"/>
              </a:rPr>
              <a:t>chase</a:t>
            </a:r>
            <a:r>
              <a:rPr b="0" i="0" lang="en-US" sz="2800" u="none" cap="none" strike="noStrike">
                <a:solidFill>
                  <a:srgbClr val="000000"/>
                </a:solidFill>
                <a:latin typeface="Century Gothic"/>
                <a:ea typeface="Century Gothic"/>
                <a:cs typeface="Century Gothic"/>
                <a:sym typeface="Century Gothic"/>
              </a:rPr>
              <a:t> the cat.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We will visit the pumpkin </a:t>
            </a:r>
            <a:r>
              <a:rPr b="1" i="0" lang="en-US" sz="2800" u="none" cap="none" strike="noStrike">
                <a:solidFill>
                  <a:srgbClr val="000000"/>
                </a:solidFill>
                <a:latin typeface="Century Gothic"/>
                <a:ea typeface="Century Gothic"/>
                <a:cs typeface="Century Gothic"/>
                <a:sym typeface="Century Gothic"/>
              </a:rPr>
              <a:t>patch</a:t>
            </a:r>
            <a:r>
              <a:rPr b="0" i="0" lang="en-US" sz="28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 like </a:t>
            </a:r>
            <a:r>
              <a:rPr b="1" i="0" lang="en-US" sz="2800" u="none" cap="none" strike="noStrike">
                <a:solidFill>
                  <a:srgbClr val="000000"/>
                </a:solidFill>
                <a:latin typeface="Century Gothic"/>
                <a:ea typeface="Century Gothic"/>
                <a:cs typeface="Century Gothic"/>
                <a:sym typeface="Century Gothic"/>
              </a:rPr>
              <a:t>math</a:t>
            </a:r>
            <a:r>
              <a:rPr b="0" i="0" lang="en-US" sz="2800" u="none" cap="none" strike="noStrike">
                <a:solidFill>
                  <a:srgbClr val="000000"/>
                </a:solidFill>
                <a:latin typeface="Century Gothic"/>
                <a:ea typeface="Century Gothic"/>
                <a:cs typeface="Century Gothic"/>
                <a:sym typeface="Century Gothic"/>
              </a:rPr>
              <a:t> class best.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1" i="0" lang="en-US" sz="2800" u="none" cap="none" strike="noStrike">
                <a:solidFill>
                  <a:srgbClr val="000000"/>
                </a:solidFill>
                <a:latin typeface="Century Gothic"/>
                <a:ea typeface="Century Gothic"/>
                <a:cs typeface="Century Gothic"/>
                <a:sym typeface="Century Gothic"/>
              </a:rPr>
              <a:t>What</a:t>
            </a:r>
            <a:r>
              <a:rPr b="0" i="0" lang="en-US" sz="2800" u="none" cap="none" strike="noStrike">
                <a:solidFill>
                  <a:srgbClr val="000000"/>
                </a:solidFill>
                <a:latin typeface="Century Gothic"/>
                <a:ea typeface="Century Gothic"/>
                <a:cs typeface="Century Gothic"/>
                <a:sym typeface="Century Gothic"/>
              </a:rPr>
              <a:t> is your name</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Did you </a:t>
            </a:r>
            <a:r>
              <a:rPr b="1" i="0" lang="en-US" sz="2800" u="none" cap="none" strike="noStrike">
                <a:solidFill>
                  <a:srgbClr val="000000"/>
                </a:solidFill>
                <a:latin typeface="Century Gothic"/>
                <a:ea typeface="Century Gothic"/>
                <a:cs typeface="Century Gothic"/>
                <a:sym typeface="Century Gothic"/>
              </a:rPr>
              <a:t>brush</a:t>
            </a:r>
            <a:r>
              <a:rPr b="0" i="0" lang="en-US" sz="2800" u="none" cap="none" strike="noStrike">
                <a:solidFill>
                  <a:srgbClr val="000000"/>
                </a:solidFill>
                <a:latin typeface="Century Gothic"/>
                <a:ea typeface="Century Gothic"/>
                <a:cs typeface="Century Gothic"/>
                <a:sym typeface="Century Gothic"/>
              </a:rPr>
              <a:t> your hair</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Who is calling on the </a:t>
            </a:r>
            <a:r>
              <a:rPr b="1" i="0" lang="en-US" sz="2800" u="none" cap="none" strike="noStrike">
                <a:solidFill>
                  <a:srgbClr val="000000"/>
                </a:solidFill>
                <a:latin typeface="Century Gothic"/>
                <a:ea typeface="Century Gothic"/>
                <a:cs typeface="Century Gothic"/>
                <a:sym typeface="Century Gothic"/>
              </a:rPr>
              <a:t>phone</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I’ll </a:t>
            </a:r>
            <a:r>
              <a:rPr b="1" i="0" lang="en-US" sz="2800" u="none" cap="none" strike="noStrike">
                <a:solidFill>
                  <a:srgbClr val="000000"/>
                </a:solidFill>
                <a:latin typeface="Century Gothic"/>
                <a:ea typeface="Century Gothic"/>
                <a:cs typeface="Century Gothic"/>
                <a:sym typeface="Century Gothic"/>
              </a:rPr>
              <a:t>thank</a:t>
            </a:r>
            <a:r>
              <a:rPr b="0" i="0" lang="en-US" sz="2800" u="none" cap="none" strike="noStrike">
                <a:solidFill>
                  <a:srgbClr val="000000"/>
                </a:solidFill>
                <a:latin typeface="Century Gothic"/>
                <a:ea typeface="Century Gothic"/>
                <a:cs typeface="Century Gothic"/>
                <a:sym typeface="Century Gothic"/>
              </a:rPr>
              <a:t> her for the gift.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1" i="0" lang="en-US" sz="2800" u="none" cap="none" strike="noStrike">
                <a:solidFill>
                  <a:srgbClr val="000000"/>
                </a:solidFill>
                <a:latin typeface="Century Gothic"/>
                <a:ea typeface="Century Gothic"/>
                <a:cs typeface="Century Gothic"/>
                <a:sym typeface="Century Gothic"/>
              </a:rPr>
              <a:t>When</a:t>
            </a:r>
            <a:r>
              <a:rPr b="0" i="0" lang="en-US" sz="2800" u="none" cap="none" strike="noStrike">
                <a:solidFill>
                  <a:srgbClr val="000000"/>
                </a:solidFill>
                <a:latin typeface="Century Gothic"/>
                <a:ea typeface="Century Gothic"/>
                <a:cs typeface="Century Gothic"/>
                <a:sym typeface="Century Gothic"/>
              </a:rPr>
              <a:t> does the party start</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Did you wash the </a:t>
            </a:r>
            <a:r>
              <a:rPr b="1" i="0" lang="en-US" sz="2800" u="none" cap="none" strike="noStrike">
                <a:solidFill>
                  <a:srgbClr val="000000"/>
                </a:solidFill>
                <a:latin typeface="Century Gothic"/>
                <a:ea typeface="Century Gothic"/>
                <a:cs typeface="Century Gothic"/>
                <a:sym typeface="Century Gothic"/>
              </a:rPr>
              <a:t>dish</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A </a:t>
            </a:r>
            <a:r>
              <a:rPr b="1" i="0" lang="en-US" sz="2800" u="none" cap="none" strike="noStrike">
                <a:solidFill>
                  <a:srgbClr val="000000"/>
                </a:solidFill>
                <a:latin typeface="Century Gothic"/>
                <a:ea typeface="Century Gothic"/>
                <a:cs typeface="Century Gothic"/>
                <a:sym typeface="Century Gothic"/>
              </a:rPr>
              <a:t>great</a:t>
            </a:r>
            <a:r>
              <a:rPr b="0" i="0" lang="en-US" sz="2800" u="none" cap="none" strike="noStrike">
                <a:solidFill>
                  <a:srgbClr val="000000"/>
                </a:solidFill>
                <a:latin typeface="Century Gothic"/>
                <a:ea typeface="Century Gothic"/>
                <a:cs typeface="Century Gothic"/>
                <a:sym typeface="Century Gothic"/>
              </a:rPr>
              <a:t> wind blew the door open.</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I will get my coat </a:t>
            </a:r>
            <a:r>
              <a:rPr b="1" i="0" lang="en-US" sz="2800" u="none" cap="none" strike="noStrike">
                <a:solidFill>
                  <a:srgbClr val="000000"/>
                </a:solidFill>
                <a:latin typeface="Century Gothic"/>
                <a:ea typeface="Century Gothic"/>
                <a:cs typeface="Century Gothic"/>
                <a:sym typeface="Century Gothic"/>
              </a:rPr>
              <a:t>before</a:t>
            </a:r>
            <a:r>
              <a:rPr b="0" i="0" lang="en-US" sz="2800" u="none" cap="none" strike="noStrike">
                <a:solidFill>
                  <a:srgbClr val="000000"/>
                </a:solidFill>
                <a:latin typeface="Century Gothic"/>
                <a:ea typeface="Century Gothic"/>
                <a:cs typeface="Century Gothic"/>
                <a:sym typeface="Century Gothic"/>
              </a:rPr>
              <a:t> I leave.</a:t>
            </a:r>
            <a:endParaRPr b="0" i="0" sz="2800" u="none" cap="none" strike="noStrike">
              <a:solidFill>
                <a:schemeClr val="dk1"/>
              </a:solidFill>
              <a:latin typeface="Century Gothic"/>
              <a:ea typeface="Century Gothic"/>
              <a:cs typeface="Century Gothic"/>
              <a:sym typeface="Century Gothic"/>
            </a:endParaRPr>
          </a:p>
        </p:txBody>
      </p:sp>
      <p:sp>
        <p:nvSpPr>
          <p:cNvPr id="270" name="Google Shape;270;p18"/>
          <p:cNvSpPr/>
          <p:nvPr/>
        </p:nvSpPr>
        <p:spPr>
          <a:xfrm>
            <a:off x="4702488" y="2512042"/>
            <a:ext cx="888321" cy="43259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1" name="Google Shape;271;p18"/>
          <p:cNvSpPr/>
          <p:nvPr/>
        </p:nvSpPr>
        <p:spPr>
          <a:xfrm>
            <a:off x="5290323" y="1204781"/>
            <a:ext cx="1166870"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2" name="Google Shape;272;p18"/>
          <p:cNvSpPr/>
          <p:nvPr/>
        </p:nvSpPr>
        <p:spPr>
          <a:xfrm>
            <a:off x="6601192" y="2125428"/>
            <a:ext cx="1105791"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3" name="Google Shape;273;p18"/>
          <p:cNvSpPr/>
          <p:nvPr/>
        </p:nvSpPr>
        <p:spPr>
          <a:xfrm>
            <a:off x="5887276" y="1657480"/>
            <a:ext cx="1105791" cy="45698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4" name="Google Shape;274;p18"/>
          <p:cNvSpPr/>
          <p:nvPr/>
        </p:nvSpPr>
        <p:spPr>
          <a:xfrm>
            <a:off x="4618435" y="2968007"/>
            <a:ext cx="1056425"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5" name="Google Shape;275;p18"/>
          <p:cNvSpPr/>
          <p:nvPr/>
        </p:nvSpPr>
        <p:spPr>
          <a:xfrm>
            <a:off x="5152720" y="4257492"/>
            <a:ext cx="1044280"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18"/>
          <p:cNvSpPr/>
          <p:nvPr/>
        </p:nvSpPr>
        <p:spPr>
          <a:xfrm>
            <a:off x="5397969" y="3391754"/>
            <a:ext cx="1042202"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18"/>
          <p:cNvSpPr/>
          <p:nvPr/>
        </p:nvSpPr>
        <p:spPr>
          <a:xfrm>
            <a:off x="6096000" y="3823523"/>
            <a:ext cx="1145652"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18"/>
          <p:cNvSpPr/>
          <p:nvPr/>
        </p:nvSpPr>
        <p:spPr>
          <a:xfrm>
            <a:off x="4209039" y="5126952"/>
            <a:ext cx="741784"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18"/>
          <p:cNvSpPr/>
          <p:nvPr/>
        </p:nvSpPr>
        <p:spPr>
          <a:xfrm>
            <a:off x="5759822" y="4719511"/>
            <a:ext cx="874356" cy="43207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0" name="Google Shape;280;p18"/>
          <p:cNvSpPr/>
          <p:nvPr/>
        </p:nvSpPr>
        <p:spPr>
          <a:xfrm>
            <a:off x="7134596" y="5489520"/>
            <a:ext cx="1039928"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1" name="Google Shape;281;p18"/>
          <p:cNvSpPr/>
          <p:nvPr/>
        </p:nvSpPr>
        <p:spPr>
          <a:xfrm>
            <a:off x="6834743" y="5974840"/>
            <a:ext cx="1175970" cy="47178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descr="A picture containing clock&#10;&#10;Description automatically generated" id="287" name="Google Shape;287;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8" name="Google Shape;288;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9" name="Google Shape;289;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0" name="Google Shape;290;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1" name="Google Shape;291;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92" name="Google Shape;292;p19"/>
          <p:cNvSpPr txBox="1"/>
          <p:nvPr/>
        </p:nvSpPr>
        <p:spPr>
          <a:xfrm>
            <a:off x="819039" y="1349073"/>
            <a:ext cx="1050506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I have a dog brush.  You may use it to brush your dog.</a:t>
            </a:r>
            <a:endParaRPr b="0" i="0" sz="4800" u="none" cap="none" strike="noStrike">
              <a:solidFill>
                <a:schemeClr val="accent1"/>
              </a:solidFill>
              <a:latin typeface="Century Gothic"/>
              <a:ea typeface="Century Gothic"/>
              <a:cs typeface="Century Gothic"/>
              <a:sym typeface="Century Gothic"/>
            </a:endParaRPr>
          </a:p>
        </p:txBody>
      </p:sp>
      <p:sp>
        <p:nvSpPr>
          <p:cNvPr id="293" name="Google Shape;293;p19"/>
          <p:cNvSpPr txBox="1"/>
          <p:nvPr/>
        </p:nvSpPr>
        <p:spPr>
          <a:xfrm>
            <a:off x="819038" y="3094893"/>
            <a:ext cx="1050506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C55A11"/>
                </a:solidFill>
                <a:latin typeface="Century Gothic"/>
                <a:ea typeface="Century Gothic"/>
                <a:cs typeface="Century Gothic"/>
                <a:sym typeface="Century Gothic"/>
              </a:rPr>
              <a:t>I have a dog brush, and you may use it to brush your dog. </a:t>
            </a:r>
            <a:endParaRPr b="0" i="0" sz="4800" u="none" cap="none" strike="noStrike">
              <a:solidFill>
                <a:srgbClr val="C55A11"/>
              </a:solidFill>
              <a:latin typeface="Century Gothic"/>
              <a:ea typeface="Century Gothic"/>
              <a:cs typeface="Century Gothic"/>
              <a:sym typeface="Century Gothic"/>
            </a:endParaRPr>
          </a:p>
        </p:txBody>
      </p:sp>
      <p:sp>
        <p:nvSpPr>
          <p:cNvPr id="294" name="Google Shape;294;p19"/>
          <p:cNvSpPr txBox="1"/>
          <p:nvPr/>
        </p:nvSpPr>
        <p:spPr>
          <a:xfrm>
            <a:off x="3911429" y="4958034"/>
            <a:ext cx="5879159" cy="18773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Write</a:t>
            </a:r>
            <a:r>
              <a:rPr b="0" i="0" lang="en-US" sz="2800" u="none" cap="none" strike="noStrike">
                <a:solidFill>
                  <a:schemeClr val="dk1"/>
                </a:solidFill>
                <a:latin typeface="Century Gothic"/>
                <a:ea typeface="Century Gothic"/>
                <a:cs typeface="Century Gothic"/>
                <a:sym typeface="Century Gothic"/>
              </a:rPr>
              <a:t> two related sentences and </a:t>
            </a:r>
            <a:r>
              <a:rPr b="1" i="0" lang="en-US" sz="2800" u="none" cap="none" strike="noStrike">
                <a:solidFill>
                  <a:schemeClr val="dk1"/>
                </a:solidFill>
                <a:latin typeface="Century Gothic"/>
                <a:ea typeface="Century Gothic"/>
                <a:cs typeface="Century Gothic"/>
                <a:sym typeface="Century Gothic"/>
              </a:rPr>
              <a:t>join</a:t>
            </a:r>
            <a:r>
              <a:rPr b="0" i="0" lang="en-US" sz="2800" u="none" cap="none" strike="noStrike">
                <a:solidFill>
                  <a:schemeClr val="dk1"/>
                </a:solidFill>
                <a:latin typeface="Century Gothic"/>
                <a:ea typeface="Century Gothic"/>
                <a:cs typeface="Century Gothic"/>
                <a:sym typeface="Century Gothic"/>
              </a:rPr>
              <a:t> them to make a compound sentence.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descr="A picture containing drawing, lamp&#10;&#10;Description automatically generated" id="299" name="Google Shape;299;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00" name="Google Shape;300;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01" name="Google Shape;301;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02" name="Google Shape;302;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03" name="Google Shape;303;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04" name="Google Shape;304;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descr="A picture containing clock&#10;&#10;Description automatically generated" id="310" name="Google Shape;310;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1" name="Google Shape;311;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2" name="Google Shape;312;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3" name="Google Shape;313;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4" name="Google Shape;314;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15" name="Google Shape;315;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131</a:t>
            </a:r>
            <a:endParaRPr b="0" i="0" sz="1400" u="none" cap="none" strike="noStrike">
              <a:solidFill>
                <a:srgbClr val="000000"/>
              </a:solidFill>
              <a:latin typeface="Century Gothic"/>
              <a:ea typeface="Century Gothic"/>
              <a:cs typeface="Century Gothic"/>
              <a:sym typeface="Century Gothic"/>
            </a:endParaRPr>
          </a:p>
        </p:txBody>
      </p:sp>
      <p:pic>
        <p:nvPicPr>
          <p:cNvPr id="316" name="Google Shape;316;p21"/>
          <p:cNvPicPr preferRelativeResize="0"/>
          <p:nvPr/>
        </p:nvPicPr>
        <p:blipFill rotWithShape="1">
          <a:blip r:embed="rId6">
            <a:alphaModFix/>
          </a:blip>
          <a:srcRect b="0" l="0" r="0" t="0"/>
          <a:stretch/>
        </p:blipFill>
        <p:spPr>
          <a:xfrm>
            <a:off x="3749375" y="1297876"/>
            <a:ext cx="3798925" cy="51439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17" name="Google Shape;317;p21"/>
          <p:cNvSpPr txBox="1"/>
          <p:nvPr/>
        </p:nvSpPr>
        <p:spPr>
          <a:xfrm>
            <a:off x="1095279" y="2231846"/>
            <a:ext cx="1981200" cy="2586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ship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bush</a:t>
            </a:r>
            <a:endParaRPr b="0" i="0" sz="1400" u="none" cap="none" strike="noStrike">
              <a:solidFill>
                <a:srgbClr val="000000"/>
              </a:solidFill>
              <a:latin typeface="Arial"/>
              <a:ea typeface="Arial"/>
              <a:cs typeface="Arial"/>
              <a:sym typeface="Arial"/>
            </a:endParaRPr>
          </a:p>
        </p:txBody>
      </p:sp>
      <p:sp>
        <p:nvSpPr>
          <p:cNvPr id="318" name="Google Shape;318;p21"/>
          <p:cNvSpPr txBox="1"/>
          <p:nvPr/>
        </p:nvSpPr>
        <p:spPr>
          <a:xfrm>
            <a:off x="8504152" y="2384959"/>
            <a:ext cx="3163073"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131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A picture containing clock&#10;&#10;Description automatically generated" id="324" name="Google Shape;324;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5" name="Google Shape;325;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6" name="Google Shape;326;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7" name="Google Shape;327;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8" name="Google Shape;328;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29" name="Google Shape;329;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132</a:t>
            </a:r>
            <a:endParaRPr b="0" i="0" sz="1400" u="none" cap="none" strike="noStrike">
              <a:solidFill>
                <a:srgbClr val="000000"/>
              </a:solidFill>
              <a:latin typeface="Century Gothic"/>
              <a:ea typeface="Century Gothic"/>
              <a:cs typeface="Century Gothic"/>
              <a:sym typeface="Century Gothic"/>
            </a:endParaRPr>
          </a:p>
        </p:txBody>
      </p:sp>
      <p:sp>
        <p:nvSpPr>
          <p:cNvPr id="330" name="Google Shape;330;p22"/>
          <p:cNvSpPr txBox="1"/>
          <p:nvPr/>
        </p:nvSpPr>
        <p:spPr>
          <a:xfrm>
            <a:off x="6915074" y="1980888"/>
            <a:ext cx="47214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132 in your Student Interactive and read the words.</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rest of the sentences</a:t>
            </a:r>
            <a:r>
              <a:rPr b="1" i="0" lang="en-US" sz="3200" u="none" cap="none" strike="noStrike">
                <a:solidFill>
                  <a:schemeClr val="dk1"/>
                </a:solidFill>
                <a:latin typeface="Century Gothic"/>
                <a:ea typeface="Century Gothic"/>
                <a:cs typeface="Century Gothic"/>
                <a:sym typeface="Century Gothic"/>
              </a:rPr>
              <a:t>.</a:t>
            </a:r>
            <a:endParaRPr b="0" i="0" sz="3200" u="none" cap="none" strike="noStrike">
              <a:solidFill>
                <a:srgbClr val="000000"/>
              </a:solidFill>
              <a:latin typeface="Century Gothic"/>
              <a:ea typeface="Century Gothic"/>
              <a:cs typeface="Century Gothic"/>
              <a:sym typeface="Century Gothic"/>
            </a:endParaRPr>
          </a:p>
        </p:txBody>
      </p:sp>
      <p:pic>
        <p:nvPicPr>
          <p:cNvPr id="331" name="Google Shape;331;p22"/>
          <p:cNvPicPr preferRelativeResize="0"/>
          <p:nvPr/>
        </p:nvPicPr>
        <p:blipFill rotWithShape="1">
          <a:blip r:embed="rId6">
            <a:alphaModFix/>
          </a:blip>
          <a:srcRect b="0" l="0" r="0" t="0"/>
          <a:stretch/>
        </p:blipFill>
        <p:spPr>
          <a:xfrm>
            <a:off x="2338876" y="1297874"/>
            <a:ext cx="3784900" cy="51226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descr="A picture containing clock&#10;&#10;Description automatically generated" id="337" name="Google Shape;337;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8" name="Google Shape;338;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9" name="Google Shape;339;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0" name="Google Shape;340;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1" name="Google Shape;341;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42" name="Google Shape;342;p23"/>
          <p:cNvSpPr txBox="1"/>
          <p:nvPr/>
        </p:nvSpPr>
        <p:spPr>
          <a:xfrm>
            <a:off x="819040" y="300037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great</a:t>
            </a:r>
            <a:endParaRPr b="0" i="0" sz="1400" u="none" cap="none" strike="noStrike">
              <a:solidFill>
                <a:srgbClr val="000000"/>
              </a:solidFill>
              <a:latin typeface="Century Gothic"/>
              <a:ea typeface="Century Gothic"/>
              <a:cs typeface="Century Gothic"/>
              <a:sym typeface="Century Gothic"/>
            </a:endParaRPr>
          </a:p>
        </p:txBody>
      </p:sp>
      <p:sp>
        <p:nvSpPr>
          <p:cNvPr id="343" name="Google Shape;343;p23"/>
          <p:cNvSpPr txBox="1"/>
          <p:nvPr/>
        </p:nvSpPr>
        <p:spPr>
          <a:xfrm>
            <a:off x="4495801" y="300037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before</a:t>
            </a:r>
            <a:endParaRPr b="0" i="0" sz="1400" u="none" cap="none" strike="noStrike">
              <a:solidFill>
                <a:srgbClr val="000000"/>
              </a:solidFill>
              <a:latin typeface="Century Gothic"/>
              <a:ea typeface="Century Gothic"/>
              <a:cs typeface="Century Gothic"/>
              <a:sym typeface="Century Gothic"/>
            </a:endParaRPr>
          </a:p>
        </p:txBody>
      </p:sp>
      <p:sp>
        <p:nvSpPr>
          <p:cNvPr id="344" name="Google Shape;344;p23"/>
          <p:cNvSpPr txBox="1"/>
          <p:nvPr/>
        </p:nvSpPr>
        <p:spPr>
          <a:xfrm>
            <a:off x="8172562" y="300037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means</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descr="A picture containing clock&#10;&#10;Description automatically generated" id="350" name="Google Shape;350;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1" name="Google Shape;351;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2" name="Google Shape;352;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3" name="Google Shape;353;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4" name="Google Shape;354;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55" name="Google Shape;355;p24"/>
          <p:cNvSpPr txBox="1"/>
          <p:nvPr/>
        </p:nvSpPr>
        <p:spPr>
          <a:xfrm>
            <a:off x="1119188" y="2496386"/>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lonely</a:t>
            </a:r>
            <a:endParaRPr b="0" i="0" sz="1400" u="none" cap="none" strike="noStrike">
              <a:solidFill>
                <a:srgbClr val="000000"/>
              </a:solidFill>
              <a:latin typeface="Century Gothic"/>
              <a:ea typeface="Century Gothic"/>
              <a:cs typeface="Century Gothic"/>
              <a:sym typeface="Century Gothic"/>
            </a:endParaRPr>
          </a:p>
        </p:txBody>
      </p:sp>
      <p:sp>
        <p:nvSpPr>
          <p:cNvPr id="356" name="Google Shape;356;p24"/>
          <p:cNvSpPr txBox="1"/>
          <p:nvPr/>
        </p:nvSpPr>
        <p:spPr>
          <a:xfrm>
            <a:off x="1119188" y="3723979"/>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might</a:t>
            </a:r>
            <a:endParaRPr b="0" i="0" sz="1400" u="none" cap="none" strike="noStrike">
              <a:solidFill>
                <a:srgbClr val="000000"/>
              </a:solidFill>
              <a:latin typeface="Century Gothic"/>
              <a:ea typeface="Century Gothic"/>
              <a:cs typeface="Century Gothic"/>
              <a:sym typeface="Century Gothic"/>
            </a:endParaRPr>
          </a:p>
        </p:txBody>
      </p:sp>
      <p:sp>
        <p:nvSpPr>
          <p:cNvPr id="357" name="Google Shape;357;p24"/>
          <p:cNvSpPr txBox="1"/>
          <p:nvPr/>
        </p:nvSpPr>
        <p:spPr>
          <a:xfrm>
            <a:off x="5967425" y="253525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stamp</a:t>
            </a:r>
            <a:endParaRPr b="0" i="0" sz="1400" u="none" cap="none" strike="noStrike">
              <a:solidFill>
                <a:srgbClr val="000000"/>
              </a:solidFill>
              <a:latin typeface="Century Gothic"/>
              <a:ea typeface="Century Gothic"/>
              <a:cs typeface="Century Gothic"/>
              <a:sym typeface="Century Gothic"/>
            </a:endParaRPr>
          </a:p>
        </p:txBody>
      </p:sp>
      <p:sp>
        <p:nvSpPr>
          <p:cNvPr id="358" name="Google Shape;358;p24"/>
          <p:cNvSpPr txBox="1"/>
          <p:nvPr/>
        </p:nvSpPr>
        <p:spPr>
          <a:xfrm>
            <a:off x="5967425" y="374936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scolding</a:t>
            </a:r>
            <a:endParaRPr b="0" i="0" sz="1400" u="none" cap="none" strike="noStrike">
              <a:solidFill>
                <a:srgbClr val="000000"/>
              </a:solidFill>
              <a:latin typeface="Century Gothic"/>
              <a:ea typeface="Century Gothic"/>
              <a:cs typeface="Century Gothic"/>
              <a:sym typeface="Century Gothic"/>
            </a:endParaRPr>
          </a:p>
        </p:txBody>
      </p:sp>
      <p:sp>
        <p:nvSpPr>
          <p:cNvPr id="359" name="Google Shape;359;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136</a:t>
            </a:r>
            <a:endParaRPr b="0" i="0" sz="1400" u="none" cap="none" strike="noStrike">
              <a:solidFill>
                <a:srgbClr val="000000"/>
              </a:solidFill>
              <a:latin typeface="Century Gothic"/>
              <a:ea typeface="Century Gothic"/>
              <a:cs typeface="Century Gothic"/>
              <a:sym typeface="Century Gothic"/>
            </a:endParaRPr>
          </a:p>
        </p:txBody>
      </p:sp>
      <p:sp>
        <p:nvSpPr>
          <p:cNvPr id="360" name="Google Shape;360;p24"/>
          <p:cNvSpPr txBox="1"/>
          <p:nvPr/>
        </p:nvSpPr>
        <p:spPr>
          <a:xfrm>
            <a:off x="3709988" y="5044197"/>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spread</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descr="A picture containing clock&#10;&#10;Description automatically generated" id="366" name="Google Shape;366;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7" name="Google Shape;367;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8" name="Google Shape;368;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9" name="Google Shape;369;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0" name="Google Shape;370;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371" name="Google Shape;371;p26"/>
          <p:cNvPicPr preferRelativeResize="0"/>
          <p:nvPr/>
        </p:nvPicPr>
        <p:blipFill rotWithShape="1">
          <a:blip r:embed="rId6">
            <a:alphaModFix/>
          </a:blip>
          <a:srcRect b="0" l="0" r="0" t="0"/>
          <a:stretch/>
        </p:blipFill>
        <p:spPr>
          <a:xfrm>
            <a:off x="1185334" y="1683604"/>
            <a:ext cx="8829092" cy="37733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descr="A picture containing clock&#10;&#10;Description automatically generated" id="377" name="Google Shape;377;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8" name="Google Shape;378;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9" name="Google Shape;379;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0" name="Google Shape;380;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1" name="Google Shape;381;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a:t>
            </a:r>
            <a:endParaRPr b="0" i="0" sz="1400" u="none" cap="none" strike="noStrike">
              <a:solidFill>
                <a:srgbClr val="000000"/>
              </a:solidFill>
              <a:latin typeface="Century Gothic"/>
              <a:ea typeface="Century Gothic"/>
              <a:cs typeface="Century Gothic"/>
              <a:sym typeface="Century Gothic"/>
            </a:endParaRPr>
          </a:p>
        </p:txBody>
      </p:sp>
      <p:sp>
        <p:nvSpPr>
          <p:cNvPr id="382" name="Google Shape;382;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137</a:t>
            </a:r>
            <a:endParaRPr b="0" i="0" sz="1400" u="none" cap="none" strike="noStrike">
              <a:solidFill>
                <a:srgbClr val="000000"/>
              </a:solidFill>
              <a:latin typeface="Century Gothic"/>
              <a:ea typeface="Century Gothic"/>
              <a:cs typeface="Century Gothic"/>
              <a:sym typeface="Century Gothic"/>
            </a:endParaRPr>
          </a:p>
        </p:txBody>
      </p:sp>
      <p:pic>
        <p:nvPicPr>
          <p:cNvPr id="383" name="Google Shape;383;p27"/>
          <p:cNvPicPr preferRelativeResize="0"/>
          <p:nvPr/>
        </p:nvPicPr>
        <p:blipFill rotWithShape="1">
          <a:blip r:embed="rId6">
            <a:alphaModFix/>
          </a:blip>
          <a:srcRect b="0" l="0" r="0" t="0"/>
          <a:stretch/>
        </p:blipFill>
        <p:spPr>
          <a:xfrm>
            <a:off x="3790729" y="1297875"/>
            <a:ext cx="3722370" cy="50665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descr="A picture containing clock&#10;&#10;Description automatically generated" id="389" name="Google Shape;389;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0" name="Google Shape;390;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1" name="Google Shape;391;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2" name="Google Shape;392;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3" name="Google Shape;393;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a:t>
            </a:r>
            <a:endParaRPr b="0" i="0" sz="1400" u="none" cap="none" strike="noStrike">
              <a:solidFill>
                <a:srgbClr val="000000"/>
              </a:solidFill>
              <a:latin typeface="Century Gothic"/>
              <a:ea typeface="Century Gothic"/>
              <a:cs typeface="Century Gothic"/>
              <a:sym typeface="Century Gothic"/>
            </a:endParaRPr>
          </a:p>
        </p:txBody>
      </p:sp>
      <p:sp>
        <p:nvSpPr>
          <p:cNvPr id="394" name="Google Shape;394;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138, 139</a:t>
            </a:r>
            <a:endParaRPr b="0" i="0" sz="1400" u="none" cap="none" strike="noStrike">
              <a:solidFill>
                <a:srgbClr val="000000"/>
              </a:solidFill>
              <a:latin typeface="Century Gothic"/>
              <a:ea typeface="Century Gothic"/>
              <a:cs typeface="Century Gothic"/>
              <a:sym typeface="Century Gothic"/>
            </a:endParaRPr>
          </a:p>
        </p:txBody>
      </p:sp>
      <p:pic>
        <p:nvPicPr>
          <p:cNvPr id="395" name="Google Shape;395;p28"/>
          <p:cNvPicPr preferRelativeResize="0"/>
          <p:nvPr/>
        </p:nvPicPr>
        <p:blipFill rotWithShape="1">
          <a:blip r:embed="rId6">
            <a:alphaModFix/>
          </a:blip>
          <a:srcRect b="0" l="0" r="0" t="0"/>
          <a:stretch/>
        </p:blipFill>
        <p:spPr>
          <a:xfrm>
            <a:off x="1648548" y="1297863"/>
            <a:ext cx="7546095" cy="51331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96" name="Google Shape;396;p28"/>
          <p:cNvPicPr preferRelativeResize="0"/>
          <p:nvPr/>
        </p:nvPicPr>
        <p:blipFill rotWithShape="1">
          <a:blip r:embed="rId7">
            <a:alphaModFix/>
          </a:blip>
          <a:srcRect b="0" l="0" r="0" t="0"/>
          <a:stretch/>
        </p:blipFill>
        <p:spPr>
          <a:xfrm flipH="1">
            <a:off x="9135955" y="2347102"/>
            <a:ext cx="3114749" cy="21638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descr="A picture containing clock&#10;&#10;Description automatically generated" id="402" name="Google Shape;402;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3" name="Google Shape;403;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4" name="Google Shape;404;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5" name="Google Shape;405;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6" name="Google Shape;406;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a:t>
            </a:r>
            <a:endParaRPr b="0" i="0" sz="1400" u="none" cap="none" strike="noStrike">
              <a:solidFill>
                <a:srgbClr val="000000"/>
              </a:solidFill>
              <a:latin typeface="Century Gothic"/>
              <a:ea typeface="Century Gothic"/>
              <a:cs typeface="Century Gothic"/>
              <a:sym typeface="Century Gothic"/>
            </a:endParaRPr>
          </a:p>
        </p:txBody>
      </p:sp>
      <p:sp>
        <p:nvSpPr>
          <p:cNvPr id="407" name="Google Shape;407;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140, 141</a:t>
            </a:r>
            <a:endParaRPr b="0" i="0" sz="1400" u="none" cap="none" strike="noStrike">
              <a:solidFill>
                <a:srgbClr val="000000"/>
              </a:solidFill>
              <a:latin typeface="Century Gothic"/>
              <a:ea typeface="Century Gothic"/>
              <a:cs typeface="Century Gothic"/>
              <a:sym typeface="Century Gothic"/>
            </a:endParaRPr>
          </a:p>
        </p:txBody>
      </p:sp>
      <p:pic>
        <p:nvPicPr>
          <p:cNvPr id="408" name="Google Shape;408;p57"/>
          <p:cNvPicPr preferRelativeResize="0"/>
          <p:nvPr/>
        </p:nvPicPr>
        <p:blipFill rotWithShape="1">
          <a:blip r:embed="rId6">
            <a:alphaModFix/>
          </a:blip>
          <a:srcRect b="0" l="0" r="0" t="0"/>
          <a:stretch/>
        </p:blipFill>
        <p:spPr>
          <a:xfrm>
            <a:off x="1646130" y="1297875"/>
            <a:ext cx="7548507" cy="51398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09" name="Google Shape;409;p57"/>
          <p:cNvPicPr preferRelativeResize="0"/>
          <p:nvPr/>
        </p:nvPicPr>
        <p:blipFill rotWithShape="1">
          <a:blip r:embed="rId7">
            <a:alphaModFix/>
          </a:blip>
          <a:srcRect b="0" l="0" r="0" t="0"/>
          <a:stretch/>
        </p:blipFill>
        <p:spPr>
          <a:xfrm flipH="1">
            <a:off x="9135955" y="2347102"/>
            <a:ext cx="3114749" cy="21638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descr="A picture containing clock&#10;&#10;Description automatically generated" id="415" name="Google Shape;415;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6" name="Google Shape;416;p7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7" name="Google Shape;417;p7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8" name="Google Shape;418;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9" name="Google Shape;419;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a:t>
            </a:r>
            <a:endParaRPr b="0" i="0" sz="1400" u="none" cap="none" strike="noStrike">
              <a:solidFill>
                <a:srgbClr val="000000"/>
              </a:solidFill>
              <a:latin typeface="Century Gothic"/>
              <a:ea typeface="Century Gothic"/>
              <a:cs typeface="Century Gothic"/>
              <a:sym typeface="Century Gothic"/>
            </a:endParaRPr>
          </a:p>
        </p:txBody>
      </p:sp>
      <p:sp>
        <p:nvSpPr>
          <p:cNvPr id="420" name="Google Shape;420;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142, 143</a:t>
            </a:r>
            <a:endParaRPr b="0" i="0" sz="1400" u="none" cap="none" strike="noStrike">
              <a:solidFill>
                <a:srgbClr val="000000"/>
              </a:solidFill>
              <a:latin typeface="Century Gothic"/>
              <a:ea typeface="Century Gothic"/>
              <a:cs typeface="Century Gothic"/>
              <a:sym typeface="Century Gothic"/>
            </a:endParaRPr>
          </a:p>
        </p:txBody>
      </p:sp>
      <p:pic>
        <p:nvPicPr>
          <p:cNvPr id="421" name="Google Shape;421;p75"/>
          <p:cNvPicPr preferRelativeResize="0"/>
          <p:nvPr/>
        </p:nvPicPr>
        <p:blipFill rotWithShape="1">
          <a:blip r:embed="rId6">
            <a:alphaModFix/>
          </a:blip>
          <a:srcRect b="0" l="0" r="0" t="0"/>
          <a:stretch/>
        </p:blipFill>
        <p:spPr>
          <a:xfrm>
            <a:off x="1580858" y="1136803"/>
            <a:ext cx="7722918" cy="52443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22" name="Google Shape;422;p75"/>
          <p:cNvPicPr preferRelativeResize="0"/>
          <p:nvPr/>
        </p:nvPicPr>
        <p:blipFill rotWithShape="1">
          <a:blip r:embed="rId7">
            <a:alphaModFix/>
          </a:blip>
          <a:srcRect b="0" l="0" r="0" t="0"/>
          <a:stretch/>
        </p:blipFill>
        <p:spPr>
          <a:xfrm flipH="1">
            <a:off x="9135955" y="2347102"/>
            <a:ext cx="3114749" cy="21638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A picture containing clock&#10;&#10;Description automatically generated" id="428" name="Google Shape;428;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9" name="Google Shape;429;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0" name="Google Shape;430;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1" name="Google Shape;431;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2" name="Google Shape;432;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a:t>
            </a:r>
            <a:endParaRPr b="0" i="0" sz="1400" u="none" cap="none" strike="noStrike">
              <a:solidFill>
                <a:srgbClr val="000000"/>
              </a:solidFill>
              <a:latin typeface="Century Gothic"/>
              <a:ea typeface="Century Gothic"/>
              <a:cs typeface="Century Gothic"/>
              <a:sym typeface="Century Gothic"/>
            </a:endParaRPr>
          </a:p>
        </p:txBody>
      </p:sp>
      <p:sp>
        <p:nvSpPr>
          <p:cNvPr id="433" name="Google Shape;433;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144, 145</a:t>
            </a:r>
            <a:endParaRPr b="0" i="0" sz="1400" u="none" cap="none" strike="noStrike">
              <a:solidFill>
                <a:srgbClr val="000000"/>
              </a:solidFill>
              <a:latin typeface="Century Gothic"/>
              <a:ea typeface="Century Gothic"/>
              <a:cs typeface="Century Gothic"/>
              <a:sym typeface="Century Gothic"/>
            </a:endParaRPr>
          </a:p>
        </p:txBody>
      </p:sp>
      <p:pic>
        <p:nvPicPr>
          <p:cNvPr id="434" name="Google Shape;434;p90"/>
          <p:cNvPicPr preferRelativeResize="0"/>
          <p:nvPr/>
        </p:nvPicPr>
        <p:blipFill rotWithShape="1">
          <a:blip r:embed="rId6">
            <a:alphaModFix/>
          </a:blip>
          <a:srcRect b="0" l="0" r="0" t="0"/>
          <a:stretch/>
        </p:blipFill>
        <p:spPr>
          <a:xfrm>
            <a:off x="1516897" y="1159009"/>
            <a:ext cx="7804579" cy="53068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35" name="Google Shape;435;p90"/>
          <p:cNvPicPr preferRelativeResize="0"/>
          <p:nvPr/>
        </p:nvPicPr>
        <p:blipFill rotWithShape="1">
          <a:blip r:embed="rId7">
            <a:alphaModFix/>
          </a:blip>
          <a:srcRect b="0" l="0" r="0" t="0"/>
          <a:stretch/>
        </p:blipFill>
        <p:spPr>
          <a:xfrm flipH="1">
            <a:off x="9135955" y="2347102"/>
            <a:ext cx="3114749" cy="21638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descr="A picture containing clock&#10;&#10;Description automatically generated" id="441" name="Google Shape;441;g216d5158540_0_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42" name="Google Shape;442;g216d5158540_0_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43" name="Google Shape;443;g216d5158540_0_8"/>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444" name="Google Shape;444;g216d5158540_0_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45" name="Google Shape;445;g216d5158540_0_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446" name="Google Shape;446;g216d5158540_0_8"/>
          <p:cNvSpPr txBox="1"/>
          <p:nvPr/>
        </p:nvSpPr>
        <p:spPr>
          <a:xfrm>
            <a:off x="6096000" y="1698167"/>
            <a:ext cx="5016300" cy="4833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1" i="0" lang="en-US" sz="3000" u="none" cap="none" strike="noStrike">
                <a:solidFill>
                  <a:srgbClr val="373536"/>
                </a:solidFill>
                <a:latin typeface="Century Gothic"/>
                <a:ea typeface="Century Gothic"/>
                <a:cs typeface="Century Gothic"/>
                <a:sym typeface="Century Gothic"/>
              </a:rPr>
              <a:t>Tell </a:t>
            </a:r>
            <a:r>
              <a:rPr b="0" i="0" lang="en-US" sz="3000" u="none" cap="none" strike="noStrike">
                <a:solidFill>
                  <a:srgbClr val="373536"/>
                </a:solidFill>
                <a:latin typeface="Century Gothic"/>
                <a:ea typeface="Century Gothic"/>
                <a:cs typeface="Century Gothic"/>
                <a:sym typeface="Century Gothic"/>
              </a:rPr>
              <a:t>a partner what you liked best.  Use words like location, different, stanza, rhythm, rhyme</a:t>
            </a:r>
            <a:r>
              <a:rPr b="0" i="0" lang="en-US" sz="3000" u="none" cap="none" strike="noStrike">
                <a:solidFill>
                  <a:srgbClr val="373536"/>
                </a:solidFill>
                <a:latin typeface="Arial"/>
                <a:ea typeface="Arial"/>
                <a:cs typeface="Arial"/>
                <a:sym typeface="Arial"/>
              </a:rPr>
              <a:t>.</a:t>
            </a:r>
            <a:endParaRPr b="0" i="0" sz="3000" u="none" cap="none" strike="noStrike">
              <a:solidFill>
                <a:srgbClr val="373536"/>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3000" u="none" cap="none" strike="noStrike">
              <a:solidFill>
                <a:srgbClr val="373536"/>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chemeClr val="dk1"/>
              </a:buClr>
              <a:buSzPts val="1100"/>
              <a:buFont typeface="Arial"/>
              <a:buNone/>
            </a:pPr>
            <a:r>
              <a:rPr b="1" i="0" lang="en-US" sz="3000" u="none" cap="none" strike="noStrike">
                <a:solidFill>
                  <a:srgbClr val="373536"/>
                </a:solidFill>
                <a:latin typeface="Century Gothic"/>
                <a:ea typeface="Century Gothic"/>
                <a:cs typeface="Century Gothic"/>
                <a:sym typeface="Century Gothic"/>
              </a:rPr>
              <a:t>Draw </a:t>
            </a:r>
            <a:r>
              <a:rPr b="0" i="0" lang="en-US" sz="3000" u="none" cap="none" strike="noStrike">
                <a:solidFill>
                  <a:srgbClr val="373536"/>
                </a:solidFill>
                <a:latin typeface="Century Gothic"/>
                <a:ea typeface="Century Gothic"/>
                <a:cs typeface="Century Gothic"/>
                <a:sym typeface="Century Gothic"/>
              </a:rPr>
              <a:t>an illustration to show details of each poem.</a:t>
            </a:r>
            <a:endParaRPr b="0" i="0" sz="3000" u="none" cap="none" strike="noStrike">
              <a:solidFill>
                <a:srgbClr val="373536"/>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p:txBody>
      </p:sp>
      <p:pic>
        <p:nvPicPr>
          <p:cNvPr id="447" name="Google Shape;447;g216d5158540_0_8"/>
          <p:cNvPicPr preferRelativeResize="0"/>
          <p:nvPr/>
        </p:nvPicPr>
        <p:blipFill rotWithShape="1">
          <a:blip r:embed="rId6">
            <a:alphaModFix/>
          </a:blip>
          <a:srcRect b="0" l="0" r="0" t="0"/>
          <a:stretch/>
        </p:blipFill>
        <p:spPr>
          <a:xfrm>
            <a:off x="1640749" y="1220700"/>
            <a:ext cx="3901801" cy="53107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descr="A picture containing clock&#10;&#10;Description automatically generated" id="453" name="Google Shape;453;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4" name="Google Shape;454;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5" name="Google Shape;455;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6" name="Google Shape;456;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7" name="Google Shape;457;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58" name="Google Shape;458;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146</a:t>
            </a:r>
            <a:endParaRPr b="0" i="0" sz="1400" u="none" cap="none" strike="noStrike">
              <a:solidFill>
                <a:srgbClr val="000000"/>
              </a:solidFill>
              <a:latin typeface="Century Gothic"/>
              <a:ea typeface="Century Gothic"/>
              <a:cs typeface="Century Gothic"/>
              <a:sym typeface="Century Gothic"/>
            </a:endParaRPr>
          </a:p>
        </p:txBody>
      </p:sp>
      <p:sp>
        <p:nvSpPr>
          <p:cNvPr id="459" name="Google Shape;459;p33"/>
          <p:cNvSpPr txBox="1"/>
          <p:nvPr/>
        </p:nvSpPr>
        <p:spPr>
          <a:xfrm>
            <a:off x="7117875" y="2590038"/>
            <a:ext cx="3934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146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60" name="Google Shape;460;p33"/>
          <p:cNvPicPr preferRelativeResize="0"/>
          <p:nvPr/>
        </p:nvPicPr>
        <p:blipFill rotWithShape="1">
          <a:blip r:embed="rId6">
            <a:alphaModFix/>
          </a:blip>
          <a:srcRect b="0" l="0" r="0" t="0"/>
          <a:stretch/>
        </p:blipFill>
        <p:spPr>
          <a:xfrm>
            <a:off x="2362437" y="1370925"/>
            <a:ext cx="3732275" cy="49933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descr="A picture containing clock&#10;&#10;Description automatically generated" id="466" name="Google Shape;466;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7" name="Google Shape;467;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8" name="Google Shape;468;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9" name="Google Shape;469;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0" name="Google Shape;470;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71" name="Google Shape;471;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147</a:t>
            </a:r>
            <a:endParaRPr b="0" i="0" sz="1400" u="none" cap="none" strike="noStrike">
              <a:solidFill>
                <a:srgbClr val="000000"/>
              </a:solidFill>
              <a:latin typeface="Arial"/>
              <a:ea typeface="Arial"/>
              <a:cs typeface="Arial"/>
              <a:sym typeface="Arial"/>
            </a:endParaRPr>
          </a:p>
        </p:txBody>
      </p:sp>
      <p:sp>
        <p:nvSpPr>
          <p:cNvPr id="472" name="Google Shape;472;p34"/>
          <p:cNvSpPr txBox="1"/>
          <p:nvPr/>
        </p:nvSpPr>
        <p:spPr>
          <a:xfrm>
            <a:off x="7365998" y="2484875"/>
            <a:ext cx="4043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147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73" name="Google Shape;473;p34"/>
          <p:cNvPicPr preferRelativeResize="0"/>
          <p:nvPr/>
        </p:nvPicPr>
        <p:blipFill rotWithShape="1">
          <a:blip r:embed="rId6">
            <a:alphaModFix/>
          </a:blip>
          <a:srcRect b="0" l="0" r="0" t="0"/>
          <a:stretch/>
        </p:blipFill>
        <p:spPr>
          <a:xfrm>
            <a:off x="2447342" y="1424875"/>
            <a:ext cx="3810597" cy="51648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descr="A picture containing clock&#10;&#10;Description automatically generated" id="479" name="Google Shape;479;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0" name="Google Shape;480;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1" name="Google Shape;481;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2" name="Google Shape;482;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3" name="Google Shape;483;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Writing – </a:t>
            </a:r>
            <a:r>
              <a:rPr lang="en-US" sz="4000">
                <a:solidFill>
                  <a:schemeClr val="lt1"/>
                </a:solidFill>
                <a:latin typeface="Century Gothic"/>
                <a:ea typeface="Century Gothic"/>
                <a:cs typeface="Century Gothic"/>
                <a:sym typeface="Century Gothic"/>
              </a:rPr>
              <a:t>Launch Writing Workshop</a:t>
            </a:r>
            <a:endParaRPr b="0" i="0" sz="4000" u="none" cap="none" strike="noStrike">
              <a:solidFill>
                <a:srgbClr val="000000"/>
              </a:solidFill>
              <a:latin typeface="Century Gothic"/>
              <a:ea typeface="Century Gothic"/>
              <a:cs typeface="Century Gothic"/>
              <a:sym typeface="Century Gothic"/>
            </a:endParaRPr>
          </a:p>
        </p:txBody>
      </p:sp>
      <p:sp>
        <p:nvSpPr>
          <p:cNvPr id="484" name="Google Shape;484;p35"/>
          <p:cNvSpPr/>
          <p:nvPr/>
        </p:nvSpPr>
        <p:spPr>
          <a:xfrm>
            <a:off x="10386533" y="140912"/>
            <a:ext cx="1632724" cy="1179888"/>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155</a:t>
            </a:r>
            <a:endParaRPr b="0" i="0" sz="1400" u="none" cap="none" strike="noStrike">
              <a:solidFill>
                <a:srgbClr val="000000"/>
              </a:solidFill>
              <a:latin typeface="Century Gothic"/>
              <a:ea typeface="Century Gothic"/>
              <a:cs typeface="Century Gothic"/>
              <a:sym typeface="Century Gothic"/>
            </a:endParaRPr>
          </a:p>
        </p:txBody>
      </p:sp>
      <p:sp>
        <p:nvSpPr>
          <p:cNvPr id="485" name="Google Shape;485;p35"/>
          <p:cNvSpPr txBox="1"/>
          <p:nvPr/>
        </p:nvSpPr>
        <p:spPr>
          <a:xfrm>
            <a:off x="7258557" y="2739685"/>
            <a:ext cx="3900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155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486" name="Google Shape;486;p35"/>
          <p:cNvPicPr preferRelativeResize="0"/>
          <p:nvPr/>
        </p:nvPicPr>
        <p:blipFill rotWithShape="1">
          <a:blip r:embed="rId6">
            <a:alphaModFix/>
          </a:blip>
          <a:srcRect b="0" l="0" r="0" t="0"/>
          <a:stretch/>
        </p:blipFill>
        <p:spPr>
          <a:xfrm>
            <a:off x="2348899" y="1225542"/>
            <a:ext cx="3900026" cy="53113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descr="A picture containing clock&#10;&#10;Description automatically generated" id="492" name="Google Shape;492;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3" name="Google Shape;493;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4" name="Google Shape;494;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5" name="Google Shape;495;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6" name="Google Shape;496;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97" name="Google Shape;497;p36"/>
          <p:cNvSpPr txBox="1"/>
          <p:nvPr/>
        </p:nvSpPr>
        <p:spPr>
          <a:xfrm>
            <a:off x="819040" y="1916372"/>
            <a:ext cx="939063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review </a:t>
            </a:r>
            <a:r>
              <a:rPr b="0" i="0" lang="en-US" sz="3200" u="none" cap="none" strike="noStrike">
                <a:solidFill>
                  <a:schemeClr val="dk1"/>
                </a:solidFill>
                <a:latin typeface="Century Gothic"/>
                <a:ea typeface="Century Gothic"/>
                <a:cs typeface="Century Gothic"/>
                <a:sym typeface="Century Gothic"/>
              </a:rPr>
              <a:t>your draft and find places to use contractions and different forms of end punctuation. </a:t>
            </a:r>
            <a:endParaRPr b="0" i="0" sz="3200" u="none" cap="none" strike="noStrike">
              <a:solidFill>
                <a:schemeClr val="dk1"/>
              </a:solidFill>
              <a:latin typeface="Century Gothic"/>
              <a:ea typeface="Century Gothic"/>
              <a:cs typeface="Century Gothic"/>
              <a:sym typeface="Century Gothic"/>
            </a:endParaRPr>
          </a:p>
        </p:txBody>
      </p:sp>
      <p:sp>
        <p:nvSpPr>
          <p:cNvPr id="498" name="Google Shape;498;p36"/>
          <p:cNvSpPr txBox="1"/>
          <p:nvPr/>
        </p:nvSpPr>
        <p:spPr>
          <a:xfrm>
            <a:off x="819040" y="4243969"/>
            <a:ext cx="8548156"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revised words and sentences.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499" name="Google Shape;499;p36"/>
          <p:cNvPicPr preferRelativeResize="0"/>
          <p:nvPr/>
        </p:nvPicPr>
        <p:blipFill rotWithShape="1">
          <a:blip r:embed="rId6">
            <a:alphaModFix/>
          </a:blip>
          <a:srcRect b="0" l="0" r="0" t="0"/>
          <a:stretch/>
        </p:blipFill>
        <p:spPr>
          <a:xfrm>
            <a:off x="8994786" y="3352711"/>
            <a:ext cx="2429785" cy="24297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descr="A picture containing clock&#10;&#10;Description automatically generated" id="505" name="Google Shape;505;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6" name="Google Shape;506;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7" name="Google Shape;507;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8" name="Google Shape;508;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9" name="Google Shape;509;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10" name="Google Shape;510;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153</a:t>
            </a:r>
            <a:endParaRPr b="0" i="0" sz="1400" u="none" cap="none" strike="noStrike">
              <a:solidFill>
                <a:srgbClr val="000000"/>
              </a:solidFill>
              <a:latin typeface="Century Gothic"/>
              <a:ea typeface="Century Gothic"/>
              <a:cs typeface="Century Gothic"/>
              <a:sym typeface="Century Gothic"/>
            </a:endParaRPr>
          </a:p>
        </p:txBody>
      </p:sp>
      <p:sp>
        <p:nvSpPr>
          <p:cNvPr id="511" name="Google Shape;511;p37"/>
          <p:cNvSpPr txBox="1"/>
          <p:nvPr/>
        </p:nvSpPr>
        <p:spPr>
          <a:xfrm>
            <a:off x="7185574" y="2544032"/>
            <a:ext cx="4833683"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153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12" name="Google Shape;512;p37"/>
          <p:cNvPicPr preferRelativeResize="0"/>
          <p:nvPr/>
        </p:nvPicPr>
        <p:blipFill rotWithShape="1">
          <a:blip r:embed="rId6">
            <a:alphaModFix/>
          </a:blip>
          <a:srcRect b="0" l="0" r="0" t="0"/>
          <a:stretch/>
        </p:blipFill>
        <p:spPr>
          <a:xfrm>
            <a:off x="2401213" y="1297875"/>
            <a:ext cx="3722425" cy="51143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descr="A picture containing clock&#10;&#10;Description automatically generated" id="518" name="Google Shape;518;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9" name="Google Shape;519;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0" name="Google Shape;520;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1" name="Google Shape;521;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2" name="Google Shape;522;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23" name="Google Shape;523;p3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154</a:t>
            </a:r>
            <a:endParaRPr b="0" i="0" sz="1400" u="none" cap="none" strike="noStrike">
              <a:solidFill>
                <a:srgbClr val="000000"/>
              </a:solidFill>
              <a:latin typeface="Century Gothic"/>
              <a:ea typeface="Century Gothic"/>
              <a:cs typeface="Century Gothic"/>
              <a:sym typeface="Century Gothic"/>
            </a:endParaRPr>
          </a:p>
        </p:txBody>
      </p:sp>
      <p:pic>
        <p:nvPicPr>
          <p:cNvPr id="524" name="Google Shape;524;p38"/>
          <p:cNvPicPr preferRelativeResize="0"/>
          <p:nvPr/>
        </p:nvPicPr>
        <p:blipFill rotWithShape="1">
          <a:blip r:embed="rId6">
            <a:alphaModFix/>
          </a:blip>
          <a:srcRect b="0" l="0" r="0" t="0"/>
          <a:stretch/>
        </p:blipFill>
        <p:spPr>
          <a:xfrm>
            <a:off x="2431500" y="1212598"/>
            <a:ext cx="3900026" cy="53157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25" name="Google Shape;525;p38"/>
          <p:cNvSpPr txBox="1"/>
          <p:nvPr/>
        </p:nvSpPr>
        <p:spPr>
          <a:xfrm>
            <a:off x="7423746" y="2644170"/>
            <a:ext cx="3900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154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descr="A picture containing drawing, lamp&#10;&#10;Description automatically generated" id="530" name="Google Shape;530;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31" name="Google Shape;531;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32" name="Google Shape;532;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33" name="Google Shape;533;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34" name="Google Shape;534;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35" name="Google Shape;535;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descr="A picture containing clock&#10;&#10;Description automatically generated" id="541" name="Google Shape;541;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42" name="Google Shape;542;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43" name="Google Shape;543;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4" name="Google Shape;544;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45" name="Google Shape;545;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46" name="Google Shape;546;p41"/>
          <p:cNvSpPr/>
          <p:nvPr/>
        </p:nvSpPr>
        <p:spPr>
          <a:xfrm>
            <a:off x="4382236" y="2552406"/>
            <a:ext cx="2624700" cy="2616300"/>
          </a:xfrm>
          <a:prstGeom prst="ellipse">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ph</a:t>
            </a:r>
            <a:endParaRPr b="0" i="0" sz="5400" u="none" cap="none" strike="noStrike">
              <a:solidFill>
                <a:schemeClr val="dk1"/>
              </a:solidFill>
              <a:latin typeface="Century Gothic"/>
              <a:ea typeface="Century Gothic"/>
              <a:cs typeface="Century Gothic"/>
              <a:sym typeface="Century Gothic"/>
            </a:endParaRPr>
          </a:p>
        </p:txBody>
      </p:sp>
      <p:sp>
        <p:nvSpPr>
          <p:cNvPr id="547" name="Google Shape;547;p41"/>
          <p:cNvSpPr/>
          <p:nvPr/>
        </p:nvSpPr>
        <p:spPr>
          <a:xfrm>
            <a:off x="921310" y="3117831"/>
            <a:ext cx="2624656" cy="1727200"/>
          </a:xfrm>
          <a:prstGeom prst="ellipse">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800"/>
              <a:buFont typeface="Arial"/>
              <a:buNone/>
            </a:pPr>
            <a:r>
              <a:rPr b="0" i="0" lang="en-US" sz="3800" u="none" cap="none" strike="noStrike">
                <a:solidFill>
                  <a:schemeClr val="dk1"/>
                </a:solidFill>
                <a:latin typeface="Century Gothic"/>
                <a:ea typeface="Century Gothic"/>
                <a:cs typeface="Century Gothic"/>
                <a:sym typeface="Century Gothic"/>
              </a:rPr>
              <a:t>photo</a:t>
            </a:r>
            <a:endParaRPr b="0" i="0" sz="1400" u="none" cap="none" strike="noStrike">
              <a:solidFill>
                <a:srgbClr val="000000"/>
              </a:solidFill>
              <a:latin typeface="Arial"/>
              <a:ea typeface="Arial"/>
              <a:cs typeface="Arial"/>
              <a:sym typeface="Arial"/>
            </a:endParaRPr>
          </a:p>
        </p:txBody>
      </p:sp>
      <p:sp>
        <p:nvSpPr>
          <p:cNvPr id="548" name="Google Shape;548;p41"/>
          <p:cNvSpPr/>
          <p:nvPr/>
        </p:nvSpPr>
        <p:spPr>
          <a:xfrm>
            <a:off x="2020252" y="1149370"/>
            <a:ext cx="2624656" cy="1727200"/>
          </a:xfrm>
          <a:prstGeom prst="ellipse">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800"/>
              <a:buFont typeface="Arial"/>
              <a:buNone/>
            </a:pPr>
            <a:r>
              <a:rPr b="0" i="0" lang="en-US" sz="3800" u="none" cap="none" strike="noStrike">
                <a:solidFill>
                  <a:schemeClr val="dk1"/>
                </a:solidFill>
                <a:latin typeface="Century Gothic"/>
                <a:ea typeface="Century Gothic"/>
                <a:cs typeface="Century Gothic"/>
                <a:sym typeface="Century Gothic"/>
              </a:rPr>
              <a:t>phone</a:t>
            </a:r>
            <a:endParaRPr b="0" i="0" sz="1400" u="none" cap="none" strike="noStrike">
              <a:solidFill>
                <a:srgbClr val="000000"/>
              </a:solidFill>
              <a:latin typeface="Arial"/>
              <a:ea typeface="Arial"/>
              <a:cs typeface="Arial"/>
              <a:sym typeface="Arial"/>
            </a:endParaRPr>
          </a:p>
        </p:txBody>
      </p:sp>
      <p:sp>
        <p:nvSpPr>
          <p:cNvPr id="549" name="Google Shape;549;p41"/>
          <p:cNvSpPr/>
          <p:nvPr/>
        </p:nvSpPr>
        <p:spPr>
          <a:xfrm>
            <a:off x="2209881" y="4934010"/>
            <a:ext cx="2624656" cy="1727200"/>
          </a:xfrm>
          <a:prstGeom prst="ellipse">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800"/>
              <a:buFont typeface="Arial"/>
              <a:buNone/>
            </a:pPr>
            <a:r>
              <a:rPr b="0" i="0" lang="en-US" sz="3800" u="none" cap="none" strike="noStrike">
                <a:solidFill>
                  <a:schemeClr val="dk1"/>
                </a:solidFill>
                <a:latin typeface="Century Gothic"/>
                <a:ea typeface="Century Gothic"/>
                <a:cs typeface="Century Gothic"/>
                <a:sym typeface="Century Gothic"/>
              </a:rPr>
              <a:t>phrase</a:t>
            </a:r>
            <a:endParaRPr b="0" i="0" sz="1400" u="none" cap="none" strike="noStrike">
              <a:solidFill>
                <a:srgbClr val="000000"/>
              </a:solidFill>
              <a:latin typeface="Arial"/>
              <a:ea typeface="Arial"/>
              <a:cs typeface="Arial"/>
              <a:sym typeface="Arial"/>
            </a:endParaRPr>
          </a:p>
        </p:txBody>
      </p:sp>
      <p:sp>
        <p:nvSpPr>
          <p:cNvPr id="550" name="Google Shape;550;p41"/>
          <p:cNvSpPr/>
          <p:nvPr/>
        </p:nvSpPr>
        <p:spPr>
          <a:xfrm>
            <a:off x="7162790" y="1149370"/>
            <a:ext cx="2624656" cy="1727200"/>
          </a:xfrm>
          <a:prstGeom prst="ellipse">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800"/>
              <a:buFont typeface="Arial"/>
              <a:buNone/>
            </a:pPr>
            <a:r>
              <a:rPr b="0" i="0" lang="en-US" sz="3800" u="none" cap="none" strike="noStrike">
                <a:solidFill>
                  <a:schemeClr val="dk1"/>
                </a:solidFill>
                <a:latin typeface="Century Gothic"/>
                <a:ea typeface="Century Gothic"/>
                <a:cs typeface="Century Gothic"/>
                <a:sym typeface="Century Gothic"/>
              </a:rPr>
              <a:t>graph</a:t>
            </a:r>
            <a:endParaRPr b="0" i="0" sz="1400" u="none" cap="none" strike="noStrike">
              <a:solidFill>
                <a:srgbClr val="000000"/>
              </a:solidFill>
              <a:latin typeface="Arial"/>
              <a:ea typeface="Arial"/>
              <a:cs typeface="Arial"/>
              <a:sym typeface="Arial"/>
            </a:endParaRPr>
          </a:p>
        </p:txBody>
      </p:sp>
      <p:sp>
        <p:nvSpPr>
          <p:cNvPr id="551" name="Google Shape;551;p41"/>
          <p:cNvSpPr/>
          <p:nvPr/>
        </p:nvSpPr>
        <p:spPr>
          <a:xfrm>
            <a:off x="7512475" y="3141451"/>
            <a:ext cx="2894409" cy="1727200"/>
          </a:xfrm>
          <a:prstGeom prst="ellipse">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800"/>
              <a:buFont typeface="Arial"/>
              <a:buNone/>
            </a:pPr>
            <a:r>
              <a:rPr b="0" i="0" lang="en-US" sz="3800" u="none" cap="none" strike="noStrike">
                <a:solidFill>
                  <a:schemeClr val="dk1"/>
                </a:solidFill>
                <a:latin typeface="Century Gothic"/>
                <a:ea typeface="Century Gothic"/>
                <a:cs typeface="Century Gothic"/>
                <a:sym typeface="Century Gothic"/>
              </a:rPr>
              <a:t>phonics</a:t>
            </a:r>
            <a:endParaRPr b="0" i="0" sz="1400" u="none" cap="none" strike="noStrike">
              <a:solidFill>
                <a:srgbClr val="000000"/>
              </a:solidFill>
              <a:latin typeface="Arial"/>
              <a:ea typeface="Arial"/>
              <a:cs typeface="Arial"/>
              <a:sym typeface="Arial"/>
            </a:endParaRPr>
          </a:p>
        </p:txBody>
      </p:sp>
      <p:sp>
        <p:nvSpPr>
          <p:cNvPr id="552" name="Google Shape;552;p41"/>
          <p:cNvSpPr/>
          <p:nvPr/>
        </p:nvSpPr>
        <p:spPr>
          <a:xfrm>
            <a:off x="6554593" y="4975777"/>
            <a:ext cx="2894408" cy="1727200"/>
          </a:xfrm>
          <a:prstGeom prst="ellipse">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800"/>
              <a:buFont typeface="Arial"/>
              <a:buNone/>
            </a:pPr>
            <a:r>
              <a:rPr b="0" i="0" lang="en-US" sz="3800" u="none" cap="none" strike="noStrike">
                <a:solidFill>
                  <a:schemeClr val="dk1"/>
                </a:solidFill>
                <a:latin typeface="Century Gothic"/>
                <a:ea typeface="Century Gothic"/>
                <a:cs typeface="Century Gothic"/>
                <a:sym typeface="Century Gothic"/>
              </a:rPr>
              <a:t>digraph</a:t>
            </a:r>
            <a:endParaRPr b="0" i="0" sz="1400" u="none" cap="none" strike="noStrike">
              <a:solidFill>
                <a:srgbClr val="000000"/>
              </a:solidFill>
              <a:latin typeface="Arial"/>
              <a:ea typeface="Arial"/>
              <a:cs typeface="Arial"/>
              <a:sym typeface="Arial"/>
            </a:endParaRPr>
          </a:p>
        </p:txBody>
      </p:sp>
      <p:cxnSp>
        <p:nvCxnSpPr>
          <p:cNvPr id="553" name="Google Shape;553;p41"/>
          <p:cNvCxnSpPr>
            <a:stCxn id="544" idx="5"/>
            <a:endCxn id="545" idx="1"/>
          </p:cNvCxnSpPr>
          <p:nvPr/>
        </p:nvCxnSpPr>
        <p:spPr>
          <a:xfrm>
            <a:off x="11490242" y="5095048"/>
            <a:ext cx="506100" cy="312000"/>
          </a:xfrm>
          <a:prstGeom prst="straightConnector1">
            <a:avLst/>
          </a:prstGeom>
          <a:noFill/>
          <a:ln cap="flat" cmpd="sng" w="9525">
            <a:solidFill>
              <a:srgbClr val="3E6EC2"/>
            </a:solidFill>
            <a:prstDash val="solid"/>
            <a:round/>
            <a:headEnd len="sm" w="sm" type="none"/>
            <a:tailEnd len="sm" w="sm" type="none"/>
          </a:ln>
        </p:spPr>
      </p:cxnSp>
      <p:cxnSp>
        <p:nvCxnSpPr>
          <p:cNvPr id="554" name="Google Shape;554;p41"/>
          <p:cNvCxnSpPr>
            <a:stCxn id="547" idx="6"/>
          </p:cNvCxnSpPr>
          <p:nvPr/>
        </p:nvCxnSpPr>
        <p:spPr>
          <a:xfrm>
            <a:off x="3545966" y="3981431"/>
            <a:ext cx="836400" cy="23700"/>
          </a:xfrm>
          <a:prstGeom prst="straightConnector1">
            <a:avLst/>
          </a:prstGeom>
          <a:noFill/>
          <a:ln cap="flat" cmpd="sng" w="9525">
            <a:solidFill>
              <a:srgbClr val="3E6EC2"/>
            </a:solidFill>
            <a:prstDash val="solid"/>
            <a:round/>
            <a:headEnd len="sm" w="sm" type="none"/>
            <a:tailEnd len="sm" w="sm" type="none"/>
          </a:ln>
        </p:spPr>
      </p:cxnSp>
      <p:cxnSp>
        <p:nvCxnSpPr>
          <p:cNvPr id="555" name="Google Shape;555;p41"/>
          <p:cNvCxnSpPr>
            <a:stCxn id="545" idx="7"/>
          </p:cNvCxnSpPr>
          <p:nvPr/>
        </p:nvCxnSpPr>
        <p:spPr>
          <a:xfrm flipH="1" rot="10800000">
            <a:off x="6622522" y="2488540"/>
            <a:ext cx="852000" cy="447000"/>
          </a:xfrm>
          <a:prstGeom prst="straightConnector1">
            <a:avLst/>
          </a:prstGeom>
          <a:noFill/>
          <a:ln cap="flat" cmpd="sng" w="9525">
            <a:solidFill>
              <a:srgbClr val="3E6EC2"/>
            </a:solidFill>
            <a:prstDash val="solid"/>
            <a:round/>
            <a:headEnd len="sm" w="sm" type="none"/>
            <a:tailEnd len="sm" w="sm" type="none"/>
          </a:ln>
        </p:spPr>
      </p:cxnSp>
      <p:cxnSp>
        <p:nvCxnSpPr>
          <p:cNvPr id="556" name="Google Shape;556;p41"/>
          <p:cNvCxnSpPr>
            <a:stCxn id="545" idx="6"/>
          </p:cNvCxnSpPr>
          <p:nvPr/>
        </p:nvCxnSpPr>
        <p:spPr>
          <a:xfrm>
            <a:off x="7006894" y="3860506"/>
            <a:ext cx="540300" cy="0"/>
          </a:xfrm>
          <a:prstGeom prst="straightConnector1">
            <a:avLst/>
          </a:prstGeom>
          <a:noFill/>
          <a:ln cap="flat" cmpd="sng" w="9525">
            <a:solidFill>
              <a:srgbClr val="3E6EC2"/>
            </a:solidFill>
            <a:prstDash val="solid"/>
            <a:round/>
            <a:headEnd len="sm" w="sm" type="none"/>
            <a:tailEnd len="sm" w="sm" type="none"/>
          </a:ln>
        </p:spPr>
      </p:cxnSp>
      <p:cxnSp>
        <p:nvCxnSpPr>
          <p:cNvPr id="557" name="Google Shape;557;p41"/>
          <p:cNvCxnSpPr>
            <a:stCxn id="549" idx="7"/>
            <a:endCxn id="546" idx="3"/>
          </p:cNvCxnSpPr>
          <p:nvPr/>
        </p:nvCxnSpPr>
        <p:spPr>
          <a:xfrm flipH="1" rot="10800000">
            <a:off x="4450165" y="4785553"/>
            <a:ext cx="316500" cy="401400"/>
          </a:xfrm>
          <a:prstGeom prst="straightConnector1">
            <a:avLst/>
          </a:prstGeom>
          <a:noFill/>
          <a:ln cap="flat" cmpd="sng" w="9525">
            <a:solidFill>
              <a:srgbClr val="3E6EC2"/>
            </a:solidFill>
            <a:prstDash val="solid"/>
            <a:round/>
            <a:headEnd len="sm" w="sm" type="none"/>
            <a:tailEnd len="sm" w="sm" type="none"/>
          </a:ln>
        </p:spPr>
      </p:cxnSp>
      <p:cxnSp>
        <p:nvCxnSpPr>
          <p:cNvPr id="558" name="Google Shape;558;p41"/>
          <p:cNvCxnSpPr>
            <a:stCxn id="545" idx="5"/>
            <a:endCxn id="543" idx="1"/>
          </p:cNvCxnSpPr>
          <p:nvPr/>
        </p:nvCxnSpPr>
        <p:spPr>
          <a:xfrm>
            <a:off x="6622522" y="4785472"/>
            <a:ext cx="355800" cy="443100"/>
          </a:xfrm>
          <a:prstGeom prst="straightConnector1">
            <a:avLst/>
          </a:prstGeom>
          <a:noFill/>
          <a:ln cap="flat" cmpd="sng" w="9525">
            <a:solidFill>
              <a:srgbClr val="3E6EC2"/>
            </a:solidFill>
            <a:prstDash val="solid"/>
            <a:round/>
            <a:headEnd len="sm" w="sm" type="none"/>
            <a:tailEnd len="sm" w="sm" type="non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descr="A picture containing clock&#10;&#10;Description automatically generated" id="564" name="Google Shape;564;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5" name="Google Shape;565;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6" name="Google Shape;566;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7" name="Google Shape;567;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8" name="Google Shape;568;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69" name="Google Shape;569;p42"/>
          <p:cNvSpPr txBox="1"/>
          <p:nvPr/>
        </p:nvSpPr>
        <p:spPr>
          <a:xfrm>
            <a:off x="553703" y="145765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great</a:t>
            </a:r>
            <a:endParaRPr b="0" i="0" sz="1400" u="none" cap="none" strike="noStrike">
              <a:solidFill>
                <a:srgbClr val="000000"/>
              </a:solidFill>
              <a:latin typeface="Century Gothic"/>
              <a:ea typeface="Century Gothic"/>
              <a:cs typeface="Century Gothic"/>
              <a:sym typeface="Century Gothic"/>
            </a:endParaRPr>
          </a:p>
        </p:txBody>
      </p:sp>
      <p:sp>
        <p:nvSpPr>
          <p:cNvPr id="570" name="Google Shape;570;p42"/>
          <p:cNvSpPr txBox="1"/>
          <p:nvPr/>
        </p:nvSpPr>
        <p:spPr>
          <a:xfrm>
            <a:off x="553703" y="29439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before</a:t>
            </a:r>
            <a:endParaRPr b="0" i="0" sz="1400" u="none" cap="none" strike="noStrike">
              <a:solidFill>
                <a:srgbClr val="000000"/>
              </a:solidFill>
              <a:latin typeface="Century Gothic"/>
              <a:ea typeface="Century Gothic"/>
              <a:cs typeface="Century Gothic"/>
              <a:sym typeface="Century Gothic"/>
            </a:endParaRPr>
          </a:p>
        </p:txBody>
      </p:sp>
      <p:sp>
        <p:nvSpPr>
          <p:cNvPr id="571" name="Google Shape;571;p42"/>
          <p:cNvSpPr txBox="1"/>
          <p:nvPr/>
        </p:nvSpPr>
        <p:spPr>
          <a:xfrm>
            <a:off x="553703" y="453623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means</a:t>
            </a:r>
            <a:endParaRPr b="0" i="0" sz="1400" u="none" cap="none" strike="noStrike">
              <a:solidFill>
                <a:srgbClr val="000000"/>
              </a:solidFill>
              <a:latin typeface="Century Gothic"/>
              <a:ea typeface="Century Gothic"/>
              <a:cs typeface="Century Gothic"/>
              <a:sym typeface="Century Gothic"/>
            </a:endParaRPr>
          </a:p>
        </p:txBody>
      </p:sp>
      <p:sp>
        <p:nvSpPr>
          <p:cNvPr id="572" name="Google Shape;572;p42"/>
          <p:cNvSpPr txBox="1"/>
          <p:nvPr/>
        </p:nvSpPr>
        <p:spPr>
          <a:xfrm>
            <a:off x="8430656" y="2190027"/>
            <a:ext cx="3310833"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133 in your Student Interactive. </a:t>
            </a:r>
            <a:endParaRPr b="0" i="0" sz="3200" u="none" cap="none" strike="noStrike">
              <a:solidFill>
                <a:schemeClr val="dk1"/>
              </a:solidFill>
              <a:latin typeface="Century Gothic"/>
              <a:ea typeface="Century Gothic"/>
              <a:cs typeface="Century Gothic"/>
              <a:sym typeface="Century Gothic"/>
            </a:endParaRPr>
          </a:p>
        </p:txBody>
      </p:sp>
      <p:sp>
        <p:nvSpPr>
          <p:cNvPr id="573" name="Google Shape;573;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133</a:t>
            </a:r>
            <a:endParaRPr b="0" i="0" sz="1400" u="none" cap="none" strike="noStrike">
              <a:solidFill>
                <a:srgbClr val="000000"/>
              </a:solidFill>
              <a:latin typeface="Century Gothic"/>
              <a:ea typeface="Century Gothic"/>
              <a:cs typeface="Century Gothic"/>
              <a:sym typeface="Century Gothic"/>
            </a:endParaRPr>
          </a:p>
        </p:txBody>
      </p:sp>
      <p:pic>
        <p:nvPicPr>
          <p:cNvPr id="574" name="Google Shape;574;p42"/>
          <p:cNvPicPr preferRelativeResize="0"/>
          <p:nvPr/>
        </p:nvPicPr>
        <p:blipFill rotWithShape="1">
          <a:blip r:embed="rId6">
            <a:alphaModFix/>
          </a:blip>
          <a:srcRect b="0" l="0" r="0" t="0"/>
          <a:stretch/>
        </p:blipFill>
        <p:spPr>
          <a:xfrm>
            <a:off x="4335415" y="1264520"/>
            <a:ext cx="3836948" cy="52303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pic>
        <p:nvPicPr>
          <p:cNvPr descr="A picture containing clock&#10;&#10;Description automatically generated" id="580" name="Google Shape;580;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1" name="Google Shape;581;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2" name="Google Shape;582;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3" name="Google Shape;583;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4" name="Google Shape;584;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Explain Patterns and Structures</a:t>
            </a:r>
            <a:endParaRPr b="0" i="0" sz="1400" u="none" cap="none" strike="noStrike">
              <a:solidFill>
                <a:srgbClr val="000000"/>
              </a:solidFill>
              <a:latin typeface="Century Gothic"/>
              <a:ea typeface="Century Gothic"/>
              <a:cs typeface="Century Gothic"/>
              <a:sym typeface="Century Gothic"/>
            </a:endParaRPr>
          </a:p>
        </p:txBody>
      </p:sp>
      <p:sp>
        <p:nvSpPr>
          <p:cNvPr id="585" name="Google Shape;585;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137</a:t>
            </a:r>
            <a:endParaRPr b="0" i="0" sz="1400" u="none" cap="none" strike="noStrike">
              <a:solidFill>
                <a:srgbClr val="000000"/>
              </a:solidFill>
              <a:latin typeface="Century Gothic"/>
              <a:ea typeface="Century Gothic"/>
              <a:cs typeface="Century Gothic"/>
              <a:sym typeface="Century Gothic"/>
            </a:endParaRPr>
          </a:p>
        </p:txBody>
      </p:sp>
      <p:pic>
        <p:nvPicPr>
          <p:cNvPr id="586" name="Google Shape;586;p43"/>
          <p:cNvPicPr preferRelativeResize="0"/>
          <p:nvPr/>
        </p:nvPicPr>
        <p:blipFill rotWithShape="1">
          <a:blip r:embed="rId6">
            <a:alphaModFix/>
          </a:blip>
          <a:srcRect b="0" l="0" r="0" t="0"/>
          <a:stretch/>
        </p:blipFill>
        <p:spPr>
          <a:xfrm>
            <a:off x="3599312" y="1297875"/>
            <a:ext cx="3886600" cy="52901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descr="A picture containing clock&#10;&#10;Description automatically generated" id="592" name="Google Shape;592;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3" name="Google Shape;593;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4" name="Google Shape;594;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5" name="Google Shape;595;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6" name="Google Shape;596;p44"/>
          <p:cNvSpPr/>
          <p:nvPr/>
        </p:nvSpPr>
        <p:spPr>
          <a:xfrm>
            <a:off x="212449" y="285508"/>
            <a:ext cx="1065875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400">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Close Read – Explain Patterns and Structures</a:t>
            </a:r>
            <a:endParaRPr b="0" i="0" sz="3400" u="none" cap="none" strike="noStrike">
              <a:solidFill>
                <a:srgbClr val="000000"/>
              </a:solidFill>
              <a:latin typeface="Century Gothic"/>
              <a:ea typeface="Century Gothic"/>
              <a:cs typeface="Century Gothic"/>
              <a:sym typeface="Century Gothic"/>
            </a:endParaRPr>
          </a:p>
        </p:txBody>
      </p:sp>
      <p:sp>
        <p:nvSpPr>
          <p:cNvPr id="597" name="Google Shape;597;p44"/>
          <p:cNvSpPr/>
          <p:nvPr/>
        </p:nvSpPr>
        <p:spPr>
          <a:xfrm>
            <a:off x="10131135" y="186776"/>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139</a:t>
            </a:r>
            <a:endParaRPr b="0" i="0" sz="1400" u="none" cap="none" strike="noStrike">
              <a:solidFill>
                <a:srgbClr val="000000"/>
              </a:solidFill>
              <a:latin typeface="Century Gothic"/>
              <a:ea typeface="Century Gothic"/>
              <a:cs typeface="Century Gothic"/>
              <a:sym typeface="Century Gothic"/>
            </a:endParaRPr>
          </a:p>
        </p:txBody>
      </p:sp>
      <p:sp>
        <p:nvSpPr>
          <p:cNvPr id="598" name="Google Shape;598;p44"/>
          <p:cNvSpPr txBox="1"/>
          <p:nvPr/>
        </p:nvSpPr>
        <p:spPr>
          <a:xfrm>
            <a:off x="8300508" y="2447071"/>
            <a:ext cx="3274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139 in your Student Interactive.</a:t>
            </a:r>
            <a:endParaRPr b="0" i="0" sz="1400" u="none" cap="none" strike="noStrike">
              <a:solidFill>
                <a:srgbClr val="000000"/>
              </a:solidFill>
              <a:latin typeface="Arial"/>
              <a:ea typeface="Arial"/>
              <a:cs typeface="Arial"/>
              <a:sym typeface="Arial"/>
            </a:endParaRPr>
          </a:p>
        </p:txBody>
      </p:sp>
      <p:pic>
        <p:nvPicPr>
          <p:cNvPr id="599" name="Google Shape;599;p44"/>
          <p:cNvPicPr preferRelativeResize="0"/>
          <p:nvPr/>
        </p:nvPicPr>
        <p:blipFill rotWithShape="1">
          <a:blip r:embed="rId6">
            <a:alphaModFix/>
          </a:blip>
          <a:srcRect b="0" l="0" r="0" t="0"/>
          <a:stretch/>
        </p:blipFill>
        <p:spPr>
          <a:xfrm>
            <a:off x="2851772" y="1264350"/>
            <a:ext cx="3936241" cy="53275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130</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3" name="Google Shape;123;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4" name="Google Shape;124;p7"/>
          <p:cNvPicPr preferRelativeResize="0"/>
          <p:nvPr/>
        </p:nvPicPr>
        <p:blipFill rotWithShape="1">
          <a:blip r:embed="rId6">
            <a:alphaModFix/>
          </a:blip>
          <a:srcRect b="0" l="0" r="0" t="0"/>
          <a:stretch/>
        </p:blipFill>
        <p:spPr>
          <a:xfrm>
            <a:off x="2228853" y="1961426"/>
            <a:ext cx="7191748" cy="293514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descr="A picture containing clock&#10;&#10;Description automatically generated" id="605" name="Google Shape;605;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6" name="Google Shape;606;p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7" name="Google Shape;607;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8" name="Google Shape;608;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9" name="Google Shape;609;p3"/>
          <p:cNvSpPr/>
          <p:nvPr/>
        </p:nvSpPr>
        <p:spPr>
          <a:xfrm>
            <a:off x="212449" y="285508"/>
            <a:ext cx="1065875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400">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Close Read – Explain Patterns and Structures</a:t>
            </a:r>
            <a:endParaRPr b="0" i="0" sz="3400" u="none" cap="none" strike="noStrike">
              <a:solidFill>
                <a:srgbClr val="000000"/>
              </a:solidFill>
              <a:latin typeface="Century Gothic"/>
              <a:ea typeface="Century Gothic"/>
              <a:cs typeface="Century Gothic"/>
              <a:sym typeface="Century Gothic"/>
            </a:endParaRPr>
          </a:p>
        </p:txBody>
      </p:sp>
      <p:sp>
        <p:nvSpPr>
          <p:cNvPr id="610" name="Google Shape;610;p3"/>
          <p:cNvSpPr/>
          <p:nvPr/>
        </p:nvSpPr>
        <p:spPr>
          <a:xfrm>
            <a:off x="10131135" y="186776"/>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141</a:t>
            </a:r>
            <a:endParaRPr b="0" i="0" sz="1400" u="none" cap="none" strike="noStrike">
              <a:solidFill>
                <a:srgbClr val="000000"/>
              </a:solidFill>
              <a:latin typeface="Century Gothic"/>
              <a:ea typeface="Century Gothic"/>
              <a:cs typeface="Century Gothic"/>
              <a:sym typeface="Century Gothic"/>
            </a:endParaRPr>
          </a:p>
        </p:txBody>
      </p:sp>
      <p:sp>
        <p:nvSpPr>
          <p:cNvPr id="611" name="Google Shape;611;p3"/>
          <p:cNvSpPr txBox="1"/>
          <p:nvPr/>
        </p:nvSpPr>
        <p:spPr>
          <a:xfrm>
            <a:off x="7840133" y="2447058"/>
            <a:ext cx="3274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141 in your Student Interactive.</a:t>
            </a:r>
            <a:endParaRPr b="0" i="0" sz="1400" u="none" cap="none" strike="noStrike">
              <a:solidFill>
                <a:srgbClr val="000000"/>
              </a:solidFill>
              <a:latin typeface="Arial"/>
              <a:ea typeface="Arial"/>
              <a:cs typeface="Arial"/>
              <a:sym typeface="Arial"/>
            </a:endParaRPr>
          </a:p>
        </p:txBody>
      </p:sp>
      <p:pic>
        <p:nvPicPr>
          <p:cNvPr id="612" name="Google Shape;612;p3"/>
          <p:cNvPicPr preferRelativeResize="0"/>
          <p:nvPr/>
        </p:nvPicPr>
        <p:blipFill rotWithShape="1">
          <a:blip r:embed="rId6">
            <a:alphaModFix/>
          </a:blip>
          <a:srcRect b="0" l="0" r="0" t="0"/>
          <a:stretch/>
        </p:blipFill>
        <p:spPr>
          <a:xfrm>
            <a:off x="2943419" y="1242898"/>
            <a:ext cx="3934233" cy="53295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descr="A picture containing clock&#10;&#10;Description automatically generated" id="618" name="Google Shape;618;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9" name="Google Shape;619;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0" name="Google Shape;620;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1" name="Google Shape;621;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2" name="Google Shape;622;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Explain Patterns and Structures</a:t>
            </a:r>
            <a:endParaRPr b="0" i="0" sz="1400" u="none" cap="none" strike="noStrike">
              <a:solidFill>
                <a:srgbClr val="000000"/>
              </a:solidFill>
              <a:latin typeface="Century Gothic"/>
              <a:ea typeface="Century Gothic"/>
              <a:cs typeface="Century Gothic"/>
              <a:sym typeface="Century Gothic"/>
            </a:endParaRPr>
          </a:p>
        </p:txBody>
      </p:sp>
      <p:sp>
        <p:nvSpPr>
          <p:cNvPr id="623" name="Google Shape;623;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148</a:t>
            </a:r>
            <a:endParaRPr b="0" i="0" sz="1400" u="none" cap="none" strike="noStrike">
              <a:solidFill>
                <a:srgbClr val="000000"/>
              </a:solidFill>
              <a:latin typeface="Century Gothic"/>
              <a:ea typeface="Century Gothic"/>
              <a:cs typeface="Century Gothic"/>
              <a:sym typeface="Century Gothic"/>
            </a:endParaRPr>
          </a:p>
        </p:txBody>
      </p:sp>
      <p:sp>
        <p:nvSpPr>
          <p:cNvPr id="624" name="Google Shape;624;p45"/>
          <p:cNvSpPr txBox="1"/>
          <p:nvPr/>
        </p:nvSpPr>
        <p:spPr>
          <a:xfrm>
            <a:off x="7115055" y="2473766"/>
            <a:ext cx="4124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25" name="Google Shape;625;p45"/>
          <p:cNvPicPr preferRelativeResize="0"/>
          <p:nvPr/>
        </p:nvPicPr>
        <p:blipFill rotWithShape="1">
          <a:blip r:embed="rId6">
            <a:alphaModFix/>
          </a:blip>
          <a:srcRect b="0" l="0" r="0" t="0"/>
          <a:stretch/>
        </p:blipFill>
        <p:spPr>
          <a:xfrm>
            <a:off x="2468363" y="1396999"/>
            <a:ext cx="3771875" cy="5112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descr="A picture containing clock&#10;&#10;Description automatically generated" id="631" name="Google Shape;631;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2" name="Google Shape;632;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3" name="Google Shape;633;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4" name="Google Shape;634;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5" name="Google Shape;635;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 Write for a Reader</a:t>
            </a:r>
            <a:endParaRPr b="0" i="0" sz="3600" u="none" cap="none" strike="noStrike">
              <a:solidFill>
                <a:srgbClr val="000000"/>
              </a:solidFill>
              <a:latin typeface="Century Gothic"/>
              <a:ea typeface="Century Gothic"/>
              <a:cs typeface="Century Gothic"/>
              <a:sym typeface="Century Gothic"/>
            </a:endParaRPr>
          </a:p>
        </p:txBody>
      </p:sp>
      <p:sp>
        <p:nvSpPr>
          <p:cNvPr id="636" name="Google Shape;636;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152</a:t>
            </a:r>
            <a:endParaRPr b="0" i="0" sz="1400" u="none" cap="none" strike="noStrike">
              <a:solidFill>
                <a:srgbClr val="000000"/>
              </a:solidFill>
              <a:latin typeface="Century Gothic"/>
              <a:ea typeface="Century Gothic"/>
              <a:cs typeface="Century Gothic"/>
              <a:sym typeface="Century Gothic"/>
            </a:endParaRPr>
          </a:p>
        </p:txBody>
      </p:sp>
      <p:sp>
        <p:nvSpPr>
          <p:cNvPr id="637" name="Google Shape;637;p46"/>
          <p:cNvSpPr txBox="1"/>
          <p:nvPr/>
        </p:nvSpPr>
        <p:spPr>
          <a:xfrm>
            <a:off x="8008107" y="2246966"/>
            <a:ext cx="3518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638" name="Google Shape;638;p46"/>
          <p:cNvPicPr preferRelativeResize="0"/>
          <p:nvPr/>
        </p:nvPicPr>
        <p:blipFill rotWithShape="1">
          <a:blip r:embed="rId6">
            <a:alphaModFix/>
          </a:blip>
          <a:srcRect b="0" l="0" r="0" t="0"/>
          <a:stretch/>
        </p:blipFill>
        <p:spPr>
          <a:xfrm>
            <a:off x="2878338" y="1297864"/>
            <a:ext cx="3797062" cy="51855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descr="A picture containing clock&#10;&#10;Description automatically generated" id="644" name="Google Shape;644;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5" name="Google Shape;645;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6" name="Google Shape;646;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7" name="Google Shape;647;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8" name="Google Shape;648;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49" name="Google Shape;649;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650" name="Google Shape;650;p47"/>
          <p:cNvPicPr preferRelativeResize="0"/>
          <p:nvPr/>
        </p:nvPicPr>
        <p:blipFill rotWithShape="1">
          <a:blip r:embed="rId7">
            <a:alphaModFix/>
          </a:blip>
          <a:srcRect b="0" l="0" r="0" t="0"/>
          <a:stretch/>
        </p:blipFill>
        <p:spPr>
          <a:xfrm>
            <a:off x="2815625" y="4729101"/>
            <a:ext cx="1200150" cy="1200150"/>
          </a:xfrm>
          <a:prstGeom prst="rect">
            <a:avLst/>
          </a:prstGeom>
          <a:noFill/>
          <a:ln>
            <a:noFill/>
          </a:ln>
        </p:spPr>
      </p:pic>
      <p:pic>
        <p:nvPicPr>
          <p:cNvPr id="651" name="Google Shape;651;p47"/>
          <p:cNvPicPr preferRelativeResize="0"/>
          <p:nvPr/>
        </p:nvPicPr>
        <p:blipFill rotWithShape="1">
          <a:blip r:embed="rId8">
            <a:alphaModFix/>
          </a:blip>
          <a:srcRect b="0" l="0" r="0" t="0"/>
          <a:stretch/>
        </p:blipFill>
        <p:spPr>
          <a:xfrm>
            <a:off x="1353550" y="4724338"/>
            <a:ext cx="1209675" cy="1209675"/>
          </a:xfrm>
          <a:prstGeom prst="rect">
            <a:avLst/>
          </a:prstGeom>
          <a:noFill/>
          <a:ln>
            <a:noFill/>
          </a:ln>
        </p:spPr>
      </p:pic>
      <p:pic>
        <p:nvPicPr>
          <p:cNvPr id="652" name="Google Shape;652;p47"/>
          <p:cNvPicPr preferRelativeResize="0"/>
          <p:nvPr/>
        </p:nvPicPr>
        <p:blipFill rotWithShape="1">
          <a:blip r:embed="rId9">
            <a:alphaModFix/>
          </a:blip>
          <a:srcRect b="0" l="0" r="0" t="0"/>
          <a:stretch/>
        </p:blipFill>
        <p:spPr>
          <a:xfrm>
            <a:off x="2772788" y="3267076"/>
            <a:ext cx="1219200" cy="1219200"/>
          </a:xfrm>
          <a:prstGeom prst="rect">
            <a:avLst/>
          </a:prstGeom>
          <a:noFill/>
          <a:ln>
            <a:noFill/>
          </a:ln>
        </p:spPr>
      </p:pic>
      <p:pic>
        <p:nvPicPr>
          <p:cNvPr id="653" name="Google Shape;653;p47"/>
          <p:cNvPicPr preferRelativeResize="0"/>
          <p:nvPr/>
        </p:nvPicPr>
        <p:blipFill rotWithShape="1">
          <a:blip r:embed="rId10">
            <a:alphaModFix/>
          </a:blip>
          <a:srcRect b="0" l="0" r="0" t="0"/>
          <a:stretch/>
        </p:blipFill>
        <p:spPr>
          <a:xfrm>
            <a:off x="1339263" y="3324200"/>
            <a:ext cx="1247775" cy="1171575"/>
          </a:xfrm>
          <a:prstGeom prst="rect">
            <a:avLst/>
          </a:prstGeom>
          <a:noFill/>
          <a:ln>
            <a:noFill/>
          </a:ln>
        </p:spPr>
      </p:pic>
      <p:pic>
        <p:nvPicPr>
          <p:cNvPr id="654" name="Google Shape;654;p47"/>
          <p:cNvPicPr preferRelativeResize="0"/>
          <p:nvPr/>
        </p:nvPicPr>
        <p:blipFill rotWithShape="1">
          <a:blip r:embed="rId11">
            <a:alphaModFix/>
          </a:blip>
          <a:srcRect b="0" l="0" r="0" t="0"/>
          <a:stretch/>
        </p:blipFill>
        <p:spPr>
          <a:xfrm>
            <a:off x="2787075" y="1876413"/>
            <a:ext cx="1190625" cy="1228725"/>
          </a:xfrm>
          <a:prstGeom prst="rect">
            <a:avLst/>
          </a:prstGeom>
          <a:noFill/>
          <a:ln>
            <a:noFill/>
          </a:ln>
        </p:spPr>
      </p:pic>
      <p:pic>
        <p:nvPicPr>
          <p:cNvPr id="655" name="Google Shape;655;p47"/>
          <p:cNvPicPr preferRelativeResize="0"/>
          <p:nvPr/>
        </p:nvPicPr>
        <p:blipFill rotWithShape="1">
          <a:blip r:embed="rId12">
            <a:alphaModFix/>
          </a:blip>
          <a:srcRect b="0" l="0" r="0" t="0"/>
          <a:stretch/>
        </p:blipFill>
        <p:spPr>
          <a:xfrm>
            <a:off x="1353550" y="1885938"/>
            <a:ext cx="1219200" cy="12096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descr="A picture containing clock&#10;&#10;Description automatically generated" id="661" name="Google Shape;661;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2" name="Google Shape;662;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3" name="Google Shape;663;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4" name="Google Shape;664;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5" name="Google Shape;665;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Launch Writing Workshop</a:t>
            </a:r>
            <a:endParaRPr b="0" i="0" sz="4000" u="none" cap="none" strike="noStrike">
              <a:solidFill>
                <a:srgbClr val="000000"/>
              </a:solidFill>
              <a:latin typeface="Century Gothic"/>
              <a:ea typeface="Century Gothic"/>
              <a:cs typeface="Century Gothic"/>
              <a:sym typeface="Century Gothic"/>
            </a:endParaRPr>
          </a:p>
        </p:txBody>
      </p:sp>
      <p:sp>
        <p:nvSpPr>
          <p:cNvPr id="666" name="Google Shape;666;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156</a:t>
            </a:r>
            <a:endParaRPr b="0" i="0" sz="1400" u="none" cap="none" strike="noStrike">
              <a:solidFill>
                <a:srgbClr val="000000"/>
              </a:solidFill>
              <a:latin typeface="Century Gothic"/>
              <a:ea typeface="Century Gothic"/>
              <a:cs typeface="Century Gothic"/>
              <a:sym typeface="Century Gothic"/>
            </a:endParaRPr>
          </a:p>
        </p:txBody>
      </p:sp>
      <p:pic>
        <p:nvPicPr>
          <p:cNvPr id="667" name="Google Shape;667;p48"/>
          <p:cNvPicPr preferRelativeResize="0"/>
          <p:nvPr/>
        </p:nvPicPr>
        <p:blipFill rotWithShape="1">
          <a:blip r:embed="rId6">
            <a:alphaModFix/>
          </a:blip>
          <a:srcRect b="0" l="0" r="0" t="0"/>
          <a:stretch/>
        </p:blipFill>
        <p:spPr>
          <a:xfrm>
            <a:off x="2524112" y="1362643"/>
            <a:ext cx="3848412" cy="52043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68" name="Google Shape;668;p48"/>
          <p:cNvSpPr txBox="1"/>
          <p:nvPr/>
        </p:nvSpPr>
        <p:spPr>
          <a:xfrm>
            <a:off x="7747859" y="2351547"/>
            <a:ext cx="3274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156 in your Student Interactive.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descr="A picture containing clock&#10;&#10;Description automatically generated" id="674" name="Google Shape;674;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5" name="Google Shape;675;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6" name="Google Shape;676;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7" name="Google Shape;677;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8" name="Google Shape;678;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79" name="Google Shape;679;p49"/>
          <p:cNvSpPr txBox="1"/>
          <p:nvPr/>
        </p:nvSpPr>
        <p:spPr>
          <a:xfrm>
            <a:off x="995894" y="1899966"/>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add </a:t>
            </a:r>
            <a:r>
              <a:rPr b="0" i="0" lang="en-US" sz="3200" u="none" cap="none" strike="noStrike">
                <a:solidFill>
                  <a:schemeClr val="dk1"/>
                </a:solidFill>
                <a:latin typeface="Century Gothic"/>
                <a:ea typeface="Century Gothic"/>
                <a:cs typeface="Century Gothic"/>
                <a:sym typeface="Century Gothic"/>
              </a:rPr>
              <a:t>details to your writing. </a:t>
            </a:r>
            <a:endParaRPr b="0" i="0" sz="3200" u="none" cap="none" strike="noStrike">
              <a:solidFill>
                <a:schemeClr val="dk1"/>
              </a:solidFill>
              <a:latin typeface="Century Gothic"/>
              <a:ea typeface="Century Gothic"/>
              <a:cs typeface="Century Gothic"/>
              <a:sym typeface="Century Gothic"/>
            </a:endParaRPr>
          </a:p>
        </p:txBody>
      </p:sp>
      <p:sp>
        <p:nvSpPr>
          <p:cNvPr id="680" name="Google Shape;680;p49"/>
          <p:cNvSpPr txBox="1"/>
          <p:nvPr/>
        </p:nvSpPr>
        <p:spPr>
          <a:xfrm>
            <a:off x="992880" y="2991179"/>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will continue </a:t>
            </a:r>
            <a:r>
              <a:rPr b="1" i="0" lang="en-US" sz="3200" u="none" cap="none" strike="noStrike">
                <a:solidFill>
                  <a:schemeClr val="dk1"/>
                </a:solidFill>
                <a:latin typeface="Century Gothic"/>
                <a:ea typeface="Century Gothic"/>
                <a:cs typeface="Century Gothic"/>
                <a:sym typeface="Century Gothic"/>
              </a:rPr>
              <a:t>to work </a:t>
            </a:r>
            <a:r>
              <a:rPr b="0" i="0" lang="en-US" sz="3200" u="none" cap="none" strike="noStrike">
                <a:solidFill>
                  <a:schemeClr val="dk1"/>
                </a:solidFill>
                <a:latin typeface="Century Gothic"/>
                <a:ea typeface="Century Gothic"/>
                <a:cs typeface="Century Gothic"/>
                <a:sym typeface="Century Gothic"/>
              </a:rPr>
              <a:t>on your draft and add details to your writing.</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81" name="Google Shape;681;p49"/>
          <p:cNvPicPr preferRelativeResize="0"/>
          <p:nvPr/>
        </p:nvPicPr>
        <p:blipFill rotWithShape="1">
          <a:blip r:embed="rId6">
            <a:alphaModFix/>
          </a:blip>
          <a:srcRect b="0" l="0" r="0" t="0"/>
          <a:stretch/>
        </p:blipFill>
        <p:spPr>
          <a:xfrm>
            <a:off x="9106572" y="2867900"/>
            <a:ext cx="2429785" cy="2429785"/>
          </a:xfrm>
          <a:prstGeom prst="rect">
            <a:avLst/>
          </a:prstGeom>
          <a:noFill/>
          <a:ln>
            <a:noFill/>
          </a:ln>
        </p:spPr>
      </p:pic>
      <p:sp>
        <p:nvSpPr>
          <p:cNvPr id="682" name="Google Shape;682;p49"/>
          <p:cNvSpPr txBox="1"/>
          <p:nvPr/>
        </p:nvSpPr>
        <p:spPr>
          <a:xfrm>
            <a:off x="992880" y="4574835"/>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interesting details you have added to your drafts.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descr="A picture containing clock&#10;&#10;Description automatically generated" id="688" name="Google Shape;688;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9" name="Google Shape;689;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0" name="Google Shape;690;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1" name="Google Shape;691;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2" name="Google Shape;692;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693" name="Google Shape;693;p50"/>
          <p:cNvSpPr txBox="1"/>
          <p:nvPr/>
        </p:nvSpPr>
        <p:spPr>
          <a:xfrm>
            <a:off x="8020162" y="371882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bunch</a:t>
            </a:r>
            <a:endParaRPr b="0" i="0" sz="1400" u="none" cap="none" strike="noStrike">
              <a:solidFill>
                <a:srgbClr val="000000"/>
              </a:solidFill>
              <a:latin typeface="Century Gothic"/>
              <a:ea typeface="Century Gothic"/>
              <a:cs typeface="Century Gothic"/>
              <a:sym typeface="Century Gothic"/>
            </a:endParaRPr>
          </a:p>
        </p:txBody>
      </p:sp>
      <p:sp>
        <p:nvSpPr>
          <p:cNvPr id="694" name="Google Shape;694;p50"/>
          <p:cNvSpPr txBox="1"/>
          <p:nvPr/>
        </p:nvSpPr>
        <p:spPr>
          <a:xfrm>
            <a:off x="4468035" y="371882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wash</a:t>
            </a:r>
            <a:endParaRPr b="0" i="0" sz="1400" u="none" cap="none" strike="noStrike">
              <a:solidFill>
                <a:srgbClr val="000000"/>
              </a:solidFill>
              <a:latin typeface="Century Gothic"/>
              <a:ea typeface="Century Gothic"/>
              <a:cs typeface="Century Gothic"/>
              <a:sym typeface="Century Gothic"/>
            </a:endParaRPr>
          </a:p>
        </p:txBody>
      </p:sp>
      <p:sp>
        <p:nvSpPr>
          <p:cNvPr id="695" name="Google Shape;695;p50"/>
          <p:cNvSpPr txBox="1"/>
          <p:nvPr/>
        </p:nvSpPr>
        <p:spPr>
          <a:xfrm>
            <a:off x="915908" y="371882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chase</a:t>
            </a:r>
            <a:endParaRPr b="0" i="0" sz="1400" u="none" cap="none" strike="noStrike">
              <a:solidFill>
                <a:srgbClr val="000000"/>
              </a:solidFill>
              <a:latin typeface="Century Gothic"/>
              <a:ea typeface="Century Gothic"/>
              <a:cs typeface="Century Gothic"/>
              <a:sym typeface="Century Gothic"/>
            </a:endParaRPr>
          </a:p>
        </p:txBody>
      </p:sp>
      <p:sp>
        <p:nvSpPr>
          <p:cNvPr id="696" name="Google Shape;696;p50"/>
          <p:cNvSpPr txBox="1"/>
          <p:nvPr/>
        </p:nvSpPr>
        <p:spPr>
          <a:xfrm>
            <a:off x="915908" y="190497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ph</a:t>
            </a:r>
            <a:endParaRPr b="0" i="0" sz="1400" u="none" cap="none" strike="noStrike">
              <a:solidFill>
                <a:srgbClr val="000000"/>
              </a:solidFill>
              <a:latin typeface="Century Gothic"/>
              <a:ea typeface="Century Gothic"/>
              <a:cs typeface="Century Gothic"/>
              <a:sym typeface="Century Gothic"/>
            </a:endParaRPr>
          </a:p>
        </p:txBody>
      </p:sp>
      <p:sp>
        <p:nvSpPr>
          <p:cNvPr id="697" name="Google Shape;697;p50"/>
          <p:cNvSpPr txBox="1"/>
          <p:nvPr/>
        </p:nvSpPr>
        <p:spPr>
          <a:xfrm>
            <a:off x="4495801" y="190497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ch</a:t>
            </a:r>
            <a:endParaRPr b="0" i="0" sz="1400" u="none" cap="none" strike="noStrike">
              <a:solidFill>
                <a:srgbClr val="000000"/>
              </a:solidFill>
              <a:latin typeface="Century Gothic"/>
              <a:ea typeface="Century Gothic"/>
              <a:cs typeface="Century Gothic"/>
              <a:sym typeface="Century Gothic"/>
            </a:endParaRPr>
          </a:p>
        </p:txBody>
      </p:sp>
      <p:sp>
        <p:nvSpPr>
          <p:cNvPr id="698" name="Google Shape;698;p50"/>
          <p:cNvSpPr txBox="1"/>
          <p:nvPr/>
        </p:nvSpPr>
        <p:spPr>
          <a:xfrm>
            <a:off x="8075694" y="189045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tch</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descr="A picture containing clock&#10;&#10;Description automatically generated" id="704" name="Google Shape;704;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5" name="Google Shape;705;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6" name="Google Shape;706;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7" name="Google Shape;707;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8" name="Google Shape;708;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09" name="Google Shape;709;p51"/>
          <p:cNvSpPr txBox="1"/>
          <p:nvPr/>
        </p:nvSpPr>
        <p:spPr>
          <a:xfrm>
            <a:off x="577019" y="4090563"/>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We will </a:t>
            </a:r>
            <a:r>
              <a:rPr b="1" i="0" lang="en-US" sz="3200" u="none" cap="none" strike="noStrike">
                <a:solidFill>
                  <a:schemeClr val="dk1"/>
                </a:solidFill>
                <a:latin typeface="Century Gothic"/>
                <a:ea typeface="Century Gothic"/>
                <a:cs typeface="Century Gothic"/>
                <a:sym typeface="Century Gothic"/>
              </a:rPr>
              <a:t>edit</a:t>
            </a:r>
            <a:r>
              <a:rPr b="0" i="0" lang="en-US" sz="3200" u="none" cap="none" strike="noStrike">
                <a:solidFill>
                  <a:schemeClr val="dk1"/>
                </a:solidFill>
                <a:latin typeface="Century Gothic"/>
                <a:ea typeface="Century Gothic"/>
                <a:cs typeface="Century Gothic"/>
                <a:sym typeface="Century Gothic"/>
              </a:rPr>
              <a:t> sentences for correct punctuation. </a:t>
            </a:r>
            <a:endParaRPr b="0" i="0" sz="3200" u="none" cap="none" strike="noStrike">
              <a:solidFill>
                <a:schemeClr val="dk1"/>
              </a:solidFill>
              <a:latin typeface="Century Gothic"/>
              <a:ea typeface="Century Gothic"/>
              <a:cs typeface="Century Gothic"/>
              <a:sym typeface="Century Gothic"/>
            </a:endParaRPr>
          </a:p>
        </p:txBody>
      </p:sp>
      <p:sp>
        <p:nvSpPr>
          <p:cNvPr id="710" name="Google Shape;710;p51"/>
          <p:cNvSpPr txBox="1"/>
          <p:nvPr/>
        </p:nvSpPr>
        <p:spPr>
          <a:xfrm>
            <a:off x="700591" y="1982627"/>
            <a:ext cx="9143494" cy="156962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Your friend is kind.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Is your friend kind</a:t>
            </a:r>
            <a:r>
              <a:rPr b="0" i="0" lang="en-US" sz="4800" u="none" cap="none" strike="noStrike">
                <a:solidFill>
                  <a:schemeClr val="accent1"/>
                </a:solidFill>
                <a:latin typeface="Arial"/>
                <a:ea typeface="Arial"/>
                <a:cs typeface="Arial"/>
                <a:sym typeface="Arial"/>
              </a:rPr>
              <a:t>?</a:t>
            </a:r>
            <a:endParaRPr b="0" i="0" sz="48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descr="A picture containing drawing, lamp&#10;&#10;Description automatically generated" id="716" name="Google Shape;716;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17" name="Google Shape;717;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18" name="Google Shape;718;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19" name="Google Shape;719;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20" name="Google Shape;720;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21" name="Google Shape;721;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descr="A picture containing clock&#10;&#10;Description automatically generated" id="727" name="Google Shape;727;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8" name="Google Shape;728;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9" name="Google Shape;729;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0" name="Google Shape;730;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1" name="Google Shape;731;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32" name="Google Shape;732;p53"/>
          <p:cNvSpPr txBox="1"/>
          <p:nvPr/>
        </p:nvSpPr>
        <p:spPr>
          <a:xfrm>
            <a:off x="819040" y="2308502"/>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these</a:t>
            </a:r>
            <a:endParaRPr b="0" i="0" sz="1400" u="none" cap="none" strike="noStrike">
              <a:solidFill>
                <a:srgbClr val="000000"/>
              </a:solidFill>
              <a:latin typeface="Century Gothic"/>
              <a:ea typeface="Century Gothic"/>
              <a:cs typeface="Century Gothic"/>
              <a:sym typeface="Century Gothic"/>
            </a:endParaRPr>
          </a:p>
        </p:txBody>
      </p:sp>
      <p:sp>
        <p:nvSpPr>
          <p:cNvPr id="733" name="Google Shape;733;p53"/>
          <p:cNvSpPr txBox="1"/>
          <p:nvPr/>
        </p:nvSpPr>
        <p:spPr>
          <a:xfrm>
            <a:off x="4436971" y="2318987"/>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match</a:t>
            </a:r>
            <a:endParaRPr b="0" i="0" sz="1400" u="none" cap="none" strike="noStrike">
              <a:solidFill>
                <a:srgbClr val="000000"/>
              </a:solidFill>
              <a:latin typeface="Century Gothic"/>
              <a:ea typeface="Century Gothic"/>
              <a:cs typeface="Century Gothic"/>
              <a:sym typeface="Century Gothic"/>
            </a:endParaRPr>
          </a:p>
        </p:txBody>
      </p:sp>
      <p:sp>
        <p:nvSpPr>
          <p:cNvPr id="734" name="Google Shape;734;p53"/>
          <p:cNvSpPr txBox="1"/>
          <p:nvPr/>
        </p:nvSpPr>
        <p:spPr>
          <a:xfrm>
            <a:off x="4436971" y="4228263"/>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shave</a:t>
            </a:r>
            <a:endParaRPr b="0" i="0" sz="1400" u="none" cap="none" strike="noStrike">
              <a:solidFill>
                <a:srgbClr val="000000"/>
              </a:solidFill>
              <a:latin typeface="Century Gothic"/>
              <a:ea typeface="Century Gothic"/>
              <a:cs typeface="Century Gothic"/>
              <a:sym typeface="Century Gothic"/>
            </a:endParaRPr>
          </a:p>
        </p:txBody>
      </p:sp>
      <p:sp>
        <p:nvSpPr>
          <p:cNvPr id="735" name="Google Shape;735;p53"/>
          <p:cNvSpPr txBox="1"/>
          <p:nvPr/>
        </p:nvSpPr>
        <p:spPr>
          <a:xfrm>
            <a:off x="819040" y="4228264"/>
            <a:ext cx="2614570"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church</a:t>
            </a:r>
            <a:endParaRPr b="0" i="0" sz="1400" u="none" cap="none" strike="noStrike">
              <a:solidFill>
                <a:srgbClr val="000000"/>
              </a:solidFill>
              <a:latin typeface="Century Gothic"/>
              <a:ea typeface="Century Gothic"/>
              <a:cs typeface="Century Gothic"/>
              <a:sym typeface="Century Gothic"/>
            </a:endParaRPr>
          </a:p>
        </p:txBody>
      </p:sp>
      <p:sp>
        <p:nvSpPr>
          <p:cNvPr id="736" name="Google Shape;736;p53"/>
          <p:cNvSpPr txBox="1"/>
          <p:nvPr/>
        </p:nvSpPr>
        <p:spPr>
          <a:xfrm>
            <a:off x="7887358" y="2298460"/>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wheel</a:t>
            </a:r>
            <a:endParaRPr b="0" i="0" sz="1400" u="none" cap="none" strike="noStrike">
              <a:solidFill>
                <a:srgbClr val="000000"/>
              </a:solidFill>
              <a:latin typeface="Century Gothic"/>
              <a:ea typeface="Century Gothic"/>
              <a:cs typeface="Century Gothic"/>
              <a:sym typeface="Century Gothic"/>
            </a:endParaRPr>
          </a:p>
        </p:txBody>
      </p:sp>
      <p:sp>
        <p:nvSpPr>
          <p:cNvPr id="737" name="Google Shape;737;p53"/>
          <p:cNvSpPr txBox="1"/>
          <p:nvPr/>
        </p:nvSpPr>
        <p:spPr>
          <a:xfrm>
            <a:off x="7887358" y="4196180"/>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chase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descr="A picture containing clock&#10;&#10;Description automatically generated" id="130" name="Google Shape;130;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1" name="Google Shape;131;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2" name="Google Shape;132;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3" name="Google Shape;133;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34" name="Google Shape;134;p8"/>
          <p:cNvSpPr txBox="1"/>
          <p:nvPr/>
        </p:nvSpPr>
        <p:spPr>
          <a:xfrm>
            <a:off x="4376580" y="1037983"/>
            <a:ext cx="2566225" cy="92328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lunch</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5" name="Google Shape;135;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36" name="Google Shape;136;p8"/>
          <p:cNvPicPr preferRelativeResize="0"/>
          <p:nvPr/>
        </p:nvPicPr>
        <p:blipFill rotWithShape="1">
          <a:blip r:embed="rId6">
            <a:alphaModFix/>
          </a:blip>
          <a:srcRect b="0" l="0" r="0" t="0"/>
          <a:stretch/>
        </p:blipFill>
        <p:spPr>
          <a:xfrm>
            <a:off x="4356591" y="2041944"/>
            <a:ext cx="3438839" cy="42006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37" name="Google Shape;137;p8"/>
          <p:cNvPicPr preferRelativeResize="0"/>
          <p:nvPr/>
        </p:nvPicPr>
        <p:blipFill rotWithShape="1">
          <a:blip r:embed="rId7">
            <a:alphaModFix/>
          </a:blip>
          <a:srcRect b="0" l="0" r="0" t="0"/>
          <a:stretch/>
        </p:blipFill>
        <p:spPr>
          <a:xfrm>
            <a:off x="560586" y="2041944"/>
            <a:ext cx="3467858" cy="42006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38" name="Google Shape;138;p8"/>
          <p:cNvPicPr preferRelativeResize="0"/>
          <p:nvPr/>
        </p:nvPicPr>
        <p:blipFill rotWithShape="1">
          <a:blip r:embed="rId8">
            <a:alphaModFix/>
          </a:blip>
          <a:srcRect b="0" l="0" r="0" t="0"/>
          <a:stretch/>
        </p:blipFill>
        <p:spPr>
          <a:xfrm>
            <a:off x="8118464" y="2065832"/>
            <a:ext cx="3398860" cy="41383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descr="A picture containing clock&#10;&#10;Description automatically generated" id="743" name="Google Shape;743;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4" name="Google Shape;744;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5" name="Google Shape;745;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6" name="Google Shape;746;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7" name="Google Shape;747;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48" name="Google Shape;748;p4"/>
          <p:cNvSpPr txBox="1"/>
          <p:nvPr/>
        </p:nvSpPr>
        <p:spPr>
          <a:xfrm>
            <a:off x="819040" y="2308502"/>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brush</a:t>
            </a:r>
            <a:endParaRPr b="0" i="0" sz="1400" u="none" cap="none" strike="noStrike">
              <a:solidFill>
                <a:srgbClr val="000000"/>
              </a:solidFill>
              <a:latin typeface="Century Gothic"/>
              <a:ea typeface="Century Gothic"/>
              <a:cs typeface="Century Gothic"/>
              <a:sym typeface="Century Gothic"/>
            </a:endParaRPr>
          </a:p>
        </p:txBody>
      </p:sp>
      <p:sp>
        <p:nvSpPr>
          <p:cNvPr id="749" name="Google Shape;749;p4"/>
          <p:cNvSpPr txBox="1"/>
          <p:nvPr/>
        </p:nvSpPr>
        <p:spPr>
          <a:xfrm>
            <a:off x="4436971" y="2318987"/>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clash</a:t>
            </a:r>
            <a:endParaRPr b="0" i="0" sz="1400" u="none" cap="none" strike="noStrike">
              <a:solidFill>
                <a:srgbClr val="000000"/>
              </a:solidFill>
              <a:latin typeface="Century Gothic"/>
              <a:ea typeface="Century Gothic"/>
              <a:cs typeface="Century Gothic"/>
              <a:sym typeface="Century Gothic"/>
            </a:endParaRPr>
          </a:p>
        </p:txBody>
      </p:sp>
      <p:sp>
        <p:nvSpPr>
          <p:cNvPr id="750" name="Google Shape;750;p4"/>
          <p:cNvSpPr txBox="1"/>
          <p:nvPr/>
        </p:nvSpPr>
        <p:spPr>
          <a:xfrm>
            <a:off x="4436971" y="4228263"/>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strong</a:t>
            </a:r>
            <a:endParaRPr b="0" i="0" sz="1400" u="none" cap="none" strike="noStrike">
              <a:solidFill>
                <a:srgbClr val="000000"/>
              </a:solidFill>
              <a:latin typeface="Century Gothic"/>
              <a:ea typeface="Century Gothic"/>
              <a:cs typeface="Century Gothic"/>
              <a:sym typeface="Century Gothic"/>
            </a:endParaRPr>
          </a:p>
        </p:txBody>
      </p:sp>
      <p:sp>
        <p:nvSpPr>
          <p:cNvPr id="751" name="Google Shape;751;p4"/>
          <p:cNvSpPr txBox="1"/>
          <p:nvPr/>
        </p:nvSpPr>
        <p:spPr>
          <a:xfrm>
            <a:off x="819040" y="4228264"/>
            <a:ext cx="2614570"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glitch</a:t>
            </a:r>
            <a:endParaRPr b="0" i="0" sz="1400" u="none" cap="none" strike="noStrike">
              <a:solidFill>
                <a:srgbClr val="000000"/>
              </a:solidFill>
              <a:latin typeface="Century Gothic"/>
              <a:ea typeface="Century Gothic"/>
              <a:cs typeface="Century Gothic"/>
              <a:sym typeface="Century Gothic"/>
            </a:endParaRPr>
          </a:p>
        </p:txBody>
      </p:sp>
      <p:sp>
        <p:nvSpPr>
          <p:cNvPr id="752" name="Google Shape;752;p4"/>
          <p:cNvSpPr txBox="1"/>
          <p:nvPr/>
        </p:nvSpPr>
        <p:spPr>
          <a:xfrm>
            <a:off x="7887358" y="2298460"/>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flunk</a:t>
            </a:r>
            <a:endParaRPr b="0" i="0" sz="1400" u="none" cap="none" strike="noStrike">
              <a:solidFill>
                <a:srgbClr val="000000"/>
              </a:solidFill>
              <a:latin typeface="Century Gothic"/>
              <a:ea typeface="Century Gothic"/>
              <a:cs typeface="Century Gothic"/>
              <a:sym typeface="Century Gothic"/>
            </a:endParaRPr>
          </a:p>
        </p:txBody>
      </p:sp>
      <p:sp>
        <p:nvSpPr>
          <p:cNvPr id="753" name="Google Shape;753;p4"/>
          <p:cNvSpPr txBox="1"/>
          <p:nvPr/>
        </p:nvSpPr>
        <p:spPr>
          <a:xfrm>
            <a:off x="7887358" y="4196180"/>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tramp</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pic>
        <p:nvPicPr>
          <p:cNvPr descr="A picture containing clock&#10;&#10;Description automatically generated" id="759" name="Google Shape;759;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0" name="Google Shape;760;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1" name="Google Shape;761;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2" name="Google Shape;762;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3" name="Google Shape;763;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Monitor Comprehension</a:t>
            </a:r>
            <a:endParaRPr b="0" i="0" sz="1400" u="none" cap="none" strike="noStrike">
              <a:solidFill>
                <a:srgbClr val="000000"/>
              </a:solidFill>
              <a:latin typeface="Century Gothic"/>
              <a:ea typeface="Century Gothic"/>
              <a:cs typeface="Century Gothic"/>
              <a:sym typeface="Century Gothic"/>
            </a:endParaRPr>
          </a:p>
        </p:txBody>
      </p:sp>
      <p:sp>
        <p:nvSpPr>
          <p:cNvPr id="764" name="Google Shape;764;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99</a:t>
            </a:r>
            <a:endParaRPr b="0" i="0" sz="1400" u="none" cap="none" strike="noStrike">
              <a:solidFill>
                <a:srgbClr val="000000"/>
              </a:solidFill>
              <a:latin typeface="Century Gothic"/>
              <a:ea typeface="Century Gothic"/>
              <a:cs typeface="Century Gothic"/>
              <a:sym typeface="Century Gothic"/>
            </a:endParaRPr>
          </a:p>
        </p:txBody>
      </p:sp>
      <p:sp>
        <p:nvSpPr>
          <p:cNvPr id="765" name="Google Shape;765;p56"/>
          <p:cNvSpPr txBox="1"/>
          <p:nvPr/>
        </p:nvSpPr>
        <p:spPr>
          <a:xfrm>
            <a:off x="6286501" y="1980888"/>
            <a:ext cx="54273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3200" u="none" cap="none" strike="noStrike">
                <a:solidFill>
                  <a:srgbClr val="000000"/>
                </a:solidFill>
                <a:latin typeface="Century Gothic"/>
                <a:ea typeface="Century Gothic"/>
                <a:cs typeface="Century Gothic"/>
                <a:sym typeface="Century Gothic"/>
              </a:rPr>
              <a:t>What to do if you do not understand:</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sz="3200">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i="0" lang="en-US" sz="3200" u="none" cap="none" strike="noStrike">
                <a:solidFill>
                  <a:srgbClr val="000000"/>
                </a:solidFill>
                <a:latin typeface="Century Gothic"/>
                <a:ea typeface="Century Gothic"/>
                <a:cs typeface="Century Gothic"/>
                <a:sym typeface="Century Gothic"/>
              </a:rPr>
              <a:t>Read</a:t>
            </a:r>
            <a:r>
              <a:rPr b="0" i="0" lang="en-US" sz="3200" u="none" cap="none" strike="noStrike">
                <a:solidFill>
                  <a:srgbClr val="000000"/>
                </a:solidFill>
                <a:latin typeface="Century Gothic"/>
                <a:ea typeface="Century Gothic"/>
                <a:cs typeface="Century Gothic"/>
                <a:sym typeface="Century Gothic"/>
              </a:rPr>
              <a:t> again.</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3200" u="none" cap="none" strike="noStrike">
                <a:solidFill>
                  <a:srgbClr val="000000"/>
                </a:solidFill>
                <a:latin typeface="Century Gothic"/>
                <a:ea typeface="Century Gothic"/>
                <a:cs typeface="Century Gothic"/>
                <a:sym typeface="Century Gothic"/>
              </a:rPr>
              <a:t>Look</a:t>
            </a:r>
            <a:r>
              <a:rPr b="0" i="0" lang="en-US" sz="3200" u="none" cap="none" strike="noStrike">
                <a:solidFill>
                  <a:srgbClr val="000000"/>
                </a:solidFill>
                <a:latin typeface="Century Gothic"/>
                <a:ea typeface="Century Gothic"/>
                <a:cs typeface="Century Gothic"/>
                <a:sym typeface="Century Gothic"/>
              </a:rPr>
              <a:t> closely at pictures.</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3200" u="none" cap="none" strike="noStrike">
                <a:solidFill>
                  <a:srgbClr val="000000"/>
                </a:solidFill>
                <a:latin typeface="Century Gothic"/>
                <a:ea typeface="Century Gothic"/>
                <a:cs typeface="Century Gothic"/>
                <a:sym typeface="Century Gothic"/>
              </a:rPr>
              <a:t>Keep</a:t>
            </a:r>
            <a:r>
              <a:rPr b="0" i="0" lang="en-US" sz="3200" u="none" cap="none" strike="noStrike">
                <a:solidFill>
                  <a:srgbClr val="000000"/>
                </a:solidFill>
                <a:latin typeface="Century Gothic"/>
                <a:ea typeface="Century Gothic"/>
                <a:cs typeface="Century Gothic"/>
                <a:sym typeface="Century Gothic"/>
              </a:rPr>
              <a:t> reading.</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3200" u="none" cap="none" strike="noStrike">
                <a:solidFill>
                  <a:srgbClr val="000000"/>
                </a:solidFill>
                <a:latin typeface="Century Gothic"/>
                <a:ea typeface="Century Gothic"/>
                <a:cs typeface="Century Gothic"/>
                <a:sym typeface="Century Gothic"/>
              </a:rPr>
              <a:t>Ask</a:t>
            </a:r>
            <a:r>
              <a:rPr b="0" i="0" lang="en-US" sz="3200" u="none" cap="none" strike="noStrike">
                <a:solidFill>
                  <a:srgbClr val="000000"/>
                </a:solidFill>
                <a:latin typeface="Century Gothic"/>
                <a:ea typeface="Century Gothic"/>
                <a:cs typeface="Century Gothic"/>
                <a:sym typeface="Century Gothic"/>
              </a:rPr>
              <a:t> questions.</a:t>
            </a:r>
            <a:endParaRPr b="0" i="0" sz="3200" u="none" cap="none" strike="noStrike">
              <a:solidFill>
                <a:srgbClr val="000000"/>
              </a:solidFill>
              <a:latin typeface="Arial"/>
              <a:ea typeface="Arial"/>
              <a:cs typeface="Arial"/>
              <a:sym typeface="Arial"/>
            </a:endParaRPr>
          </a:p>
        </p:txBody>
      </p:sp>
      <p:pic>
        <p:nvPicPr>
          <p:cNvPr id="766" name="Google Shape;766;p56"/>
          <p:cNvPicPr preferRelativeResize="0"/>
          <p:nvPr/>
        </p:nvPicPr>
        <p:blipFill rotWithShape="1">
          <a:blip r:embed="rId6">
            <a:alphaModFix/>
          </a:blip>
          <a:srcRect b="0" l="0" r="0" t="0"/>
          <a:stretch/>
        </p:blipFill>
        <p:spPr>
          <a:xfrm>
            <a:off x="1802201" y="1396999"/>
            <a:ext cx="3756275" cy="51127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descr="A picture containing clock&#10;&#10;Description automatically generated" id="772" name="Google Shape;772;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3" name="Google Shape;773;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4" name="Google Shape;774;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5" name="Google Shape;775;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6" name="Google Shape;776;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900">
                <a:solidFill>
                  <a:schemeClr val="lt1"/>
                </a:solidFill>
                <a:latin typeface="Century Gothic"/>
                <a:ea typeface="Century Gothic"/>
                <a:cs typeface="Century Gothic"/>
                <a:sym typeface="Century Gothic"/>
              </a:rPr>
              <a:t>   </a:t>
            </a:r>
            <a:r>
              <a:rPr b="0" i="0" lang="en-US" sz="3900" u="none" cap="none" strike="noStrike">
                <a:solidFill>
                  <a:schemeClr val="lt1"/>
                </a:solidFill>
                <a:latin typeface="Century Gothic"/>
                <a:ea typeface="Century Gothic"/>
                <a:cs typeface="Century Gothic"/>
                <a:sym typeface="Century Gothic"/>
              </a:rPr>
              <a:t>Close Read – Monitor Comprehension</a:t>
            </a:r>
            <a:endParaRPr b="0" i="0" sz="1300" u="none" cap="none" strike="noStrike">
              <a:solidFill>
                <a:srgbClr val="000000"/>
              </a:solidFill>
              <a:latin typeface="Century Gothic"/>
              <a:ea typeface="Century Gothic"/>
              <a:cs typeface="Century Gothic"/>
              <a:sym typeface="Century Gothic"/>
            </a:endParaRPr>
          </a:p>
        </p:txBody>
      </p:sp>
      <p:sp>
        <p:nvSpPr>
          <p:cNvPr id="777" name="Google Shape;777;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a:t>
            </a:r>
            <a:endParaRPr b="0" i="0" sz="1400" u="none" cap="none" strike="noStrike">
              <a:solidFill>
                <a:srgbClr val="000000"/>
              </a:solidFill>
              <a:latin typeface="Century Gothic"/>
              <a:ea typeface="Century Gothic"/>
              <a:cs typeface="Century Gothic"/>
              <a:sym typeface="Century Gothic"/>
            </a:endParaRPr>
          </a:p>
        </p:txBody>
      </p:sp>
      <p:sp>
        <p:nvSpPr>
          <p:cNvPr id="778" name="Google Shape;778;p58"/>
          <p:cNvSpPr txBox="1"/>
          <p:nvPr/>
        </p:nvSpPr>
        <p:spPr>
          <a:xfrm>
            <a:off x="7988824" y="2447058"/>
            <a:ext cx="30000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145 in your Student Interactive. </a:t>
            </a:r>
            <a:endParaRPr b="0" i="0" sz="1400" u="none" cap="none" strike="noStrike">
              <a:solidFill>
                <a:srgbClr val="000000"/>
              </a:solidFill>
              <a:latin typeface="Arial"/>
              <a:ea typeface="Arial"/>
              <a:cs typeface="Arial"/>
              <a:sym typeface="Arial"/>
            </a:endParaRPr>
          </a:p>
        </p:txBody>
      </p:sp>
      <p:pic>
        <p:nvPicPr>
          <p:cNvPr id="779" name="Google Shape;779;p58"/>
          <p:cNvPicPr preferRelativeResize="0"/>
          <p:nvPr/>
        </p:nvPicPr>
        <p:blipFill rotWithShape="1">
          <a:blip r:embed="rId6">
            <a:alphaModFix/>
          </a:blip>
          <a:srcRect b="0" l="0" r="0" t="0"/>
          <a:stretch/>
        </p:blipFill>
        <p:spPr>
          <a:xfrm>
            <a:off x="2596975" y="1492249"/>
            <a:ext cx="3698000" cy="51098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descr="A picture containing clock&#10;&#10;Description automatically generated" id="785" name="Google Shape;785;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6" name="Google Shape;786;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7" name="Google Shape;787;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8" name="Google Shape;788;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9" name="Google Shape;789;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Monitor Comprehension</a:t>
            </a:r>
            <a:endParaRPr b="0" i="0" sz="1400" u="none" cap="none" strike="noStrike">
              <a:solidFill>
                <a:srgbClr val="000000"/>
              </a:solidFill>
              <a:latin typeface="Century Gothic"/>
              <a:ea typeface="Century Gothic"/>
              <a:cs typeface="Century Gothic"/>
              <a:sym typeface="Century Gothic"/>
            </a:endParaRPr>
          </a:p>
        </p:txBody>
      </p:sp>
      <p:sp>
        <p:nvSpPr>
          <p:cNvPr id="790" name="Google Shape;790;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149</a:t>
            </a:r>
            <a:endParaRPr b="0" i="0" sz="1400" u="none" cap="none" strike="noStrike">
              <a:solidFill>
                <a:srgbClr val="000000"/>
              </a:solidFill>
              <a:latin typeface="Century Gothic"/>
              <a:ea typeface="Century Gothic"/>
              <a:cs typeface="Century Gothic"/>
              <a:sym typeface="Century Gothic"/>
            </a:endParaRPr>
          </a:p>
        </p:txBody>
      </p:sp>
      <p:sp>
        <p:nvSpPr>
          <p:cNvPr id="791" name="Google Shape;791;p61"/>
          <p:cNvSpPr txBox="1"/>
          <p:nvPr/>
        </p:nvSpPr>
        <p:spPr>
          <a:xfrm>
            <a:off x="7119807" y="2247254"/>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792" name="Google Shape;792;p61"/>
          <p:cNvPicPr preferRelativeResize="0"/>
          <p:nvPr/>
        </p:nvPicPr>
        <p:blipFill rotWithShape="1">
          <a:blip r:embed="rId6">
            <a:alphaModFix/>
          </a:blip>
          <a:srcRect b="0" l="0" r="0" t="0"/>
          <a:stretch/>
        </p:blipFill>
        <p:spPr>
          <a:xfrm>
            <a:off x="2323574" y="1297875"/>
            <a:ext cx="3811925" cy="52107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descr="A picture containing clock&#10;&#10;Description automatically generated" id="798" name="Google Shape;798;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9" name="Google Shape;799;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0" name="Google Shape;800;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1" name="Google Shape;801;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2" name="Google Shape;802;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3800" u="none" cap="none" strike="noStrike">
                <a:solidFill>
                  <a:schemeClr val="lt1"/>
                </a:solidFill>
                <a:latin typeface="Century Gothic"/>
                <a:ea typeface="Century Gothic"/>
                <a:cs typeface="Century Gothic"/>
                <a:sym typeface="Century Gothic"/>
              </a:rPr>
              <a:t>Writing – </a:t>
            </a:r>
            <a:r>
              <a:rPr lang="en-US" sz="3800">
                <a:solidFill>
                  <a:schemeClr val="lt1"/>
                </a:solidFill>
                <a:latin typeface="Century Gothic"/>
                <a:ea typeface="Century Gothic"/>
                <a:cs typeface="Century Gothic"/>
                <a:sym typeface="Century Gothic"/>
              </a:rPr>
              <a:t>Launch Writing Workshop</a:t>
            </a:r>
            <a:endParaRPr b="0" i="0" sz="3800" u="none" cap="none" strike="noStrike">
              <a:solidFill>
                <a:srgbClr val="000000"/>
              </a:solidFill>
              <a:latin typeface="Century Gothic"/>
              <a:ea typeface="Century Gothic"/>
              <a:cs typeface="Century Gothic"/>
              <a:sym typeface="Century Gothic"/>
            </a:endParaRPr>
          </a:p>
        </p:txBody>
      </p:sp>
      <p:sp>
        <p:nvSpPr>
          <p:cNvPr id="803" name="Google Shape;803;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156</a:t>
            </a:r>
            <a:endParaRPr b="0" i="0" sz="1400" u="none" cap="none" strike="noStrike">
              <a:solidFill>
                <a:srgbClr val="000000"/>
              </a:solidFill>
              <a:latin typeface="Century Gothic"/>
              <a:ea typeface="Century Gothic"/>
              <a:cs typeface="Century Gothic"/>
              <a:sym typeface="Century Gothic"/>
            </a:endParaRPr>
          </a:p>
        </p:txBody>
      </p:sp>
      <p:sp>
        <p:nvSpPr>
          <p:cNvPr id="804" name="Google Shape;804;p62"/>
          <p:cNvSpPr txBox="1"/>
          <p:nvPr/>
        </p:nvSpPr>
        <p:spPr>
          <a:xfrm>
            <a:off x="7052074" y="2824498"/>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805" name="Google Shape;805;p62"/>
          <p:cNvPicPr preferRelativeResize="0"/>
          <p:nvPr/>
        </p:nvPicPr>
        <p:blipFill rotWithShape="1">
          <a:blip r:embed="rId6">
            <a:alphaModFix/>
          </a:blip>
          <a:srcRect b="0" l="0" r="0" t="0"/>
          <a:stretch/>
        </p:blipFill>
        <p:spPr>
          <a:xfrm>
            <a:off x="2312325" y="1379772"/>
            <a:ext cx="3766687" cy="51133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descr="A picture containing clock&#10;&#10;Description automatically generated" id="811" name="Google Shape;811;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2" name="Google Shape;812;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3" name="Google Shape;813;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4" name="Google Shape;814;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5" name="Google Shape;815;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16" name="Google Shape;816;p63"/>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Now you will </a:t>
            </a:r>
            <a:r>
              <a:rPr b="1" i="0" lang="en-US" sz="3200" u="none" cap="none" strike="noStrike">
                <a:solidFill>
                  <a:schemeClr val="dk1"/>
                </a:solidFill>
                <a:latin typeface="Century Gothic"/>
                <a:ea typeface="Century Gothic"/>
                <a:cs typeface="Century Gothic"/>
                <a:sym typeface="Century Gothic"/>
              </a:rPr>
              <a:t>add</a:t>
            </a:r>
            <a:r>
              <a:rPr b="0" i="0" lang="en-US" sz="3200" u="none" cap="none" strike="noStrike">
                <a:solidFill>
                  <a:schemeClr val="dk1"/>
                </a:solidFill>
                <a:latin typeface="Century Gothic"/>
                <a:ea typeface="Century Gothic"/>
                <a:cs typeface="Century Gothic"/>
                <a:sym typeface="Century Gothic"/>
              </a:rPr>
              <a:t> words, phrases and sentences.</a:t>
            </a:r>
            <a:endParaRPr b="0" i="0" sz="1400" u="none" cap="none" strike="noStrike">
              <a:solidFill>
                <a:srgbClr val="000000"/>
              </a:solidFill>
              <a:latin typeface="Century Gothic"/>
              <a:ea typeface="Century Gothic"/>
              <a:cs typeface="Century Gothic"/>
              <a:sym typeface="Century Gothic"/>
            </a:endParaRPr>
          </a:p>
        </p:txBody>
      </p:sp>
      <p:sp>
        <p:nvSpPr>
          <p:cNvPr id="817" name="Google Shape;817;p63"/>
          <p:cNvSpPr txBox="1"/>
          <p:nvPr/>
        </p:nvSpPr>
        <p:spPr>
          <a:xfrm>
            <a:off x="992880" y="3555878"/>
            <a:ext cx="71271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original sentences that you have created.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18" name="Google Shape;818;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pic>
        <p:nvPicPr>
          <p:cNvPr descr="A picture containing clock&#10;&#10;Description automatically generated" id="824" name="Google Shape;824;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5" name="Google Shape;825;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6" name="Google Shape;826;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7" name="Google Shape;827;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8" name="Google Shape;828;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29" name="Google Shape;829;p64"/>
          <p:cNvSpPr txBox="1"/>
          <p:nvPr/>
        </p:nvSpPr>
        <p:spPr>
          <a:xfrm>
            <a:off x="7883020" y="2820203"/>
            <a:ext cx="4499094"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review</a:t>
            </a:r>
            <a:r>
              <a:rPr b="0" i="0" lang="en-US" sz="3200" u="none" cap="none" strike="noStrike">
                <a:solidFill>
                  <a:schemeClr val="dk1"/>
                </a:solidFill>
                <a:latin typeface="Century Gothic"/>
                <a:ea typeface="Century Gothic"/>
                <a:cs typeface="Century Gothic"/>
                <a:sym typeface="Century Gothic"/>
              </a:rPr>
              <a:t> the consonant blends.</a:t>
            </a:r>
            <a:endParaRPr b="0" i="0" sz="3200" u="none" cap="none" strike="noStrike">
              <a:solidFill>
                <a:schemeClr val="dk1"/>
              </a:solidFill>
              <a:latin typeface="Century Gothic"/>
              <a:ea typeface="Century Gothic"/>
              <a:cs typeface="Century Gothic"/>
              <a:sym typeface="Century Gothic"/>
            </a:endParaRPr>
          </a:p>
        </p:txBody>
      </p:sp>
      <p:sp>
        <p:nvSpPr>
          <p:cNvPr id="830" name="Google Shape;830;p64"/>
          <p:cNvSpPr txBox="1"/>
          <p:nvPr/>
        </p:nvSpPr>
        <p:spPr>
          <a:xfrm>
            <a:off x="560637" y="131148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nest</a:t>
            </a:r>
            <a:endParaRPr b="0" i="0" sz="1400" u="none" cap="none" strike="noStrike">
              <a:solidFill>
                <a:srgbClr val="000000"/>
              </a:solidFill>
              <a:latin typeface="Century Gothic"/>
              <a:ea typeface="Century Gothic"/>
              <a:cs typeface="Century Gothic"/>
              <a:sym typeface="Century Gothic"/>
            </a:endParaRPr>
          </a:p>
        </p:txBody>
      </p:sp>
      <p:sp>
        <p:nvSpPr>
          <p:cNvPr id="831" name="Google Shape;831;p64"/>
          <p:cNvSpPr txBox="1"/>
          <p:nvPr/>
        </p:nvSpPr>
        <p:spPr>
          <a:xfrm>
            <a:off x="560637" y="266536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spring</a:t>
            </a:r>
            <a:endParaRPr b="0" i="0" sz="1400" u="none" cap="none" strike="noStrike">
              <a:solidFill>
                <a:srgbClr val="000000"/>
              </a:solidFill>
              <a:latin typeface="Century Gothic"/>
              <a:ea typeface="Century Gothic"/>
              <a:cs typeface="Century Gothic"/>
              <a:sym typeface="Century Gothic"/>
            </a:endParaRPr>
          </a:p>
        </p:txBody>
      </p:sp>
      <p:sp>
        <p:nvSpPr>
          <p:cNvPr id="832" name="Google Shape;832;p64"/>
          <p:cNvSpPr txBox="1"/>
          <p:nvPr/>
        </p:nvSpPr>
        <p:spPr>
          <a:xfrm>
            <a:off x="560637" y="401214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strong</a:t>
            </a:r>
            <a:endParaRPr b="0" i="0" sz="1400" u="none" cap="none" strike="noStrike">
              <a:solidFill>
                <a:srgbClr val="000000"/>
              </a:solidFill>
              <a:latin typeface="Century Gothic"/>
              <a:ea typeface="Century Gothic"/>
              <a:cs typeface="Century Gothic"/>
              <a:sym typeface="Century Gothic"/>
            </a:endParaRPr>
          </a:p>
        </p:txBody>
      </p:sp>
      <p:sp>
        <p:nvSpPr>
          <p:cNvPr id="833" name="Google Shape;833;p64"/>
          <p:cNvSpPr txBox="1"/>
          <p:nvPr/>
        </p:nvSpPr>
        <p:spPr>
          <a:xfrm>
            <a:off x="4109221" y="198087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past</a:t>
            </a:r>
            <a:endParaRPr b="0" i="0" sz="1400" u="none" cap="none" strike="noStrike">
              <a:solidFill>
                <a:srgbClr val="000000"/>
              </a:solidFill>
              <a:latin typeface="Century Gothic"/>
              <a:ea typeface="Century Gothic"/>
              <a:cs typeface="Century Gothic"/>
              <a:sym typeface="Century Gothic"/>
            </a:endParaRPr>
          </a:p>
        </p:txBody>
      </p:sp>
      <p:sp>
        <p:nvSpPr>
          <p:cNvPr id="834" name="Google Shape;834;p64"/>
          <p:cNvSpPr txBox="1"/>
          <p:nvPr/>
        </p:nvSpPr>
        <p:spPr>
          <a:xfrm>
            <a:off x="4109221" y="335879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spend</a:t>
            </a:r>
            <a:endParaRPr b="0" i="0" sz="1400" u="none" cap="none" strike="noStrike">
              <a:solidFill>
                <a:srgbClr val="000000"/>
              </a:solidFill>
              <a:latin typeface="Century Gothic"/>
              <a:ea typeface="Century Gothic"/>
              <a:cs typeface="Century Gothic"/>
              <a:sym typeface="Century Gothic"/>
            </a:endParaRPr>
          </a:p>
        </p:txBody>
      </p:sp>
      <p:sp>
        <p:nvSpPr>
          <p:cNvPr id="835" name="Google Shape;835;p64"/>
          <p:cNvSpPr txBox="1"/>
          <p:nvPr/>
        </p:nvSpPr>
        <p:spPr>
          <a:xfrm>
            <a:off x="4109221" y="473670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frog</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pic>
        <p:nvPicPr>
          <p:cNvPr descr="A picture containing clock&#10;&#10;Description automatically generated" id="841" name="Google Shape;841;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2" name="Google Shape;842;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3" name="Google Shape;843;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4" name="Google Shape;844;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5" name="Google Shape;845;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46" name="Google Shape;846;p65"/>
          <p:cNvSpPr txBox="1"/>
          <p:nvPr/>
        </p:nvSpPr>
        <p:spPr>
          <a:xfrm>
            <a:off x="7046314" y="2332057"/>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47" name="Google Shape;847;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154</a:t>
            </a:r>
            <a:endParaRPr b="0" i="0" sz="1400" u="none" cap="none" strike="noStrike">
              <a:solidFill>
                <a:srgbClr val="000000"/>
              </a:solidFill>
              <a:latin typeface="Century Gothic"/>
              <a:ea typeface="Century Gothic"/>
              <a:cs typeface="Century Gothic"/>
              <a:sym typeface="Century Gothic"/>
            </a:endParaRPr>
          </a:p>
        </p:txBody>
      </p:sp>
      <p:pic>
        <p:nvPicPr>
          <p:cNvPr id="848" name="Google Shape;848;p65"/>
          <p:cNvPicPr preferRelativeResize="0"/>
          <p:nvPr/>
        </p:nvPicPr>
        <p:blipFill rotWithShape="1">
          <a:blip r:embed="rId6">
            <a:alphaModFix/>
          </a:blip>
          <a:srcRect b="0" l="0" r="0" t="0"/>
          <a:stretch/>
        </p:blipFill>
        <p:spPr>
          <a:xfrm>
            <a:off x="2242558" y="1221450"/>
            <a:ext cx="3900474" cy="53827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descr="A picture containing drawing, lamp&#10;&#10;Description automatically generated" id="853" name="Google Shape;853;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54" name="Google Shape;854;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55" name="Google Shape;855;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56" name="Google Shape;856;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57" name="Google Shape;857;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58" name="Google Shape;858;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pic>
        <p:nvPicPr>
          <p:cNvPr descr="A picture containing clock&#10;&#10;Description automatically generated" id="864" name="Google Shape;864;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65" name="Google Shape;865;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66" name="Google Shape;866;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7" name="Google Shape;867;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68" name="Google Shape;868;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69" name="Google Shape;869;p68"/>
          <p:cNvSpPr txBox="1"/>
          <p:nvPr/>
        </p:nvSpPr>
        <p:spPr>
          <a:xfrm>
            <a:off x="1029232" y="1386415"/>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scrape</a:t>
            </a:r>
            <a:endParaRPr b="0" i="0" sz="4400" u="none" cap="none" strike="noStrike">
              <a:solidFill>
                <a:srgbClr val="000000"/>
              </a:solidFill>
              <a:latin typeface="Century Gothic"/>
              <a:ea typeface="Century Gothic"/>
              <a:cs typeface="Century Gothic"/>
              <a:sym typeface="Century Gothic"/>
            </a:endParaRPr>
          </a:p>
        </p:txBody>
      </p:sp>
      <p:sp>
        <p:nvSpPr>
          <p:cNvPr id="870" name="Google Shape;870;p68"/>
          <p:cNvSpPr txBox="1"/>
          <p:nvPr/>
        </p:nvSpPr>
        <p:spPr>
          <a:xfrm>
            <a:off x="4547638" y="1386415"/>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tent</a:t>
            </a:r>
            <a:endParaRPr b="0" i="0" sz="4400" u="none" cap="none" strike="noStrike">
              <a:solidFill>
                <a:srgbClr val="000000"/>
              </a:solidFill>
              <a:latin typeface="Century Gothic"/>
              <a:ea typeface="Century Gothic"/>
              <a:cs typeface="Century Gothic"/>
              <a:sym typeface="Century Gothic"/>
            </a:endParaRPr>
          </a:p>
        </p:txBody>
      </p:sp>
      <p:sp>
        <p:nvSpPr>
          <p:cNvPr id="871" name="Google Shape;871;p68"/>
          <p:cNvSpPr txBox="1"/>
          <p:nvPr/>
        </p:nvSpPr>
        <p:spPr>
          <a:xfrm>
            <a:off x="8039453" y="1386414"/>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plank</a:t>
            </a:r>
            <a:endParaRPr b="0" i="0" sz="4400" u="none" cap="none" strike="noStrike">
              <a:solidFill>
                <a:srgbClr val="000000"/>
              </a:solidFill>
              <a:latin typeface="Century Gothic"/>
              <a:ea typeface="Century Gothic"/>
              <a:cs typeface="Century Gothic"/>
              <a:sym typeface="Century Gothic"/>
            </a:endParaRPr>
          </a:p>
        </p:txBody>
      </p:sp>
      <p:graphicFrame>
        <p:nvGraphicFramePr>
          <p:cNvPr id="872" name="Google Shape;872;p68"/>
          <p:cNvGraphicFramePr/>
          <p:nvPr/>
        </p:nvGraphicFramePr>
        <p:xfrm>
          <a:off x="1662589" y="2399183"/>
          <a:ext cx="3000000" cy="3000000"/>
        </p:xfrm>
        <a:graphic>
          <a:graphicData uri="http://schemas.openxmlformats.org/drawingml/2006/table">
            <a:tbl>
              <a:tblPr bandRow="1" firstRow="1">
                <a:noFill/>
                <a:tableStyleId>{0304EC90-EF27-402C-B271-820200335A97}</a:tableStyleId>
              </a:tblPr>
              <a:tblGrid>
                <a:gridCol w="2709325"/>
                <a:gridCol w="2709325"/>
                <a:gridCol w="2709325"/>
              </a:tblGrid>
              <a:tr h="1396300">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Beginning</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End</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Both</a:t>
                      </a:r>
                      <a:endParaRPr sz="1400" u="none" cap="none" strike="noStrike"/>
                    </a:p>
                  </a:txBody>
                  <a:tcPr marT="45725" marB="45725" marR="91450" marL="91450"/>
                </a:tc>
              </a:tr>
              <a:tr h="2750675">
                <a:tc>
                  <a:txBody>
                    <a:bodyPr/>
                    <a:lstStyle/>
                    <a:p>
                      <a:pPr indent="0" lvl="0" marL="0" marR="0" rtl="0" algn="ctr">
                        <a:lnSpc>
                          <a:spcPct val="100000"/>
                        </a:lnSpc>
                        <a:spcBef>
                          <a:spcPts val="0"/>
                        </a:spcBef>
                        <a:spcAft>
                          <a:spcPts val="0"/>
                        </a:spcAft>
                        <a:buClr>
                          <a:srgbClr val="000000"/>
                        </a:buClr>
                        <a:buSzPts val="4000"/>
                        <a:buFont typeface="Arial"/>
                        <a:buNone/>
                      </a:pPr>
                      <a:r>
                        <a:t/>
                      </a:r>
                      <a:endParaRPr sz="40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t/>
                      </a:r>
                      <a:endParaRPr sz="40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t/>
                      </a:r>
                      <a:endParaRPr sz="4000" u="none" cap="none" strike="noStrike">
                        <a:latin typeface="Century Gothic"/>
                        <a:ea typeface="Century Gothic"/>
                        <a:cs typeface="Century Gothic"/>
                        <a:sym typeface="Century Gothic"/>
                      </a:endParaRPr>
                    </a:p>
                  </a:txBody>
                  <a:tcPr marT="45725" marB="45725" marR="91450" marL="91450"/>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descr="A picture containing clock&#10;&#10;Description automatically generated" id="144" name="Google Shape;144;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45" name="Google Shape;145;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46" name="Google Shape;146;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7" name="Google Shape;147;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8" name="Google Shape;148;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49" name="Google Shape;149;p9"/>
          <p:cNvSpPr txBox="1"/>
          <p:nvPr/>
        </p:nvSpPr>
        <p:spPr>
          <a:xfrm>
            <a:off x="819040" y="29808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great</a:t>
            </a:r>
            <a:endParaRPr b="0" i="0" sz="1400" u="none" cap="none" strike="noStrike">
              <a:solidFill>
                <a:srgbClr val="000000"/>
              </a:solidFill>
              <a:latin typeface="Century Gothic"/>
              <a:ea typeface="Century Gothic"/>
              <a:cs typeface="Century Gothic"/>
              <a:sym typeface="Century Gothic"/>
            </a:endParaRPr>
          </a:p>
        </p:txBody>
      </p:sp>
      <p:sp>
        <p:nvSpPr>
          <p:cNvPr id="150" name="Google Shape;150;p9"/>
          <p:cNvSpPr txBox="1"/>
          <p:nvPr/>
        </p:nvSpPr>
        <p:spPr>
          <a:xfrm>
            <a:off x="4495801" y="295641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before</a:t>
            </a:r>
            <a:endParaRPr b="0" i="0" sz="1400" u="none" cap="none" strike="noStrike">
              <a:solidFill>
                <a:srgbClr val="000000"/>
              </a:solidFill>
              <a:latin typeface="Century Gothic"/>
              <a:ea typeface="Century Gothic"/>
              <a:cs typeface="Century Gothic"/>
              <a:sym typeface="Century Gothic"/>
            </a:endParaRPr>
          </a:p>
        </p:txBody>
      </p:sp>
      <p:sp>
        <p:nvSpPr>
          <p:cNvPr id="151" name="Google Shape;151;p9"/>
          <p:cNvSpPr txBox="1"/>
          <p:nvPr/>
        </p:nvSpPr>
        <p:spPr>
          <a:xfrm>
            <a:off x="8172562" y="294713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means</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pic>
        <p:nvPicPr>
          <p:cNvPr descr="A picture containing clock&#10;&#10;Description automatically generated" id="878" name="Google Shape;878;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9" name="Google Shape;879;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0" name="Google Shape;880;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1" name="Google Shape;881;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2" name="Google Shape;882;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883" name="Google Shape;883;p69"/>
          <p:cNvSpPr txBox="1"/>
          <p:nvPr/>
        </p:nvSpPr>
        <p:spPr>
          <a:xfrm>
            <a:off x="819040" y="528086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great</a:t>
            </a:r>
            <a:endParaRPr b="0" i="0" sz="1400" u="none" cap="none" strike="noStrike">
              <a:solidFill>
                <a:srgbClr val="000000"/>
              </a:solidFill>
              <a:latin typeface="Century Gothic"/>
              <a:ea typeface="Century Gothic"/>
              <a:cs typeface="Century Gothic"/>
              <a:sym typeface="Century Gothic"/>
            </a:endParaRPr>
          </a:p>
        </p:txBody>
      </p:sp>
      <p:sp>
        <p:nvSpPr>
          <p:cNvPr id="884" name="Google Shape;884;p69"/>
          <p:cNvSpPr txBox="1"/>
          <p:nvPr/>
        </p:nvSpPr>
        <p:spPr>
          <a:xfrm>
            <a:off x="4305618" y="528090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before</a:t>
            </a:r>
            <a:endParaRPr b="0" i="0" sz="1400" u="none" cap="none" strike="noStrike">
              <a:solidFill>
                <a:srgbClr val="000000"/>
              </a:solidFill>
              <a:latin typeface="Century Gothic"/>
              <a:ea typeface="Century Gothic"/>
              <a:cs typeface="Century Gothic"/>
              <a:sym typeface="Century Gothic"/>
            </a:endParaRPr>
          </a:p>
        </p:txBody>
      </p:sp>
      <p:sp>
        <p:nvSpPr>
          <p:cNvPr id="885" name="Google Shape;885;p69"/>
          <p:cNvSpPr txBox="1"/>
          <p:nvPr/>
        </p:nvSpPr>
        <p:spPr>
          <a:xfrm>
            <a:off x="7886383" y="525368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means</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886" name="Google Shape;886;p69"/>
          <p:cNvGraphicFramePr/>
          <p:nvPr/>
        </p:nvGraphicFramePr>
        <p:xfrm>
          <a:off x="1841816" y="1854174"/>
          <a:ext cx="3000000" cy="3000000"/>
        </p:xfrm>
        <a:graphic>
          <a:graphicData uri="http://schemas.openxmlformats.org/drawingml/2006/table">
            <a:tbl>
              <a:tblPr bandRow="1" firstRow="1">
                <a:noFill/>
                <a:tableStyleId>{3E38AADD-1E60-4E0C-AFAC-5FF74D7F2B77}</a:tableStyleId>
              </a:tblPr>
              <a:tblGrid>
                <a:gridCol w="1354675"/>
                <a:gridCol w="1354675"/>
                <a:gridCol w="1354675"/>
                <a:gridCol w="1354675"/>
                <a:gridCol w="1354675"/>
                <a:gridCol w="1354675"/>
              </a:tblGrid>
              <a:tr h="862300">
                <a:tc>
                  <a:txBody>
                    <a:bodyPr/>
                    <a:lstStyle/>
                    <a:p>
                      <a:pPr indent="0" lvl="0" marL="0" marR="0" rtl="0" algn="ctr">
                        <a:lnSpc>
                          <a:spcPct val="100000"/>
                        </a:lnSpc>
                        <a:spcBef>
                          <a:spcPts val="0"/>
                        </a:spcBef>
                        <a:spcAft>
                          <a:spcPts val="0"/>
                        </a:spcAft>
                        <a:buClr>
                          <a:srgbClr val="000000"/>
                        </a:buClr>
                        <a:buSzPts val="4000"/>
                        <a:buFont typeface="Arial"/>
                        <a:buNone/>
                      </a:pPr>
                      <a:r>
                        <a:t/>
                      </a:r>
                      <a:endParaRPr sz="40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g</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r</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a</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t</a:t>
                      </a:r>
                      <a:endParaRPr sz="1400" u="none" cap="none" strike="noStrike"/>
                    </a:p>
                  </a:txBody>
                  <a:tcPr marT="45725" marB="45725" marR="91450" marL="91450"/>
                </a:tc>
              </a:tr>
              <a:tr h="862300">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b</a:t>
                      </a:r>
                      <a:endParaRPr sz="4000" u="none" cap="none" strike="noStrike">
                        <a:solidFill>
                          <a:schemeClr val="accent1"/>
                        </a:solidFill>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e</a:t>
                      </a:r>
                      <a:endParaRPr sz="4000" u="none" cap="none" strike="noStrike">
                        <a:solidFill>
                          <a:schemeClr val="accent1"/>
                        </a:solidFill>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f</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o</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r</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e</a:t>
                      </a:r>
                      <a:endParaRPr sz="1400" u="none" cap="none" strike="noStrike"/>
                    </a:p>
                  </a:txBody>
                  <a:tcPr marT="45725" marB="45725" marR="91450" marL="91450"/>
                </a:tc>
              </a:tr>
              <a:tr h="862300">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m</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a</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n</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s</a:t>
                      </a:r>
                      <a:endParaRPr sz="1400" u="none" cap="none" strike="noStrike"/>
                    </a:p>
                  </a:txBody>
                  <a:tcPr marT="45725" marB="45725" marR="91450" marL="91450"/>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pic>
        <p:nvPicPr>
          <p:cNvPr descr="A picture containing clock&#10;&#10;Description automatically generated" id="892" name="Google Shape;892;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3" name="Google Shape;893;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4" name="Google Shape;894;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5" name="Google Shape;895;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6" name="Google Shape;896;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897" name="Google Shape;897;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150</a:t>
            </a:r>
            <a:endParaRPr b="0" i="0" sz="1400" u="none" cap="none" strike="noStrike">
              <a:solidFill>
                <a:srgbClr val="000000"/>
              </a:solidFill>
              <a:latin typeface="Century Gothic"/>
              <a:ea typeface="Century Gothic"/>
              <a:cs typeface="Century Gothic"/>
              <a:sym typeface="Century Gothic"/>
            </a:endParaRPr>
          </a:p>
        </p:txBody>
      </p:sp>
      <p:sp>
        <p:nvSpPr>
          <p:cNvPr id="898" name="Google Shape;898;p70"/>
          <p:cNvSpPr txBox="1"/>
          <p:nvPr/>
        </p:nvSpPr>
        <p:spPr>
          <a:xfrm>
            <a:off x="7210228" y="2739571"/>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150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899" name="Google Shape;899;p70"/>
          <p:cNvPicPr preferRelativeResize="0"/>
          <p:nvPr/>
        </p:nvPicPr>
        <p:blipFill rotWithShape="1">
          <a:blip r:embed="rId6">
            <a:alphaModFix/>
          </a:blip>
          <a:srcRect b="0" l="0" r="0" t="0"/>
          <a:stretch/>
        </p:blipFill>
        <p:spPr>
          <a:xfrm>
            <a:off x="2379974" y="1297866"/>
            <a:ext cx="3789550" cy="51466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pic>
        <p:nvPicPr>
          <p:cNvPr descr="A picture containing clock&#10;&#10;Description automatically generated" id="905" name="Google Shape;905;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6" name="Google Shape;906;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7" name="Google Shape;907;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8" name="Google Shape;908;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9" name="Google Shape;909;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10" name="Google Shape;910;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137</a:t>
            </a:r>
            <a:endParaRPr b="0" i="0" sz="1400" u="none" cap="none" strike="noStrike">
              <a:solidFill>
                <a:srgbClr val="000000"/>
              </a:solidFill>
              <a:latin typeface="Century Gothic"/>
              <a:ea typeface="Century Gothic"/>
              <a:cs typeface="Century Gothic"/>
              <a:sym typeface="Century Gothic"/>
            </a:endParaRPr>
          </a:p>
        </p:txBody>
      </p:sp>
      <p:sp>
        <p:nvSpPr>
          <p:cNvPr id="911" name="Google Shape;911;p71"/>
          <p:cNvSpPr txBox="1"/>
          <p:nvPr/>
        </p:nvSpPr>
        <p:spPr>
          <a:xfrm>
            <a:off x="6762749" y="3514438"/>
            <a:ext cx="5343900" cy="1293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latin typeface="Century Gothic"/>
                <a:ea typeface="Century Gothic"/>
                <a:cs typeface="Century Gothic"/>
                <a:sym typeface="Century Gothic"/>
              </a:rPr>
              <a:t>How do different place make us feel</a:t>
            </a:r>
            <a:r>
              <a:rPr lang="en-US" sz="3200"/>
              <a:t>?</a:t>
            </a:r>
            <a:endParaRPr i="0" sz="3200" u="none" cap="none" strike="noStrike">
              <a:solidFill>
                <a:srgbClr val="000000"/>
              </a:solidFill>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id="912" name="Google Shape;912;p71"/>
          <p:cNvPicPr preferRelativeResize="0"/>
          <p:nvPr/>
        </p:nvPicPr>
        <p:blipFill rotWithShape="1">
          <a:blip r:embed="rId6">
            <a:alphaModFix/>
          </a:blip>
          <a:srcRect b="0" l="0" r="0" t="0"/>
          <a:stretch/>
        </p:blipFill>
        <p:spPr>
          <a:xfrm>
            <a:off x="2161213" y="1297874"/>
            <a:ext cx="3779600" cy="5144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913" name="Google Shape;913;p71"/>
          <p:cNvPicPr preferRelativeResize="0"/>
          <p:nvPr/>
        </p:nvPicPr>
        <p:blipFill rotWithShape="1">
          <a:blip r:embed="rId7">
            <a:alphaModFix/>
          </a:blip>
          <a:srcRect b="35517" l="0" r="61884" t="19603"/>
          <a:stretch/>
        </p:blipFill>
        <p:spPr>
          <a:xfrm>
            <a:off x="6517074" y="2083576"/>
            <a:ext cx="4917204" cy="11569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descr="A picture containing clock&#10;&#10;Description automatically generated" id="919" name="Google Shape;919;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0" name="Google Shape;920;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1" name="Google Shape;921;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2" name="Google Shape;922;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3" name="Google Shape;923;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Writing – </a:t>
            </a:r>
            <a:r>
              <a:rPr lang="en-US" sz="3800">
                <a:solidFill>
                  <a:schemeClr val="lt1"/>
                </a:solidFill>
                <a:latin typeface="Century Gothic"/>
                <a:ea typeface="Century Gothic"/>
                <a:cs typeface="Century Gothic"/>
                <a:sym typeface="Century Gothic"/>
              </a:rPr>
              <a:t>Launch</a:t>
            </a:r>
            <a:r>
              <a:rPr lang="en-US" sz="3800">
                <a:solidFill>
                  <a:schemeClr val="lt1"/>
                </a:solidFill>
                <a:latin typeface="Century Gothic"/>
                <a:ea typeface="Century Gothic"/>
                <a:cs typeface="Century Gothic"/>
                <a:sym typeface="Century Gothic"/>
              </a:rPr>
              <a:t> Writing Workshop</a:t>
            </a:r>
            <a:endParaRPr b="0" i="0" sz="3800" u="none" cap="none" strike="noStrike">
              <a:solidFill>
                <a:srgbClr val="000000"/>
              </a:solidFill>
              <a:latin typeface="Century Gothic"/>
              <a:ea typeface="Century Gothic"/>
              <a:cs typeface="Century Gothic"/>
              <a:sym typeface="Century Gothic"/>
            </a:endParaRPr>
          </a:p>
        </p:txBody>
      </p:sp>
      <p:sp>
        <p:nvSpPr>
          <p:cNvPr id="924" name="Google Shape;924;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157</a:t>
            </a:r>
            <a:endParaRPr b="0" i="0" sz="1400" u="none" cap="none" strike="noStrike">
              <a:solidFill>
                <a:srgbClr val="000000"/>
              </a:solidFill>
              <a:latin typeface="Century Gothic"/>
              <a:ea typeface="Century Gothic"/>
              <a:cs typeface="Century Gothic"/>
              <a:sym typeface="Century Gothic"/>
            </a:endParaRPr>
          </a:p>
        </p:txBody>
      </p:sp>
      <p:sp>
        <p:nvSpPr>
          <p:cNvPr id="925" name="Google Shape;925;p72"/>
          <p:cNvSpPr txBox="1"/>
          <p:nvPr/>
        </p:nvSpPr>
        <p:spPr>
          <a:xfrm>
            <a:off x="6858000" y="2739571"/>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157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26" name="Google Shape;926;p72"/>
          <p:cNvPicPr preferRelativeResize="0"/>
          <p:nvPr/>
        </p:nvPicPr>
        <p:blipFill rotWithShape="1">
          <a:blip r:embed="rId6">
            <a:alphaModFix/>
          </a:blip>
          <a:srcRect b="0" l="0" r="0" t="0"/>
          <a:stretch/>
        </p:blipFill>
        <p:spPr>
          <a:xfrm>
            <a:off x="2288112" y="1460500"/>
            <a:ext cx="3621075" cy="4988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descr="A picture containing clock&#10;&#10;Description automatically generated" id="932" name="Google Shape;932;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3" name="Google Shape;933;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4" name="Google Shape;934;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5" name="Google Shape;935;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6" name="Google Shape;936;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37" name="Google Shape;937;p99"/>
          <p:cNvSpPr txBox="1"/>
          <p:nvPr/>
        </p:nvSpPr>
        <p:spPr>
          <a:xfrm>
            <a:off x="500647" y="1228148"/>
            <a:ext cx="10151271" cy="526293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 bought a </a:t>
            </a:r>
            <a:r>
              <a:rPr b="1" i="0" lang="en-US" sz="2800" u="none" cap="none" strike="noStrike">
                <a:solidFill>
                  <a:srgbClr val="000000"/>
                </a:solidFill>
                <a:latin typeface="Century Gothic"/>
                <a:ea typeface="Century Gothic"/>
                <a:cs typeface="Century Gothic"/>
                <a:sym typeface="Century Gothic"/>
              </a:rPr>
              <a:t>bunch</a:t>
            </a:r>
            <a:r>
              <a:rPr b="0" i="0" lang="en-US" sz="2800" u="none" cap="none" strike="noStrike">
                <a:solidFill>
                  <a:srgbClr val="000000"/>
                </a:solidFill>
                <a:latin typeface="Century Gothic"/>
                <a:ea typeface="Century Gothic"/>
                <a:cs typeface="Century Gothic"/>
                <a:sym typeface="Century Gothic"/>
              </a:rPr>
              <a:t> of bananas.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The dog will </a:t>
            </a:r>
            <a:r>
              <a:rPr b="1" i="0" lang="en-US" sz="2800" u="none" cap="none" strike="noStrike">
                <a:solidFill>
                  <a:srgbClr val="000000"/>
                </a:solidFill>
                <a:latin typeface="Century Gothic"/>
                <a:ea typeface="Century Gothic"/>
                <a:cs typeface="Century Gothic"/>
                <a:sym typeface="Century Gothic"/>
              </a:rPr>
              <a:t>chase</a:t>
            </a:r>
            <a:r>
              <a:rPr b="0" i="0" lang="en-US" sz="2800" u="none" cap="none" strike="noStrike">
                <a:solidFill>
                  <a:srgbClr val="000000"/>
                </a:solidFill>
                <a:latin typeface="Century Gothic"/>
                <a:ea typeface="Century Gothic"/>
                <a:cs typeface="Century Gothic"/>
                <a:sym typeface="Century Gothic"/>
              </a:rPr>
              <a:t> the ball.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It is fun to visit the pumpkin </a:t>
            </a:r>
            <a:r>
              <a:rPr b="1" i="0" lang="en-US" sz="2800" u="none" cap="none" strike="noStrike">
                <a:solidFill>
                  <a:srgbClr val="000000"/>
                </a:solidFill>
                <a:latin typeface="Century Gothic"/>
                <a:ea typeface="Century Gothic"/>
                <a:cs typeface="Century Gothic"/>
                <a:sym typeface="Century Gothic"/>
              </a:rPr>
              <a:t>patch</a:t>
            </a:r>
            <a:r>
              <a:rPr b="0" i="0" lang="en-US" sz="28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My favorite subject is </a:t>
            </a:r>
            <a:r>
              <a:rPr b="1" i="0" lang="en-US" sz="2800" u="none" cap="none" strike="noStrike">
                <a:solidFill>
                  <a:srgbClr val="000000"/>
                </a:solidFill>
                <a:latin typeface="Century Gothic"/>
                <a:ea typeface="Century Gothic"/>
                <a:cs typeface="Century Gothic"/>
                <a:sym typeface="Century Gothic"/>
              </a:rPr>
              <a:t>math</a:t>
            </a:r>
            <a:r>
              <a:rPr b="0" i="0" lang="en-US" sz="28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a:t>
            </a:r>
            <a:r>
              <a:rPr b="1" i="0" lang="en-US" sz="2800" u="none" cap="none" strike="noStrike">
                <a:solidFill>
                  <a:srgbClr val="000000"/>
                </a:solidFill>
                <a:latin typeface="Century Gothic"/>
                <a:ea typeface="Century Gothic"/>
                <a:cs typeface="Century Gothic"/>
                <a:sym typeface="Century Gothic"/>
              </a:rPr>
              <a:t>What</a:t>
            </a:r>
            <a:r>
              <a:rPr b="0" i="0" lang="en-US" sz="2800" u="none" cap="none" strike="noStrike">
                <a:solidFill>
                  <a:srgbClr val="000000"/>
                </a:solidFill>
                <a:latin typeface="Century Gothic"/>
                <a:ea typeface="Century Gothic"/>
                <a:cs typeface="Century Gothic"/>
                <a:sym typeface="Century Gothic"/>
              </a:rPr>
              <a:t> is the time</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 will </a:t>
            </a:r>
            <a:r>
              <a:rPr b="1" i="0" lang="en-US" sz="2800" u="none" cap="none" strike="noStrike">
                <a:solidFill>
                  <a:srgbClr val="000000"/>
                </a:solidFill>
                <a:latin typeface="Century Gothic"/>
                <a:ea typeface="Century Gothic"/>
                <a:cs typeface="Century Gothic"/>
                <a:sym typeface="Century Gothic"/>
              </a:rPr>
              <a:t>brush</a:t>
            </a:r>
            <a:r>
              <a:rPr b="0" i="0" lang="en-US" sz="2800" u="none" cap="none" strike="noStrike">
                <a:solidFill>
                  <a:srgbClr val="000000"/>
                </a:solidFill>
                <a:latin typeface="Century Gothic"/>
                <a:ea typeface="Century Gothic"/>
                <a:cs typeface="Century Gothic"/>
                <a:sym typeface="Century Gothic"/>
              </a:rPr>
              <a:t> my hair.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Please answer the </a:t>
            </a:r>
            <a:r>
              <a:rPr b="1" i="0" lang="en-US" sz="2800" u="none" cap="none" strike="noStrike">
                <a:solidFill>
                  <a:srgbClr val="000000"/>
                </a:solidFill>
                <a:latin typeface="Century Gothic"/>
                <a:ea typeface="Century Gothic"/>
                <a:cs typeface="Century Gothic"/>
                <a:sym typeface="Century Gothic"/>
              </a:rPr>
              <a:t>phone</a:t>
            </a:r>
            <a:r>
              <a:rPr b="0" i="0" lang="en-US" sz="28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I’ll </a:t>
            </a:r>
            <a:r>
              <a:rPr b="1" i="0" lang="en-US" sz="2800" u="none" cap="none" strike="noStrike">
                <a:solidFill>
                  <a:srgbClr val="000000"/>
                </a:solidFill>
                <a:latin typeface="Century Gothic"/>
                <a:ea typeface="Century Gothic"/>
                <a:cs typeface="Century Gothic"/>
                <a:sym typeface="Century Gothic"/>
              </a:rPr>
              <a:t>thank</a:t>
            </a:r>
            <a:r>
              <a:rPr b="0" i="0" lang="en-US" sz="2800" u="none" cap="none" strike="noStrike">
                <a:solidFill>
                  <a:srgbClr val="000000"/>
                </a:solidFill>
                <a:latin typeface="Century Gothic"/>
                <a:ea typeface="Century Gothic"/>
                <a:cs typeface="Century Gothic"/>
                <a:sym typeface="Century Gothic"/>
              </a:rPr>
              <a:t> him for his help.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a:t>
            </a:r>
            <a:r>
              <a:rPr b="1" i="0" lang="en-US" sz="2800" u="none" cap="none" strike="noStrike">
                <a:solidFill>
                  <a:srgbClr val="000000"/>
                </a:solidFill>
                <a:latin typeface="Century Gothic"/>
                <a:ea typeface="Century Gothic"/>
                <a:cs typeface="Century Gothic"/>
                <a:sym typeface="Century Gothic"/>
              </a:rPr>
              <a:t>When</a:t>
            </a:r>
            <a:r>
              <a:rPr b="0" i="0" lang="en-US" sz="2800" u="none" cap="none" strike="noStrike">
                <a:solidFill>
                  <a:srgbClr val="000000"/>
                </a:solidFill>
                <a:latin typeface="Century Gothic"/>
                <a:ea typeface="Century Gothic"/>
                <a:cs typeface="Century Gothic"/>
                <a:sym typeface="Century Gothic"/>
              </a:rPr>
              <a:t> will you be home</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He will wash the </a:t>
            </a:r>
            <a:r>
              <a:rPr b="1" i="0" lang="en-US" sz="2800" u="none" cap="none" strike="noStrike">
                <a:solidFill>
                  <a:srgbClr val="000000"/>
                </a:solidFill>
                <a:latin typeface="Century Gothic"/>
                <a:ea typeface="Century Gothic"/>
                <a:cs typeface="Century Gothic"/>
                <a:sym typeface="Century Gothic"/>
              </a:rPr>
              <a:t>dish</a:t>
            </a:r>
            <a:r>
              <a:rPr b="0" i="0" lang="en-US" sz="28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A </a:t>
            </a:r>
            <a:r>
              <a:rPr b="1" i="0" lang="en-US" sz="2800" u="none" cap="none" strike="noStrike">
                <a:solidFill>
                  <a:srgbClr val="000000"/>
                </a:solidFill>
                <a:latin typeface="Century Gothic"/>
                <a:ea typeface="Century Gothic"/>
                <a:cs typeface="Century Gothic"/>
                <a:sym typeface="Century Gothic"/>
              </a:rPr>
              <a:t>great</a:t>
            </a:r>
            <a:r>
              <a:rPr b="0" i="0" lang="en-US" sz="2800" u="none" cap="none" strike="noStrike">
                <a:solidFill>
                  <a:srgbClr val="000000"/>
                </a:solidFill>
                <a:latin typeface="Century Gothic"/>
                <a:ea typeface="Century Gothic"/>
                <a:cs typeface="Century Gothic"/>
                <a:sym typeface="Century Gothic"/>
              </a:rPr>
              <a:t> flash of lightning filled the sky.</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I will eat breakfast </a:t>
            </a:r>
            <a:r>
              <a:rPr b="1" i="0" lang="en-US" sz="2800" u="none" cap="none" strike="noStrike">
                <a:solidFill>
                  <a:srgbClr val="000000"/>
                </a:solidFill>
                <a:latin typeface="Century Gothic"/>
                <a:ea typeface="Century Gothic"/>
                <a:cs typeface="Century Gothic"/>
                <a:sym typeface="Century Gothic"/>
              </a:rPr>
              <a:t>before</a:t>
            </a:r>
            <a:r>
              <a:rPr b="0" i="0" lang="en-US" sz="2800" u="none" cap="none" strike="noStrike">
                <a:solidFill>
                  <a:srgbClr val="000000"/>
                </a:solidFill>
                <a:latin typeface="Century Gothic"/>
                <a:ea typeface="Century Gothic"/>
                <a:cs typeface="Century Gothic"/>
                <a:sym typeface="Century Gothic"/>
              </a:rPr>
              <a:t> I go to school.</a:t>
            </a:r>
            <a:endParaRPr b="0" i="0" sz="2800" u="none" cap="none" strike="noStrike">
              <a:solidFill>
                <a:schemeClr val="dk1"/>
              </a:solidFill>
              <a:latin typeface="Century Gothic"/>
              <a:ea typeface="Century Gothic"/>
              <a:cs typeface="Century Gothic"/>
              <a:sym typeface="Century Gothic"/>
            </a:endParaRPr>
          </a:p>
        </p:txBody>
      </p:sp>
      <p:sp>
        <p:nvSpPr>
          <p:cNvPr id="938" name="Google Shape;938;p99"/>
          <p:cNvSpPr/>
          <p:nvPr/>
        </p:nvSpPr>
        <p:spPr>
          <a:xfrm>
            <a:off x="5901406" y="1672110"/>
            <a:ext cx="1118441" cy="41885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9" name="Google Shape;939;p99"/>
          <p:cNvSpPr/>
          <p:nvPr/>
        </p:nvSpPr>
        <p:spPr>
          <a:xfrm>
            <a:off x="6333993" y="1254406"/>
            <a:ext cx="1142661" cy="40902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0" name="Google Shape;940;p99"/>
          <p:cNvSpPr/>
          <p:nvPr/>
        </p:nvSpPr>
        <p:spPr>
          <a:xfrm>
            <a:off x="6187924" y="2564868"/>
            <a:ext cx="114706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1" name="Google Shape;941;p99"/>
          <p:cNvSpPr/>
          <p:nvPr/>
        </p:nvSpPr>
        <p:spPr>
          <a:xfrm>
            <a:off x="6937635" y="2169901"/>
            <a:ext cx="1078037" cy="36502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2" name="Google Shape;942;p99"/>
          <p:cNvSpPr/>
          <p:nvPr/>
        </p:nvSpPr>
        <p:spPr>
          <a:xfrm>
            <a:off x="4159649" y="2984893"/>
            <a:ext cx="1056425"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3" name="Google Shape;943;p99"/>
          <p:cNvSpPr/>
          <p:nvPr/>
        </p:nvSpPr>
        <p:spPr>
          <a:xfrm>
            <a:off x="5289713" y="4204237"/>
            <a:ext cx="1044280"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4" name="Google Shape;944;p99"/>
          <p:cNvSpPr/>
          <p:nvPr/>
        </p:nvSpPr>
        <p:spPr>
          <a:xfrm>
            <a:off x="4290743" y="3429000"/>
            <a:ext cx="1056425"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5" name="Google Shape;945;p99"/>
          <p:cNvSpPr/>
          <p:nvPr/>
        </p:nvSpPr>
        <p:spPr>
          <a:xfrm>
            <a:off x="5615806" y="3770408"/>
            <a:ext cx="1145652"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6" name="Google Shape;946;p99"/>
          <p:cNvSpPr/>
          <p:nvPr/>
        </p:nvSpPr>
        <p:spPr>
          <a:xfrm>
            <a:off x="4950928" y="5137649"/>
            <a:ext cx="79247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7" name="Google Shape;947;p99"/>
          <p:cNvSpPr/>
          <p:nvPr/>
        </p:nvSpPr>
        <p:spPr>
          <a:xfrm>
            <a:off x="5440161" y="4670506"/>
            <a:ext cx="1016491" cy="43418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8" name="Google Shape;948;p99"/>
          <p:cNvSpPr/>
          <p:nvPr/>
        </p:nvSpPr>
        <p:spPr>
          <a:xfrm>
            <a:off x="7705281" y="5551983"/>
            <a:ext cx="1039928"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9" name="Google Shape;949;p99"/>
          <p:cNvSpPr/>
          <p:nvPr/>
        </p:nvSpPr>
        <p:spPr>
          <a:xfrm>
            <a:off x="8318237" y="6030728"/>
            <a:ext cx="1056425" cy="41615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pic>
        <p:nvPicPr>
          <p:cNvPr descr="A picture containing clock&#10;&#10;Description automatically generated" id="955" name="Google Shape;955;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6" name="Google Shape;956;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7" name="Google Shape;957;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8" name="Google Shape;958;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9" name="Google Shape;959;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60" name="Google Shape;960;p74"/>
          <p:cNvSpPr txBox="1"/>
          <p:nvPr/>
        </p:nvSpPr>
        <p:spPr>
          <a:xfrm>
            <a:off x="529143" y="1674853"/>
            <a:ext cx="11053254"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Which of these is correct</a:t>
            </a:r>
            <a:r>
              <a:rPr b="0" i="0" lang="en-US" sz="4000" u="none" cap="none" strike="noStrike">
                <a:solidFill>
                  <a:schemeClr val="accent1"/>
                </a:solidFill>
                <a:latin typeface="Arial"/>
                <a:ea typeface="Arial"/>
                <a:cs typeface="Arial"/>
                <a:sym typeface="Arial"/>
              </a:rPr>
              <a:t>?</a:t>
            </a:r>
            <a:endParaRPr b="0" i="0" sz="4000" u="none" cap="none" strike="noStrike">
              <a:solidFill>
                <a:schemeClr val="accent1"/>
              </a:solidFill>
              <a:latin typeface="Arial"/>
              <a:ea typeface="Arial"/>
              <a:cs typeface="Arial"/>
              <a:sym typeface="Arial"/>
            </a:endParaRPr>
          </a:p>
        </p:txBody>
      </p:sp>
      <p:sp>
        <p:nvSpPr>
          <p:cNvPr id="961" name="Google Shape;961;p74"/>
          <p:cNvSpPr txBox="1"/>
          <p:nvPr/>
        </p:nvSpPr>
        <p:spPr>
          <a:xfrm>
            <a:off x="2846339" y="2805631"/>
            <a:ext cx="6100762" cy="2554505"/>
          </a:xfrm>
          <a:prstGeom prst="rect">
            <a:avLst/>
          </a:prstGeom>
          <a:noFill/>
          <a:ln>
            <a:noFill/>
          </a:ln>
        </p:spPr>
        <p:txBody>
          <a:bodyPr anchorCtr="0" anchor="t" bIns="45700" lIns="91425" spcFirstLastPara="1" rIns="91425" wrap="square" tIns="45700">
            <a:spAutoFit/>
          </a:bodyPr>
          <a:lstStyle/>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Are they here yet</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Are they here yet</a:t>
            </a:r>
            <a:r>
              <a:rPr b="0" i="0" lang="en-US" sz="40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Are they here yet.</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Are they here yet!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68" name="Google Shape;968;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69" name="Google Shape;969;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70" name="Google Shape;970;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71" name="Google Shape;971;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72" name="Google Shape;972;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3" name="Google Shape;973;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A picture containing clock&#10;&#10;Description automatically generated" id="157" name="Google Shape;157;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8" name="Google Shape;158;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9" name="Google Shape;159;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0" name="Google Shape;160;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1" name="Google Shape;161;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62" name="Google Shape;162;p10"/>
          <p:cNvSpPr txBox="1"/>
          <p:nvPr/>
        </p:nvSpPr>
        <p:spPr>
          <a:xfrm>
            <a:off x="7195400" y="1611588"/>
            <a:ext cx="4742700" cy="427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600" u="none" cap="none" strike="noStrike">
                <a:solidFill>
                  <a:schemeClr val="dk1"/>
                </a:solidFill>
                <a:latin typeface="Century Gothic"/>
                <a:ea typeface="Century Gothic"/>
                <a:cs typeface="Century Gothic"/>
                <a:sym typeface="Century Gothic"/>
              </a:rPr>
              <a:t>Circle</a:t>
            </a:r>
            <a:r>
              <a:rPr b="0" i="0" lang="en-US" sz="2600" u="none" cap="none" strike="noStrike">
                <a:solidFill>
                  <a:schemeClr val="dk1"/>
                </a:solidFill>
                <a:latin typeface="Century Gothic"/>
                <a:ea typeface="Century Gothic"/>
                <a:cs typeface="Century Gothic"/>
                <a:sym typeface="Century Gothic"/>
              </a:rPr>
              <a:t> words that relate to senses of sound, sight, smell</a:t>
            </a:r>
            <a:r>
              <a:rPr b="0" i="0" lang="en-US" sz="2600" u="none" cap="none" strike="noStrike">
                <a:solidFill>
                  <a:schemeClr val="dk1"/>
                </a:solidFill>
                <a:latin typeface="Arial"/>
                <a:ea typeface="Arial"/>
                <a:cs typeface="Arial"/>
                <a:sym typeface="Arial"/>
              </a:rPr>
              <a:t>.</a:t>
            </a:r>
            <a:endParaRPr b="0" i="0" sz="2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800">
              <a:solidFill>
                <a:schemeClr val="dk1"/>
              </a:solidFill>
            </a:endParaRPr>
          </a:p>
          <a:p>
            <a:pPr indent="0" lvl="0" marL="0" marR="0" rtl="0" algn="l">
              <a:lnSpc>
                <a:spcPct val="100000"/>
              </a:lnSpc>
              <a:spcBef>
                <a:spcPts val="0"/>
              </a:spcBef>
              <a:spcAft>
                <a:spcPts val="0"/>
              </a:spcAft>
              <a:buNone/>
            </a:pPr>
            <a:r>
              <a:rPr b="1" i="0" lang="en-US" sz="2600" u="none" cap="none" strike="noStrike">
                <a:solidFill>
                  <a:schemeClr val="dk1"/>
                </a:solidFill>
                <a:latin typeface="Century Gothic"/>
                <a:ea typeface="Century Gothic"/>
                <a:cs typeface="Century Gothic"/>
                <a:sym typeface="Century Gothic"/>
              </a:rPr>
              <a:t>Underline</a:t>
            </a:r>
            <a:r>
              <a:rPr b="0" i="0" lang="en-US" sz="2600" u="none" cap="none" strike="noStrike">
                <a:solidFill>
                  <a:schemeClr val="dk1"/>
                </a:solidFill>
                <a:latin typeface="Century Gothic"/>
                <a:ea typeface="Century Gothic"/>
                <a:cs typeface="Century Gothic"/>
                <a:sym typeface="Century Gothic"/>
              </a:rPr>
              <a:t> words that show or tell how the narrator feels.</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sz="8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i="0" lang="en-US" sz="2600" u="none" cap="none" strike="noStrike">
                <a:solidFill>
                  <a:schemeClr val="dk1"/>
                </a:solidFill>
                <a:latin typeface="Century Gothic"/>
                <a:ea typeface="Century Gothic"/>
                <a:cs typeface="Century Gothic"/>
                <a:sym typeface="Century Gothic"/>
              </a:rPr>
              <a:t>Discuss</a:t>
            </a:r>
            <a:r>
              <a:rPr b="0" i="0" lang="en-US" sz="2600" u="none" cap="none" strike="noStrike">
                <a:solidFill>
                  <a:schemeClr val="dk1"/>
                </a:solidFill>
                <a:latin typeface="Century Gothic"/>
                <a:ea typeface="Century Gothic"/>
                <a:cs typeface="Century Gothic"/>
                <a:sym typeface="Century Gothic"/>
              </a:rPr>
              <a:t> what it means to say the city “never sleeps.”</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sz="8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i="0" lang="en-US" sz="2600" u="none" cap="none" strike="noStrike">
                <a:solidFill>
                  <a:schemeClr val="dk1"/>
                </a:solidFill>
                <a:latin typeface="Century Gothic"/>
                <a:ea typeface="Century Gothic"/>
                <a:cs typeface="Century Gothic"/>
                <a:sym typeface="Century Gothic"/>
              </a:rPr>
              <a:t>Write</a:t>
            </a:r>
            <a:r>
              <a:rPr b="0" i="0" lang="en-US" sz="2600" u="none" cap="none" strike="noStrike">
                <a:solidFill>
                  <a:schemeClr val="dk1"/>
                </a:solidFill>
                <a:latin typeface="Century Gothic"/>
                <a:ea typeface="Century Gothic"/>
                <a:cs typeface="Century Gothic"/>
                <a:sym typeface="Century Gothic"/>
              </a:rPr>
              <a:t> a sentence that tells how the narrator feels about the city.</a:t>
            </a:r>
            <a:endParaRPr b="0" i="0" sz="1400" u="none" cap="none" strike="noStrike">
              <a:solidFill>
                <a:srgbClr val="000000"/>
              </a:solidFill>
              <a:latin typeface="Arial"/>
              <a:ea typeface="Arial"/>
              <a:cs typeface="Arial"/>
              <a:sym typeface="Arial"/>
            </a:endParaRPr>
          </a:p>
          <a:p>
            <a:pPr indent="-165100" lvl="0" marL="342900" marR="0" rtl="0" algn="l">
              <a:lnSpc>
                <a:spcPct val="100000"/>
              </a:lnSpc>
              <a:spcBef>
                <a:spcPts val="0"/>
              </a:spcBef>
              <a:spcAft>
                <a:spcPts val="0"/>
              </a:spcAft>
              <a:buClr>
                <a:srgbClr val="000000"/>
              </a:buClr>
              <a:buSzPts val="28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128,129</a:t>
            </a:r>
            <a:endParaRPr b="0" i="0" sz="1400" u="none" cap="none" strike="noStrike">
              <a:solidFill>
                <a:srgbClr val="000000"/>
              </a:solidFill>
              <a:latin typeface="Century Gothic"/>
              <a:ea typeface="Century Gothic"/>
              <a:cs typeface="Century Gothic"/>
              <a:sym typeface="Century Gothic"/>
            </a:endParaRPr>
          </a:p>
        </p:txBody>
      </p:sp>
      <p:pic>
        <p:nvPicPr>
          <p:cNvPr id="164" name="Google Shape;164;p10"/>
          <p:cNvPicPr preferRelativeResize="0"/>
          <p:nvPr/>
        </p:nvPicPr>
        <p:blipFill rotWithShape="1">
          <a:blip r:embed="rId6">
            <a:alphaModFix/>
          </a:blip>
          <a:srcRect b="0" l="0" r="0" t="0"/>
          <a:stretch/>
        </p:blipFill>
        <p:spPr>
          <a:xfrm>
            <a:off x="490950" y="1504550"/>
            <a:ext cx="6339811" cy="43218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A picture containing clock&#10;&#10;Description automatically generated" id="170" name="Google Shape;170;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1" name="Google Shape;171;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2" name="Google Shape;172;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3" name="Google Shape;173;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4" name="Google Shape;174;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75" name="Google Shape;175;p11"/>
          <p:cNvGraphicFramePr/>
          <p:nvPr/>
        </p:nvGraphicFramePr>
        <p:xfrm>
          <a:off x="1689099" y="1529126"/>
          <a:ext cx="3000000" cy="3000000"/>
        </p:xfrm>
        <a:graphic>
          <a:graphicData uri="http://schemas.openxmlformats.org/drawingml/2006/table">
            <a:tbl>
              <a:tblPr bandRow="1" firstRow="1">
                <a:noFill/>
                <a:tableStyleId>{0304EC90-EF27-402C-B271-820200335A97}</a:tableStyleId>
              </a:tblPr>
              <a:tblGrid>
                <a:gridCol w="4086675"/>
                <a:gridCol w="4086675"/>
              </a:tblGrid>
              <a:tr h="257400">
                <a:tc gridSpan="2">
                  <a:txBody>
                    <a:bodyPr/>
                    <a:lstStyle/>
                    <a:p>
                      <a:pPr indent="0" lvl="0" marL="0" marR="0" rtl="0" algn="ctr">
                        <a:lnSpc>
                          <a:spcPct val="100000"/>
                        </a:lnSpc>
                        <a:spcBef>
                          <a:spcPts val="0"/>
                        </a:spcBef>
                        <a:spcAft>
                          <a:spcPts val="0"/>
                        </a:spcAft>
                        <a:buClr>
                          <a:srgbClr val="000000"/>
                        </a:buClr>
                        <a:buSzPts val="4000"/>
                        <a:buFont typeface="Arial"/>
                        <a:buNone/>
                      </a:pPr>
                      <a:r>
                        <a:rPr b="0" lang="en-US" sz="4000" u="none" cap="none" strike="noStrike">
                          <a:latin typeface="Century Gothic"/>
                          <a:ea typeface="Century Gothic"/>
                          <a:cs typeface="Century Gothic"/>
                          <a:sym typeface="Century Gothic"/>
                        </a:rPr>
                        <a:t>A Traveling Alphabet</a:t>
                      </a:r>
                      <a:endParaRPr sz="1400" u="none" cap="none" strike="noStrike"/>
                    </a:p>
                  </a:txBody>
                  <a:tcPr marT="45725" marB="45725" marR="91450" marL="91450"/>
                </a:tc>
                <a:tc hMerge="1"/>
              </a:tr>
              <a:tr h="996350">
                <a:tc>
                  <a:txBody>
                    <a:bodyPr/>
                    <a:lstStyle/>
                    <a:p>
                      <a:pPr indent="0" lvl="0" marL="0" marR="0" rtl="0" algn="ctr">
                        <a:lnSpc>
                          <a:spcPct val="100000"/>
                        </a:lnSpc>
                        <a:spcBef>
                          <a:spcPts val="0"/>
                        </a:spcBef>
                        <a:spcAft>
                          <a:spcPts val="0"/>
                        </a:spcAft>
                        <a:buClr>
                          <a:srgbClr val="000000"/>
                        </a:buClr>
                        <a:buSzPts val="1800"/>
                        <a:buFont typeface="Arial"/>
                        <a:buNone/>
                      </a:pPr>
                      <a:r>
                        <a:rPr lang="en-US" sz="3200" u="none" cap="none" strike="noStrike">
                          <a:latin typeface="Century Gothic"/>
                          <a:ea typeface="Century Gothic"/>
                          <a:cs typeface="Century Gothic"/>
                          <a:sym typeface="Century Gothic"/>
                        </a:rPr>
                        <a:t>The Poem is About</a:t>
                      </a:r>
                      <a:endParaRPr sz="3200" u="none" cap="none" strike="noStrike">
                        <a:latin typeface="Century Gothic"/>
                        <a:ea typeface="Century Gothic"/>
                        <a:cs typeface="Century Gothic"/>
                        <a:sym typeface="Century Gothic"/>
                      </a:endParaRPr>
                    </a:p>
                  </a:txBody>
                  <a:tcPr marT="45725" marB="45725" marR="91450" marL="91450">
                    <a:solidFill>
                      <a:srgbClr val="ACB8CA"/>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3200" u="none" cap="none" strike="noStrike">
                          <a:latin typeface="Century Gothic"/>
                          <a:ea typeface="Century Gothic"/>
                          <a:cs typeface="Century Gothic"/>
                          <a:sym typeface="Century Gothic"/>
                        </a:rPr>
                        <a:t>The Poem has These Elements</a:t>
                      </a:r>
                      <a:endParaRPr sz="3200" u="none" cap="none" strike="noStrike">
                        <a:latin typeface="Century Gothic"/>
                        <a:ea typeface="Century Gothic"/>
                        <a:cs typeface="Century Gothic"/>
                        <a:sym typeface="Century Gothic"/>
                      </a:endParaRPr>
                    </a:p>
                  </a:txBody>
                  <a:tcPr marT="45725" marB="45725" marR="91450" marL="91450">
                    <a:solidFill>
                      <a:srgbClr val="ACB8CA"/>
                    </a:solidFill>
                  </a:tcPr>
                </a:tc>
              </a:tr>
              <a:tr h="1466125">
                <a:tc>
                  <a:txBody>
                    <a:bodyPr/>
                    <a:lstStyle/>
                    <a:p>
                      <a:pPr indent="0" lvl="0" marL="0" marR="0" rtl="0" algn="ctr">
                        <a:lnSpc>
                          <a:spcPct val="100000"/>
                        </a:lnSpc>
                        <a:spcBef>
                          <a:spcPts val="0"/>
                        </a:spcBef>
                        <a:spcAft>
                          <a:spcPts val="0"/>
                        </a:spcAft>
                        <a:buClr>
                          <a:srgbClr val="000000"/>
                        </a:buClr>
                        <a:buSzPts val="1800"/>
                        <a:buFont typeface="Arial"/>
                        <a:buNone/>
                      </a:pPr>
                      <a:r>
                        <a:t/>
                      </a:r>
                      <a:endParaRPr sz="3200" u="none" cap="none" strike="noStrike">
                        <a:latin typeface="Century Gothic"/>
                        <a:ea typeface="Century Gothic"/>
                        <a:cs typeface="Century Gothic"/>
                        <a:sym typeface="Century Gothic"/>
                      </a:endParaRPr>
                    </a:p>
                  </a:txBody>
                  <a:tcPr marT="45725" marB="45725" marR="91450" marL="91450">
                    <a:solidFill>
                      <a:srgbClr val="ACB8CA"/>
                    </a:solidFill>
                  </a:tcPr>
                </a:tc>
                <a:tc>
                  <a:txBody>
                    <a:bodyPr/>
                    <a:lstStyle/>
                    <a:p>
                      <a:pPr indent="0" lvl="0" marL="0" marR="0" rtl="0" algn="ctr">
                        <a:lnSpc>
                          <a:spcPct val="100000"/>
                        </a:lnSpc>
                        <a:spcBef>
                          <a:spcPts val="0"/>
                        </a:spcBef>
                        <a:spcAft>
                          <a:spcPts val="0"/>
                        </a:spcAft>
                        <a:buClr>
                          <a:srgbClr val="000000"/>
                        </a:buClr>
                        <a:buSzPts val="1800"/>
                        <a:buFont typeface="Arial"/>
                        <a:buNone/>
                      </a:pPr>
                      <a:r>
                        <a:t/>
                      </a:r>
                      <a:endParaRPr sz="32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800"/>
                        <a:buFont typeface="Arial"/>
                        <a:buNone/>
                      </a:pPr>
                      <a:r>
                        <a:t/>
                      </a:r>
                      <a:endParaRPr sz="32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800"/>
                        <a:buFont typeface="Arial"/>
                        <a:buNone/>
                      </a:pPr>
                      <a:r>
                        <a:t/>
                      </a:r>
                      <a:endParaRPr sz="32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800"/>
                        <a:buFont typeface="Arial"/>
                        <a:buNone/>
                      </a:pPr>
                      <a:r>
                        <a:t/>
                      </a:r>
                      <a:endParaRPr sz="32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800"/>
                        <a:buFont typeface="Arial"/>
                        <a:buNone/>
                      </a:pPr>
                      <a:r>
                        <a:t/>
                      </a:r>
                      <a:endParaRPr sz="3200" u="none" cap="none" strike="noStrike">
                        <a:latin typeface="Century Gothic"/>
                        <a:ea typeface="Century Gothic"/>
                        <a:cs typeface="Century Gothic"/>
                        <a:sym typeface="Century Gothic"/>
                      </a:endParaRPr>
                    </a:p>
                  </a:txBody>
                  <a:tcPr marT="45725" marB="45725" marR="91450" marL="91450">
                    <a:solidFill>
                      <a:srgbClr val="ACB8CA"/>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descr="A picture containing clock&#10;&#10;Description automatically generated" id="181" name="Google Shape;181;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2" name="Google Shape;182;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3" name="Google Shape;183;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4" name="Google Shape;184;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5" name="Google Shape;185;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Poetry </a:t>
            </a:r>
            <a:endParaRPr b="0" i="0" sz="1400" u="none" cap="none" strike="noStrike">
              <a:solidFill>
                <a:srgbClr val="000000"/>
              </a:solidFill>
              <a:latin typeface="Century Gothic"/>
              <a:ea typeface="Century Gothic"/>
              <a:cs typeface="Century Gothic"/>
              <a:sym typeface="Century Gothic"/>
            </a:endParaRPr>
          </a:p>
        </p:txBody>
      </p:sp>
      <p:sp>
        <p:nvSpPr>
          <p:cNvPr id="186" name="Google Shape;186;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134,135</a:t>
            </a:r>
            <a:endParaRPr b="0" i="0" sz="1400" u="none" cap="none" strike="noStrike">
              <a:solidFill>
                <a:srgbClr val="000000"/>
              </a:solidFill>
              <a:latin typeface="Century Gothic"/>
              <a:ea typeface="Century Gothic"/>
              <a:cs typeface="Century Gothic"/>
              <a:sym typeface="Century Gothic"/>
            </a:endParaRPr>
          </a:p>
        </p:txBody>
      </p:sp>
      <p:sp>
        <p:nvSpPr>
          <p:cNvPr id="187" name="Google Shape;187;p12"/>
          <p:cNvSpPr txBox="1"/>
          <p:nvPr/>
        </p:nvSpPr>
        <p:spPr>
          <a:xfrm>
            <a:off x="8397195" y="2343123"/>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134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88" name="Google Shape;188;p12"/>
          <p:cNvPicPr preferRelativeResize="0"/>
          <p:nvPr/>
        </p:nvPicPr>
        <p:blipFill rotWithShape="1">
          <a:blip r:embed="rId6">
            <a:alphaModFix/>
          </a:blip>
          <a:srcRect b="0" l="0" r="0" t="0"/>
          <a:stretch/>
        </p:blipFill>
        <p:spPr>
          <a:xfrm>
            <a:off x="1004075" y="1297875"/>
            <a:ext cx="7093374" cy="48042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