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6858000" cx="12192000"/>
  <p:notesSz cx="6858000" cy="9144000"/>
  <p:embeddedFontLst>
    <p:embeddedFont>
      <p:font typeface="Poppins"/>
      <p:regular r:id="rId74"/>
      <p:bold r:id="rId75"/>
      <p:italic r:id="rId76"/>
      <p:boldItalic r:id="rId77"/>
    </p:embeddedFont>
    <p:embeddedFont>
      <p:font typeface="Helvetica Neue"/>
      <p:regular r:id="rId78"/>
      <p:bold r:id="rId79"/>
      <p:italic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hlojG7q7u6Eh+JDjZTU13QBLnw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93C5B1-218F-429E-87FC-15AA369A0F5A}">
  <a:tblStyle styleId="{C593C5B1-218F-429E-87FC-15AA369A0F5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italic.fntdata"/><Relationship Id="rId82" Type="http://schemas.openxmlformats.org/officeDocument/2006/relationships/font" Target="fonts/CenturyGothic-regular.fntdata"/><Relationship Id="rId81"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bold.fntdata"/><Relationship Id="rId30" Type="http://schemas.openxmlformats.org/officeDocument/2006/relationships/slide" Target="slides/slide25.xml"/><Relationship Id="rId74" Type="http://schemas.openxmlformats.org/officeDocument/2006/relationships/font" Target="fonts/Poppins-regular.fntdata"/><Relationship Id="rId33" Type="http://schemas.openxmlformats.org/officeDocument/2006/relationships/slide" Target="slides/slide28.xml"/><Relationship Id="rId77" Type="http://schemas.openxmlformats.org/officeDocument/2006/relationships/font" Target="fonts/Poppins-boldItalic.fntdata"/><Relationship Id="rId32" Type="http://schemas.openxmlformats.org/officeDocument/2006/relationships/slide" Target="slides/slide27.xml"/><Relationship Id="rId76" Type="http://schemas.openxmlformats.org/officeDocument/2006/relationships/font" Target="fonts/Poppins-italic.fntdata"/><Relationship Id="rId35" Type="http://schemas.openxmlformats.org/officeDocument/2006/relationships/slide" Target="slides/slide30.xml"/><Relationship Id="rId79" Type="http://schemas.openxmlformats.org/officeDocument/2006/relationships/font" Target="fonts/HelveticaNeue-bold.fntdata"/><Relationship Id="rId34" Type="http://schemas.openxmlformats.org/officeDocument/2006/relationships/slide" Target="slides/slide29.xml"/><Relationship Id="rId78" Type="http://schemas.openxmlformats.org/officeDocument/2006/relationships/font" Target="fonts/HelveticaNeue-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Tell students: </a:t>
            </a:r>
            <a:r>
              <a:rPr lang="en-US" sz="1200">
                <a:solidFill>
                  <a:schemeClr val="dk1"/>
                </a:solidFill>
                <a:latin typeface="Calibri"/>
                <a:ea typeface="Calibri"/>
                <a:cs typeface="Calibri"/>
                <a:sym typeface="Calibri"/>
              </a:rPr>
              <a:t>Characteristics of informational text include the main, or central, idea and its supporting evidence. Text features, another characteristic, give clues about the central idea and structure of a text. Organizational patterns, such as cause and effect or comparison and contrast, also create structure in an informational text. </a:t>
            </a:r>
            <a:endParaRPr/>
          </a:p>
          <a:p>
            <a:pPr indent="-228600" lvl="2"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Look for text features, such as the title, headings, bold words, and graphic images that suggest the central ideas and structure of the text. </a:t>
            </a:r>
            <a:endParaRPr/>
          </a:p>
          <a:p>
            <a:pPr indent="-228600" lvl="2"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 you read each paragraph, think about its structure and organizational pattern. Look for signal words and transitions that reveal the pattern. </a:t>
            </a:r>
            <a:endParaRPr/>
          </a:p>
          <a:p>
            <a:pPr indent="-228600" lvl="2"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yourself what the most important idea of the paragraph is. Identify the details in the paragraph that support the central idea. </a:t>
            </a:r>
            <a:endParaRPr/>
          </a:p>
          <a:p>
            <a:pPr indent="0" lvl="0" marL="0" rtl="0" algn="l">
              <a:lnSpc>
                <a:spcPct val="100000"/>
              </a:lnSpc>
              <a:spcBef>
                <a:spcPts val="0"/>
              </a:spcBef>
              <a:spcAft>
                <a:spcPts val="0"/>
              </a:spcAft>
              <a:buSzPts val="1400"/>
              <a:buNone/>
            </a:pPr>
            <a:r>
              <a:rPr lang="en-US"/>
              <a:t>2.    </a:t>
            </a:r>
            <a:r>
              <a:rPr lang="en-US" sz="1200">
                <a:solidFill>
                  <a:schemeClr val="dk1"/>
                </a:solidFill>
                <a:latin typeface="Calibri"/>
                <a:ea typeface="Calibri"/>
                <a:cs typeface="Calibri"/>
                <a:sym typeface="Calibri"/>
              </a:rPr>
              <a:t>Model determining a main idea of informational text: </a:t>
            </a:r>
            <a:r>
              <a:rPr i="1" lang="en-US" sz="1200">
                <a:solidFill>
                  <a:schemeClr val="dk1"/>
                </a:solidFill>
                <a:latin typeface="Calibri"/>
                <a:ea typeface="Calibri"/>
                <a:cs typeface="Calibri"/>
                <a:sym typeface="Calibri"/>
              </a:rPr>
              <a:t>The title of this text is “Call Me Joe.” Joe is the uncle who teaches Song Jin about the United States and whose name he later adds to his own. So the title suggests that the main idea is that Joe and what he taught are very important to Song Jin. </a:t>
            </a:r>
            <a:endParaRPr/>
          </a:p>
          <a:p>
            <a:pPr indent="0" lvl="0" marL="0" rtl="0" algn="l">
              <a:lnSpc>
                <a:spcPct val="100000"/>
              </a:lnSpc>
              <a:spcBef>
                <a:spcPts val="0"/>
              </a:spcBef>
              <a:spcAft>
                <a:spcPts val="0"/>
              </a:spcAft>
              <a:buSzPts val="1400"/>
              <a:buNone/>
            </a:pPr>
            <a:r>
              <a:rPr lang="en-US"/>
              <a:t>3.    </a:t>
            </a:r>
            <a:r>
              <a:rPr lang="en-US" sz="1200">
                <a:solidFill>
                  <a:schemeClr val="dk1"/>
                </a:solidFill>
                <a:latin typeface="Calibri"/>
                <a:ea typeface="Calibri"/>
                <a:cs typeface="Calibri"/>
                <a:sym typeface="Calibri"/>
              </a:rPr>
              <a:t>Lead a class discussion about why people tell stories about immigration. Guide students to discuss what readers can learn from such stories and how they might help other immigrants. Remind students to clearly express their own ideas and build on the ideas of others.</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4.    </a:t>
            </a:r>
            <a:r>
              <a:rPr b="0" i="0" lang="en-US" sz="1200" u="none" strike="noStrike">
                <a:solidFill>
                  <a:schemeClr val="dk1"/>
                </a:solidFill>
                <a:latin typeface="Calibri"/>
                <a:ea typeface="Calibri"/>
                <a:cs typeface="Calibri"/>
                <a:sym typeface="Calibri"/>
              </a:rPr>
              <a:t>Read the Anchor Chart on page 16 in the Student Interactive together. </a:t>
            </a:r>
            <a:r>
              <a:rPr b="1" i="0" lang="en-US" sz="1200" u="none" strike="noStrike">
                <a:solidFill>
                  <a:schemeClr val="dk1"/>
                </a:solidFill>
                <a:latin typeface="Calibri"/>
                <a:ea typeface="Calibri"/>
                <a:cs typeface="Calibri"/>
                <a:sym typeface="Calibri"/>
              </a:rPr>
              <a:t>Editable Anchor Chart Click Path: Table of Contents -&gt; Reading Anchor Charts -&gt; Unit 1 Week 1: Informational Text Editable Reading Anchor Chart</a:t>
            </a:r>
            <a:endParaRPr b="1" i="0" sz="1200">
              <a:solidFill>
                <a:schemeClr val="dk1"/>
              </a:solidFill>
              <a:latin typeface="Calibri"/>
              <a:ea typeface="Calibri"/>
              <a:cs typeface="Calibri"/>
              <a:sym typeface="Calibri"/>
            </a:endParaRPr>
          </a:p>
        </p:txBody>
      </p:sp>
      <p:sp>
        <p:nvSpPr>
          <p:cNvPr id="194" name="Google Shape;19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use the strategies to identify informational text.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chemeClr val="dk1"/>
                </a:solidFill>
                <a:latin typeface="Calibri"/>
                <a:ea typeface="Calibri"/>
                <a:cs typeface="Calibri"/>
                <a:sym typeface="Calibri"/>
              </a:rPr>
              <a:t>Have students work with a partner to complete the Turn and Talk activity on p. 16 of the Student Interactive.  </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Circulate to discover whether students can determine informational texts. </a:t>
            </a:r>
            <a:endParaRPr/>
          </a:p>
        </p:txBody>
      </p:sp>
      <p:sp>
        <p:nvSpPr>
          <p:cNvPr id="207" name="Google Shape;20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Related words share roots or base words. Their meanings are related but may differ based on their parts of speech, affixes, or the ways in which they are used. Recognizing related words can help readers understand unfamiliar words and phrases.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When you come across an unfamiliar word in your reading, identify its root or base word, affix(es) (prefixes or suffixes), and/or ending.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Figure out the root or base word’s meaning. Ask yourself whether you have seen the root in words you already know.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Ask yourself whether the prefix, suffix, or ending gives you clues to the meaning of the unfamiliar word.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this strategy using the Academic Vocabulary word </a:t>
            </a:r>
            <a:r>
              <a:rPr b="0" i="1" lang="en-US" sz="1200">
                <a:solidFill>
                  <a:schemeClr val="dk1"/>
                </a:solidFill>
                <a:latin typeface="Calibri"/>
                <a:ea typeface="Calibri"/>
                <a:cs typeface="Calibri"/>
                <a:sym typeface="Calibri"/>
              </a:rPr>
              <a:t>insightfully </a:t>
            </a:r>
            <a:r>
              <a:rPr b="0" lang="en-US" sz="1200">
                <a:solidFill>
                  <a:schemeClr val="dk1"/>
                </a:solidFill>
                <a:latin typeface="Calibri"/>
                <a:ea typeface="Calibri"/>
                <a:cs typeface="Calibri"/>
                <a:sym typeface="Calibri"/>
              </a:rPr>
              <a:t>from the chart on p. 35 in the </a:t>
            </a:r>
            <a:r>
              <a:rPr b="0" i="1" lang="en-US" sz="1200">
                <a:solidFill>
                  <a:schemeClr val="dk1"/>
                </a:solidFill>
                <a:latin typeface="Calibri"/>
                <a:ea typeface="Calibri"/>
                <a:cs typeface="Calibri"/>
                <a:sym typeface="Calibri"/>
              </a:rPr>
              <a:t>Student Interactive. </a:t>
            </a:r>
            <a:endParaRPr b="0" sz="1200">
              <a:solidFill>
                <a:schemeClr val="dk1"/>
              </a:solidFill>
              <a:latin typeface="Calibri"/>
              <a:ea typeface="Calibri"/>
              <a:cs typeface="Calibri"/>
              <a:sym typeface="Calibri"/>
            </a:endParaRPr>
          </a:p>
          <a:p>
            <a:pPr indent="-228600" lvl="1" marL="685800" rtl="0" algn="l">
              <a:lnSpc>
                <a:spcPct val="100000"/>
              </a:lnSpc>
              <a:spcBef>
                <a:spcPts val="0"/>
              </a:spcBef>
              <a:spcAft>
                <a:spcPts val="0"/>
              </a:spcAft>
              <a:buSzPts val="1400"/>
              <a:buFont typeface="Arial"/>
              <a:buChar char="•"/>
            </a:pPr>
            <a:r>
              <a:rPr b="0" i="1" lang="en-US" sz="1200">
                <a:solidFill>
                  <a:schemeClr val="dk1"/>
                </a:solidFill>
                <a:latin typeface="Calibri"/>
                <a:ea typeface="Calibri"/>
                <a:cs typeface="Calibri"/>
                <a:sym typeface="Calibri"/>
              </a:rPr>
              <a:t>I can use print or digital resources, such as dictionaries and thesauruses, to confirm and clarify the meanings and pronunciations of words and phrases and to find related words. If I read the word insightfully in a text, I can use a resource to look up the base word and affixes. Adding the suffix -ful changes the noun insight into an adjective, and adding -ly changes the adjective insightful into an adverb. I will write insightful in the second column in the chart. I see that the sentence needs an adjective to correctly complete it, so I will write insightful.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apply this strategy on their own to another word on the chart. Then discuss responses and correct misunderstandings.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Have students follow the same strategy as they complete the chart on p. 35 in the </a:t>
            </a:r>
            <a:r>
              <a:rPr b="0" i="1" lang="en-US" sz="1200">
                <a:solidFill>
                  <a:schemeClr val="dk1"/>
                </a:solidFill>
                <a:latin typeface="Calibri"/>
                <a:ea typeface="Calibri"/>
                <a:cs typeface="Calibri"/>
                <a:sym typeface="Calibri"/>
              </a:rPr>
              <a:t>Student Interactive</a:t>
            </a:r>
            <a:r>
              <a:rPr b="0" lang="en-US" sz="1200">
                <a:solidFill>
                  <a:schemeClr val="dk1"/>
                </a:solidFill>
                <a:latin typeface="Calibri"/>
                <a:ea typeface="Calibri"/>
                <a:cs typeface="Calibri"/>
                <a:sym typeface="Calibri"/>
              </a:rPr>
              <a:t>. Remind students that they will use these academic words throughout the unit. </a:t>
            </a:r>
            <a:endParaRPr/>
          </a:p>
          <a:p>
            <a:pPr indent="-179832" lvl="0" marL="256032" marR="0" rtl="0" algn="l">
              <a:lnSpc>
                <a:spcPct val="100000"/>
              </a:lnSpc>
              <a:spcBef>
                <a:spcPts val="0"/>
              </a:spcBef>
              <a:spcAft>
                <a:spcPts val="0"/>
              </a:spcAft>
              <a:buClr>
                <a:srgbClr val="000000"/>
              </a:buClr>
              <a:buSzPts val="1200"/>
              <a:buFont typeface="Calibri"/>
              <a:buNone/>
            </a:pPr>
            <a:r>
              <a:t/>
            </a:r>
            <a:endParaRPr b="1" sz="1800">
              <a:solidFill>
                <a:srgbClr val="FFFFFF"/>
              </a:solidFill>
              <a:latin typeface="Arial"/>
              <a:ea typeface="Arial"/>
              <a:cs typeface="Arial"/>
              <a:sym typeface="Arial"/>
            </a:endParaRPr>
          </a:p>
          <a:p>
            <a:pPr indent="-179832" lvl="0" marL="256032" rtl="0" algn="l">
              <a:lnSpc>
                <a:spcPct val="100000"/>
              </a:lnSpc>
              <a:spcBef>
                <a:spcPts val="0"/>
              </a:spcBef>
              <a:spcAft>
                <a:spcPts val="0"/>
              </a:spcAft>
              <a:buSzPts val="1200"/>
              <a:buFont typeface="Calibri"/>
              <a:buNone/>
            </a:pPr>
            <a:r>
              <a:t/>
            </a:r>
            <a:endParaRPr i="0"/>
          </a:p>
        </p:txBody>
      </p:sp>
      <p:sp>
        <p:nvSpPr>
          <p:cNvPr id="220" name="Google Shape;22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 suffix is a word part at the end of a root or base word. Adding a suffix changes the meaning; it also usually changes the part of speech.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Point out to students the first row of the My Turn Activity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36. Tell them that adding the suffix </a:t>
            </a:r>
            <a:r>
              <a:rPr i="1" lang="en-US" sz="1200">
                <a:solidFill>
                  <a:schemeClr val="dk1"/>
                </a:solidFill>
                <a:latin typeface="Calibri"/>
                <a:ea typeface="Calibri"/>
                <a:cs typeface="Calibri"/>
                <a:sym typeface="Calibri"/>
              </a:rPr>
              <a:t>-ic </a:t>
            </a:r>
            <a:r>
              <a:rPr lang="en-US" sz="1200">
                <a:solidFill>
                  <a:schemeClr val="dk1"/>
                </a:solidFill>
                <a:latin typeface="Calibri"/>
                <a:ea typeface="Calibri"/>
                <a:cs typeface="Calibri"/>
                <a:sym typeface="Calibri"/>
              </a:rPr>
              <a:t>to the end of the noun </a:t>
            </a:r>
            <a:r>
              <a:rPr i="1" lang="en-US" sz="1200">
                <a:solidFill>
                  <a:schemeClr val="dk1"/>
                </a:solidFill>
                <a:latin typeface="Calibri"/>
                <a:ea typeface="Calibri"/>
                <a:cs typeface="Calibri"/>
                <a:sym typeface="Calibri"/>
              </a:rPr>
              <a:t>athlete </a:t>
            </a:r>
            <a:r>
              <a:rPr lang="en-US" sz="1200">
                <a:solidFill>
                  <a:schemeClr val="dk1"/>
                </a:solidFill>
                <a:latin typeface="Calibri"/>
                <a:ea typeface="Calibri"/>
                <a:cs typeface="Calibri"/>
                <a:sym typeface="Calibri"/>
              </a:rPr>
              <a:t>(after dropping the </a:t>
            </a:r>
            <a:r>
              <a:rPr i="1" lang="en-US" sz="1200">
                <a:solidFill>
                  <a:schemeClr val="dk1"/>
                </a:solidFill>
                <a:latin typeface="Calibri"/>
                <a:ea typeface="Calibri"/>
                <a:cs typeface="Calibri"/>
                <a:sym typeface="Calibri"/>
              </a:rPr>
              <a:t>e</a:t>
            </a:r>
            <a:r>
              <a:rPr lang="en-US" sz="1200">
                <a:solidFill>
                  <a:schemeClr val="dk1"/>
                </a:solidFill>
                <a:latin typeface="Calibri"/>
                <a:ea typeface="Calibri"/>
                <a:cs typeface="Calibri"/>
                <a:sym typeface="Calibri"/>
              </a:rPr>
              <a:t>) changes the noun to an adjective, </a:t>
            </a:r>
            <a:r>
              <a:rPr i="1" lang="en-US" sz="1200">
                <a:solidFill>
                  <a:schemeClr val="dk1"/>
                </a:solidFill>
                <a:latin typeface="Calibri"/>
                <a:ea typeface="Calibri"/>
                <a:cs typeface="Calibri"/>
                <a:sym typeface="Calibri"/>
              </a:rPr>
              <a:t>athletic</a:t>
            </a:r>
            <a:r>
              <a:rPr lang="en-US" sz="1200">
                <a:solidFill>
                  <a:schemeClr val="dk1"/>
                </a:solidFill>
                <a:latin typeface="Calibri"/>
                <a:ea typeface="Calibri"/>
                <a:cs typeface="Calibri"/>
                <a:sym typeface="Calibri"/>
              </a:rPr>
              <a:t>. Explain that since -</a:t>
            </a:r>
            <a:r>
              <a:rPr i="1" lang="en-US" sz="1200">
                <a:solidFill>
                  <a:schemeClr val="dk1"/>
                </a:solidFill>
                <a:latin typeface="Calibri"/>
                <a:ea typeface="Calibri"/>
                <a:cs typeface="Calibri"/>
                <a:sym typeface="Calibri"/>
              </a:rPr>
              <a:t>ic </a:t>
            </a:r>
            <a:r>
              <a:rPr lang="en-US" sz="1200">
                <a:solidFill>
                  <a:schemeClr val="dk1"/>
                </a:solidFill>
                <a:latin typeface="Calibri"/>
                <a:ea typeface="Calibri"/>
                <a:cs typeface="Calibri"/>
                <a:sym typeface="Calibri"/>
              </a:rPr>
              <a:t>means “associated with,” </a:t>
            </a:r>
            <a:r>
              <a:rPr i="1" lang="en-US" sz="1200">
                <a:solidFill>
                  <a:schemeClr val="dk1"/>
                </a:solidFill>
                <a:latin typeface="Calibri"/>
                <a:ea typeface="Calibri"/>
                <a:cs typeface="Calibri"/>
                <a:sym typeface="Calibri"/>
              </a:rPr>
              <a:t>athletic </a:t>
            </a:r>
            <a:r>
              <a:rPr lang="en-US" sz="1200">
                <a:solidFill>
                  <a:schemeClr val="dk1"/>
                </a:solidFill>
                <a:latin typeface="Calibri"/>
                <a:ea typeface="Calibri"/>
                <a:cs typeface="Calibri"/>
                <a:sym typeface="Calibri"/>
              </a:rPr>
              <a:t>means “associated with exercise.”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demonstrate how to add the suffixes </a:t>
            </a:r>
            <a:r>
              <a:rPr i="1" lang="en-US" sz="1200">
                <a:solidFill>
                  <a:schemeClr val="dk1"/>
                </a:solidFill>
                <a:latin typeface="Calibri"/>
                <a:ea typeface="Calibri"/>
                <a:cs typeface="Calibri"/>
                <a:sym typeface="Calibri"/>
              </a:rPr>
              <a:t>-ism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-ive </a:t>
            </a:r>
            <a:r>
              <a:rPr lang="en-US" sz="1200">
                <a:solidFill>
                  <a:schemeClr val="dk1"/>
                </a:solidFill>
                <a:latin typeface="Calibri"/>
                <a:ea typeface="Calibri"/>
                <a:cs typeface="Calibri"/>
                <a:sym typeface="Calibri"/>
              </a:rPr>
              <a:t>to base words, use the suffix definitions on p. 36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SzPts val="1200"/>
              <a:buFont typeface="Calibri"/>
              <a:buNone/>
            </a:pPr>
            <a:r>
              <a:t/>
            </a:r>
            <a:endParaRPr i="0"/>
          </a:p>
        </p:txBody>
      </p:sp>
      <p:sp>
        <p:nvSpPr>
          <p:cNvPr id="234" name="Google Shape;234;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 following pairs: </a:t>
            </a:r>
            <a:r>
              <a:rPr i="1" lang="en-US" sz="1200">
                <a:solidFill>
                  <a:schemeClr val="dk1"/>
                </a:solidFill>
                <a:latin typeface="Calibri"/>
                <a:ea typeface="Calibri"/>
                <a:cs typeface="Calibri"/>
                <a:sym typeface="Calibri"/>
              </a:rPr>
              <a:t>escape/ escapism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divide/divisive</a:t>
            </a:r>
            <a:r>
              <a:rPr lang="en-US" sz="1200">
                <a:solidFill>
                  <a:schemeClr val="dk1"/>
                </a:solidFill>
                <a:latin typeface="Calibri"/>
                <a:ea typeface="Calibri"/>
                <a:cs typeface="Calibri"/>
                <a:sym typeface="Calibri"/>
              </a:rPr>
              <a:t>. For each pair, point out each word’s meaning and part of speech. Also point out the spelling changes in </a:t>
            </a:r>
            <a:r>
              <a:rPr i="1" lang="en-US" sz="1200">
                <a:solidFill>
                  <a:schemeClr val="dk1"/>
                </a:solidFill>
                <a:latin typeface="Calibri"/>
                <a:ea typeface="Calibri"/>
                <a:cs typeface="Calibri"/>
                <a:sym typeface="Calibri"/>
              </a:rPr>
              <a:t>escape/escapism and divide/ divisive</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Guide students to add </a:t>
            </a:r>
            <a:r>
              <a:rPr i="1" lang="en-US" sz="1200">
                <a:solidFill>
                  <a:schemeClr val="dk1"/>
                </a:solidFill>
                <a:latin typeface="Calibri"/>
                <a:ea typeface="Calibri"/>
                <a:cs typeface="Calibri"/>
                <a:sym typeface="Calibri"/>
              </a:rPr>
              <a:t>-ic</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-ism</a:t>
            </a:r>
            <a:r>
              <a:rPr lang="en-US" sz="1200">
                <a:solidFill>
                  <a:schemeClr val="dk1"/>
                </a:solidFill>
                <a:latin typeface="Calibri"/>
                <a:ea typeface="Calibri"/>
                <a:cs typeface="Calibri"/>
                <a:sym typeface="Calibri"/>
              </a:rPr>
              <a:t>, or </a:t>
            </a:r>
            <a:r>
              <a:rPr i="1" lang="en-US" sz="1200">
                <a:solidFill>
                  <a:schemeClr val="dk1"/>
                </a:solidFill>
                <a:latin typeface="Calibri"/>
                <a:ea typeface="Calibri"/>
                <a:cs typeface="Calibri"/>
                <a:sym typeface="Calibri"/>
              </a:rPr>
              <a:t>-ive </a:t>
            </a:r>
            <a:r>
              <a:rPr lang="en-US" sz="1200">
                <a:solidFill>
                  <a:schemeClr val="dk1"/>
                </a:solidFill>
                <a:latin typeface="Calibri"/>
                <a:ea typeface="Calibri"/>
                <a:cs typeface="Calibri"/>
                <a:sym typeface="Calibri"/>
              </a:rPr>
              <a:t>to the base words </a:t>
            </a:r>
            <a:r>
              <a:rPr i="1" lang="en-US" sz="1200">
                <a:solidFill>
                  <a:schemeClr val="dk1"/>
                </a:solidFill>
                <a:latin typeface="Calibri"/>
                <a:ea typeface="Calibri"/>
                <a:cs typeface="Calibri"/>
                <a:sym typeface="Calibri"/>
              </a:rPr>
              <a:t>allergy</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favorite</a:t>
            </a:r>
            <a:r>
              <a:rPr lang="en-US" sz="1200">
                <a:solidFill>
                  <a:schemeClr val="dk1"/>
                </a:solidFill>
                <a:latin typeface="Calibri"/>
                <a:ea typeface="Calibri"/>
                <a:cs typeface="Calibri"/>
                <a:sym typeface="Calibri"/>
              </a:rPr>
              <a:t>, or </a:t>
            </a:r>
            <a:r>
              <a:rPr i="1" lang="en-US" sz="1200">
                <a:solidFill>
                  <a:schemeClr val="dk1"/>
                </a:solidFill>
                <a:latin typeface="Calibri"/>
                <a:ea typeface="Calibri"/>
                <a:cs typeface="Calibri"/>
                <a:sym typeface="Calibri"/>
              </a:rPr>
              <a:t>adopt</a:t>
            </a:r>
            <a:r>
              <a:rPr lang="en-US" sz="1200">
                <a:solidFill>
                  <a:schemeClr val="dk1"/>
                </a:solidFill>
                <a:latin typeface="Calibri"/>
                <a:ea typeface="Calibri"/>
                <a:cs typeface="Calibri"/>
                <a:sym typeface="Calibri"/>
              </a:rPr>
              <a:t>. Have students guess the meanings of the new words and check them in a dictionary. </a:t>
            </a:r>
            <a:endParaRPr/>
          </a:p>
          <a:p>
            <a:pPr indent="-179832" lvl="0" marL="256032" rtl="0" algn="l">
              <a:lnSpc>
                <a:spcPct val="100000"/>
              </a:lnSpc>
              <a:spcBef>
                <a:spcPts val="0"/>
              </a:spcBef>
              <a:spcAft>
                <a:spcPts val="0"/>
              </a:spcAft>
              <a:buSzPts val="1200"/>
              <a:buFont typeface="Calibri"/>
              <a:buNone/>
            </a:pPr>
            <a:r>
              <a:t/>
            </a:r>
            <a:endParaRPr i="0"/>
          </a:p>
        </p:txBody>
      </p:sp>
      <p:sp>
        <p:nvSpPr>
          <p:cNvPr id="250" name="Google Shape;25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An author usually writes personal narratives to describe a significant, meaningful, or life-changing experience in his or her life. Personal narratives usually include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 narrator and other major and minor characters.</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 setting of a specific time and place.</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 sequence of real events, often involving a problem or conflict.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students will be reading and analyzing various personal narratives over the next three days in preparation for writing their own personal narratives. Today they will begin to explore the main elements of personal narratives.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 aloud at least two personal narratives from the mentor stack. Pause to discuss the narrator, topic, setting, and/or sequence of events in each one. To prompt discussion, ask questions such as the following: </a:t>
            </a:r>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Who is telling the story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What have you learned about him or her</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What is the narrative about</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Why do you think the author decided to write about this experience</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When and where do these events take place</a:t>
            </a:r>
            <a:r>
              <a:rPr i="1" lang="en-US" sz="1200">
                <a:solidFill>
                  <a:schemeClr val="dk1"/>
                </a:solidFill>
                <a:latin typeface="Arial"/>
                <a:ea typeface="Arial"/>
                <a:cs typeface="Arial"/>
                <a:sym typeface="Arial"/>
              </a:rPr>
              <a:t>? </a:t>
            </a:r>
            <a:r>
              <a:rPr i="1" lang="en-US" sz="1200">
                <a:solidFill>
                  <a:schemeClr val="dk1"/>
                </a:solidFill>
                <a:latin typeface="Calibri"/>
                <a:ea typeface="Calibri"/>
                <a:cs typeface="Calibri"/>
                <a:sym typeface="Calibri"/>
              </a:rPr>
              <a:t>How were the events influenced by the time period and place in which they happened</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How did the experience described in the narrative change the author’s life</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41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complete the activity using one of the narratives you just read together or another narrative from the stack.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Invite a few volunteers to share their notes about the narrator, topic, setting, and/or sequence of events in the personal narrative they analyzed. </a:t>
            </a:r>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68" name="Google Shape;2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After the genre immersion lessons, students should transition into independent writing. If they need additional opportunities for understanding personal narratives, they should read additional narratives from the mentor stack. If they demonstrate understanding, they should transition to planning and writing their own personal narratives in their writer’s notebook.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T72. </a:t>
            </a:r>
            <a:endParaRPr/>
          </a:p>
          <a:p>
            <a:pPr indent="-152400" lvl="0" marL="228600" rtl="0" algn="l">
              <a:lnSpc>
                <a:spcPct val="100000"/>
              </a:lnSpc>
              <a:spcBef>
                <a:spcPts val="0"/>
              </a:spcBef>
              <a:spcAft>
                <a:spcPts val="0"/>
              </a:spcAft>
              <a:buClr>
                <a:schemeClr val="dk1"/>
              </a:buClr>
              <a:buSzPts val="1200"/>
              <a:buFont typeface="Arial"/>
              <a:buNone/>
            </a:pPr>
            <a:r>
              <a:t/>
            </a:r>
            <a:endParaRPr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82" name="Google Shape;2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sz="1200" u="none" strike="noStrike">
                <a:solidFill>
                  <a:schemeClr val="dk1"/>
                </a:solidFill>
                <a:latin typeface="Calibri"/>
                <a:ea typeface="Calibri"/>
                <a:cs typeface="Calibri"/>
                <a:sym typeface="Calibri"/>
              </a:rPr>
              <a:t>(Note: Move the orange boxes to cover each bold spelling word before you read aloud the words and sentences.)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i="0" lang="en-US" sz="1200" u="none" strike="noStrike">
                <a:solidFill>
                  <a:schemeClr val="dk1"/>
                </a:solidFill>
                <a:latin typeface="Calibri"/>
                <a:ea typeface="Calibri"/>
                <a:cs typeface="Calibri"/>
                <a:sym typeface="Calibri"/>
              </a:rPr>
              <a:t>Use the spelling sentences to assess students’ prior knowledge of words with suffixes –ic, -ism, and –ive.</a:t>
            </a:r>
            <a:endParaRPr sz="1200">
              <a:solidFill>
                <a:schemeClr val="dk1"/>
              </a:solidFill>
              <a:latin typeface="Calibri"/>
              <a:ea typeface="Calibri"/>
              <a:cs typeface="Calibri"/>
              <a:sym typeface="Calibri"/>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We saw a </a:t>
            </a:r>
            <a:r>
              <a:rPr b="1" lang="en-US" sz="1200">
                <a:solidFill>
                  <a:schemeClr val="dk1"/>
                </a:solidFill>
                <a:latin typeface="Calibri"/>
                <a:ea typeface="Calibri"/>
                <a:cs typeface="Calibri"/>
                <a:sym typeface="Calibri"/>
              </a:rPr>
              <a:t>comic </a:t>
            </a:r>
            <a:r>
              <a:rPr b="0" lang="en-US" sz="1200">
                <a:solidFill>
                  <a:schemeClr val="dk1"/>
                </a:solidFill>
                <a:latin typeface="Calibri"/>
                <a:ea typeface="Calibri"/>
                <a:cs typeface="Calibri"/>
                <a:sym typeface="Calibri"/>
              </a:rPr>
              <a:t>play that made us laugh for two hours.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Don’t be so </a:t>
            </a:r>
            <a:r>
              <a:rPr b="1" lang="en-US" sz="1200">
                <a:solidFill>
                  <a:schemeClr val="dk1"/>
                </a:solidFill>
                <a:latin typeface="Calibri"/>
                <a:ea typeface="Calibri"/>
                <a:cs typeface="Calibri"/>
                <a:sym typeface="Calibri"/>
              </a:rPr>
              <a:t>dramatic </a:t>
            </a:r>
            <a:r>
              <a:rPr b="0" lang="en-US" sz="1200">
                <a:solidFill>
                  <a:schemeClr val="dk1"/>
                </a:solidFill>
                <a:latin typeface="Calibri"/>
                <a:ea typeface="Calibri"/>
                <a:cs typeface="Calibri"/>
                <a:sym typeface="Calibri"/>
              </a:rPr>
              <a:t>about that tiny scratch on your finger!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We went on a tour of Boston and saw </a:t>
            </a:r>
            <a:r>
              <a:rPr b="1" lang="en-US" sz="1200">
                <a:solidFill>
                  <a:schemeClr val="dk1"/>
                </a:solidFill>
                <a:latin typeface="Calibri"/>
                <a:ea typeface="Calibri"/>
                <a:cs typeface="Calibri"/>
                <a:sym typeface="Calibri"/>
              </a:rPr>
              <a:t>historic</a:t>
            </a:r>
            <a:r>
              <a:rPr b="0" lang="en-US" sz="1200">
                <a:solidFill>
                  <a:schemeClr val="dk1"/>
                </a:solidFill>
                <a:latin typeface="Calibri"/>
                <a:ea typeface="Calibri"/>
                <a:cs typeface="Calibri"/>
                <a:sym typeface="Calibri"/>
              </a:rPr>
              <a:t> buildings.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These hotels depend on</a:t>
            </a:r>
            <a:r>
              <a:rPr b="1" lang="en-US" sz="1200">
                <a:solidFill>
                  <a:schemeClr val="dk1"/>
                </a:solidFill>
                <a:latin typeface="Calibri"/>
                <a:ea typeface="Calibri"/>
                <a:cs typeface="Calibri"/>
                <a:sym typeface="Calibri"/>
              </a:rPr>
              <a:t> tourism </a:t>
            </a:r>
            <a:r>
              <a:rPr b="0" lang="en-US" sz="1200">
                <a:solidFill>
                  <a:schemeClr val="dk1"/>
                </a:solidFill>
                <a:latin typeface="Calibri"/>
                <a:ea typeface="Calibri"/>
                <a:cs typeface="Calibri"/>
                <a:sym typeface="Calibri"/>
              </a:rPr>
              <a:t>to stay in business.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Under</a:t>
            </a:r>
            <a:r>
              <a:rPr b="1" lang="en-US" sz="1200">
                <a:solidFill>
                  <a:schemeClr val="dk1"/>
                </a:solidFill>
                <a:latin typeface="Calibri"/>
                <a:ea typeface="Calibri"/>
                <a:cs typeface="Calibri"/>
                <a:sym typeface="Calibri"/>
              </a:rPr>
              <a:t> capitalism</a:t>
            </a:r>
            <a:r>
              <a:rPr b="0" lang="en-US" sz="1200">
                <a:solidFill>
                  <a:schemeClr val="dk1"/>
                </a:solidFill>
                <a:latin typeface="Calibri"/>
                <a:ea typeface="Calibri"/>
                <a:cs typeface="Calibri"/>
                <a:sym typeface="Calibri"/>
              </a:rPr>
              <a:t>, people can invest in businesses.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Under </a:t>
            </a:r>
            <a:r>
              <a:rPr b="1" lang="en-US" sz="1200">
                <a:solidFill>
                  <a:schemeClr val="dk1"/>
                </a:solidFill>
                <a:latin typeface="Calibri"/>
                <a:ea typeface="Calibri"/>
                <a:cs typeface="Calibri"/>
                <a:sym typeface="Calibri"/>
              </a:rPr>
              <a:t>federalism, </a:t>
            </a:r>
            <a:r>
              <a:rPr b="0" lang="en-US" sz="1200">
                <a:solidFill>
                  <a:schemeClr val="dk1"/>
                </a:solidFill>
                <a:latin typeface="Calibri"/>
                <a:ea typeface="Calibri"/>
                <a:cs typeface="Calibri"/>
                <a:sym typeface="Calibri"/>
              </a:rPr>
              <a:t>U.S. government laws may replace or change state laws.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Don’t get so </a:t>
            </a:r>
            <a:r>
              <a:rPr b="1" lang="en-US" sz="1200">
                <a:solidFill>
                  <a:schemeClr val="dk1"/>
                </a:solidFill>
                <a:latin typeface="Calibri"/>
                <a:ea typeface="Calibri"/>
                <a:cs typeface="Calibri"/>
                <a:sym typeface="Calibri"/>
              </a:rPr>
              <a:t>defensive</a:t>
            </a:r>
            <a:r>
              <a:rPr b="0" lang="en-US" sz="1200">
                <a:solidFill>
                  <a:schemeClr val="dk1"/>
                </a:solidFill>
                <a:latin typeface="Calibri"/>
                <a:ea typeface="Calibri"/>
                <a:cs typeface="Calibri"/>
                <a:sym typeface="Calibri"/>
              </a:rPr>
              <a:t> simply because someone suggests that you make a change in your work.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Try to look at the situation from my</a:t>
            </a:r>
            <a:r>
              <a:rPr b="1" lang="en-US" sz="1200">
                <a:solidFill>
                  <a:schemeClr val="dk1"/>
                </a:solidFill>
                <a:latin typeface="Calibri"/>
                <a:ea typeface="Calibri"/>
                <a:cs typeface="Calibri"/>
                <a:sym typeface="Calibri"/>
              </a:rPr>
              <a:t> perspective </a:t>
            </a:r>
            <a:r>
              <a:rPr b="0" lang="en-US" sz="1200">
                <a:solidFill>
                  <a:schemeClr val="dk1"/>
                </a:solidFill>
                <a:latin typeface="Calibri"/>
                <a:ea typeface="Calibri"/>
                <a:cs typeface="Calibri"/>
                <a:sym typeface="Calibri"/>
              </a:rPr>
              <a:t>instead of seeing it your way.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 </a:t>
            </a:r>
            <a:r>
              <a:rPr b="1" lang="en-US" sz="1200">
                <a:solidFill>
                  <a:schemeClr val="dk1"/>
                </a:solidFill>
                <a:latin typeface="Calibri"/>
                <a:ea typeface="Calibri"/>
                <a:cs typeface="Calibri"/>
                <a:sym typeface="Calibri"/>
              </a:rPr>
              <a:t>narrative</a:t>
            </a:r>
            <a:r>
              <a:rPr b="0" lang="en-US" sz="1200">
                <a:solidFill>
                  <a:schemeClr val="dk1"/>
                </a:solidFill>
                <a:latin typeface="Calibri"/>
                <a:ea typeface="Calibri"/>
                <a:cs typeface="Calibri"/>
                <a:sym typeface="Calibri"/>
              </a:rPr>
              <a:t> text may tell a true story or an invented one. </a:t>
            </a:r>
            <a:endParaRPr/>
          </a:p>
          <a:p>
            <a:pPr indent="-215900" lvl="0" marL="4572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Please don’t judge us all by one member’s rude behavior, because she is not </a:t>
            </a:r>
            <a:r>
              <a:rPr b="1" lang="en-US" sz="1200">
                <a:solidFill>
                  <a:schemeClr val="dk1"/>
                </a:solidFill>
                <a:latin typeface="Calibri"/>
                <a:ea typeface="Calibri"/>
                <a:cs typeface="Calibri"/>
                <a:sym typeface="Calibri"/>
              </a:rPr>
              <a:t>representative </a:t>
            </a:r>
            <a:r>
              <a:rPr b="0" lang="en-US" sz="1200">
                <a:solidFill>
                  <a:schemeClr val="dk1"/>
                </a:solidFill>
                <a:latin typeface="Calibri"/>
                <a:ea typeface="Calibri"/>
                <a:cs typeface="Calibri"/>
                <a:sym typeface="Calibri"/>
              </a:rPr>
              <a:t>of our club. </a:t>
            </a:r>
            <a:endParaRPr/>
          </a:p>
          <a:p>
            <a:pPr indent="0" lvl="0" marL="0" rtl="0" algn="l">
              <a:lnSpc>
                <a:spcPct val="100000"/>
              </a:lnSpc>
              <a:spcBef>
                <a:spcPts val="0"/>
              </a:spcBef>
              <a:spcAft>
                <a:spcPts val="0"/>
              </a:spcAft>
              <a:buSzPts val="1400"/>
              <a:buNone/>
            </a:pPr>
            <a:r>
              <a:rPr lang="en-US"/>
              <a:t>2. </a:t>
            </a:r>
            <a:r>
              <a:rPr i="0" lang="en-US" sz="1200" u="none" strike="noStrike">
                <a:solidFill>
                  <a:schemeClr val="dk1"/>
                </a:solidFill>
                <a:latin typeface="Calibri"/>
                <a:ea typeface="Calibri"/>
                <a:cs typeface="Calibri"/>
                <a:sym typeface="Calibri"/>
              </a:rPr>
              <a:t>Reveal the spelling word and have students check their work.</a:t>
            </a:r>
            <a:endParaRPr/>
          </a:p>
          <a:p>
            <a:pPr indent="0" lvl="0" marL="0" rtl="0" algn="l">
              <a:lnSpc>
                <a:spcPct val="100000"/>
              </a:lnSpc>
              <a:spcBef>
                <a:spcPts val="0"/>
              </a:spcBef>
              <a:spcAft>
                <a:spcPts val="0"/>
              </a:spcAft>
              <a:buSzPts val="1400"/>
              <a:buNone/>
            </a:pPr>
            <a:r>
              <a:rPr lang="en-US"/>
              <a:t>3. </a:t>
            </a:r>
            <a:r>
              <a:rPr i="0" lang="en-US" sz="1200" u="none" strike="noStrike">
                <a:solidFill>
                  <a:schemeClr val="dk1"/>
                </a:solidFill>
                <a:latin typeface="Calibri"/>
                <a:ea typeface="Calibri"/>
                <a:cs typeface="Calibri"/>
                <a:sym typeface="Calibri"/>
              </a:rPr>
              <a:t>For students who understand </a:t>
            </a:r>
            <a:r>
              <a:rPr lang="en-US" sz="1200">
                <a:solidFill>
                  <a:schemeClr val="dk1"/>
                </a:solidFill>
                <a:latin typeface="Calibri"/>
                <a:ea typeface="Calibri"/>
                <a:cs typeface="Calibri"/>
                <a:sym typeface="Calibri"/>
              </a:rPr>
              <a:t>that adding a suffix to a base word often involves spelling changes such as dropping a final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include the following Challenge Words with the spelling list. </a:t>
            </a:r>
            <a:endParaRPr/>
          </a:p>
          <a:p>
            <a:pPr indent="-228600" lvl="0" marL="457200" marR="0" rtl="0" algn="l">
              <a:lnSpc>
                <a:spcPct val="100000"/>
              </a:lnSpc>
              <a:spcBef>
                <a:spcPts val="0"/>
              </a:spcBef>
              <a:spcAft>
                <a:spcPts val="0"/>
              </a:spcAft>
              <a:buClr>
                <a:srgbClr val="000000"/>
              </a:buClr>
              <a:buSzPts val="1400"/>
              <a:buFont typeface="Arial"/>
              <a:buNone/>
            </a:pPr>
            <a:r>
              <a:rPr b="1" lang="en-US" sz="1200">
                <a:solidFill>
                  <a:schemeClr val="dk1"/>
                </a:solidFill>
                <a:latin typeface="Calibri"/>
                <a:ea typeface="Calibri"/>
                <a:cs typeface="Calibri"/>
                <a:sym typeface="Calibri"/>
              </a:rPr>
              <a:t>Challenge Words:  </a:t>
            </a:r>
            <a:r>
              <a:rPr b="0" lang="en-US" sz="1200">
                <a:solidFill>
                  <a:schemeClr val="dk1"/>
                </a:solidFill>
                <a:latin typeface="Calibri"/>
                <a:ea typeface="Calibri"/>
                <a:cs typeface="Calibri"/>
                <a:sym typeface="Calibri"/>
              </a:rPr>
              <a:t>possessive, aerobic, athleticism </a:t>
            </a:r>
            <a:endParaRPr/>
          </a:p>
          <a:p>
            <a:pPr indent="-152400" lvl="0" marL="6858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94" name="Google Shape;294;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sentences need a subject (who or what does the action) and predicate (action) to be complete.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 following for students: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Late last night.</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Played the guitar.</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Watched the buses go by.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On the other side of the net.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When we get home.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For each statement, have students tell you if it is a complete sentence or a fragment. Then have students tell how to fix the sentence by adding a subject, predicate, or both.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create their own fragments to have their partners rewrite as complete sentences. </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315" name="Google Shape;3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vocabulary words on p. 18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citizens: </a:t>
            </a:r>
            <a:r>
              <a:rPr lang="en-US" sz="1200">
                <a:solidFill>
                  <a:schemeClr val="dk1"/>
                </a:solidFill>
                <a:latin typeface="Calibri"/>
                <a:ea typeface="Calibri"/>
                <a:cs typeface="Calibri"/>
                <a:sym typeface="Calibri"/>
              </a:rPr>
              <a:t>people who belong to a particular place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immigration: </a:t>
            </a:r>
            <a:r>
              <a:rPr lang="en-US" sz="1200">
                <a:solidFill>
                  <a:schemeClr val="dk1"/>
                </a:solidFill>
                <a:latin typeface="Calibri"/>
                <a:ea typeface="Calibri"/>
                <a:cs typeface="Calibri"/>
                <a:sym typeface="Calibri"/>
              </a:rPr>
              <a:t>the act of moving to a new country to live there </a:t>
            </a:r>
            <a:endParaRPr/>
          </a:p>
          <a:p>
            <a:pPr indent="0" lvl="1"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opportunity: </a:t>
            </a:r>
            <a:r>
              <a:rPr lang="en-US" sz="1200">
                <a:solidFill>
                  <a:schemeClr val="dk1"/>
                </a:solidFill>
                <a:latin typeface="Calibri"/>
                <a:ea typeface="Calibri"/>
                <a:cs typeface="Calibri"/>
                <a:sym typeface="Calibri"/>
              </a:rPr>
              <a:t>an agreeable situation or chance</a:t>
            </a: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processing: </a:t>
            </a:r>
            <a:r>
              <a:rPr lang="en-US" sz="1200">
                <a:solidFill>
                  <a:schemeClr val="dk1"/>
                </a:solidFill>
                <a:latin typeface="Calibri"/>
                <a:ea typeface="Calibri"/>
                <a:cs typeface="Calibri"/>
                <a:sym typeface="Calibri"/>
              </a:rPr>
              <a:t>a series of steps in a legal action</a:t>
            </a: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admitted: </a:t>
            </a:r>
            <a:r>
              <a:rPr lang="en-US" sz="1200">
                <a:solidFill>
                  <a:schemeClr val="dk1"/>
                </a:solidFill>
                <a:latin typeface="Calibri"/>
                <a:ea typeface="Calibri"/>
                <a:cs typeface="Calibri"/>
                <a:sym typeface="Calibri"/>
              </a:rPr>
              <a:t>granted access to a place </a:t>
            </a:r>
            <a:endParaRPr/>
          </a:p>
          <a:p>
            <a:pPr indent="-215900" lvl="0" marL="228600" rtl="0" algn="l">
              <a:lnSpc>
                <a:spcPct val="100000"/>
              </a:lnSpc>
              <a:spcBef>
                <a:spcPts val="0"/>
              </a:spcBef>
              <a:spcAft>
                <a:spcPts val="0"/>
              </a:spcAft>
              <a:buSzPts val="1200"/>
              <a:buFont typeface="Calibri"/>
              <a:buAutoNum type="arabicPeriod"/>
            </a:pPr>
            <a:r>
              <a:rPr i="1" lang="en-US" sz="1200">
                <a:solidFill>
                  <a:schemeClr val="dk1"/>
                </a:solidFill>
                <a:latin typeface="Calibri"/>
                <a:ea typeface="Calibri"/>
                <a:cs typeface="Calibri"/>
                <a:sym typeface="Calibri"/>
              </a:rPr>
              <a:t>These words will help you understand the events of “The Path to Paper Son” and “Louie Share Kim, Paper Son.” As you read, highlight the words when you see them in the text. Pay attention to how each word is used. </a:t>
            </a:r>
            <a:endParaRPr/>
          </a:p>
          <a:p>
            <a:pPr indent="-179832" lvl="0" marL="256032"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336" name="Google Shape;3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Discuss the First Read Strategies. </a:t>
            </a:r>
            <a:r>
              <a:rPr lang="en-US" sz="1200">
                <a:solidFill>
                  <a:schemeClr val="dk1"/>
                </a:solidFill>
                <a:latin typeface="Calibri"/>
                <a:ea typeface="Calibri"/>
                <a:cs typeface="Calibri"/>
                <a:sym typeface="Calibri"/>
              </a:rPr>
              <a:t>Prompt students to establish that the purpose for reading this selection is to learn about a topic. </a:t>
            </a:r>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Explain the four steps of the first read.</a:t>
            </a:r>
            <a:endParaRPr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SzPts val="1400"/>
              <a:buFont typeface="Arial"/>
              <a:buChar char="•"/>
            </a:pPr>
            <a:r>
              <a:rPr b="0" i="0" lang="en-US" sz="1200" u="none" strike="noStrike">
                <a:solidFill>
                  <a:schemeClr val="dk1"/>
                </a:solidFill>
                <a:latin typeface="Calibri"/>
                <a:ea typeface="Calibri"/>
                <a:cs typeface="Calibri"/>
                <a:sym typeface="Calibri"/>
              </a:rPr>
              <a:t>NOTICE Remind students to </a:t>
            </a:r>
            <a:r>
              <a:rPr b="0" lang="en-US" sz="1200">
                <a:solidFill>
                  <a:schemeClr val="dk1"/>
                </a:solidFill>
                <a:latin typeface="Calibri"/>
                <a:ea typeface="Calibri"/>
                <a:cs typeface="Calibri"/>
                <a:sym typeface="Calibri"/>
              </a:rPr>
              <a:t>notice who the story is about and what happens. </a:t>
            </a:r>
            <a:endParaRPr/>
          </a:p>
          <a:p>
            <a:pPr indent="-171450" lvl="1" marL="628650" rtl="0" algn="l">
              <a:lnSpc>
                <a:spcPct val="100000"/>
              </a:lnSpc>
              <a:spcBef>
                <a:spcPts val="0"/>
              </a:spcBef>
              <a:spcAft>
                <a:spcPts val="0"/>
              </a:spcAft>
              <a:buSzPts val="1400"/>
              <a:buFont typeface="Arial"/>
              <a:buChar char="•"/>
            </a:pPr>
            <a:r>
              <a:rPr b="0" i="0" lang="en-US" sz="1200" u="none" strike="noStrike">
                <a:solidFill>
                  <a:schemeClr val="dk1"/>
                </a:solidFill>
                <a:latin typeface="Calibri"/>
                <a:ea typeface="Calibri"/>
                <a:cs typeface="Calibri"/>
                <a:sym typeface="Calibri"/>
              </a:rPr>
              <a:t>GENERATE QUESTIONS Tell students to </a:t>
            </a:r>
            <a:r>
              <a:rPr b="0" lang="en-US" sz="1200">
                <a:solidFill>
                  <a:schemeClr val="dk1"/>
                </a:solidFill>
                <a:latin typeface="Calibri"/>
                <a:ea typeface="Calibri"/>
                <a:cs typeface="Calibri"/>
                <a:sym typeface="Calibri"/>
              </a:rPr>
              <a:t>write questions next to any parts of the text that they do not understand.</a:t>
            </a:r>
            <a:endParaRPr b="0"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CONNECT Ask students to think about ideas in the text that connect to what they know. </a:t>
            </a:r>
            <a:endParaRPr/>
          </a:p>
          <a:p>
            <a:pPr indent="-171450" lvl="1" marL="62865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Encourage students to mark parts of the text that they find interesting, surprising, or important to them in some way. </a:t>
            </a:r>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53" name="Google Shape;35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sz="1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65" name="Google Shape;36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I notice that the first two paragraphs of the text mention Chinese workers, the United States, immigration, 1882, and 1906. So I think the “paper sons” in the title may have something to do with Chinese people who came to the United States around 1900.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think the idea of buying a new identity is really interesting. Imagine becoming someone else, with a new name, a new family, and a new country. I think that would make me feel scared and nervous. </a:t>
            </a:r>
            <a:endParaRPr/>
          </a:p>
          <a:p>
            <a:pPr indent="-179832" lvl="0" marL="256032" marR="0" rtl="0" algn="l">
              <a:lnSpc>
                <a:spcPct val="100000"/>
              </a:lnSpc>
              <a:spcBef>
                <a:spcPts val="0"/>
              </a:spcBef>
              <a:spcAft>
                <a:spcPts val="0"/>
              </a:spcAft>
              <a:buClr>
                <a:schemeClr val="dk1"/>
              </a:buClr>
              <a:buSzPts val="1200"/>
              <a:buFont typeface="Calibri"/>
              <a:buNone/>
            </a:pPr>
            <a:r>
              <a:t/>
            </a:r>
            <a:endParaRPr i="1"/>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78" name="Google Shape;37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At the beginning of the text, I find out that a boy named Louie Share Kim traveled from China to the United States by himself. He didn’t speak English or even have a place to live. He sounds brave.  I want to keep reading to find out how things worked out for him</a:t>
            </a:r>
            <a:r>
              <a:rPr lang="en-US" sz="1200">
                <a:solidFill>
                  <a:schemeClr val="dk1"/>
                </a:solidFill>
                <a:latin typeface="Calibri"/>
                <a:ea typeface="Calibri"/>
                <a:cs typeface="Calibri"/>
                <a:sym typeface="Calibri"/>
              </a:rPr>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Louie Share Kim knew Louie Share Jung because they were from the same village in China. I would feel more comfortable staying with a neighbor than a stranger. Louie Share Kim must have been glad that he was a paper son of someone that he and his family knew well. </a:t>
            </a:r>
            <a:endParaRPr/>
          </a:p>
          <a:p>
            <a:pPr indent="-179832" lvl="0" marL="256032" marR="0" rtl="0" algn="l">
              <a:lnSpc>
                <a:spcPct val="100000"/>
              </a:lnSpc>
              <a:spcBef>
                <a:spcPts val="0"/>
              </a:spcBef>
              <a:spcAft>
                <a:spcPts val="0"/>
              </a:spcAft>
              <a:buClr>
                <a:schemeClr val="dk1"/>
              </a:buClr>
              <a:buSzPts val="1200"/>
              <a:buFont typeface="Calibri"/>
              <a:buNone/>
            </a:pPr>
            <a:r>
              <a:t/>
            </a:r>
            <a:endParaRPr/>
          </a:p>
          <a:p>
            <a:pPr indent="-179832" lvl="0" marL="256032" marR="0" rtl="0" algn="l">
              <a:lnSpc>
                <a:spcPct val="100000"/>
              </a:lnSpc>
              <a:spcBef>
                <a:spcPts val="0"/>
              </a:spcBef>
              <a:spcAft>
                <a:spcPts val="0"/>
              </a:spcAft>
              <a:buClr>
                <a:schemeClr val="dk1"/>
              </a:buClr>
              <a:buSzPts val="1200"/>
              <a:buFont typeface="Calibri"/>
              <a:buNone/>
            </a:pPr>
            <a:r>
              <a:t/>
            </a:r>
            <a:endParaRPr i="1" u="none" strike="noStrike"/>
          </a:p>
        </p:txBody>
      </p:sp>
      <p:sp>
        <p:nvSpPr>
          <p:cNvPr id="391" name="Google Shape;391;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like that the author included this photo of the people this text</a:t>
            </a:r>
            <a:br>
              <a:rPr i="1" lang="en-US" sz="1200">
                <a:solidFill>
                  <a:schemeClr val="dk1"/>
                </a:solidFill>
                <a:latin typeface="Calibri"/>
                <a:ea typeface="Calibri"/>
                <a:cs typeface="Calibri"/>
                <a:sym typeface="Calibri"/>
              </a:rPr>
            </a:br>
            <a:r>
              <a:rPr i="1" lang="en-US" sz="1200">
                <a:solidFill>
                  <a:schemeClr val="dk1"/>
                </a:solidFill>
                <a:latin typeface="Calibri"/>
                <a:ea typeface="Calibri"/>
                <a:cs typeface="Calibri"/>
                <a:sym typeface="Calibri"/>
              </a:rPr>
              <a:t>is about. It helps me picture them and get an idea about what they were like. I see that Share Kim’s wife has her arm around her small son. It suggests that she is protective of him. I see the daughter is holding a book. I think she is trying to be a good student in the new land to which she has come.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As I read, I’m going to think of questions I have about the text. I’ll circle paragraph 7 because I’m wondering about these books men like Share Kim made to help others through immigration. Did people coming into the United States have to hide these books? Would immigration officials know what they were</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179832" lvl="0" marL="256032" marR="0" rtl="0" algn="l">
              <a:lnSpc>
                <a:spcPct val="100000"/>
              </a:lnSpc>
              <a:spcBef>
                <a:spcPts val="0"/>
              </a:spcBef>
              <a:spcAft>
                <a:spcPts val="0"/>
              </a:spcAft>
              <a:buClr>
                <a:schemeClr val="dk1"/>
              </a:buClr>
              <a:buSzPts val="1200"/>
              <a:buFont typeface="Calibri"/>
              <a:buNone/>
            </a:pPr>
            <a:r>
              <a:t/>
            </a:r>
            <a:endParaRPr i="1" u="none" strike="noStrike"/>
          </a:p>
        </p:txBody>
      </p:sp>
      <p:sp>
        <p:nvSpPr>
          <p:cNvPr id="404" name="Google Shape;404;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This is the first time the author mentions that Share Kim had a “twin” paper brother. When did this boy arrive? Did he arrive after Share Kim? </a:t>
            </a:r>
            <a:endParaRPr i="1"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i="1" lang="en-US"/>
              <a:t>  </a:t>
            </a:r>
            <a:r>
              <a:rPr i="1" lang="en-US" sz="1200">
                <a:solidFill>
                  <a:schemeClr val="dk1"/>
                </a:solidFill>
                <a:latin typeface="Calibri"/>
                <a:ea typeface="Calibri"/>
                <a:cs typeface="Calibri"/>
                <a:sym typeface="Calibri"/>
              </a:rPr>
              <a:t>Well, I can see why officials had their doubts about these two being twin brothers. Still, they could have been the kind of twins who don’t look alike—fraternal twins I think they’re called. I wonder if immigration officials were just looking for excuses to turn people away. </a:t>
            </a:r>
            <a:endParaRPr/>
          </a:p>
          <a:p>
            <a:pPr indent="-179832" lvl="0" marL="256032" marR="0" rtl="0" algn="l">
              <a:lnSpc>
                <a:spcPct val="100000"/>
              </a:lnSpc>
              <a:spcBef>
                <a:spcPts val="0"/>
              </a:spcBef>
              <a:spcAft>
                <a:spcPts val="0"/>
              </a:spcAft>
              <a:buClr>
                <a:schemeClr val="dk1"/>
              </a:buClr>
              <a:buSzPts val="1200"/>
              <a:buFont typeface="Calibri"/>
              <a:buNone/>
            </a:pPr>
            <a:r>
              <a:t/>
            </a:r>
            <a:endParaRPr i="1" u="none" strike="noStrike"/>
          </a:p>
          <a:p>
            <a:pPr indent="-179832" lvl="0" marL="256032" marR="0" rtl="0" algn="l">
              <a:lnSpc>
                <a:spcPct val="100000"/>
              </a:lnSpc>
              <a:spcBef>
                <a:spcPts val="0"/>
              </a:spcBef>
              <a:spcAft>
                <a:spcPts val="0"/>
              </a:spcAft>
              <a:buClr>
                <a:schemeClr val="dk1"/>
              </a:buClr>
              <a:buSzPts val="1200"/>
              <a:buFont typeface="Calibri"/>
              <a:buNone/>
            </a:pPr>
            <a:r>
              <a:t/>
            </a:r>
            <a:endParaRPr i="1" u="none" strike="noStrike"/>
          </a:p>
        </p:txBody>
      </p:sp>
      <p:sp>
        <p:nvSpPr>
          <p:cNvPr id="417" name="Google Shape;417;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  </a:t>
            </a:r>
            <a:r>
              <a:rPr i="0" lang="en-US" sz="1200" u="none" strike="noStrike">
                <a:latin typeface="Calibri"/>
                <a:ea typeface="Calibri"/>
                <a:cs typeface="Calibri"/>
                <a:sym typeface="Calibri"/>
              </a:rPr>
              <a:t>Pause to discuss the First Read notes with students.</a:t>
            </a:r>
            <a:endParaRPr sz="1200">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a:t>
            </a:r>
            <a:r>
              <a:rPr i="1" lang="en-US"/>
              <a:t> </a:t>
            </a:r>
            <a:r>
              <a:rPr i="1" lang="en-US" sz="1200" u="none" strike="noStrike">
                <a:latin typeface="Calibri"/>
                <a:ea typeface="Calibri"/>
                <a:cs typeface="Calibri"/>
                <a:sym typeface="Calibri"/>
              </a:rPr>
              <a:t> </a:t>
            </a:r>
            <a:r>
              <a:rPr i="1" lang="en-US" sz="1200">
                <a:latin typeface="Calibri"/>
                <a:ea typeface="Calibri"/>
                <a:cs typeface="Calibri"/>
                <a:sym typeface="Calibri"/>
              </a:rPr>
              <a:t>I don’t think I’d like to be stuck on an island where I can see the place I want to go but cannot go there. I’d</a:t>
            </a:r>
            <a:br>
              <a:rPr i="1" lang="en-US" sz="1200">
                <a:latin typeface="Calibri"/>
                <a:ea typeface="Calibri"/>
                <a:cs typeface="Calibri"/>
                <a:sym typeface="Calibri"/>
              </a:rPr>
            </a:br>
            <a:r>
              <a:rPr i="1" lang="en-US" sz="1200">
                <a:latin typeface="Calibri"/>
                <a:ea typeface="Calibri"/>
                <a:cs typeface="Calibri"/>
                <a:sym typeface="Calibri"/>
              </a:rPr>
              <a:t>be worried about getting in. I can see why Louie’s parents didn’t want to talk about their experience on the island. </a:t>
            </a:r>
            <a:endParaRPr i="1" sz="120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a:t>
            </a:r>
            <a:r>
              <a:rPr i="1" lang="en-US"/>
              <a:t>  </a:t>
            </a:r>
            <a:r>
              <a:rPr i="1" lang="en-US" sz="1200">
                <a:latin typeface="Calibri"/>
                <a:ea typeface="Calibri"/>
                <a:cs typeface="Calibri"/>
                <a:sym typeface="Calibri"/>
              </a:rPr>
              <a:t>Sam Louie says that his parents never talked to him about their immigration experience.</a:t>
            </a:r>
            <a:br>
              <a:rPr i="1" lang="en-US" sz="1200">
                <a:latin typeface="Calibri"/>
                <a:ea typeface="Calibri"/>
                <a:cs typeface="Calibri"/>
                <a:sym typeface="Calibri"/>
              </a:rPr>
            </a:br>
            <a:r>
              <a:rPr i="1" lang="en-US" sz="1200">
                <a:latin typeface="Calibri"/>
                <a:ea typeface="Calibri"/>
                <a:cs typeface="Calibri"/>
                <a:sym typeface="Calibri"/>
              </a:rPr>
              <a:t>I know I don’t want to talk about things sometimes. What are some reasons that people don’t want to talk about things</a:t>
            </a:r>
            <a:r>
              <a:rPr i="1" lang="en-US" sz="1200">
                <a:latin typeface="Arial"/>
                <a:ea typeface="Arial"/>
                <a:cs typeface="Arial"/>
                <a:sym typeface="Arial"/>
              </a:rPr>
              <a:t>? </a:t>
            </a:r>
            <a:r>
              <a:rPr b="0" i="1" lang="en-US" sz="1200">
                <a:latin typeface="Calibri"/>
                <a:ea typeface="Calibri"/>
                <a:cs typeface="Calibri"/>
                <a:sym typeface="Calibri"/>
              </a:rPr>
              <a:t> </a:t>
            </a:r>
            <a:r>
              <a:rPr b="0" lang="en-US" sz="1200">
                <a:latin typeface="Calibri"/>
                <a:ea typeface="Calibri"/>
                <a:cs typeface="Calibri"/>
                <a:sym typeface="Calibri"/>
              </a:rPr>
              <a:t>Possible Responses: </a:t>
            </a:r>
            <a:r>
              <a:rPr lang="en-US" sz="1200">
                <a:latin typeface="Calibri"/>
                <a:ea typeface="Calibri"/>
                <a:cs typeface="Calibri"/>
                <a:sym typeface="Calibri"/>
              </a:rPr>
              <a:t>People don’t like to talk about bad memories. Some don’t like to talk about personal things. Sometimes they want to put the past behind them and not think about it. </a:t>
            </a:r>
            <a:endParaRPr sz="1200">
              <a:latin typeface="Calibri"/>
              <a:ea typeface="Calibri"/>
              <a:cs typeface="Calibri"/>
              <a:sym typeface="Calibri"/>
            </a:endParaRPr>
          </a:p>
        </p:txBody>
      </p:sp>
      <p:sp>
        <p:nvSpPr>
          <p:cNvPr id="430" name="Google Shape;430;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rPr>
              <a:t>Use these suggestions to prompt students’ initial responses to reading “The Path to Paper Son” and “Louie Share Kim, Paper Son.” </a:t>
            </a:r>
            <a:endParaRPr/>
          </a:p>
          <a:p>
            <a:pPr indent="-304800" lvl="0" marL="676656" rtl="0" algn="l">
              <a:lnSpc>
                <a:spcPct val="100000"/>
              </a:lnSpc>
              <a:spcBef>
                <a:spcPts val="0"/>
              </a:spcBef>
              <a:spcAft>
                <a:spcPts val="0"/>
              </a:spcAft>
              <a:buClr>
                <a:schemeClr val="dk1"/>
              </a:buClr>
              <a:buSzPts val="1200"/>
              <a:buChar char="●"/>
            </a:pPr>
            <a:r>
              <a:rPr lang="en-US">
                <a:solidFill>
                  <a:schemeClr val="dk1"/>
                </a:solidFill>
              </a:rPr>
              <a:t>Discuss</a:t>
            </a:r>
            <a:r>
              <a:rPr b="1" lang="en-US">
                <a:solidFill>
                  <a:schemeClr val="dk1"/>
                </a:solidFill>
              </a:rPr>
              <a:t>  </a:t>
            </a:r>
            <a:r>
              <a:rPr lang="en-US">
                <a:solidFill>
                  <a:schemeClr val="dk1"/>
                </a:solidFill>
              </a:rPr>
              <a:t>What did you find most interesting about the reading?</a:t>
            </a:r>
            <a:endParaRPr/>
          </a:p>
          <a:p>
            <a:pPr indent="-304800" lvl="0" marL="676656" rtl="0" algn="l">
              <a:lnSpc>
                <a:spcPct val="100000"/>
              </a:lnSpc>
              <a:spcBef>
                <a:spcPts val="0"/>
              </a:spcBef>
              <a:spcAft>
                <a:spcPts val="0"/>
              </a:spcAft>
              <a:buClr>
                <a:schemeClr val="dk1"/>
              </a:buClr>
              <a:buSzPts val="1200"/>
              <a:buChar char="●"/>
            </a:pPr>
            <a:r>
              <a:rPr lang="en-US">
                <a:solidFill>
                  <a:schemeClr val="dk1"/>
                </a:solidFill>
              </a:rPr>
              <a:t>Infer</a:t>
            </a:r>
            <a:r>
              <a:rPr b="1" lang="en-US">
                <a:solidFill>
                  <a:schemeClr val="dk1"/>
                </a:solidFill>
              </a:rPr>
              <a:t>  </a:t>
            </a:r>
            <a:r>
              <a:rPr lang="en-US">
                <a:solidFill>
                  <a:schemeClr val="dk1"/>
                </a:solidFill>
              </a:rPr>
              <a:t>Why do you think Sam Louie decided to be a volunteer at Angel Island? </a:t>
            </a:r>
            <a:endParaRPr/>
          </a:p>
        </p:txBody>
      </p:sp>
      <p:sp>
        <p:nvSpPr>
          <p:cNvPr id="443" name="Google Shape;4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authors use academic and domain-specific words when they write about specific topics. The vocabulary words </a:t>
            </a:r>
            <a:r>
              <a:rPr i="1" lang="en-US" sz="1200">
                <a:solidFill>
                  <a:schemeClr val="dk1"/>
                </a:solidFill>
                <a:latin typeface="Calibri"/>
                <a:ea typeface="Calibri"/>
                <a:cs typeface="Calibri"/>
                <a:sym typeface="Calibri"/>
              </a:rPr>
              <a:t>citizens, immigration, opportunity, processing,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admitted </a:t>
            </a:r>
            <a:r>
              <a:rPr lang="en-US" sz="1200">
                <a:solidFill>
                  <a:schemeClr val="dk1"/>
                </a:solidFill>
                <a:latin typeface="Calibri"/>
                <a:ea typeface="Calibri"/>
                <a:cs typeface="Calibri"/>
                <a:sym typeface="Calibri"/>
              </a:rPr>
              <a:t>are frequently used when discussing the topic of “paper sons.”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Find the vocabulary words in the text and read the sentences in which they appear.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Review of the meaning of each word.</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filling out the chart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30 using the word </a:t>
            </a:r>
            <a:r>
              <a:rPr i="1" lang="en-US" sz="1200">
                <a:solidFill>
                  <a:schemeClr val="dk1"/>
                </a:solidFill>
                <a:latin typeface="Calibri"/>
                <a:ea typeface="Calibri"/>
                <a:cs typeface="Calibri"/>
                <a:sym typeface="Calibri"/>
              </a:rPr>
              <a:t>immigration</a:t>
            </a:r>
            <a:r>
              <a:rPr lang="en-US" sz="1200">
                <a:solidFill>
                  <a:schemeClr val="dk1"/>
                </a:solidFill>
                <a:latin typeface="Calibri"/>
                <a:ea typeface="Calibri"/>
                <a:cs typeface="Calibri"/>
                <a:sym typeface="Calibri"/>
              </a:rPr>
              <a:t>:</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is immigration</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Immigration happens when a person moves to and lives in a new country.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 could write a sentence that defines </a:t>
            </a:r>
            <a:r>
              <a:rPr i="1" lang="en-US" sz="1200">
                <a:solidFill>
                  <a:schemeClr val="dk1"/>
                </a:solidFill>
                <a:latin typeface="Calibri"/>
                <a:ea typeface="Calibri"/>
                <a:cs typeface="Calibri"/>
                <a:sym typeface="Calibri"/>
              </a:rPr>
              <a:t>immigration</a:t>
            </a:r>
            <a:r>
              <a:rPr lang="en-US" sz="1200">
                <a:solidFill>
                  <a:schemeClr val="dk1"/>
                </a:solidFill>
                <a:latin typeface="Calibri"/>
                <a:ea typeface="Calibri"/>
                <a:cs typeface="Calibri"/>
                <a:sym typeface="Calibri"/>
              </a:rPr>
              <a:t>, or I could write a sentence about an event or a situation related to immigration.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Lead a class discussion, encouraging students to correctly use the vocabulary words as they express their own ideas and build on the ideas of others.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for developing vocabulary.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write sentences with the new vocabulary as they complete p. 30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Their sentences should be related to the topic of immigration.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55" name="Google Shape;45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Introduce the Unit 1 Essential Question, </a:t>
            </a:r>
            <a:r>
              <a:rPr i="1" lang="en-US">
                <a:solidFill>
                  <a:schemeClr val="dk1"/>
                </a:solidFill>
              </a:rPr>
              <a:t>How do journeys change us? </a:t>
            </a:r>
            <a:r>
              <a:rPr lang="en-US">
                <a:solidFill>
                  <a:schemeClr val="dk1"/>
                </a:solidFill>
              </a:rPr>
              <a:t>Tell students they will read many texts to learn how exploring new places shape who we are. Explain that reading a variety of genres is important because each text provides a unique perspective about the theme.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Watch the Unit Video Tell students that a video is a multimodal text because it comes with sound and pictures. Have them watch the video, “Journeys.” </a:t>
            </a:r>
            <a:r>
              <a:rPr b="1" i="0" lang="en-US" u="none" strike="noStrike">
                <a:solidFill>
                  <a:schemeClr val="dk1"/>
                </a:solidFill>
              </a:rPr>
              <a:t>Click Path: Table of Contents -&gt; Unit 1: Journeys&gt; Unit 1: Introduction</a:t>
            </a:r>
            <a:endParaRPr>
              <a:solidFill>
                <a:schemeClr val="dk1"/>
              </a:solidFill>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Then tell students to make a list of examples in the video that show the influence of journeys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Encourage partners to discuss what they learned about journeys by watching the video. Use the following questions to guide their discussions. </a:t>
            </a:r>
            <a:endParaRPr/>
          </a:p>
          <a:p>
            <a:pPr indent="-215900" lvl="2" marL="685800" marR="0" rtl="0" algn="l">
              <a:lnSpc>
                <a:spcPct val="100000"/>
              </a:lnSpc>
              <a:spcBef>
                <a:spcPts val="0"/>
              </a:spcBef>
              <a:spcAft>
                <a:spcPts val="0"/>
              </a:spcAft>
              <a:buClr>
                <a:srgbClr val="000000"/>
              </a:buClr>
              <a:buSzPts val="1200"/>
              <a:buFont typeface="Arial"/>
              <a:buChar char="•"/>
            </a:pPr>
            <a:r>
              <a:rPr i="1" lang="en-US">
                <a:solidFill>
                  <a:schemeClr val="dk1"/>
                </a:solidFill>
              </a:rPr>
              <a:t>What did you learn about journeys by seeing the images?</a:t>
            </a:r>
            <a:endParaRPr/>
          </a:p>
          <a:p>
            <a:pPr indent="-215900" lvl="2" marL="685800" marR="0" rtl="0" algn="l">
              <a:lnSpc>
                <a:spcPct val="100000"/>
              </a:lnSpc>
              <a:spcBef>
                <a:spcPts val="0"/>
              </a:spcBef>
              <a:spcAft>
                <a:spcPts val="0"/>
              </a:spcAft>
              <a:buClr>
                <a:srgbClr val="000000"/>
              </a:buClr>
              <a:buSzPts val="1200"/>
              <a:buFont typeface="Arial"/>
              <a:buChar char="•"/>
            </a:pPr>
            <a:r>
              <a:rPr i="1" lang="en-US">
                <a:solidFill>
                  <a:schemeClr val="dk1"/>
                </a:solidFill>
              </a:rPr>
              <a:t>What did you learn about journeys by listening to the sounds in the video? </a:t>
            </a:r>
            <a:endParaRPr i="1"/>
          </a:p>
          <a:p>
            <a:pPr indent="-139700" lvl="0" marL="228600" marR="0" rtl="0" algn="l">
              <a:lnSpc>
                <a:spcPct val="100000"/>
              </a:lnSpc>
              <a:spcBef>
                <a:spcPts val="0"/>
              </a:spcBef>
              <a:spcAft>
                <a:spcPts val="0"/>
              </a:spcAft>
              <a:buClr>
                <a:srgbClr val="000000"/>
              </a:buClr>
              <a:buSzPts val="1400"/>
              <a:buFont typeface="Arial"/>
              <a:buNone/>
            </a:pPr>
            <a:r>
              <a:t/>
            </a:r>
            <a:endParaRPr/>
          </a:p>
          <a:p>
            <a:pPr indent="-139700" lvl="0" marL="228600" marR="0" rtl="0" algn="l">
              <a:lnSpc>
                <a:spcPct val="100000"/>
              </a:lnSpc>
              <a:spcBef>
                <a:spcPts val="0"/>
              </a:spcBef>
              <a:spcAft>
                <a:spcPts val="0"/>
              </a:spcAft>
              <a:buClr>
                <a:srgbClr val="000000"/>
              </a:buClr>
              <a:buSzPts val="1400"/>
              <a:buFont typeface="Arial"/>
              <a:buNone/>
            </a:pPr>
            <a:r>
              <a:t/>
            </a:r>
            <a:endParaRPr/>
          </a:p>
          <a:p>
            <a:pPr indent="-139700" lvl="0" marL="228600" rtl="0" algn="l">
              <a:lnSpc>
                <a:spcPct val="100000"/>
              </a:lnSpc>
              <a:spcBef>
                <a:spcPts val="0"/>
              </a:spcBef>
              <a:spcAft>
                <a:spcPts val="0"/>
              </a:spcAft>
              <a:buSzPts val="1400"/>
              <a:buFont typeface="Arial"/>
              <a:buNone/>
            </a:pPr>
            <a:r>
              <a:t/>
            </a:r>
            <a:endParaRPr b="1" i="0" u="none" strike="noStrike">
              <a:solidFill>
                <a:srgbClr val="000000"/>
              </a:solidFill>
            </a:endParaRPr>
          </a:p>
          <a:p>
            <a:pPr indent="-139700" lvl="0" marL="228600" rtl="0" algn="l">
              <a:lnSpc>
                <a:spcPct val="100000"/>
              </a:lnSpc>
              <a:spcBef>
                <a:spcPts val="0"/>
              </a:spcBef>
              <a:spcAft>
                <a:spcPts val="0"/>
              </a:spcAft>
              <a:buSzPts val="1400"/>
              <a:buFont typeface="Arial"/>
              <a:buNone/>
            </a:pPr>
            <a:r>
              <a:t/>
            </a:r>
            <a:endParaRPr b="1" i="0" u="none" strike="noStrike">
              <a:solidFill>
                <a:srgbClr val="000000"/>
              </a:solidFill>
            </a:endParaRPr>
          </a:p>
          <a:p>
            <a:pPr indent="-139700" lvl="0" marL="228600" rtl="0" algn="l">
              <a:lnSpc>
                <a:spcPct val="100000"/>
              </a:lnSpc>
              <a:spcBef>
                <a:spcPts val="0"/>
              </a:spcBef>
              <a:spcAft>
                <a:spcPts val="0"/>
              </a:spcAft>
              <a:buSzPts val="1400"/>
              <a:buFont typeface="Arial"/>
              <a:buNone/>
            </a:pPr>
            <a:r>
              <a:t/>
            </a:r>
            <a:endParaRPr b="1" i="0" u="none" strike="noStrike">
              <a:solidFill>
                <a:srgbClr val="000000"/>
              </a:solidFill>
            </a:endParaRPr>
          </a:p>
          <a:p>
            <a:pPr indent="-139700" lvl="0" marL="228600" rtl="0" algn="l">
              <a:lnSpc>
                <a:spcPct val="100000"/>
              </a:lnSpc>
              <a:spcBef>
                <a:spcPts val="0"/>
              </a:spcBef>
              <a:spcAft>
                <a:spcPts val="0"/>
              </a:spcAft>
              <a:buSzPts val="1400"/>
              <a:buFont typeface="Arial"/>
              <a:buNone/>
            </a:pPr>
            <a:r>
              <a:t/>
            </a:r>
            <a:endParaRPr b="1" i="0" u="none" strike="noStrike">
              <a:solidFill>
                <a:srgbClr val="000000"/>
              </a:solidFill>
            </a:endParaRPr>
          </a:p>
          <a:p>
            <a:pPr indent="-139700" lvl="0" marL="228600" rtl="0" algn="l">
              <a:lnSpc>
                <a:spcPct val="100000"/>
              </a:lnSpc>
              <a:spcBef>
                <a:spcPts val="0"/>
              </a:spcBef>
              <a:spcAft>
                <a:spcPts val="0"/>
              </a:spcAft>
              <a:buSzPts val="1400"/>
              <a:buFont typeface="Arial"/>
              <a:buNone/>
            </a:pPr>
            <a:r>
              <a:t/>
            </a:r>
            <a:endParaRPr b="1"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br>
              <a:rPr lang="en-US"/>
            </a:br>
            <a:endParaRPr/>
          </a:p>
        </p:txBody>
      </p:sp>
      <p:sp>
        <p:nvSpPr>
          <p:cNvPr id="106" name="Google Shape;106;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31 of the Student Interactive.</a:t>
            </a:r>
            <a:endParaRPr sz="1200">
              <a:latin typeface="Calibri"/>
              <a:ea typeface="Calibri"/>
              <a:cs typeface="Calibri"/>
              <a:sym typeface="Calibri"/>
            </a:endParaRPr>
          </a:p>
        </p:txBody>
      </p:sp>
      <p:sp>
        <p:nvSpPr>
          <p:cNvPr id="469" name="Google Shape;46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Direct students to complete the chart on p. 36 of the Student Interactive.</a:t>
            </a:r>
            <a:endParaRPr/>
          </a:p>
          <a:p>
            <a:pPr indent="-137160" lvl="0" marL="137160" marR="0" rtl="0" algn="l">
              <a:lnSpc>
                <a:spcPct val="100000"/>
              </a:lnSpc>
              <a:spcBef>
                <a:spcPts val="0"/>
              </a:spcBef>
              <a:spcAft>
                <a:spcPts val="0"/>
              </a:spcAft>
              <a:buClr>
                <a:schemeClr val="dk1"/>
              </a:buClr>
              <a:buSzPts val="1200"/>
              <a:buFont typeface="Calibri"/>
              <a:buAutoNum type="arabicPeriod"/>
            </a:pPr>
            <a:r>
              <a:rPr lang="en-US">
                <a:solidFill>
                  <a:srgbClr val="2D2D2D"/>
                </a:solidFill>
              </a:rPr>
              <a:t>Then have students write a strong context sentence for each of the following words: </a:t>
            </a:r>
            <a:r>
              <a:rPr i="1" lang="en-US">
                <a:solidFill>
                  <a:srgbClr val="2D2D2D"/>
                </a:solidFill>
              </a:rPr>
              <a:t>athlete, athletic, hero, heroism, exclude, exclusive. </a:t>
            </a:r>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483" name="Google Shape;48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Personal narratives are written from the first-person perspective and describe the author’s own experiences. Explain that</a:t>
            </a:r>
            <a:r>
              <a:rPr lang="en-US"/>
              <a:t>:</a:t>
            </a:r>
            <a:endParaRPr>
              <a:solidFill>
                <a:schemeClr val="dk1"/>
              </a:solidFill>
              <a:latin typeface="Calibri"/>
              <a:ea typeface="Calibri"/>
              <a:cs typeface="Calibri"/>
              <a:sym typeface="Calibri"/>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author and the narrator are the same person.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author uses description and dialogue to show what he or she did, said, thought, and felt.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author usually learns something or changes in some way.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they will be reading some personal narratives and thinking about the narrator in each one.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 two personal narratives from the stack, pausing at appropriate times to discuss the narrator’s thoughts, feelings, words, or actions. Use questions such as these to prompt discussion: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Why do you think the narrator did that</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How did the narrator feel when _____ happened? How can you tell</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What can you tell about the narrator’s personality</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How would you describe the relationship between the narrator and _____</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15900" lvl="1" marL="228600" rtl="0" algn="l">
              <a:lnSpc>
                <a:spcPct val="100000"/>
              </a:lnSpc>
              <a:spcBef>
                <a:spcPts val="0"/>
              </a:spcBef>
              <a:spcAft>
                <a:spcPts val="0"/>
              </a:spcAft>
              <a:buSzPts val="1200"/>
              <a:buFont typeface="Calibri"/>
              <a:buAutoNum type="arabicPeriod" startAt="4"/>
            </a:pPr>
            <a:r>
              <a:rPr lang="en-US" sz="1200">
                <a:solidFill>
                  <a:schemeClr val="dk1"/>
                </a:solidFill>
                <a:latin typeface="Calibri"/>
                <a:ea typeface="Calibri"/>
                <a:cs typeface="Calibri"/>
                <a:sym typeface="Calibri"/>
              </a:rPr>
              <a:t>Direct students to p. 42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complete the activity using one of the narratives you just read or another narrative from the stack. </a:t>
            </a:r>
            <a:endParaRPr/>
          </a:p>
          <a:p>
            <a:pPr indent="-215900" lvl="1" marL="228600" rtl="0" algn="l">
              <a:lnSpc>
                <a:spcPct val="100000"/>
              </a:lnSpc>
              <a:spcBef>
                <a:spcPts val="0"/>
              </a:spcBef>
              <a:spcAft>
                <a:spcPts val="0"/>
              </a:spcAft>
              <a:buSzPts val="1200"/>
              <a:buFont typeface="Calibri"/>
              <a:buAutoNum type="arabicPeriod" startAt="4"/>
            </a:pPr>
            <a:r>
              <a:rPr lang="en-US" sz="1200">
                <a:solidFill>
                  <a:schemeClr val="dk1"/>
                </a:solidFill>
                <a:latin typeface="Calibri"/>
                <a:ea typeface="Calibri"/>
                <a:cs typeface="Calibri"/>
                <a:sym typeface="Calibri"/>
              </a:rPr>
              <a:t>Have students share their notes about the narrator in the narrative they analyzed.  Ask what the narrator’s words and actions show about him or her.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98" name="Google Shape;49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After the genre immersion lessons, students should transition into independent writing. If they need additional opportunities to develop their understanding of narrators, they should read additional narratives from the mentor stack. If they demonstrate understanding, they should transition to planning and writing their own personal narratives in their writer’s notebook. See the Conference Prompts on p. T72.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512" name="Google Shape;51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Point out that some base words do not change spellings when adding a suffix. Other base words, however</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do change spellings.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adding the suffix </a:t>
            </a:r>
            <a:r>
              <a:rPr i="1" lang="en-US" sz="1200">
                <a:solidFill>
                  <a:schemeClr val="dk1"/>
                </a:solidFill>
                <a:latin typeface="Calibri"/>
                <a:ea typeface="Calibri"/>
                <a:cs typeface="Calibri"/>
                <a:sym typeface="Calibri"/>
              </a:rPr>
              <a:t>-ic </a:t>
            </a:r>
            <a:r>
              <a:rPr lang="en-US" sz="1200">
                <a:solidFill>
                  <a:schemeClr val="dk1"/>
                </a:solidFill>
                <a:latin typeface="Calibri"/>
                <a:ea typeface="Calibri"/>
                <a:cs typeface="Calibri"/>
                <a:sym typeface="Calibri"/>
              </a:rPr>
              <a:t>to the base word </a:t>
            </a:r>
            <a:r>
              <a:rPr i="1" lang="en-US" sz="1200">
                <a:solidFill>
                  <a:schemeClr val="dk1"/>
                </a:solidFill>
                <a:latin typeface="Calibri"/>
                <a:ea typeface="Calibri"/>
                <a:cs typeface="Calibri"/>
                <a:sym typeface="Calibri"/>
              </a:rPr>
              <a:t>drama</a:t>
            </a:r>
            <a:r>
              <a:rPr lang="en-US" sz="1200">
                <a:solidFill>
                  <a:schemeClr val="dk1"/>
                </a:solidFill>
                <a:latin typeface="Calibri"/>
                <a:ea typeface="Calibri"/>
                <a:cs typeface="Calibri"/>
                <a:sym typeface="Calibri"/>
              </a:rPr>
              <a:t>: If I didn’t add the </a:t>
            </a:r>
            <a:r>
              <a:rPr i="1" lang="en-US" sz="1200">
                <a:solidFill>
                  <a:schemeClr val="dk1"/>
                </a:solidFill>
                <a:latin typeface="Calibri"/>
                <a:ea typeface="Calibri"/>
                <a:cs typeface="Calibri"/>
                <a:sym typeface="Calibri"/>
              </a:rPr>
              <a:t>t </a:t>
            </a:r>
            <a:r>
              <a:rPr lang="en-US" sz="1200">
                <a:solidFill>
                  <a:schemeClr val="dk1"/>
                </a:solidFill>
                <a:latin typeface="Calibri"/>
                <a:ea typeface="Calibri"/>
                <a:cs typeface="Calibri"/>
                <a:sym typeface="Calibri"/>
              </a:rPr>
              <a:t>to </a:t>
            </a:r>
            <a:r>
              <a:rPr i="1" lang="en-US" sz="1200">
                <a:solidFill>
                  <a:schemeClr val="dk1"/>
                </a:solidFill>
                <a:latin typeface="Calibri"/>
                <a:ea typeface="Calibri"/>
                <a:cs typeface="Calibri"/>
                <a:sym typeface="Calibri"/>
              </a:rPr>
              <a:t>drama, </a:t>
            </a:r>
            <a:r>
              <a:rPr lang="en-US" sz="1200">
                <a:solidFill>
                  <a:schemeClr val="dk1"/>
                </a:solidFill>
                <a:latin typeface="Calibri"/>
                <a:ea typeface="Calibri"/>
                <a:cs typeface="Calibri"/>
                <a:sym typeface="Calibri"/>
              </a:rPr>
              <a:t>the word would sound odd: drama-ic.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the base words </a:t>
            </a:r>
            <a:r>
              <a:rPr i="1" lang="en-US" sz="1200">
                <a:solidFill>
                  <a:schemeClr val="dk1"/>
                </a:solidFill>
                <a:latin typeface="Calibri"/>
                <a:ea typeface="Calibri"/>
                <a:cs typeface="Calibri"/>
                <a:sym typeface="Calibri"/>
              </a:rPr>
              <a:t>history, defense,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represent</a:t>
            </a:r>
            <a:r>
              <a:rPr lang="en-US" sz="1200">
                <a:solidFill>
                  <a:schemeClr val="dk1"/>
                </a:solidFill>
                <a:latin typeface="Calibri"/>
                <a:ea typeface="Calibri"/>
                <a:cs typeface="Calibri"/>
                <a:sym typeface="Calibri"/>
              </a:rPr>
              <a:t>. Guide students to change each word’s spelling before adding a suffix</a:t>
            </a:r>
            <a:r>
              <a:rPr i="1" lang="en-US" sz="1200">
                <a:solidFill>
                  <a:schemeClr val="dk1"/>
                </a:solidFill>
                <a:latin typeface="Calibri"/>
                <a:ea typeface="Calibri"/>
                <a:cs typeface="Calibri"/>
                <a:sym typeface="Calibri"/>
              </a:rPr>
              <a:t>. </a:t>
            </a:r>
            <a:endParaRPr b="0" i="0" sz="1200" u="none" strike="noStrike">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Have </a:t>
            </a:r>
            <a:r>
              <a:rPr lang="en-US" sz="1200">
                <a:solidFill>
                  <a:schemeClr val="dk1"/>
                </a:solidFill>
                <a:latin typeface="Calibri"/>
                <a:ea typeface="Calibri"/>
                <a:cs typeface="Calibri"/>
                <a:sym typeface="Calibri"/>
              </a:rPr>
              <a:t>students complete the activity on p. 39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Clr>
                <a:schemeClr val="dk1"/>
              </a:buClr>
              <a:buSzPts val="1200"/>
              <a:buFont typeface="Calibri"/>
              <a:buNone/>
            </a:pPr>
            <a:r>
              <a:t/>
            </a:r>
            <a:endParaRPr b="0" i="0" sz="1200" u="none" strike="noStrike">
              <a:latin typeface="Calibri"/>
              <a:ea typeface="Calibri"/>
              <a:cs typeface="Calibri"/>
              <a:sym typeface="Calibri"/>
            </a:endParaRPr>
          </a:p>
        </p:txBody>
      </p:sp>
      <p:sp>
        <p:nvSpPr>
          <p:cNvPr id="524" name="Google Shape;52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simple sentences by giving oral examples of the four kinds: declarative, interrogative, exclamatory, and imperative.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 each sentence, point out the subject and the verb.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a fragment does not have a subject or does not have a verb. A comma splice happens when two independent clause are incorrectly connected with a comma. Tell students to avoid fragments and comma splices when they write.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Guide students to write declarative, interrogative, exclamatory, and imperative simple sentences. Have them circle the subject and underline the verb in each. Check to make sure they use correct subject-verb agreement.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a comma splice. Model using end punctuation to make two simple sentences.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work in pairs to create one oral simple sentence of each type. Ask partners to share their sentences with another pair who can identify each sentence type. </a:t>
            </a:r>
            <a:endParaRPr/>
          </a:p>
          <a:p>
            <a:pPr indent="-256032" lvl="0" marL="256032"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40" name="Google Shape;54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when they read informational text, it is important to focus on main, or central, ideas and supporting details.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the most important ideas in the text.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details that the text provides.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yourself which of these details support or give more information about the central ideas.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20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identify details that help in understanding central ideas of a text. </a:t>
            </a:r>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Which details explain why paper sons started</a:t>
            </a:r>
            <a:r>
              <a:rPr i="1" lang="en-US" sz="1200">
                <a:solidFill>
                  <a:schemeClr val="dk1"/>
                </a:solidFill>
                <a:latin typeface="Arial"/>
                <a:ea typeface="Arial"/>
                <a:cs typeface="Arial"/>
                <a:sym typeface="Arial"/>
              </a:rPr>
              <a:t>? </a:t>
            </a:r>
            <a:r>
              <a:rPr i="1" lang="en-US" sz="1200">
                <a:solidFill>
                  <a:schemeClr val="dk1"/>
                </a:solidFill>
                <a:latin typeface="Calibri"/>
                <a:ea typeface="Calibri"/>
                <a:cs typeface="Calibri"/>
                <a:sym typeface="Calibri"/>
              </a:rPr>
              <a:t>In the first paragraph, the information about the Chinese Exclusion Act explains that it was difficult for Chinese people to immigrate to the United States. I’m going to underline that part because it tells me one reason that paper sons started.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Have student pairs work together to find and underline one more detail on the page that explains why paper sons started. </a:t>
            </a:r>
            <a:endParaRPr/>
          </a:p>
          <a:p>
            <a:pPr indent="-228600" lvl="0" marL="457200" rtl="0" algn="l">
              <a:lnSpc>
                <a:spcPct val="100000"/>
              </a:lnSpc>
              <a:spcBef>
                <a:spcPts val="0"/>
              </a:spcBef>
              <a:spcAft>
                <a:spcPts val="0"/>
              </a:spcAft>
              <a:buSzPts val="1400"/>
              <a:buNone/>
            </a:pPr>
            <a:r>
              <a:t/>
            </a:r>
            <a:endParaRPr i="0"/>
          </a:p>
        </p:txBody>
      </p:sp>
      <p:sp>
        <p:nvSpPr>
          <p:cNvPr id="562" name="Google Shape;56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scan </a:t>
            </a:r>
            <a:r>
              <a:rPr b="0" lang="en-US" sz="1200">
                <a:solidFill>
                  <a:schemeClr val="dk1"/>
                </a:solidFill>
                <a:latin typeface="Calibri"/>
                <a:ea typeface="Calibri"/>
                <a:cs typeface="Calibri"/>
                <a:sym typeface="Calibri"/>
              </a:rPr>
              <a:t>paragraphs 1 and 2. </a:t>
            </a: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What two events made it necessary and possible for people to create “paper sons”? </a:t>
            </a:r>
            <a:r>
              <a:rPr lang="en-US" sz="1200">
                <a:solidFill>
                  <a:schemeClr val="dk1"/>
                </a:solidFill>
                <a:latin typeface="Calibri"/>
                <a:ea typeface="Calibri"/>
                <a:cs typeface="Calibri"/>
                <a:sym typeface="Calibri"/>
              </a:rPr>
              <a:t>Have students underline supporting evidence for this central idea. </a:t>
            </a:r>
            <a:r>
              <a:rPr b="0" lang="en-US" sz="1200">
                <a:solidFill>
                  <a:schemeClr val="dk1"/>
                </a:solidFill>
                <a:latin typeface="Calibri"/>
                <a:ea typeface="Calibri"/>
                <a:cs typeface="Calibri"/>
                <a:sym typeface="Calibri"/>
              </a:rPr>
              <a:t>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how the Chinese Exclusion Act made it necessary to create “paper sons” and how the 1906 earthquake made “paper sons” possible. </a:t>
            </a:r>
            <a:r>
              <a:rPr b="0" lang="en-US" sz="1200">
                <a:solidFill>
                  <a:schemeClr val="dk1"/>
                </a:solidFill>
                <a:latin typeface="Calibri"/>
                <a:ea typeface="Calibri"/>
                <a:cs typeface="Calibri"/>
                <a:sym typeface="Calibri"/>
              </a:rPr>
              <a:t>Possible Responses: </a:t>
            </a:r>
            <a:r>
              <a:rPr lang="en-US" sz="1200">
                <a:solidFill>
                  <a:schemeClr val="dk1"/>
                </a:solidFill>
                <a:latin typeface="Calibri"/>
                <a:ea typeface="Calibri"/>
                <a:cs typeface="Calibri"/>
                <a:sym typeface="Calibri"/>
              </a:rPr>
              <a:t>The act made it hard for Chinese people to immigrate, so they pretended to be related to someone already here. The earthquake destroyed records, so people were able to make up information.  DOK 2</a:t>
            </a:r>
            <a:endParaRPr/>
          </a:p>
          <a:p>
            <a:pPr indent="-228600" lvl="0" marL="457200" rtl="0" algn="l">
              <a:lnSpc>
                <a:spcPct val="100000"/>
              </a:lnSpc>
              <a:spcBef>
                <a:spcPts val="0"/>
              </a:spcBef>
              <a:spcAft>
                <a:spcPts val="0"/>
              </a:spcAft>
              <a:buSzPts val="1400"/>
              <a:buNone/>
            </a:pPr>
            <a:r>
              <a:t/>
            </a:r>
            <a:endParaRPr i="0"/>
          </a:p>
        </p:txBody>
      </p:sp>
      <p:sp>
        <p:nvSpPr>
          <p:cNvPr id="575" name="Google Shape;575;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rgbClr val="2D2D2D"/>
                </a:solidFill>
              </a:rPr>
              <a:t>Have students scan paragraph 4. </a:t>
            </a:r>
            <a:r>
              <a:rPr b="1" lang="en-US">
                <a:solidFill>
                  <a:srgbClr val="2D2D2D"/>
                </a:solidFill>
              </a:rPr>
              <a:t> </a:t>
            </a:r>
            <a:r>
              <a:rPr lang="en-US">
                <a:solidFill>
                  <a:srgbClr val="2D2D2D"/>
                </a:solidFill>
              </a:rPr>
              <a:t>Ask: </a:t>
            </a:r>
            <a:r>
              <a:rPr i="1" lang="en-US">
                <a:solidFill>
                  <a:schemeClr val="dk1"/>
                </a:solidFill>
              </a:rPr>
              <a:t>What information in the paragraph helps you analyze the types of challenges that a paper son faced</a:t>
            </a:r>
            <a:r>
              <a:rPr i="1" lang="en-US">
                <a:solidFill>
                  <a:schemeClr val="dk1"/>
                </a:solidFill>
                <a:latin typeface="Arial"/>
                <a:ea typeface="Arial"/>
                <a:cs typeface="Arial"/>
                <a:sym typeface="Arial"/>
              </a:rPr>
              <a:t>?</a:t>
            </a:r>
            <a:r>
              <a:rPr i="1" lang="en-US">
                <a:solidFill>
                  <a:schemeClr val="dk1"/>
                </a:solidFill>
              </a:rPr>
              <a:t> Underline supporting evidence about Share Kim’s experience at Angel Island. </a:t>
            </a:r>
            <a:r>
              <a:rPr i="0" lang="en-US">
                <a:solidFill>
                  <a:schemeClr val="dk1"/>
                </a:solidFill>
              </a:rPr>
              <a:t>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Ask students to explain why Share Kim’s time at Angel Island might have been challenging. Possible Responses: He had to answer a lot of questions, and it was important for him to answer them correctly, but he was in an unfamiliar place and didn’t know the language. DOK 3 </a:t>
            </a:r>
            <a:endParaRPr/>
          </a:p>
          <a:p>
            <a:pPr indent="-228600" lvl="0" marL="457200" rtl="0" algn="l">
              <a:lnSpc>
                <a:spcPct val="100000"/>
              </a:lnSpc>
              <a:spcBef>
                <a:spcPts val="0"/>
              </a:spcBef>
              <a:spcAft>
                <a:spcPts val="0"/>
              </a:spcAft>
              <a:buSzPts val="1400"/>
              <a:buNone/>
            </a:pPr>
            <a:r>
              <a:t/>
            </a:r>
            <a:endParaRPr i="0"/>
          </a:p>
        </p:txBody>
      </p:sp>
      <p:sp>
        <p:nvSpPr>
          <p:cNvPr id="588" name="Google Shape;588;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marR="0" rtl="0" algn="l">
              <a:lnSpc>
                <a:spcPct val="100000"/>
              </a:lnSpc>
              <a:spcBef>
                <a:spcPts val="0"/>
              </a:spcBef>
              <a:spcAft>
                <a:spcPts val="0"/>
              </a:spcAft>
              <a:buClr>
                <a:srgbClr val="000000"/>
              </a:buClr>
              <a:buSzPts val="1200"/>
              <a:buFont typeface="Calibri"/>
              <a:buNone/>
            </a:pPr>
            <a:r>
              <a:rPr lang="en-US"/>
              <a:t>1. Review the Unit Goals on p. 12 of the </a:t>
            </a:r>
            <a:r>
              <a:rPr i="1" lang="en-US"/>
              <a:t>Student Interactive.</a:t>
            </a:r>
            <a:endParaRPr/>
          </a:p>
          <a:p>
            <a:pPr indent="-304800" lvl="0" marL="676656" marR="0" rtl="0" algn="l">
              <a:lnSpc>
                <a:spcPct val="100000"/>
              </a:lnSpc>
              <a:spcBef>
                <a:spcPts val="0"/>
              </a:spcBef>
              <a:spcAft>
                <a:spcPts val="0"/>
              </a:spcAft>
              <a:buClr>
                <a:srgbClr val="000000"/>
              </a:buClr>
              <a:buSzPts val="1200"/>
              <a:buFont typeface="Calibri"/>
              <a:buChar char="•"/>
            </a:pPr>
            <a:r>
              <a:rPr lang="en-US"/>
              <a:t>Have students rate how well they think they already meet the unit goals. </a:t>
            </a:r>
            <a:endParaRPr/>
          </a:p>
          <a:p>
            <a:pPr indent="-304800" lvl="0" marL="676656" marR="0" rtl="0" algn="l">
              <a:lnSpc>
                <a:spcPct val="100000"/>
              </a:lnSpc>
              <a:spcBef>
                <a:spcPts val="0"/>
              </a:spcBef>
              <a:spcAft>
                <a:spcPts val="0"/>
              </a:spcAft>
              <a:buClr>
                <a:srgbClr val="000000"/>
              </a:buClr>
              <a:buSzPts val="1200"/>
              <a:buFont typeface="Calibri"/>
              <a:buChar char="•"/>
            </a:pPr>
            <a:r>
              <a:rPr lang="en-US"/>
              <a:t>Have them use their ratings to reflect on how well they are meeting their personal learning goals during the unit. </a:t>
            </a:r>
            <a:endParaRPr i="1"/>
          </a:p>
          <a:p>
            <a:pPr indent="0" lvl="0" marL="38100" marR="0" rtl="0" algn="l">
              <a:lnSpc>
                <a:spcPct val="100000"/>
              </a:lnSpc>
              <a:spcBef>
                <a:spcPts val="0"/>
              </a:spcBef>
              <a:spcAft>
                <a:spcPts val="0"/>
              </a:spcAft>
              <a:buClr>
                <a:srgbClr val="000000"/>
              </a:buClr>
              <a:buSzPts val="1200"/>
              <a:buFont typeface="Calibri"/>
              <a:buNone/>
            </a:pPr>
            <a:r>
              <a:rPr lang="en-US"/>
              <a:t>2. Students will revisit their ratings in Week 6. </a:t>
            </a:r>
            <a:endParaRPr i="1"/>
          </a:p>
        </p:txBody>
      </p:sp>
      <p:sp>
        <p:nvSpPr>
          <p:cNvPr id="121" name="Google Shape;121;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5–7. Ask: </a:t>
            </a:r>
            <a:r>
              <a:rPr b="0" i="1" lang="en-US" sz="1200">
                <a:solidFill>
                  <a:schemeClr val="dk1"/>
                </a:solidFill>
                <a:latin typeface="Calibri"/>
                <a:ea typeface="Calibri"/>
                <a:cs typeface="Calibri"/>
                <a:sym typeface="Calibri"/>
              </a:rPr>
              <a:t>What information in the paragraphs support the main idea that the immigration process was difficult and complicated for paper sons</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Underline supporting details about the immigration process. </a:t>
            </a:r>
            <a:r>
              <a:rPr b="0" lang="en-US" sz="1200">
                <a:solidFill>
                  <a:schemeClr val="dk1"/>
                </a:solidFill>
                <a:latin typeface="Calibri"/>
                <a:ea typeface="Calibri"/>
                <a:cs typeface="Calibri"/>
                <a:sym typeface="Calibri"/>
              </a:rPr>
              <a:t>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describe what Share Kim’s wife and children had to do. Possible Response: They had to study a book of personal information and then answer questions about it correctly or risk being sent back to China.  DOK 2 </a:t>
            </a:r>
            <a:endParaRPr/>
          </a:p>
          <a:p>
            <a:pPr indent="-228600" lvl="0" marL="457200" rtl="0" algn="l">
              <a:lnSpc>
                <a:spcPct val="100000"/>
              </a:lnSpc>
              <a:spcBef>
                <a:spcPts val="0"/>
              </a:spcBef>
              <a:spcAft>
                <a:spcPts val="0"/>
              </a:spcAft>
              <a:buSzPts val="1400"/>
              <a:buNone/>
            </a:pPr>
            <a:r>
              <a:t/>
            </a:r>
            <a:endParaRPr i="0"/>
          </a:p>
        </p:txBody>
      </p:sp>
      <p:sp>
        <p:nvSpPr>
          <p:cNvPr id="601" name="Google Shape;601;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strategies for analyzing main ideas and details.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Analyze Main Ideas and Details and then use the text evidence from their annotations to complete the chart on p. 32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0" marL="457200" rtl="0" algn="l">
              <a:lnSpc>
                <a:spcPct val="100000"/>
              </a:lnSpc>
              <a:spcBef>
                <a:spcPts val="0"/>
              </a:spcBef>
              <a:spcAft>
                <a:spcPts val="0"/>
              </a:spcAft>
              <a:buSzPts val="1400"/>
              <a:buNone/>
            </a:pPr>
            <a:r>
              <a:t/>
            </a:r>
            <a:endParaRPr i="0"/>
          </a:p>
        </p:txBody>
      </p:sp>
      <p:sp>
        <p:nvSpPr>
          <p:cNvPr id="615" name="Google Shape;61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Authors purposefully select the methods they use to organize their texts. Chronological, or time-order, structure is often used in biographies and other informational texts about a sequence of events. Authors use the cause-and-effect structure to tell how one event led to, or resulted in, another. Informational texts can also use a compare-and- contrast structure to highlight similarities and differences between events or ideas. Problem-and-solution structure can be found in informational or argumentative texts.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yourself how the author is explaining the relationships between events, ideas, concepts, and information.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When you compare multiple texts, consider how the text structure of each has a different effect.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Look for signal words to help you identify text structure. Sequence words, such as </a:t>
            </a:r>
            <a:r>
              <a:rPr i="1" lang="en-US" sz="1200">
                <a:solidFill>
                  <a:schemeClr val="dk1"/>
                </a:solidFill>
                <a:latin typeface="Calibri"/>
                <a:ea typeface="Calibri"/>
                <a:cs typeface="Calibri"/>
                <a:sym typeface="Calibri"/>
              </a:rPr>
              <a:t>first, next,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finally, </a:t>
            </a:r>
            <a:r>
              <a:rPr lang="en-US" sz="1200">
                <a:solidFill>
                  <a:schemeClr val="dk1"/>
                </a:solidFill>
                <a:latin typeface="Calibri"/>
                <a:ea typeface="Calibri"/>
                <a:cs typeface="Calibri"/>
                <a:sym typeface="Calibri"/>
              </a:rPr>
              <a:t>can indicate chronological order. </a:t>
            </a:r>
            <a:r>
              <a:rPr i="1" lang="en-US" sz="1200">
                <a:solidFill>
                  <a:schemeClr val="dk1"/>
                </a:solidFill>
                <a:latin typeface="Calibri"/>
                <a:ea typeface="Calibri"/>
                <a:cs typeface="Calibri"/>
                <a:sym typeface="Calibri"/>
              </a:rPr>
              <a:t>Because, as a result,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leading to </a:t>
            </a:r>
            <a:r>
              <a:rPr lang="en-US" sz="1200">
                <a:solidFill>
                  <a:schemeClr val="dk1"/>
                </a:solidFill>
                <a:latin typeface="Calibri"/>
                <a:ea typeface="Calibri"/>
                <a:cs typeface="Calibri"/>
                <a:sym typeface="Calibri"/>
              </a:rPr>
              <a:t>can help you identify cause-and- effect text structure.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explaining text structure.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whether Grant Din focuses on problems and solutions, similarities and differences, causes and effects, or the order of events.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Guide students to recognize that Grant Din uses a cause-and-effect text structure.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the middle of p. 37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Have them read the passage from “Louie Share Kim, Paper Son” and complete the activity to explain text structure.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Lead a discussion in which students compare and contrast both authors' use of text structure to achieve specific purposes. </a:t>
            </a:r>
            <a:endParaRPr/>
          </a:p>
          <a:p>
            <a:pPr indent="-139700" lvl="0" marL="4572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29" name="Google Shape;62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a suffix is a word part at the end of a root or base word, and that adding a suffix changes the word’s meaning and may change its part of speech.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Say: </a:t>
            </a:r>
            <a:r>
              <a:rPr b="0" i="1" lang="en-US" sz="1200">
                <a:solidFill>
                  <a:schemeClr val="dk1"/>
                </a:solidFill>
                <a:latin typeface="Calibri"/>
                <a:ea typeface="Calibri"/>
                <a:cs typeface="Calibri"/>
                <a:sym typeface="Calibri"/>
              </a:rPr>
              <a:t>A symbol (such as the U.S. flag) is something that stands for something else. A heart shape is symbolic of love. To decide means “to choose or make a decision.” A decisive person is good at making decisions.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Word Study </a:t>
            </a:r>
            <a:r>
              <a:rPr b="0" lang="en-US" sz="1200">
                <a:solidFill>
                  <a:schemeClr val="dk1"/>
                </a:solidFill>
                <a:latin typeface="Calibri"/>
                <a:ea typeface="Calibri"/>
                <a:cs typeface="Calibri"/>
                <a:sym typeface="Calibri"/>
              </a:rPr>
              <a:t>p. 1 from the </a:t>
            </a:r>
            <a:r>
              <a:rPr b="0" i="1" lang="en-US" sz="1200">
                <a:solidFill>
                  <a:schemeClr val="dk1"/>
                </a:solidFill>
                <a:latin typeface="Calibri"/>
                <a:ea typeface="Calibri"/>
                <a:cs typeface="Calibri"/>
                <a:sym typeface="Calibri"/>
              </a:rPr>
              <a:t>Resource Download Center.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Word Study -&gt; U1W1-&gt; p.1</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643" name="Google Shape;64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 in fiction, personal narratives have a setting and sequence of events. Remind students that in personal narratives the setting is a real place and the events really happened. Help them understand that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setting of a narrative includes both a time and a place.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setting often affects the events.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sequence of events has a beginning, middle, and end.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events often focus on a problem or conflict that is usually solved by the end.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Using one of the stack narratives that you have already discussed, work with students to create a time line of the events in the narrative. Ask: </a:t>
            </a:r>
            <a:r>
              <a:rPr i="1" lang="en-US" sz="1200">
                <a:solidFill>
                  <a:schemeClr val="dk1"/>
                </a:solidFill>
                <a:latin typeface="Calibri"/>
                <a:ea typeface="Calibri"/>
                <a:cs typeface="Calibri"/>
                <a:sym typeface="Calibri"/>
              </a:rPr>
              <a:t>Which events seem the most important</a:t>
            </a:r>
            <a:r>
              <a:rPr i="1" lang="en-US" sz="1200">
                <a:solidFill>
                  <a:schemeClr val="dk1"/>
                </a:solidFill>
                <a:latin typeface="Arial"/>
                <a:ea typeface="Arial"/>
                <a:cs typeface="Arial"/>
                <a:sym typeface="Arial"/>
              </a:rPr>
              <a:t>? </a:t>
            </a:r>
            <a:r>
              <a:rPr i="1" lang="en-US" sz="1200">
                <a:solidFill>
                  <a:schemeClr val="dk1"/>
                </a:solidFill>
                <a:latin typeface="Calibri"/>
                <a:ea typeface="Calibri"/>
                <a:cs typeface="Calibri"/>
                <a:sym typeface="Calibri"/>
              </a:rPr>
              <a:t>Why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Where and when do these events take place? </a:t>
            </a:r>
            <a:r>
              <a:rPr lang="en-US" sz="1200">
                <a:solidFill>
                  <a:schemeClr val="dk1"/>
                </a:solidFill>
                <a:latin typeface="Calibri"/>
                <a:ea typeface="Calibri"/>
                <a:cs typeface="Calibri"/>
                <a:sym typeface="Calibri"/>
              </a:rPr>
              <a:t>If relevant, discuss how the setting influences the events.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work in pairs on the activity on p. 43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analyzing the setting and sequence of events in a narrative you assign from the classroom library.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rgbClr val="2D2D2D"/>
                </a:solidFill>
                <a:latin typeface="Calibri"/>
                <a:ea typeface="Calibri"/>
                <a:cs typeface="Calibri"/>
                <a:sym typeface="Calibri"/>
              </a:rPr>
              <a:t>Call on a few student pairs to share their ideas about the setting and events in the personal narrative they analyzed. </a:t>
            </a:r>
            <a:endParaRPr>
              <a:latin typeface="Calibri"/>
              <a:ea typeface="Calibri"/>
              <a:cs typeface="Calibri"/>
              <a:sym typeface="Calibri"/>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57" name="Google Shape;65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need additional opportunities to analyze setting and sequence of events, they should read additional personal narratives from the stack. If they demonstrate understanding, they can transition to planning and writing their own personal narratives in their writing notebooks. Tell students to think about a significant experience in their own lives and record what they remember about the setting and events.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T72.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71" name="Google Shape;67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the spelling of many base words must change before a suffix is added.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or display the following questions. Have students work in pairs to answer them. </a:t>
            </a:r>
            <a:endParaRPr/>
          </a:p>
          <a:p>
            <a:pPr indent="0" lvl="1" marL="457200" rtl="0" algn="l">
              <a:lnSpc>
                <a:spcPct val="100000"/>
              </a:lnSpc>
              <a:spcBef>
                <a:spcPts val="0"/>
              </a:spcBef>
              <a:spcAft>
                <a:spcPts val="0"/>
              </a:spcAft>
              <a:buSzPts val="1400"/>
              <a:buFont typeface="Calibri"/>
              <a:buNone/>
            </a:pPr>
            <a:r>
              <a:rPr lang="en-US" sz="1200">
                <a:solidFill>
                  <a:schemeClr val="dk1"/>
                </a:solidFill>
              </a:rPr>
              <a:t>1. How do you get from </a:t>
            </a:r>
            <a:r>
              <a:rPr i="1" lang="en-US" sz="1200">
                <a:solidFill>
                  <a:schemeClr val="dk1"/>
                </a:solidFill>
              </a:rPr>
              <a:t>hero </a:t>
            </a:r>
            <a:r>
              <a:rPr lang="en-US" sz="1200">
                <a:solidFill>
                  <a:schemeClr val="dk1"/>
                </a:solidFill>
              </a:rPr>
              <a:t>to </a:t>
            </a:r>
            <a:r>
              <a:rPr i="1" lang="en-US" sz="1200">
                <a:solidFill>
                  <a:schemeClr val="dk1"/>
                </a:solidFill>
              </a:rPr>
              <a:t>heroic</a:t>
            </a:r>
            <a:r>
              <a:rPr lang="en-US" sz="1200">
                <a:solidFill>
                  <a:schemeClr val="dk1"/>
                </a:solidFill>
                <a:latin typeface="Arial"/>
                <a:ea typeface="Arial"/>
                <a:cs typeface="Arial"/>
                <a:sym typeface="Arial"/>
              </a:rPr>
              <a:t>?</a:t>
            </a:r>
            <a:r>
              <a:rPr lang="en-US" sz="1200">
                <a:solidFill>
                  <a:schemeClr val="dk1"/>
                </a:solidFill>
              </a:rPr>
              <a:t> (Add -</a:t>
            </a:r>
            <a:r>
              <a:rPr i="1" lang="en-US" sz="1200">
                <a:solidFill>
                  <a:schemeClr val="dk1"/>
                </a:solidFill>
              </a:rPr>
              <a:t>ic</a:t>
            </a:r>
            <a:r>
              <a:rPr lang="en-US" sz="1200">
                <a:solidFill>
                  <a:schemeClr val="dk1"/>
                </a:solidFill>
              </a:rPr>
              <a:t>.) </a:t>
            </a:r>
            <a:endParaRPr/>
          </a:p>
          <a:p>
            <a:pPr indent="0" lvl="1" marL="457200" rtl="0" algn="l">
              <a:lnSpc>
                <a:spcPct val="100000"/>
              </a:lnSpc>
              <a:spcBef>
                <a:spcPts val="0"/>
              </a:spcBef>
              <a:spcAft>
                <a:spcPts val="0"/>
              </a:spcAft>
              <a:buSzPts val="1400"/>
              <a:buFont typeface="Calibri"/>
              <a:buNone/>
            </a:pPr>
            <a:r>
              <a:rPr lang="en-US" sz="1200">
                <a:solidFill>
                  <a:schemeClr val="dk1"/>
                </a:solidFill>
              </a:rPr>
              <a:t>2. </a:t>
            </a:r>
            <a:r>
              <a:rPr lang="en-US" sz="1200">
                <a:solidFill>
                  <a:schemeClr val="dk1"/>
                </a:solidFill>
                <a:latin typeface="Calibri"/>
                <a:ea typeface="Calibri"/>
                <a:cs typeface="Calibri"/>
                <a:sym typeface="Calibri"/>
              </a:rPr>
              <a:t>How do you get from </a:t>
            </a:r>
            <a:r>
              <a:rPr i="1" lang="en-US" sz="1200">
                <a:solidFill>
                  <a:schemeClr val="dk1"/>
                </a:solidFill>
                <a:latin typeface="Calibri"/>
                <a:ea typeface="Calibri"/>
                <a:cs typeface="Calibri"/>
                <a:sym typeface="Calibri"/>
              </a:rPr>
              <a:t>narrate </a:t>
            </a:r>
            <a:r>
              <a:rPr lang="en-US" sz="1200">
                <a:solidFill>
                  <a:schemeClr val="dk1"/>
                </a:solidFill>
                <a:latin typeface="Calibri"/>
                <a:ea typeface="Calibri"/>
                <a:cs typeface="Calibri"/>
                <a:sym typeface="Calibri"/>
              </a:rPr>
              <a:t>to </a:t>
            </a:r>
            <a:r>
              <a:rPr i="1" lang="en-US" sz="1200">
                <a:solidFill>
                  <a:schemeClr val="dk1"/>
                </a:solidFill>
                <a:latin typeface="Calibri"/>
                <a:ea typeface="Calibri"/>
                <a:cs typeface="Calibri"/>
                <a:sym typeface="Calibri"/>
              </a:rPr>
              <a:t>narrative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(Drop the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and add -</a:t>
            </a:r>
            <a:r>
              <a:rPr i="1" lang="en-US" sz="1200">
                <a:solidFill>
                  <a:schemeClr val="dk1"/>
                </a:solidFill>
                <a:latin typeface="Calibri"/>
                <a:ea typeface="Calibri"/>
                <a:cs typeface="Calibri"/>
                <a:sym typeface="Calibri"/>
              </a:rPr>
              <a:t>ive</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Spelling </a:t>
            </a:r>
            <a:r>
              <a:rPr lang="en-US" sz="1200">
                <a:solidFill>
                  <a:schemeClr val="dk1"/>
                </a:solidFill>
                <a:latin typeface="Calibri"/>
                <a:ea typeface="Calibri"/>
                <a:cs typeface="Calibri"/>
                <a:sym typeface="Calibri"/>
              </a:rPr>
              <a:t>p. 6 from the </a:t>
            </a:r>
            <a:r>
              <a:rPr i="1" lang="en-US" sz="1200">
                <a:solidFill>
                  <a:schemeClr val="dk1"/>
                </a:solidFill>
                <a:latin typeface="Calibri"/>
                <a:ea typeface="Calibri"/>
                <a:cs typeface="Calibri"/>
                <a:sym typeface="Calibri"/>
              </a:rPr>
              <a:t>Resource Download Center.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rPr>
              <a:t>Click path: Table of Contents -&gt; Resource Download Center -&gt; Spelling -&gt; U1W1</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683" name="Google Shape;68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Say that a </a:t>
            </a:r>
            <a:r>
              <a:rPr b="1" lang="en-US" sz="1200">
                <a:solidFill>
                  <a:schemeClr val="dk1"/>
                </a:solidFill>
                <a:latin typeface="Calibri"/>
                <a:ea typeface="Calibri"/>
                <a:cs typeface="Calibri"/>
                <a:sym typeface="Calibri"/>
              </a:rPr>
              <a:t>simple sentence </a:t>
            </a:r>
            <a:r>
              <a:rPr lang="en-US" sz="1200">
                <a:solidFill>
                  <a:schemeClr val="dk1"/>
                </a:solidFill>
                <a:latin typeface="Calibri"/>
                <a:ea typeface="Calibri"/>
                <a:cs typeface="Calibri"/>
                <a:sym typeface="Calibri"/>
              </a:rPr>
              <a:t>expresses one complete idea and has a subject and a verb. It begins with a capital letter and ends with an end punctuation mark: a period, a question mark, or an exclamation mark.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a:t>
            </a:r>
            <a:r>
              <a:rPr b="1" lang="en-US" sz="1200">
                <a:solidFill>
                  <a:schemeClr val="dk1"/>
                </a:solidFill>
                <a:latin typeface="Calibri"/>
                <a:ea typeface="Calibri"/>
                <a:cs typeface="Calibri"/>
                <a:sym typeface="Calibri"/>
              </a:rPr>
              <a:t>subject-verb agreement </a:t>
            </a:r>
            <a:r>
              <a:rPr lang="en-US" sz="1200">
                <a:solidFill>
                  <a:schemeClr val="dk1"/>
                </a:solidFill>
                <a:latin typeface="Calibri"/>
                <a:ea typeface="Calibri"/>
                <a:cs typeface="Calibri"/>
                <a:sym typeface="Calibri"/>
              </a:rPr>
              <a:t>means that a singular subject goes with a singular verb </a:t>
            </a:r>
            <a:r>
              <a:rPr i="1" lang="en-US" sz="1200">
                <a:solidFill>
                  <a:schemeClr val="dk1"/>
                </a:solidFill>
                <a:latin typeface="Calibri"/>
                <a:ea typeface="Calibri"/>
                <a:cs typeface="Calibri"/>
                <a:sym typeface="Calibri"/>
              </a:rPr>
              <a:t>(Ana plays) </a:t>
            </a:r>
            <a:r>
              <a:rPr lang="en-US" sz="1200">
                <a:solidFill>
                  <a:schemeClr val="dk1"/>
                </a:solidFill>
                <a:latin typeface="Calibri"/>
                <a:ea typeface="Calibri"/>
                <a:cs typeface="Calibri"/>
                <a:sym typeface="Calibri"/>
              </a:rPr>
              <a:t>while a plural or compound subject goes with a plural verb (</a:t>
            </a:r>
            <a:r>
              <a:rPr i="1" lang="en-US" sz="1200">
                <a:solidFill>
                  <a:schemeClr val="dk1"/>
                </a:solidFill>
                <a:latin typeface="Calibri"/>
                <a:ea typeface="Calibri"/>
                <a:cs typeface="Calibri"/>
                <a:sym typeface="Calibri"/>
              </a:rPr>
              <a:t>The sisters play; Ana and Addie play</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if a statement is missing a subject or verb, it is a fragment. Writers usually avoid fragments. Writers should also avoid comma splices, or two independent clauses connected with a comma.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four kinds of simple sentences: </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declarative—</a:t>
            </a:r>
            <a:r>
              <a:rPr i="1" lang="en-US" sz="1200">
                <a:solidFill>
                  <a:schemeClr val="dk1"/>
                </a:solidFill>
                <a:latin typeface="Calibri"/>
                <a:ea typeface="Calibri"/>
                <a:cs typeface="Calibri"/>
                <a:sym typeface="Calibri"/>
              </a:rPr>
              <a:t>Dad cooks dinner on weekends.</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 interrogative— </a:t>
            </a:r>
            <a:r>
              <a:rPr i="1" lang="en-US" sz="1200">
                <a:solidFill>
                  <a:schemeClr val="dk1"/>
                </a:solidFill>
                <a:latin typeface="Calibri"/>
                <a:ea typeface="Calibri"/>
                <a:cs typeface="Calibri"/>
                <a:sym typeface="Calibri"/>
              </a:rPr>
              <a:t>What does he usually cook on Saturday night?</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exclamatory—</a:t>
            </a:r>
            <a:r>
              <a:rPr i="1" lang="en-US" sz="1200">
                <a:solidFill>
                  <a:schemeClr val="dk1"/>
                </a:solidFill>
                <a:latin typeface="Calibri"/>
                <a:ea typeface="Calibri"/>
                <a:cs typeface="Calibri"/>
                <a:sym typeface="Calibri"/>
              </a:rPr>
              <a:t>I love my dad’s homemade pizza!</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imperative—</a:t>
            </a:r>
            <a:r>
              <a:rPr i="1" lang="en-US" sz="1200">
                <a:solidFill>
                  <a:schemeClr val="dk1"/>
                </a:solidFill>
                <a:latin typeface="Calibri"/>
                <a:ea typeface="Calibri"/>
                <a:cs typeface="Calibri"/>
                <a:sym typeface="Calibri"/>
              </a:rPr>
              <a:t>Drink all the milk in your glass.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For each sentence, have a volunteer circle the subject and underline the verb.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695" name="Google Shape;69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when they identify main ideas in informational texts, they need to find text evidence to support them.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the main, or most important idea, in the text.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Think back and try to remember details that give more information about the main idea.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Think about the details. Which ones do you really need to know to understand the main idea</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Look for the evidence in the text that supports the main idea.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21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annotate text to identify evidence that supports a main idea. </a:t>
            </a:r>
            <a:r>
              <a:rPr i="1" lang="en-US" sz="1200">
                <a:solidFill>
                  <a:schemeClr val="dk1"/>
                </a:solidFill>
                <a:latin typeface="Calibri"/>
                <a:ea typeface="Calibri"/>
                <a:cs typeface="Calibri"/>
                <a:sym typeface="Calibri"/>
              </a:rPr>
              <a:t>The sentence that begins “When a ‘paper son’ bought an identity” tells me more about paper sons. I will highlight that sentence.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17" name="Google Shape;717;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Academic vocabulary is language used to discuss ideas. As students work through the unit, they will use these words to discuss journeys.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Read each word's definition.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latin typeface="Calibri"/>
                <a:ea typeface="Calibri"/>
                <a:cs typeface="Calibri"/>
                <a:sym typeface="Calibri"/>
              </a:rPr>
              <a:t>Have students respond to the </a:t>
            </a:r>
            <a:r>
              <a:rPr b="0" lang="en-US" sz="1200">
                <a:latin typeface="Calibri"/>
                <a:ea typeface="Calibri"/>
                <a:cs typeface="Calibri"/>
                <a:sym typeface="Calibri"/>
              </a:rPr>
              <a:t>Expand and Ask </a:t>
            </a:r>
            <a:r>
              <a:rPr lang="en-US" sz="1200">
                <a:latin typeface="Calibri"/>
                <a:ea typeface="Calibri"/>
                <a:cs typeface="Calibri"/>
                <a:sym typeface="Calibri"/>
              </a:rPr>
              <a:t>questions using the newly acquired academic vocabulary as appropriate. </a:t>
            </a:r>
            <a:endParaRPr sz="1200">
              <a:latin typeface="Calibri"/>
              <a:ea typeface="Calibri"/>
              <a:cs typeface="Calibri"/>
              <a:sym typeface="Calibri"/>
            </a:endParaRPr>
          </a:p>
        </p:txBody>
      </p:sp>
      <p:sp>
        <p:nvSpPr>
          <p:cNvPr id="134" name="Google Shape;134;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text evidence is actual details in a text that support a main idea. Reinforce that these details give more information about main ideas.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scan </a:t>
            </a:r>
            <a:r>
              <a:rPr b="0" lang="en-US" sz="1200">
                <a:solidFill>
                  <a:schemeClr val="dk1"/>
                </a:solidFill>
                <a:latin typeface="Calibri"/>
                <a:ea typeface="Calibri"/>
                <a:cs typeface="Calibri"/>
                <a:sym typeface="Calibri"/>
              </a:rPr>
              <a:t>paragraphs 3 and 4 to </a:t>
            </a:r>
            <a:r>
              <a:rPr lang="en-US" sz="1200">
                <a:solidFill>
                  <a:schemeClr val="dk1"/>
                </a:solidFill>
                <a:latin typeface="Calibri"/>
                <a:ea typeface="Calibri"/>
                <a:cs typeface="Calibri"/>
                <a:sym typeface="Calibri"/>
              </a:rPr>
              <a:t>identify and highlight phrases and sentences in the text that explain what a paper son had to do. </a:t>
            </a:r>
            <a:r>
              <a:rPr b="0" lang="en-US" sz="1200">
                <a:solidFill>
                  <a:schemeClr val="dk1"/>
                </a:solidFill>
                <a:latin typeface="Calibri"/>
                <a:ea typeface="Calibri"/>
                <a:cs typeface="Calibri"/>
                <a:sym typeface="Calibri"/>
              </a:rPr>
              <a:t>See student page for possible responses. DOK 1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30" name="Google Shape;730;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400"/>
              <a:buFont typeface="Calibri"/>
              <a:buAutoNum type="arabicPeriod"/>
            </a:pPr>
            <a:r>
              <a:rPr b="0" lang="en-US" sz="1200">
                <a:solidFill>
                  <a:schemeClr val="dk1"/>
                </a:solidFill>
                <a:latin typeface="Calibri"/>
                <a:ea typeface="Calibri"/>
                <a:cs typeface="Calibri"/>
                <a:sym typeface="Calibri"/>
              </a:rPr>
              <a:t>Have students scan paragraphs 1 and 2 to identify phrases and sentences in the text that describe how Louie was a “paper son.” See student page for possible responses.  DOK 1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43" name="Google Shape;743;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paragraphs 8, 10, and 11 to identify phrases and sentences in the text that describe the opportunities and risks for “paper sons.” Ask: </a:t>
            </a:r>
            <a:r>
              <a:rPr b="0" i="1" lang="en-US" sz="1200">
                <a:solidFill>
                  <a:schemeClr val="dk1"/>
                </a:solidFill>
                <a:latin typeface="Calibri"/>
                <a:ea typeface="Calibri"/>
                <a:cs typeface="Calibri"/>
                <a:sym typeface="Calibri"/>
              </a:rPr>
              <a:t>What were some opportunities that paper sons had? What were some dangers or risks of being a paper son?</a:t>
            </a:r>
            <a:r>
              <a:rPr b="0" lang="en-US" sz="1200">
                <a:solidFill>
                  <a:schemeClr val="dk1"/>
                </a:solidFill>
                <a:latin typeface="Calibri"/>
                <a:ea typeface="Calibri"/>
                <a:cs typeface="Calibri"/>
                <a:sym typeface="Calibri"/>
              </a:rPr>
              <a:t> See student page for possible responses. DOK 2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study the two photos and their captions. Ask: </a:t>
            </a:r>
            <a:r>
              <a:rPr b="0" i="1" lang="en-US" sz="1200">
                <a:solidFill>
                  <a:schemeClr val="dk1"/>
                </a:solidFill>
                <a:latin typeface="Calibri"/>
                <a:ea typeface="Calibri"/>
                <a:cs typeface="Calibri"/>
                <a:sym typeface="Calibri"/>
              </a:rPr>
              <a:t>Why do you think the author included these photos? What main idea do these two text features, taken together, help to convey?  </a:t>
            </a:r>
            <a:r>
              <a:rPr b="0" lang="en-US" sz="1200">
                <a:solidFill>
                  <a:schemeClr val="dk1"/>
                </a:solidFill>
                <a:latin typeface="Calibri"/>
                <a:ea typeface="Calibri"/>
                <a:cs typeface="Calibri"/>
                <a:sym typeface="Calibri"/>
              </a:rPr>
              <a:t>Possible Responses: The photos help show that immigration was difficult and officials were strict with Chinese Americans trying to enter the United States in the early twentieth century. The author probably included these photos to convey that idea and also to illustrate that the “twins” did not look alike. DOK 3 </a:t>
            </a:r>
            <a:endParaRPr/>
          </a:p>
          <a:p>
            <a:pPr indent="-60960" lvl="0" marL="137160"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756" name="Google Shape;756;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the strategies for using text evidence.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annotate the text using the other Close Read notes for Use Text Evidence, and then have them use that text evidence to complete the chart on p. 33 of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139700" lvl="0" marL="45720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769" name="Google Shape;76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Writers of informational texts arrange their ideas in a logical way. To help readers understand how one event led to or affected another, writers use cause-and-effect text structure. This text structure often uses signal words, such as </a:t>
            </a:r>
            <a:r>
              <a:rPr i="1" lang="en-US" sz="1200">
                <a:solidFill>
                  <a:schemeClr val="dk1"/>
                </a:solidFill>
                <a:latin typeface="Calibri"/>
                <a:ea typeface="Calibri"/>
                <a:cs typeface="Calibri"/>
                <a:sym typeface="Calibri"/>
              </a:rPr>
              <a:t>effect, led to,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as a result. </a:t>
            </a:r>
            <a:r>
              <a:rPr lang="en-US" sz="1200">
                <a:solidFill>
                  <a:schemeClr val="dk1"/>
                </a:solidFill>
                <a:latin typeface="Calibri"/>
                <a:ea typeface="Calibri"/>
                <a:cs typeface="Calibri"/>
                <a:sym typeface="Calibri"/>
              </a:rPr>
              <a:t>To present events in the order they happened, writers use chronology, or time order. Writers include signal words, such as </a:t>
            </a:r>
            <a:r>
              <a:rPr i="1" lang="en-US" sz="1200">
                <a:solidFill>
                  <a:schemeClr val="dk1"/>
                </a:solidFill>
                <a:latin typeface="Calibri"/>
                <a:ea typeface="Calibri"/>
                <a:cs typeface="Calibri"/>
                <a:sym typeface="Calibri"/>
              </a:rPr>
              <a:t>second, third, later,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next, </a:t>
            </a:r>
            <a:r>
              <a:rPr lang="en-US" sz="1200">
                <a:solidFill>
                  <a:schemeClr val="dk1"/>
                </a:solidFill>
                <a:latin typeface="Calibri"/>
                <a:ea typeface="Calibri"/>
                <a:cs typeface="Calibri"/>
                <a:sym typeface="Calibri"/>
              </a:rPr>
              <a:t>and specific times or dates in time-order texts. Remind students that they just analyzed and compared the text structures used by Grant Din and Barbara D. Krasner.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Discuss how students can choose an appropriate text structure for a paragraph about a historical event.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Select a historical event to write about</a:t>
            </a:r>
            <a:r>
              <a:rPr i="1" lang="en-US" sz="1200">
                <a:solidFill>
                  <a:schemeClr val="dk1"/>
                </a:solidFill>
                <a:latin typeface="Calibri"/>
                <a:ea typeface="Calibri"/>
                <a:cs typeface="Calibri"/>
                <a:sym typeface="Calibri"/>
              </a:rPr>
              <a:t>. I will write about the American Revolution. I want readers to learn about certain important battles.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Select a text structure and explain your choice. </a:t>
            </a:r>
            <a:r>
              <a:rPr i="1" lang="en-US" sz="1200">
                <a:solidFill>
                  <a:schemeClr val="dk1"/>
                </a:solidFill>
                <a:latin typeface="Calibri"/>
                <a:ea typeface="Calibri"/>
                <a:cs typeface="Calibri"/>
                <a:sym typeface="Calibri"/>
              </a:rPr>
              <a:t>I want to present information about battles in the order they were fought. I will use chronology, or time-order, text structure.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Together as a class, draft a brief paragraph about key battles in the American Revolution. Have students identify signal words that correspond to the text structure. Have volunteers explain how this text structure is more or less effective than another would be.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Guide students to complete the writing activity on p. 38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Remind them to keep their audience in mind as they write and to organize their ideas logically, using signal words as needed to show relationships between ideas and events. </a:t>
            </a:r>
            <a:endParaRPr/>
          </a:p>
          <a:p>
            <a:pPr indent="0" lvl="0" marL="241300" rtl="0" algn="l">
              <a:lnSpc>
                <a:spcPct val="100000"/>
              </a:lnSpc>
              <a:spcBef>
                <a:spcPts val="0"/>
              </a:spcBef>
              <a:spcAft>
                <a:spcPts val="0"/>
              </a:spcAft>
              <a:buClr>
                <a:schemeClr val="dk1"/>
              </a:buClr>
              <a:buSzPts val="1200"/>
              <a:buFont typeface="Calibri"/>
              <a:buNone/>
            </a:pPr>
            <a:r>
              <a:t/>
            </a:r>
            <a:endParaRPr i="1"/>
          </a:p>
        </p:txBody>
      </p:sp>
      <p:sp>
        <p:nvSpPr>
          <p:cNvPr id="783" name="Google Shape;78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Review the suffixes </a:t>
            </a:r>
            <a:r>
              <a:rPr b="0" i="1" lang="en-US" sz="1200">
                <a:solidFill>
                  <a:schemeClr val="dk1"/>
                </a:solidFill>
                <a:latin typeface="Calibri"/>
                <a:ea typeface="Calibri"/>
                <a:cs typeface="Calibri"/>
                <a:sym typeface="Calibri"/>
              </a:rPr>
              <a:t>-er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-est </a:t>
            </a:r>
            <a:r>
              <a:rPr b="0" lang="en-US" sz="1200">
                <a:solidFill>
                  <a:schemeClr val="dk1"/>
                </a:solidFill>
                <a:latin typeface="Calibri"/>
                <a:ea typeface="Calibri"/>
                <a:cs typeface="Calibri"/>
                <a:sym typeface="Calibri"/>
              </a:rPr>
              <a:t>that show comparative and superlative forms.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for a volunteer to compare the size of two objects (possible responses: </a:t>
            </a:r>
            <a:r>
              <a:rPr b="0" i="1" lang="en-US" sz="1200">
                <a:solidFill>
                  <a:schemeClr val="dk1"/>
                </a:solidFill>
                <a:latin typeface="Calibri"/>
                <a:ea typeface="Calibri"/>
                <a:cs typeface="Calibri"/>
                <a:sym typeface="Calibri"/>
              </a:rPr>
              <a:t>larger, smaller, longer, taller</a:t>
            </a:r>
            <a:r>
              <a:rPr b="0" lang="en-US" sz="1200">
                <a:solidFill>
                  <a:schemeClr val="dk1"/>
                </a:solidFill>
                <a:latin typeface="Calibri"/>
                <a:ea typeface="Calibri"/>
                <a:cs typeface="Calibri"/>
                <a:sym typeface="Calibri"/>
              </a:rPr>
              <a:t>). Then add a third object, and have students compare all three (possible responses: </a:t>
            </a:r>
            <a:r>
              <a:rPr b="0" i="1" lang="en-US" sz="1200">
                <a:solidFill>
                  <a:schemeClr val="dk1"/>
                </a:solidFill>
                <a:latin typeface="Calibri"/>
                <a:ea typeface="Calibri"/>
                <a:cs typeface="Calibri"/>
                <a:sym typeface="Calibri"/>
              </a:rPr>
              <a:t>largest, smallest, tallest, widest</a:t>
            </a:r>
            <a:r>
              <a:rPr b="0"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Discuss how </a:t>
            </a:r>
            <a:r>
              <a:rPr b="0" i="1" lang="en-US" sz="1200">
                <a:solidFill>
                  <a:schemeClr val="dk1"/>
                </a:solidFill>
                <a:latin typeface="Calibri"/>
                <a:ea typeface="Calibri"/>
                <a:cs typeface="Calibri"/>
                <a:sym typeface="Calibri"/>
              </a:rPr>
              <a:t>-er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-est </a:t>
            </a:r>
            <a:r>
              <a:rPr b="0" lang="en-US" sz="1200">
                <a:solidFill>
                  <a:schemeClr val="dk1"/>
                </a:solidFill>
                <a:latin typeface="Calibri"/>
                <a:ea typeface="Calibri"/>
                <a:cs typeface="Calibri"/>
                <a:sym typeface="Calibri"/>
              </a:rPr>
              <a:t>adjectives are used to compare two items or describe items in a group.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In small groups, have students write sentences using comparative and superlative forms to compare three objects in the classroom or on school grounds.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797" name="Google Shape;79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to students that before they write, authors need to select a purpose and an intended audience for their work. The purpose can be to inform, entertain, or persuade. Keeping their audience in mind allows authors to focus their writing.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authors of personal narratives write about events that really happened to them. When brainstorming ideas for a personal narrative, students should think about personal experiences that</a:t>
            </a:r>
            <a:r>
              <a:rPr lang="en-US"/>
              <a:t>:</a:t>
            </a:r>
            <a:endParaRPr/>
          </a:p>
          <a:p>
            <a:pPr indent="0" lvl="0" marL="45720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they remember very well</a:t>
            </a:r>
            <a:r>
              <a:rPr lang="en-US"/>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changed their lives in some way</a:t>
            </a:r>
            <a:r>
              <a:rPr lang="en-US"/>
              <a:t>,</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 will be interesting to readers.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a few personal narratives that you have read with your students this week. For each narrative, ask: </a:t>
            </a:r>
            <a:r>
              <a:rPr i="1" lang="en-US" sz="1200">
                <a:solidFill>
                  <a:schemeClr val="dk1"/>
                </a:solidFill>
                <a:latin typeface="Calibri"/>
                <a:ea typeface="Calibri"/>
                <a:cs typeface="Calibri"/>
                <a:sym typeface="Calibri"/>
              </a:rPr>
              <a:t>What is this narrative mainly about</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Why do you think the author decided to write about this topic</a:t>
            </a:r>
            <a:r>
              <a:rPr i="1" lang="en-US" sz="1200">
                <a:solidFill>
                  <a:schemeClr val="dk1"/>
                </a:solidFill>
                <a:latin typeface="Arial"/>
                <a:ea typeface="Arial"/>
                <a:cs typeface="Arial"/>
                <a:sym typeface="Arial"/>
              </a:rPr>
              <a:t>?</a:t>
            </a:r>
            <a:r>
              <a:rPr lang="en-US" sz="1200">
                <a:solidFill>
                  <a:schemeClr val="dk1"/>
                </a:solidFill>
                <a:latin typeface="Arial"/>
                <a:ea typeface="Arial"/>
                <a:cs typeface="Arial"/>
                <a:sym typeface="Arial"/>
              </a:rPr>
              <a:t> </a:t>
            </a:r>
            <a:r>
              <a:rPr lang="en-US" sz="1200">
                <a:solidFill>
                  <a:schemeClr val="dk1"/>
                </a:solidFill>
                <a:latin typeface="Calibri"/>
                <a:ea typeface="Calibri"/>
                <a:cs typeface="Calibri"/>
                <a:sym typeface="Calibri"/>
              </a:rPr>
              <a:t>Ask students to explain which topics they found most interesting and why.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44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and tell them to use the prompts to help them brainstorm ideas for their own personal narratives.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 several students to share the topic that they have decided to write about. Also have them share the purpose of their personal narrative as well as their intended audience. </a:t>
            </a:r>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10" name="Google Shape;810;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91440" rtl="0" algn="l">
              <a:lnSpc>
                <a:spcPct val="115000"/>
              </a:lnSpc>
              <a:spcBef>
                <a:spcPts val="0"/>
              </a:spcBef>
              <a:spcAft>
                <a:spcPts val="0"/>
              </a:spcAft>
              <a:buSzPts val="1200"/>
              <a:buFont typeface="Calibri"/>
              <a:buAutoNum type="arabicPeriod"/>
            </a:pPr>
            <a:r>
              <a:rPr lang="en-US"/>
              <a:t>   Transition students to independent writing. If students need to finalize a topic, they may use this time to continue brainstorming. If they have already decided on a topic, they can use this time to record additional details about it. See the Conference Prompts on p. T72.</a:t>
            </a:r>
            <a:endParaRPr/>
          </a:p>
          <a:p>
            <a:pPr indent="-76200" lvl="0" marL="91440" rtl="0" algn="l">
              <a:lnSpc>
                <a:spcPct val="115000"/>
              </a:lnSpc>
              <a:spcBef>
                <a:spcPts val="0"/>
              </a:spcBef>
              <a:spcAft>
                <a:spcPts val="0"/>
              </a:spcAft>
              <a:buSzPts val="1200"/>
              <a:buFont typeface="Calibri"/>
              <a:buAutoNum type="arabicPeriod"/>
            </a:pPr>
            <a:r>
              <a:rPr lang="en-US"/>
              <a:t>   Ask several students to share the topic that they have decided to write about. Also have them share the purpose of their personal narrative as well as their intended audience. </a:t>
            </a:r>
            <a:endParaRPr/>
          </a:p>
          <a:p>
            <a:pPr indent="0" lvl="0" marL="0" marR="0" rtl="0" algn="l">
              <a:lnSpc>
                <a:spcPct val="100000"/>
              </a:lnSpc>
              <a:spcBef>
                <a:spcPts val="0"/>
              </a:spcBef>
              <a:spcAft>
                <a:spcPts val="0"/>
              </a:spcAft>
              <a:buSzPts val="1400"/>
              <a:buNone/>
            </a:pPr>
            <a:r>
              <a:t/>
            </a:r>
            <a:endParaRPr/>
          </a:p>
          <a:p>
            <a:pPr indent="-60960" lvl="0" marL="137160" marR="0" rtl="0" algn="l">
              <a:lnSpc>
                <a:spcPct val="100000"/>
              </a:lnSpc>
              <a:spcBef>
                <a:spcPts val="0"/>
              </a:spcBef>
              <a:spcAft>
                <a:spcPts val="0"/>
              </a:spcAft>
              <a:buClr>
                <a:schemeClr val="dk1"/>
              </a:buClr>
              <a:buSzPts val="1200"/>
              <a:buFont typeface="Calibri"/>
              <a:buNone/>
            </a:pPr>
            <a:r>
              <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825" name="Google Shape;82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spellings for comparative and superlative forms (adding -</a:t>
            </a:r>
            <a:r>
              <a:rPr i="1" lang="en-US" sz="1200">
                <a:solidFill>
                  <a:schemeClr val="dk1"/>
                </a:solidFill>
                <a:latin typeface="Calibri"/>
                <a:ea typeface="Calibri"/>
                <a:cs typeface="Calibri"/>
                <a:sym typeface="Calibri"/>
              </a:rPr>
              <a:t>er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est</a:t>
            </a:r>
            <a:r>
              <a:rPr lang="en-US" sz="1200">
                <a:solidFill>
                  <a:schemeClr val="dk1"/>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 following sentences and have volunteers change the underlined words to comparative or superlative form.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Lee was </a:t>
            </a:r>
            <a:r>
              <a:rPr i="1" lang="en-US" sz="1200" u="sng">
                <a:solidFill>
                  <a:schemeClr val="dk1"/>
                </a:solidFill>
                <a:latin typeface="Calibri"/>
                <a:ea typeface="Calibri"/>
                <a:cs typeface="Calibri"/>
                <a:sym typeface="Calibri"/>
              </a:rPr>
              <a:t>young</a:t>
            </a:r>
            <a:r>
              <a:rPr i="1" lang="en-US" sz="1200">
                <a:solidFill>
                  <a:schemeClr val="dk1"/>
                </a:solidFill>
                <a:latin typeface="Calibri"/>
                <a:ea typeface="Calibri"/>
                <a:cs typeface="Calibri"/>
                <a:sym typeface="Calibri"/>
              </a:rPr>
              <a:t> than Elena.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Maya was </a:t>
            </a:r>
            <a:r>
              <a:rPr i="1" lang="en-US" sz="1200" u="sng">
                <a:solidFill>
                  <a:schemeClr val="dk1"/>
                </a:solidFill>
                <a:latin typeface="Calibri"/>
                <a:ea typeface="Calibri"/>
                <a:cs typeface="Calibri"/>
                <a:sym typeface="Calibri"/>
              </a:rPr>
              <a:t>young </a:t>
            </a:r>
            <a:r>
              <a:rPr i="1" lang="en-US" sz="1200">
                <a:solidFill>
                  <a:schemeClr val="dk1"/>
                </a:solidFill>
                <a:latin typeface="Calibri"/>
                <a:ea typeface="Calibri"/>
                <a:cs typeface="Calibri"/>
                <a:sym typeface="Calibri"/>
              </a:rPr>
              <a:t>than Lee.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Maya was the </a:t>
            </a:r>
            <a:r>
              <a:rPr i="1" lang="en-US" sz="1200" u="sng">
                <a:solidFill>
                  <a:schemeClr val="dk1"/>
                </a:solidFill>
                <a:latin typeface="Calibri"/>
                <a:ea typeface="Calibri"/>
                <a:cs typeface="Calibri"/>
                <a:sym typeface="Calibri"/>
              </a:rPr>
              <a:t>young</a:t>
            </a:r>
            <a:r>
              <a:rPr i="1" lang="en-US" sz="1200">
                <a:solidFill>
                  <a:schemeClr val="dk1"/>
                </a:solidFill>
                <a:latin typeface="Calibri"/>
                <a:ea typeface="Calibri"/>
                <a:cs typeface="Calibri"/>
                <a:sym typeface="Calibri"/>
              </a:rPr>
              <a:t> of the three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(younger, younger, youngest)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Invite pairs to alternate writing sentences in the following format: </a:t>
            </a:r>
            <a:r>
              <a:rPr i="1" lang="en-US" sz="1200">
                <a:solidFill>
                  <a:schemeClr val="dk1"/>
                </a:solidFill>
                <a:latin typeface="Calibri"/>
                <a:ea typeface="Calibri"/>
                <a:cs typeface="Calibri"/>
                <a:sym typeface="Calibri"/>
              </a:rPr>
              <a:t>Kim is wise. Christa is wiser than Kim. Keira is the wisest of all. </a:t>
            </a:r>
            <a:endParaRPr sz="1200">
              <a:solidFill>
                <a:schemeClr val="dk1"/>
              </a:solidFill>
              <a:latin typeface="Calibri"/>
              <a:ea typeface="Calibri"/>
              <a:cs typeface="Calibri"/>
              <a:sym typeface="Calibri"/>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37" name="Google Shape;83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40.</a:t>
            </a:r>
            <a:endParaRPr>
              <a:latin typeface="Calibri"/>
              <a:ea typeface="Calibri"/>
              <a:cs typeface="Calibri"/>
              <a:sym typeface="Calibri"/>
            </a:endParaRPr>
          </a:p>
        </p:txBody>
      </p:sp>
      <p:sp>
        <p:nvSpPr>
          <p:cNvPr id="848" name="Google Shape;84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the Academic Vocabulary to complete the chart on p. 13.</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partners share their answers. </a:t>
            </a:r>
            <a:endParaRPr/>
          </a:p>
          <a:p>
            <a:pPr indent="-114300" lvl="0" marL="22860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
        <p:nvSpPr>
          <p:cNvPr id="145" name="Google Shape;14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retelling key ideas or events from a text can help them remember and understand what they read. Explain the process of retelling: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the key idea or event you want to retell.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Use your own words to recount the specific part of the text.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Make sure your retelling follows the logical order of the text.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When your classmates ask questions and add comments, listen carefully. If needed, address relevant comments and questions.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retelling an important idea from the text using the sentence frame on p. 34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I have to share my thoughts about why some people leave their home countries. I think some people move to find a better life. To support this opinion, I’m going to retell how some Chinese immigrants became “paper sons.” The sentence frame begins, “First, a paper son had to.” The paragraph on page 21 tells me that a paper son could be related to someone, but sometimes the “son” was an unrelated person from the “father’s” village. I will complete the first sentence frame: First, a paper son had to have a connection to someone who was born in the United States.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making connections to texts.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express opinions about why people leave their home countries. Tell them to draw on their personal experiences or those of people they know as well as what they read in “Louie Share Kim, Paper Son.” Remind students to listen actively when their classmates speak. </a:t>
            </a:r>
            <a:endParaRPr/>
          </a:p>
          <a:p>
            <a:pPr indent="-179832" lvl="0" marL="256032"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72" name="Google Shape;872;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evidence from the texts they have read this week to respond to the Weekly Question. Tell them to write their response on a separate sheet of paper. </a:t>
            </a:r>
            <a:endParaRPr/>
          </a:p>
        </p:txBody>
      </p:sp>
      <p:sp>
        <p:nvSpPr>
          <p:cNvPr id="885" name="Google Shape;88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assess students’ understanding of the suffixes</a:t>
            </a:r>
            <a:r>
              <a:rPr lang="en-US"/>
              <a:t> </a:t>
            </a:r>
            <a:r>
              <a:rPr i="1" lang="en-US" sz="1200">
                <a:solidFill>
                  <a:schemeClr val="dk1"/>
                </a:solidFill>
                <a:latin typeface="Calibri"/>
                <a:ea typeface="Calibri"/>
                <a:cs typeface="Calibri"/>
                <a:sym typeface="Calibri"/>
              </a:rPr>
              <a:t>-ic, -ism,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-ive, </a:t>
            </a:r>
            <a:r>
              <a:rPr lang="en-US" sz="1200">
                <a:solidFill>
                  <a:schemeClr val="dk1"/>
                </a:solidFill>
                <a:latin typeface="Calibri"/>
                <a:ea typeface="Calibri"/>
                <a:cs typeface="Calibri"/>
                <a:sym typeface="Calibri"/>
              </a:rPr>
              <a:t>provide them with the following words: </a:t>
            </a:r>
            <a:r>
              <a:rPr i="1" lang="en-US" sz="1200">
                <a:solidFill>
                  <a:schemeClr val="dk1"/>
                </a:solidFill>
                <a:latin typeface="Calibri"/>
                <a:ea typeface="Calibri"/>
                <a:cs typeface="Calibri"/>
                <a:sym typeface="Calibri"/>
              </a:rPr>
              <a:t>chronic, favoritism,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receptive</a:t>
            </a:r>
            <a:r>
              <a:rPr lang="en-US" sz="1200">
                <a:solidFill>
                  <a:schemeClr val="dk1"/>
                </a:solidFill>
                <a:latin typeface="Calibri"/>
                <a:ea typeface="Calibri"/>
                <a:cs typeface="Calibri"/>
                <a:sym typeface="Calibri"/>
              </a:rPr>
              <a:t>. Explain that the Greek root </a:t>
            </a:r>
            <a:r>
              <a:rPr i="1" lang="en-US" sz="1200">
                <a:solidFill>
                  <a:schemeClr val="dk1"/>
                </a:solidFill>
                <a:latin typeface="Calibri"/>
                <a:ea typeface="Calibri"/>
                <a:cs typeface="Calibri"/>
                <a:sym typeface="Calibri"/>
              </a:rPr>
              <a:t>chron </a:t>
            </a:r>
            <a:r>
              <a:rPr lang="en-US" sz="1200">
                <a:solidFill>
                  <a:schemeClr val="dk1"/>
                </a:solidFill>
                <a:latin typeface="Calibri"/>
                <a:ea typeface="Calibri"/>
                <a:cs typeface="Calibri"/>
                <a:sym typeface="Calibri"/>
              </a:rPr>
              <a:t>means “time.” Offer sample sentences: </a:t>
            </a:r>
            <a:endParaRPr/>
          </a:p>
          <a:p>
            <a:pPr indent="-215900" lvl="1" marL="685800" rtl="0" algn="l">
              <a:lnSpc>
                <a:spcPct val="100000"/>
              </a:lnSpc>
              <a:spcBef>
                <a:spcPts val="0"/>
              </a:spcBef>
              <a:spcAft>
                <a:spcPts val="0"/>
              </a:spcAft>
              <a:buSzPts val="1200"/>
              <a:buFont typeface="Calibri"/>
              <a:buAutoNum type="arabicPeriod"/>
            </a:pPr>
            <a:r>
              <a:rPr lang="en-US">
                <a:solidFill>
                  <a:schemeClr val="dk1"/>
                </a:solidFill>
              </a:rPr>
              <a:t>Dr. Gutierrez explained that the chronic illness might last for the rest of the patient’s life. </a:t>
            </a:r>
            <a:endParaRPr/>
          </a:p>
          <a:p>
            <a:pPr indent="-215900" lvl="1" marL="685800" rtl="0" algn="l">
              <a:lnSpc>
                <a:spcPct val="100000"/>
              </a:lnSpc>
              <a:spcBef>
                <a:spcPts val="0"/>
              </a:spcBef>
              <a:spcAft>
                <a:spcPts val="0"/>
              </a:spcAft>
              <a:buSzPts val="1200"/>
              <a:buFont typeface="Calibri"/>
              <a:buAutoNum type="arabicPeriod"/>
            </a:pPr>
            <a:r>
              <a:rPr lang="en-US">
                <a:solidFill>
                  <a:schemeClr val="dk1"/>
                </a:solidFill>
              </a:rPr>
              <a:t>When the club president appointed his three best friends to be vice president, treasurer, and secretary, other members complained that this was favoritism. </a:t>
            </a:r>
            <a:endParaRPr/>
          </a:p>
          <a:p>
            <a:pPr indent="-215900" lvl="1" marL="685800" rtl="0" algn="l">
              <a:lnSpc>
                <a:spcPct val="100000"/>
              </a:lnSpc>
              <a:spcBef>
                <a:spcPts val="0"/>
              </a:spcBef>
              <a:spcAft>
                <a:spcPts val="0"/>
              </a:spcAft>
              <a:buSzPts val="1200"/>
              <a:buFont typeface="Calibri"/>
              <a:buAutoNum type="arabicPeriod"/>
            </a:pPr>
            <a:r>
              <a:rPr lang="en-US">
                <a:solidFill>
                  <a:schemeClr val="dk1"/>
                </a:solidFill>
              </a:rPr>
              <a:t>Someone who is struggling with a difficult decision may not be receptive to suggestions.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their knowledge of suffixes </a:t>
            </a:r>
            <a:r>
              <a:rPr i="1" lang="en-US" sz="1200">
                <a:solidFill>
                  <a:schemeClr val="dk1"/>
                </a:solidFill>
                <a:latin typeface="Calibri"/>
                <a:ea typeface="Calibri"/>
                <a:cs typeface="Calibri"/>
                <a:sym typeface="Calibri"/>
              </a:rPr>
              <a:t>-ic, -ism,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-ive </a:t>
            </a:r>
            <a:r>
              <a:rPr lang="en-US" sz="1200">
                <a:solidFill>
                  <a:schemeClr val="dk1"/>
                </a:solidFill>
                <a:latin typeface="Calibri"/>
                <a:ea typeface="Calibri"/>
                <a:cs typeface="Calibri"/>
                <a:sym typeface="Calibri"/>
              </a:rPr>
              <a:t>to define each word. (</a:t>
            </a:r>
            <a:r>
              <a:rPr i="1" lang="en-US" sz="1200">
                <a:solidFill>
                  <a:schemeClr val="dk1"/>
                </a:solidFill>
                <a:latin typeface="Calibri"/>
                <a:ea typeface="Calibri"/>
                <a:cs typeface="Calibri"/>
                <a:sym typeface="Calibri"/>
              </a:rPr>
              <a:t>chronic</a:t>
            </a:r>
            <a:r>
              <a:rPr lang="en-US" sz="1200">
                <a:solidFill>
                  <a:schemeClr val="dk1"/>
                </a:solidFill>
                <a:latin typeface="Calibri"/>
                <a:ea typeface="Calibri"/>
                <a:cs typeface="Calibri"/>
                <a:sym typeface="Calibri"/>
              </a:rPr>
              <a:t>—continuing over time; </a:t>
            </a:r>
            <a:r>
              <a:rPr i="1" lang="en-US" sz="1200">
                <a:solidFill>
                  <a:schemeClr val="dk1"/>
                </a:solidFill>
                <a:latin typeface="Calibri"/>
                <a:ea typeface="Calibri"/>
                <a:cs typeface="Calibri"/>
                <a:sym typeface="Calibri"/>
              </a:rPr>
              <a:t>favoritism</a:t>
            </a:r>
            <a:r>
              <a:rPr lang="en-US" sz="1200">
                <a:solidFill>
                  <a:schemeClr val="dk1"/>
                </a:solidFill>
                <a:latin typeface="Calibri"/>
                <a:ea typeface="Calibri"/>
                <a:cs typeface="Calibri"/>
                <a:sym typeface="Calibri"/>
              </a:rPr>
              <a:t>—the act of favoring some people over others; </a:t>
            </a:r>
            <a:r>
              <a:rPr i="1" lang="en-US" sz="1200">
                <a:solidFill>
                  <a:schemeClr val="dk1"/>
                </a:solidFill>
                <a:latin typeface="Calibri"/>
                <a:ea typeface="Calibri"/>
                <a:cs typeface="Calibri"/>
                <a:sym typeface="Calibri"/>
              </a:rPr>
              <a:t>receptive</a:t>
            </a:r>
            <a:r>
              <a:rPr lang="en-US" sz="1200">
                <a:solidFill>
                  <a:schemeClr val="dk1"/>
                </a:solidFill>
                <a:latin typeface="Calibri"/>
                <a:ea typeface="Calibri"/>
                <a:cs typeface="Calibri"/>
                <a:sym typeface="Calibri"/>
              </a:rPr>
              <a:t>—open to new ideas or happy to receive suggestions) </a:t>
            </a:r>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898" name="Google Shape;89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Freewriting can be a helpful way to plan a personal narrative. Explain that freewriting helps the narrative writer: </a:t>
            </a:r>
            <a:endParaRPr/>
          </a:p>
          <a:p>
            <a:pPr indent="-171450" lvl="1" marL="62865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decide if he or she still wants to write about a particular topic. </a:t>
            </a:r>
            <a:endParaRPr/>
          </a:p>
          <a:p>
            <a:pPr indent="-171450" lvl="1" marL="62865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gather thoughts, feelings, and memories about an experience in order to decide which details are most important to include.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pairs of students reexamine a stack text they have read. Say: </a:t>
            </a:r>
            <a:r>
              <a:rPr i="1" lang="en-US" sz="1200">
                <a:solidFill>
                  <a:schemeClr val="dk1"/>
                </a:solidFill>
                <a:latin typeface="Calibri"/>
                <a:ea typeface="Calibri"/>
                <a:cs typeface="Calibri"/>
                <a:sym typeface="Calibri"/>
              </a:rPr>
              <a:t>What idea do you think started the writer on this narrative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What new ideas did he or she add</a:t>
            </a:r>
            <a:r>
              <a:rPr i="1" lang="en-US" sz="1200">
                <a:solidFill>
                  <a:schemeClr val="dk1"/>
                </a:solidFill>
                <a:latin typeface="Arial"/>
                <a:ea typeface="Arial"/>
                <a:cs typeface="Arial"/>
                <a:sym typeface="Arial"/>
              </a:rPr>
              <a:t>?</a:t>
            </a:r>
            <a:r>
              <a:rPr lang="en-US" sz="1200">
                <a:solidFill>
                  <a:schemeClr val="dk1"/>
                </a:solidFill>
                <a:latin typeface="Arial"/>
                <a:ea typeface="Arial"/>
                <a:cs typeface="Arial"/>
                <a:sym typeface="Arial"/>
              </a:rPr>
              <a:t> </a:t>
            </a:r>
            <a:r>
              <a:rPr lang="en-US" sz="1200">
                <a:solidFill>
                  <a:schemeClr val="dk1"/>
                </a:solidFill>
                <a:latin typeface="Calibri"/>
                <a:ea typeface="Calibri"/>
                <a:cs typeface="Calibri"/>
                <a:sym typeface="Calibri"/>
              </a:rPr>
              <a:t>Share your thoughts with your partner.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that today they will plan their own personal narratives. Say: </a:t>
            </a:r>
            <a:r>
              <a:rPr i="1" lang="en-US" sz="1200">
                <a:solidFill>
                  <a:schemeClr val="dk1"/>
                </a:solidFill>
                <a:latin typeface="Calibri"/>
                <a:ea typeface="Calibri"/>
                <a:cs typeface="Calibri"/>
                <a:sym typeface="Calibri"/>
              </a:rPr>
              <a:t>Once you know what topic you want to write about, you need to think about how you are going to write a whole personal narrative about it. One good way to generate ideas for your narrative is by freewriting, or writing every idea that comes into your head. Follow the freewriting steps on page 45 to plan your narrative. </a:t>
            </a:r>
            <a:endParaRPr/>
          </a:p>
          <a:p>
            <a:pPr indent="-215900" lvl="0" marL="228600" rtl="0" algn="l">
              <a:lnSpc>
                <a:spcPct val="100000"/>
              </a:lnSpc>
              <a:spcBef>
                <a:spcPts val="0"/>
              </a:spcBef>
              <a:spcAft>
                <a:spcPts val="0"/>
              </a:spcAft>
              <a:buSzPts val="1200"/>
              <a:buFont typeface="Calibri"/>
              <a:buAutoNum type="arabicPeriod"/>
            </a:pPr>
            <a:r>
              <a:rPr i="0" lang="en-US" sz="1200">
                <a:solidFill>
                  <a:schemeClr val="dk1"/>
                </a:solidFill>
                <a:latin typeface="Calibri"/>
                <a:ea typeface="Calibri"/>
                <a:cs typeface="Calibri"/>
                <a:sym typeface="Calibri"/>
              </a:rPr>
              <a:t>Ask volunteers to explain how the freewriting process helped them plan their personal narratives. </a:t>
            </a:r>
            <a:endParaRPr/>
          </a:p>
          <a:p>
            <a:pPr indent="-228600" lvl="0" marL="457200" marR="0" rtl="0" algn="l">
              <a:lnSpc>
                <a:spcPct val="100000"/>
              </a:lnSpc>
              <a:spcBef>
                <a:spcPts val="0"/>
              </a:spcBef>
              <a:spcAft>
                <a:spcPts val="0"/>
              </a:spcAft>
              <a:buClr>
                <a:srgbClr val="000000"/>
              </a:buClr>
              <a:buSzPts val="1400"/>
              <a:buFont typeface="Arial"/>
              <a:buNone/>
            </a:pPr>
            <a:r>
              <a:t/>
            </a:r>
            <a:endParaRPr sz="1800">
              <a:solidFill>
                <a:srgbClr val="2D2D2D"/>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rtl="0" algn="l">
              <a:lnSpc>
                <a:spcPct val="100000"/>
              </a:lnSpc>
              <a:spcBef>
                <a:spcPts val="0"/>
              </a:spcBef>
              <a:spcAft>
                <a:spcPts val="0"/>
              </a:spcAft>
              <a:buSzPts val="1400"/>
              <a:buNone/>
            </a:pPr>
            <a:r>
              <a:t/>
            </a:r>
            <a:endParaRPr i="0"/>
          </a:p>
        </p:txBody>
      </p:sp>
      <p:sp>
        <p:nvSpPr>
          <p:cNvPr id="911" name="Google Shape;911;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Place students into Writing Club groups. See p. T79 for information on how to run Writing Club.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T72.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 this Week’s Writing Club, students will discuss the experience they plan to write about for their personal narrative.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 this is the first week of Writing Club, students should spend 5–10 minutes discussing rules for their group, including: </a:t>
            </a:r>
            <a:endParaRPr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 how to listen attentively and respectfully when others are sharing. • appropriate ways to give and receive feedback.</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the process for taking turns during discussions.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Students should share and discuss the personal experience they plan to write about. Some students may want help planning a specific element of their personal narratives, such as the setting or the sequence of events. Others may want help deciding which details about the experience are important to include. Students should inform their Writing Club of any specific element on which they want help. </a:t>
            </a:r>
            <a:endParaRPr sz="1200">
              <a:solidFill>
                <a:schemeClr val="dk1"/>
              </a:solidFill>
              <a:latin typeface="Calibri"/>
              <a:ea typeface="Calibri"/>
              <a:cs typeface="Calibri"/>
              <a:sym typeface="Calibri"/>
            </a:endParaRPr>
          </a:p>
          <a:p>
            <a:pPr indent="-139700" lvl="0" marL="228600" rtl="0" algn="l">
              <a:lnSpc>
                <a:spcPct val="100000"/>
              </a:lnSpc>
              <a:spcBef>
                <a:spcPts val="0"/>
              </a:spcBef>
              <a:spcAft>
                <a:spcPts val="0"/>
              </a:spcAft>
              <a:buSzPts val="1400"/>
              <a:buFont typeface="Arial"/>
              <a:buNone/>
            </a:pPr>
            <a:r>
              <a:t/>
            </a:r>
            <a:endParaRPr sz="1200">
              <a:solidFill>
                <a:schemeClr val="dk1"/>
              </a:solidFill>
              <a:latin typeface="Calibri"/>
              <a:ea typeface="Calibri"/>
              <a:cs typeface="Calibri"/>
              <a:sym typeface="Calibri"/>
            </a:endParaRPr>
          </a:p>
          <a:p>
            <a:pPr indent="-152400" lvl="0" marL="22860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24" name="Google Shape;924;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r>
              <a:rPr lang="en-US"/>
              <a:t> </a:t>
            </a:r>
            <a:endParaRPr/>
          </a:p>
          <a:p>
            <a:pPr indent="-155448" lvl="0" marL="155448" rtl="0" algn="l">
              <a:lnSpc>
                <a:spcPct val="100000"/>
              </a:lnSpc>
              <a:spcBef>
                <a:spcPts val="0"/>
              </a:spcBef>
              <a:spcAft>
                <a:spcPts val="0"/>
              </a:spcAft>
              <a:buClr>
                <a:srgbClr val="000000"/>
              </a:buClr>
              <a:buSzPts val="1200"/>
              <a:buFont typeface="Calibri"/>
              <a:buNone/>
            </a:pPr>
            <a:r>
              <a:rPr lang="en-US"/>
              <a:t>1. Use the following sentences for the spelling test:</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We saw a </a:t>
            </a:r>
            <a:r>
              <a:rPr b="1" lang="en-US">
                <a:solidFill>
                  <a:srgbClr val="2D2D2D"/>
                </a:solidFill>
              </a:rPr>
              <a:t>comic </a:t>
            </a:r>
            <a:r>
              <a:rPr lang="en-US">
                <a:solidFill>
                  <a:srgbClr val="2D2D2D"/>
                </a:solidFill>
              </a:rPr>
              <a:t>play that made us laugh for two hours.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Don’t be so </a:t>
            </a:r>
            <a:r>
              <a:rPr b="1" lang="en-US">
                <a:solidFill>
                  <a:srgbClr val="2D2D2D"/>
                </a:solidFill>
              </a:rPr>
              <a:t>dramatic </a:t>
            </a:r>
            <a:r>
              <a:rPr lang="en-US">
                <a:solidFill>
                  <a:srgbClr val="2D2D2D"/>
                </a:solidFill>
              </a:rPr>
              <a:t>about that tiny scratch on your finger!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We went on a tour of Boston and saw </a:t>
            </a:r>
            <a:r>
              <a:rPr b="1" lang="en-US">
                <a:solidFill>
                  <a:srgbClr val="2D2D2D"/>
                </a:solidFill>
              </a:rPr>
              <a:t>historic</a:t>
            </a:r>
            <a:r>
              <a:rPr lang="en-US">
                <a:solidFill>
                  <a:srgbClr val="2D2D2D"/>
                </a:solidFill>
              </a:rPr>
              <a:t> buildings.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These hotels depend on</a:t>
            </a:r>
            <a:r>
              <a:rPr b="1" lang="en-US">
                <a:solidFill>
                  <a:srgbClr val="2D2D2D"/>
                </a:solidFill>
              </a:rPr>
              <a:t> tourism </a:t>
            </a:r>
            <a:r>
              <a:rPr lang="en-US">
                <a:solidFill>
                  <a:srgbClr val="2D2D2D"/>
                </a:solidFill>
              </a:rPr>
              <a:t>to stay in business.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Under</a:t>
            </a:r>
            <a:r>
              <a:rPr b="1" lang="en-US">
                <a:solidFill>
                  <a:srgbClr val="2D2D2D"/>
                </a:solidFill>
              </a:rPr>
              <a:t> capitalism</a:t>
            </a:r>
            <a:r>
              <a:rPr lang="en-US">
                <a:solidFill>
                  <a:srgbClr val="2D2D2D"/>
                </a:solidFill>
              </a:rPr>
              <a:t>, people can invest in businesses.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Under </a:t>
            </a:r>
            <a:r>
              <a:rPr b="1" lang="en-US">
                <a:solidFill>
                  <a:srgbClr val="2D2D2D"/>
                </a:solidFill>
              </a:rPr>
              <a:t>federalism, </a:t>
            </a:r>
            <a:r>
              <a:rPr lang="en-US">
                <a:solidFill>
                  <a:srgbClr val="2D2D2D"/>
                </a:solidFill>
              </a:rPr>
              <a:t>U.S. government laws may replace or change state laws.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Don’t get so </a:t>
            </a:r>
            <a:r>
              <a:rPr b="1" lang="en-US">
                <a:solidFill>
                  <a:srgbClr val="2D2D2D"/>
                </a:solidFill>
              </a:rPr>
              <a:t>defensive</a:t>
            </a:r>
            <a:r>
              <a:rPr lang="en-US">
                <a:solidFill>
                  <a:srgbClr val="2D2D2D"/>
                </a:solidFill>
              </a:rPr>
              <a:t> simply because someone suggests that you make a change in your work.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Try to look at the situation from my</a:t>
            </a:r>
            <a:r>
              <a:rPr b="1" lang="en-US">
                <a:solidFill>
                  <a:srgbClr val="2D2D2D"/>
                </a:solidFill>
              </a:rPr>
              <a:t> perspective </a:t>
            </a:r>
            <a:r>
              <a:rPr lang="en-US">
                <a:solidFill>
                  <a:srgbClr val="2D2D2D"/>
                </a:solidFill>
              </a:rPr>
              <a:t>instead of seeing it your way.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A </a:t>
            </a:r>
            <a:r>
              <a:rPr b="1" lang="en-US">
                <a:solidFill>
                  <a:srgbClr val="2D2D2D"/>
                </a:solidFill>
              </a:rPr>
              <a:t>narrative</a:t>
            </a:r>
            <a:r>
              <a:rPr lang="en-US">
                <a:solidFill>
                  <a:srgbClr val="2D2D2D"/>
                </a:solidFill>
              </a:rPr>
              <a:t> text may tell a true story or an invented one. </a:t>
            </a:r>
            <a:endParaRPr/>
          </a:p>
          <a:p>
            <a:pPr indent="-215900" lvl="0" marL="457200" rtl="0" algn="l">
              <a:lnSpc>
                <a:spcPct val="100000"/>
              </a:lnSpc>
              <a:spcBef>
                <a:spcPts val="0"/>
              </a:spcBef>
              <a:spcAft>
                <a:spcPts val="0"/>
              </a:spcAft>
              <a:buSzPts val="1200"/>
              <a:buFont typeface="Calibri"/>
              <a:buAutoNum type="arabicPeriod"/>
            </a:pPr>
            <a:r>
              <a:rPr lang="en-US">
                <a:solidFill>
                  <a:srgbClr val="2D2D2D"/>
                </a:solidFill>
              </a:rPr>
              <a:t>Please don’t judge us all by one member’s rude behavior, because she is not </a:t>
            </a:r>
            <a:r>
              <a:rPr b="1" lang="en-US">
                <a:solidFill>
                  <a:srgbClr val="2D2D2D"/>
                </a:solidFill>
              </a:rPr>
              <a:t>representative </a:t>
            </a:r>
            <a:r>
              <a:rPr lang="en-US">
                <a:solidFill>
                  <a:srgbClr val="2D2D2D"/>
                </a:solidFill>
              </a:rPr>
              <a:t>of our club. </a:t>
            </a:r>
            <a:endParaRPr/>
          </a:p>
          <a:p>
            <a:pPr indent="-152400" lvl="0" marL="6858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36" name="Google Shape;936;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these sentences and have students respond independently. </a:t>
            </a:r>
            <a:endParaRPr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Does you talk to the teacher about the test? She ask good questions! </a:t>
            </a:r>
            <a:endParaRPr b="0"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Which revisions are needed for subject-verb agreement? </a:t>
            </a:r>
            <a:endParaRPr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A Change </a:t>
            </a:r>
            <a:r>
              <a:rPr i="1" lang="en-US" sz="1200">
                <a:solidFill>
                  <a:schemeClr val="dk1"/>
                </a:solidFill>
                <a:latin typeface="Calibri"/>
                <a:ea typeface="Calibri"/>
                <a:cs typeface="Calibri"/>
                <a:sym typeface="Calibri"/>
              </a:rPr>
              <a:t>teacher </a:t>
            </a:r>
            <a:r>
              <a:rPr lang="en-US" sz="1200">
                <a:solidFill>
                  <a:schemeClr val="dk1"/>
                </a:solidFill>
                <a:latin typeface="Calibri"/>
                <a:ea typeface="Calibri"/>
                <a:cs typeface="Calibri"/>
                <a:sym typeface="Calibri"/>
              </a:rPr>
              <a:t>to </a:t>
            </a:r>
            <a:r>
              <a:rPr i="1" lang="en-US" sz="1200">
                <a:solidFill>
                  <a:schemeClr val="dk1"/>
                </a:solidFill>
                <a:latin typeface="Calibri"/>
                <a:ea typeface="Calibri"/>
                <a:cs typeface="Calibri"/>
                <a:sym typeface="Calibri"/>
              </a:rPr>
              <a:t>teachers. </a:t>
            </a:r>
            <a:endParaRPr/>
          </a:p>
          <a:p>
            <a:pPr indent="0" lvl="1" marL="457200" rtl="0" algn="l">
              <a:lnSpc>
                <a:spcPct val="100000"/>
              </a:lnSpc>
              <a:spcBef>
                <a:spcPts val="0"/>
              </a:spcBef>
              <a:spcAft>
                <a:spcPts val="0"/>
              </a:spcAft>
              <a:buSzPts val="1400"/>
              <a:buFont typeface="Calibri"/>
              <a:buNone/>
            </a:pPr>
            <a:r>
              <a:rPr lang="en-US" sz="1200" u="sng">
                <a:solidFill>
                  <a:schemeClr val="dk1"/>
                </a:solidFill>
                <a:latin typeface="Calibri"/>
                <a:ea typeface="Calibri"/>
                <a:cs typeface="Calibri"/>
                <a:sym typeface="Calibri"/>
              </a:rPr>
              <a:t>B Change </a:t>
            </a:r>
            <a:r>
              <a:rPr i="1" lang="en-US" sz="1200" u="sng">
                <a:solidFill>
                  <a:schemeClr val="dk1"/>
                </a:solidFill>
                <a:latin typeface="Calibri"/>
                <a:ea typeface="Calibri"/>
                <a:cs typeface="Calibri"/>
                <a:sym typeface="Calibri"/>
              </a:rPr>
              <a:t>does </a:t>
            </a:r>
            <a:r>
              <a:rPr lang="en-US" sz="1200" u="sng">
                <a:solidFill>
                  <a:schemeClr val="dk1"/>
                </a:solidFill>
                <a:latin typeface="Calibri"/>
                <a:ea typeface="Calibri"/>
                <a:cs typeface="Calibri"/>
                <a:sym typeface="Calibri"/>
              </a:rPr>
              <a:t>to </a:t>
            </a:r>
            <a:r>
              <a:rPr i="1" lang="en-US" sz="1200" u="sng">
                <a:solidFill>
                  <a:schemeClr val="dk1"/>
                </a:solidFill>
                <a:latin typeface="Calibri"/>
                <a:ea typeface="Calibri"/>
                <a:cs typeface="Calibri"/>
                <a:sym typeface="Calibri"/>
              </a:rPr>
              <a:t>d</a:t>
            </a:r>
            <a:r>
              <a:rPr i="1" lang="en-US" u="sng"/>
              <a:t>id</a:t>
            </a:r>
            <a:r>
              <a:rPr i="1" lang="en-US" sz="1200" u="sng">
                <a:solidFill>
                  <a:schemeClr val="dk1"/>
                </a:solidFill>
                <a:latin typeface="Calibri"/>
                <a:ea typeface="Calibri"/>
                <a:cs typeface="Calibri"/>
                <a:sym typeface="Calibri"/>
              </a:rPr>
              <a:t> </a:t>
            </a:r>
            <a:r>
              <a:rPr lang="en-US" sz="1200" u="sng">
                <a:solidFill>
                  <a:schemeClr val="dk1"/>
                </a:solidFill>
                <a:latin typeface="Calibri"/>
                <a:ea typeface="Calibri"/>
                <a:cs typeface="Calibri"/>
                <a:sym typeface="Calibri"/>
              </a:rPr>
              <a:t>and </a:t>
            </a:r>
            <a:r>
              <a:rPr i="1" lang="en-US" sz="1200" u="sng">
                <a:solidFill>
                  <a:schemeClr val="dk1"/>
                </a:solidFill>
                <a:latin typeface="Calibri"/>
                <a:ea typeface="Calibri"/>
                <a:cs typeface="Calibri"/>
                <a:sym typeface="Calibri"/>
              </a:rPr>
              <a:t>ask </a:t>
            </a:r>
            <a:r>
              <a:rPr lang="en-US" sz="1200" u="sng">
                <a:solidFill>
                  <a:schemeClr val="dk1"/>
                </a:solidFill>
                <a:latin typeface="Calibri"/>
                <a:ea typeface="Calibri"/>
                <a:cs typeface="Calibri"/>
                <a:sym typeface="Calibri"/>
              </a:rPr>
              <a:t>to </a:t>
            </a:r>
            <a:r>
              <a:rPr i="1" lang="en-US" sz="1200" u="sng">
                <a:solidFill>
                  <a:schemeClr val="dk1"/>
                </a:solidFill>
                <a:latin typeface="Calibri"/>
                <a:ea typeface="Calibri"/>
                <a:cs typeface="Calibri"/>
                <a:sym typeface="Calibri"/>
              </a:rPr>
              <a:t>asks</a:t>
            </a:r>
            <a:r>
              <a:rPr lang="en-US" sz="1200" u="sng">
                <a:solidFill>
                  <a:schemeClr val="dk1"/>
                </a:solidFill>
                <a:latin typeface="Calibri"/>
                <a:ea typeface="Calibri"/>
                <a:cs typeface="Calibri"/>
                <a:sym typeface="Calibri"/>
              </a:rPr>
              <a:t>.</a:t>
            </a:r>
            <a:br>
              <a:rPr lang="en-US" sz="1200" u="sng">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 Change </a:t>
            </a:r>
            <a:r>
              <a:rPr i="1" lang="en-US" sz="1200">
                <a:solidFill>
                  <a:schemeClr val="dk1"/>
                </a:solidFill>
                <a:latin typeface="Calibri"/>
                <a:ea typeface="Calibri"/>
                <a:cs typeface="Calibri"/>
                <a:sym typeface="Calibri"/>
              </a:rPr>
              <a:t>questions </a:t>
            </a:r>
            <a:r>
              <a:rPr lang="en-US" sz="1200">
                <a:solidFill>
                  <a:schemeClr val="dk1"/>
                </a:solidFill>
                <a:latin typeface="Calibri"/>
                <a:ea typeface="Calibri"/>
                <a:cs typeface="Calibri"/>
                <a:sym typeface="Calibri"/>
              </a:rPr>
              <a:t>to </a:t>
            </a:r>
            <a:r>
              <a:rPr i="1" lang="en-US" sz="1200">
                <a:solidFill>
                  <a:schemeClr val="dk1"/>
                </a:solidFill>
                <a:latin typeface="Calibri"/>
                <a:ea typeface="Calibri"/>
                <a:cs typeface="Calibri"/>
                <a:sym typeface="Calibri"/>
              </a:rPr>
              <a:t>question</a:t>
            </a:r>
            <a:r>
              <a:rPr lang="en-US" sz="1200">
                <a:solidFill>
                  <a:schemeClr val="dk1"/>
                </a:solidFill>
                <a:latin typeface="Calibri"/>
                <a:ea typeface="Calibri"/>
                <a:cs typeface="Calibri"/>
                <a:sym typeface="Calibri"/>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D No revisions are needed.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Language and Conventions </a:t>
            </a:r>
            <a:r>
              <a:rPr lang="en-US" sz="1200">
                <a:solidFill>
                  <a:schemeClr val="dk1"/>
                </a:solidFill>
                <a:latin typeface="Calibri"/>
                <a:ea typeface="Calibri"/>
                <a:cs typeface="Calibri"/>
                <a:sym typeface="Calibri"/>
              </a:rPr>
              <a:t>p. 11 from the </a:t>
            </a:r>
            <a:r>
              <a:rPr i="1" lang="en-US" sz="1200">
                <a:solidFill>
                  <a:schemeClr val="dk1"/>
                </a:solidFill>
                <a:latin typeface="Calibri"/>
                <a:ea typeface="Calibri"/>
                <a:cs typeface="Calibri"/>
                <a:sym typeface="Calibri"/>
              </a:rPr>
              <a:t>Resource Download Center</a:t>
            </a:r>
            <a:r>
              <a:rPr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U1 W1</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57" name="Google Shape;957;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9" name="Google Shape;969;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58" name="Google Shape;1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rPr>
              <a:t>Remind students of the Essential Question for Unit 1: </a:t>
            </a:r>
            <a:r>
              <a:rPr i="1" lang="en-US">
                <a:solidFill>
                  <a:schemeClr val="dk1"/>
                </a:solidFill>
              </a:rPr>
              <a:t>How do journeys change us? </a:t>
            </a:r>
            <a:r>
              <a:rPr lang="en-US">
                <a:solidFill>
                  <a:schemeClr val="dk1"/>
                </a:solidFill>
              </a:rPr>
              <a:t>Point out the Week 1 Question: </a:t>
            </a:r>
            <a:r>
              <a:rPr i="1" lang="en-US">
                <a:solidFill>
                  <a:schemeClr val="dk1"/>
                </a:solidFill>
              </a:rPr>
              <a:t>What motivates people to leave a place they call home? </a:t>
            </a:r>
            <a:endParaRPr>
              <a:solidFill>
                <a:schemeClr val="dk1"/>
              </a:solidFill>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Direct students’ attention to the infographic on pp. 14–15 in the </a:t>
            </a:r>
            <a:r>
              <a:rPr i="1" lang="en-US">
                <a:solidFill>
                  <a:schemeClr val="dk1"/>
                </a:solidFill>
              </a:rPr>
              <a:t>Student Interactive. </a:t>
            </a:r>
            <a:r>
              <a:rPr lang="en-US">
                <a:solidFill>
                  <a:schemeClr val="dk1"/>
                </a:solidFill>
              </a:rPr>
              <a:t>Explain that an infographic combines words and pictures to provide information. An infographic time line can tell a story by connecting dates with historic events that affected people in personal ways.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Arrange students in groups and make sure that each group member has an assigned role, such as notetaker or timekeeper, to carry out.</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Use the following questions to guide discussion: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Why do you think immigrants from Europe and Asia went to different immigration stations?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What laws are described in the infographic? Why do you think these laws were created during the time that the infographic covers?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What does this time line suggest about how immigration changed over time?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Reread the Week 1 Question: </a:t>
            </a:r>
            <a:r>
              <a:rPr i="1" lang="en-US">
                <a:solidFill>
                  <a:schemeClr val="dk1"/>
                </a:solidFill>
              </a:rPr>
              <a:t>What motivates people to leave a place they call home? </a:t>
            </a:r>
            <a:r>
              <a:rPr lang="en-US">
                <a:solidFill>
                  <a:schemeClr val="dk1"/>
                </a:solidFill>
              </a:rPr>
              <a:t>Tell students they just learned about some important dates and events in the history of immigration in the United States. Explain that they will learn about immigration experiences this week.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freewrite to answer the Quick Write question on p. 15 and then share their responses. </a:t>
            </a:r>
            <a:endParaRPr/>
          </a:p>
          <a:p>
            <a:pPr indent="-228600" lvl="0" marL="228600" rtl="0" algn="l">
              <a:lnSpc>
                <a:spcPct val="100000"/>
              </a:lnSpc>
              <a:spcBef>
                <a:spcPts val="0"/>
              </a:spcBef>
              <a:spcAft>
                <a:spcPts val="0"/>
              </a:spcAft>
              <a:buSzPts val="1400"/>
              <a:buNone/>
            </a:pPr>
            <a:r>
              <a:t/>
            </a:r>
            <a:endParaRPr/>
          </a:p>
        </p:txBody>
      </p:sp>
      <p:sp>
        <p:nvSpPr>
          <p:cNvPr id="169" name="Google Shape;16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Tell students you are going to read an informational text aloud. Have students listen as you read “Call Me Joe.” Explain that students should listen actively, paying careful attention to the main ideas of the text. Prompt them to ask questions to clarify information and follow agreed-upon discussion rules..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rPr>
              <a:t>Have students actively listen for elements of informational text.</a:t>
            </a:r>
            <a:r>
              <a:rPr b="1" lang="en-US" sz="1200">
                <a:solidFill>
                  <a:schemeClr val="dk1"/>
                </a:solidFill>
              </a:rPr>
              <a:t> </a:t>
            </a:r>
            <a:r>
              <a:rPr lang="en-US" sz="1200">
                <a:solidFill>
                  <a:schemeClr val="dk1"/>
                </a:solidFill>
              </a:rPr>
              <a:t>READ</a:t>
            </a:r>
            <a:r>
              <a:rPr b="1" lang="en-US" sz="1200">
                <a:solidFill>
                  <a:schemeClr val="dk1"/>
                </a:solidFill>
              </a:rPr>
              <a:t> </a:t>
            </a:r>
            <a:r>
              <a:rPr lang="en-US" sz="1200">
                <a:solidFill>
                  <a:schemeClr val="dk1"/>
                </a:solidFill>
              </a:rPr>
              <a:t>the entire text aloud without stopping for Think Aloud callouts.  (Page T22 in Teacher’s Edition)</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rPr>
              <a:t>REREAD</a:t>
            </a:r>
            <a:r>
              <a:rPr b="1" lang="en-US" sz="1200">
                <a:solidFill>
                  <a:schemeClr val="dk1"/>
                </a:solidFill>
              </a:rPr>
              <a:t> </a:t>
            </a:r>
            <a:r>
              <a:rPr lang="en-US" sz="1200">
                <a:solidFill>
                  <a:schemeClr val="dk1"/>
                </a:solidFill>
              </a:rPr>
              <a:t>the text aloud, pausing to model Think Aloud strategies related to the main ideas of the text. </a:t>
            </a:r>
            <a:endParaRPr sz="1200">
              <a:solidFill>
                <a:schemeClr val="dk1"/>
              </a:solidFill>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THINK ALOUD: </a:t>
            </a:r>
            <a:r>
              <a:rPr i="1" lang="en-US" sz="1200">
                <a:solidFill>
                  <a:schemeClr val="dk1"/>
                </a:solidFill>
              </a:rPr>
              <a:t>I notice that there’s a whole paragraph about Song Jin’s Uncle Joe. The story says, “He shared</a:t>
            </a:r>
            <a:r>
              <a:rPr i="1" lang="en-US"/>
              <a:t> </a:t>
            </a:r>
            <a:r>
              <a:rPr i="1" lang="en-US" sz="1200">
                <a:solidFill>
                  <a:schemeClr val="dk1"/>
                </a:solidFill>
              </a:rPr>
              <a:t>his experiences with Song Jin and taught him about American sports.” Those words in the text tell me that Song Jin spent a lot of time with Uncle Joe. </a:t>
            </a:r>
            <a:endParaRPr i="1" sz="1200">
              <a:solidFill>
                <a:schemeClr val="dk1"/>
              </a:solidFill>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THINK ALOUD: </a:t>
            </a:r>
            <a:r>
              <a:rPr i="1" lang="en-US" sz="1200">
                <a:solidFill>
                  <a:schemeClr val="dk1"/>
                </a:solidFill>
              </a:rPr>
              <a:t>The text says “They studied hard” and “After breakfast, they asked each other questions from their practice exam.” This tells that becoming a U.S. citizen takes some work and that the Lim family wanted very much to do it. </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After reading, have students report on the text by summarizing what they heard. Remind them to include the main idea and details in a logical sequence.</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Use a T-chart to help students identify text evidence that supports ideas in the text. </a:t>
            </a:r>
            <a:endParaRPr sz="1200">
              <a:solidFill>
                <a:schemeClr val="dk1"/>
              </a:solidFill>
            </a:endParaRPr>
          </a:p>
          <a:p>
            <a:pPr indent="-139700" lvl="0" marL="228600" marR="0" rtl="0" algn="l">
              <a:lnSpc>
                <a:spcPct val="100000"/>
              </a:lnSpc>
              <a:spcBef>
                <a:spcPts val="0"/>
              </a:spcBef>
              <a:spcAft>
                <a:spcPts val="0"/>
              </a:spcAft>
              <a:buClr>
                <a:srgbClr val="000000"/>
              </a:buClr>
              <a:buSzPts val="14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3" name="Google Shape;18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5.png"/><Relationship Id="rId7"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8.png"/><Relationship Id="rId7"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53.png"/><Relationship Id="rId7"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3.png"/><Relationship Id="rId7"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6.png"/><Relationship Id="rId7"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2.png"/><Relationship Id="rId7"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8.png"/><Relationship Id="rId7"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4.png"/><Relationship Id="rId7"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1.png"/><Relationship Id="rId7"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3.png"/><Relationship Id="rId7"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3.png"/><Relationship Id="rId7"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7.png"/><Relationship Id="rId7"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51.png"/><Relationship Id="rId7"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2.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0.png"/><Relationship Id="rId7"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6"/>
          <p:cNvSpPr txBox="1"/>
          <p:nvPr/>
        </p:nvSpPr>
        <p:spPr>
          <a:xfrm>
            <a:off x="8208000" y="2904584"/>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3" name="Google Shape;203;p6"/>
          <p:cNvPicPr preferRelativeResize="0"/>
          <p:nvPr/>
        </p:nvPicPr>
        <p:blipFill rotWithShape="1">
          <a:blip r:embed="rId6">
            <a:alphaModFix/>
          </a:blip>
          <a:srcRect b="1095" l="0" r="0" t="1105"/>
          <a:stretch/>
        </p:blipFill>
        <p:spPr>
          <a:xfrm>
            <a:off x="730955" y="1317569"/>
            <a:ext cx="7150938" cy="47436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7"/>
          <p:cNvSpPr txBox="1"/>
          <p:nvPr/>
        </p:nvSpPr>
        <p:spPr>
          <a:xfrm>
            <a:off x="6116850" y="2624495"/>
            <a:ext cx="5363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a nonfiction text that you read recently and </a:t>
            </a:r>
            <a:r>
              <a:rPr b="1" i="0" lang="en-US" sz="3200" u="none" cap="none" strike="noStrike">
                <a:solidFill>
                  <a:schemeClr val="dk1"/>
                </a:solidFill>
                <a:latin typeface="Century Gothic"/>
                <a:ea typeface="Century Gothic"/>
                <a:cs typeface="Century Gothic"/>
                <a:sym typeface="Century Gothic"/>
              </a:rPr>
              <a:t>determine</a:t>
            </a:r>
            <a:r>
              <a:rPr b="0" i="0" lang="en-US" sz="3200" u="none" cap="none" strike="noStrike">
                <a:solidFill>
                  <a:schemeClr val="dk1"/>
                </a:solidFill>
                <a:latin typeface="Century Gothic"/>
                <a:ea typeface="Century Gothic"/>
                <a:cs typeface="Century Gothic"/>
                <a:sym typeface="Century Gothic"/>
              </a:rPr>
              <a:t> if it was an informational text.  </a:t>
            </a:r>
            <a:endParaRPr b="0" i="0" sz="3200" u="none" cap="none" strike="noStrike">
              <a:solidFill>
                <a:schemeClr val="dk1"/>
              </a:solidFill>
              <a:latin typeface="Century Gothic"/>
              <a:ea typeface="Century Gothic"/>
              <a:cs typeface="Century Gothic"/>
              <a:sym typeface="Century Gothic"/>
            </a:endParaRPr>
          </a:p>
        </p:txBody>
      </p:sp>
      <p:pic>
        <p:nvPicPr>
          <p:cNvPr id="216" name="Google Shape;216;p7"/>
          <p:cNvPicPr preferRelativeResize="0"/>
          <p:nvPr/>
        </p:nvPicPr>
        <p:blipFill rotWithShape="1">
          <a:blip r:embed="rId6">
            <a:alphaModFix/>
          </a:blip>
          <a:srcRect b="0" l="465" r="465" t="0"/>
          <a:stretch/>
        </p:blipFill>
        <p:spPr>
          <a:xfrm>
            <a:off x="1683174" y="1297871"/>
            <a:ext cx="3813339" cy="52083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A picture containing clock&#10;&#10;Description automatically generated" id="222" name="Google Shape;22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3" name="Google Shape;22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4" name="Google Shape;22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5" name="Google Shape;22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6" name="Google Shape;22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9"/>
          <p:cNvSpPr txBox="1"/>
          <p:nvPr/>
        </p:nvSpPr>
        <p:spPr>
          <a:xfrm>
            <a:off x="819040" y="13940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insightfully</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9"/>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pic>
        <p:nvPicPr>
          <p:cNvPr id="229" name="Google Shape;229;p9"/>
          <p:cNvPicPr preferRelativeResize="0"/>
          <p:nvPr/>
        </p:nvPicPr>
        <p:blipFill rotWithShape="1">
          <a:blip r:embed="rId6">
            <a:alphaModFix/>
          </a:blip>
          <a:srcRect b="0" l="0" r="0" t="0"/>
          <a:stretch/>
        </p:blipFill>
        <p:spPr>
          <a:xfrm>
            <a:off x="686099" y="2390800"/>
            <a:ext cx="4485439" cy="3137055"/>
          </a:xfrm>
          <a:prstGeom prst="rect">
            <a:avLst/>
          </a:prstGeom>
          <a:noFill/>
          <a:ln>
            <a:noFill/>
          </a:ln>
        </p:spPr>
      </p:pic>
      <p:pic>
        <p:nvPicPr>
          <p:cNvPr id="230" name="Google Shape;230;p9"/>
          <p:cNvPicPr preferRelativeResize="0"/>
          <p:nvPr/>
        </p:nvPicPr>
        <p:blipFill rotWithShape="1">
          <a:blip r:embed="rId7">
            <a:alphaModFix/>
          </a:blip>
          <a:srcRect b="0" l="0" r="0" t="0"/>
          <a:stretch/>
        </p:blipFill>
        <p:spPr>
          <a:xfrm>
            <a:off x="5977249" y="1159021"/>
            <a:ext cx="3813339" cy="52083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picture containing clock&#10;&#10;Description automatically generated" id="236" name="Google Shape;236;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7" name="Google Shape;237;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8" name="Google Shape;238;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9" name="Google Shape;239;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0" name="Google Shape;240;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241" name="Google Shape;241;p90"/>
          <p:cNvSpPr txBox="1"/>
          <p:nvPr/>
        </p:nvSpPr>
        <p:spPr>
          <a:xfrm>
            <a:off x="548323" y="1714618"/>
            <a:ext cx="211931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-ic</a:t>
            </a:r>
            <a:endParaRPr b="0" i="0" sz="1400" u="none" cap="none" strike="noStrike">
              <a:solidFill>
                <a:srgbClr val="000000"/>
              </a:solidFill>
              <a:latin typeface="Century Gothic"/>
              <a:ea typeface="Century Gothic"/>
              <a:cs typeface="Century Gothic"/>
              <a:sym typeface="Century Gothic"/>
            </a:endParaRPr>
          </a:p>
        </p:txBody>
      </p:sp>
      <p:sp>
        <p:nvSpPr>
          <p:cNvPr id="242" name="Google Shape;242;p90"/>
          <p:cNvSpPr txBox="1"/>
          <p:nvPr/>
        </p:nvSpPr>
        <p:spPr>
          <a:xfrm>
            <a:off x="548323" y="2894266"/>
            <a:ext cx="211931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-ism</a:t>
            </a:r>
            <a:endParaRPr b="0" i="0" sz="1400" u="none" cap="none" strike="noStrike">
              <a:solidFill>
                <a:srgbClr val="000000"/>
              </a:solidFill>
              <a:latin typeface="Century Gothic"/>
              <a:ea typeface="Century Gothic"/>
              <a:cs typeface="Century Gothic"/>
              <a:sym typeface="Century Gothic"/>
            </a:endParaRPr>
          </a:p>
        </p:txBody>
      </p:sp>
      <p:sp>
        <p:nvSpPr>
          <p:cNvPr id="243" name="Google Shape;243;p90"/>
          <p:cNvSpPr txBox="1"/>
          <p:nvPr/>
        </p:nvSpPr>
        <p:spPr>
          <a:xfrm>
            <a:off x="548323" y="4178062"/>
            <a:ext cx="211931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-ive</a:t>
            </a:r>
            <a:endParaRPr b="0" i="0" sz="1400" u="none" cap="none" strike="noStrike">
              <a:solidFill>
                <a:srgbClr val="000000"/>
              </a:solidFill>
              <a:latin typeface="Century Gothic"/>
              <a:ea typeface="Century Gothic"/>
              <a:cs typeface="Century Gothic"/>
              <a:sym typeface="Century Gothic"/>
            </a:endParaRPr>
          </a:p>
        </p:txBody>
      </p:sp>
      <p:pic>
        <p:nvPicPr>
          <p:cNvPr id="244" name="Google Shape;244;p90"/>
          <p:cNvPicPr preferRelativeResize="0"/>
          <p:nvPr/>
        </p:nvPicPr>
        <p:blipFill rotWithShape="1">
          <a:blip r:embed="rId6">
            <a:alphaModFix/>
          </a:blip>
          <a:srcRect b="0" l="0" r="0" t="0"/>
          <a:stretch/>
        </p:blipFill>
        <p:spPr>
          <a:xfrm>
            <a:off x="3606956" y="1247424"/>
            <a:ext cx="3871311" cy="5264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45" name="Google Shape;245;p9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90"/>
          <p:cNvSpPr txBox="1"/>
          <p:nvPr/>
        </p:nvSpPr>
        <p:spPr>
          <a:xfrm>
            <a:off x="8208000" y="2904584"/>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A picture containing clock&#10;&#10;Description automatically generated" id="252" name="Google Shape;252;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3" name="Google Shape;253;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4" name="Google Shape;254;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5" name="Google Shape;255;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6" name="Google Shape;256;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91"/>
          <p:cNvSpPr txBox="1"/>
          <p:nvPr/>
        </p:nvSpPr>
        <p:spPr>
          <a:xfrm>
            <a:off x="1795228" y="3897674"/>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-ic</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91"/>
          <p:cNvSpPr txBox="1"/>
          <p:nvPr/>
        </p:nvSpPr>
        <p:spPr>
          <a:xfrm>
            <a:off x="4568769" y="3888266"/>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-ism</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91"/>
          <p:cNvSpPr txBox="1"/>
          <p:nvPr/>
        </p:nvSpPr>
        <p:spPr>
          <a:xfrm>
            <a:off x="7119683" y="3897674"/>
            <a:ext cx="211931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-ive</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91"/>
          <p:cNvSpPr txBox="1"/>
          <p:nvPr/>
        </p:nvSpPr>
        <p:spPr>
          <a:xfrm>
            <a:off x="590990" y="5144772"/>
            <a:ext cx="299735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allergy</a:t>
            </a:r>
            <a:endParaRPr b="0" i="0" sz="1400" u="none" cap="none" strike="noStrike">
              <a:solidFill>
                <a:srgbClr val="000000"/>
              </a:solidFill>
              <a:latin typeface="Century Gothic"/>
              <a:ea typeface="Century Gothic"/>
              <a:cs typeface="Century Gothic"/>
              <a:sym typeface="Century Gothic"/>
            </a:endParaRPr>
          </a:p>
        </p:txBody>
      </p:sp>
      <p:sp>
        <p:nvSpPr>
          <p:cNvPr id="261" name="Google Shape;261;p91"/>
          <p:cNvSpPr txBox="1"/>
          <p:nvPr/>
        </p:nvSpPr>
        <p:spPr>
          <a:xfrm>
            <a:off x="4017321" y="5167406"/>
            <a:ext cx="299735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favorite</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91"/>
          <p:cNvSpPr txBox="1"/>
          <p:nvPr/>
        </p:nvSpPr>
        <p:spPr>
          <a:xfrm>
            <a:off x="7407054" y="5144772"/>
            <a:ext cx="299735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adopt</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91"/>
          <p:cNvSpPr txBox="1"/>
          <p:nvPr/>
        </p:nvSpPr>
        <p:spPr>
          <a:xfrm>
            <a:off x="1784271" y="1388417"/>
            <a:ext cx="724815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escape    escapism</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91"/>
          <p:cNvSpPr txBox="1"/>
          <p:nvPr/>
        </p:nvSpPr>
        <p:spPr>
          <a:xfrm>
            <a:off x="1784270" y="2601523"/>
            <a:ext cx="724815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divide  divisive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0"/>
          <p:cNvSpPr txBox="1"/>
          <p:nvPr/>
        </p:nvSpPr>
        <p:spPr>
          <a:xfrm>
            <a:off x="6096000" y="3250784"/>
            <a:ext cx="5206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41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r>
              <a:rPr b="0" i="0" lang="en-US" sz="32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77" name="Google Shape;277;p10"/>
          <p:cNvPicPr preferRelativeResize="0"/>
          <p:nvPr/>
        </p:nvPicPr>
        <p:blipFill rotWithShape="1">
          <a:blip r:embed="rId6">
            <a:alphaModFix/>
          </a:blip>
          <a:srcRect b="0" l="0" r="0" t="0"/>
          <a:stretch/>
        </p:blipFill>
        <p:spPr>
          <a:xfrm>
            <a:off x="1654836" y="1211193"/>
            <a:ext cx="3789440" cy="51532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78" name="Google Shape;278;p10"/>
          <p:cNvPicPr preferRelativeResize="0"/>
          <p:nvPr/>
        </p:nvPicPr>
        <p:blipFill rotWithShape="1">
          <a:blip r:embed="rId7">
            <a:alphaModFix/>
          </a:blip>
          <a:srcRect b="0" l="0" r="0" t="0"/>
          <a:stretch/>
        </p:blipFill>
        <p:spPr>
          <a:xfrm>
            <a:off x="7018799" y="2175972"/>
            <a:ext cx="2316151" cy="81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clock&#10;&#10;Description automatically generated" id="284" name="Google Shape;28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5" name="Google Shape;28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6" name="Google Shape;28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7" name="Google Shape;28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8" name="Google Shape;28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89" name="Google Shape;289;p11"/>
          <p:cNvSpPr txBox="1"/>
          <p:nvPr/>
        </p:nvSpPr>
        <p:spPr>
          <a:xfrm>
            <a:off x="819040" y="2904604"/>
            <a:ext cx="706745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Plan </a:t>
            </a:r>
            <a:r>
              <a:rPr b="0" i="0" lang="en-US" sz="3200" u="none" cap="none" strike="noStrike">
                <a:solidFill>
                  <a:schemeClr val="dk1"/>
                </a:solidFill>
                <a:latin typeface="Century Gothic"/>
                <a:ea typeface="Century Gothic"/>
                <a:cs typeface="Century Gothic"/>
                <a:sym typeface="Century Gothic"/>
              </a:rPr>
              <a:t>and begin </a:t>
            </a:r>
            <a:r>
              <a:rPr b="1" i="0" lang="en-US" sz="3200" u="none" cap="none" strike="noStrike">
                <a:solidFill>
                  <a:schemeClr val="dk1"/>
                </a:solidFill>
                <a:latin typeface="Century Gothic"/>
                <a:ea typeface="Century Gothic"/>
                <a:cs typeface="Century Gothic"/>
                <a:sym typeface="Century Gothic"/>
              </a:rPr>
              <a:t>writing </a:t>
            </a:r>
            <a:r>
              <a:rPr b="0" i="0" lang="en-US" sz="3200" u="none" cap="none" strike="noStrike">
                <a:solidFill>
                  <a:schemeClr val="dk1"/>
                </a:solidFill>
                <a:latin typeface="Century Gothic"/>
                <a:ea typeface="Century Gothic"/>
                <a:cs typeface="Century Gothic"/>
                <a:sym typeface="Century Gothic"/>
              </a:rPr>
              <a:t>your own personal narrative in your writer’s notebook.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90" name="Google Shape;290;p11"/>
          <p:cNvPicPr preferRelativeResize="0"/>
          <p:nvPr/>
        </p:nvPicPr>
        <p:blipFill rotWithShape="1">
          <a:blip r:embed="rId6">
            <a:alphaModFix/>
          </a:blip>
          <a:srcRect b="0" l="0" r="0" t="0"/>
          <a:stretch/>
        </p:blipFill>
        <p:spPr>
          <a:xfrm>
            <a:off x="8280645" y="2044439"/>
            <a:ext cx="2429785" cy="24297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92"/>
          <p:cNvSpPr txBox="1"/>
          <p:nvPr/>
        </p:nvSpPr>
        <p:spPr>
          <a:xfrm>
            <a:off x="410497" y="1106071"/>
            <a:ext cx="11208300" cy="526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1.   We saw a </a:t>
            </a:r>
            <a:r>
              <a:rPr b="1" i="0" lang="en-US" sz="2400" u="none" cap="none" strike="noStrike">
                <a:solidFill>
                  <a:srgbClr val="000000"/>
                </a:solidFill>
                <a:latin typeface="Century Gothic"/>
                <a:ea typeface="Century Gothic"/>
                <a:cs typeface="Century Gothic"/>
                <a:sym typeface="Century Gothic"/>
              </a:rPr>
              <a:t>comic</a:t>
            </a:r>
            <a:r>
              <a:rPr b="0" i="0" lang="en-US" sz="2400" u="none" cap="none" strike="noStrike">
                <a:solidFill>
                  <a:srgbClr val="000000"/>
                </a:solidFill>
                <a:latin typeface="Century Gothic"/>
                <a:ea typeface="Century Gothic"/>
                <a:cs typeface="Century Gothic"/>
                <a:sym typeface="Century Gothic"/>
              </a:rPr>
              <a:t> play that made us laugh for two hours.</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2.   Don’t be so </a:t>
            </a:r>
            <a:r>
              <a:rPr b="1" i="0" lang="en-US" sz="2400" u="none" cap="none" strike="noStrike">
                <a:solidFill>
                  <a:srgbClr val="000000"/>
                </a:solidFill>
                <a:latin typeface="Century Gothic"/>
                <a:ea typeface="Century Gothic"/>
                <a:cs typeface="Century Gothic"/>
                <a:sym typeface="Century Gothic"/>
              </a:rPr>
              <a:t>dramatic</a:t>
            </a:r>
            <a:r>
              <a:rPr b="0" i="0" lang="en-US" sz="2400" u="none" cap="none" strike="noStrike">
                <a:solidFill>
                  <a:srgbClr val="000000"/>
                </a:solidFill>
                <a:latin typeface="Century Gothic"/>
                <a:ea typeface="Century Gothic"/>
                <a:cs typeface="Century Gothic"/>
                <a:sym typeface="Century Gothic"/>
              </a:rPr>
              <a:t> about that tiny scratch on your finger!</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3.   </a:t>
            </a:r>
            <a:r>
              <a:rPr b="0" i="0" lang="en-US" sz="2400" u="none" cap="none" strike="noStrike">
                <a:solidFill>
                  <a:srgbClr val="000000"/>
                </a:solidFill>
                <a:latin typeface="Century Gothic"/>
                <a:ea typeface="Century Gothic"/>
                <a:cs typeface="Century Gothic"/>
                <a:sym typeface="Century Gothic"/>
              </a:rPr>
              <a:t>We went on a tour of Boston and saw </a:t>
            </a:r>
            <a:r>
              <a:rPr b="1" i="0" lang="en-US" sz="2400" u="none" cap="none" strike="noStrike">
                <a:solidFill>
                  <a:srgbClr val="000000"/>
                </a:solidFill>
                <a:latin typeface="Century Gothic"/>
                <a:ea typeface="Century Gothic"/>
                <a:cs typeface="Century Gothic"/>
                <a:sym typeface="Century Gothic"/>
              </a:rPr>
              <a:t>historic </a:t>
            </a:r>
            <a:r>
              <a:rPr b="0" i="0" lang="en-US" sz="2400" u="none" cap="none" strike="noStrike">
                <a:solidFill>
                  <a:srgbClr val="000000"/>
                </a:solidFill>
                <a:latin typeface="Century Gothic"/>
                <a:ea typeface="Century Gothic"/>
                <a:cs typeface="Century Gothic"/>
                <a:sym typeface="Century Gothic"/>
              </a:rPr>
              <a:t>buildings.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4.   These hotels depend on </a:t>
            </a:r>
            <a:r>
              <a:rPr b="1" i="0" lang="en-US" sz="2400" u="none" cap="none" strike="noStrike">
                <a:solidFill>
                  <a:srgbClr val="000000"/>
                </a:solidFill>
                <a:latin typeface="Century Gothic"/>
                <a:ea typeface="Century Gothic"/>
                <a:cs typeface="Century Gothic"/>
                <a:sym typeface="Century Gothic"/>
              </a:rPr>
              <a:t>tourism</a:t>
            </a:r>
            <a:r>
              <a:rPr b="0" i="0" lang="en-US" sz="2400" u="none" cap="none" strike="noStrike">
                <a:solidFill>
                  <a:srgbClr val="000000"/>
                </a:solidFill>
                <a:latin typeface="Century Gothic"/>
                <a:ea typeface="Century Gothic"/>
                <a:cs typeface="Century Gothic"/>
                <a:sym typeface="Century Gothic"/>
              </a:rPr>
              <a:t> to stay in business.</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5.   Under </a:t>
            </a:r>
            <a:r>
              <a:rPr b="1" i="0" lang="en-US" sz="2400" u="none" cap="none" strike="noStrike">
                <a:solidFill>
                  <a:srgbClr val="000000"/>
                </a:solidFill>
                <a:latin typeface="Century Gothic"/>
                <a:ea typeface="Century Gothic"/>
                <a:cs typeface="Century Gothic"/>
                <a:sym typeface="Century Gothic"/>
              </a:rPr>
              <a:t>capitalism</a:t>
            </a:r>
            <a:r>
              <a:rPr b="0" i="0" lang="en-US" sz="2400" u="none" cap="none" strike="noStrike">
                <a:solidFill>
                  <a:srgbClr val="000000"/>
                </a:solidFill>
                <a:latin typeface="Century Gothic"/>
                <a:ea typeface="Century Gothic"/>
                <a:cs typeface="Century Gothic"/>
                <a:sym typeface="Century Gothic"/>
              </a:rPr>
              <a:t>, people can invest in business.</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6.   Under </a:t>
            </a:r>
            <a:r>
              <a:rPr b="1" i="0" lang="en-US" sz="2400" u="none" cap="none" strike="noStrike">
                <a:solidFill>
                  <a:srgbClr val="000000"/>
                </a:solidFill>
                <a:latin typeface="Century Gothic"/>
                <a:ea typeface="Century Gothic"/>
                <a:cs typeface="Century Gothic"/>
                <a:sym typeface="Century Gothic"/>
              </a:rPr>
              <a:t>federalism, </a:t>
            </a:r>
            <a:r>
              <a:rPr b="0" i="0" lang="en-US" sz="2400" u="none" cap="none" strike="noStrike">
                <a:solidFill>
                  <a:srgbClr val="000000"/>
                </a:solidFill>
                <a:latin typeface="Century Gothic"/>
                <a:ea typeface="Century Gothic"/>
                <a:cs typeface="Century Gothic"/>
                <a:sym typeface="Century Gothic"/>
              </a:rPr>
              <a:t>U.S. government laws may replace or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      change state laws.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7.   Don’t get so </a:t>
            </a:r>
            <a:r>
              <a:rPr b="1" i="0" lang="en-US" sz="2400" u="none" cap="none" strike="noStrike">
                <a:solidFill>
                  <a:srgbClr val="000000"/>
                </a:solidFill>
                <a:latin typeface="Century Gothic"/>
                <a:ea typeface="Century Gothic"/>
                <a:cs typeface="Century Gothic"/>
                <a:sym typeface="Century Gothic"/>
              </a:rPr>
              <a:t>defensive</a:t>
            </a:r>
            <a:r>
              <a:rPr b="0" i="0" lang="en-US" sz="2400" u="none" cap="none" strike="noStrike">
                <a:solidFill>
                  <a:srgbClr val="000000"/>
                </a:solidFill>
                <a:latin typeface="Century Gothic"/>
                <a:ea typeface="Century Gothic"/>
                <a:cs typeface="Century Gothic"/>
                <a:sym typeface="Century Gothic"/>
              </a:rPr>
              <a:t> simply because someone suggests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     that you make a change in your work.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8.   Try to look at the situation from my </a:t>
            </a:r>
            <a:r>
              <a:rPr b="1" i="0" lang="en-US" sz="2400" u="none" cap="none" strike="noStrike">
                <a:solidFill>
                  <a:srgbClr val="000000"/>
                </a:solidFill>
                <a:latin typeface="Century Gothic"/>
                <a:ea typeface="Century Gothic"/>
                <a:cs typeface="Century Gothic"/>
                <a:sym typeface="Century Gothic"/>
              </a:rPr>
              <a:t>perspective</a:t>
            </a:r>
            <a:r>
              <a:rPr b="0" i="0" lang="en-US" sz="2400" u="none" cap="none" strike="noStrike">
                <a:solidFill>
                  <a:srgbClr val="000000"/>
                </a:solidFill>
                <a:latin typeface="Century Gothic"/>
                <a:ea typeface="Century Gothic"/>
                <a:cs typeface="Century Gothic"/>
                <a:sym typeface="Century Gothic"/>
              </a:rPr>
              <a:t> instead of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       seeing it your way.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9.  A </a:t>
            </a:r>
            <a:r>
              <a:rPr b="1" i="0" lang="en-US" sz="2400" u="none" cap="none" strike="noStrike">
                <a:solidFill>
                  <a:srgbClr val="000000"/>
                </a:solidFill>
                <a:latin typeface="Century Gothic"/>
                <a:ea typeface="Century Gothic"/>
                <a:cs typeface="Century Gothic"/>
                <a:sym typeface="Century Gothic"/>
              </a:rPr>
              <a:t>narrative</a:t>
            </a:r>
            <a:r>
              <a:rPr b="0" i="0" lang="en-US" sz="2400" u="none" cap="none" strike="noStrike">
                <a:solidFill>
                  <a:srgbClr val="000000"/>
                </a:solidFill>
                <a:latin typeface="Century Gothic"/>
                <a:ea typeface="Century Gothic"/>
                <a:cs typeface="Century Gothic"/>
                <a:sym typeface="Century Gothic"/>
              </a:rPr>
              <a:t> text may tell a true story or an invented one.</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10.  Please don’t judge us all by one member’s rude behavior,  </a:t>
            </a:r>
            <a:endParaRPr b="0" i="0" sz="2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       because she is not</a:t>
            </a:r>
            <a:r>
              <a:rPr b="1" i="0" lang="en-US" sz="2400" u="none" cap="none" strike="noStrike">
                <a:solidFill>
                  <a:srgbClr val="000000"/>
                </a:solidFill>
                <a:latin typeface="Century Gothic"/>
                <a:ea typeface="Century Gothic"/>
                <a:cs typeface="Century Gothic"/>
                <a:sym typeface="Century Gothic"/>
              </a:rPr>
              <a:t> representative </a:t>
            </a:r>
            <a:r>
              <a:rPr b="0" i="0" lang="en-US" sz="2400" u="none" cap="none" strike="noStrike">
                <a:solidFill>
                  <a:srgbClr val="000000"/>
                </a:solidFill>
                <a:latin typeface="Century Gothic"/>
                <a:ea typeface="Century Gothic"/>
                <a:cs typeface="Century Gothic"/>
                <a:sym typeface="Century Gothic"/>
              </a:rPr>
              <a:t>of our club. </a:t>
            </a:r>
            <a:endParaRPr b="0" i="0" sz="2400" u="none" cap="none" strike="noStrike">
              <a:solidFill>
                <a:schemeClr val="dk1"/>
              </a:solidFill>
              <a:latin typeface="Century Gothic"/>
              <a:ea typeface="Century Gothic"/>
              <a:cs typeface="Century Gothic"/>
              <a:sym typeface="Century Gothic"/>
            </a:endParaRPr>
          </a:p>
        </p:txBody>
      </p:sp>
      <p:sp>
        <p:nvSpPr>
          <p:cNvPr id="302" name="Google Shape;302;p92"/>
          <p:cNvSpPr/>
          <p:nvPr/>
        </p:nvSpPr>
        <p:spPr>
          <a:xfrm>
            <a:off x="2548425" y="1118125"/>
            <a:ext cx="9318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92"/>
          <p:cNvSpPr/>
          <p:nvPr/>
        </p:nvSpPr>
        <p:spPr>
          <a:xfrm>
            <a:off x="1226625" y="5173801"/>
            <a:ext cx="1321800" cy="33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92"/>
          <p:cNvSpPr/>
          <p:nvPr/>
        </p:nvSpPr>
        <p:spPr>
          <a:xfrm>
            <a:off x="2752598" y="3720642"/>
            <a:ext cx="1403765" cy="36216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92"/>
          <p:cNvSpPr/>
          <p:nvPr/>
        </p:nvSpPr>
        <p:spPr>
          <a:xfrm>
            <a:off x="6623533" y="1822900"/>
            <a:ext cx="1079594" cy="3621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p92"/>
          <p:cNvSpPr/>
          <p:nvPr/>
        </p:nvSpPr>
        <p:spPr>
          <a:xfrm>
            <a:off x="1929450" y="2683100"/>
            <a:ext cx="1760400" cy="33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p92"/>
          <p:cNvSpPr/>
          <p:nvPr/>
        </p:nvSpPr>
        <p:spPr>
          <a:xfrm>
            <a:off x="4625700" y="2185064"/>
            <a:ext cx="1079594" cy="36216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92"/>
          <p:cNvSpPr/>
          <p:nvPr/>
        </p:nvSpPr>
        <p:spPr>
          <a:xfrm>
            <a:off x="1989450" y="3014300"/>
            <a:ext cx="1640400" cy="26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92"/>
          <p:cNvSpPr/>
          <p:nvPr/>
        </p:nvSpPr>
        <p:spPr>
          <a:xfrm>
            <a:off x="2743876" y="1583957"/>
            <a:ext cx="1412487" cy="36216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0" name="Google Shape;310;p92"/>
          <p:cNvSpPr/>
          <p:nvPr/>
        </p:nvSpPr>
        <p:spPr>
          <a:xfrm>
            <a:off x="5705300" y="4498128"/>
            <a:ext cx="1997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p92"/>
          <p:cNvSpPr/>
          <p:nvPr/>
        </p:nvSpPr>
        <p:spPr>
          <a:xfrm>
            <a:off x="3857725" y="5954602"/>
            <a:ext cx="2213700" cy="33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A picture containing clock&#10;&#10;Description automatically generated" id="317" name="Google Shape;317;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8" name="Google Shape;318;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9" name="Google Shape;319;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0" name="Google Shape;320;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1" name="Google Shape;321;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22" name="Google Shape;322;p13"/>
          <p:cNvSpPr txBox="1"/>
          <p:nvPr/>
        </p:nvSpPr>
        <p:spPr>
          <a:xfrm>
            <a:off x="843450" y="1899966"/>
            <a:ext cx="105051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800"/>
              <a:buFont typeface="Arial"/>
              <a:buNone/>
            </a:pPr>
            <a:r>
              <a:rPr b="0" i="0" lang="en-US" sz="4000" u="none" cap="none" strike="noStrike">
                <a:solidFill>
                  <a:schemeClr val="dk1"/>
                </a:solidFill>
                <a:latin typeface="Century Gothic"/>
                <a:ea typeface="Century Gothic"/>
                <a:cs typeface="Century Gothic"/>
                <a:sym typeface="Century Gothic"/>
              </a:rPr>
              <a:t>Late last night.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800"/>
              <a:buFont typeface="Arial"/>
              <a:buNone/>
            </a:pPr>
            <a:r>
              <a:rPr b="0" i="0" lang="en-US" sz="4000" u="none" cap="none" strike="noStrike">
                <a:solidFill>
                  <a:schemeClr val="dk1"/>
                </a:solidFill>
                <a:latin typeface="Century Gothic"/>
                <a:ea typeface="Century Gothic"/>
                <a:cs typeface="Century Gothic"/>
                <a:sym typeface="Century Gothic"/>
              </a:rPr>
              <a:t>Played the guitar.</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800"/>
              <a:buFont typeface="Arial"/>
              <a:buNone/>
            </a:pPr>
            <a:r>
              <a:rPr b="0" i="0" lang="en-US" sz="4000" u="none" cap="none" strike="noStrike">
                <a:solidFill>
                  <a:schemeClr val="dk1"/>
                </a:solidFill>
                <a:latin typeface="Century Gothic"/>
                <a:ea typeface="Century Gothic"/>
                <a:cs typeface="Century Gothic"/>
                <a:sym typeface="Century Gothic"/>
              </a:rPr>
              <a:t>Watched the buses go by.</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800"/>
              <a:buFont typeface="Arial"/>
              <a:buNone/>
            </a:pPr>
            <a:r>
              <a:rPr b="0" i="0" lang="en-US" sz="4000" u="none" cap="none" strike="noStrike">
                <a:solidFill>
                  <a:schemeClr val="dk1"/>
                </a:solidFill>
                <a:latin typeface="Century Gothic"/>
                <a:ea typeface="Century Gothic"/>
                <a:cs typeface="Century Gothic"/>
                <a:sym typeface="Century Gothic"/>
              </a:rPr>
              <a:t>On the other side of the net.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800"/>
              <a:buFont typeface="Arial"/>
              <a:buNone/>
            </a:pPr>
            <a:r>
              <a:rPr b="0" i="0" lang="en-US" sz="4000" u="none" cap="none" strike="noStrike">
                <a:solidFill>
                  <a:schemeClr val="dk1"/>
                </a:solidFill>
                <a:latin typeface="Century Gothic"/>
                <a:ea typeface="Century Gothic"/>
                <a:cs typeface="Century Gothic"/>
                <a:sym typeface="Century Gothic"/>
              </a:rPr>
              <a:t>When we get home.</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 picture containing drawing, lamp&#10;&#10;Description automatically generated" id="327" name="Google Shape;327;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28" name="Google Shape;328;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29" name="Google Shape;329;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31" name="Google Shape;331;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32" name="Google Shape;33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15"/>
          <p:cNvSpPr txBox="1"/>
          <p:nvPr/>
        </p:nvSpPr>
        <p:spPr>
          <a:xfrm>
            <a:off x="483987" y="1326718"/>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citizens</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15"/>
          <p:cNvSpPr txBox="1"/>
          <p:nvPr/>
        </p:nvSpPr>
        <p:spPr>
          <a:xfrm>
            <a:off x="483987" y="3325398"/>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opportunity</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15"/>
          <p:cNvSpPr txBox="1"/>
          <p:nvPr/>
        </p:nvSpPr>
        <p:spPr>
          <a:xfrm>
            <a:off x="483987" y="232003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immigration</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15"/>
          <p:cNvSpPr txBox="1"/>
          <p:nvPr/>
        </p:nvSpPr>
        <p:spPr>
          <a:xfrm>
            <a:off x="483973" y="4372088"/>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processing</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48" name="Google Shape;348;p15"/>
          <p:cNvSpPr txBox="1"/>
          <p:nvPr/>
        </p:nvSpPr>
        <p:spPr>
          <a:xfrm>
            <a:off x="483973" y="5453834"/>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admitted</a:t>
            </a:r>
            <a:endParaRPr b="0" i="0" sz="1400" u="none" cap="none" strike="noStrike">
              <a:solidFill>
                <a:srgbClr val="000000"/>
              </a:solidFill>
              <a:latin typeface="Century Gothic"/>
              <a:ea typeface="Century Gothic"/>
              <a:cs typeface="Century Gothic"/>
              <a:sym typeface="Century Gothic"/>
            </a:endParaRPr>
          </a:p>
        </p:txBody>
      </p:sp>
      <p:pic>
        <p:nvPicPr>
          <p:cNvPr id="349" name="Google Shape;349;p15"/>
          <p:cNvPicPr preferRelativeResize="0"/>
          <p:nvPr/>
        </p:nvPicPr>
        <p:blipFill rotWithShape="1">
          <a:blip r:embed="rId6">
            <a:alphaModFix/>
          </a:blip>
          <a:srcRect b="0" l="0" r="0" t="0"/>
          <a:stretch/>
        </p:blipFill>
        <p:spPr>
          <a:xfrm>
            <a:off x="5473562" y="1297885"/>
            <a:ext cx="3714813" cy="50517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6" name="Google Shape;356;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7" name="Google Shape;357;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8" name="Google Shape;358;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pic>
        <p:nvPicPr>
          <p:cNvPr id="361" name="Google Shape;361;p16"/>
          <p:cNvPicPr preferRelativeResize="0"/>
          <p:nvPr/>
        </p:nvPicPr>
        <p:blipFill rotWithShape="1">
          <a:blip r:embed="rId6">
            <a:alphaModFix/>
          </a:blip>
          <a:srcRect b="0" l="0" r="0" t="0"/>
          <a:stretch/>
        </p:blipFill>
        <p:spPr>
          <a:xfrm>
            <a:off x="2632232" y="1604372"/>
            <a:ext cx="6562411" cy="45998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clock&#10;&#10;Description automatically generated" id="367" name="Google Shape;367;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8" name="Google Shape;368;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9" name="Google Shape;369;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0" name="Google Shape;370;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1" name="Google Shape;371;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372" name="Google Shape;372;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pic>
        <p:nvPicPr>
          <p:cNvPr id="373" name="Google Shape;373;p17"/>
          <p:cNvPicPr preferRelativeResize="0"/>
          <p:nvPr/>
        </p:nvPicPr>
        <p:blipFill rotWithShape="1">
          <a:blip r:embed="rId6">
            <a:alphaModFix/>
          </a:blip>
          <a:srcRect b="0" l="0" r="0" t="0"/>
          <a:stretch/>
        </p:blipFill>
        <p:spPr>
          <a:xfrm>
            <a:off x="3391898" y="1297864"/>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4" name="Google Shape;374;p17"/>
          <p:cNvPicPr preferRelativeResize="0"/>
          <p:nvPr/>
        </p:nvPicPr>
        <p:blipFill rotWithShape="1">
          <a:blip r:embed="rId7">
            <a:alphaModFix/>
          </a:blip>
          <a:srcRect b="0" l="0" r="0" t="0"/>
          <a:stretch/>
        </p:blipFill>
        <p:spPr>
          <a:xfrm flipH="1">
            <a:off x="8576603" y="1670622"/>
            <a:ext cx="3619860" cy="27962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1" name="Google Shape;38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2" name="Google Shape;38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3" name="Google Shape;38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4" name="Google Shape;38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385" name="Google Shape;385;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6" name="Google Shape;386;p93"/>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387" name="Google Shape;387;p93"/>
          <p:cNvPicPr preferRelativeResize="0"/>
          <p:nvPr/>
        </p:nvPicPr>
        <p:blipFill rotWithShape="1">
          <a:blip r:embed="rId7">
            <a:alphaModFix/>
          </a:blip>
          <a:srcRect b="1162" l="0" r="0" t="1162"/>
          <a:stretch/>
        </p:blipFill>
        <p:spPr>
          <a:xfrm>
            <a:off x="730955" y="1317569"/>
            <a:ext cx="7150938" cy="47436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A picture containing clock&#10;&#10;Description automatically generated" id="393" name="Google Shape;393;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4" name="Google Shape;394;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5" name="Google Shape;395;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6" name="Google Shape;396;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7" name="Google Shape;397;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398" name="Google Shape;398;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 23</a:t>
            </a:r>
            <a:endParaRPr b="0" i="0" sz="1400" u="none" cap="none" strike="noStrike">
              <a:solidFill>
                <a:srgbClr val="000000"/>
              </a:solidFill>
              <a:latin typeface="Century Gothic"/>
              <a:ea typeface="Century Gothic"/>
              <a:cs typeface="Century Gothic"/>
              <a:sym typeface="Century Gothic"/>
            </a:endParaRPr>
          </a:p>
        </p:txBody>
      </p:sp>
      <p:pic>
        <p:nvPicPr>
          <p:cNvPr id="399" name="Google Shape;399;p94"/>
          <p:cNvPicPr preferRelativeResize="0"/>
          <p:nvPr/>
        </p:nvPicPr>
        <p:blipFill rotWithShape="1">
          <a:blip r:embed="rId6">
            <a:alphaModFix/>
          </a:blip>
          <a:srcRect b="1238" l="0" r="0" t="1248"/>
          <a:stretch/>
        </p:blipFill>
        <p:spPr>
          <a:xfrm>
            <a:off x="730955" y="1317569"/>
            <a:ext cx="7150939" cy="47436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0" name="Google Shape;400;p94"/>
          <p:cNvPicPr preferRelativeResize="0"/>
          <p:nvPr/>
        </p:nvPicPr>
        <p:blipFill rotWithShape="1">
          <a:blip r:embed="rId7">
            <a:alphaModFix/>
          </a:blip>
          <a:srcRect b="0" l="0" r="0" t="0"/>
          <a:stretch/>
        </p:blipFill>
        <p:spPr>
          <a:xfrm flipH="1">
            <a:off x="8576603" y="1670622"/>
            <a:ext cx="3619860" cy="27962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A picture containing clock&#10;&#10;Description automatically generated" id="406" name="Google Shape;406;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7" name="Google Shape;407;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8" name="Google Shape;408;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9" name="Google Shape;409;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0" name="Google Shape;410;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411" name="Google Shape;411;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2" name="Google Shape;412;p95"/>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13" name="Google Shape;413;p95"/>
          <p:cNvPicPr preferRelativeResize="0"/>
          <p:nvPr/>
        </p:nvPicPr>
        <p:blipFill rotWithShape="1">
          <a:blip r:embed="rId7">
            <a:alphaModFix/>
          </a:blip>
          <a:srcRect b="1484" l="0" r="0" t="1484"/>
          <a:stretch/>
        </p:blipFill>
        <p:spPr>
          <a:xfrm>
            <a:off x="730955" y="1317569"/>
            <a:ext cx="7150938" cy="47436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A picture containing clock&#10;&#10;Description automatically generated" id="419" name="Google Shape;419;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0" name="Google Shape;420;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1" name="Google Shape;421;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2" name="Google Shape;422;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3" name="Google Shape;423;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424" name="Google Shape;424;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5" name="Google Shape;425;p96"/>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26" name="Google Shape;426;p96"/>
          <p:cNvPicPr preferRelativeResize="0"/>
          <p:nvPr/>
        </p:nvPicPr>
        <p:blipFill rotWithShape="1">
          <a:blip r:embed="rId7">
            <a:alphaModFix/>
          </a:blip>
          <a:srcRect b="1152" l="0" r="0" t="1162"/>
          <a:stretch/>
        </p:blipFill>
        <p:spPr>
          <a:xfrm>
            <a:off x="730955" y="1317569"/>
            <a:ext cx="7150940" cy="47436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descr="A picture containing clock&#10;&#10;Description automatically generated" id="432" name="Google Shape;432;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3" name="Google Shape;433;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4" name="Google Shape;434;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5" name="Google Shape;435;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6" name="Google Shape;436;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Path to Paper Son</a:t>
            </a:r>
            <a:endParaRPr b="0" i="0" sz="1400" u="none" cap="none" strike="noStrike">
              <a:solidFill>
                <a:srgbClr val="000000"/>
              </a:solidFill>
              <a:latin typeface="Century Gothic"/>
              <a:ea typeface="Century Gothic"/>
              <a:cs typeface="Century Gothic"/>
              <a:sym typeface="Century Gothic"/>
            </a:endParaRPr>
          </a:p>
        </p:txBody>
      </p:sp>
      <p:sp>
        <p:nvSpPr>
          <p:cNvPr id="437" name="Google Shape;437;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8" name="Google Shape;438;p97"/>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pic>
        <p:nvPicPr>
          <p:cNvPr id="439" name="Google Shape;439;p97"/>
          <p:cNvPicPr preferRelativeResize="0"/>
          <p:nvPr/>
        </p:nvPicPr>
        <p:blipFill rotWithShape="1">
          <a:blip r:embed="rId7">
            <a:alphaModFix/>
          </a:blip>
          <a:srcRect b="1133" l="0" r="0" t="1143"/>
          <a:stretch/>
        </p:blipFill>
        <p:spPr>
          <a:xfrm>
            <a:off x="730955" y="1317569"/>
            <a:ext cx="7150940" cy="47436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A picture containing clock&#10;&#10;Description automatically generated" id="445" name="Google Shape;44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6" name="Google Shape;446;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7" name="Google Shape;447;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8" name="Google Shape;448;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9" name="Google Shape;449;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50" name="Google Shape;450;p25"/>
          <p:cNvSpPr txBox="1"/>
          <p:nvPr/>
        </p:nvSpPr>
        <p:spPr>
          <a:xfrm>
            <a:off x="4796765" y="2185700"/>
            <a:ext cx="65517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What did you find most interesting about the reading</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Infer </a:t>
            </a:r>
            <a:r>
              <a:rPr b="0" i="0" lang="en-US" sz="2800" u="none" cap="none" strike="noStrike">
                <a:solidFill>
                  <a:schemeClr val="dk1"/>
                </a:solidFill>
                <a:latin typeface="Century Gothic"/>
                <a:ea typeface="Century Gothic"/>
                <a:cs typeface="Century Gothic"/>
                <a:sym typeface="Century Gothic"/>
              </a:rPr>
              <a:t>Why do you think Sam Louie decided to be a volunteer at Angel Island</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pic>
        <p:nvPicPr>
          <p:cNvPr id="451" name="Google Shape;451;p25"/>
          <p:cNvPicPr preferRelativeResize="0"/>
          <p:nvPr/>
        </p:nvPicPr>
        <p:blipFill rotWithShape="1">
          <a:blip r:embed="rId6">
            <a:alphaModFix/>
          </a:blip>
          <a:srcRect b="0" l="0" r="0" t="0"/>
          <a:stretch/>
        </p:blipFill>
        <p:spPr>
          <a:xfrm>
            <a:off x="779878" y="1285699"/>
            <a:ext cx="3535754" cy="48074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picture containing clock&#10;&#10;Description automatically generated" id="457" name="Google Shape;45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8" name="Google Shape;45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9" name="Google Shape;45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0" name="Google Shape;46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1" name="Google Shape;46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62" name="Google Shape;462;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sp>
        <p:nvSpPr>
          <p:cNvPr id="463" name="Google Shape;463;p26"/>
          <p:cNvSpPr txBox="1"/>
          <p:nvPr/>
        </p:nvSpPr>
        <p:spPr>
          <a:xfrm>
            <a:off x="6096000" y="3584337"/>
            <a:ext cx="49322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64" name="Google Shape;464;p26"/>
          <p:cNvPicPr preferRelativeResize="0"/>
          <p:nvPr/>
        </p:nvPicPr>
        <p:blipFill rotWithShape="1">
          <a:blip r:embed="rId6">
            <a:alphaModFix/>
          </a:blip>
          <a:srcRect b="0" l="0" r="0" t="0"/>
          <a:stretch/>
        </p:blipFill>
        <p:spPr>
          <a:xfrm>
            <a:off x="7090381" y="2540990"/>
            <a:ext cx="2539100" cy="890450"/>
          </a:xfrm>
          <a:prstGeom prst="rect">
            <a:avLst/>
          </a:prstGeom>
          <a:noFill/>
          <a:ln>
            <a:noFill/>
          </a:ln>
        </p:spPr>
      </p:pic>
      <p:pic>
        <p:nvPicPr>
          <p:cNvPr id="465" name="Google Shape;465;p26"/>
          <p:cNvPicPr preferRelativeResize="0"/>
          <p:nvPr/>
        </p:nvPicPr>
        <p:blipFill rotWithShape="1">
          <a:blip r:embed="rId7">
            <a:alphaModFix/>
          </a:blip>
          <a:srcRect b="0" l="337" r="337" t="0"/>
          <a:stretch/>
        </p:blipFill>
        <p:spPr>
          <a:xfrm>
            <a:off x="1559250" y="1183275"/>
            <a:ext cx="3922101" cy="5356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86"/>
          <p:cNvSpPr/>
          <p:nvPr/>
        </p:nvSpPr>
        <p:spPr>
          <a:xfrm>
            <a:off x="620429" y="3369171"/>
            <a:ext cx="9429184" cy="3400931"/>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What did you learn about journeys by seeing the images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What did you learn about journeys by listening to the sounds in the video</a:t>
            </a:r>
            <a:r>
              <a:rPr b="0" i="0" lang="en-US" sz="28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86"/>
          <p:cNvPicPr preferRelativeResize="0"/>
          <p:nvPr/>
        </p:nvPicPr>
        <p:blipFill rotWithShape="1">
          <a:blip r:embed="rId4">
            <a:alphaModFix/>
          </a:blip>
          <a:srcRect b="0" l="0" r="0" t="0"/>
          <a:stretch/>
        </p:blipFill>
        <p:spPr>
          <a:xfrm>
            <a:off x="534072" y="3634632"/>
            <a:ext cx="4877486" cy="703575"/>
          </a:xfrm>
          <a:prstGeom prst="rect">
            <a:avLst/>
          </a:prstGeom>
          <a:noFill/>
          <a:ln>
            <a:noFill/>
          </a:ln>
        </p:spPr>
      </p:pic>
      <p:sp>
        <p:nvSpPr>
          <p:cNvPr id="112" name="Google Shape;112;p86"/>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How do journeys change us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13" name="Google Shape;113;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 name="Google Shape;115;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6" name="Google Shape;116;p86"/>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7" name="Google Shape;117;p86"/>
          <p:cNvPicPr preferRelativeResize="0"/>
          <p:nvPr/>
        </p:nvPicPr>
        <p:blipFill rotWithShape="1">
          <a:blip r:embed="rId7">
            <a:alphaModFix/>
          </a:blip>
          <a:srcRect b="0" l="0" r="0" t="0"/>
          <a:stretch/>
        </p:blipFill>
        <p:spPr>
          <a:xfrm>
            <a:off x="6337847" y="1450704"/>
            <a:ext cx="4389200" cy="30710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picture containing clock&#10;&#10;Description automatically generated" id="471" name="Google Shape;47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2" name="Google Shape;47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3" name="Google Shape;47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4" name="Google Shape;47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5" name="Google Shape;47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76" name="Google Shape;476;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31</a:t>
            </a:r>
            <a:endParaRPr b="0" i="0" sz="1400" u="none" cap="none" strike="noStrike">
              <a:solidFill>
                <a:srgbClr val="000000"/>
              </a:solidFill>
              <a:latin typeface="Arial"/>
              <a:ea typeface="Arial"/>
              <a:cs typeface="Arial"/>
              <a:sym typeface="Arial"/>
            </a:endParaRPr>
          </a:p>
        </p:txBody>
      </p:sp>
      <p:sp>
        <p:nvSpPr>
          <p:cNvPr id="477" name="Google Shape;477;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31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78" name="Google Shape;478;p27"/>
          <p:cNvPicPr preferRelativeResize="0"/>
          <p:nvPr/>
        </p:nvPicPr>
        <p:blipFill rotWithShape="1">
          <a:blip r:embed="rId6">
            <a:alphaModFix/>
          </a:blip>
          <a:srcRect b="0" l="0" r="0" t="0"/>
          <a:stretch/>
        </p:blipFill>
        <p:spPr>
          <a:xfrm>
            <a:off x="1559250" y="1183275"/>
            <a:ext cx="3922101" cy="5356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9" name="Google Shape;479;p27"/>
          <p:cNvPicPr preferRelativeResize="0"/>
          <p:nvPr/>
        </p:nvPicPr>
        <p:blipFill rotWithShape="1">
          <a:blip r:embed="rId7">
            <a:alphaModFix/>
          </a:blip>
          <a:srcRect b="0" l="0" r="0" t="0"/>
          <a:stretch/>
        </p:blipFill>
        <p:spPr>
          <a:xfrm>
            <a:off x="7090381" y="2394290"/>
            <a:ext cx="2539100" cy="890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A picture containing clock&#10;&#10;Description automatically generated" id="485" name="Google Shape;48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6" name="Google Shape;48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7" name="Google Shape;48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8" name="Google Shape;48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9" name="Google Shape;48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490" name="Google Shape;49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a:t>
            </a:r>
            <a:endParaRPr b="0" i="0" sz="1400" u="none" cap="none" strike="noStrike">
              <a:solidFill>
                <a:srgbClr val="000000"/>
              </a:solidFill>
              <a:latin typeface="Century Gothic"/>
              <a:ea typeface="Century Gothic"/>
              <a:cs typeface="Century Gothic"/>
              <a:sym typeface="Century Gothic"/>
            </a:endParaRPr>
          </a:p>
        </p:txBody>
      </p:sp>
      <p:sp>
        <p:nvSpPr>
          <p:cNvPr id="491" name="Google Shape;491;p28"/>
          <p:cNvSpPr txBox="1"/>
          <p:nvPr/>
        </p:nvSpPr>
        <p:spPr>
          <a:xfrm>
            <a:off x="6038837" y="1818559"/>
            <a:ext cx="5436583"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athlete athletic</a:t>
            </a:r>
            <a:endParaRPr b="0" i="0" sz="4000" u="none" cap="none" strike="noStrike">
              <a:solidFill>
                <a:srgbClr val="000000"/>
              </a:solidFill>
              <a:latin typeface="Century Gothic"/>
              <a:ea typeface="Century Gothic"/>
              <a:cs typeface="Century Gothic"/>
              <a:sym typeface="Century Gothic"/>
            </a:endParaRPr>
          </a:p>
        </p:txBody>
      </p:sp>
      <p:pic>
        <p:nvPicPr>
          <p:cNvPr id="492" name="Google Shape;492;p28"/>
          <p:cNvPicPr preferRelativeResize="0"/>
          <p:nvPr/>
        </p:nvPicPr>
        <p:blipFill rotWithShape="1">
          <a:blip r:embed="rId6">
            <a:alphaModFix/>
          </a:blip>
          <a:srcRect b="0" l="0" r="0" t="0"/>
          <a:stretch/>
        </p:blipFill>
        <p:spPr>
          <a:xfrm>
            <a:off x="1563183" y="1153805"/>
            <a:ext cx="3979429" cy="54351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3" name="Google Shape;493;p28"/>
          <p:cNvSpPr txBox="1"/>
          <p:nvPr/>
        </p:nvSpPr>
        <p:spPr>
          <a:xfrm>
            <a:off x="5983877" y="2938814"/>
            <a:ext cx="5372533"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hero heroism</a:t>
            </a:r>
            <a:endParaRPr b="0" i="0" sz="4000" u="none" cap="none" strike="noStrike">
              <a:solidFill>
                <a:srgbClr val="000000"/>
              </a:solidFill>
              <a:latin typeface="Century Gothic"/>
              <a:ea typeface="Century Gothic"/>
              <a:cs typeface="Century Gothic"/>
              <a:sym typeface="Century Gothic"/>
            </a:endParaRPr>
          </a:p>
        </p:txBody>
      </p:sp>
      <p:sp>
        <p:nvSpPr>
          <p:cNvPr id="494" name="Google Shape;494;p28"/>
          <p:cNvSpPr txBox="1"/>
          <p:nvPr/>
        </p:nvSpPr>
        <p:spPr>
          <a:xfrm>
            <a:off x="6038837" y="4188633"/>
            <a:ext cx="534959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exclude  exclusive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0"/>
          <p:cNvSpPr txBox="1"/>
          <p:nvPr/>
        </p:nvSpPr>
        <p:spPr>
          <a:xfrm>
            <a:off x="5829526" y="3429000"/>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07" name="Google Shape;507;p30"/>
          <p:cNvPicPr preferRelativeResize="0"/>
          <p:nvPr/>
        </p:nvPicPr>
        <p:blipFill rotWithShape="1">
          <a:blip r:embed="rId6">
            <a:alphaModFix/>
          </a:blip>
          <a:srcRect b="0" l="0" r="0" t="0"/>
          <a:stretch/>
        </p:blipFill>
        <p:spPr>
          <a:xfrm>
            <a:off x="1790513" y="1322226"/>
            <a:ext cx="3589972" cy="48819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08" name="Google Shape;508;p30"/>
          <p:cNvPicPr preferRelativeResize="0"/>
          <p:nvPr/>
        </p:nvPicPr>
        <p:blipFill rotWithShape="1">
          <a:blip r:embed="rId7">
            <a:alphaModFix/>
          </a:blip>
          <a:srcRect b="0" l="0" r="0" t="0"/>
          <a:stretch/>
        </p:blipFill>
        <p:spPr>
          <a:xfrm>
            <a:off x="6735881" y="2369865"/>
            <a:ext cx="2539100" cy="890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 picture containing clock&#10;&#10;Description automatically generated" id="514" name="Google Shape;51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5" name="Google Shape;51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6" name="Google Shape;51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7" name="Google Shape;51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31"/>
          <p:cNvSpPr txBox="1"/>
          <p:nvPr/>
        </p:nvSpPr>
        <p:spPr>
          <a:xfrm>
            <a:off x="1427758" y="2644190"/>
            <a:ext cx="655157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Plan</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own personal narrative in your writer’s notebook.</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520" name="Google Shape;520;p31"/>
          <p:cNvPicPr preferRelativeResize="0"/>
          <p:nvPr/>
        </p:nvPicPr>
        <p:blipFill rotWithShape="1">
          <a:blip r:embed="rId6">
            <a:alphaModFix/>
          </a:blip>
          <a:srcRect b="0" l="0" r="0" t="0"/>
          <a:stretch/>
        </p:blipFill>
        <p:spPr>
          <a:xfrm>
            <a:off x="8023584" y="2274232"/>
            <a:ext cx="2429785" cy="24297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a:t>
            </a:r>
            <a:endParaRPr b="0" i="0" sz="1400" u="none" cap="none" strike="noStrike">
              <a:solidFill>
                <a:srgbClr val="000000"/>
              </a:solidFill>
              <a:latin typeface="Century Gothic"/>
              <a:ea typeface="Century Gothic"/>
              <a:cs typeface="Century Gothic"/>
              <a:sym typeface="Century Gothic"/>
            </a:endParaRPr>
          </a:p>
        </p:txBody>
      </p:sp>
      <p:sp>
        <p:nvSpPr>
          <p:cNvPr id="532" name="Google Shape;532;p32"/>
          <p:cNvSpPr txBox="1"/>
          <p:nvPr/>
        </p:nvSpPr>
        <p:spPr>
          <a:xfrm>
            <a:off x="523251" y="2798862"/>
            <a:ext cx="2818317"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history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defense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represent</a:t>
            </a:r>
            <a:endParaRPr b="0" i="0" sz="4000" u="none" cap="none" strike="noStrike">
              <a:solidFill>
                <a:srgbClr val="000000"/>
              </a:solidFill>
              <a:latin typeface="Century Gothic"/>
              <a:ea typeface="Century Gothic"/>
              <a:cs typeface="Century Gothic"/>
              <a:sym typeface="Century Gothic"/>
            </a:endParaRPr>
          </a:p>
        </p:txBody>
      </p:sp>
      <p:sp>
        <p:nvSpPr>
          <p:cNvPr id="533" name="Google Shape;533;p32"/>
          <p:cNvSpPr txBox="1"/>
          <p:nvPr/>
        </p:nvSpPr>
        <p:spPr>
          <a:xfrm>
            <a:off x="7714740" y="2885891"/>
            <a:ext cx="390002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39 in your Student Interactive.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34" name="Google Shape;534;p32"/>
          <p:cNvPicPr preferRelativeResize="0"/>
          <p:nvPr/>
        </p:nvPicPr>
        <p:blipFill rotWithShape="1">
          <a:blip r:embed="rId6">
            <a:alphaModFix/>
          </a:blip>
          <a:srcRect b="0" l="0" r="0" t="0"/>
          <a:stretch/>
        </p:blipFill>
        <p:spPr>
          <a:xfrm>
            <a:off x="3778827" y="2005725"/>
            <a:ext cx="3364130" cy="45748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5" name="Google Shape;535;p32"/>
          <p:cNvSpPr txBox="1"/>
          <p:nvPr/>
        </p:nvSpPr>
        <p:spPr>
          <a:xfrm>
            <a:off x="523250" y="1156148"/>
            <a:ext cx="47139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drama  dramatic</a:t>
            </a:r>
            <a:endParaRPr b="0" i="0" sz="1400" u="none" cap="none" strike="noStrike">
              <a:solidFill>
                <a:srgbClr val="000000"/>
              </a:solidFill>
              <a:latin typeface="Arial"/>
              <a:ea typeface="Arial"/>
              <a:cs typeface="Arial"/>
              <a:sym typeface="Arial"/>
            </a:endParaRPr>
          </a:p>
        </p:txBody>
      </p:sp>
      <p:pic>
        <p:nvPicPr>
          <p:cNvPr id="536" name="Google Shape;536;p32"/>
          <p:cNvPicPr preferRelativeResize="0"/>
          <p:nvPr/>
        </p:nvPicPr>
        <p:blipFill rotWithShape="1">
          <a:blip r:embed="rId7">
            <a:alphaModFix/>
          </a:blip>
          <a:srcRect b="0" l="0" r="0" t="0"/>
          <a:stretch/>
        </p:blipFill>
        <p:spPr>
          <a:xfrm>
            <a:off x="7982781" y="1807515"/>
            <a:ext cx="2539100" cy="890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4000" u="none" cap="none" strike="noStrike">
              <a:solidFill>
                <a:srgbClr val="000000"/>
              </a:solidFill>
              <a:latin typeface="Century Gothic"/>
              <a:ea typeface="Century Gothic"/>
              <a:cs typeface="Century Gothic"/>
              <a:sym typeface="Century Gothic"/>
            </a:endParaRPr>
          </a:p>
        </p:txBody>
      </p:sp>
      <p:sp>
        <p:nvSpPr>
          <p:cNvPr id="547" name="Google Shape;547;p33"/>
          <p:cNvSpPr txBox="1"/>
          <p:nvPr/>
        </p:nvSpPr>
        <p:spPr>
          <a:xfrm>
            <a:off x="508480" y="1631702"/>
            <a:ext cx="4368305" cy="3785611"/>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rPr>
              <a:t>Sentence Types:</a:t>
            </a:r>
            <a:endParaRPr b="1"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declarative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interrogative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exclamatory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imperative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
        <p:nvSpPr>
          <p:cNvPr id="548" name="Google Shape;548;p33"/>
          <p:cNvSpPr txBox="1"/>
          <p:nvPr/>
        </p:nvSpPr>
        <p:spPr>
          <a:xfrm>
            <a:off x="6081329" y="1754812"/>
            <a:ext cx="5076212"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sentence for each type of sentence.  </a:t>
            </a:r>
            <a:r>
              <a:rPr b="1" i="0" lang="en-US" sz="3200" u="none" cap="none" strike="noStrike">
                <a:solidFill>
                  <a:schemeClr val="dk1"/>
                </a:solidFill>
                <a:latin typeface="Century Gothic"/>
                <a:ea typeface="Century Gothic"/>
                <a:cs typeface="Century Gothic"/>
                <a:sym typeface="Century Gothic"/>
              </a:rPr>
              <a:t>Circle </a:t>
            </a:r>
            <a:r>
              <a:rPr b="0" i="0" lang="en-US" sz="3200" u="none" cap="none" strike="noStrike">
                <a:solidFill>
                  <a:schemeClr val="dk1"/>
                </a:solidFill>
                <a:latin typeface="Century Gothic"/>
                <a:ea typeface="Century Gothic"/>
                <a:cs typeface="Century Gothic"/>
                <a:sym typeface="Century Gothic"/>
              </a:rPr>
              <a:t>the subject and </a:t>
            </a:r>
            <a:r>
              <a:rPr b="1" i="0" lang="en-US" sz="3200" u="none" cap="none" strike="noStrike">
                <a:solidFill>
                  <a:schemeClr val="dk1"/>
                </a:solidFill>
                <a:latin typeface="Century Gothic"/>
                <a:ea typeface="Century Gothic"/>
                <a:cs typeface="Century Gothic"/>
                <a:sym typeface="Century Gothic"/>
              </a:rPr>
              <a:t>underline</a:t>
            </a:r>
            <a:r>
              <a:rPr b="0" i="0" lang="en-US" sz="3200" u="none" cap="none" strike="noStrike">
                <a:solidFill>
                  <a:schemeClr val="dk1"/>
                </a:solidFill>
                <a:latin typeface="Century Gothic"/>
                <a:ea typeface="Century Gothic"/>
                <a:cs typeface="Century Gothic"/>
                <a:sym typeface="Century Gothic"/>
              </a:rPr>
              <a:t> the verb in each 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correct subject-verb agreement.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A picture containing drawing, lamp&#10;&#10;Description automatically generated" id="553" name="Google Shape;553;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54" name="Google Shape;554;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55" name="Google Shape;555;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57" name="Google Shape;557;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58" name="Google Shape;55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2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Close Read – Analyze Main Ideas and Details</a:t>
            </a:r>
            <a:endParaRPr b="0" i="0" sz="3400" u="none" cap="none" strike="noStrike">
              <a:solidFill>
                <a:srgbClr val="000000"/>
              </a:solidFill>
              <a:latin typeface="Century Gothic"/>
              <a:ea typeface="Century Gothic"/>
              <a:cs typeface="Century Gothic"/>
              <a:sym typeface="Century Gothic"/>
            </a:endParaRPr>
          </a:p>
        </p:txBody>
      </p:sp>
      <p:sp>
        <p:nvSpPr>
          <p:cNvPr id="569" name="Google Shape;569;p35"/>
          <p:cNvSpPr/>
          <p:nvPr/>
        </p:nvSpPr>
        <p:spPr>
          <a:xfrm>
            <a:off x="10043967" y="15313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3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20 in your Student Interactive.</a:t>
            </a:r>
            <a:endParaRPr b="0" i="0" sz="3200" u="none" cap="none" strike="noStrike">
              <a:solidFill>
                <a:srgbClr val="000000"/>
              </a:solidFill>
              <a:latin typeface="Arial"/>
              <a:ea typeface="Arial"/>
              <a:cs typeface="Arial"/>
              <a:sym typeface="Arial"/>
            </a:endParaRPr>
          </a:p>
        </p:txBody>
      </p:sp>
      <p:pic>
        <p:nvPicPr>
          <p:cNvPr id="571" name="Google Shape;571;p35"/>
          <p:cNvPicPr preferRelativeResize="0"/>
          <p:nvPr/>
        </p:nvPicPr>
        <p:blipFill rotWithShape="1">
          <a:blip r:embed="rId6">
            <a:alphaModFix/>
          </a:blip>
          <a:srcRect b="0" l="0" r="0" t="0"/>
          <a:stretch/>
        </p:blipFill>
        <p:spPr>
          <a:xfrm>
            <a:off x="1727414" y="1250330"/>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8" name="Google Shape;578;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9" name="Google Shape;579;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0" name="Google Shape;580;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1" name="Google Shape;581;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Ideas and Details</a:t>
            </a:r>
            <a:endParaRPr b="0" i="0" sz="3400" u="none" cap="none" strike="noStrike">
              <a:solidFill>
                <a:srgbClr val="000000"/>
              </a:solidFill>
              <a:latin typeface="Century Gothic"/>
              <a:ea typeface="Century Gothic"/>
              <a:cs typeface="Century Gothic"/>
              <a:sym typeface="Century Gothic"/>
            </a:endParaRPr>
          </a:p>
        </p:txBody>
      </p:sp>
      <p:sp>
        <p:nvSpPr>
          <p:cNvPr id="582" name="Google Shape;582;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98"/>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20 in your Student Interactive.</a:t>
            </a:r>
            <a:endParaRPr b="0" i="0" sz="3200" u="none" cap="none" strike="noStrike">
              <a:solidFill>
                <a:srgbClr val="000000"/>
              </a:solidFill>
              <a:latin typeface="Arial"/>
              <a:ea typeface="Arial"/>
              <a:cs typeface="Arial"/>
              <a:sym typeface="Arial"/>
            </a:endParaRPr>
          </a:p>
        </p:txBody>
      </p:sp>
      <p:pic>
        <p:nvPicPr>
          <p:cNvPr id="584" name="Google Shape;584;p98"/>
          <p:cNvPicPr preferRelativeResize="0"/>
          <p:nvPr/>
        </p:nvPicPr>
        <p:blipFill rotWithShape="1">
          <a:blip r:embed="rId6">
            <a:alphaModFix/>
          </a:blip>
          <a:srcRect b="0" l="0" r="0" t="0"/>
          <a:stretch/>
        </p:blipFill>
        <p:spPr>
          <a:xfrm>
            <a:off x="1727414" y="1250330"/>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A picture containing clock&#10;&#10;Description automatically generated" id="590" name="Google Shape;590;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1" name="Google Shape;591;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2" name="Google Shape;592;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3" name="Google Shape;593;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4" name="Google Shape;594;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Ideas and Details</a:t>
            </a:r>
            <a:endParaRPr b="0" i="0" sz="3400" u="none" cap="none" strike="noStrike">
              <a:solidFill>
                <a:srgbClr val="000000"/>
              </a:solidFill>
              <a:latin typeface="Century Gothic"/>
              <a:ea typeface="Century Gothic"/>
              <a:cs typeface="Century Gothic"/>
              <a:sym typeface="Century Gothic"/>
            </a:endParaRPr>
          </a:p>
        </p:txBody>
      </p:sp>
      <p:sp>
        <p:nvSpPr>
          <p:cNvPr id="595" name="Google Shape;595;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99"/>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23 in your Student Interactive.</a:t>
            </a:r>
            <a:endParaRPr b="0" i="0" sz="3200" u="none" cap="none" strike="noStrike">
              <a:solidFill>
                <a:srgbClr val="000000"/>
              </a:solidFill>
              <a:latin typeface="Arial"/>
              <a:ea typeface="Arial"/>
              <a:cs typeface="Arial"/>
              <a:sym typeface="Arial"/>
            </a:endParaRPr>
          </a:p>
        </p:txBody>
      </p:sp>
      <p:pic>
        <p:nvPicPr>
          <p:cNvPr id="597" name="Google Shape;597;p99"/>
          <p:cNvPicPr preferRelativeResize="0"/>
          <p:nvPr/>
        </p:nvPicPr>
        <p:blipFill rotWithShape="1">
          <a:blip r:embed="rId6">
            <a:alphaModFix/>
          </a:blip>
          <a:srcRect b="0" l="0" r="0" t="0"/>
          <a:stretch/>
        </p:blipFill>
        <p:spPr>
          <a:xfrm>
            <a:off x="1727414" y="1250330"/>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8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87"/>
          <p:cNvSpPr txBox="1"/>
          <p:nvPr/>
        </p:nvSpPr>
        <p:spPr>
          <a:xfrm>
            <a:off x="674757" y="2183115"/>
            <a:ext cx="5421241" cy="31751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Rate</a:t>
            </a:r>
            <a:r>
              <a:rPr b="0" i="0" lang="en-US" sz="3200" u="none" cap="none" strike="noStrike">
                <a:solidFill>
                  <a:schemeClr val="dk1"/>
                </a:solidFill>
                <a:latin typeface="Century Gothic"/>
                <a:ea typeface="Century Gothic"/>
                <a:cs typeface="Century Gothic"/>
                <a:sym typeface="Century Gothic"/>
              </a:rPr>
              <a:t> how well you think you already meet the unit goals.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8" name="Google Shape;128;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8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0" name="Google Shape;130;p87"/>
          <p:cNvPicPr preferRelativeResize="0"/>
          <p:nvPr/>
        </p:nvPicPr>
        <p:blipFill rotWithShape="1">
          <a:blip r:embed="rId6">
            <a:alphaModFix/>
          </a:blip>
          <a:srcRect b="0" l="0" r="0" t="0"/>
          <a:stretch/>
        </p:blipFill>
        <p:spPr>
          <a:xfrm>
            <a:off x="6187998" y="1245176"/>
            <a:ext cx="3770394" cy="5119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4" name="Google Shape;604;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5" name="Google Shape;605;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6" name="Google Shape;606;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Ideas and Details</a:t>
            </a:r>
            <a:endParaRPr b="0" i="0" sz="3400" u="none" cap="none" strike="noStrike">
              <a:solidFill>
                <a:srgbClr val="000000"/>
              </a:solidFill>
              <a:latin typeface="Century Gothic"/>
              <a:ea typeface="Century Gothic"/>
              <a:cs typeface="Century Gothic"/>
              <a:sym typeface="Century Gothic"/>
            </a:endParaRPr>
          </a:p>
        </p:txBody>
      </p:sp>
      <p:sp>
        <p:nvSpPr>
          <p:cNvPr id="608" name="Google Shape;608;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25</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100"/>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25 in your Student Interactive.</a:t>
            </a:r>
            <a:endParaRPr b="0" i="0" sz="3200" u="none" cap="none" strike="noStrike">
              <a:solidFill>
                <a:srgbClr val="000000"/>
              </a:solidFill>
              <a:latin typeface="Arial"/>
              <a:ea typeface="Arial"/>
              <a:cs typeface="Arial"/>
              <a:sym typeface="Arial"/>
            </a:endParaRPr>
          </a:p>
        </p:txBody>
      </p:sp>
      <p:pic>
        <p:nvPicPr>
          <p:cNvPr id="610" name="Google Shape;610;p100"/>
          <p:cNvPicPr preferRelativeResize="0"/>
          <p:nvPr/>
        </p:nvPicPr>
        <p:blipFill rotWithShape="1">
          <a:blip r:embed="rId6">
            <a:alphaModFix/>
          </a:blip>
          <a:srcRect b="0" l="0" r="0" t="0"/>
          <a:stretch/>
        </p:blipFill>
        <p:spPr>
          <a:xfrm>
            <a:off x="1594829" y="1204842"/>
            <a:ext cx="3947783" cy="5367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1" name="Google Shape;611;p100"/>
          <p:cNvPicPr preferRelativeResize="0"/>
          <p:nvPr/>
        </p:nvPicPr>
        <p:blipFill rotWithShape="1">
          <a:blip r:embed="rId7">
            <a:alphaModFix/>
          </a:blip>
          <a:srcRect b="0" l="0" r="0" t="0"/>
          <a:stretch/>
        </p:blipFill>
        <p:spPr>
          <a:xfrm>
            <a:off x="7029256" y="2162015"/>
            <a:ext cx="2539100" cy="890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8" name="Google Shape;618;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9" name="Google Shape;619;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0" name="Google Shape;620;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Analyze Main Ideas and Details</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42"/>
          <p:cNvSpPr txBox="1"/>
          <p:nvPr/>
        </p:nvSpPr>
        <p:spPr>
          <a:xfrm>
            <a:off x="6096000" y="2972600"/>
            <a:ext cx="541965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chart. </a:t>
            </a:r>
            <a:endParaRPr b="0" i="0" sz="3200" u="none" cap="none" strike="noStrike">
              <a:solidFill>
                <a:srgbClr val="000000"/>
              </a:solidFill>
              <a:latin typeface="Century Gothic"/>
              <a:ea typeface="Century Gothic"/>
              <a:cs typeface="Century Gothic"/>
              <a:sym typeface="Century Gothic"/>
            </a:endParaRPr>
          </a:p>
        </p:txBody>
      </p:sp>
      <p:pic>
        <p:nvPicPr>
          <p:cNvPr id="624" name="Google Shape;624;p42"/>
          <p:cNvPicPr preferRelativeResize="0"/>
          <p:nvPr/>
        </p:nvPicPr>
        <p:blipFill rotWithShape="1">
          <a:blip r:embed="rId6">
            <a:alphaModFix/>
          </a:blip>
          <a:srcRect b="0" l="0" r="0" t="0"/>
          <a:stretch/>
        </p:blipFill>
        <p:spPr>
          <a:xfrm>
            <a:off x="1882871" y="1199187"/>
            <a:ext cx="3861301" cy="52738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25" name="Google Shape;625;p42"/>
          <p:cNvPicPr preferRelativeResize="0"/>
          <p:nvPr/>
        </p:nvPicPr>
        <p:blipFill rotWithShape="1">
          <a:blip r:embed="rId7">
            <a:alphaModFix/>
          </a:blip>
          <a:srcRect b="0" l="0" r="0" t="0"/>
          <a:stretch/>
        </p:blipFill>
        <p:spPr>
          <a:xfrm>
            <a:off x="7139281" y="1880865"/>
            <a:ext cx="2539100" cy="890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picture containing clock&#10;&#10;Description automatically generated" id="631" name="Google Shape;631;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2" name="Google Shape;632;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3" name="Google Shape;633;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4" name="Google Shape;634;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636" name="Google Shape;636;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43"/>
          <p:cNvSpPr txBox="1"/>
          <p:nvPr/>
        </p:nvSpPr>
        <p:spPr>
          <a:xfrm>
            <a:off x="6318017" y="3085985"/>
            <a:ext cx="53184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638" name="Google Shape;638;p43"/>
          <p:cNvPicPr preferRelativeResize="0"/>
          <p:nvPr/>
        </p:nvPicPr>
        <p:blipFill rotWithShape="1">
          <a:blip r:embed="rId6">
            <a:alphaModFix/>
          </a:blip>
          <a:srcRect b="0" l="0" r="0" t="0"/>
          <a:stretch/>
        </p:blipFill>
        <p:spPr>
          <a:xfrm>
            <a:off x="1830649" y="1200701"/>
            <a:ext cx="3950150" cy="5371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9" name="Google Shape;639;p43"/>
          <p:cNvPicPr preferRelativeResize="0"/>
          <p:nvPr/>
        </p:nvPicPr>
        <p:blipFill rotWithShape="1">
          <a:blip r:embed="rId7">
            <a:alphaModFix/>
          </a:blip>
          <a:srcRect b="0" l="0" r="0" t="0"/>
          <a:stretch/>
        </p:blipFill>
        <p:spPr>
          <a:xfrm>
            <a:off x="7114831" y="2052015"/>
            <a:ext cx="2539100" cy="890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descr="A picture containing clock&#10;&#10;Description automatically generated" id="645" name="Google Shape;645;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6" name="Google Shape;646;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7" name="Google Shape;647;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8" name="Google Shape;648;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9" name="Google Shape;649;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44"/>
          <p:cNvSpPr txBox="1"/>
          <p:nvPr/>
        </p:nvSpPr>
        <p:spPr>
          <a:xfrm>
            <a:off x="819040" y="2257029"/>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symbol</a:t>
            </a:r>
            <a:endParaRPr b="0" i="0" sz="1400" u="none" cap="none" strike="noStrike">
              <a:solidFill>
                <a:srgbClr val="000000"/>
              </a:solidFill>
              <a:latin typeface="Century Gothic"/>
              <a:ea typeface="Century Gothic"/>
              <a:cs typeface="Century Gothic"/>
              <a:sym typeface="Century Gothic"/>
            </a:endParaRPr>
          </a:p>
        </p:txBody>
      </p:sp>
      <p:sp>
        <p:nvSpPr>
          <p:cNvPr id="651" name="Google Shape;651;p44"/>
          <p:cNvSpPr txBox="1"/>
          <p:nvPr/>
        </p:nvSpPr>
        <p:spPr>
          <a:xfrm>
            <a:off x="6096000" y="226572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symbolic</a:t>
            </a:r>
            <a:endParaRPr b="0" i="0" sz="1400" u="none" cap="none" strike="noStrike">
              <a:solidFill>
                <a:srgbClr val="000000"/>
              </a:solidFill>
              <a:latin typeface="Century Gothic"/>
              <a:ea typeface="Century Gothic"/>
              <a:cs typeface="Century Gothic"/>
              <a:sym typeface="Century Gothic"/>
            </a:endParaRPr>
          </a:p>
        </p:txBody>
      </p:sp>
      <p:sp>
        <p:nvSpPr>
          <p:cNvPr id="652" name="Google Shape;652;p44"/>
          <p:cNvSpPr txBox="1"/>
          <p:nvPr/>
        </p:nvSpPr>
        <p:spPr>
          <a:xfrm>
            <a:off x="819040" y="3926001"/>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decide</a:t>
            </a:r>
            <a:endParaRPr b="0" i="0" sz="1400" u="none" cap="none" strike="noStrike">
              <a:solidFill>
                <a:srgbClr val="000000"/>
              </a:solidFill>
              <a:latin typeface="Century Gothic"/>
              <a:ea typeface="Century Gothic"/>
              <a:cs typeface="Century Gothic"/>
              <a:sym typeface="Century Gothic"/>
            </a:endParaRPr>
          </a:p>
        </p:txBody>
      </p:sp>
      <p:sp>
        <p:nvSpPr>
          <p:cNvPr id="653" name="Google Shape;653;p44"/>
          <p:cNvSpPr txBox="1"/>
          <p:nvPr/>
        </p:nvSpPr>
        <p:spPr>
          <a:xfrm>
            <a:off x="6096000" y="3926001"/>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decisive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descr="A picture containing clock&#10;&#10;Description automatically generated" id="659" name="Google Shape;65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0" name="Google Shape;66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1" name="Google Shape;66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2" name="Google Shape;66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3" name="Google Shape;66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64" name="Google Shape;664;p45"/>
          <p:cNvSpPr txBox="1"/>
          <p:nvPr/>
        </p:nvSpPr>
        <p:spPr>
          <a:xfrm>
            <a:off x="6348457" y="3104914"/>
            <a:ext cx="413741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65" name="Google Shape;665;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pic>
        <p:nvPicPr>
          <p:cNvPr id="666" name="Google Shape;666;p45"/>
          <p:cNvPicPr preferRelativeResize="0"/>
          <p:nvPr/>
        </p:nvPicPr>
        <p:blipFill rotWithShape="1">
          <a:blip r:embed="rId6">
            <a:alphaModFix/>
          </a:blip>
          <a:srcRect b="0" l="0" r="0" t="0"/>
          <a:stretch/>
        </p:blipFill>
        <p:spPr>
          <a:xfrm>
            <a:off x="1595588" y="1128225"/>
            <a:ext cx="3977182" cy="5408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67" name="Google Shape;667;p45"/>
          <p:cNvPicPr preferRelativeResize="0"/>
          <p:nvPr/>
        </p:nvPicPr>
        <p:blipFill rotWithShape="1">
          <a:blip r:embed="rId7">
            <a:alphaModFix/>
          </a:blip>
          <a:srcRect b="0" l="0" r="0" t="0"/>
          <a:stretch/>
        </p:blipFill>
        <p:spPr>
          <a:xfrm>
            <a:off x="6955906" y="1931015"/>
            <a:ext cx="2539100" cy="890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descr="A picture containing clock&#10;&#10;Description automatically generated" id="673" name="Google Shape;67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4" name="Google Shape;67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5" name="Google Shape;67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6" name="Google Shape;67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7" name="Google Shape;67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78" name="Google Shape;678;p46"/>
          <p:cNvSpPr txBox="1"/>
          <p:nvPr/>
        </p:nvSpPr>
        <p:spPr>
          <a:xfrm>
            <a:off x="761081" y="1659305"/>
            <a:ext cx="6713873"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personal narrative in your writer’s notebook.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a significant experience in your own life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what you remember about the setting and events.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79" name="Google Shape;679;p46"/>
          <p:cNvPicPr preferRelativeResize="0"/>
          <p:nvPr/>
        </p:nvPicPr>
        <p:blipFill rotWithShape="1">
          <a:blip r:embed="rId6">
            <a:alphaModFix/>
          </a:blip>
          <a:srcRect b="0" l="0" r="0" t="0"/>
          <a:stretch/>
        </p:blipFill>
        <p:spPr>
          <a:xfrm>
            <a:off x="8023584" y="2274232"/>
            <a:ext cx="2429785" cy="24297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A picture containing clock&#10;&#10;Description automatically generated" id="685" name="Google Shape;68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6" name="Google Shape;68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7" name="Google Shape;68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8" name="Google Shape;68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9" name="Google Shape;68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90" name="Google Shape;690;p47"/>
          <p:cNvSpPr txBox="1"/>
          <p:nvPr/>
        </p:nvSpPr>
        <p:spPr>
          <a:xfrm>
            <a:off x="466449" y="1601228"/>
            <a:ext cx="11259000" cy="7851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500" u="none" cap="none" strike="noStrike">
                <a:solidFill>
                  <a:schemeClr val="dk1"/>
                </a:solidFill>
                <a:latin typeface="Century Gothic"/>
                <a:ea typeface="Century Gothic"/>
                <a:cs typeface="Century Gothic"/>
                <a:sym typeface="Century Gothic"/>
              </a:rPr>
              <a:t>1. How do you get from hero to heroic</a:t>
            </a:r>
            <a:r>
              <a:rPr b="0" i="0" lang="en-US" sz="4500" u="none" cap="none" strike="noStrike">
                <a:solidFill>
                  <a:schemeClr val="dk1"/>
                </a:solidFill>
                <a:latin typeface="Arial"/>
                <a:ea typeface="Arial"/>
                <a:cs typeface="Arial"/>
                <a:sym typeface="Arial"/>
              </a:rPr>
              <a:t>?</a:t>
            </a:r>
            <a:endParaRPr b="0" i="0" sz="500" u="none" cap="none" strike="noStrike">
              <a:solidFill>
                <a:srgbClr val="000000"/>
              </a:solidFill>
              <a:latin typeface="Arial"/>
              <a:ea typeface="Arial"/>
              <a:cs typeface="Arial"/>
              <a:sym typeface="Arial"/>
            </a:endParaRPr>
          </a:p>
        </p:txBody>
      </p:sp>
      <p:sp>
        <p:nvSpPr>
          <p:cNvPr id="691" name="Google Shape;691;p47"/>
          <p:cNvSpPr txBox="1"/>
          <p:nvPr/>
        </p:nvSpPr>
        <p:spPr>
          <a:xfrm>
            <a:off x="466449" y="2973129"/>
            <a:ext cx="11259000" cy="708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2. How do you get from narrate to narrative</a:t>
            </a:r>
            <a:r>
              <a:rPr b="0" i="0" lang="en-US" sz="4000" u="none" cap="none" strike="noStrike">
                <a:solidFill>
                  <a:schemeClr val="dk1"/>
                </a:solidFill>
                <a:latin typeface="Arial"/>
                <a:ea typeface="Arial"/>
                <a:cs typeface="Arial"/>
                <a:sym typeface="Arial"/>
              </a:rPr>
              <a:t>?</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48"/>
          <p:cNvSpPr txBox="1"/>
          <p:nvPr/>
        </p:nvSpPr>
        <p:spPr>
          <a:xfrm>
            <a:off x="819040" y="1392430"/>
            <a:ext cx="9567488" cy="452427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Dad cooks dinner on weekends.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What does he usually cook on Saturday night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I love my dad’s homemade pizza!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Drink all the milk in your glass.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drawing, lamp&#10;&#10;Description automatically generated" id="708" name="Google Shape;708;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9" name="Google Shape;709;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0" name="Google Shape;710;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2" name="Google Shape;712;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3" name="Google Shape;71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A picture containing clock&#10;&#10;Description automatically generated" id="719" name="Google Shape;719;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0" name="Google Shape;720;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1" name="Google Shape;721;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2" name="Google Shape;722;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50"/>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21 in your Student Interactive.</a:t>
            </a:r>
            <a:endParaRPr b="0" i="0" sz="3200" u="none" cap="none" strike="noStrike">
              <a:solidFill>
                <a:srgbClr val="000000"/>
              </a:solidFill>
              <a:latin typeface="Arial"/>
              <a:ea typeface="Arial"/>
              <a:cs typeface="Arial"/>
              <a:sym typeface="Arial"/>
            </a:endParaRPr>
          </a:p>
        </p:txBody>
      </p:sp>
      <p:pic>
        <p:nvPicPr>
          <p:cNvPr id="726" name="Google Shape;726;p50"/>
          <p:cNvPicPr preferRelativeResize="0"/>
          <p:nvPr/>
        </p:nvPicPr>
        <p:blipFill rotWithShape="1">
          <a:blip r:embed="rId6">
            <a:alphaModFix/>
          </a:blip>
          <a:srcRect b="0" l="0" r="0" t="0"/>
          <a:stretch/>
        </p:blipFill>
        <p:spPr>
          <a:xfrm>
            <a:off x="1705707" y="1297887"/>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8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88"/>
          <p:cNvSpPr txBox="1"/>
          <p:nvPr/>
        </p:nvSpPr>
        <p:spPr>
          <a:xfrm>
            <a:off x="581348" y="1044280"/>
            <a:ext cx="10786800" cy="573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When you share your experience, you give </a:t>
            </a:r>
            <a:r>
              <a:rPr b="0" i="0" lang="en-US" sz="2000" u="none" cap="none" strike="noStrike">
                <a:solidFill>
                  <a:srgbClr val="000000"/>
                </a:solidFill>
                <a:highlight>
                  <a:srgbClr val="FFFF00"/>
                </a:highlight>
                <a:latin typeface="Century Gothic"/>
                <a:ea typeface="Century Gothic"/>
                <a:cs typeface="Century Gothic"/>
                <a:sym typeface="Century Gothic"/>
              </a:rPr>
              <a:t>insight. </a:t>
            </a:r>
            <a:endParaRPr b="0" i="0" sz="2000" u="none" cap="none" strike="noStrike">
              <a:solidFill>
                <a:srgbClr val="000000"/>
              </a:solidFill>
              <a:highlight>
                <a:srgbClr val="FFFF00"/>
              </a:highlight>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topic can you give </a:t>
            </a:r>
            <a:r>
              <a:rPr b="0" i="0" lang="en-US" sz="2000" u="none" cap="none" strike="noStrike">
                <a:solidFill>
                  <a:srgbClr val="000000"/>
                </a:solidFill>
                <a:highlight>
                  <a:srgbClr val="FFFF00"/>
                </a:highlight>
                <a:latin typeface="Century Gothic"/>
                <a:ea typeface="Century Gothic"/>
                <a:cs typeface="Century Gothic"/>
                <a:sym typeface="Century Gothic"/>
              </a:rPr>
              <a:t>insigh</a:t>
            </a:r>
            <a:r>
              <a:rPr b="0" i="0" lang="en-US" sz="2000" u="none" cap="none" strike="noStrike">
                <a:solidFill>
                  <a:srgbClr val="000000"/>
                </a:solidFill>
                <a:latin typeface="Century Gothic"/>
                <a:ea typeface="Century Gothic"/>
                <a:cs typeface="Century Gothic"/>
                <a:sym typeface="Century Gothic"/>
              </a:rPr>
              <a:t>t on</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0" sz="20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Raj </a:t>
            </a:r>
            <a:r>
              <a:rPr b="0" i="0" lang="en-US" sz="2000" u="none" cap="none" strike="noStrike">
                <a:solidFill>
                  <a:srgbClr val="000000"/>
                </a:solidFill>
                <a:highlight>
                  <a:srgbClr val="FFFF00"/>
                </a:highlight>
                <a:latin typeface="Century Gothic"/>
                <a:ea typeface="Century Gothic"/>
                <a:cs typeface="Century Gothic"/>
                <a:sym typeface="Century Gothic"/>
              </a:rPr>
              <a:t>wandered</a:t>
            </a:r>
            <a:r>
              <a:rPr b="0" i="0" lang="en-US" sz="2000" u="none" cap="none" strike="noStrike">
                <a:solidFill>
                  <a:srgbClr val="000000"/>
                </a:solidFill>
                <a:latin typeface="Century Gothic"/>
                <a:ea typeface="Century Gothic"/>
                <a:cs typeface="Century Gothic"/>
                <a:sym typeface="Century Gothic"/>
              </a:rPr>
              <a:t> into the kitchen, going into the room without thinking about it.</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place might people </a:t>
            </a:r>
            <a:r>
              <a:rPr b="0" i="0" lang="en-US" sz="2000" u="none" cap="none" strike="noStrike">
                <a:solidFill>
                  <a:srgbClr val="000000"/>
                </a:solidFill>
                <a:highlight>
                  <a:srgbClr val="FFFF00"/>
                </a:highlight>
                <a:latin typeface="Century Gothic"/>
                <a:ea typeface="Century Gothic"/>
                <a:cs typeface="Century Gothic"/>
                <a:sym typeface="Century Gothic"/>
              </a:rPr>
              <a:t>wander</a:t>
            </a:r>
            <a:r>
              <a:rPr b="0" i="0" lang="en-US" sz="2000" u="none" cap="none" strike="noStrike">
                <a:solidFill>
                  <a:srgbClr val="000000"/>
                </a:solidFill>
                <a:latin typeface="Century Gothic"/>
                <a:ea typeface="Century Gothic"/>
                <a:cs typeface="Century Gothic"/>
                <a:sym typeface="Century Gothic"/>
              </a:rPr>
              <a:t> into</a:t>
            </a:r>
            <a:r>
              <a:rPr b="0" i="0" lang="en-US" sz="2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2000" u="none" cap="none" strike="noStrike">
                <a:solidFill>
                  <a:schemeClr val="dk1"/>
                </a:solidFill>
                <a:latin typeface="Century Gothic"/>
                <a:ea typeface="Century Gothic"/>
                <a:cs typeface="Century Gothic"/>
                <a:sym typeface="Century Gothic"/>
              </a:rPr>
            </a:b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A hallway is a long </a:t>
            </a:r>
            <a:r>
              <a:rPr b="0" i="0" lang="en-US" sz="2000" u="none" cap="none" strike="noStrike">
                <a:solidFill>
                  <a:srgbClr val="000000"/>
                </a:solidFill>
                <a:highlight>
                  <a:srgbClr val="FFFF00"/>
                </a:highlight>
                <a:latin typeface="Century Gothic"/>
                <a:ea typeface="Century Gothic"/>
                <a:cs typeface="Century Gothic"/>
                <a:sym typeface="Century Gothic"/>
              </a:rPr>
              <a:t>passage</a:t>
            </a:r>
            <a:r>
              <a:rPr b="0" i="0" lang="en-US" sz="2000" u="none" cap="none" strike="noStrike">
                <a:solidFill>
                  <a:srgbClr val="000000"/>
                </a:solidFill>
                <a:latin typeface="Century Gothic"/>
                <a:ea typeface="Century Gothic"/>
                <a:cs typeface="Century Gothic"/>
                <a:sym typeface="Century Gothic"/>
              </a:rPr>
              <a:t> between rooms.</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Which </a:t>
            </a:r>
            <a:r>
              <a:rPr b="0" i="0" lang="en-US" sz="2000" u="none" cap="none" strike="noStrike">
                <a:solidFill>
                  <a:srgbClr val="000000"/>
                </a:solidFill>
                <a:highlight>
                  <a:srgbClr val="FFFF00"/>
                </a:highlight>
                <a:latin typeface="Century Gothic"/>
                <a:ea typeface="Century Gothic"/>
                <a:cs typeface="Century Gothic"/>
                <a:sym typeface="Century Gothic"/>
              </a:rPr>
              <a:t>passage</a:t>
            </a:r>
            <a:r>
              <a:rPr b="0" i="0" lang="en-US" sz="2000" u="none" cap="none" strike="noStrike">
                <a:solidFill>
                  <a:srgbClr val="000000"/>
                </a:solidFill>
                <a:latin typeface="Century Gothic"/>
                <a:ea typeface="Century Gothic"/>
                <a:cs typeface="Century Gothic"/>
                <a:sym typeface="Century Gothic"/>
              </a:rPr>
              <a:t> is closest to our classroom</a:t>
            </a:r>
            <a:r>
              <a:rPr b="0" i="0" lang="en-US"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2000" u="none" cap="none" strike="noStrike">
                <a:solidFill>
                  <a:schemeClr val="dk1"/>
                </a:solidFill>
                <a:latin typeface="Century Gothic"/>
                <a:ea typeface="Century Gothic"/>
                <a:cs typeface="Century Gothic"/>
                <a:sym typeface="Century Gothic"/>
              </a:rPr>
            </a:b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Exploring an underground cave is an </a:t>
            </a:r>
            <a:r>
              <a:rPr b="0" i="0" lang="en-US" sz="2000" u="none" cap="none" strike="noStrike">
                <a:solidFill>
                  <a:srgbClr val="000000"/>
                </a:solidFill>
                <a:highlight>
                  <a:srgbClr val="FFFF00"/>
                </a:highlight>
                <a:latin typeface="Century Gothic"/>
                <a:ea typeface="Century Gothic"/>
                <a:cs typeface="Century Gothic"/>
                <a:sym typeface="Century Gothic"/>
              </a:rPr>
              <a:t>adventure. </a:t>
            </a:r>
            <a:r>
              <a:rPr b="0" i="0" lang="en-US" sz="2000" u="none" cap="none" strike="noStrike">
                <a:solidFill>
                  <a:srgbClr val="000000"/>
                </a:solidFill>
                <a:latin typeface="Century Gothic"/>
                <a:ea typeface="Century Gothic"/>
                <a:cs typeface="Century Gothic"/>
                <a:sym typeface="Century Gothic"/>
              </a:rPr>
              <a:t>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t>
            </a:r>
            <a:r>
              <a:rPr b="0" i="0" lang="en-US" sz="2000" u="none" cap="none" strike="noStrike">
                <a:solidFill>
                  <a:srgbClr val="000000"/>
                </a:solidFill>
                <a:highlight>
                  <a:srgbClr val="FFFF00"/>
                </a:highlight>
                <a:latin typeface="Century Gothic"/>
                <a:ea typeface="Century Gothic"/>
                <a:cs typeface="Century Gothic"/>
                <a:sym typeface="Century Gothic"/>
              </a:rPr>
              <a:t>adventure </a:t>
            </a:r>
            <a:r>
              <a:rPr b="0" i="0" lang="en-US" sz="2000" u="none" cap="none" strike="noStrike">
                <a:solidFill>
                  <a:srgbClr val="000000"/>
                </a:solidFill>
                <a:latin typeface="Century Gothic"/>
                <a:ea typeface="Century Gothic"/>
                <a:cs typeface="Century Gothic"/>
                <a:sym typeface="Century Gothic"/>
              </a:rPr>
              <a:t> would you like to go on</a:t>
            </a:r>
            <a:r>
              <a:rPr b="0" i="0" lang="en-US" sz="2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Being </a:t>
            </a:r>
            <a:r>
              <a:rPr b="0" i="0" lang="en-US" sz="2000" u="none" cap="none" strike="noStrike">
                <a:solidFill>
                  <a:srgbClr val="000000"/>
                </a:solidFill>
                <a:highlight>
                  <a:srgbClr val="FFFF00"/>
                </a:highlight>
                <a:latin typeface="Century Gothic"/>
                <a:ea typeface="Century Gothic"/>
                <a:cs typeface="Century Gothic"/>
                <a:sym typeface="Century Gothic"/>
              </a:rPr>
              <a:t>curious</a:t>
            </a:r>
            <a:r>
              <a:rPr b="0" i="0" lang="en-US" sz="2000" u="none" cap="none" strike="noStrike">
                <a:solidFill>
                  <a:srgbClr val="000000"/>
                </a:solidFill>
                <a:latin typeface="Century Gothic"/>
                <a:ea typeface="Century Gothic"/>
                <a:cs typeface="Century Gothic"/>
                <a:sym typeface="Century Gothic"/>
              </a:rPr>
              <a:t> means wanting to learn new things.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Which other</a:t>
            </a:r>
            <a:r>
              <a:rPr b="0" i="0" lang="en-US" sz="2000" u="none" cap="none" strike="noStrike">
                <a:solidFill>
                  <a:srgbClr val="000000"/>
                </a:solidFill>
                <a:highlight>
                  <a:srgbClr val="FFFF00"/>
                </a:highlight>
                <a:latin typeface="Century Gothic"/>
                <a:ea typeface="Century Gothic"/>
                <a:cs typeface="Century Gothic"/>
                <a:sym typeface="Century Gothic"/>
              </a:rPr>
              <a:t> countries </a:t>
            </a:r>
            <a:r>
              <a:rPr b="0" i="0" lang="en-US" sz="2000" u="none" cap="none" strike="noStrike">
                <a:solidFill>
                  <a:srgbClr val="000000"/>
                </a:solidFill>
                <a:latin typeface="Century Gothic"/>
                <a:ea typeface="Century Gothic"/>
                <a:cs typeface="Century Gothic"/>
                <a:sym typeface="Century Gothic"/>
              </a:rPr>
              <a:t>are you </a:t>
            </a:r>
            <a:r>
              <a:rPr b="0" i="0" lang="en-US" sz="2000" u="none" cap="none" strike="noStrike">
                <a:solidFill>
                  <a:srgbClr val="000000"/>
                </a:solidFill>
                <a:highlight>
                  <a:srgbClr val="FFFF00"/>
                </a:highlight>
                <a:latin typeface="Century Gothic"/>
                <a:ea typeface="Century Gothic"/>
                <a:cs typeface="Century Gothic"/>
                <a:sym typeface="Century Gothic"/>
              </a:rPr>
              <a:t>curious </a:t>
            </a:r>
            <a:r>
              <a:rPr b="0" i="0" lang="en-US" sz="2000" u="none" cap="none" strike="noStrike">
                <a:solidFill>
                  <a:srgbClr val="000000"/>
                </a:solidFill>
                <a:latin typeface="Century Gothic"/>
                <a:ea typeface="Century Gothic"/>
                <a:cs typeface="Century Gothic"/>
                <a:sym typeface="Century Gothic"/>
              </a:rPr>
              <a:t> about</a:t>
            </a:r>
            <a:r>
              <a:rPr b="0" i="0" lang="en-US" sz="2000" u="none" cap="none" strike="noStrike">
                <a:solidFill>
                  <a:srgbClr val="000000"/>
                </a:solidFill>
                <a:latin typeface="Arial"/>
                <a:ea typeface="Arial"/>
                <a:cs typeface="Arial"/>
                <a:sym typeface="Arial"/>
              </a:rPr>
              <a:t>?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40" name="Google Shape;140;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1" name="Google Shape;141;p8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101"/>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21 in your Student Interactive.</a:t>
            </a:r>
            <a:endParaRPr b="0" i="0" sz="3200" u="none" cap="none" strike="noStrike">
              <a:solidFill>
                <a:srgbClr val="000000"/>
              </a:solidFill>
              <a:latin typeface="Arial"/>
              <a:ea typeface="Arial"/>
              <a:cs typeface="Arial"/>
              <a:sym typeface="Arial"/>
            </a:endParaRPr>
          </a:p>
        </p:txBody>
      </p:sp>
      <p:pic>
        <p:nvPicPr>
          <p:cNvPr id="739" name="Google Shape;739;p101"/>
          <p:cNvPicPr preferRelativeResize="0"/>
          <p:nvPr/>
        </p:nvPicPr>
        <p:blipFill rotWithShape="1">
          <a:blip r:embed="rId6">
            <a:alphaModFix/>
          </a:blip>
          <a:srcRect b="0" l="0" r="0" t="0"/>
          <a:stretch/>
        </p:blipFill>
        <p:spPr>
          <a:xfrm>
            <a:off x="1684857" y="1297884"/>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descr="A picture containing clock&#10;&#10;Description automatically generated" id="745" name="Google Shape;745;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6" name="Google Shape;746;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7" name="Google Shape;747;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8" name="Google Shape;748;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9" name="Google Shape;749;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50" name="Google Shape;750;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102"/>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22 in your Student Interactive.</a:t>
            </a:r>
            <a:endParaRPr b="0" i="0" sz="3200" u="none" cap="none" strike="noStrike">
              <a:solidFill>
                <a:srgbClr val="000000"/>
              </a:solidFill>
              <a:latin typeface="Arial"/>
              <a:ea typeface="Arial"/>
              <a:cs typeface="Arial"/>
              <a:sym typeface="Arial"/>
            </a:endParaRPr>
          </a:p>
        </p:txBody>
      </p:sp>
      <p:pic>
        <p:nvPicPr>
          <p:cNvPr id="752" name="Google Shape;752;p102"/>
          <p:cNvPicPr preferRelativeResize="0"/>
          <p:nvPr/>
        </p:nvPicPr>
        <p:blipFill rotWithShape="1">
          <a:blip r:embed="rId6">
            <a:alphaModFix/>
          </a:blip>
          <a:srcRect b="0" l="0" r="0" t="0"/>
          <a:stretch/>
        </p:blipFill>
        <p:spPr>
          <a:xfrm>
            <a:off x="1459003" y="1286014"/>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63" name="Google Shape;763;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103"/>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26 in your Student Interactive.</a:t>
            </a:r>
            <a:endParaRPr b="0" i="0" sz="3200" u="none" cap="none" strike="noStrike">
              <a:solidFill>
                <a:srgbClr val="000000"/>
              </a:solidFill>
              <a:latin typeface="Arial"/>
              <a:ea typeface="Arial"/>
              <a:cs typeface="Arial"/>
              <a:sym typeface="Arial"/>
            </a:endParaRPr>
          </a:p>
        </p:txBody>
      </p:sp>
      <p:pic>
        <p:nvPicPr>
          <p:cNvPr id="765" name="Google Shape;765;p103"/>
          <p:cNvPicPr preferRelativeResize="0"/>
          <p:nvPr/>
        </p:nvPicPr>
        <p:blipFill rotWithShape="1">
          <a:blip r:embed="rId6">
            <a:alphaModFix/>
          </a:blip>
          <a:srcRect b="0" l="0" r="0" t="0"/>
          <a:stretch/>
        </p:blipFill>
        <p:spPr>
          <a:xfrm>
            <a:off x="1425625" y="1194624"/>
            <a:ext cx="4082153" cy="5550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57"/>
          <p:cNvSpPr txBox="1"/>
          <p:nvPr/>
        </p:nvSpPr>
        <p:spPr>
          <a:xfrm>
            <a:off x="6344469" y="3429000"/>
            <a:ext cx="476106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33 in your Student Interactive.</a:t>
            </a:r>
            <a:endParaRPr b="0" i="0" sz="3200" u="none" cap="none" strike="noStrike">
              <a:solidFill>
                <a:srgbClr val="000000"/>
              </a:solidFill>
              <a:latin typeface="Arial"/>
              <a:ea typeface="Arial"/>
              <a:cs typeface="Arial"/>
              <a:sym typeface="Arial"/>
            </a:endParaRPr>
          </a:p>
        </p:txBody>
      </p:sp>
      <p:sp>
        <p:nvSpPr>
          <p:cNvPr id="777" name="Google Shape;77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pic>
        <p:nvPicPr>
          <p:cNvPr id="778" name="Google Shape;778;p57"/>
          <p:cNvPicPr preferRelativeResize="0"/>
          <p:nvPr/>
        </p:nvPicPr>
        <p:blipFill rotWithShape="1">
          <a:blip r:embed="rId6">
            <a:alphaModFix/>
          </a:blip>
          <a:srcRect b="0" l="0" r="0" t="0"/>
          <a:stretch/>
        </p:blipFill>
        <p:spPr>
          <a:xfrm>
            <a:off x="1691000" y="1198000"/>
            <a:ext cx="4054550" cy="5473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79" name="Google Shape;779;p57"/>
          <p:cNvPicPr preferRelativeResize="0"/>
          <p:nvPr/>
        </p:nvPicPr>
        <p:blipFill rotWithShape="1">
          <a:blip r:embed="rId7">
            <a:alphaModFix/>
          </a:blip>
          <a:srcRect b="0" l="0" r="0" t="0"/>
          <a:stretch/>
        </p:blipFill>
        <p:spPr>
          <a:xfrm>
            <a:off x="7090381" y="2272040"/>
            <a:ext cx="2539100" cy="890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58"/>
          <p:cNvSpPr txBox="1"/>
          <p:nvPr/>
        </p:nvSpPr>
        <p:spPr>
          <a:xfrm>
            <a:off x="6173755" y="3447573"/>
            <a:ext cx="491130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92" name="Google Shape;792;p58"/>
          <p:cNvPicPr preferRelativeResize="0"/>
          <p:nvPr/>
        </p:nvPicPr>
        <p:blipFill rotWithShape="1">
          <a:blip r:embed="rId6">
            <a:alphaModFix/>
          </a:blip>
          <a:srcRect b="0" l="0" r="0" t="0"/>
          <a:stretch/>
        </p:blipFill>
        <p:spPr>
          <a:xfrm>
            <a:off x="1759657" y="1238491"/>
            <a:ext cx="3922376" cy="533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3" name="Google Shape;793;p58"/>
          <p:cNvPicPr preferRelativeResize="0"/>
          <p:nvPr/>
        </p:nvPicPr>
        <p:blipFill rotWithShape="1">
          <a:blip r:embed="rId7">
            <a:alphaModFix/>
          </a:blip>
          <a:srcRect b="0" l="0" r="0" t="0"/>
          <a:stretch/>
        </p:blipFill>
        <p:spPr>
          <a:xfrm>
            <a:off x="7090381" y="2540990"/>
            <a:ext cx="2539100" cy="890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A picture containing clock&#10;&#10;Description automatically generated" id="799" name="Google Shape;799;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0" name="Google Shape;800;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1" name="Google Shape;801;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2" name="Google Shape;802;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3" name="Google Shape;803;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59"/>
          <p:cNvSpPr txBox="1"/>
          <p:nvPr/>
        </p:nvSpPr>
        <p:spPr>
          <a:xfrm>
            <a:off x="3038607" y="1621824"/>
            <a:ext cx="1135025" cy="83095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dk1"/>
                </a:solidFill>
                <a:latin typeface="Century Gothic"/>
                <a:ea typeface="Century Gothic"/>
                <a:cs typeface="Century Gothic"/>
                <a:sym typeface="Century Gothic"/>
              </a:rPr>
              <a:t>-er</a:t>
            </a:r>
            <a:endParaRPr b="0" i="0" sz="4800" u="none" cap="none" strike="noStrike">
              <a:solidFill>
                <a:schemeClr val="dk1"/>
              </a:solidFill>
              <a:latin typeface="Century Gothic"/>
              <a:ea typeface="Century Gothic"/>
              <a:cs typeface="Century Gothic"/>
              <a:sym typeface="Century Gothic"/>
            </a:endParaRPr>
          </a:p>
        </p:txBody>
      </p:sp>
      <p:sp>
        <p:nvSpPr>
          <p:cNvPr id="805" name="Google Shape;805;p59"/>
          <p:cNvSpPr txBox="1"/>
          <p:nvPr/>
        </p:nvSpPr>
        <p:spPr>
          <a:xfrm>
            <a:off x="2073734" y="4173224"/>
            <a:ext cx="6937755"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sentences to compare three objects in the classroom or at school.</a:t>
            </a:r>
            <a:endParaRPr b="0" i="0" sz="3200" u="none" cap="none" strike="noStrike">
              <a:solidFill>
                <a:schemeClr val="dk1"/>
              </a:solidFill>
              <a:latin typeface="Century Gothic"/>
              <a:ea typeface="Century Gothic"/>
              <a:cs typeface="Century Gothic"/>
              <a:sym typeface="Century Gothic"/>
            </a:endParaRPr>
          </a:p>
        </p:txBody>
      </p:sp>
      <p:sp>
        <p:nvSpPr>
          <p:cNvPr id="806" name="Google Shape;806;p59"/>
          <p:cNvSpPr txBox="1"/>
          <p:nvPr/>
        </p:nvSpPr>
        <p:spPr>
          <a:xfrm>
            <a:off x="5710280" y="1678854"/>
            <a:ext cx="1404734" cy="83095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dk1"/>
                </a:solidFill>
                <a:latin typeface="Century Gothic"/>
                <a:ea typeface="Century Gothic"/>
                <a:cs typeface="Century Gothic"/>
                <a:sym typeface="Century Gothic"/>
              </a:rPr>
              <a:t>-est</a:t>
            </a:r>
            <a:endParaRPr b="0" i="0" sz="4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0"/>
          <p:cNvSpPr txBox="1"/>
          <p:nvPr/>
        </p:nvSpPr>
        <p:spPr>
          <a:xfrm>
            <a:off x="5876993" y="2589352"/>
            <a:ext cx="5203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18" name="Google Shape;818;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819" name="Google Shape;819;p60"/>
          <p:cNvPicPr preferRelativeResize="0"/>
          <p:nvPr/>
        </p:nvPicPr>
        <p:blipFill rotWithShape="1">
          <a:blip r:embed="rId6">
            <a:alphaModFix/>
          </a:blip>
          <a:srcRect b="0" l="0" r="0" t="0"/>
          <a:stretch/>
        </p:blipFill>
        <p:spPr>
          <a:xfrm>
            <a:off x="1607735" y="1297875"/>
            <a:ext cx="3832713" cy="52120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20" name="Google Shape;820;p60"/>
          <p:cNvPicPr preferRelativeResize="0"/>
          <p:nvPr/>
        </p:nvPicPr>
        <p:blipFill rotWithShape="1">
          <a:blip r:embed="rId7">
            <a:alphaModFix/>
          </a:blip>
          <a:srcRect b="0" l="0" r="0" t="0"/>
          <a:stretch/>
        </p:blipFill>
        <p:spPr>
          <a:xfrm>
            <a:off x="5708910" y="4020592"/>
            <a:ext cx="3485736" cy="1960727"/>
          </a:xfrm>
          <a:prstGeom prst="rect">
            <a:avLst/>
          </a:prstGeom>
          <a:noFill/>
          <a:ln>
            <a:noFill/>
          </a:ln>
        </p:spPr>
      </p:pic>
      <p:pic>
        <p:nvPicPr>
          <p:cNvPr id="821" name="Google Shape;821;p60"/>
          <p:cNvPicPr preferRelativeResize="0"/>
          <p:nvPr/>
        </p:nvPicPr>
        <p:blipFill rotWithShape="1">
          <a:blip r:embed="rId8">
            <a:alphaModFix/>
          </a:blip>
          <a:srcRect b="0" l="0" r="0" t="0"/>
          <a:stretch/>
        </p:blipFill>
        <p:spPr>
          <a:xfrm>
            <a:off x="7041481" y="1732540"/>
            <a:ext cx="2539100" cy="890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8" name="Google Shape;828;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9" name="Google Shape;829;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0" name="Google Shape;830;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1" name="Google Shape;831;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61"/>
          <p:cNvSpPr txBox="1"/>
          <p:nvPr/>
        </p:nvSpPr>
        <p:spPr>
          <a:xfrm>
            <a:off x="1339273" y="2001034"/>
            <a:ext cx="5804015"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a:t>
            </a:r>
            <a:r>
              <a:rPr b="0" i="0" lang="en-US" sz="3200" u="none" cap="none" strike="noStrike">
                <a:solidFill>
                  <a:schemeClr val="dk1"/>
                </a:solidFill>
                <a:latin typeface="Century Gothic"/>
                <a:ea typeface="Century Gothic"/>
                <a:cs typeface="Century Gothic"/>
                <a:sym typeface="Century Gothic"/>
              </a:rPr>
              <a:t> personal narrative topics to write about.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Once you have your topic, </a:t>
            </a: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additional details about it.</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33" name="Google Shape;833;p61"/>
          <p:cNvPicPr preferRelativeResize="0"/>
          <p:nvPr/>
        </p:nvPicPr>
        <p:blipFill rotWithShape="1">
          <a:blip r:embed="rId6">
            <a:alphaModFix/>
          </a:blip>
          <a:srcRect b="0" l="0" r="0" t="0"/>
          <a:stretch/>
        </p:blipFill>
        <p:spPr>
          <a:xfrm>
            <a:off x="8023584" y="2274232"/>
            <a:ext cx="2429785" cy="24297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descr="A picture containing clock&#10;&#10;Description automatically generated" id="839" name="Google Shape;83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0" name="Google Shape;84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1" name="Google Shape;84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2" name="Google Shape;84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3" name="Google Shape;84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844" name="Google Shape;844;p62"/>
          <p:cNvSpPr txBox="1"/>
          <p:nvPr/>
        </p:nvSpPr>
        <p:spPr>
          <a:xfrm>
            <a:off x="542576" y="2329325"/>
            <a:ext cx="11476800" cy="23088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Lee was </a:t>
            </a:r>
            <a:r>
              <a:rPr b="0" i="0" lang="en-US" sz="4800" u="sng" cap="none" strike="noStrike">
                <a:solidFill>
                  <a:schemeClr val="dk1"/>
                </a:solidFill>
                <a:latin typeface="Century Gothic"/>
                <a:ea typeface="Century Gothic"/>
                <a:cs typeface="Century Gothic"/>
                <a:sym typeface="Century Gothic"/>
              </a:rPr>
              <a:t>young___</a:t>
            </a:r>
            <a:r>
              <a:rPr b="0" i="0" lang="en-US" sz="4800" u="none" cap="none" strike="noStrike">
                <a:solidFill>
                  <a:schemeClr val="dk1"/>
                </a:solidFill>
                <a:latin typeface="Century Gothic"/>
                <a:ea typeface="Century Gothic"/>
                <a:cs typeface="Century Gothic"/>
                <a:sym typeface="Century Gothic"/>
              </a:rPr>
              <a:t>    then Elena.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Maya was </a:t>
            </a:r>
            <a:r>
              <a:rPr b="0" i="0" lang="en-US" sz="4800" u="sng" cap="none" strike="noStrike">
                <a:solidFill>
                  <a:schemeClr val="dk1"/>
                </a:solidFill>
                <a:latin typeface="Century Gothic"/>
                <a:ea typeface="Century Gothic"/>
                <a:cs typeface="Century Gothic"/>
                <a:sym typeface="Century Gothic"/>
              </a:rPr>
              <a:t>young___</a:t>
            </a:r>
            <a:r>
              <a:rPr b="0" i="0" lang="en-US" sz="4800" u="none" cap="none" strike="noStrike">
                <a:solidFill>
                  <a:schemeClr val="dk1"/>
                </a:solidFill>
                <a:latin typeface="Century Gothic"/>
                <a:ea typeface="Century Gothic"/>
                <a:cs typeface="Century Gothic"/>
                <a:sym typeface="Century Gothic"/>
              </a:rPr>
              <a:t> than Lee.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Maya was the </a:t>
            </a:r>
            <a:r>
              <a:rPr b="0" i="0" lang="en-US" sz="4800" u="sng" cap="none" strike="noStrike">
                <a:solidFill>
                  <a:schemeClr val="dk1"/>
                </a:solidFill>
                <a:latin typeface="Century Gothic"/>
                <a:ea typeface="Century Gothic"/>
                <a:cs typeface="Century Gothic"/>
                <a:sym typeface="Century Gothic"/>
              </a:rPr>
              <a:t>young___</a:t>
            </a:r>
            <a:r>
              <a:rPr b="0" i="0" lang="en-US" sz="4800" u="none" cap="none" strike="noStrike">
                <a:solidFill>
                  <a:schemeClr val="dk1"/>
                </a:solidFill>
                <a:latin typeface="Century Gothic"/>
                <a:ea typeface="Century Gothic"/>
                <a:cs typeface="Century Gothic"/>
                <a:sym typeface="Century Gothic"/>
              </a:rPr>
              <a:t> of the three.</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A picture containing clock&#10;&#10;Description automatically generated" id="850" name="Google Shape;850;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1" name="Google Shape;851;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2" name="Google Shape;852;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3" name="Google Shape;853;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55" name="Google Shape;855;p63"/>
          <p:cNvSpPr txBox="1"/>
          <p:nvPr/>
        </p:nvSpPr>
        <p:spPr>
          <a:xfrm>
            <a:off x="5887439" y="2941842"/>
            <a:ext cx="4499094"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40 in your Student Interactive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the draft. </a:t>
            </a:r>
            <a:endParaRPr b="0" i="0" sz="3200" u="none" cap="none" strike="noStrike">
              <a:solidFill>
                <a:schemeClr val="dk1"/>
              </a:solidFill>
              <a:latin typeface="Century Gothic"/>
              <a:ea typeface="Century Gothic"/>
              <a:cs typeface="Century Gothic"/>
              <a:sym typeface="Century Gothic"/>
            </a:endParaRPr>
          </a:p>
        </p:txBody>
      </p:sp>
      <p:sp>
        <p:nvSpPr>
          <p:cNvPr id="856" name="Google Shape;856;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pic>
        <p:nvPicPr>
          <p:cNvPr id="857" name="Google Shape;857;p63"/>
          <p:cNvPicPr preferRelativeResize="0"/>
          <p:nvPr/>
        </p:nvPicPr>
        <p:blipFill rotWithShape="1">
          <a:blip r:embed="rId6">
            <a:alphaModFix/>
          </a:blip>
          <a:srcRect b="0" l="0" r="0" t="0"/>
          <a:stretch/>
        </p:blipFill>
        <p:spPr>
          <a:xfrm>
            <a:off x="1639971" y="1297873"/>
            <a:ext cx="3759368" cy="51123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58" name="Google Shape;858;p63"/>
          <p:cNvPicPr preferRelativeResize="0"/>
          <p:nvPr/>
        </p:nvPicPr>
        <p:blipFill rotWithShape="1">
          <a:blip r:embed="rId7">
            <a:alphaModFix/>
          </a:blip>
          <a:srcRect b="0" l="0" r="0" t="0"/>
          <a:stretch/>
        </p:blipFill>
        <p:spPr>
          <a:xfrm>
            <a:off x="6564731" y="1685290"/>
            <a:ext cx="2539100" cy="890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clock&#10;&#10;Description automatically generated" id="147" name="Google Shape;147;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8" name="Google Shape;148;p8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9" name="Google Shape;14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2" name="Google Shape;152;p8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53" name="Google Shape;153;p89"/>
          <p:cNvSpPr txBox="1"/>
          <p:nvPr/>
        </p:nvSpPr>
        <p:spPr>
          <a:xfrm>
            <a:off x="6096000" y="3175368"/>
            <a:ext cx="5663099" cy="24057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chart on page 13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54" name="Google Shape;154;p89"/>
          <p:cNvPicPr preferRelativeResize="0"/>
          <p:nvPr/>
        </p:nvPicPr>
        <p:blipFill rotWithShape="1">
          <a:blip r:embed="rId6">
            <a:alphaModFix/>
          </a:blip>
          <a:srcRect b="0" l="0" r="0" t="0"/>
          <a:stretch/>
        </p:blipFill>
        <p:spPr>
          <a:xfrm>
            <a:off x="6161981" y="2376964"/>
            <a:ext cx="4877486" cy="703575"/>
          </a:xfrm>
          <a:prstGeom prst="rect">
            <a:avLst/>
          </a:prstGeom>
          <a:noFill/>
          <a:ln>
            <a:noFill/>
          </a:ln>
        </p:spPr>
      </p:pic>
      <p:pic>
        <p:nvPicPr>
          <p:cNvPr id="155" name="Google Shape;155;p89"/>
          <p:cNvPicPr preferRelativeResize="0"/>
          <p:nvPr/>
        </p:nvPicPr>
        <p:blipFill rotWithShape="1">
          <a:blip r:embed="rId7">
            <a:alphaModFix/>
          </a:blip>
          <a:srcRect b="0" l="0" r="0" t="0"/>
          <a:stretch/>
        </p:blipFill>
        <p:spPr>
          <a:xfrm>
            <a:off x="1755412" y="1266844"/>
            <a:ext cx="3907686" cy="5305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descr="A picture containing drawing, lamp&#10;&#10;Description automatically generated" id="863" name="Google Shape;863;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64" name="Google Shape;864;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65" name="Google Shape;865;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67" name="Google Shape;867;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68" name="Google Shape;868;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descr="A picture containing clock&#10;&#10;Description automatically generated" id="874" name="Google Shape;874;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5" name="Google Shape;875;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6" name="Google Shape;87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7" name="Google Shape;877;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8" name="Google Shape;878;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79" name="Google Shape;879;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66"/>
          <p:cNvSpPr txBox="1"/>
          <p:nvPr/>
        </p:nvSpPr>
        <p:spPr>
          <a:xfrm>
            <a:off x="7048853" y="2644196"/>
            <a:ext cx="4192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81" name="Google Shape;881;p66"/>
          <p:cNvPicPr preferRelativeResize="0"/>
          <p:nvPr/>
        </p:nvPicPr>
        <p:blipFill rotWithShape="1">
          <a:blip r:embed="rId6">
            <a:alphaModFix/>
          </a:blip>
          <a:srcRect b="0" l="0" r="0" t="0"/>
          <a:stretch/>
        </p:blipFill>
        <p:spPr>
          <a:xfrm>
            <a:off x="2265488" y="1297875"/>
            <a:ext cx="3857136" cy="526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8" name="Google Shape;888;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9" name="Google Shape;889;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0" name="Google Shape;89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1" name="Google Shape;89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892" name="Google Shape;892;p67"/>
          <p:cNvPicPr preferRelativeResize="0"/>
          <p:nvPr/>
        </p:nvPicPr>
        <p:blipFill rotWithShape="1">
          <a:blip r:embed="rId6">
            <a:alphaModFix/>
          </a:blip>
          <a:srcRect b="35517" l="0" r="61885" t="19603"/>
          <a:stretch/>
        </p:blipFill>
        <p:spPr>
          <a:xfrm>
            <a:off x="5884185" y="1715571"/>
            <a:ext cx="5265175" cy="1238865"/>
          </a:xfrm>
          <a:prstGeom prst="rect">
            <a:avLst/>
          </a:prstGeom>
          <a:noFill/>
          <a:ln>
            <a:noFill/>
          </a:ln>
        </p:spPr>
      </p:pic>
      <p:sp>
        <p:nvSpPr>
          <p:cNvPr id="893" name="Google Shape;893;p67"/>
          <p:cNvSpPr txBox="1"/>
          <p:nvPr/>
        </p:nvSpPr>
        <p:spPr>
          <a:xfrm>
            <a:off x="5938687" y="3171417"/>
            <a:ext cx="588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motivates people to leave a place they call home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894" name="Google Shape;894;p67"/>
          <p:cNvPicPr preferRelativeResize="0"/>
          <p:nvPr/>
        </p:nvPicPr>
        <p:blipFill rotWithShape="1">
          <a:blip r:embed="rId7">
            <a:alphaModFix/>
          </a:blip>
          <a:srcRect b="0" l="0" r="0" t="0"/>
          <a:stretch/>
        </p:blipFill>
        <p:spPr>
          <a:xfrm>
            <a:off x="1602648" y="1265164"/>
            <a:ext cx="3815198"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1" name="Google Shape;901;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2" name="Google Shape;902;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3" name="Google Shape;90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4" name="Google Shape;904;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905" name="Google Shape;905;p68"/>
          <p:cNvSpPr txBox="1"/>
          <p:nvPr/>
        </p:nvSpPr>
        <p:spPr>
          <a:xfrm>
            <a:off x="1503149" y="194560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chronic</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68"/>
          <p:cNvSpPr txBox="1"/>
          <p:nvPr/>
        </p:nvSpPr>
        <p:spPr>
          <a:xfrm>
            <a:off x="3975355" y="3773296"/>
            <a:ext cx="340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receptive</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8"/>
          <p:cNvSpPr txBox="1"/>
          <p:nvPr/>
        </p:nvSpPr>
        <p:spPr>
          <a:xfrm>
            <a:off x="6265946" y="1918814"/>
            <a:ext cx="3692684"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favoritism</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clock&#10;&#10;Description automatically generated" id="913" name="Google Shape;913;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4" name="Google Shape;914;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5" name="Google Shape;915;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6" name="Google Shape;916;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919" name="Google Shape;919;p69"/>
          <p:cNvSpPr txBox="1"/>
          <p:nvPr/>
        </p:nvSpPr>
        <p:spPr>
          <a:xfrm>
            <a:off x="5965770" y="2848672"/>
            <a:ext cx="522063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Freewrite </a:t>
            </a:r>
            <a:r>
              <a:rPr b="0" i="0" lang="en-US" sz="3200" u="none" cap="none" strike="noStrike">
                <a:solidFill>
                  <a:schemeClr val="dk1"/>
                </a:solidFill>
                <a:latin typeface="Century Gothic"/>
                <a:ea typeface="Century Gothic"/>
                <a:cs typeface="Century Gothic"/>
                <a:sym typeface="Century Gothic"/>
              </a:rPr>
              <a:t>ideas for your personal narrative.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Follow </a:t>
            </a:r>
            <a:r>
              <a:rPr b="0" i="0" lang="en-US" sz="3200" u="none" cap="none" strike="noStrike">
                <a:solidFill>
                  <a:schemeClr val="dk1"/>
                </a:solidFill>
                <a:latin typeface="Century Gothic"/>
                <a:ea typeface="Century Gothic"/>
                <a:cs typeface="Century Gothic"/>
                <a:sym typeface="Century Gothic"/>
              </a:rPr>
              <a:t>the steps on page 45 to plan your narrative.</a:t>
            </a:r>
            <a:endParaRPr b="0" i="0" sz="3200" u="none" cap="none" strike="noStrike">
              <a:solidFill>
                <a:schemeClr val="dk1"/>
              </a:solidFill>
              <a:latin typeface="Century Gothic"/>
              <a:ea typeface="Century Gothic"/>
              <a:cs typeface="Century Gothic"/>
              <a:sym typeface="Century Gothic"/>
            </a:endParaRPr>
          </a:p>
        </p:txBody>
      </p:sp>
      <p:pic>
        <p:nvPicPr>
          <p:cNvPr id="920" name="Google Shape;920;p69"/>
          <p:cNvPicPr preferRelativeResize="0"/>
          <p:nvPr/>
        </p:nvPicPr>
        <p:blipFill rotWithShape="1">
          <a:blip r:embed="rId6">
            <a:alphaModFix/>
          </a:blip>
          <a:srcRect b="0" l="0" r="0" t="0"/>
          <a:stretch/>
        </p:blipFill>
        <p:spPr>
          <a:xfrm>
            <a:off x="1535825" y="1222450"/>
            <a:ext cx="4006776" cy="54487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7" name="Google Shape;927;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8" name="Google Shape;928;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9" name="Google Shape;929;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0" name="Google Shape;930;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31" name="Google Shape;931;p104"/>
          <p:cNvSpPr txBox="1"/>
          <p:nvPr/>
        </p:nvSpPr>
        <p:spPr>
          <a:xfrm>
            <a:off x="660403" y="1512232"/>
            <a:ext cx="10660200" cy="501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Why did you decide to write about _____</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did you learn from this experience</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How did it change your life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characters, other than you, are in your narrative</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Why are they important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is your setting</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Why is it important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Century Gothic"/>
                <a:ea typeface="Century Gothic"/>
                <a:cs typeface="Century Gothic"/>
                <a:sym typeface="Century Gothic"/>
              </a:rPr>
              <a:t>What do you think will be most challenging about writing about this experience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32" name="Google Shape;932;p104"/>
          <p:cNvPicPr preferRelativeResize="0"/>
          <p:nvPr/>
        </p:nvPicPr>
        <p:blipFill rotWithShape="1">
          <a:blip r:embed="rId6">
            <a:alphaModFix/>
          </a:blip>
          <a:srcRect b="0" l="0" r="0" t="0"/>
          <a:stretch/>
        </p:blipFill>
        <p:spPr>
          <a:xfrm>
            <a:off x="13459184" y="1512232"/>
            <a:ext cx="2429785" cy="24297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descr="A picture containing clock&#10;&#10;Description automatically generated" id="938" name="Google Shape;938;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9" name="Google Shape;939;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0" name="Google Shape;940;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1" name="Google Shape;941;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2" name="Google Shape;942;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43" name="Google Shape;943;p71"/>
          <p:cNvSpPr txBox="1"/>
          <p:nvPr/>
        </p:nvSpPr>
        <p:spPr>
          <a:xfrm>
            <a:off x="410497" y="1106071"/>
            <a:ext cx="11208300" cy="504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1.   We saw a </a:t>
            </a:r>
            <a:r>
              <a:rPr b="1" i="0" lang="en-US" sz="2300" u="none" cap="none" strike="noStrike">
                <a:solidFill>
                  <a:srgbClr val="000000"/>
                </a:solidFill>
                <a:latin typeface="Century Gothic"/>
                <a:ea typeface="Century Gothic"/>
                <a:cs typeface="Century Gothic"/>
                <a:sym typeface="Century Gothic"/>
              </a:rPr>
              <a:t>comic</a:t>
            </a:r>
            <a:r>
              <a:rPr b="0" i="0" lang="en-US" sz="2300" u="none" cap="none" strike="noStrike">
                <a:solidFill>
                  <a:srgbClr val="000000"/>
                </a:solidFill>
                <a:latin typeface="Century Gothic"/>
                <a:ea typeface="Century Gothic"/>
                <a:cs typeface="Century Gothic"/>
                <a:sym typeface="Century Gothic"/>
              </a:rPr>
              <a:t> play that made us laugh for two hours.</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2.   Don’t be so </a:t>
            </a:r>
            <a:r>
              <a:rPr b="1" i="0" lang="en-US" sz="2300" u="none" cap="none" strike="noStrike">
                <a:solidFill>
                  <a:srgbClr val="000000"/>
                </a:solidFill>
                <a:latin typeface="Century Gothic"/>
                <a:ea typeface="Century Gothic"/>
                <a:cs typeface="Century Gothic"/>
                <a:sym typeface="Century Gothic"/>
              </a:rPr>
              <a:t>dramatic</a:t>
            </a:r>
            <a:r>
              <a:rPr b="0" i="0" lang="en-US" sz="2300" u="none" cap="none" strike="noStrike">
                <a:solidFill>
                  <a:srgbClr val="000000"/>
                </a:solidFill>
                <a:latin typeface="Century Gothic"/>
                <a:ea typeface="Century Gothic"/>
                <a:cs typeface="Century Gothic"/>
                <a:sym typeface="Century Gothic"/>
              </a:rPr>
              <a:t> about that tiny scratch on your finger!.</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3.   We went on a tour of Boston and saw </a:t>
            </a:r>
            <a:r>
              <a:rPr b="1" i="0" lang="en-US" sz="2300" u="none" cap="none" strike="noStrike">
                <a:solidFill>
                  <a:srgbClr val="000000"/>
                </a:solidFill>
                <a:latin typeface="Century Gothic"/>
                <a:ea typeface="Century Gothic"/>
                <a:cs typeface="Century Gothic"/>
                <a:sym typeface="Century Gothic"/>
              </a:rPr>
              <a:t>historic </a:t>
            </a:r>
            <a:r>
              <a:rPr b="0" i="0" lang="en-US" sz="2300" u="none" cap="none" strike="noStrike">
                <a:solidFill>
                  <a:srgbClr val="000000"/>
                </a:solidFill>
                <a:latin typeface="Century Gothic"/>
                <a:ea typeface="Century Gothic"/>
                <a:cs typeface="Century Gothic"/>
                <a:sym typeface="Century Gothic"/>
              </a:rPr>
              <a:t>buildings.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4.   These hotels depend on </a:t>
            </a:r>
            <a:r>
              <a:rPr b="1" i="0" lang="en-US" sz="2300" u="none" cap="none" strike="noStrike">
                <a:solidFill>
                  <a:srgbClr val="000000"/>
                </a:solidFill>
                <a:latin typeface="Century Gothic"/>
                <a:ea typeface="Century Gothic"/>
                <a:cs typeface="Century Gothic"/>
                <a:sym typeface="Century Gothic"/>
              </a:rPr>
              <a:t>tourism</a:t>
            </a:r>
            <a:r>
              <a:rPr b="0" i="0" lang="en-US" sz="2300" u="none" cap="none" strike="noStrike">
                <a:solidFill>
                  <a:srgbClr val="000000"/>
                </a:solidFill>
                <a:latin typeface="Century Gothic"/>
                <a:ea typeface="Century Gothic"/>
                <a:cs typeface="Century Gothic"/>
                <a:sym typeface="Century Gothic"/>
              </a:rPr>
              <a:t> to stay in business.</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5.   Under </a:t>
            </a:r>
            <a:r>
              <a:rPr b="1" i="0" lang="en-US" sz="2300" u="none" cap="none" strike="noStrike">
                <a:solidFill>
                  <a:srgbClr val="000000"/>
                </a:solidFill>
                <a:latin typeface="Century Gothic"/>
                <a:ea typeface="Century Gothic"/>
                <a:cs typeface="Century Gothic"/>
                <a:sym typeface="Century Gothic"/>
              </a:rPr>
              <a:t>capitalism</a:t>
            </a:r>
            <a:r>
              <a:rPr b="0" i="0" lang="en-US" sz="2300" u="none" cap="none" strike="noStrike">
                <a:solidFill>
                  <a:srgbClr val="000000"/>
                </a:solidFill>
                <a:latin typeface="Century Gothic"/>
                <a:ea typeface="Century Gothic"/>
                <a:cs typeface="Century Gothic"/>
                <a:sym typeface="Century Gothic"/>
              </a:rPr>
              <a:t>, people can invest in business.</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6.   Under </a:t>
            </a:r>
            <a:r>
              <a:rPr b="1" i="0" lang="en-US" sz="2300" u="none" cap="none" strike="noStrike">
                <a:solidFill>
                  <a:srgbClr val="000000"/>
                </a:solidFill>
                <a:latin typeface="Century Gothic"/>
                <a:ea typeface="Century Gothic"/>
                <a:cs typeface="Century Gothic"/>
                <a:sym typeface="Century Gothic"/>
              </a:rPr>
              <a:t>federalism, </a:t>
            </a:r>
            <a:r>
              <a:rPr b="0" i="0" lang="en-US" sz="2300" u="none" cap="none" strike="noStrike">
                <a:solidFill>
                  <a:srgbClr val="000000"/>
                </a:solidFill>
                <a:latin typeface="Century Gothic"/>
                <a:ea typeface="Century Gothic"/>
                <a:cs typeface="Century Gothic"/>
                <a:sym typeface="Century Gothic"/>
              </a:rPr>
              <a:t>U.S. government laws may replace or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      change state laws. </a:t>
            </a:r>
            <a:endParaRPr b="0" i="0" sz="23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7. Don’t get so </a:t>
            </a:r>
            <a:r>
              <a:rPr b="1" i="0" lang="en-US" sz="2300" u="none" cap="none" strike="noStrike">
                <a:solidFill>
                  <a:srgbClr val="000000"/>
                </a:solidFill>
                <a:latin typeface="Century Gothic"/>
                <a:ea typeface="Century Gothic"/>
                <a:cs typeface="Century Gothic"/>
                <a:sym typeface="Century Gothic"/>
              </a:rPr>
              <a:t>defensive</a:t>
            </a:r>
            <a:r>
              <a:rPr b="0" i="0" lang="en-US" sz="2300" u="none" cap="none" strike="noStrike">
                <a:solidFill>
                  <a:srgbClr val="000000"/>
                </a:solidFill>
                <a:latin typeface="Century Gothic"/>
                <a:ea typeface="Century Gothic"/>
                <a:cs typeface="Century Gothic"/>
                <a:sym typeface="Century Gothic"/>
              </a:rPr>
              <a:t> simply because someone suggests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     that you make a change in your work.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8. Try to look at the situation from my </a:t>
            </a:r>
            <a:r>
              <a:rPr b="1" i="0" lang="en-US" sz="2300" u="none" cap="none" strike="noStrike">
                <a:solidFill>
                  <a:srgbClr val="000000"/>
                </a:solidFill>
                <a:latin typeface="Century Gothic"/>
                <a:ea typeface="Century Gothic"/>
                <a:cs typeface="Century Gothic"/>
                <a:sym typeface="Century Gothic"/>
              </a:rPr>
              <a:t>perspective</a:t>
            </a:r>
            <a:r>
              <a:rPr b="0" i="0" lang="en-US" sz="2300" u="none" cap="none" strike="noStrike">
                <a:solidFill>
                  <a:srgbClr val="000000"/>
                </a:solidFill>
                <a:latin typeface="Century Gothic"/>
                <a:ea typeface="Century Gothic"/>
                <a:cs typeface="Century Gothic"/>
                <a:sym typeface="Century Gothic"/>
              </a:rPr>
              <a:t> instead of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       seeing it your way.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Century Gothic"/>
                <a:ea typeface="Century Gothic"/>
                <a:cs typeface="Century Gothic"/>
                <a:sym typeface="Century Gothic"/>
              </a:rPr>
              <a:t>9.  A </a:t>
            </a:r>
            <a:r>
              <a:rPr b="1" i="0" lang="en-US" sz="2300" u="none" cap="none" strike="noStrike">
                <a:solidFill>
                  <a:srgbClr val="000000"/>
                </a:solidFill>
                <a:latin typeface="Century Gothic"/>
                <a:ea typeface="Century Gothic"/>
                <a:cs typeface="Century Gothic"/>
                <a:sym typeface="Century Gothic"/>
              </a:rPr>
              <a:t>narrative</a:t>
            </a:r>
            <a:r>
              <a:rPr b="0" i="0" lang="en-US" sz="2300" u="none" cap="none" strike="noStrike">
                <a:solidFill>
                  <a:srgbClr val="000000"/>
                </a:solidFill>
                <a:latin typeface="Century Gothic"/>
                <a:ea typeface="Century Gothic"/>
                <a:cs typeface="Century Gothic"/>
                <a:sym typeface="Century Gothic"/>
              </a:rPr>
              <a:t> text may tell a true story or an invented one.</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10.  Please don’t judge us all by one member’s rude behavior,  </a:t>
            </a:r>
            <a:endParaRPr b="0" i="0" sz="23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300" u="none" cap="none" strike="noStrike">
                <a:solidFill>
                  <a:srgbClr val="000000"/>
                </a:solidFill>
                <a:latin typeface="Century Gothic"/>
                <a:ea typeface="Century Gothic"/>
                <a:cs typeface="Century Gothic"/>
                <a:sym typeface="Century Gothic"/>
              </a:rPr>
              <a:t>       because she is not</a:t>
            </a:r>
            <a:r>
              <a:rPr b="1" i="0" lang="en-US" sz="2300" u="none" cap="none" strike="noStrike">
                <a:solidFill>
                  <a:srgbClr val="000000"/>
                </a:solidFill>
                <a:latin typeface="Century Gothic"/>
                <a:ea typeface="Century Gothic"/>
                <a:cs typeface="Century Gothic"/>
                <a:sym typeface="Century Gothic"/>
              </a:rPr>
              <a:t> representative </a:t>
            </a:r>
            <a:r>
              <a:rPr b="0" i="0" lang="en-US" sz="2300" u="none" cap="none" strike="noStrike">
                <a:solidFill>
                  <a:srgbClr val="000000"/>
                </a:solidFill>
                <a:latin typeface="Century Gothic"/>
                <a:ea typeface="Century Gothic"/>
                <a:cs typeface="Century Gothic"/>
                <a:sym typeface="Century Gothic"/>
              </a:rPr>
              <a:t>of our club. </a:t>
            </a:r>
            <a:endParaRPr b="0" i="0" sz="2300" u="none" cap="none" strike="noStrike">
              <a:solidFill>
                <a:schemeClr val="dk1"/>
              </a:solidFill>
              <a:latin typeface="Century Gothic"/>
              <a:ea typeface="Century Gothic"/>
              <a:cs typeface="Century Gothic"/>
              <a:sym typeface="Century Gothic"/>
            </a:endParaRPr>
          </a:p>
        </p:txBody>
      </p:sp>
      <p:sp>
        <p:nvSpPr>
          <p:cNvPr id="944" name="Google Shape;944;p71"/>
          <p:cNvSpPr/>
          <p:nvPr/>
        </p:nvSpPr>
        <p:spPr>
          <a:xfrm>
            <a:off x="2422950" y="1164623"/>
            <a:ext cx="8463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5" name="Google Shape;945;p71"/>
          <p:cNvSpPr/>
          <p:nvPr/>
        </p:nvSpPr>
        <p:spPr>
          <a:xfrm>
            <a:off x="1186800" y="5015699"/>
            <a:ext cx="13218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6" name="Google Shape;946;p71"/>
          <p:cNvSpPr/>
          <p:nvPr/>
        </p:nvSpPr>
        <p:spPr>
          <a:xfrm>
            <a:off x="2710121" y="3648697"/>
            <a:ext cx="14037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71"/>
          <p:cNvSpPr/>
          <p:nvPr/>
        </p:nvSpPr>
        <p:spPr>
          <a:xfrm>
            <a:off x="6336775" y="1907027"/>
            <a:ext cx="1079700" cy="307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8" name="Google Shape;948;p71"/>
          <p:cNvSpPr/>
          <p:nvPr/>
        </p:nvSpPr>
        <p:spPr>
          <a:xfrm>
            <a:off x="1853150" y="2576625"/>
            <a:ext cx="1501500" cy="307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71"/>
          <p:cNvSpPr/>
          <p:nvPr/>
        </p:nvSpPr>
        <p:spPr>
          <a:xfrm>
            <a:off x="4437575" y="2269127"/>
            <a:ext cx="1079700" cy="307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0" name="Google Shape;950;p71"/>
          <p:cNvSpPr/>
          <p:nvPr/>
        </p:nvSpPr>
        <p:spPr>
          <a:xfrm>
            <a:off x="1853150" y="2945249"/>
            <a:ext cx="1640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1" name="Google Shape;951;p71"/>
          <p:cNvSpPr/>
          <p:nvPr/>
        </p:nvSpPr>
        <p:spPr>
          <a:xfrm>
            <a:off x="2705794" y="1449959"/>
            <a:ext cx="14124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2" name="Google Shape;952;p71"/>
          <p:cNvSpPr/>
          <p:nvPr/>
        </p:nvSpPr>
        <p:spPr>
          <a:xfrm>
            <a:off x="5684550" y="4341125"/>
            <a:ext cx="17319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3" name="Google Shape;953;p71"/>
          <p:cNvSpPr/>
          <p:nvPr/>
        </p:nvSpPr>
        <p:spPr>
          <a:xfrm>
            <a:off x="3728425" y="5743625"/>
            <a:ext cx="1995900" cy="36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descr="A picture containing clock&#10;&#10;Description automatically generated" id="959" name="Google Shape;959;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0" name="Google Shape;960;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1" name="Google Shape;961;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2" name="Google Shape;962;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3" name="Google Shape;963;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2"/>
          <p:cNvSpPr txBox="1"/>
          <p:nvPr/>
        </p:nvSpPr>
        <p:spPr>
          <a:xfrm>
            <a:off x="574565" y="1458686"/>
            <a:ext cx="10505100" cy="1077300"/>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Does you talk to the teacher about the test</a:t>
            </a:r>
            <a:r>
              <a:rPr b="0" i="0" lang="en-US"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She ask good questions!</a:t>
            </a:r>
            <a:endParaRPr b="0" i="0" sz="3200" u="none" cap="none" strike="noStrike">
              <a:solidFill>
                <a:schemeClr val="dk1"/>
              </a:solidFill>
              <a:latin typeface="Century Gothic"/>
              <a:ea typeface="Century Gothic"/>
              <a:cs typeface="Century Gothic"/>
              <a:sym typeface="Century Gothic"/>
            </a:endParaRPr>
          </a:p>
        </p:txBody>
      </p:sp>
      <p:sp>
        <p:nvSpPr>
          <p:cNvPr id="965" name="Google Shape;965;p72"/>
          <p:cNvSpPr txBox="1"/>
          <p:nvPr/>
        </p:nvSpPr>
        <p:spPr>
          <a:xfrm>
            <a:off x="819052" y="2980125"/>
            <a:ext cx="100536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revisions are needed for subject-verb agreement</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Change teacher to teachers.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Change does to did and ask to asks.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Change questions to question.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No revisions are needed.</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2" name="Google Shape;972;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3" name="Google Shape;973;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4" name="Google Shape;974;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5" name="Google Shape;975;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6" name="Google Shape;976;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7" name="Google Shape;977;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drawing, lamp&#10;&#10;Description automatically generated" id="160" name="Google Shape;160;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61" name="Google Shape;161;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62" name="Google Shape;162;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64" name="Google Shape;164;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65" name="Google Shape;165;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4"/>
          <p:cNvSpPr txBox="1"/>
          <p:nvPr/>
        </p:nvSpPr>
        <p:spPr>
          <a:xfrm>
            <a:off x="8232156" y="1645543"/>
            <a:ext cx="36690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what motivates people to leave a place they call home.</a:t>
            </a:r>
            <a:endParaRPr b="0" i="0" sz="1400" u="none" cap="none" strike="noStrike">
              <a:solidFill>
                <a:srgbClr val="000000"/>
              </a:solidFill>
              <a:latin typeface="Arial"/>
              <a:ea typeface="Arial"/>
              <a:cs typeface="Arial"/>
              <a:sym typeface="Arial"/>
            </a:endParaRPr>
          </a:p>
        </p:txBody>
      </p:sp>
      <p:sp>
        <p:nvSpPr>
          <p:cNvPr id="177" name="Google Shape;177;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14-15</a:t>
            </a:r>
            <a:endParaRPr b="0" i="0" sz="1400" u="none" cap="none" strike="noStrike">
              <a:solidFill>
                <a:srgbClr val="000000"/>
              </a:solidFill>
              <a:latin typeface="Century Gothic"/>
              <a:ea typeface="Century Gothic"/>
              <a:cs typeface="Century Gothic"/>
              <a:sym typeface="Century Gothic"/>
            </a:endParaRPr>
          </a:p>
        </p:txBody>
      </p:sp>
      <p:sp>
        <p:nvSpPr>
          <p:cNvPr id="178" name="Google Shape;178;p4"/>
          <p:cNvSpPr txBox="1"/>
          <p:nvPr/>
        </p:nvSpPr>
        <p:spPr>
          <a:xfrm>
            <a:off x="8232156" y="4188112"/>
            <a:ext cx="36690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Freewrite </a:t>
            </a:r>
            <a:r>
              <a:rPr b="0" i="0" lang="en-US" sz="2800" u="none" cap="none" strike="noStrike">
                <a:solidFill>
                  <a:schemeClr val="dk1"/>
                </a:solidFill>
                <a:latin typeface="Century Gothic"/>
                <a:ea typeface="Century Gothic"/>
                <a:cs typeface="Century Gothic"/>
                <a:sym typeface="Century Gothic"/>
              </a:rPr>
              <a:t>to answer the Quick Write on p. 15.</a:t>
            </a:r>
            <a:endParaRPr b="0" i="0" sz="1400" u="none" cap="none" strike="noStrike">
              <a:solidFill>
                <a:srgbClr val="000000"/>
              </a:solidFill>
              <a:latin typeface="Arial"/>
              <a:ea typeface="Arial"/>
              <a:cs typeface="Arial"/>
              <a:sym typeface="Arial"/>
            </a:endParaRPr>
          </a:p>
        </p:txBody>
      </p:sp>
      <p:pic>
        <p:nvPicPr>
          <p:cNvPr id="179" name="Google Shape;179;p4"/>
          <p:cNvPicPr preferRelativeResize="0"/>
          <p:nvPr/>
        </p:nvPicPr>
        <p:blipFill rotWithShape="1">
          <a:blip r:embed="rId6">
            <a:alphaModFix/>
          </a:blip>
          <a:srcRect b="0" l="0" r="0" t="0"/>
          <a:stretch/>
        </p:blipFill>
        <p:spPr>
          <a:xfrm>
            <a:off x="570650" y="1297875"/>
            <a:ext cx="7303301" cy="48508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6" name="Google Shape;186;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7" name="Google Shape;187;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8" name="Google Shape;188;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9" name="Google Shape;189;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Listening Comprehension – Informational Text</a:t>
            </a:r>
            <a:endParaRPr b="0" i="0" sz="3600" u="none" cap="none" strike="noStrike">
              <a:solidFill>
                <a:srgbClr val="000000"/>
              </a:solidFill>
              <a:latin typeface="Century Gothic"/>
              <a:ea typeface="Century Gothic"/>
              <a:cs typeface="Century Gothic"/>
              <a:sym typeface="Century Gothic"/>
            </a:endParaRPr>
          </a:p>
        </p:txBody>
      </p:sp>
      <p:graphicFrame>
        <p:nvGraphicFramePr>
          <p:cNvPr id="190" name="Google Shape;190;p5"/>
          <p:cNvGraphicFramePr/>
          <p:nvPr/>
        </p:nvGraphicFramePr>
        <p:xfrm>
          <a:off x="1751850" y="1699657"/>
          <a:ext cx="3000000" cy="3000000"/>
        </p:xfrm>
        <a:graphic>
          <a:graphicData uri="http://schemas.openxmlformats.org/drawingml/2006/table">
            <a:tbl>
              <a:tblPr bandRow="1" firstRow="1">
                <a:noFill/>
                <a:tableStyleId>{C593C5B1-218F-429E-87FC-15AA369A0F5A}</a:tableStyleId>
              </a:tblPr>
              <a:tblGrid>
                <a:gridCol w="4064000"/>
                <a:gridCol w="4064000"/>
              </a:tblGrid>
              <a:tr h="815550">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Main Idea</a:t>
                      </a:r>
                      <a:endParaRPr sz="2100" u="none" cap="none" strike="noStrike"/>
                    </a:p>
                  </a:txBody>
                  <a:tcPr marT="45725" marB="45725" marR="91450" marL="91450">
                    <a:solidFill>
                      <a:srgbClr val="0070C0"/>
                    </a:solidFill>
                  </a:tcPr>
                </a:tc>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Text Evidence</a:t>
                      </a:r>
                      <a:endParaRPr sz="2100" u="none" cap="none" strike="noStrike"/>
                    </a:p>
                  </a:txBody>
                  <a:tcPr marT="45725" marB="45725" marR="91450" marL="91450">
                    <a:solidFill>
                      <a:srgbClr val="0070C0"/>
                    </a:solidFill>
                  </a:tcPr>
                </a:tc>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