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y="6858000" cx="12192000"/>
  <p:notesSz cx="6858000" cy="9144000"/>
  <p:embeddedFontLst>
    <p:embeddedFont>
      <p:font typeface="Poppins"/>
      <p:regular r:id="rId88"/>
      <p:bold r:id="rId89"/>
      <p:italic r:id="rId90"/>
      <p:boldItalic r:id="rId91"/>
    </p:embeddedFont>
    <p:embeddedFont>
      <p:font typeface="Century Gothic"/>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6" roundtripDataSignature="AMtx7mgqpfy6HKTL5yZ/7psSl4tu7iSK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70D081-1582-46BF-BC3B-C30EEAEFBDB3}">
  <a:tblStyle styleId="{0470D081-1582-46BF-BC3B-C30EEAEFBDB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font" Target="fonts/Poppins-regular.fntdata"/><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Poppins-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CenturyGothic-boldItalic.fntdata"/><Relationship Id="rId50" Type="http://schemas.openxmlformats.org/officeDocument/2006/relationships/slide" Target="slides/slide45.xml"/><Relationship Id="rId94" Type="http://schemas.openxmlformats.org/officeDocument/2006/relationships/font" Target="fonts/CenturyGothic-italic.fntdata"/><Relationship Id="rId53" Type="http://schemas.openxmlformats.org/officeDocument/2006/relationships/slide" Target="slides/slide48.xml"/><Relationship Id="rId52" Type="http://schemas.openxmlformats.org/officeDocument/2006/relationships/slide" Target="slides/slide47.xml"/><Relationship Id="rId96" Type="http://customschemas.google.com/relationships/presentationmetadata" Target="meta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Poppins-boldItalic.fntdata"/><Relationship Id="rId90" Type="http://schemas.openxmlformats.org/officeDocument/2006/relationships/font" Target="fonts/Poppins-italic.fntdata"/><Relationship Id="rId93" Type="http://schemas.openxmlformats.org/officeDocument/2006/relationships/font" Target="fonts/CenturyGothic-bold.fntdata"/><Relationship Id="rId92" Type="http://schemas.openxmlformats.org/officeDocument/2006/relationships/font" Target="fonts/CenturyGothic-regular.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Coordinating conjunctions connect words and phrases within a single sentence to form a compound subject or predicate. They also join entire sentences to form a compound sentence.</a:t>
            </a:r>
            <a:endParaRPr/>
          </a:p>
          <a:p>
            <a:pPr indent="-228600" lvl="1" marL="685800" rtl="0" algn="l">
              <a:lnSpc>
                <a:spcPct val="100000"/>
              </a:lnSpc>
              <a:spcBef>
                <a:spcPts val="0"/>
              </a:spcBef>
              <a:spcAft>
                <a:spcPts val="0"/>
              </a:spcAft>
              <a:buClr>
                <a:srgbClr val="000000"/>
              </a:buClr>
              <a:buSzPts val="1200"/>
              <a:buFont typeface="Arial"/>
              <a:buChar char="•"/>
            </a:pPr>
            <a:r>
              <a:rPr lang="en-US"/>
              <a:t>And is used to add information.</a:t>
            </a:r>
            <a:endParaRPr/>
          </a:p>
          <a:p>
            <a:pPr indent="-228600" lvl="1" marL="685800" rtl="0" algn="l">
              <a:lnSpc>
                <a:spcPct val="100000"/>
              </a:lnSpc>
              <a:spcBef>
                <a:spcPts val="0"/>
              </a:spcBef>
              <a:spcAft>
                <a:spcPts val="0"/>
              </a:spcAft>
              <a:buClr>
                <a:srgbClr val="000000"/>
              </a:buClr>
              <a:buSzPts val="1200"/>
              <a:buFont typeface="Arial"/>
              <a:buChar char="•"/>
            </a:pPr>
            <a:r>
              <a:rPr lang="en-US"/>
              <a:t>Or is used to give a choice.</a:t>
            </a:r>
            <a:endParaRPr/>
          </a:p>
          <a:p>
            <a:pPr indent="-228600" lvl="1" marL="685800" rtl="0" algn="l">
              <a:lnSpc>
                <a:spcPct val="100000"/>
              </a:lnSpc>
              <a:spcBef>
                <a:spcPts val="0"/>
              </a:spcBef>
              <a:spcAft>
                <a:spcPts val="0"/>
              </a:spcAft>
              <a:buClr>
                <a:srgbClr val="000000"/>
              </a:buClr>
              <a:buSzPts val="1200"/>
              <a:buFont typeface="Arial"/>
              <a:buChar char="•"/>
            </a:pPr>
            <a:r>
              <a:rPr lang="en-US"/>
              <a:t>But is used to show a difference.</a:t>
            </a:r>
            <a:endParaRPr/>
          </a:p>
          <a:p>
            <a:pPr indent="-228600" lvl="1" marL="685800" rtl="0" algn="l">
              <a:lnSpc>
                <a:spcPct val="100000"/>
              </a:lnSpc>
              <a:spcBef>
                <a:spcPts val="0"/>
              </a:spcBef>
              <a:spcAft>
                <a:spcPts val="0"/>
              </a:spcAft>
              <a:buClr>
                <a:srgbClr val="000000"/>
              </a:buClr>
              <a:buSzPts val="1200"/>
              <a:buFont typeface="Arial"/>
              <a:buChar char="•"/>
            </a:pPr>
            <a:r>
              <a:rPr lang="en-US"/>
              <a:t>When a coordinating conjunction joins two complete sentences, a comma often precedes the conjunction.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coordinating conjunctions help writers combine ideas and vary the lengths and types of sentences they use. Coordinating conjunctions can improve the rhythm in a piece of writing and make it easier to read.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personal narratives from the stack. With students, locate coordinating conjunctions in them. Ask</a:t>
            </a:r>
            <a:r>
              <a:rPr i="1" lang="en-US"/>
              <a:t>: How could this sentence be formed without using a coordinating conjunction? Why do you think the author used the conjunction?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169 in the Student Interactive. Have them read the page and complete the first My Turn.</a:t>
            </a:r>
            <a:endParaRPr b="0" i="1" u="none" strike="noStrike">
              <a:solidFill>
                <a:srgbClr val="000000"/>
              </a:solidFill>
              <a:latin typeface="Calibri"/>
              <a:ea typeface="Calibri"/>
              <a:cs typeface="Calibri"/>
              <a:sym typeface="Calibri"/>
            </a:endParaRPr>
          </a:p>
        </p:txBody>
      </p:sp>
      <p:sp>
        <p:nvSpPr>
          <p:cNvPr id="195" name="Google Shape;1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The My Turn on p. 169 in the Student Interactive directs students to edit their personal narratives for coordinating conjunctions. They should make sure the conjunctions they have already used are correct and add or delete conjunctions as needed.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think aloud about why the writer used coordinating conjunctions to combine certain sentences.</a:t>
            </a:r>
            <a:endParaRPr/>
          </a:p>
          <a:p>
            <a:pPr indent="-228600" lvl="1" marL="685800" rtl="0" algn="l">
              <a:lnSpc>
                <a:spcPct val="100000"/>
              </a:lnSpc>
              <a:spcBef>
                <a:spcPts val="0"/>
              </a:spcBef>
              <a:spcAft>
                <a:spcPts val="0"/>
              </a:spcAft>
              <a:buClr>
                <a:srgbClr val="000000"/>
              </a:buClr>
              <a:buSzPts val="1200"/>
              <a:buFont typeface="Arial"/>
              <a:buChar char="•"/>
            </a:pPr>
            <a:r>
              <a:rPr lang="en-US"/>
              <a:t>Shared - Start a compound sentence and have students complete it.</a:t>
            </a:r>
            <a:endParaRPr/>
          </a:p>
          <a:p>
            <a:pPr indent="-228600" lvl="1" marL="685800" rtl="0" algn="l">
              <a:lnSpc>
                <a:spcPct val="100000"/>
              </a:lnSpc>
              <a:spcBef>
                <a:spcPts val="0"/>
              </a:spcBef>
              <a:spcAft>
                <a:spcPts val="0"/>
              </a:spcAft>
              <a:buClr>
                <a:srgbClr val="000000"/>
              </a:buClr>
              <a:buSzPts val="1200"/>
              <a:buFont typeface="Arial"/>
              <a:buChar char="•"/>
            </a:pPr>
            <a:r>
              <a:rPr lang="en-US"/>
              <a:t>Guided - Ask students where they could add variety to their sentences through the use of coordinating conjunctions</a:t>
            </a:r>
            <a:r>
              <a:rPr i="0" lang="en-US" sz="1200">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their personal narratives. Ask them to point out where they added coordinating conjunctions and to explain why they decided to do so</a:t>
            </a:r>
            <a:r>
              <a:rPr i="0" lang="en-US" sz="1200">
                <a:latin typeface="Calibri"/>
                <a:ea typeface="Calibri"/>
                <a:cs typeface="Calibri"/>
                <a:sym typeface="Calibri"/>
              </a:rPr>
              <a:t>.</a:t>
            </a:r>
            <a:endParaRPr i="0" sz="1200">
              <a:latin typeface="Calibri"/>
              <a:ea typeface="Calibri"/>
              <a:cs typeface="Calibri"/>
              <a:sym typeface="Calibri"/>
            </a:endParaRPr>
          </a:p>
        </p:txBody>
      </p:sp>
      <p:sp>
        <p:nvSpPr>
          <p:cNvPr id="208" name="Google Shape;20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owner</a:t>
            </a:r>
            <a:r>
              <a:rPr lang="en-US"/>
              <a:t> of the store is friendly.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These </a:t>
            </a:r>
            <a:r>
              <a:rPr b="1" lang="en-US"/>
              <a:t>peaches</a:t>
            </a:r>
            <a:r>
              <a:rPr lang="en-US"/>
              <a:t> are sweet.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fell </a:t>
            </a:r>
            <a:r>
              <a:rPr b="1" lang="en-US"/>
              <a:t>asleep</a:t>
            </a:r>
            <a:r>
              <a:rPr lang="en-US"/>
              <a:t> at 8:30 last night.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parents </a:t>
            </a:r>
            <a:r>
              <a:rPr b="1" lang="en-US"/>
              <a:t>display </a:t>
            </a:r>
            <a:r>
              <a:rPr lang="en-US"/>
              <a:t>our pictures on the wall.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a:t>
            </a:r>
            <a:r>
              <a:rPr b="1" lang="en-US"/>
              <a:t>shadow</a:t>
            </a:r>
            <a:r>
              <a:rPr lang="en-US"/>
              <a:t> is tall early in the morning.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had a </a:t>
            </a:r>
            <a:r>
              <a:rPr b="1" lang="en-US"/>
              <a:t>dream</a:t>
            </a:r>
            <a:r>
              <a:rPr lang="en-US"/>
              <a:t> about scoring a goal.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a:t>
            </a:r>
            <a:r>
              <a:rPr b="1" lang="en-US"/>
              <a:t>braided</a:t>
            </a:r>
            <a:r>
              <a:rPr lang="en-US"/>
              <a:t> her hair to keep it neat.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parents use </a:t>
            </a:r>
            <a:r>
              <a:rPr b="1" lang="en-US"/>
              <a:t>charcoal</a:t>
            </a:r>
            <a:r>
              <a:rPr lang="en-US"/>
              <a:t> in the grill.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all </a:t>
            </a:r>
            <a:r>
              <a:rPr b="1" lang="en-US"/>
              <a:t>agree</a:t>
            </a:r>
            <a:r>
              <a:rPr lang="en-US"/>
              <a:t> that lunch today was tasty.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do my schoolwork so that I can </a:t>
            </a:r>
            <a:r>
              <a:rPr b="1" lang="en-US"/>
              <a:t>maintain</a:t>
            </a:r>
            <a:r>
              <a:rPr lang="en-US"/>
              <a:t> good grades.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0" name="Google Shape;22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language and conventions topic of compound sentences. See p. T409 in Unit 1.</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 following sentences: Addison plays the piano. She sings in the choir. Ask a volunteer to suggest how to turn these sentences into a compound sentence. (Addison plays the piano, and she sings in the choir.) Then have students identify the word that helped make the two sentences a compound sentence.</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write two sentences: one that is compound and one that is not. Have partners exchange sentences and identify which is a compound sentence. Ask students to explain their reasoning.</a:t>
            </a:r>
            <a:endParaRPr/>
          </a:p>
        </p:txBody>
      </p:sp>
      <p:sp>
        <p:nvSpPr>
          <p:cNvPr id="241" name="Google Shape;24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134 of the Student Interactive encouraging the use of dictionaries and glossaries to clarify meanings as needed. </a:t>
            </a:r>
            <a:endParaRPr/>
          </a:p>
          <a:p>
            <a:pPr indent="-190500" lvl="1" marL="685800" rtl="0" algn="l">
              <a:lnSpc>
                <a:spcPct val="100000"/>
              </a:lnSpc>
              <a:spcBef>
                <a:spcPts val="0"/>
              </a:spcBef>
              <a:spcAft>
                <a:spcPts val="0"/>
              </a:spcAft>
              <a:buClr>
                <a:srgbClr val="000000"/>
              </a:buClr>
              <a:buSzPts val="1200"/>
              <a:buFont typeface="Arial"/>
              <a:buChar char="•"/>
            </a:pPr>
            <a:r>
              <a:rPr b="1" lang="en-US"/>
              <a:t>shield</a:t>
            </a:r>
            <a:r>
              <a:rPr lang="en-US"/>
              <a:t>: to protect by covering </a:t>
            </a:r>
            <a:endParaRPr/>
          </a:p>
          <a:p>
            <a:pPr indent="-190500" lvl="1" marL="685800" rtl="0" algn="l">
              <a:lnSpc>
                <a:spcPct val="100000"/>
              </a:lnSpc>
              <a:spcBef>
                <a:spcPts val="0"/>
              </a:spcBef>
              <a:spcAft>
                <a:spcPts val="0"/>
              </a:spcAft>
              <a:buClr>
                <a:srgbClr val="000000"/>
              </a:buClr>
              <a:buSzPts val="1200"/>
              <a:buFont typeface="Arial"/>
              <a:buChar char="•"/>
            </a:pPr>
            <a:r>
              <a:rPr b="1" lang="en-US"/>
              <a:t>lack</a:t>
            </a:r>
            <a:r>
              <a:rPr lang="en-US"/>
              <a:t>: the state of not having something </a:t>
            </a:r>
            <a:endParaRPr/>
          </a:p>
          <a:p>
            <a:pPr indent="-190500" lvl="1" marL="685800" rtl="0" algn="l">
              <a:lnSpc>
                <a:spcPct val="100000"/>
              </a:lnSpc>
              <a:spcBef>
                <a:spcPts val="0"/>
              </a:spcBef>
              <a:spcAft>
                <a:spcPts val="0"/>
              </a:spcAft>
              <a:buClr>
                <a:srgbClr val="000000"/>
              </a:buClr>
              <a:buSzPts val="1200"/>
              <a:buFont typeface="Arial"/>
              <a:buChar char="•"/>
            </a:pPr>
            <a:r>
              <a:rPr b="1" lang="en-US"/>
              <a:t>exposure</a:t>
            </a:r>
            <a:r>
              <a:rPr lang="en-US"/>
              <a:t>: the condition of being unprotected from severe weather, such as extreme heat </a:t>
            </a:r>
            <a:endParaRPr/>
          </a:p>
          <a:p>
            <a:pPr indent="-190500" lvl="1" marL="685800" rtl="0" algn="l">
              <a:lnSpc>
                <a:spcPct val="100000"/>
              </a:lnSpc>
              <a:spcBef>
                <a:spcPts val="0"/>
              </a:spcBef>
              <a:spcAft>
                <a:spcPts val="0"/>
              </a:spcAft>
              <a:buClr>
                <a:srgbClr val="000000"/>
              </a:buClr>
              <a:buSzPts val="1200"/>
              <a:buFont typeface="Arial"/>
              <a:buChar char="•"/>
            </a:pPr>
            <a:r>
              <a:rPr b="1" lang="en-US"/>
              <a:t>nomadic</a:t>
            </a:r>
            <a:r>
              <a:rPr lang="en-US"/>
              <a:t>: moving around a lot </a:t>
            </a:r>
            <a:endParaRPr/>
          </a:p>
          <a:p>
            <a:pPr indent="-190500" lvl="1" marL="685800" rtl="0" algn="l">
              <a:lnSpc>
                <a:spcPct val="100000"/>
              </a:lnSpc>
              <a:spcBef>
                <a:spcPts val="0"/>
              </a:spcBef>
              <a:spcAft>
                <a:spcPts val="0"/>
              </a:spcAft>
              <a:buClr>
                <a:srgbClr val="000000"/>
              </a:buClr>
              <a:buSzPts val="1200"/>
              <a:buFont typeface="Arial"/>
              <a:buChar char="•"/>
            </a:pPr>
            <a:r>
              <a:rPr b="1" lang="en-US"/>
              <a:t>landscape</a:t>
            </a:r>
            <a:r>
              <a:rPr lang="en-US"/>
              <a:t>: the natural features seen in an area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These words will help you understand the meaning of scientific phrases in Living in Deserts. As you read, highlight the words when you see them in the text. Ask yourself what information they convey.</a:t>
            </a:r>
            <a:endParaRPr/>
          </a:p>
        </p:txBody>
      </p:sp>
      <p:sp>
        <p:nvSpPr>
          <p:cNvPr id="263" name="Google Shape;26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Prompt students to establish what they want to know about deserts.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Tell students to look for photos and captions that help them understand the text.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Encourage students to mark anything they find confusing. </a:t>
            </a:r>
            <a:endParaRPr/>
          </a:p>
          <a:p>
            <a:pPr indent="-228600" lvl="1" marL="685800" rtl="0" algn="l">
              <a:lnSpc>
                <a:spcPct val="100000"/>
              </a:lnSpc>
              <a:spcBef>
                <a:spcPts val="0"/>
              </a:spcBef>
              <a:spcAft>
                <a:spcPts val="0"/>
              </a:spcAft>
              <a:buClr>
                <a:srgbClr val="000000"/>
              </a:buClr>
              <a:buSzPts val="1200"/>
              <a:buFont typeface="Arial"/>
              <a:buChar char="•"/>
            </a:pPr>
            <a:r>
              <a:rPr lang="en-US"/>
              <a:t>CONNECT Have students make connections to the text and what they already know about the desert.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respond by summarizing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r>
              <a:rPr lang="en-US">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79" name="Google Shape;27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290" name="Google Shape;29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begin reading Living in Deserts, I first notice the chapter number and the chapter title, “Welcome to the Desert.” Based on these text features, I know that this text is divided into sections. As I begin reading, the author’s descriptive language makes me feel like I am actually in a desert. This “welcome” makes me want to keep reading to find out more about deserts</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ask myself questions about the text. The first sentence in paragraph 2 uses the word extreme to describe a desert. I ask myself, I wonder what makes deserts extreme places to live? I will look for answers to this question as I continue reading the text</a:t>
            </a:r>
            <a:r>
              <a:rPr lang="en-US"/>
              <a:t>. </a:t>
            </a:r>
            <a:endParaRPr b="0" i="0" u="none" strike="noStrike">
              <a:solidFill>
                <a:srgbClr val="000000"/>
              </a:solidFill>
              <a:latin typeface="Calibri"/>
              <a:ea typeface="Calibri"/>
              <a:cs typeface="Calibri"/>
              <a:sym typeface="Calibri"/>
            </a:endParaRPr>
          </a:p>
        </p:txBody>
      </p:sp>
      <p:sp>
        <p:nvSpPr>
          <p:cNvPr id="302" name="Google Shape;30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text and examine the map, I know that this map represents the world. I recognize the continents and oceans. The map helps me better understand the information in the text by showing me the size and location of deserts. The map is surprising to me because I did not know Antarctica was a desert</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reading the text and caption, I’ll summarize what I have read so far. When I summarize, I tell the key ideas, or most important ideas, in the text. A summary of this text could be: Earth has different kinds of deserts. Some deserts can be very hot, and some can be very cold</a:t>
            </a:r>
            <a:r>
              <a:rPr lang="en-US"/>
              <a:t>. </a:t>
            </a:r>
            <a:endParaRPr b="0" i="0" u="none" strike="noStrike">
              <a:solidFill>
                <a:srgbClr val="000000"/>
              </a:solidFill>
              <a:latin typeface="Calibri"/>
              <a:ea typeface="Calibri"/>
              <a:cs typeface="Calibri"/>
              <a:sym typeface="Calibri"/>
            </a:endParaRPr>
          </a:p>
        </p:txBody>
      </p:sp>
      <p:sp>
        <p:nvSpPr>
          <p:cNvPr id="315" name="Google Shape;31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sentence in paragraph 5 tells me that deserts can be dangerous. I know that a sunburn can really hurt and it’s not good for you. I can infer that heatstroke and dehydration are also problems that can affect people, and I can infer that they are even more serious than a sunburn</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find the yurts to be very interesting. However, I am confused by the text that states that nomadic people carry their yurts with them. How do people put up and take down yurts? How do people carry yurts as they move from place to place? I’ll mark the text that is confusing and write my questions in the margin. As I read, I’ll look for answers to my questions</a:t>
            </a:r>
            <a:r>
              <a:rPr lang="en-US"/>
              <a:t>.</a:t>
            </a:r>
            <a:endParaRPr b="0" i="0" u="none" strike="noStrike">
              <a:solidFill>
                <a:srgbClr val="000000"/>
              </a:solidFill>
              <a:latin typeface="Calibri"/>
              <a:ea typeface="Calibri"/>
              <a:cs typeface="Calibri"/>
              <a:sym typeface="Calibri"/>
            </a:endParaRPr>
          </a:p>
        </p:txBody>
      </p:sp>
      <p:sp>
        <p:nvSpPr>
          <p:cNvPr id="328" name="Google Shape;3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turned the page, the photograph immediately caught my attention. The text and caption help me understand that the photograph shows an underground home that people build to stay cool in hot deserts</a:t>
            </a:r>
            <a:r>
              <a:rPr b="0" i="1"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text, I am a bit confused by how the author is using the words traditional and modern. If I look at the photograph and read the caption about the modern city, it helps me better understand the meaning of these words and how they are used in the text. </a:t>
            </a:r>
            <a:endParaRPr b="0" i="1" u="none" strike="noStrike">
              <a:solidFill>
                <a:srgbClr val="000000"/>
              </a:solidFill>
              <a:latin typeface="Calibri"/>
              <a:ea typeface="Calibri"/>
              <a:cs typeface="Calibri"/>
              <a:sym typeface="Calibri"/>
            </a:endParaRPr>
          </a:p>
        </p:txBody>
      </p:sp>
      <p:sp>
        <p:nvSpPr>
          <p:cNvPr id="341" name="Google Shape;34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notice that a new chapter begins on this page. I’ll summarize the text on this page to help me figure out what this chapter will be about: Deserts have harsh conditions that make living in them difficult, but people have figured out ways to get what they need to survive</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text, I am surprised to learn that people can grow crops in deserts. If deserts are places with little rainfall, how can crops grow? I’ll mark this text because I’m confused by how crops can grow in deserts. I will keep reading to look for an answer to my question</a:t>
            </a:r>
            <a:r>
              <a:rPr lang="en-US"/>
              <a:t>.</a:t>
            </a:r>
            <a:endParaRPr b="0" i="0" u="none" strike="noStrike">
              <a:solidFill>
                <a:srgbClr val="000000"/>
              </a:solidFill>
              <a:latin typeface="Calibri"/>
              <a:ea typeface="Calibri"/>
              <a:cs typeface="Calibri"/>
              <a:sym typeface="Calibri"/>
            </a:endParaRPr>
          </a:p>
        </p:txBody>
      </p:sp>
      <p:sp>
        <p:nvSpPr>
          <p:cNvPr id="354" name="Google Shape;3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reading the text on this page, it’s good to stop and summarize the key idea that the author presents. I understand that desert conditions can be dangerous for people. Some desert people wear special clothes that help to protect them from these harsh conditions</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text and caption tell me that some desert people travel a lot and depend on goats for food and carrying water. My family and the Tuareg people both need food and water. However, my family doesn’t live in a desert or move from place to place. We only travel long distances to vacation or to see friends and relatives</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367" name="Google Shape;36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 photograph and caption help you understand the text? </a:t>
            </a:r>
            <a:endParaRPr/>
          </a:p>
          <a:p>
            <a:pPr indent="-215900" lvl="1" marL="685800" rtl="0" algn="l">
              <a:lnSpc>
                <a:spcPct val="100000"/>
              </a:lnSpc>
              <a:spcBef>
                <a:spcPts val="0"/>
              </a:spcBef>
              <a:spcAft>
                <a:spcPts val="0"/>
              </a:spcAft>
              <a:buSzPts val="1200"/>
              <a:buFont typeface="Arial"/>
              <a:buChar char="•"/>
            </a:pPr>
            <a:r>
              <a:rPr lang="en-US"/>
              <a:t>Possible Response: The photograph and caption help me picture the text details, such as a camel’s hair and wide feet, and they also help me understand how well-suited camels are to survive in a desert environment.</a:t>
            </a:r>
            <a:endParaRPr/>
          </a:p>
          <a:p>
            <a:pPr indent="-228600" lvl="0" marL="241300" rtl="0" algn="l">
              <a:lnSpc>
                <a:spcPct val="100000"/>
              </a:lnSpc>
              <a:spcBef>
                <a:spcPts val="0"/>
              </a:spcBef>
              <a:spcAft>
                <a:spcPts val="0"/>
              </a:spcAft>
              <a:buSzPts val="1200"/>
              <a:buFont typeface="Calibri"/>
              <a:buAutoNum type="arabicPeriod"/>
            </a:pPr>
            <a:r>
              <a:rPr lang="en-US"/>
              <a:t>THINK ALOUD </a:t>
            </a:r>
            <a:r>
              <a:rPr i="1" lang="en-US"/>
              <a:t>As I continue to read, I have questions about the text. I will mark the second sentence in paragraph 14 because I have questions about how desert people use camels today</a:t>
            </a:r>
            <a:r>
              <a:rPr lang="en-US"/>
              <a:t>. </a:t>
            </a:r>
            <a:endParaRPr b="0" i="0" u="none" strike="noStrike">
              <a:solidFill>
                <a:srgbClr val="000000"/>
              </a:solidFill>
              <a:latin typeface="Calibri"/>
              <a:ea typeface="Calibri"/>
              <a:cs typeface="Calibri"/>
              <a:sym typeface="Calibri"/>
            </a:endParaRPr>
          </a:p>
        </p:txBody>
      </p:sp>
      <p:sp>
        <p:nvSpPr>
          <p:cNvPr id="380" name="Google Shape;38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summarize the text on this page to help you understand what this chapter will be about? </a:t>
            </a:r>
            <a:endParaRPr/>
          </a:p>
          <a:p>
            <a:pPr indent="-215900" lvl="1" marL="685800" rtl="0" algn="l">
              <a:lnSpc>
                <a:spcPct val="100000"/>
              </a:lnSpc>
              <a:spcBef>
                <a:spcPts val="0"/>
              </a:spcBef>
              <a:spcAft>
                <a:spcPts val="0"/>
              </a:spcAft>
              <a:buSzPts val="1200"/>
              <a:buFont typeface="Arial"/>
              <a:buChar char="•"/>
            </a:pPr>
            <a:r>
              <a:rPr lang="en-US"/>
              <a:t>Possible Response: People living at the edges of deserts can cause problems by using more resources than the land can support.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the author describes what happens to plants when the soil is weak and dry, it reminds me of a time I tried to grow a plant, but I forgot to have someone water it when I went on vacation. The plant became so dried out that it died. The experience with my plant helps me better understand what happens to plants in the process of desertification</a:t>
            </a:r>
            <a:r>
              <a:rPr lang="en-US"/>
              <a:t>.</a:t>
            </a:r>
            <a:endParaRPr b="0" i="0" u="none" strike="noStrike">
              <a:solidFill>
                <a:srgbClr val="000000"/>
              </a:solidFill>
              <a:latin typeface="Calibri"/>
              <a:ea typeface="Calibri"/>
              <a:cs typeface="Calibri"/>
              <a:sym typeface="Calibri"/>
            </a:endParaRPr>
          </a:p>
        </p:txBody>
      </p:sp>
      <p:sp>
        <p:nvSpPr>
          <p:cNvPr id="393" name="Google Shape;39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Ask: What does the author want me to understand by reading the text on this page? </a:t>
            </a:r>
            <a:endParaRPr/>
          </a:p>
          <a:p>
            <a:pPr indent="-215900" lvl="1" marL="685800" rtl="0" algn="l">
              <a:lnSpc>
                <a:spcPct val="100000"/>
              </a:lnSpc>
              <a:spcBef>
                <a:spcPts val="0"/>
              </a:spcBef>
              <a:spcAft>
                <a:spcPts val="0"/>
              </a:spcAft>
              <a:buSzPts val="1200"/>
              <a:buFont typeface="Arial"/>
              <a:buChar char="•"/>
            </a:pPr>
            <a:r>
              <a:rPr lang="en-US"/>
              <a:t>Possible Response: Some people and companies harm and pollute deserts through their activities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recognize that this text is focused on how people try to save deserts. What does the author mean when she says, “Some governments restrict the ways people can use the land”? I’m not sure what this sentence means, so I’ll mark it and look for information that can help me answer my question</a:t>
            </a:r>
            <a:r>
              <a:rPr lang="en-US"/>
              <a:t>. </a:t>
            </a:r>
            <a:endParaRPr b="0" i="0" u="none" strike="noStrike">
              <a:solidFill>
                <a:srgbClr val="000000"/>
              </a:solidFill>
              <a:latin typeface="Calibri"/>
              <a:ea typeface="Calibri"/>
              <a:cs typeface="Calibri"/>
              <a:sym typeface="Calibri"/>
            </a:endParaRPr>
          </a:p>
        </p:txBody>
      </p:sp>
      <p:sp>
        <p:nvSpPr>
          <p:cNvPr id="406" name="Google Shape;40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turn the page, I notice that the text about deserts has ended and that the author has included a glossary. I know a glossary is a list of important words in a text and their definitions, and it can help me understand the meanings of unfamiliar words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do you notice about the way the words in the glossary are organized? Why do you think glossary words are organized this way? </a:t>
            </a:r>
            <a:endParaRPr/>
          </a:p>
          <a:p>
            <a:pPr indent="-215900" lvl="1" marL="685800" rtl="0" algn="l">
              <a:lnSpc>
                <a:spcPct val="100000"/>
              </a:lnSpc>
              <a:spcBef>
                <a:spcPts val="0"/>
              </a:spcBef>
              <a:spcAft>
                <a:spcPts val="0"/>
              </a:spcAft>
              <a:buSzPts val="1200"/>
              <a:buFont typeface="Arial"/>
              <a:buChar char="•"/>
            </a:pPr>
            <a:r>
              <a:rPr lang="en-US"/>
              <a:t>Possible Response: The glossary words are organized in alphabetical, or ABC, order. This order helps readers quickly find a specific word or words in the list.</a:t>
            </a:r>
            <a:endParaRPr b="0" i="0" u="none" strike="noStrike">
              <a:solidFill>
                <a:srgbClr val="000000"/>
              </a:solidFill>
              <a:latin typeface="Calibri"/>
              <a:ea typeface="Calibri"/>
              <a:cs typeface="Calibri"/>
              <a:sym typeface="Calibri"/>
            </a:endParaRPr>
          </a:p>
        </p:txBody>
      </p:sp>
      <p:sp>
        <p:nvSpPr>
          <p:cNvPr id="419" name="Google Shape;41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turn to this page, I read the heading “For More Information.” The heading helps me understand that this is a list of sources with additional information about deserts that I can read on my own</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i="1" lang="en-US"/>
              <a:t>When I turn to this page, I scan the list to review the topics or key words that are used in the text. I can use this index to help me find information about these concepts in the text. I also review the list to consider which topics or key words I understand after reading Living in Deserts and which are unclear to me. How could I use the index to find out more about the topics or key words that I do not fully understand</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432" name="Google Shape;43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of informational text use domain-specific words, or words that are related to a specific topic or subject. The vocabulary words shield, lack, exposure, nomadic, and landscape are words related to desert environments.</a:t>
            </a:r>
            <a:endParaRPr/>
          </a:p>
          <a:p>
            <a:pPr indent="-228600" lvl="1" marL="685800" rtl="0" algn="l">
              <a:lnSpc>
                <a:spcPct val="100000"/>
              </a:lnSpc>
              <a:spcBef>
                <a:spcPts val="0"/>
              </a:spcBef>
              <a:spcAft>
                <a:spcPts val="0"/>
              </a:spcAft>
              <a:buClr>
                <a:srgbClr val="000000"/>
              </a:buClr>
              <a:buSzPts val="1200"/>
              <a:buFont typeface="Arial"/>
              <a:buChar char="•"/>
            </a:pPr>
            <a:r>
              <a:rPr lang="en-US"/>
              <a:t>Review the meaning of each vocabulary word.</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what the word tells you about survival in deserts.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 158 of the Student Interactive using the word shield.</a:t>
            </a:r>
            <a:endParaRPr/>
          </a:p>
          <a:p>
            <a:pPr indent="-228600" lvl="1" marL="685800" rtl="0" algn="l">
              <a:lnSpc>
                <a:spcPct val="100000"/>
              </a:lnSpc>
              <a:spcBef>
                <a:spcPts val="0"/>
              </a:spcBef>
              <a:spcAft>
                <a:spcPts val="0"/>
              </a:spcAft>
              <a:buClr>
                <a:srgbClr val="000000"/>
              </a:buClr>
              <a:buSzPts val="1200"/>
              <a:buFont typeface="Arial"/>
              <a:buChar char="•"/>
            </a:pPr>
            <a:r>
              <a:rPr lang="en-US"/>
              <a:t>I read that shield means “to protect by covering.”</a:t>
            </a:r>
            <a:endParaRPr/>
          </a:p>
          <a:p>
            <a:pPr indent="-228600" lvl="1" marL="685800" rtl="0" algn="l">
              <a:lnSpc>
                <a:spcPct val="100000"/>
              </a:lnSpc>
              <a:spcBef>
                <a:spcPts val="0"/>
              </a:spcBef>
              <a:spcAft>
                <a:spcPts val="0"/>
              </a:spcAft>
              <a:buClr>
                <a:srgbClr val="000000"/>
              </a:buClr>
              <a:buSzPts val="1200"/>
              <a:buFont typeface="Arial"/>
              <a:buChar char="•"/>
            </a:pPr>
            <a:r>
              <a:rPr lang="en-US"/>
              <a:t>I determine that shield best fits into the section titled “Relates to Protection in the Desert” because the word shield relates to protection.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158 of the Student Interactive. Evaluate students’ completion of the activity to assess their understanding of the vocabulary words.</a:t>
            </a:r>
            <a:endParaRPr b="0" i="0" u="none" strike="noStrike">
              <a:solidFill>
                <a:srgbClr val="000000"/>
              </a:solidFill>
              <a:latin typeface="Calibri"/>
              <a:ea typeface="Calibri"/>
              <a:cs typeface="Calibri"/>
              <a:sym typeface="Calibri"/>
            </a:endParaRPr>
          </a:p>
        </p:txBody>
      </p:sp>
      <p:sp>
        <p:nvSpPr>
          <p:cNvPr id="445" name="Google Shape;44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159 of the Student Interactive.</a:t>
            </a:r>
            <a:endParaRPr>
              <a:latin typeface="Calibri"/>
              <a:ea typeface="Calibri"/>
              <a:cs typeface="Calibri"/>
              <a:sym typeface="Calibri"/>
            </a:endParaRPr>
          </a:p>
        </p:txBody>
      </p:sp>
      <p:sp>
        <p:nvSpPr>
          <p:cNvPr id="459" name="Google Shape;45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164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since high-frequency words are ones that appear often in texts but do not follow regular word study patterns, students need to practice reading them.</a:t>
            </a:r>
            <a:endParaRPr b="0" i="0" u="none" strike="noStrike">
              <a:solidFill>
                <a:srgbClr val="000000"/>
              </a:solidFill>
              <a:latin typeface="Calibri"/>
              <a:ea typeface="Calibri"/>
              <a:cs typeface="Calibri"/>
              <a:sym typeface="Calibri"/>
            </a:endParaRPr>
          </a:p>
        </p:txBody>
      </p:sp>
      <p:sp>
        <p:nvSpPr>
          <p:cNvPr id="473" name="Google Shape;47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An adjective describes a noun (person, place, or thing). A comparative adjective compares two nouns. A superlative adjective compares three or more nouns.</a:t>
            </a:r>
            <a:endParaRPr/>
          </a:p>
          <a:p>
            <a:pPr indent="-228600" lvl="1" marL="698500" rtl="0" algn="l">
              <a:lnSpc>
                <a:spcPct val="100000"/>
              </a:lnSpc>
              <a:spcBef>
                <a:spcPts val="0"/>
              </a:spcBef>
              <a:spcAft>
                <a:spcPts val="0"/>
              </a:spcAft>
              <a:buSzPts val="1200"/>
              <a:buFont typeface="Arial"/>
              <a:buChar char="•"/>
            </a:pPr>
            <a:r>
              <a:rPr lang="en-US"/>
              <a:t>Comparative adjectives usually end in -er.</a:t>
            </a:r>
            <a:endParaRPr/>
          </a:p>
          <a:p>
            <a:pPr indent="-228600" lvl="1" marL="698500" rtl="0" algn="l">
              <a:lnSpc>
                <a:spcPct val="100000"/>
              </a:lnSpc>
              <a:spcBef>
                <a:spcPts val="0"/>
              </a:spcBef>
              <a:spcAft>
                <a:spcPts val="0"/>
              </a:spcAft>
              <a:buSzPts val="1200"/>
              <a:buFont typeface="Arial"/>
              <a:buChar char="•"/>
            </a:pPr>
            <a:r>
              <a:rPr lang="en-US"/>
              <a:t>Superlative adjectives usually end in -est.</a:t>
            </a:r>
            <a:endParaRPr/>
          </a:p>
          <a:p>
            <a:pPr indent="-228600" lvl="0" marL="241300" rtl="0" algn="l">
              <a:lnSpc>
                <a:spcPct val="100000"/>
              </a:lnSpc>
              <a:spcBef>
                <a:spcPts val="0"/>
              </a:spcBef>
              <a:spcAft>
                <a:spcPts val="0"/>
              </a:spcAft>
              <a:buSzPts val="1200"/>
              <a:buFont typeface="Calibri"/>
              <a:buAutoNum type="arabicPeriod"/>
            </a:pPr>
            <a:r>
              <a:rPr lang="en-US"/>
              <a:t>Explain that we use comparative and superlative adjectives when we want to compare a characteristic of two or more people, places, or things. For example, to compare the height of two people, we might say one person is taller than the other. Ask students what they would say if they were comparing three people—or a hundred!</a:t>
            </a:r>
            <a:endParaRPr/>
          </a:p>
          <a:p>
            <a:pPr indent="-228600" lvl="0" marL="241300" rtl="0" algn="l">
              <a:lnSpc>
                <a:spcPct val="100000"/>
              </a:lnSpc>
              <a:spcBef>
                <a:spcPts val="0"/>
              </a:spcBef>
              <a:spcAft>
                <a:spcPts val="0"/>
              </a:spcAft>
              <a:buSzPts val="1200"/>
              <a:buFont typeface="Calibri"/>
              <a:buAutoNum type="arabicPeriod"/>
            </a:pPr>
            <a:r>
              <a:rPr lang="en-US"/>
              <a:t>As you read personal narratives from the stack together, help students identify comparative and superlative adjectives and verbally explain the function of each in several sentences.</a:t>
            </a:r>
            <a:endParaRPr/>
          </a:p>
          <a:p>
            <a:pPr indent="-228600" lvl="0" marL="241300" rtl="0" algn="l">
              <a:lnSpc>
                <a:spcPct val="100000"/>
              </a:lnSpc>
              <a:spcBef>
                <a:spcPts val="0"/>
              </a:spcBef>
              <a:spcAft>
                <a:spcPts val="0"/>
              </a:spcAft>
              <a:buSzPts val="1200"/>
              <a:buFont typeface="Calibri"/>
              <a:buAutoNum type="arabicPeriod"/>
            </a:pPr>
            <a:r>
              <a:rPr lang="en-US"/>
              <a:t>Then direct students to p. 170 in the Student Interactive. Have them read the page and complete the My Turn. Encourage each student to read the paragraph aloud, demonstrating that they know how to use these adjectives correctly.</a:t>
            </a:r>
            <a:endParaRPr b="0" i="0" u="none" strike="noStrike">
              <a:solidFill>
                <a:srgbClr val="000000"/>
              </a:solidFill>
              <a:latin typeface="Calibri"/>
              <a:ea typeface="Calibri"/>
              <a:cs typeface="Calibri"/>
              <a:sym typeface="Calibri"/>
            </a:endParaRPr>
          </a:p>
        </p:txBody>
      </p:sp>
      <p:sp>
        <p:nvSpPr>
          <p:cNvPr id="489" name="Google Shape;48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The My Turn on p. 170 of the Student Interactive asks students to edit their personal narrative for comparative and superlative adjectives.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Think aloud how to compare items in the classroom using descriptive adjectives.</a:t>
            </a:r>
            <a:endParaRPr/>
          </a:p>
          <a:p>
            <a:pPr indent="-228600" lvl="1" marL="685800" rtl="0" algn="l">
              <a:lnSpc>
                <a:spcPct val="100000"/>
              </a:lnSpc>
              <a:spcBef>
                <a:spcPts val="0"/>
              </a:spcBef>
              <a:spcAft>
                <a:spcPts val="0"/>
              </a:spcAft>
              <a:buClr>
                <a:srgbClr val="000000"/>
              </a:buClr>
              <a:buSzPts val="1200"/>
              <a:buFont typeface="Arial"/>
              <a:buChar char="•"/>
            </a:pPr>
            <a:r>
              <a:rPr lang="en-US"/>
              <a:t>Shared - Read a stack text. Identify where nouns could be compared and make up sentences for them.</a:t>
            </a:r>
            <a:endParaRPr/>
          </a:p>
          <a:p>
            <a:pPr indent="-228600" lvl="1" marL="685800" rtl="0" algn="l">
              <a:lnSpc>
                <a:spcPct val="100000"/>
              </a:lnSpc>
              <a:spcBef>
                <a:spcPts val="0"/>
              </a:spcBef>
              <a:spcAft>
                <a:spcPts val="0"/>
              </a:spcAft>
              <a:buClr>
                <a:srgbClr val="000000"/>
              </a:buClr>
              <a:buSzPts val="1200"/>
              <a:buFont typeface="Arial"/>
              <a:buChar char="•"/>
            </a:pPr>
            <a:r>
              <a:rPr lang="en-US"/>
              <a:t>Guided - Prompt students to locate a place in their draft where they can compare using descriptive adjectives.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sentences from their drafts that use comparative and superlative adjectives. Ask the class to identify each adjective and what it compares.</a:t>
            </a:r>
            <a:endParaRPr/>
          </a:p>
        </p:txBody>
      </p:sp>
      <p:sp>
        <p:nvSpPr>
          <p:cNvPr id="503" name="Google Shape;50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words with the vowel digraphs ee, ea, ai, ay, ow, and oa can be multisyllabic words. The words with these digraphs will usually have a long vowel sound.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 words owner, charcoal, peaches, asleep, display, and maintain. Say each word aloud, emphasizing the long vowel sounds. Have students repeat the words after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167 of the Student Interactive independently.</a:t>
            </a:r>
            <a:endParaRPr b="0" i="0" u="none" strike="noStrike">
              <a:solidFill>
                <a:srgbClr val="000000"/>
              </a:solidFill>
              <a:latin typeface="Calibri"/>
              <a:ea typeface="Calibri"/>
              <a:cs typeface="Calibri"/>
              <a:sym typeface="Calibri"/>
            </a:endParaRPr>
          </a:p>
        </p:txBody>
      </p:sp>
      <p:sp>
        <p:nvSpPr>
          <p:cNvPr id="516" name="Google Shape;51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Explain that a sentence with a compound subject has two or more subjects joined by the coordinating conjunction and or oak. A compound predicate tells two or more actions someone or something did. Compound predicates are joined by and, but, or oak.</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Write the following sentence on the board: The soup smells and tastes great. Have a volunteer read aloud the sentence and identify the conjunction. Then ask the volunteer to tell whether this sentence has a compound subject or a compound predicate.</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work in pairs. Each student writes a sentence. Then the partner edits the sentence so that it has a compound subject or predicate and reads the new sentence aloud. The writer of the sentence listens carefully and identifies the conjunction used to make the compound subject or compound predicate.</a:t>
            </a:r>
            <a:endParaRPr/>
          </a:p>
        </p:txBody>
      </p:sp>
      <p:sp>
        <p:nvSpPr>
          <p:cNvPr id="530" name="Google Shape;53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authors sometimes structure informational text to include features, such as sections, tables, graphs, bullets, numbers, and bold and italicized font. Maps, photos, and captions are other features common in informational text. Point out to students that recognizing structures of informational text, including text features, can help support their understanding of the text.</a:t>
            </a:r>
            <a:endParaRPr/>
          </a:p>
          <a:p>
            <a:pPr indent="-215900" lvl="1" marL="685800" rtl="0" algn="l">
              <a:lnSpc>
                <a:spcPct val="100000"/>
              </a:lnSpc>
              <a:spcBef>
                <a:spcPts val="0"/>
              </a:spcBef>
              <a:spcAft>
                <a:spcPts val="0"/>
              </a:spcAft>
              <a:buSzPts val="1200"/>
              <a:buFont typeface="Arial"/>
              <a:buChar char="•"/>
            </a:pPr>
            <a:r>
              <a:rPr lang="en-US"/>
              <a:t>Recognize and identify a text feature in the informational text.</a:t>
            </a:r>
            <a:endParaRPr/>
          </a:p>
          <a:p>
            <a:pPr indent="-215900" lvl="1" marL="685800" rtl="0" algn="l">
              <a:lnSpc>
                <a:spcPct val="100000"/>
              </a:lnSpc>
              <a:spcBef>
                <a:spcPts val="0"/>
              </a:spcBef>
              <a:spcAft>
                <a:spcPts val="0"/>
              </a:spcAft>
              <a:buSzPts val="1200"/>
              <a:buFont typeface="Arial"/>
              <a:buChar char="•"/>
            </a:pPr>
            <a:r>
              <a:rPr lang="en-US"/>
              <a:t>Think about what the text feature tells you.</a:t>
            </a:r>
            <a:endParaRPr/>
          </a:p>
          <a:p>
            <a:pPr indent="-215900" lvl="1" marL="685800" rtl="0" algn="l">
              <a:lnSpc>
                <a:spcPct val="100000"/>
              </a:lnSpc>
              <a:spcBef>
                <a:spcPts val="0"/>
              </a:spcBef>
              <a:spcAft>
                <a:spcPts val="0"/>
              </a:spcAft>
              <a:buSzPts val="1200"/>
              <a:buFont typeface="Arial"/>
              <a:buChar char="•"/>
            </a:pPr>
            <a:r>
              <a:rPr lang="en-US"/>
              <a:t>Analyze how the text feature supports your understanding of the topic.</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136 of the Student Interactive to model how to annotate the text to analyze text features.</a:t>
            </a:r>
            <a:endParaRPr/>
          </a:p>
          <a:p>
            <a:pPr indent="-215900" lvl="1" marL="685800" rtl="0" algn="l">
              <a:lnSpc>
                <a:spcPct val="100000"/>
              </a:lnSpc>
              <a:spcBef>
                <a:spcPts val="0"/>
              </a:spcBef>
              <a:spcAft>
                <a:spcPts val="0"/>
              </a:spcAft>
              <a:buSzPts val="1200"/>
              <a:buFont typeface="Arial"/>
              <a:buChar char="•"/>
            </a:pPr>
            <a:r>
              <a:rPr i="1" lang="en-US"/>
              <a:t>Which text feature on this page tells me that the text will be presented in a certain order? I scan the page and recognize that the chapter title is a text feature that tells me the text will be organized into chapters and presented in a certain order. So I will underline “Chapter 1.”</a:t>
            </a:r>
            <a:endParaRPr/>
          </a:p>
          <a:p>
            <a:pPr indent="-215900" lvl="1" marL="685800" rtl="0" algn="l">
              <a:lnSpc>
                <a:spcPct val="100000"/>
              </a:lnSpc>
              <a:spcBef>
                <a:spcPts val="0"/>
              </a:spcBef>
              <a:spcAft>
                <a:spcPts val="0"/>
              </a:spcAft>
              <a:buSzPts val="1200"/>
              <a:buFont typeface="Arial"/>
              <a:buChar char="•"/>
            </a:pPr>
            <a:r>
              <a:rPr lang="en-US"/>
              <a:t>Have partners work together to read the Close Read note on p. 138 of the Student Interactive to practice annotating the text to analyze text features. Help students recognize the connection between the map and the second sentence of paragraph 3. Discuss students’ annotations to monitor their comprehension of the reading skill.</a:t>
            </a:r>
            <a:endParaRPr/>
          </a:p>
          <a:p>
            <a:pPr indent="-139700" lvl="0" marL="228600" rtl="0" algn="l">
              <a:lnSpc>
                <a:spcPct val="100000"/>
              </a:lnSpc>
              <a:spcBef>
                <a:spcPts val="0"/>
              </a:spcBef>
              <a:spcAft>
                <a:spcPts val="0"/>
              </a:spcAft>
              <a:buSzPts val="1200"/>
              <a:buFont typeface="Calibri"/>
              <a:buNone/>
            </a:pPr>
            <a:r>
              <a:t/>
            </a:r>
            <a:endParaRPr i="0"/>
          </a:p>
        </p:txBody>
      </p:sp>
      <p:sp>
        <p:nvSpPr>
          <p:cNvPr id="552" name="Google Shape;55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examine the text features above paragraph 1. Have students underline a text feature that tells the text will be presented in a certain order. See student page for a possible response. </a:t>
            </a:r>
            <a:endParaRPr/>
          </a:p>
          <a:p>
            <a:pPr indent="-215900" lvl="0" marL="228600" rtl="0" algn="l">
              <a:lnSpc>
                <a:spcPct val="100000"/>
              </a:lnSpc>
              <a:spcBef>
                <a:spcPts val="0"/>
              </a:spcBef>
              <a:spcAft>
                <a:spcPts val="0"/>
              </a:spcAft>
              <a:buSzPts val="1200"/>
              <a:buFont typeface="Calibri"/>
              <a:buAutoNum type="arabicPeriod"/>
            </a:pPr>
            <a:r>
              <a:rPr lang="en-US"/>
              <a:t>Guide students in recognizing the difference between the chapter numbers and the chapter titles. Ask them to compare and contrast these text features. </a:t>
            </a:r>
            <a:endParaRPr/>
          </a:p>
          <a:p>
            <a:pPr indent="-215900" lvl="1" marL="685800" rtl="0" algn="l">
              <a:lnSpc>
                <a:spcPct val="100000"/>
              </a:lnSpc>
              <a:spcBef>
                <a:spcPts val="0"/>
              </a:spcBef>
              <a:spcAft>
                <a:spcPts val="0"/>
              </a:spcAft>
              <a:buSzPts val="1200"/>
              <a:buFont typeface="Arial"/>
              <a:buChar char="•"/>
            </a:pPr>
            <a:r>
              <a:rPr lang="en-US"/>
              <a:t>Possible Response: Both types of text features divide the informational text into sections. The chapter numbers show the sequence of chapters, and the chapter titles tell the focus or key idea that will be discussed in each chapter. DOK 2</a:t>
            </a:r>
            <a:endParaRPr/>
          </a:p>
        </p:txBody>
      </p:sp>
      <p:sp>
        <p:nvSpPr>
          <p:cNvPr id="564" name="Google Shape;56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examine the map, text, and caption, and ask them to underline facts in the caption and in paragraph 3 that the map helps them understand.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Encourage students to examine the details of the map and think about how those details relate to the text in paragraph 3. Ask: </a:t>
            </a:r>
            <a:r>
              <a:rPr i="1" lang="en-US"/>
              <a:t>What do you think was the author’s purpose for including this map? </a:t>
            </a:r>
            <a:endParaRPr/>
          </a:p>
          <a:p>
            <a:pPr indent="-215900" lvl="1" marL="685800" rtl="0" algn="l">
              <a:lnSpc>
                <a:spcPct val="100000"/>
              </a:lnSpc>
              <a:spcBef>
                <a:spcPts val="0"/>
              </a:spcBef>
              <a:spcAft>
                <a:spcPts val="0"/>
              </a:spcAft>
              <a:buSzPts val="1200"/>
              <a:buFont typeface="Arial"/>
              <a:buChar char="•"/>
            </a:pPr>
            <a:r>
              <a:rPr lang="en-US"/>
              <a:t>Possible Response: The author included the map to provide readers with additional details about the sizes and locations of deserts on Earth. DOK 2</a:t>
            </a:r>
            <a:endParaRPr/>
          </a:p>
        </p:txBody>
      </p:sp>
      <p:sp>
        <p:nvSpPr>
          <p:cNvPr id="577" name="Google Shape;57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4 Question: What creative solutions do people come up with to survive in their environment?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infographic on pp. 130–131 in the Student Interactive. Explain that an infographic is a source that gives information using words and pictures. Have students read the infographic and discuss the different ways people survive in challenging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Which fact about how people learned to survive in challenging environments surprised you the most?</a:t>
            </a:r>
            <a:endParaRPr/>
          </a:p>
          <a:p>
            <a:pPr indent="-190500" lvl="1" marL="685800" rtl="0" algn="l">
              <a:lnSpc>
                <a:spcPct val="100000"/>
              </a:lnSpc>
              <a:spcBef>
                <a:spcPts val="0"/>
              </a:spcBef>
              <a:spcAft>
                <a:spcPts val="0"/>
              </a:spcAft>
              <a:buClr>
                <a:srgbClr val="000000"/>
              </a:buClr>
              <a:buSzPts val="1200"/>
              <a:buFont typeface="Arial"/>
              <a:buChar char="•"/>
            </a:pPr>
            <a:r>
              <a:rPr lang="en-US"/>
              <a:t>Why do you think the solutions to surviving in each environment are different?</a:t>
            </a:r>
            <a:endParaRPr/>
          </a:p>
          <a:p>
            <a:pPr indent="-190500" lvl="1" marL="685800" rtl="0" algn="l">
              <a:lnSpc>
                <a:spcPct val="100000"/>
              </a:lnSpc>
              <a:spcBef>
                <a:spcPts val="0"/>
              </a:spcBef>
              <a:spcAft>
                <a:spcPts val="0"/>
              </a:spcAft>
              <a:buClr>
                <a:srgbClr val="000000"/>
              </a:buClr>
              <a:buSzPts val="1200"/>
              <a:buFont typeface="Arial"/>
              <a:buChar char="•"/>
            </a:pPr>
            <a:r>
              <a:rPr lang="en-US"/>
              <a:t>What do the facts tell you about the importance of finding creative solutions to survive in different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4 question: What creative solutions do people come up with to survive in their environment? Tell students they just learned about four creative solutions people came up with to survive in four challenging environments. Explain that they will read about more creative solutions this week.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freewrite to answer the Quick Write question on p. 131 and then share their responses.</a:t>
            </a:r>
            <a:endParaRPr/>
          </a:p>
        </p:txBody>
      </p:sp>
      <p:sp>
        <p:nvSpPr>
          <p:cNvPr id="116" name="Google Shape;1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reread the caption and scan paragraph 4 to identify and underline text details that support the caption.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Point out that the regions near the equator experience a hot climate. To have students synthesize information, ask: </a:t>
            </a:r>
            <a:r>
              <a:rPr i="1" lang="en-US"/>
              <a:t>How would you describe the distance between Antarctica and the equator? Using the information in the text features, what can you conclude about how a desert’s distance from the equator affects the desert’s temperature?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Antarctica is far from the equator. The text and caption say that Antarctica can be very cold, so a desert area far from the equator can have low temperatures. DOK 2</a:t>
            </a:r>
            <a:endParaRPr/>
          </a:p>
        </p:txBody>
      </p:sp>
      <p:sp>
        <p:nvSpPr>
          <p:cNvPr id="590" name="Google Shape;59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6 to find details in the text that the photograph helps them understand.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analyze the details in the text, photograph, and caption to explain why yurts are good homes for nomadic desert people. </a:t>
            </a:r>
            <a:endParaRPr/>
          </a:p>
          <a:p>
            <a:pPr indent="-215900" lvl="1" marL="685800" rtl="0" algn="l">
              <a:lnSpc>
                <a:spcPct val="100000"/>
              </a:lnSpc>
              <a:spcBef>
                <a:spcPts val="0"/>
              </a:spcBef>
              <a:spcAft>
                <a:spcPts val="0"/>
              </a:spcAft>
              <a:buSzPts val="1200"/>
              <a:buFont typeface="Arial"/>
              <a:buChar char="•"/>
            </a:pPr>
            <a:r>
              <a:rPr lang="en-US"/>
              <a:t>Possible Response: Nomadic people move from place to place, and yurts can be set up and taken down as the people move. Yurts provide shelter from the sun and can stay standing even in high winds. The yurts also appear to be good-sized homes for people and their families. DOK 2</a:t>
            </a:r>
            <a:endParaRPr/>
          </a:p>
        </p:txBody>
      </p:sp>
      <p:sp>
        <p:nvSpPr>
          <p:cNvPr id="603" name="Google Shape;60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study the photograph on the page and scan paragraph 8. Ask: </a:t>
            </a:r>
            <a:r>
              <a:rPr i="1" lang="en-US"/>
              <a:t>What can you tell me about this photograph? What details in the text give you more information about this photograph? </a:t>
            </a:r>
            <a:r>
              <a:rPr lang="en-US"/>
              <a:t>Underline details that give more information about the photograph as students point them out. See student page for possible responses. DOK 2</a:t>
            </a:r>
            <a:endParaRPr/>
          </a:p>
        </p:txBody>
      </p:sp>
      <p:sp>
        <p:nvSpPr>
          <p:cNvPr id="616" name="Google Shape;616;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10 to find and underline details in the caption and text that the photograph supports.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Guide students in recognizing the characteristics and structures of informational text. Ask: </a:t>
            </a:r>
            <a:r>
              <a:rPr i="1" lang="en-US"/>
              <a:t>What features of informational text can you identify on this page? What information do these features help you understand about the topic?</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page includes a photograph, a caption, and bold font. These features help me understand the topic of living in deserts by providing information about an oasis and the types of trees and crops that can grow near an oasis. DOK 2</a:t>
            </a:r>
            <a:endParaRPr/>
          </a:p>
        </p:txBody>
      </p:sp>
      <p:sp>
        <p:nvSpPr>
          <p:cNvPr id="629" name="Google Shape;62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12 and the caption to identify and underline a feature of informational text on the page that supports their understanding of why the Tuareg people raise goats. See student page for a possible response. </a:t>
            </a:r>
            <a:endParaRPr/>
          </a:p>
          <a:p>
            <a:pPr indent="-215900" lvl="0" marL="228600" rtl="0" algn="l">
              <a:lnSpc>
                <a:spcPct val="100000"/>
              </a:lnSpc>
              <a:spcBef>
                <a:spcPts val="0"/>
              </a:spcBef>
              <a:spcAft>
                <a:spcPts val="0"/>
              </a:spcAft>
              <a:buSzPts val="1200"/>
              <a:buFont typeface="Calibri"/>
              <a:buAutoNum type="arabicPeriod"/>
            </a:pPr>
            <a:r>
              <a:rPr lang="en-US"/>
              <a:t>Remind students that the word nomadic means “moving around a lot.” Have students cite evidence that the Tuaregs are a nomadic people. </a:t>
            </a:r>
            <a:endParaRPr/>
          </a:p>
          <a:p>
            <a:pPr indent="-215900" lvl="1" marL="685800" rtl="0" algn="l">
              <a:lnSpc>
                <a:spcPct val="100000"/>
              </a:lnSpc>
              <a:spcBef>
                <a:spcPts val="0"/>
              </a:spcBef>
              <a:spcAft>
                <a:spcPts val="0"/>
              </a:spcAft>
              <a:buSzPts val="1200"/>
              <a:buFont typeface="Arial"/>
              <a:buChar char="•"/>
            </a:pPr>
            <a:r>
              <a:rPr lang="en-US"/>
              <a:t>Possible Response: The text states that the Tuareg people have traveled across the desert “for hundreds of years” and “do not stay in one place.” DOK 1</a:t>
            </a:r>
            <a:endParaRPr/>
          </a:p>
        </p:txBody>
      </p:sp>
      <p:sp>
        <p:nvSpPr>
          <p:cNvPr id="642" name="Google Shape;64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examine the details in the photograph on p. 149. Then direct students to scan the caption and the text in paragraph 14 to find and underline details that the photo helps them understand.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To extend students’ analysis of text features, ask: </a:t>
            </a:r>
            <a:r>
              <a:rPr i="1" lang="en-US"/>
              <a:t>What do the text features on pages 148 and 149 tell you about how transportation in the desert today compares with transportation in the past? </a:t>
            </a:r>
            <a:endParaRPr/>
          </a:p>
          <a:p>
            <a:pPr indent="-215900" lvl="1" marL="685800" rtl="0" algn="l">
              <a:lnSpc>
                <a:spcPct val="100000"/>
              </a:lnSpc>
              <a:spcBef>
                <a:spcPts val="0"/>
              </a:spcBef>
              <a:spcAft>
                <a:spcPts val="0"/>
              </a:spcAft>
              <a:buSzPts val="1200"/>
              <a:buFont typeface="Arial"/>
              <a:buChar char="•"/>
            </a:pPr>
            <a:r>
              <a:rPr lang="en-US"/>
              <a:t>Possible Response: The text features on page 148 help me understand why camels have been an important form of transportation for desert people. The photo and caption on page 149 help me understand that the cars and trucks used for transportation today make crossing deserts easier than traveling on a camel. DOK 2</a:t>
            </a:r>
            <a:endParaRPr/>
          </a:p>
        </p:txBody>
      </p:sp>
      <p:sp>
        <p:nvSpPr>
          <p:cNvPr id="655" name="Google Shape;65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examine the map on p. 151. Have them scan paragraph 16 to identify and underline details that the map helps to explain.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Then ask students to explain the author’s purpose for including the map. </a:t>
            </a:r>
            <a:endParaRPr/>
          </a:p>
          <a:p>
            <a:pPr indent="-215900" lvl="1" marL="685800" rtl="0" algn="l">
              <a:lnSpc>
                <a:spcPct val="100000"/>
              </a:lnSpc>
              <a:spcBef>
                <a:spcPts val="0"/>
              </a:spcBef>
              <a:spcAft>
                <a:spcPts val="0"/>
              </a:spcAft>
              <a:buSzPts val="1200"/>
              <a:buFont typeface="Arial"/>
              <a:buChar char="•"/>
            </a:pPr>
            <a:r>
              <a:rPr lang="en-US"/>
              <a:t>Possible Response: The author included the map to help readers understand that desertification happens at desert edges and also understand that large areas are in danger of desertification. DOK 2</a:t>
            </a:r>
            <a:endParaRPr/>
          </a:p>
        </p:txBody>
      </p:sp>
      <p:sp>
        <p:nvSpPr>
          <p:cNvPr id="668" name="Google Shape;66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 154. Ask: </a:t>
            </a:r>
            <a:r>
              <a:rPr i="1" lang="en-US"/>
              <a:t>What words on this page support your understanding of the possible dangers and difficulties associated with living in a desert?</a:t>
            </a:r>
            <a:r>
              <a:rPr lang="en-US"/>
              <a:t> Have students find and underline glossary words.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why a glossary is a helpful text feature in an informational text. </a:t>
            </a:r>
            <a:endParaRPr/>
          </a:p>
          <a:p>
            <a:pPr indent="-215900" lvl="1" marL="685800" rtl="0" algn="l">
              <a:lnSpc>
                <a:spcPct val="100000"/>
              </a:lnSpc>
              <a:spcBef>
                <a:spcPts val="0"/>
              </a:spcBef>
              <a:spcAft>
                <a:spcPts val="0"/>
              </a:spcAft>
              <a:buSzPts val="1200"/>
              <a:buFont typeface="Arial"/>
              <a:buChar char="•"/>
            </a:pPr>
            <a:r>
              <a:rPr lang="en-US"/>
              <a:t>Possible Response: There are a lot of content-area words in an informational text. The glossary helps me understand the meanings of words that may be unfamiliar or challenging. DOK 2</a:t>
            </a:r>
            <a:endParaRPr/>
          </a:p>
        </p:txBody>
      </p:sp>
      <p:sp>
        <p:nvSpPr>
          <p:cNvPr id="681" name="Google Shape;681;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the text on p. 156. Then have them underline the text feature that helps them recognize a type of source they could use to find more information about deserts. See student page for a possible response. Ask: What is the author’s purpose for including this information in Living in Deserts? </a:t>
            </a:r>
            <a:endParaRPr/>
          </a:p>
          <a:p>
            <a:pPr indent="-215900" lvl="1" marL="685800" rtl="0" algn="l">
              <a:lnSpc>
                <a:spcPct val="100000"/>
              </a:lnSpc>
              <a:spcBef>
                <a:spcPts val="0"/>
              </a:spcBef>
              <a:spcAft>
                <a:spcPts val="0"/>
              </a:spcAft>
              <a:buSzPts val="1200"/>
              <a:buFont typeface="Arial"/>
              <a:buChar char="•"/>
            </a:pPr>
            <a:r>
              <a:rPr lang="en-US"/>
              <a:t>Possible Response: The author wants to give readers a list of other books they can read to learn more about deserts. DOK 2</a:t>
            </a:r>
            <a:endParaRPr/>
          </a:p>
          <a:p>
            <a:pPr indent="-215900" lvl="0" marL="228600" rtl="0" algn="l">
              <a:lnSpc>
                <a:spcPct val="100000"/>
              </a:lnSpc>
              <a:spcBef>
                <a:spcPts val="0"/>
              </a:spcBef>
              <a:spcAft>
                <a:spcPts val="0"/>
              </a:spcAft>
              <a:buSzPts val="1200"/>
              <a:buFont typeface="Calibri"/>
              <a:buAutoNum type="arabicPeriod"/>
            </a:pPr>
            <a:r>
              <a:rPr lang="en-US"/>
              <a:t>Have students examine the information in the index on p. 157. Ask: </a:t>
            </a:r>
            <a:r>
              <a:rPr b="1" lang="en-US"/>
              <a:t>Why is an index a useful text feature? </a:t>
            </a:r>
            <a:endParaRPr/>
          </a:p>
          <a:p>
            <a:pPr indent="-215900" lvl="1" marL="685800" rtl="0" algn="l">
              <a:lnSpc>
                <a:spcPct val="100000"/>
              </a:lnSpc>
              <a:spcBef>
                <a:spcPts val="0"/>
              </a:spcBef>
              <a:spcAft>
                <a:spcPts val="0"/>
              </a:spcAft>
              <a:buSzPts val="1200"/>
              <a:buFont typeface="Arial"/>
              <a:buChar char="•"/>
            </a:pPr>
            <a:r>
              <a:rPr lang="en-US"/>
              <a:t>Possible Response: The index can help readers find the page on which specific information appears in a text. </a:t>
            </a:r>
            <a:endParaRPr/>
          </a:p>
          <a:p>
            <a:pPr indent="-215900" lvl="0" marL="228600" rtl="0" algn="l">
              <a:lnSpc>
                <a:spcPct val="100000"/>
              </a:lnSpc>
              <a:spcBef>
                <a:spcPts val="0"/>
              </a:spcBef>
              <a:spcAft>
                <a:spcPts val="0"/>
              </a:spcAft>
              <a:buSzPts val="1200"/>
              <a:buFont typeface="Calibri"/>
              <a:buAutoNum type="arabicPeriod"/>
            </a:pPr>
            <a:r>
              <a:rPr lang="en-US"/>
              <a:t>Have students scan the page and underline the index entries that might provide information about where deserts are located. See student page for possible responses. DOK 2</a:t>
            </a:r>
            <a:endParaRPr/>
          </a:p>
        </p:txBody>
      </p:sp>
      <p:sp>
        <p:nvSpPr>
          <p:cNvPr id="694" name="Google Shape;694;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Analyze Text Features. Students can use the text evidence to complete the chart on p. 160 of the Student Interactive.</a:t>
            </a:r>
            <a:endParaRPr>
              <a:latin typeface="Calibri"/>
              <a:ea typeface="Calibri"/>
              <a:cs typeface="Calibri"/>
              <a:sym typeface="Calibri"/>
            </a:endParaRPr>
          </a:p>
        </p:txBody>
      </p:sp>
      <p:sp>
        <p:nvSpPr>
          <p:cNvPr id="707" name="Google Shape;70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an informational text aloud. Have students listen as you read “Surviving in the Four Corners.” Explain that students should listen actively, paying careful attention to the facts in the passage as you read. Prompt them to ask relevant questions to clarify information and to make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actively listen for elements of informational text.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genre and the information in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a T-chart to help students note the desert survival problems the Hopi have solved and the ways they solved them.</a:t>
            </a:r>
            <a:endParaRPr/>
          </a:p>
          <a:p>
            <a:pPr indent="0" lvl="0" marL="38100" rtl="0" algn="l">
              <a:lnSpc>
                <a:spcPct val="100000"/>
              </a:lnSpc>
              <a:spcBef>
                <a:spcPts val="0"/>
              </a:spcBef>
              <a:spcAft>
                <a:spcPts val="0"/>
              </a:spcAft>
              <a:buClr>
                <a:srgbClr val="000000"/>
              </a:buClr>
              <a:buSzPts val="1200"/>
              <a:buFont typeface="Calibri"/>
              <a:buNone/>
            </a:pPr>
            <a:r>
              <a:t/>
            </a:r>
            <a:endParaRPr/>
          </a:p>
        </p:txBody>
      </p:sp>
      <p:sp>
        <p:nvSpPr>
          <p:cNvPr id="129" name="Google Shape;1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Graphic features include maps, charts, graphs, photographs, and illustrations. Authors of informational texts use graphic features for specific purposes. Graphic features can be used to achieve some or all of the following purposes:</a:t>
            </a:r>
            <a:endParaRPr/>
          </a:p>
          <a:p>
            <a:pPr indent="-304800" lvl="1" marL="914400" rtl="0" algn="l">
              <a:lnSpc>
                <a:spcPct val="100000"/>
              </a:lnSpc>
              <a:spcBef>
                <a:spcPts val="0"/>
              </a:spcBef>
              <a:spcAft>
                <a:spcPts val="0"/>
              </a:spcAft>
              <a:buSzPts val="1200"/>
              <a:buFont typeface="Calibri"/>
              <a:buAutoNum type="alphaLcPeriod"/>
            </a:pPr>
            <a:r>
              <a:rPr lang="en-US"/>
              <a:t>Graphic features provide additional information to help readers understand the text.</a:t>
            </a:r>
            <a:endParaRPr/>
          </a:p>
          <a:p>
            <a:pPr indent="-304800" lvl="1" marL="914400" rtl="0" algn="l">
              <a:lnSpc>
                <a:spcPct val="100000"/>
              </a:lnSpc>
              <a:spcBef>
                <a:spcPts val="0"/>
              </a:spcBef>
              <a:spcAft>
                <a:spcPts val="0"/>
              </a:spcAft>
              <a:buSzPts val="1200"/>
              <a:buFont typeface="Calibri"/>
              <a:buAutoNum type="alphaLcPeriod"/>
            </a:pPr>
            <a:r>
              <a:rPr lang="en-US"/>
              <a:t>Graphic features provide information that cannot be easily explained in words alone.</a:t>
            </a:r>
            <a:endParaRPr/>
          </a:p>
          <a:p>
            <a:pPr indent="-304800" lvl="1" marL="914400" rtl="0" algn="l">
              <a:lnSpc>
                <a:spcPct val="100000"/>
              </a:lnSpc>
              <a:spcBef>
                <a:spcPts val="0"/>
              </a:spcBef>
              <a:spcAft>
                <a:spcPts val="0"/>
              </a:spcAft>
              <a:buSzPts val="1200"/>
              <a:buFont typeface="Calibri"/>
              <a:buAutoNum type="alphaLcPeriod"/>
            </a:pPr>
            <a:r>
              <a:rPr lang="en-US"/>
              <a:t>Graphic features help make a text more interesting. </a:t>
            </a:r>
            <a:endParaRPr/>
          </a:p>
          <a:p>
            <a:pPr indent="-304800" lvl="0" marL="457200" rtl="0" algn="l">
              <a:lnSpc>
                <a:spcPct val="100000"/>
              </a:lnSpc>
              <a:spcBef>
                <a:spcPts val="0"/>
              </a:spcBef>
              <a:spcAft>
                <a:spcPts val="0"/>
              </a:spcAft>
              <a:buSzPts val="1200"/>
              <a:buFont typeface="Calibri"/>
              <a:buAutoNum type="arabicPeriod"/>
            </a:pPr>
            <a:r>
              <a:rPr lang="en-US"/>
              <a:t>Model explaining the author’s use of graphic features by directing students to the top of p. 165 of the Student Interactive. Have students follow along as you complete the steps.</a:t>
            </a:r>
            <a:endParaRPr/>
          </a:p>
          <a:p>
            <a:pPr indent="-304800" lvl="1" marL="914400" rtl="0" algn="l">
              <a:lnSpc>
                <a:spcPct val="100000"/>
              </a:lnSpc>
              <a:spcBef>
                <a:spcPts val="0"/>
              </a:spcBef>
              <a:spcAft>
                <a:spcPts val="0"/>
              </a:spcAft>
              <a:buSzPts val="1200"/>
              <a:buFont typeface="Calibri"/>
              <a:buAutoNum type="alphaLcPeriod"/>
            </a:pPr>
            <a:r>
              <a:rPr lang="en-US"/>
              <a:t>Identify that the author Tea Benduhn uses the text to tell readers where in the world a person can find deserts.</a:t>
            </a:r>
            <a:endParaRPr/>
          </a:p>
          <a:p>
            <a:pPr indent="-304800" lvl="1" marL="914400" rtl="0" algn="l">
              <a:lnSpc>
                <a:spcPct val="100000"/>
              </a:lnSpc>
              <a:spcBef>
                <a:spcPts val="0"/>
              </a:spcBef>
              <a:spcAft>
                <a:spcPts val="0"/>
              </a:spcAft>
              <a:buSzPts val="1200"/>
              <a:buFont typeface="Calibri"/>
              <a:buAutoNum type="alphaLcPeriod"/>
            </a:pPr>
            <a:r>
              <a:rPr lang="en-US"/>
              <a:t>Ask how the graphic feature on the page helps readers understand where deserts can be found. Ask students how the map provides information to help them better understand the text.</a:t>
            </a:r>
            <a:endParaRPr/>
          </a:p>
          <a:p>
            <a:pPr indent="-304800" lvl="1" marL="914400" rtl="0" algn="l">
              <a:lnSpc>
                <a:spcPct val="100000"/>
              </a:lnSpc>
              <a:spcBef>
                <a:spcPts val="0"/>
              </a:spcBef>
              <a:spcAft>
                <a:spcPts val="0"/>
              </a:spcAft>
              <a:buSzPts val="1200"/>
              <a:buFont typeface="Calibri"/>
              <a:buAutoNum type="alphaLcPeriod"/>
            </a:pPr>
            <a:r>
              <a:rPr lang="en-US"/>
              <a:t>Guide students to understand that the map shows more details about the information in the text. By including a map, the author makes it easier for readers to understand the text.</a:t>
            </a:r>
            <a:endParaRPr/>
          </a:p>
          <a:p>
            <a:pPr indent="-304800" lvl="0" marL="457200" rtl="0" algn="l">
              <a:lnSpc>
                <a:spcPct val="100000"/>
              </a:lnSpc>
              <a:spcBef>
                <a:spcPts val="0"/>
              </a:spcBef>
              <a:spcAft>
                <a:spcPts val="0"/>
              </a:spcAft>
              <a:buSzPts val="1200"/>
              <a:buFont typeface="Calibri"/>
              <a:buAutoNum type="arabicPeriod"/>
            </a:pPr>
            <a:r>
              <a:rPr lang="en-US"/>
              <a:t>Direct students to go back to Living in Deserts and identify other graphic features. Help guide their search by reminding them that photographs and maps are graphic features. Then have them focus on specific examples of graphic features by completing the activities on Student Interactive p. 165.</a:t>
            </a:r>
            <a:endParaRPr/>
          </a:p>
        </p:txBody>
      </p:sp>
      <p:sp>
        <p:nvSpPr>
          <p:cNvPr id="721" name="Google Shape;72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decoding words that have vowel digraphs can help them pronounce unfamiliar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words teacher, coasted, and mailbox. Guide students to identify the vowel digraph in each word. Then have them identify the vowel sound each digraph makes. (teacher, ea, long e; coasted, oa, long o; mailbox, ai, long a)</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4 from the Resource Download Center.</a:t>
            </a:r>
            <a:endParaRPr b="0" i="0" u="none" strike="noStrike">
              <a:solidFill>
                <a:srgbClr val="000000"/>
              </a:solidFill>
              <a:latin typeface="Calibri"/>
              <a:ea typeface="Calibri"/>
              <a:cs typeface="Calibri"/>
              <a:sym typeface="Calibri"/>
            </a:endParaRPr>
          </a:p>
        </p:txBody>
      </p:sp>
      <p:sp>
        <p:nvSpPr>
          <p:cNvPr id="734" name="Google Shape;734;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pronoun is a word that takes the place of a noun (e.g., neighbor) or noun phrase (e.g., the neighbor next door).</a:t>
            </a:r>
            <a:endParaRPr/>
          </a:p>
          <a:p>
            <a:pPr indent="-228600" lvl="1" marL="685800" rtl="0" algn="l">
              <a:lnSpc>
                <a:spcPct val="100000"/>
              </a:lnSpc>
              <a:spcBef>
                <a:spcPts val="0"/>
              </a:spcBef>
              <a:spcAft>
                <a:spcPts val="0"/>
              </a:spcAft>
              <a:buClr>
                <a:srgbClr val="000000"/>
              </a:buClr>
              <a:buSzPts val="1200"/>
              <a:buFont typeface="Arial"/>
              <a:buChar char="•"/>
            </a:pPr>
            <a:r>
              <a:rPr lang="en-US"/>
              <a:t>Subject pronouns are found in a sentence’s subject.</a:t>
            </a:r>
            <a:endParaRPr/>
          </a:p>
          <a:p>
            <a:pPr indent="-228600" lvl="1" marL="685800" rtl="0" algn="l">
              <a:lnSpc>
                <a:spcPct val="100000"/>
              </a:lnSpc>
              <a:spcBef>
                <a:spcPts val="0"/>
              </a:spcBef>
              <a:spcAft>
                <a:spcPts val="0"/>
              </a:spcAft>
              <a:buClr>
                <a:srgbClr val="000000"/>
              </a:buClr>
              <a:buSzPts val="1200"/>
              <a:buFont typeface="Arial"/>
              <a:buChar char="•"/>
            </a:pPr>
            <a:r>
              <a:rPr lang="en-US"/>
              <a:t>Object pronouns are found in the predicate.</a:t>
            </a:r>
            <a:endParaRPr/>
          </a:p>
          <a:p>
            <a:pPr indent="-228600" lvl="1" marL="685800" rtl="0" algn="l">
              <a:lnSpc>
                <a:spcPct val="100000"/>
              </a:lnSpc>
              <a:spcBef>
                <a:spcPts val="0"/>
              </a:spcBef>
              <a:spcAft>
                <a:spcPts val="0"/>
              </a:spcAft>
              <a:buClr>
                <a:srgbClr val="000000"/>
              </a:buClr>
              <a:buSzPts val="1200"/>
              <a:buFont typeface="Arial"/>
              <a:buChar char="•"/>
            </a:pPr>
            <a:r>
              <a:rPr lang="en-US"/>
              <a:t>Possessive pronouns show who owns or possesses something.</a:t>
            </a:r>
            <a:endParaRPr/>
          </a:p>
          <a:p>
            <a:pPr indent="-228600" lvl="1" marL="685800" rtl="0" algn="l">
              <a:lnSpc>
                <a:spcPct val="100000"/>
              </a:lnSpc>
              <a:spcBef>
                <a:spcPts val="0"/>
              </a:spcBef>
              <a:spcAft>
                <a:spcPts val="0"/>
              </a:spcAft>
              <a:buClr>
                <a:srgbClr val="000000"/>
              </a:buClr>
              <a:buSzPts val="1200"/>
              <a:buFont typeface="Arial"/>
              <a:buChar char="•"/>
            </a:pPr>
            <a:r>
              <a:rPr lang="en-US"/>
              <a:t>You and it can be both subject and object pronouns.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the following passage from Living in Deserts, explaining that the pronouns have been changed to nouns. “Camels are built to survive desert weather and climate. Camels’ thick, wooly hair protects camels from the hot sun. Camels’ wide feet stop camels from sinking in the sand. Camels can drink 25 gallons (95 liters) of water in minutes, and camels do not need to drink again for days.”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how the passage sounds to them. Challenge students to reread the paragraph above, replacing nouns with pronouns to demonstrate their ability to use pronouns while speaking. Remind students that when they speak or write, they must always make clear which noun a pronoun represents.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personal narratives from the stack, and help students identify the use of subject, object, and possessive pronouns. Ask: </a:t>
            </a:r>
            <a:r>
              <a:rPr i="1" lang="en-US"/>
              <a:t>What is the pronoun in this sentence? What noun does it take the place of? Why is it used here?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171 in the Student Interactive. Have them read the page and complete the first My Turn.</a:t>
            </a:r>
            <a:endParaRPr i="1"/>
          </a:p>
        </p:txBody>
      </p:sp>
      <p:sp>
        <p:nvSpPr>
          <p:cNvPr id="747" name="Google Shape;74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The My Turn on p. 171 in the Student Interactive directs students to edit their personal narratives for subject, object, and possessive pronouns.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Use a sample text to model how to decide which nouns should be replaced with pronouns.</a:t>
            </a:r>
            <a:endParaRPr/>
          </a:p>
          <a:p>
            <a:pPr indent="-228600" lvl="1" marL="685800" rtl="0" algn="l">
              <a:lnSpc>
                <a:spcPct val="100000"/>
              </a:lnSpc>
              <a:spcBef>
                <a:spcPts val="0"/>
              </a:spcBef>
              <a:spcAft>
                <a:spcPts val="0"/>
              </a:spcAft>
              <a:buClr>
                <a:srgbClr val="000000"/>
              </a:buClr>
              <a:buSzPts val="1200"/>
              <a:buFont typeface="Arial"/>
              <a:buChar char="•"/>
            </a:pPr>
            <a:r>
              <a:rPr lang="en-US"/>
              <a:t>Shared - Rewrite a paragraph of a stack text without using pronouns. Compare it with the original.</a:t>
            </a:r>
            <a:endParaRPr/>
          </a:p>
          <a:p>
            <a:pPr indent="-228600" lvl="1" marL="685800" rtl="0" algn="l">
              <a:lnSpc>
                <a:spcPct val="100000"/>
              </a:lnSpc>
              <a:spcBef>
                <a:spcPts val="0"/>
              </a:spcBef>
              <a:spcAft>
                <a:spcPts val="0"/>
              </a:spcAft>
              <a:buClr>
                <a:srgbClr val="000000"/>
              </a:buClr>
              <a:buSzPts val="1200"/>
              <a:buFont typeface="Arial"/>
              <a:buChar char="•"/>
            </a:pPr>
            <a:r>
              <a:rPr lang="en-US"/>
              <a:t>Guided - Have students make sure no pronouns occur before their antecedents are introduced. 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read their personal narratives. Ask the class to identify the pronouns they hear and the nouns those pronouns represent.</a:t>
            </a:r>
            <a:endParaRPr/>
          </a:p>
        </p:txBody>
      </p:sp>
      <p:sp>
        <p:nvSpPr>
          <p:cNvPr id="760" name="Google Shape;76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identifying vowel digraphs in words will help them spell the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 following words. Have students work in pairs to identify the digraph and the long vowel sound in each word.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asleep</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charcoal</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maintain.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9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p:txBody>
      </p:sp>
      <p:sp>
        <p:nvSpPr>
          <p:cNvPr id="772" name="Google Shape;772;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Tell students that a compound subject has two subjects joined by a coordinating conjunction. Then tell them that a compound predicate has two actions joined by a conjunction.</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Display the following sentences: The player scores a goal. The team celebrates. Have volunteers help you rewrite the sentences so that they have a compound subject or compound predicate. (Possible responses: The team and the player celebrate a goal. The player scores a goal and celebrates.)</a:t>
            </a:r>
            <a:endParaRPr b="0" i="0" u="none" strike="noStrike">
              <a:solidFill>
                <a:srgbClr val="000000"/>
              </a:solidFill>
              <a:latin typeface="Calibri"/>
              <a:ea typeface="Calibri"/>
              <a:cs typeface="Calibri"/>
              <a:sym typeface="Calibri"/>
            </a:endParaRPr>
          </a:p>
        </p:txBody>
      </p:sp>
      <p:sp>
        <p:nvSpPr>
          <p:cNvPr id="785" name="Google Shape;78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text evidence refers to details in the text that support an idea. Point out that evaluating details in the text and utilizing text features can deepen readers’ understanding.</a:t>
            </a:r>
            <a:endParaRPr/>
          </a:p>
          <a:p>
            <a:pPr indent="-228600" lvl="1" marL="685800" rtl="0" algn="l">
              <a:lnSpc>
                <a:spcPct val="100000"/>
              </a:lnSpc>
              <a:spcBef>
                <a:spcPts val="0"/>
              </a:spcBef>
              <a:spcAft>
                <a:spcPts val="0"/>
              </a:spcAft>
              <a:buClr>
                <a:srgbClr val="000000"/>
              </a:buClr>
              <a:buSzPts val="1200"/>
              <a:buFont typeface="Arial"/>
              <a:buChar char="•"/>
            </a:pPr>
            <a:r>
              <a:rPr lang="en-US"/>
              <a:t>Identify a key detail in the text that is supported by a text feature.</a:t>
            </a:r>
            <a:endParaRPr/>
          </a:p>
          <a:p>
            <a:pPr indent="-228600" lvl="1" marL="685800" rtl="0" algn="l">
              <a:lnSpc>
                <a:spcPct val="100000"/>
              </a:lnSpc>
              <a:spcBef>
                <a:spcPts val="0"/>
              </a:spcBef>
              <a:spcAft>
                <a:spcPts val="0"/>
              </a:spcAft>
              <a:buClr>
                <a:srgbClr val="000000"/>
              </a:buClr>
              <a:buSzPts val="1200"/>
              <a:buFont typeface="Arial"/>
              <a:buChar char="•"/>
            </a:pPr>
            <a:r>
              <a:rPr lang="en-US"/>
              <a:t>Determine what the text evidence tells about the topic and how the text feature supports the evidence.</a:t>
            </a:r>
            <a:endParaRPr/>
          </a:p>
          <a:p>
            <a:pPr indent="-228600" lvl="1" marL="685800" rtl="0" algn="l">
              <a:lnSpc>
                <a:spcPct val="100000"/>
              </a:lnSpc>
              <a:spcBef>
                <a:spcPts val="0"/>
              </a:spcBef>
              <a:spcAft>
                <a:spcPts val="0"/>
              </a:spcAft>
              <a:buClr>
                <a:srgbClr val="000000"/>
              </a:buClr>
              <a:buSzPts val="1200"/>
              <a:buFont typeface="Arial"/>
              <a:buChar char="•"/>
            </a:pPr>
            <a:r>
              <a:rPr lang="en-US"/>
              <a:t>Decide how the text evidence and the details in the text feature work together to help you understand the topic.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Student Interactive p. 137 to model how to annotate the text to use text evidence to support an idea.</a:t>
            </a:r>
            <a:endParaRPr/>
          </a:p>
          <a:p>
            <a:pPr indent="-228600" lvl="0" marL="228600" rtl="0" algn="l">
              <a:lnSpc>
                <a:spcPct val="100000"/>
              </a:lnSpc>
              <a:spcBef>
                <a:spcPts val="0"/>
              </a:spcBef>
              <a:spcAft>
                <a:spcPts val="0"/>
              </a:spcAft>
              <a:buClr>
                <a:srgbClr val="000000"/>
              </a:buClr>
              <a:buSzPts val="1200"/>
              <a:buFont typeface="Calibri"/>
              <a:buAutoNum type="arabicPeriod"/>
            </a:pPr>
            <a:r>
              <a:rPr i="1" lang="en-US"/>
              <a:t>The Close Read note prompts me to find the detail in the text that supports what the photograph shows. The caption helps me understand that the photograph is showing a flash flood. Then I reread paragraph 2 and highlight “rainfall can cause a flash flood” because this text evidence supports what the photograph shows.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practice annotating the text using the Close Read note on Student Interactive p. 140. Provide support.</a:t>
            </a:r>
            <a:endParaRPr i="1"/>
          </a:p>
        </p:txBody>
      </p:sp>
      <p:sp>
        <p:nvSpPr>
          <p:cNvPr id="808" name="Google Shape;80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text evidence refers to facts and details in a text that support an idea or a response.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2 to find and highlight the detail that supports what the photograph shows.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Have students reread the last sentence of paragraph 2. Ask: </a:t>
            </a:r>
            <a:r>
              <a:rPr i="1" lang="en-US"/>
              <a:t>Do you find this fact surprising? Why or why not? </a:t>
            </a:r>
            <a:r>
              <a:rPr lang="en-US"/>
              <a:t>Discuss students’ responses. Then ask students to identify specific details in the photo that help them visualize and better understand flash flooding and how flash flooding affects people living in deserts. </a:t>
            </a:r>
            <a:endParaRPr/>
          </a:p>
          <a:p>
            <a:pPr indent="-215900" lvl="1" marL="685800" rtl="0" algn="l">
              <a:lnSpc>
                <a:spcPct val="100000"/>
              </a:lnSpc>
              <a:spcBef>
                <a:spcPts val="0"/>
              </a:spcBef>
              <a:spcAft>
                <a:spcPts val="0"/>
              </a:spcAft>
              <a:buSzPts val="1200"/>
              <a:buFont typeface="Arial"/>
              <a:buChar char="•"/>
            </a:pPr>
            <a:r>
              <a:rPr lang="en-US"/>
              <a:t>Possible Response: The water rushing over the roadways and the car moving through the deep water help me understand what a flash flood is and how dangerous it can be. DOK 2</a:t>
            </a:r>
            <a:endParaRPr/>
          </a:p>
        </p:txBody>
      </p:sp>
      <p:sp>
        <p:nvSpPr>
          <p:cNvPr id="820" name="Google Shape;820;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read the title “People of the Desert.” Ask: </a:t>
            </a:r>
            <a:r>
              <a:rPr i="1" lang="en-US"/>
              <a:t>Using the text features on this page, what prediction can you make about how the information in this chapter will be similar to and different from the information in Chapter 1?</a:t>
            </a:r>
            <a:r>
              <a:rPr lang="en-US"/>
              <a:t> </a:t>
            </a:r>
            <a:endParaRPr/>
          </a:p>
          <a:p>
            <a:pPr indent="-215900" lvl="0" marL="228600" rtl="0" algn="l">
              <a:lnSpc>
                <a:spcPct val="100000"/>
              </a:lnSpc>
              <a:spcBef>
                <a:spcPts val="0"/>
              </a:spcBef>
              <a:spcAft>
                <a:spcPts val="0"/>
              </a:spcAft>
              <a:buSzPts val="1200"/>
              <a:buFont typeface="Calibri"/>
              <a:buAutoNum type="arabicPeriod"/>
            </a:pPr>
            <a:r>
              <a:rPr lang="en-US"/>
              <a:t>Discuss students’ predictions, guiding them to understand that the chapter title indicates that this chapter will include information about deserts, similar to Chapter 1, but that this chapter will also be about people, which is different from Chapter 1.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5 to find and highlight the detail that supports the information in the chapter title. See student page for possible responses. Have students use their highlighted text as evidence to confirm or correct their predictions. DOK 2</a:t>
            </a:r>
            <a:endParaRPr/>
          </a:p>
        </p:txBody>
      </p:sp>
      <p:sp>
        <p:nvSpPr>
          <p:cNvPr id="833" name="Google Shape;833;p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Informational text is text that provides a reader with facts and informs the reader about a topic. Some traditional tales use character, plot, and setting to explain natural events. Comparing and contrasting informational texts and traditional tales of this kind will help students recognize the unique characteristics and structures of informational text.</a:t>
            </a:r>
            <a:endParaRPr/>
          </a:p>
          <a:p>
            <a:pPr indent="-228600" lvl="1" marL="685800" rtl="0" algn="l">
              <a:lnSpc>
                <a:spcPct val="100000"/>
              </a:lnSpc>
              <a:spcBef>
                <a:spcPts val="0"/>
              </a:spcBef>
              <a:spcAft>
                <a:spcPts val="0"/>
              </a:spcAft>
              <a:buClr>
                <a:srgbClr val="000000"/>
              </a:buClr>
              <a:buSzPts val="1200"/>
              <a:buFont typeface="Arial"/>
              <a:buChar char="•"/>
            </a:pPr>
            <a:r>
              <a:rPr lang="en-US"/>
              <a:t>Look for text features such as sections, tables, and graphs in both informational text and traditional tales.</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“What facts are given to the reader in each text?”</a:t>
            </a:r>
            <a:endParaRPr/>
          </a:p>
          <a:p>
            <a:pPr indent="-228600" lvl="1" marL="685800" rtl="0" algn="l">
              <a:lnSpc>
                <a:spcPct val="100000"/>
              </a:lnSpc>
              <a:spcBef>
                <a:spcPts val="0"/>
              </a:spcBef>
              <a:spcAft>
                <a:spcPts val="0"/>
              </a:spcAft>
              <a:buClr>
                <a:srgbClr val="000000"/>
              </a:buClr>
              <a:buSzPts val="1200"/>
              <a:buFont typeface="Arial"/>
              <a:buChar char="•"/>
            </a:pPr>
            <a:r>
              <a:rPr lang="en-US"/>
              <a:t>Figure out if each text has a text structure, such as cause and effect or problem and solution.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how an informational text is different from a traditional tale. </a:t>
            </a:r>
            <a:r>
              <a:rPr i="1" lang="en-US"/>
              <a:t>In “Surviving in the Four Corners,” I ask myself if the text presents facts that can be found in a resource like a dictionary or an encyclopedia. Yes, I see the fact that the Anasazi were the first people to live in the Four Corners region 2,000 years ago. A traditional tale is not driven by facts, but describes a problem that characters attempt to solve. The texts are different regarding the information they tell the reader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Encourage students to find similarities between informational texts and some traditional tales they know.</a:t>
            </a:r>
            <a:endParaRPr i="1"/>
          </a:p>
        </p:txBody>
      </p:sp>
      <p:sp>
        <p:nvSpPr>
          <p:cNvPr id="141" name="Google Shape;1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Direct students’ attention to the photograph and caption on p. 142. Ask: </a:t>
            </a:r>
            <a:r>
              <a:rPr i="1" lang="en-US"/>
              <a:t>What details in the photograph help you understand how an underground room can help people “escape the Sun’s heat” in the desert?</a:t>
            </a:r>
            <a:r>
              <a:rPr lang="en-US"/>
              <a:t> Then have students scan paragraph 7 to find and highlight details in the text that tell them more about the photograph. See student page for possible responses. DOK 2</a:t>
            </a:r>
            <a:endParaRPr/>
          </a:p>
        </p:txBody>
      </p:sp>
      <p:sp>
        <p:nvSpPr>
          <p:cNvPr id="846" name="Google Shape;846;p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 students scan the text, remind them that using text evidence means using facts and details to support an idea or response. Explain that text evidence must be relevant to, or directly relate to, their idea or response. </a:t>
            </a:r>
            <a:endParaRPr/>
          </a:p>
          <a:p>
            <a:pPr indent="-215900" lvl="0" marL="228600" rtl="0" algn="l">
              <a:lnSpc>
                <a:spcPct val="100000"/>
              </a:lnSpc>
              <a:spcBef>
                <a:spcPts val="0"/>
              </a:spcBef>
              <a:spcAft>
                <a:spcPts val="0"/>
              </a:spcAft>
              <a:buSzPts val="1200"/>
              <a:buFont typeface="Calibri"/>
              <a:buAutoNum type="arabicPeriod"/>
            </a:pPr>
            <a:r>
              <a:rPr lang="en-US"/>
              <a:t>Direct students’ attention to the chapter title. Then have students scan paragraph 9 to find and highlight text details that support the chapter title by telling how people find water in the desert. See student page for possible responses. DOK 2</a:t>
            </a:r>
            <a:endParaRPr/>
          </a:p>
        </p:txBody>
      </p:sp>
      <p:sp>
        <p:nvSpPr>
          <p:cNvPr id="859" name="Google Shape;859;p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11. Ask: </a:t>
            </a:r>
            <a:r>
              <a:rPr i="1" lang="en-US"/>
              <a:t>What conditions make living in the desert difficult? How do people protect themselves in these conditions? </a:t>
            </a:r>
            <a:r>
              <a:rPr lang="en-US"/>
              <a:t>Have students highlight the detail in the text that helps them understand the photograph and caption.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identify the words and phrases in the caption that relate to how people protect themselves. Then have students use text evidence from the caption and text to support the idea that desert people’s clothes help them to survive in desert environments. </a:t>
            </a:r>
            <a:endParaRPr/>
          </a:p>
          <a:p>
            <a:pPr indent="-215900" lvl="1" marL="685800" rtl="0" algn="l">
              <a:lnSpc>
                <a:spcPct val="100000"/>
              </a:lnSpc>
              <a:spcBef>
                <a:spcPts val="0"/>
              </a:spcBef>
              <a:spcAft>
                <a:spcPts val="0"/>
              </a:spcAft>
              <a:buSzPts val="1200"/>
              <a:buFont typeface="Arial"/>
              <a:buChar char="•"/>
            </a:pPr>
            <a:r>
              <a:rPr lang="en-US"/>
              <a:t>Possible Response: Desert people wear “loose-fitting clothes” and “long, flowing cloaks” that keep “sand out of their eyes, hair, mouths, and skin” and protect them from “the Sun and blowing dust.” DOK 1</a:t>
            </a:r>
            <a:endParaRPr/>
          </a:p>
        </p:txBody>
      </p:sp>
      <p:sp>
        <p:nvSpPr>
          <p:cNvPr id="872" name="Google Shape;872;p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To help students recognize structures of informational text, ask: </a:t>
            </a:r>
            <a:r>
              <a:rPr i="1" lang="en-US"/>
              <a:t>What text feature on page 150 helps you know what this chapter is about? </a:t>
            </a:r>
            <a:r>
              <a:rPr lang="en-US"/>
              <a:t>(chapter title) </a:t>
            </a:r>
            <a:endParaRPr/>
          </a:p>
          <a:p>
            <a:pPr indent="-215900" lvl="0" marL="228600" rtl="0" algn="l">
              <a:lnSpc>
                <a:spcPct val="100000"/>
              </a:lnSpc>
              <a:spcBef>
                <a:spcPts val="0"/>
              </a:spcBef>
              <a:spcAft>
                <a:spcPts val="0"/>
              </a:spcAft>
              <a:buSzPts val="1200"/>
              <a:buFont typeface="Calibri"/>
              <a:buAutoNum type="arabicPeriod"/>
            </a:pPr>
            <a:r>
              <a:rPr lang="en-US"/>
              <a:t>Then have students scan paragraph 15 to find and highlight details that tell how people who live in the desert today meet their needs. See student page for possible responses. DOK 2</a:t>
            </a:r>
            <a:endParaRPr/>
          </a:p>
        </p:txBody>
      </p:sp>
      <p:sp>
        <p:nvSpPr>
          <p:cNvPr id="885" name="Google Shape;885;p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when they use text evidence to support a response, they must find facts and details that are relevant to and confirm their answer. Explain that identifying a key word in their response can help them find and use text evidence.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can pollution affect deserts and the planet?</a:t>
            </a:r>
            <a:r>
              <a:rPr lang="en-US"/>
              <a:t> Have students scan paragraph 17 and find text evidence to support an appropriate response. Remind them to use a key word, such as pollution, to locate relevant text evidence and highlight it. See student page for possible responses. DOK 1</a:t>
            </a:r>
            <a:endParaRPr/>
          </a:p>
        </p:txBody>
      </p:sp>
      <p:sp>
        <p:nvSpPr>
          <p:cNvPr id="898" name="Google Shape;898;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review the photograph and caption on p. 153. Ask: </a:t>
            </a:r>
            <a:r>
              <a:rPr i="1" lang="en-US"/>
              <a:t>Why are the plants covered with plastic? </a:t>
            </a:r>
            <a:r>
              <a:rPr lang="en-US"/>
              <a:t>Highlight the text detail in paragraph 18 as students point it out.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Then have students use text evidence to explain why conservation scientists want to protect deserts and stop desertification. </a:t>
            </a:r>
            <a:endParaRPr/>
          </a:p>
          <a:p>
            <a:pPr indent="-215900" lvl="1" marL="685800" rtl="0" algn="l">
              <a:lnSpc>
                <a:spcPct val="100000"/>
              </a:lnSpc>
              <a:spcBef>
                <a:spcPts val="0"/>
              </a:spcBef>
              <a:spcAft>
                <a:spcPts val="0"/>
              </a:spcAft>
              <a:buSzPts val="1200"/>
              <a:buFont typeface="Arial"/>
              <a:buChar char="•"/>
            </a:pPr>
            <a:r>
              <a:rPr lang="en-US"/>
              <a:t>Possible Response: Conservation scientists want to protect deserts and stop desertification because protecting deserts “can help the planet.” DOK 2</a:t>
            </a:r>
            <a:endParaRPr/>
          </a:p>
        </p:txBody>
      </p:sp>
      <p:sp>
        <p:nvSpPr>
          <p:cNvPr id="911" name="Google Shape;911;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review the words and definitions on p. 155 to find and highlight a word that is a location where people are likely to live in the desert.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Encourage students to ask questions about key ideas in the text and to use text evidence from the glossary to answer their questions. DOK 2</a:t>
            </a:r>
            <a:endParaRPr/>
          </a:p>
        </p:txBody>
      </p:sp>
      <p:sp>
        <p:nvSpPr>
          <p:cNvPr id="924" name="Google Shape;924;p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Use Text Evidence and then use the text evidence to complete p. 161 of the Student Interactive.</a:t>
            </a:r>
            <a:endParaRPr/>
          </a:p>
        </p:txBody>
      </p:sp>
      <p:sp>
        <p:nvSpPr>
          <p:cNvPr id="937" name="Google Shape;93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Writers often include graphic features, such as maps and graphs, to elaborate on the ideas and facts in the text. They choose graphic features that accomplish specific purposes.</a:t>
            </a:r>
            <a:endParaRPr/>
          </a:p>
          <a:p>
            <a:pPr indent="-317500" lvl="1" marL="914400" rtl="0" algn="l">
              <a:lnSpc>
                <a:spcPct val="100000"/>
              </a:lnSpc>
              <a:spcBef>
                <a:spcPts val="0"/>
              </a:spcBef>
              <a:spcAft>
                <a:spcPts val="0"/>
              </a:spcAft>
              <a:buSzPts val="1400"/>
              <a:buChar char="•"/>
            </a:pPr>
            <a:r>
              <a:rPr lang="en-US"/>
              <a:t>Graphic features may illustrate or summarize facts and ideas in the text.</a:t>
            </a:r>
            <a:endParaRPr/>
          </a:p>
          <a:p>
            <a:pPr indent="-317500" lvl="1" marL="914400" rtl="0" algn="l">
              <a:lnSpc>
                <a:spcPct val="100000"/>
              </a:lnSpc>
              <a:spcBef>
                <a:spcPts val="0"/>
              </a:spcBef>
              <a:spcAft>
                <a:spcPts val="0"/>
              </a:spcAft>
              <a:buSzPts val="1400"/>
              <a:buChar char="•"/>
            </a:pPr>
            <a:r>
              <a:rPr lang="en-US"/>
              <a:t>Graphic features may provide additional details to help readers better understand a topic.</a:t>
            </a:r>
            <a:endParaRPr/>
          </a:p>
          <a:p>
            <a:pPr indent="-317500" lvl="1" marL="914400" rtl="0" algn="l">
              <a:lnSpc>
                <a:spcPct val="100000"/>
              </a:lnSpc>
              <a:spcBef>
                <a:spcPts val="0"/>
              </a:spcBef>
              <a:spcAft>
                <a:spcPts val="0"/>
              </a:spcAft>
              <a:buSzPts val="1400"/>
              <a:buChar char="•"/>
            </a:pPr>
            <a:r>
              <a:rPr lang="en-US"/>
              <a:t>Graphic features may show information that is not easily explained in words.</a:t>
            </a:r>
            <a:endParaRPr/>
          </a:p>
          <a:p>
            <a:pPr indent="-304800" lvl="0" marL="457200" rtl="0" algn="l">
              <a:lnSpc>
                <a:spcPct val="100000"/>
              </a:lnSpc>
              <a:spcBef>
                <a:spcPts val="0"/>
              </a:spcBef>
              <a:spcAft>
                <a:spcPts val="0"/>
              </a:spcAft>
              <a:buSzPts val="1200"/>
              <a:buFont typeface="Calibri"/>
              <a:buAutoNum type="arabicPeriod"/>
            </a:pPr>
            <a:r>
              <a:rPr lang="en-US"/>
              <a:t>Discuss how students might use graphic features in their own writing, using p. 166 of the Student Interactive. Model as an example:</a:t>
            </a:r>
            <a:endParaRPr/>
          </a:p>
          <a:p>
            <a:pPr indent="-317500" lvl="1" marL="914400" rtl="0" algn="l">
              <a:lnSpc>
                <a:spcPct val="100000"/>
              </a:lnSpc>
              <a:spcBef>
                <a:spcPts val="0"/>
              </a:spcBef>
              <a:spcAft>
                <a:spcPts val="0"/>
              </a:spcAft>
              <a:buSzPts val="1400"/>
              <a:buChar char="•"/>
            </a:pPr>
            <a:r>
              <a:rPr lang="en-US"/>
              <a:t>Write the following on the board: The Great Basin Desert is the largest desert in the United States.</a:t>
            </a:r>
            <a:endParaRPr/>
          </a:p>
          <a:p>
            <a:pPr indent="-317500" lvl="1" marL="914400" rtl="0" algn="l">
              <a:lnSpc>
                <a:spcPct val="100000"/>
              </a:lnSpc>
              <a:spcBef>
                <a:spcPts val="0"/>
              </a:spcBef>
              <a:spcAft>
                <a:spcPts val="0"/>
              </a:spcAft>
              <a:buSzPts val="1400"/>
              <a:buChar char="•"/>
            </a:pPr>
            <a:r>
              <a:rPr lang="en-US"/>
              <a:t>Think aloud as you consider a graphic feature that could support this statement. Say: I want to help readers understand the size of this desert. I also want to give them more information about it. A map could show the size of the desert, and it could also show that it is in Nevada.</a:t>
            </a:r>
            <a:endParaRPr/>
          </a:p>
          <a:p>
            <a:pPr indent="-317500" lvl="1" marL="914400" rtl="0" algn="l">
              <a:lnSpc>
                <a:spcPct val="100000"/>
              </a:lnSpc>
              <a:spcBef>
                <a:spcPts val="0"/>
              </a:spcBef>
              <a:spcAft>
                <a:spcPts val="0"/>
              </a:spcAft>
              <a:buSzPts val="1400"/>
              <a:buChar char="•"/>
            </a:pPr>
            <a:r>
              <a:rPr lang="en-US"/>
              <a:t>Have students brainstorm other graphic features that could accompany this fact and explain the purpose of each.</a:t>
            </a:r>
            <a:endParaRPr/>
          </a:p>
          <a:p>
            <a:pPr indent="-304800" lvl="0" marL="457200" rtl="0" algn="l">
              <a:lnSpc>
                <a:spcPct val="100000"/>
              </a:lnSpc>
              <a:spcBef>
                <a:spcPts val="0"/>
              </a:spcBef>
              <a:spcAft>
                <a:spcPts val="0"/>
              </a:spcAft>
              <a:buSzPts val="1200"/>
              <a:buFont typeface="Calibri"/>
              <a:buAutoNum type="arabicPeriod"/>
            </a:pPr>
            <a:r>
              <a:rPr lang="en-US"/>
              <a:t>Refer students to author Tea Benduhn’s use of graphic features in Living in Deserts as an example of how to use graphic features in their own writing. Then guide students to complete the activity on Student Interactive p. 166.</a:t>
            </a:r>
            <a:endParaRPr i="1" u="none" strike="noStrike">
              <a:solidFill>
                <a:srgbClr val="000000"/>
              </a:solidFill>
            </a:endParaRPr>
          </a:p>
        </p:txBody>
      </p:sp>
      <p:sp>
        <p:nvSpPr>
          <p:cNvPr id="951" name="Google Shape;95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from the previous week about using base words and the endings -ing, -ed, -er, and –est.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smarter, hardest, rooted, and jumping. Have volunteers identify the base word and ending in each word. Then ask if they can make a new word by using the base word with one of the other endings.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independently to find words that have -ing, -ed, -er, or -est endings in a story they recently read. Tell students to write each and circle the ending. Challenge them to write new words using the base words and one of the other endings</a:t>
            </a:r>
            <a:endParaRPr b="0" i="0" u="none" strike="noStrike">
              <a:solidFill>
                <a:srgbClr val="000000"/>
              </a:solidFill>
              <a:latin typeface="Calibri"/>
              <a:ea typeface="Calibri"/>
              <a:cs typeface="Calibri"/>
              <a:sym typeface="Calibri"/>
            </a:endParaRPr>
          </a:p>
        </p:txBody>
      </p:sp>
      <p:sp>
        <p:nvSpPr>
          <p:cNvPr id="964" name="Google Shape;964;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96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Circulate to discover if students can determine similarities and differences between realistic fiction stories and traditional tales.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1 Week 4: Informational Text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54" name="Google Shape;1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adverb describes a verb. It can tell when something happens or how something happens. Most adverbs end in -ly: quickly, badly, rudely, quietly.</a:t>
            </a:r>
            <a:endParaRPr/>
          </a:p>
          <a:p>
            <a:pPr indent="-228600" lvl="1" marL="685800" rtl="0" algn="l">
              <a:lnSpc>
                <a:spcPct val="100000"/>
              </a:lnSpc>
              <a:spcBef>
                <a:spcPts val="0"/>
              </a:spcBef>
              <a:spcAft>
                <a:spcPts val="0"/>
              </a:spcAft>
              <a:buClr>
                <a:srgbClr val="000000"/>
              </a:buClr>
              <a:buSzPts val="1200"/>
              <a:buFont typeface="Arial"/>
              <a:buChar char="•"/>
            </a:pPr>
            <a:r>
              <a:rPr lang="en-US"/>
              <a:t>A comparative adverb compares two actions and usually ends in -er.</a:t>
            </a:r>
            <a:endParaRPr/>
          </a:p>
          <a:p>
            <a:pPr indent="-228600" lvl="1" marL="685800" rtl="0" algn="l">
              <a:lnSpc>
                <a:spcPct val="100000"/>
              </a:lnSpc>
              <a:spcBef>
                <a:spcPts val="0"/>
              </a:spcBef>
              <a:spcAft>
                <a:spcPts val="0"/>
              </a:spcAft>
              <a:buClr>
                <a:srgbClr val="000000"/>
              </a:buClr>
              <a:buSzPts val="1200"/>
              <a:buFont typeface="Arial"/>
              <a:buChar char="•"/>
            </a:pPr>
            <a:r>
              <a:rPr lang="en-US"/>
              <a:t>A superlative adverb compares three or more actions and usually ends in –est.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when writers use adverbs to describe when or how something happens, they are adding more details to a piece of writing. Those details add interest and even excitement for the reader. Share examples of personal narratives from the stack. As you encounter adverbs, ask: </a:t>
            </a:r>
            <a:r>
              <a:rPr i="1" lang="en-US"/>
              <a:t>What ending does this adverb have? What verb does it describe? What does it tell you?</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172 in the Student Interactive. Study the examples on the page together. For each example, ask: </a:t>
            </a:r>
            <a:r>
              <a:rPr i="1" lang="en-US"/>
              <a:t>What other adverbs could be used in this sentence? </a:t>
            </a:r>
            <a:r>
              <a:rPr lang="en-US"/>
              <a:t>Then have students complete the first My Turn. </a:t>
            </a:r>
            <a:endParaRPr b="0" i="1" u="none" strike="noStrike">
              <a:solidFill>
                <a:srgbClr val="000000"/>
              </a:solidFill>
              <a:latin typeface="Calibri"/>
              <a:ea typeface="Calibri"/>
              <a:cs typeface="Calibri"/>
              <a:sym typeface="Calibri"/>
            </a:endParaRPr>
          </a:p>
        </p:txBody>
      </p:sp>
      <p:sp>
        <p:nvSpPr>
          <p:cNvPr id="978" name="Google Shape;97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The My Turn on p. 172 in the Student Interactive directs students to edit their personal narrative for adverbs that convey time and manner.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Model the thinking process behind choosing the right adverb for a sentence.</a:t>
            </a:r>
            <a:endParaRPr/>
          </a:p>
          <a:p>
            <a:pPr indent="-228600" lvl="1" marL="685800" rtl="0" algn="l">
              <a:lnSpc>
                <a:spcPct val="100000"/>
              </a:lnSpc>
              <a:spcBef>
                <a:spcPts val="0"/>
              </a:spcBef>
              <a:spcAft>
                <a:spcPts val="0"/>
              </a:spcAft>
              <a:buClr>
                <a:srgbClr val="000000"/>
              </a:buClr>
              <a:buSzPts val="1200"/>
              <a:buFont typeface="Arial"/>
              <a:buChar char="•"/>
            </a:pPr>
            <a:r>
              <a:rPr lang="en-US"/>
              <a:t>Shared - Create a word web of possible adverbs to use with a verb in a student’s draft.</a:t>
            </a:r>
            <a:endParaRPr/>
          </a:p>
          <a:p>
            <a:pPr indent="-228600" lvl="1" marL="685800" rtl="0" algn="l">
              <a:lnSpc>
                <a:spcPct val="100000"/>
              </a:lnSpc>
              <a:spcBef>
                <a:spcPts val="0"/>
              </a:spcBef>
              <a:spcAft>
                <a:spcPts val="0"/>
              </a:spcAft>
              <a:buClr>
                <a:srgbClr val="000000"/>
              </a:buClr>
              <a:buSzPts val="1200"/>
              <a:buFont typeface="Arial"/>
              <a:buChar char="•"/>
            </a:pPr>
            <a:r>
              <a:rPr lang="en-US"/>
              <a:t>Guided - Have students write sentences using adverbs that describe verbs.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further support in understanding how to use adverbs, have them review the three-column chart on p. 172 in the Student Interactive. Ask them to add adverbs to their draft that come from the lists of adverbs in the first box.</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few students to read their personal narratives. Ask the class to identify -ly adverbs and say whether they are adverbs of time or manner.</a:t>
            </a:r>
            <a:endParaRPr/>
          </a:p>
        </p:txBody>
      </p:sp>
      <p:sp>
        <p:nvSpPr>
          <p:cNvPr id="991" name="Google Shape;99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spelling rules for dropping the final e, changing y to i, and doubling final consonants when adding endings to base words.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 following base words: move, flip, and copy. Ask volunteers to add -ing to each word, using the correct spelling rule. Then have students add -ed to each word. Note that copy retains its y when adding -ing, but the y changes to i when adding -ed.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create flashcards of the spelling words from the previous week. On the back, have them write the base word of each word. Students can then use the flashcards to tell which spelling rule to apply when adding the ending. </a:t>
            </a:r>
            <a:endParaRPr/>
          </a:p>
        </p:txBody>
      </p:sp>
      <p:sp>
        <p:nvSpPr>
          <p:cNvPr id="1003" name="Google Shape;1003;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Student Interactive p. 168.</a:t>
            </a:r>
            <a:endParaRPr>
              <a:latin typeface="Calibri"/>
              <a:ea typeface="Calibri"/>
              <a:cs typeface="Calibri"/>
              <a:sym typeface="Calibri"/>
            </a:endParaRPr>
          </a:p>
        </p:txBody>
      </p:sp>
      <p:sp>
        <p:nvSpPr>
          <p:cNvPr id="1016" name="Google Shape;101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9" name="Google Shape;102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interacting with sources involves carefully analyzing texts. Remind students that notetaking is one way to interact with a text to help deepen their understanding.</a:t>
            </a:r>
            <a:endParaRPr/>
          </a:p>
          <a:p>
            <a:pPr indent="-215900" lvl="1" marL="685800" rtl="0" algn="l">
              <a:lnSpc>
                <a:spcPct val="100000"/>
              </a:lnSpc>
              <a:spcBef>
                <a:spcPts val="0"/>
              </a:spcBef>
              <a:spcAft>
                <a:spcPts val="0"/>
              </a:spcAft>
              <a:buSzPts val="1200"/>
              <a:buFont typeface="Arial"/>
              <a:buChar char="•"/>
            </a:pPr>
            <a:r>
              <a:rPr lang="en-US"/>
              <a:t>As you read, identify key details in the texts that relate to a topic or idea.</a:t>
            </a:r>
            <a:endParaRPr/>
          </a:p>
          <a:p>
            <a:pPr indent="-215900" lvl="1" marL="685800" rtl="0" algn="l">
              <a:lnSpc>
                <a:spcPct val="100000"/>
              </a:lnSpc>
              <a:spcBef>
                <a:spcPts val="0"/>
              </a:spcBef>
              <a:spcAft>
                <a:spcPts val="0"/>
              </a:spcAft>
              <a:buSzPts val="1200"/>
              <a:buFont typeface="Arial"/>
              <a:buChar char="•"/>
            </a:pPr>
            <a:r>
              <a:rPr lang="en-US"/>
              <a:t>Write down the key details or underline them in the texts. • Compose a brief explanation telling why the details are important.</a:t>
            </a:r>
            <a:endParaRPr/>
          </a:p>
          <a:p>
            <a:pPr indent="-215900" lvl="0" marL="228600" rtl="0" algn="l">
              <a:lnSpc>
                <a:spcPct val="100000"/>
              </a:lnSpc>
              <a:spcBef>
                <a:spcPts val="0"/>
              </a:spcBef>
              <a:spcAft>
                <a:spcPts val="0"/>
              </a:spcAft>
              <a:buSzPts val="1200"/>
              <a:buFont typeface="Calibri"/>
              <a:buAutoNum type="arabicPeriod"/>
            </a:pPr>
            <a:r>
              <a:rPr lang="en-US"/>
              <a:t>Model how to take notes using the Write to Sources prompt on p. 162 in the Student Interactive.</a:t>
            </a:r>
            <a:endParaRPr/>
          </a:p>
          <a:p>
            <a:pPr indent="-215900" lvl="0" marL="228600" rtl="0" algn="l">
              <a:lnSpc>
                <a:spcPct val="100000"/>
              </a:lnSpc>
              <a:spcBef>
                <a:spcPts val="0"/>
              </a:spcBef>
              <a:spcAft>
                <a:spcPts val="0"/>
              </a:spcAft>
              <a:buSzPts val="1200"/>
              <a:buFont typeface="Calibri"/>
              <a:buAutoNum type="arabicPeriod"/>
            </a:pPr>
            <a:r>
              <a:rPr i="0" lang="en-US"/>
              <a:t>Tell Students</a:t>
            </a:r>
            <a:r>
              <a:rPr i="1" lang="en-US"/>
              <a:t>:  To write a response to the Write to Sources prompt, I need to find examples in two texts demonstrating how people live, work, and play comfortably in their environment. I choose two texts that I read this week that take place in different environments. I scan the texts and take notes that describe how people solve problems to live, work, and play comfortably in each environment. Then I use this text evidence to support my response</a:t>
            </a:r>
            <a:r>
              <a:rPr lang="en-US"/>
              <a:t>.</a:t>
            </a:r>
            <a:endParaRPr/>
          </a:p>
          <a:p>
            <a:pPr indent="-215900" lvl="0" marL="228600" rtl="0" algn="l">
              <a:lnSpc>
                <a:spcPct val="100000"/>
              </a:lnSpc>
              <a:spcBef>
                <a:spcPts val="0"/>
              </a:spcBef>
              <a:spcAft>
                <a:spcPts val="0"/>
              </a:spcAft>
              <a:buSzPts val="1200"/>
              <a:buFont typeface="Calibri"/>
              <a:buAutoNum type="arabicPeriod"/>
            </a:pPr>
            <a:r>
              <a:rPr lang="en-US"/>
              <a:t>Have students work with a partner to practice identifying key details and taking notes that will support their response to the Write to Sources prompt.</a:t>
            </a:r>
            <a:endParaRPr/>
          </a:p>
          <a:p>
            <a:pPr indent="-139700" lvl="0" marL="228600" rtl="0" algn="l">
              <a:lnSpc>
                <a:spcPct val="100000"/>
              </a:lnSpc>
              <a:spcBef>
                <a:spcPts val="0"/>
              </a:spcBef>
              <a:spcAft>
                <a:spcPts val="0"/>
              </a:spcAft>
              <a:buSzPts val="1200"/>
              <a:buFont typeface="Calibri"/>
              <a:buNone/>
            </a:pPr>
            <a:r>
              <a:t/>
            </a:r>
            <a:endParaRPr i="1"/>
          </a:p>
        </p:txBody>
      </p:sp>
      <p:sp>
        <p:nvSpPr>
          <p:cNvPr id="1040" name="Google Shape;104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separate sheets of paper.</a:t>
            </a:r>
            <a:endParaRPr b="1"/>
          </a:p>
        </p:txBody>
      </p:sp>
      <p:sp>
        <p:nvSpPr>
          <p:cNvPr id="1053" name="Google Shape;105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words please and seed. Read aloud the words, and identify the sound each vowel digraph makes. Note that they make the same sound. To assess students’ understanding of vowel digraphs, provide them with the following words:  </a:t>
            </a:r>
            <a:endParaRPr/>
          </a:p>
          <a:p>
            <a:pPr indent="-190500" lvl="1" marL="685800" rtl="0" algn="l">
              <a:lnSpc>
                <a:spcPct val="100000"/>
              </a:lnSpc>
              <a:spcBef>
                <a:spcPts val="0"/>
              </a:spcBef>
              <a:spcAft>
                <a:spcPts val="0"/>
              </a:spcAft>
              <a:buClr>
                <a:srgbClr val="000000"/>
              </a:buClr>
              <a:buSzPts val="1200"/>
              <a:buFont typeface="Arial"/>
              <a:buChar char="•"/>
            </a:pPr>
            <a:r>
              <a:rPr lang="en-US"/>
              <a:t>peeler</a:t>
            </a:r>
            <a:endParaRPr/>
          </a:p>
          <a:p>
            <a:pPr indent="-190500" lvl="1" marL="685800" rtl="0" algn="l">
              <a:lnSpc>
                <a:spcPct val="100000"/>
              </a:lnSpc>
              <a:spcBef>
                <a:spcPts val="0"/>
              </a:spcBef>
              <a:spcAft>
                <a:spcPts val="0"/>
              </a:spcAft>
              <a:buClr>
                <a:srgbClr val="000000"/>
              </a:buClr>
              <a:buSzPts val="1200"/>
              <a:buFont typeface="Arial"/>
              <a:buChar char="•"/>
            </a:pPr>
            <a:r>
              <a:rPr lang="en-US"/>
              <a:t>loaded</a:t>
            </a:r>
            <a:endParaRPr/>
          </a:p>
          <a:p>
            <a:pPr indent="-190500" lvl="1" marL="685800" rtl="0" algn="l">
              <a:lnSpc>
                <a:spcPct val="100000"/>
              </a:lnSpc>
              <a:spcBef>
                <a:spcPts val="0"/>
              </a:spcBef>
              <a:spcAft>
                <a:spcPts val="0"/>
              </a:spcAft>
              <a:buClr>
                <a:srgbClr val="000000"/>
              </a:buClr>
              <a:buSzPts val="1200"/>
              <a:buFont typeface="Arial"/>
              <a:buChar char="•"/>
            </a:pPr>
            <a:r>
              <a:rPr lang="en-US"/>
              <a:t>reading</a:t>
            </a:r>
            <a:endParaRPr/>
          </a:p>
          <a:p>
            <a:pPr indent="-190500" lvl="1" marL="685800" rtl="0" algn="l">
              <a:lnSpc>
                <a:spcPct val="100000"/>
              </a:lnSpc>
              <a:spcBef>
                <a:spcPts val="0"/>
              </a:spcBef>
              <a:spcAft>
                <a:spcPts val="0"/>
              </a:spcAft>
              <a:buClr>
                <a:srgbClr val="000000"/>
              </a:buClr>
              <a:buSzPts val="1200"/>
              <a:buFont typeface="Arial"/>
              <a:buChar char="•"/>
            </a:pPr>
            <a:r>
              <a:rPr lang="en-US"/>
              <a:t>snowball</a:t>
            </a:r>
            <a:endParaRPr/>
          </a:p>
          <a:p>
            <a:pPr indent="-190500" lvl="1" marL="685800" rtl="0" algn="l">
              <a:lnSpc>
                <a:spcPct val="100000"/>
              </a:lnSpc>
              <a:spcBef>
                <a:spcPts val="0"/>
              </a:spcBef>
              <a:spcAft>
                <a:spcPts val="0"/>
              </a:spcAft>
              <a:buClr>
                <a:srgbClr val="000000"/>
              </a:buClr>
              <a:buSzPts val="1200"/>
              <a:buFont typeface="Arial"/>
              <a:buChar char="•"/>
            </a:pPr>
            <a:r>
              <a:rPr lang="en-US"/>
              <a:t>tailor</a:t>
            </a:r>
            <a:endParaRPr/>
          </a:p>
          <a:p>
            <a:pPr indent="-190500" lvl="1" marL="685800" rtl="0" algn="l">
              <a:lnSpc>
                <a:spcPct val="100000"/>
              </a:lnSpc>
              <a:spcBef>
                <a:spcPts val="0"/>
              </a:spcBef>
              <a:spcAft>
                <a:spcPts val="0"/>
              </a:spcAft>
              <a:buClr>
                <a:srgbClr val="000000"/>
              </a:buClr>
              <a:buSzPts val="1200"/>
              <a:buFont typeface="Arial"/>
              <a:buChar char="•"/>
            </a:pPr>
            <a:r>
              <a:rPr lang="en-US"/>
              <a:t>Delay</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use their knowledge of vowel digraphs to sort the words into pairs whose vowel digraphs have the same long vowel sound. (peeler, reading; tailor, delay; snowball, loaded)</a:t>
            </a:r>
            <a:endParaRPr/>
          </a:p>
        </p:txBody>
      </p:sp>
      <p:sp>
        <p:nvSpPr>
          <p:cNvPr id="1067" name="Google Shape;1067;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Subject-verb agreement is the correct pairing of singular subjects with singular verbs and of plural subjects with plural verbs. Most singular verbs end in -s, most plural verbs do not end in -s, and other verbs are irregular. Below are rules for certain situations:</a:t>
            </a:r>
            <a:endParaRPr/>
          </a:p>
          <a:p>
            <a:pPr indent="-228600" lvl="1" marL="685800" rtl="0" algn="l">
              <a:lnSpc>
                <a:spcPct val="100000"/>
              </a:lnSpc>
              <a:spcBef>
                <a:spcPts val="0"/>
              </a:spcBef>
              <a:spcAft>
                <a:spcPts val="0"/>
              </a:spcAft>
              <a:buClr>
                <a:srgbClr val="000000"/>
              </a:buClr>
              <a:buSzPts val="1200"/>
              <a:buFont typeface="Arial"/>
              <a:buChar char="•"/>
            </a:pPr>
            <a:r>
              <a:rPr lang="en-US"/>
              <a:t>If a subject is singular but composed of more than one word, it takes a singular verb. Antonio Davis lives next door.</a:t>
            </a:r>
            <a:endParaRPr/>
          </a:p>
          <a:p>
            <a:pPr indent="-228600" lvl="1" marL="685800" rtl="0" algn="l">
              <a:lnSpc>
                <a:spcPct val="100000"/>
              </a:lnSpc>
              <a:spcBef>
                <a:spcPts val="0"/>
              </a:spcBef>
              <a:spcAft>
                <a:spcPts val="0"/>
              </a:spcAft>
              <a:buClr>
                <a:srgbClr val="000000"/>
              </a:buClr>
              <a:buSzPts val="1200"/>
              <a:buFont typeface="Arial"/>
              <a:buChar char="•"/>
            </a:pPr>
            <a:r>
              <a:rPr lang="en-US"/>
              <a:t>Two or more singular subjects joined by and create a compound subject that takes a plural verb. Carmen and Mason ride the bus to school.</a:t>
            </a:r>
            <a:endParaRPr/>
          </a:p>
          <a:p>
            <a:pPr indent="-228600" lvl="1" marL="685800" rtl="0" algn="l">
              <a:lnSpc>
                <a:spcPct val="100000"/>
              </a:lnSpc>
              <a:spcBef>
                <a:spcPts val="0"/>
              </a:spcBef>
              <a:spcAft>
                <a:spcPts val="0"/>
              </a:spcAft>
              <a:buClr>
                <a:srgbClr val="000000"/>
              </a:buClr>
              <a:buSzPts val="1200"/>
              <a:buFont typeface="Arial"/>
              <a:buChar char="•"/>
            </a:pPr>
            <a:r>
              <a:rPr lang="en-US"/>
              <a:t>Collective nouns usually take a singular verb. The class arrives before the bell.</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subject-verb agreement is important to authors because it makes their writing easier to understand. Sometimes it is obvious how to make the subject and verb of a sentence agree. Other times, it may be necessary to cross out other parts of the sentence (such as prepositional phrases) to make the subject-verb pair stand out.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some personal narratives from the stack. Help students identify different types of subject-verb agreement. Ask: </a:t>
            </a:r>
            <a:r>
              <a:rPr i="1" lang="en-US"/>
              <a:t>What is the subject? What is the verb? Are they singular or plural?</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173 in the Student Interactive. Review the top of the page together, and have students complete the activities independently.</a:t>
            </a:r>
            <a:endParaRPr i="0"/>
          </a:p>
        </p:txBody>
      </p:sp>
      <p:sp>
        <p:nvSpPr>
          <p:cNvPr id="1085" name="Google Shape;108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7" name="Google Shape;1097;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to ask any questions they have about subject-verb agreement, including challenging situations they found while editing their own work. Assign students who have a strong understanding of subject-verb agreement to answer the questions of their peers.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Before sharing their work, students should review the topics covered in this week’s minilessons and choose one topic that they would like help with in today’s Writing Club. Before students share the draft of their personal narrative, they should inform their Writing Club of the topic they chose. The discussion after each share will focus on the way the writer presents this element in the personal narrative</a:t>
            </a:r>
            <a:endParaRPr/>
          </a:p>
        </p:txBody>
      </p:sp>
      <p:sp>
        <p:nvSpPr>
          <p:cNvPr id="1098" name="Google Shape;1098;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 word or phrase can have both a literal meaning, or a dictionary meaning, and a nonliteral meaning, beyond a dictionary meaning. Figurative language is language that gives words a meaning beyond their dictionary definitions. One common form of figurative language is the simile. A simile compares two things using the word like or as.</a:t>
            </a:r>
            <a:endParaRPr/>
          </a:p>
          <a:p>
            <a:pPr indent="-190500" lvl="1" marL="685800" rtl="0" algn="l">
              <a:lnSpc>
                <a:spcPct val="100000"/>
              </a:lnSpc>
              <a:spcBef>
                <a:spcPts val="0"/>
              </a:spcBef>
              <a:spcAft>
                <a:spcPts val="0"/>
              </a:spcAft>
              <a:buClr>
                <a:srgbClr val="000000"/>
              </a:buClr>
              <a:buSzPts val="1200"/>
              <a:buFont typeface="Arial"/>
              <a:buChar char="•"/>
            </a:pPr>
            <a:r>
              <a:rPr lang="en-US"/>
              <a:t>Identify what the simile compares.</a:t>
            </a:r>
            <a:endParaRPr/>
          </a:p>
          <a:p>
            <a:pPr indent="-190500" lvl="1" marL="685800" rtl="0" algn="l">
              <a:lnSpc>
                <a:spcPct val="100000"/>
              </a:lnSpc>
              <a:spcBef>
                <a:spcPts val="0"/>
              </a:spcBef>
              <a:spcAft>
                <a:spcPts val="0"/>
              </a:spcAft>
              <a:buClr>
                <a:srgbClr val="000000"/>
              </a:buClr>
              <a:buSzPts val="1200"/>
              <a:buFont typeface="Arial"/>
              <a:buChar char="•"/>
            </a:pPr>
            <a:r>
              <a:rPr lang="en-US"/>
              <a:t>Think about what similarity the simile emphasizes.</a:t>
            </a:r>
            <a:endParaRPr/>
          </a:p>
          <a:p>
            <a:pPr indent="-190500" lvl="1" marL="685800" rtl="0" algn="l">
              <a:lnSpc>
                <a:spcPct val="100000"/>
              </a:lnSpc>
              <a:spcBef>
                <a:spcPts val="0"/>
              </a:spcBef>
              <a:spcAft>
                <a:spcPts val="0"/>
              </a:spcAft>
              <a:buClr>
                <a:srgbClr val="000000"/>
              </a:buClr>
              <a:buSzPts val="1200"/>
              <a:buFont typeface="Arial"/>
              <a:buChar char="•"/>
            </a:pPr>
            <a:r>
              <a:rPr lang="en-US"/>
              <a:t>Consider how the simile relates to the overall message of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first example in the chart on p. 163 of the Student Interactive.</a:t>
            </a:r>
            <a:endParaRPr/>
          </a:p>
          <a:p>
            <a:pPr indent="-190500" lvl="1" marL="685800" rtl="0" algn="l">
              <a:lnSpc>
                <a:spcPct val="100000"/>
              </a:lnSpc>
              <a:spcBef>
                <a:spcPts val="0"/>
              </a:spcBef>
              <a:spcAft>
                <a:spcPts val="0"/>
              </a:spcAft>
              <a:buClr>
                <a:srgbClr val="000000"/>
              </a:buClr>
              <a:buSzPts val="1200"/>
              <a:buFont typeface="Arial"/>
              <a:buChar char="•"/>
            </a:pPr>
            <a:r>
              <a:rPr lang="en-US"/>
              <a:t>Read the first example. Say: </a:t>
            </a:r>
            <a:r>
              <a:rPr i="1" lang="en-US"/>
              <a:t>The simile compares how often Tina wears the hat to the sunrise. The two things are similar because they happen regularly. They can be expected. I'm looking for a word in the word bank that relates to something that happens often or is expected</a:t>
            </a:r>
            <a:r>
              <a:rPr lang="en-US"/>
              <a:t>.</a:t>
            </a:r>
            <a:endParaRPr/>
          </a:p>
          <a:p>
            <a:pPr indent="-190500" lvl="1" marL="685800" rtl="0" algn="l">
              <a:lnSpc>
                <a:spcPct val="100000"/>
              </a:lnSpc>
              <a:spcBef>
                <a:spcPts val="0"/>
              </a:spcBef>
              <a:spcAft>
                <a:spcPts val="0"/>
              </a:spcAft>
              <a:buClr>
                <a:srgbClr val="000000"/>
              </a:buClr>
              <a:buSzPts val="1200"/>
              <a:buFont typeface="Arial"/>
              <a:buChar char="•"/>
            </a:pPr>
            <a:r>
              <a:rPr lang="en-US"/>
              <a:t>Ask volunteers to suggest which word from the word bank is related to something being expected or happening regularly. Then have them use the word in an original sentence that contains a simile.</a:t>
            </a:r>
            <a:endParaRPr/>
          </a:p>
          <a:p>
            <a:pPr indent="-190500" lvl="1" marL="685800" rtl="0" algn="l">
              <a:lnSpc>
                <a:spcPct val="100000"/>
              </a:lnSpc>
              <a:spcBef>
                <a:spcPts val="0"/>
              </a:spcBef>
              <a:spcAft>
                <a:spcPts val="0"/>
              </a:spcAft>
              <a:buClr>
                <a:srgbClr val="000000"/>
              </a:buClr>
              <a:buSzPts val="1200"/>
              <a:buFont typeface="Arial"/>
              <a:buChar char="•"/>
            </a:pPr>
            <a:r>
              <a:rPr lang="en-US"/>
              <a:t>Have students apply the strategy to another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the same strategy as they complete the chart on p. 163 of the Student Interactive. Remind students that they will use these Academic Vocabulary throughout this unit.</a:t>
            </a:r>
            <a:endParaRPr/>
          </a:p>
        </p:txBody>
      </p:sp>
      <p:sp>
        <p:nvSpPr>
          <p:cNvPr id="168" name="Google Shape;16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owner</a:t>
            </a:r>
            <a:r>
              <a:rPr lang="en-US"/>
              <a:t> of the store is friendly.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These </a:t>
            </a:r>
            <a:r>
              <a:rPr b="1" lang="en-US"/>
              <a:t>peaches</a:t>
            </a:r>
            <a:r>
              <a:rPr lang="en-US"/>
              <a:t> are sweet.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fell </a:t>
            </a:r>
            <a:r>
              <a:rPr b="1" lang="en-US"/>
              <a:t>asleep</a:t>
            </a:r>
            <a:r>
              <a:rPr lang="en-US"/>
              <a:t> at 8:30 last night.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parents </a:t>
            </a:r>
            <a:r>
              <a:rPr b="1" lang="en-US"/>
              <a:t>display </a:t>
            </a:r>
            <a:r>
              <a:rPr lang="en-US"/>
              <a:t>our pictures on the wall.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a:t>
            </a:r>
            <a:r>
              <a:rPr b="1" lang="en-US"/>
              <a:t>shadow</a:t>
            </a:r>
            <a:r>
              <a:rPr lang="en-US"/>
              <a:t> is tall early in the morning.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had a </a:t>
            </a:r>
            <a:r>
              <a:rPr b="1" lang="en-US"/>
              <a:t>dream</a:t>
            </a:r>
            <a:r>
              <a:rPr lang="en-US"/>
              <a:t> about scoring a goal.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a:t>
            </a:r>
            <a:r>
              <a:rPr b="1" lang="en-US"/>
              <a:t>braided</a:t>
            </a:r>
            <a:r>
              <a:rPr lang="en-US"/>
              <a:t> her hair to keep it neat.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parents use </a:t>
            </a:r>
            <a:r>
              <a:rPr b="1" lang="en-US"/>
              <a:t>charcoal</a:t>
            </a:r>
            <a:r>
              <a:rPr lang="en-US"/>
              <a:t> in the grill.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all </a:t>
            </a:r>
            <a:r>
              <a:rPr b="1" lang="en-US"/>
              <a:t>agree</a:t>
            </a:r>
            <a:r>
              <a:rPr lang="en-US"/>
              <a:t> that lunch today was tasty.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do my schoolwork so that I can </a:t>
            </a:r>
            <a:r>
              <a:rPr b="1" lang="en-US"/>
              <a:t>maintain</a:t>
            </a:r>
            <a:r>
              <a:rPr lang="en-US"/>
              <a:t> good grades.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110" name="Google Shape;1110;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Display these sentences and have students respond independently. </a:t>
            </a:r>
            <a:endParaRPr/>
          </a:p>
          <a:p>
            <a:pPr indent="-228600" lvl="1" marL="723900" rtl="0" algn="l">
              <a:lnSpc>
                <a:spcPct val="100000"/>
              </a:lnSpc>
              <a:spcBef>
                <a:spcPts val="0"/>
              </a:spcBef>
              <a:spcAft>
                <a:spcPts val="0"/>
              </a:spcAft>
              <a:buClr>
                <a:srgbClr val="000000"/>
              </a:buClr>
              <a:buSzPts val="1200"/>
              <a:buFont typeface="Arial"/>
              <a:buChar char="•"/>
            </a:pPr>
            <a:r>
              <a:rPr b="1" lang="en-US"/>
              <a:t>The bee buzzes ____ flies from flower to flower</a:t>
            </a:r>
            <a:r>
              <a:rPr lang="en-US"/>
              <a:t>.</a:t>
            </a:r>
            <a:endParaRPr/>
          </a:p>
          <a:p>
            <a:pPr indent="-228600" lvl="1" marL="723900" rtl="0" algn="l">
              <a:lnSpc>
                <a:spcPct val="100000"/>
              </a:lnSpc>
              <a:spcBef>
                <a:spcPts val="0"/>
              </a:spcBef>
              <a:spcAft>
                <a:spcPts val="0"/>
              </a:spcAft>
              <a:buClr>
                <a:srgbClr val="000000"/>
              </a:buClr>
              <a:buSzPts val="1200"/>
              <a:buFont typeface="Arial"/>
              <a:buChar char="•"/>
            </a:pPr>
            <a:r>
              <a:rPr lang="en-US"/>
              <a:t>Which conjunction could be added to the sentence to make the sentence have a compound predicate? </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but</a:t>
            </a:r>
            <a:endParaRPr/>
          </a:p>
          <a:p>
            <a:pPr indent="-228600" lvl="1" marL="723900" rtl="0" algn="l">
              <a:lnSpc>
                <a:spcPct val="100000"/>
              </a:lnSpc>
              <a:spcBef>
                <a:spcPts val="0"/>
              </a:spcBef>
              <a:spcAft>
                <a:spcPts val="0"/>
              </a:spcAft>
              <a:buClr>
                <a:srgbClr val="000000"/>
              </a:buClr>
              <a:buSzPts val="1200"/>
              <a:buFont typeface="Calibri"/>
              <a:buAutoNum type="alphaUcPeriod"/>
            </a:pPr>
            <a:r>
              <a:rPr b="1" lang="en-US"/>
              <a:t>and</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either</a:t>
            </a:r>
            <a:endParaRPr/>
          </a:p>
          <a:p>
            <a:pPr indent="-228600" lvl="1" marL="723900" rtl="0" algn="l">
              <a:lnSpc>
                <a:spcPct val="100000"/>
              </a:lnSpc>
              <a:spcBef>
                <a:spcPts val="0"/>
              </a:spcBef>
              <a:spcAft>
                <a:spcPts val="0"/>
              </a:spcAft>
              <a:buClr>
                <a:srgbClr val="000000"/>
              </a:buClr>
              <a:buSzPts val="1200"/>
              <a:buFont typeface="Calibri"/>
              <a:buAutoNum type="alphaUcPeriod"/>
            </a:pPr>
            <a:r>
              <a:rPr lang="en-US"/>
              <a:t>however</a:t>
            </a:r>
            <a:endParaRPr/>
          </a:p>
          <a:p>
            <a:pPr indent="-228600" lvl="0" marL="266700" rtl="0" algn="l">
              <a:lnSpc>
                <a:spcPct val="100000"/>
              </a:lnSpc>
              <a:spcBef>
                <a:spcPts val="0"/>
              </a:spcBef>
              <a:spcAft>
                <a:spcPts val="0"/>
              </a:spcAft>
              <a:buClr>
                <a:srgbClr val="000000"/>
              </a:buClr>
              <a:buSzPts val="1200"/>
              <a:buFont typeface="Calibri"/>
              <a:buAutoNum type="arabicPeriod" startAt="2"/>
            </a:pPr>
            <a:r>
              <a:rPr lang="en-US"/>
              <a:t>Have students complete Language and Conventions p. 14 from the Resource Download Center</a:t>
            </a:r>
            <a:endParaRPr/>
          </a:p>
        </p:txBody>
      </p:sp>
      <p:sp>
        <p:nvSpPr>
          <p:cNvPr id="1131" name="Google Shape;1131;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143" name="Google Shape;114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Words with vowel digraphs have two letters that combine to spell one vowel sound. The vowel sound is usually, but not always, long. The vowel digraphs ee and ea form a long e sound. Digraphs ai and ay form a long a sound. Digraphs ow and oa form a long o sound. Knowing digraphs can help readers figure out how to pronounce unfamiliar multisyllabic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demonstrate how to use vowel digraphs to decode words, write the words shadow, needy, and Friday on the board. Guide students to identify the vowel digraph in each word. Then use the pattern to identify the vowel sound and pronounce each word. (shadow, ow, long o; needy, ee, long e; Friday, ay, long a)</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Guide students to identify the vowel digraphs in painter and easy and decode the words.</a:t>
            </a:r>
            <a:endParaRPr b="0" i="0" u="none" strike="noStrike">
              <a:solidFill>
                <a:srgbClr val="000000"/>
              </a:solidFill>
              <a:latin typeface="Calibri"/>
              <a:ea typeface="Calibri"/>
              <a:cs typeface="Calibri"/>
              <a:sym typeface="Calibri"/>
            </a:endParaRPr>
          </a:p>
        </p:txBody>
      </p:sp>
      <p:sp>
        <p:nvSpPr>
          <p:cNvPr id="182" name="Google Shape;18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9.png"/><Relationship Id="rId7"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5.png"/><Relationship Id="rId7"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1.png"/><Relationship Id="rId7"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A picture containing clock&#10;&#10;Description automatically generated" id="197" name="Google Shape;19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8" name="Google Shape;19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9" name="Google Shape;19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0" name="Google Shape;20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1" name="Google Shape;20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16"/>
          <p:cNvSpPr txBox="1"/>
          <p:nvPr/>
        </p:nvSpPr>
        <p:spPr>
          <a:xfrm>
            <a:off x="7455677" y="2644050"/>
            <a:ext cx="3696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4" name="Google Shape;204;p16"/>
          <p:cNvPicPr preferRelativeResize="0"/>
          <p:nvPr/>
        </p:nvPicPr>
        <p:blipFill rotWithShape="1">
          <a:blip r:embed="rId6">
            <a:alphaModFix/>
          </a:blip>
          <a:srcRect b="0" l="0" r="0" t="0"/>
          <a:stretch/>
        </p:blipFill>
        <p:spPr>
          <a:xfrm>
            <a:off x="2166462" y="1297887"/>
            <a:ext cx="3763724" cy="5151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A picture containing clock&#10;&#10;Description automatically generated" id="210" name="Google Shape;21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1" name="Google Shape;21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2" name="Google Shape;21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3" name="Google Shape;21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4" name="Google Shape;21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7"/>
          <p:cNvSpPr txBox="1"/>
          <p:nvPr/>
        </p:nvSpPr>
        <p:spPr>
          <a:xfrm>
            <a:off x="1491840" y="1744125"/>
            <a:ext cx="854815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your personal narrative for coordinating conjunctions.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personal narrative and point out where you added conjunctions.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6" name="Google Shape;216;p17"/>
          <p:cNvPicPr preferRelativeResize="0"/>
          <p:nvPr/>
        </p:nvPicPr>
        <p:blipFill rotWithShape="1">
          <a:blip r:embed="rId6">
            <a:alphaModFix/>
          </a:blip>
          <a:srcRect b="0" l="0" r="0" t="0"/>
          <a:stretch/>
        </p:blipFill>
        <p:spPr>
          <a:xfrm>
            <a:off x="7946896" y="4270136"/>
            <a:ext cx="1843692" cy="19340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A picture containing clock&#10;&#10;Description automatically generated" id="222" name="Google Shape;22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3" name="Google Shape;223;p18"/>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224" name="Google Shape;224;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5" name="Google Shape;22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6" name="Google Shape;226;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18"/>
          <p:cNvSpPr txBox="1"/>
          <p:nvPr/>
        </p:nvSpPr>
        <p:spPr>
          <a:xfrm>
            <a:off x="298808" y="1494510"/>
            <a:ext cx="109220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The </a:t>
            </a:r>
            <a:r>
              <a:rPr b="1" i="0" lang="en-US" sz="2800" u="none" cap="none" strike="noStrike">
                <a:solidFill>
                  <a:srgbClr val="000000"/>
                </a:solidFill>
                <a:latin typeface="Century Gothic"/>
                <a:ea typeface="Century Gothic"/>
                <a:cs typeface="Century Gothic"/>
                <a:sym typeface="Century Gothic"/>
              </a:rPr>
              <a:t>owner</a:t>
            </a:r>
            <a:r>
              <a:rPr b="0" i="0" lang="en-US" sz="2800" u="none" cap="none" strike="noStrike">
                <a:solidFill>
                  <a:srgbClr val="000000"/>
                </a:solidFill>
                <a:latin typeface="Century Gothic"/>
                <a:ea typeface="Century Gothic"/>
                <a:cs typeface="Century Gothic"/>
                <a:sym typeface="Century Gothic"/>
              </a:rPr>
              <a:t> of the store is friendly.</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These </a:t>
            </a:r>
            <a:r>
              <a:rPr b="1" i="0" lang="en-US" sz="2800" u="none" cap="none" strike="noStrike">
                <a:solidFill>
                  <a:srgbClr val="000000"/>
                </a:solidFill>
                <a:latin typeface="Century Gothic"/>
                <a:ea typeface="Century Gothic"/>
                <a:cs typeface="Century Gothic"/>
                <a:sym typeface="Century Gothic"/>
              </a:rPr>
              <a:t>peaches</a:t>
            </a:r>
            <a:r>
              <a:rPr b="0" i="0" lang="en-US" sz="2800" u="none" cap="none" strike="noStrike">
                <a:solidFill>
                  <a:srgbClr val="000000"/>
                </a:solidFill>
                <a:latin typeface="Century Gothic"/>
                <a:ea typeface="Century Gothic"/>
                <a:cs typeface="Century Gothic"/>
                <a:sym typeface="Century Gothic"/>
              </a:rPr>
              <a:t> are sweet.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I fell </a:t>
            </a:r>
            <a:r>
              <a:rPr b="1" i="0" lang="en-US" sz="2800" u="none" cap="none" strike="noStrike">
                <a:solidFill>
                  <a:srgbClr val="000000"/>
                </a:solidFill>
                <a:latin typeface="Century Gothic"/>
                <a:ea typeface="Century Gothic"/>
                <a:cs typeface="Century Gothic"/>
                <a:sym typeface="Century Gothic"/>
              </a:rPr>
              <a:t>asleep</a:t>
            </a:r>
            <a:r>
              <a:rPr b="0" i="0" lang="en-US" sz="2800" u="none" cap="none" strike="noStrike">
                <a:solidFill>
                  <a:srgbClr val="000000"/>
                </a:solidFill>
                <a:latin typeface="Century Gothic"/>
                <a:ea typeface="Century Gothic"/>
                <a:cs typeface="Century Gothic"/>
                <a:sym typeface="Century Gothic"/>
              </a:rPr>
              <a:t> at 8:30 last night.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My parents </a:t>
            </a:r>
            <a:r>
              <a:rPr b="1" i="0" lang="en-US" sz="2800" u="none" cap="none" strike="noStrike">
                <a:solidFill>
                  <a:srgbClr val="000000"/>
                </a:solidFill>
                <a:latin typeface="Century Gothic"/>
                <a:ea typeface="Century Gothic"/>
                <a:cs typeface="Century Gothic"/>
                <a:sym typeface="Century Gothic"/>
              </a:rPr>
              <a:t>display</a:t>
            </a:r>
            <a:r>
              <a:rPr b="0" i="0" lang="en-US" sz="2800" u="none" cap="none" strike="noStrike">
                <a:solidFill>
                  <a:srgbClr val="000000"/>
                </a:solidFill>
                <a:latin typeface="Century Gothic"/>
                <a:ea typeface="Century Gothic"/>
                <a:cs typeface="Century Gothic"/>
                <a:sym typeface="Century Gothic"/>
              </a:rPr>
              <a:t> our pictures on the wall.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My </a:t>
            </a:r>
            <a:r>
              <a:rPr b="1" i="0" lang="en-US" sz="2800" u="none" cap="none" strike="noStrike">
                <a:solidFill>
                  <a:srgbClr val="000000"/>
                </a:solidFill>
                <a:latin typeface="Century Gothic"/>
                <a:ea typeface="Century Gothic"/>
                <a:cs typeface="Century Gothic"/>
                <a:sym typeface="Century Gothic"/>
              </a:rPr>
              <a:t>shadow</a:t>
            </a:r>
            <a:r>
              <a:rPr b="0" i="0" lang="en-US" sz="2800" u="none" cap="none" strike="noStrike">
                <a:solidFill>
                  <a:srgbClr val="000000"/>
                </a:solidFill>
                <a:latin typeface="Century Gothic"/>
                <a:ea typeface="Century Gothic"/>
                <a:cs typeface="Century Gothic"/>
                <a:sym typeface="Century Gothic"/>
              </a:rPr>
              <a:t> is tall early in the morning.</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I had a </a:t>
            </a:r>
            <a:r>
              <a:rPr b="1" i="0" lang="en-US" sz="2800" u="none" cap="none" strike="noStrike">
                <a:solidFill>
                  <a:srgbClr val="000000"/>
                </a:solidFill>
                <a:latin typeface="Century Gothic"/>
                <a:ea typeface="Century Gothic"/>
                <a:cs typeface="Century Gothic"/>
                <a:sym typeface="Century Gothic"/>
              </a:rPr>
              <a:t>dream</a:t>
            </a:r>
            <a:r>
              <a:rPr b="0" i="0" lang="en-US" sz="2800" u="none" cap="none" strike="noStrike">
                <a:solidFill>
                  <a:srgbClr val="000000"/>
                </a:solidFill>
                <a:latin typeface="Century Gothic"/>
                <a:ea typeface="Century Gothic"/>
                <a:cs typeface="Century Gothic"/>
                <a:sym typeface="Century Gothic"/>
              </a:rPr>
              <a:t> about scoring a goal.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She </a:t>
            </a:r>
            <a:r>
              <a:rPr b="1" i="0" lang="en-US" sz="2800" u="none" cap="none" strike="noStrike">
                <a:solidFill>
                  <a:srgbClr val="000000"/>
                </a:solidFill>
                <a:latin typeface="Century Gothic"/>
                <a:ea typeface="Century Gothic"/>
                <a:cs typeface="Century Gothic"/>
                <a:sym typeface="Century Gothic"/>
              </a:rPr>
              <a:t>braided</a:t>
            </a:r>
            <a:r>
              <a:rPr b="0" i="0" lang="en-US" sz="2800" u="none" cap="none" strike="noStrike">
                <a:solidFill>
                  <a:srgbClr val="000000"/>
                </a:solidFill>
                <a:latin typeface="Century Gothic"/>
                <a:ea typeface="Century Gothic"/>
                <a:cs typeface="Century Gothic"/>
                <a:sym typeface="Century Gothic"/>
              </a:rPr>
              <a:t> her hair to keep it neat.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My parents use </a:t>
            </a:r>
            <a:r>
              <a:rPr b="1" i="0" lang="en-US" sz="2800" u="none" cap="none" strike="noStrike">
                <a:solidFill>
                  <a:srgbClr val="000000"/>
                </a:solidFill>
                <a:latin typeface="Century Gothic"/>
                <a:ea typeface="Century Gothic"/>
                <a:cs typeface="Century Gothic"/>
                <a:sym typeface="Century Gothic"/>
              </a:rPr>
              <a:t>charcoal</a:t>
            </a:r>
            <a:r>
              <a:rPr b="0" i="0" lang="en-US" sz="2800" u="none" cap="none" strike="noStrike">
                <a:solidFill>
                  <a:srgbClr val="000000"/>
                </a:solidFill>
                <a:latin typeface="Century Gothic"/>
                <a:ea typeface="Century Gothic"/>
                <a:cs typeface="Century Gothic"/>
                <a:sym typeface="Century Gothic"/>
              </a:rPr>
              <a:t> in the grill.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We all </a:t>
            </a:r>
            <a:r>
              <a:rPr b="1" i="0" lang="en-US" sz="2800" u="none" cap="none" strike="noStrike">
                <a:solidFill>
                  <a:srgbClr val="000000"/>
                </a:solidFill>
                <a:latin typeface="Century Gothic"/>
                <a:ea typeface="Century Gothic"/>
                <a:cs typeface="Century Gothic"/>
                <a:sym typeface="Century Gothic"/>
              </a:rPr>
              <a:t>agree</a:t>
            </a:r>
            <a:r>
              <a:rPr b="0" i="0" lang="en-US" sz="2800" u="none" cap="none" strike="noStrike">
                <a:solidFill>
                  <a:srgbClr val="000000"/>
                </a:solidFill>
                <a:latin typeface="Century Gothic"/>
                <a:ea typeface="Century Gothic"/>
                <a:cs typeface="Century Gothic"/>
                <a:sym typeface="Century Gothic"/>
              </a:rPr>
              <a:t> that lunch today was tasty.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I do my schoolwork so that I can </a:t>
            </a:r>
            <a:r>
              <a:rPr b="1" i="0" lang="en-US" sz="2800" u="none" cap="none" strike="noStrike">
                <a:solidFill>
                  <a:srgbClr val="000000"/>
                </a:solidFill>
                <a:latin typeface="Century Gothic"/>
                <a:ea typeface="Century Gothic"/>
                <a:cs typeface="Century Gothic"/>
                <a:sym typeface="Century Gothic"/>
              </a:rPr>
              <a:t>maintain</a:t>
            </a:r>
            <a:r>
              <a:rPr b="0" i="0" lang="en-US" sz="2800" u="none" cap="none" strike="noStrike">
                <a:solidFill>
                  <a:srgbClr val="000000"/>
                </a:solidFill>
                <a:latin typeface="Century Gothic"/>
                <a:ea typeface="Century Gothic"/>
                <a:cs typeface="Century Gothic"/>
                <a:sym typeface="Century Gothic"/>
              </a:rPr>
              <a:t> good grades.</a:t>
            </a:r>
            <a:endParaRPr b="0" i="0" sz="2800" u="none" cap="none" strike="noStrike">
              <a:solidFill>
                <a:schemeClr val="dk1"/>
              </a:solidFill>
              <a:latin typeface="Century Gothic"/>
              <a:ea typeface="Century Gothic"/>
              <a:cs typeface="Century Gothic"/>
              <a:sym typeface="Century Gothic"/>
            </a:endParaRPr>
          </a:p>
        </p:txBody>
      </p:sp>
      <p:sp>
        <p:nvSpPr>
          <p:cNvPr id="228" name="Google Shape;228;p18"/>
          <p:cNvSpPr/>
          <p:nvPr/>
        </p:nvSpPr>
        <p:spPr>
          <a:xfrm>
            <a:off x="5626029" y="1917310"/>
            <a:ext cx="1605646"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8"/>
          <p:cNvSpPr/>
          <p:nvPr/>
        </p:nvSpPr>
        <p:spPr>
          <a:xfrm>
            <a:off x="6627920" y="1432945"/>
            <a:ext cx="1207511" cy="42898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8"/>
          <p:cNvSpPr/>
          <p:nvPr/>
        </p:nvSpPr>
        <p:spPr>
          <a:xfrm>
            <a:off x="5978473" y="2361072"/>
            <a:ext cx="1298894"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8"/>
          <p:cNvSpPr/>
          <p:nvPr/>
        </p:nvSpPr>
        <p:spPr>
          <a:xfrm>
            <a:off x="7464236" y="3185401"/>
            <a:ext cx="1492496"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8"/>
          <p:cNvSpPr/>
          <p:nvPr/>
        </p:nvSpPr>
        <p:spPr>
          <a:xfrm>
            <a:off x="8534401" y="2770086"/>
            <a:ext cx="1298894" cy="42835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8"/>
          <p:cNvSpPr/>
          <p:nvPr/>
        </p:nvSpPr>
        <p:spPr>
          <a:xfrm>
            <a:off x="7494989" y="3674389"/>
            <a:ext cx="1248143" cy="45524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8"/>
          <p:cNvSpPr/>
          <p:nvPr/>
        </p:nvSpPr>
        <p:spPr>
          <a:xfrm>
            <a:off x="7351957" y="4163508"/>
            <a:ext cx="1443881" cy="45524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8"/>
          <p:cNvSpPr/>
          <p:nvPr/>
        </p:nvSpPr>
        <p:spPr>
          <a:xfrm>
            <a:off x="7812341" y="4513955"/>
            <a:ext cx="1705437"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8"/>
          <p:cNvSpPr/>
          <p:nvPr/>
        </p:nvSpPr>
        <p:spPr>
          <a:xfrm>
            <a:off x="8402942" y="4972047"/>
            <a:ext cx="1107579"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8"/>
          <p:cNvSpPr/>
          <p:nvPr/>
        </p:nvSpPr>
        <p:spPr>
          <a:xfrm>
            <a:off x="10596463" y="5328509"/>
            <a:ext cx="1595400" cy="49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9"/>
          <p:cNvSpPr txBox="1"/>
          <p:nvPr/>
        </p:nvSpPr>
        <p:spPr>
          <a:xfrm>
            <a:off x="697795" y="1337874"/>
            <a:ext cx="105051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Addison plays the piano.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She sings in the choir.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2"/>
                </a:solidFill>
                <a:latin typeface="Century Gothic"/>
                <a:ea typeface="Century Gothic"/>
                <a:cs typeface="Century Gothic"/>
                <a:sym typeface="Century Gothic"/>
              </a:rPr>
              <a:t>Identify a word that would make these sentences a compound sentence.</a:t>
            </a:r>
            <a:endParaRPr b="0" i="0" sz="3600" u="none" cap="none" strike="noStrike">
              <a:solidFill>
                <a:schemeClr val="accent2"/>
              </a:solidFill>
              <a:latin typeface="Arial"/>
              <a:ea typeface="Arial"/>
              <a:cs typeface="Arial"/>
              <a:sym typeface="Arial"/>
            </a:endParaRPr>
          </a:p>
        </p:txBody>
      </p:sp>
      <p:sp>
        <p:nvSpPr>
          <p:cNvPr id="249" name="Google Shape;249;p19"/>
          <p:cNvSpPr txBox="1"/>
          <p:nvPr/>
        </p:nvSpPr>
        <p:spPr>
          <a:xfrm>
            <a:off x="2404199" y="4589850"/>
            <a:ext cx="75249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Write</a:t>
            </a:r>
            <a:r>
              <a:rPr b="0" i="0" lang="en-US" sz="2800" u="none" cap="none" strike="noStrike">
                <a:solidFill>
                  <a:srgbClr val="000000"/>
                </a:solidFill>
                <a:latin typeface="Century Gothic"/>
                <a:ea typeface="Century Gothic"/>
                <a:cs typeface="Century Gothic"/>
                <a:sym typeface="Century Gothic"/>
              </a:rPr>
              <a:t> two sentences.  One that is a compound and one that is not.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Exchange</a:t>
            </a:r>
            <a:r>
              <a:rPr b="0" i="0" lang="en-US" sz="2800" u="none" cap="none" strike="noStrike">
                <a:solidFill>
                  <a:srgbClr val="000000"/>
                </a:solidFill>
                <a:latin typeface="Century Gothic"/>
                <a:ea typeface="Century Gothic"/>
                <a:cs typeface="Century Gothic"/>
                <a:sym typeface="Century Gothic"/>
              </a:rPr>
              <a:t> with a partner.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icture containing drawing, lamp&#10;&#10;Description automatically generated" id="254" name="Google Shape;25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5" name="Google Shape;25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6" name="Google Shape;25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8" name="Google Shape;25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59" name="Google Shape;25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 picture containing clock&#10;&#10;Description automatically generated" id="265" name="Google Shape;265;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6" name="Google Shape;266;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7" name="Google Shape;267;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8" name="Google Shape;26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9" name="Google Shape;26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0" name="Google Shape;270;p24"/>
          <p:cNvSpPr txBox="1"/>
          <p:nvPr/>
        </p:nvSpPr>
        <p:spPr>
          <a:xfrm>
            <a:off x="1132763" y="214017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shield</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24"/>
          <p:cNvSpPr txBox="1"/>
          <p:nvPr/>
        </p:nvSpPr>
        <p:spPr>
          <a:xfrm>
            <a:off x="1132763" y="3367767"/>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exposure</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24"/>
          <p:cNvSpPr txBox="1"/>
          <p:nvPr/>
        </p:nvSpPr>
        <p:spPr>
          <a:xfrm>
            <a:off x="5981000" y="217904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lack</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24"/>
          <p:cNvSpPr txBox="1"/>
          <p:nvPr/>
        </p:nvSpPr>
        <p:spPr>
          <a:xfrm>
            <a:off x="5981000" y="339315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nomadic</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landscape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A picture containing clock&#10;&#10;Description automatically generated" id="281" name="Google Shape;28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2" name="Google Shape;28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3" name="Google Shape;28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4" name="Google Shape;28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5" name="Google Shape;28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86" name="Google Shape;286;p26"/>
          <p:cNvPicPr preferRelativeResize="0"/>
          <p:nvPr/>
        </p:nvPicPr>
        <p:blipFill rotWithShape="1">
          <a:blip r:embed="rId6">
            <a:alphaModFix/>
          </a:blip>
          <a:srcRect b="0" l="0" r="0" t="0"/>
          <a:stretch/>
        </p:blipFill>
        <p:spPr>
          <a:xfrm>
            <a:off x="2244125" y="1227575"/>
            <a:ext cx="6950525" cy="5136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picture containing clock&#10;&#10;Description automatically generated" id="292" name="Google Shape;29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3" name="Google Shape;29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4" name="Google Shape;29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5" name="Google Shape;29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6" name="Google Shape;29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297" name="Google Shape;297;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pic>
        <p:nvPicPr>
          <p:cNvPr id="298" name="Google Shape;298;p27"/>
          <p:cNvPicPr preferRelativeResize="0"/>
          <p:nvPr/>
        </p:nvPicPr>
        <p:blipFill rotWithShape="1">
          <a:blip r:embed="rId6">
            <a:alphaModFix/>
          </a:blip>
          <a:srcRect b="0" l="0" r="0" t="0"/>
          <a:stretch/>
        </p:blipFill>
        <p:spPr>
          <a:xfrm>
            <a:off x="3732750" y="1297875"/>
            <a:ext cx="3866075" cy="5242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picture containing clock&#10;&#10;Description automatically generated" id="304" name="Google Shape;30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5" name="Google Shape;30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6" name="Google Shape;30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7" name="Google Shape;30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8" name="Google Shape;30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09" name="Google Shape;30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 137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0" name="Google Shape;310;p28"/>
          <p:cNvPicPr preferRelativeResize="0"/>
          <p:nvPr/>
        </p:nvPicPr>
        <p:blipFill rotWithShape="1">
          <a:blip r:embed="rId6">
            <a:alphaModFix/>
          </a:blip>
          <a:srcRect b="0" l="0" r="0" t="0"/>
          <a:stretch/>
        </p:blipFill>
        <p:spPr>
          <a:xfrm>
            <a:off x="10" y="1583098"/>
            <a:ext cx="2686477" cy="2033613"/>
          </a:xfrm>
          <a:prstGeom prst="rect">
            <a:avLst/>
          </a:prstGeom>
          <a:noFill/>
          <a:ln>
            <a:noFill/>
          </a:ln>
        </p:spPr>
      </p:pic>
      <p:pic>
        <p:nvPicPr>
          <p:cNvPr id="311" name="Google Shape;311;p28"/>
          <p:cNvPicPr preferRelativeResize="0"/>
          <p:nvPr/>
        </p:nvPicPr>
        <p:blipFill rotWithShape="1">
          <a:blip r:embed="rId7">
            <a:alphaModFix/>
          </a:blip>
          <a:srcRect b="0" l="0" r="0" t="0"/>
          <a:stretch/>
        </p:blipFill>
        <p:spPr>
          <a:xfrm>
            <a:off x="2540872" y="1209419"/>
            <a:ext cx="7354661" cy="49947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A picture containing clock&#10;&#10;Description automatically generated" id="317" name="Google Shape;317;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8" name="Google Shape;318;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9" name="Google Shape;319;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0" name="Google Shape;3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1" name="Google Shape;3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22" name="Google Shape;3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 139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3" name="Google Shape;323;p7"/>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24" name="Google Shape;324;p7"/>
          <p:cNvPicPr preferRelativeResize="0"/>
          <p:nvPr/>
        </p:nvPicPr>
        <p:blipFill rotWithShape="1">
          <a:blip r:embed="rId7">
            <a:alphaModFix/>
          </a:blip>
          <a:srcRect b="0" l="0" r="0" t="0"/>
          <a:stretch/>
        </p:blipFill>
        <p:spPr>
          <a:xfrm>
            <a:off x="1527637" y="1297864"/>
            <a:ext cx="7758663" cy="52573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A picture containing clock&#10;&#10;Description automatically generated" id="330" name="Google Shape;33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1" name="Google Shape;331;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2" name="Google Shape;332;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3" name="Google Shape;33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4" name="Google Shape;33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35" name="Google Shape;335;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 141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6" name="Google Shape;336;p8"/>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37" name="Google Shape;337;p8"/>
          <p:cNvPicPr preferRelativeResize="0"/>
          <p:nvPr/>
        </p:nvPicPr>
        <p:blipFill rotWithShape="1">
          <a:blip r:embed="rId7">
            <a:alphaModFix/>
          </a:blip>
          <a:srcRect b="0" l="0" r="0" t="0"/>
          <a:stretch/>
        </p:blipFill>
        <p:spPr>
          <a:xfrm>
            <a:off x="1843900" y="1381400"/>
            <a:ext cx="7350750" cy="49830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48" name="Google Shape;348;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 143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9" name="Google Shape;349;p9"/>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50" name="Google Shape;350;p9"/>
          <p:cNvPicPr preferRelativeResize="0"/>
          <p:nvPr/>
        </p:nvPicPr>
        <p:blipFill rotWithShape="1">
          <a:blip r:embed="rId7">
            <a:alphaModFix/>
          </a:blip>
          <a:srcRect b="0" l="0" r="0" t="0"/>
          <a:stretch/>
        </p:blipFill>
        <p:spPr>
          <a:xfrm>
            <a:off x="1673817" y="1264973"/>
            <a:ext cx="7819112" cy="53075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A picture containing clock&#10;&#10;Description automatically generated" id="356" name="Google Shape;356;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7" name="Google Shape;357;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8" name="Google Shape;358;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9" name="Google Shape;359;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0" name="Google Shape;360;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61" name="Google Shape;361;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 145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2" name="Google Shape;362;p1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63" name="Google Shape;363;p15"/>
          <p:cNvPicPr preferRelativeResize="0"/>
          <p:nvPr/>
        </p:nvPicPr>
        <p:blipFill rotWithShape="1">
          <a:blip r:embed="rId7">
            <a:alphaModFix/>
          </a:blip>
          <a:srcRect b="0" l="0" r="0" t="0"/>
          <a:stretch/>
        </p:blipFill>
        <p:spPr>
          <a:xfrm>
            <a:off x="1533545" y="1297873"/>
            <a:ext cx="7828901" cy="52801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clock&#10;&#10;Description automatically generated" id="369" name="Google Shape;369;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0" name="Google Shape;370;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1" name="Google Shape;371;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2" name="Google Shape;37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3" name="Google Shape;37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74" name="Google Shape;374;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5" name="Google Shape;375;p2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76" name="Google Shape;376;p21"/>
          <p:cNvPicPr preferRelativeResize="0"/>
          <p:nvPr/>
        </p:nvPicPr>
        <p:blipFill rotWithShape="1">
          <a:blip r:embed="rId7">
            <a:alphaModFix/>
          </a:blip>
          <a:srcRect b="0" l="0" r="0" t="0"/>
          <a:stretch/>
        </p:blipFill>
        <p:spPr>
          <a:xfrm>
            <a:off x="1687537" y="1297875"/>
            <a:ext cx="7922612"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clock&#10;&#10;Description automatically generated" id="382" name="Google Shape;382;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3" name="Google Shape;383;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4" name="Google Shape;384;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5" name="Google Shape;385;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6" name="Google Shape;386;p22"/>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387" name="Google Shape;387;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 149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8" name="Google Shape;388;p2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89" name="Google Shape;389;p22"/>
          <p:cNvPicPr preferRelativeResize="0"/>
          <p:nvPr/>
        </p:nvPicPr>
        <p:blipFill rotWithShape="1">
          <a:blip r:embed="rId7">
            <a:alphaModFix/>
          </a:blip>
          <a:srcRect b="0" l="0" r="0" t="0"/>
          <a:stretch/>
        </p:blipFill>
        <p:spPr>
          <a:xfrm>
            <a:off x="1751813" y="1207125"/>
            <a:ext cx="7794050" cy="52746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A picture containing clock&#10;&#10;Description automatically generated" id="395" name="Google Shape;39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6" name="Google Shape;396;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7" name="Google Shape;397;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8" name="Google Shape;398;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9" name="Google Shape;399;p25"/>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400" name="Google Shape;400;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 151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1" name="Google Shape;401;p2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02" name="Google Shape;402;p25"/>
          <p:cNvPicPr preferRelativeResize="0"/>
          <p:nvPr/>
        </p:nvPicPr>
        <p:blipFill rotWithShape="1">
          <a:blip r:embed="rId7">
            <a:alphaModFix/>
          </a:blip>
          <a:srcRect b="0" l="0" r="0" t="0"/>
          <a:stretch/>
        </p:blipFill>
        <p:spPr>
          <a:xfrm>
            <a:off x="1695514" y="1297875"/>
            <a:ext cx="7613911" cy="51750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clock&#10;&#10;Description automatically generated" id="408" name="Google Shape;408;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9" name="Google Shape;409;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0" name="Google Shape;410;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1" name="Google Shape;411;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2" name="Google Shape;412;p40"/>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413" name="Google Shape;413;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 153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4" name="Google Shape;414;p40"/>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15" name="Google Shape;415;p40"/>
          <p:cNvPicPr preferRelativeResize="0"/>
          <p:nvPr/>
        </p:nvPicPr>
        <p:blipFill rotWithShape="1">
          <a:blip r:embed="rId7">
            <a:alphaModFix/>
          </a:blip>
          <a:srcRect b="0" l="0" r="0" t="0"/>
          <a:stretch/>
        </p:blipFill>
        <p:spPr>
          <a:xfrm>
            <a:off x="1592663" y="1297885"/>
            <a:ext cx="7706213" cy="52755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2" name="Google Shape;422;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3" name="Google Shape;423;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4" name="Google Shape;42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p41"/>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426" name="Google Shape;426;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 155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7" name="Google Shape;427;p4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28" name="Google Shape;428;p41"/>
          <p:cNvPicPr preferRelativeResize="0"/>
          <p:nvPr/>
        </p:nvPicPr>
        <p:blipFill rotWithShape="1">
          <a:blip r:embed="rId7">
            <a:alphaModFix/>
          </a:blip>
          <a:srcRect b="0" l="0" r="0" t="0"/>
          <a:stretch/>
        </p:blipFill>
        <p:spPr>
          <a:xfrm>
            <a:off x="1522132" y="1297875"/>
            <a:ext cx="7764242" cy="525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A picture containing clock&#10;&#10;Description automatically generated" id="434" name="Google Shape;43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5" name="Google Shape;43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6" name="Google Shape;43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7" name="Google Shape;43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8" name="Google Shape;438;p42"/>
          <p:cNvSpPr/>
          <p:nvPr/>
        </p:nvSpPr>
        <p:spPr>
          <a:xfrm>
            <a:off x="212450" y="285507"/>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Living in Deserts</a:t>
            </a:r>
            <a:endParaRPr b="0" i="0" sz="4000" u="none" cap="none" strike="noStrike">
              <a:solidFill>
                <a:srgbClr val="000000"/>
              </a:solidFill>
              <a:latin typeface="Century Gothic"/>
              <a:ea typeface="Century Gothic"/>
              <a:cs typeface="Century Gothic"/>
              <a:sym typeface="Century Gothic"/>
            </a:endParaRPr>
          </a:p>
        </p:txBody>
      </p:sp>
      <p:sp>
        <p:nvSpPr>
          <p:cNvPr id="439" name="Google Shape;43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 157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0" name="Google Shape;440;p4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41" name="Google Shape;441;p42"/>
          <p:cNvPicPr preferRelativeResize="0"/>
          <p:nvPr/>
        </p:nvPicPr>
        <p:blipFill rotWithShape="1">
          <a:blip r:embed="rId7">
            <a:alphaModFix/>
          </a:blip>
          <a:srcRect b="0" l="0" r="0" t="0"/>
          <a:stretch/>
        </p:blipFill>
        <p:spPr>
          <a:xfrm>
            <a:off x="1698400" y="1208150"/>
            <a:ext cx="7496249" cy="5077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A picture containing clock&#10;&#10;Description automatically generated" id="447" name="Google Shape;44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8" name="Google Shape;44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9" name="Google Shape;44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0" name="Google Shape;45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1" name="Google Shape;45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2" name="Google Shape;452;p4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453" name="Google Shape;453;p47"/>
          <p:cNvSpPr txBox="1"/>
          <p:nvPr/>
        </p:nvSpPr>
        <p:spPr>
          <a:xfrm>
            <a:off x="7416775" y="2878675"/>
            <a:ext cx="425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4" name="Google Shape;454;p47"/>
          <p:cNvPicPr preferRelativeResize="0"/>
          <p:nvPr/>
        </p:nvPicPr>
        <p:blipFill rotWithShape="1">
          <a:blip r:embed="rId6">
            <a:alphaModFix/>
          </a:blip>
          <a:srcRect b="0" l="0" r="0" t="0"/>
          <a:stretch/>
        </p:blipFill>
        <p:spPr>
          <a:xfrm>
            <a:off x="7416765" y="1964155"/>
            <a:ext cx="2086266" cy="914528"/>
          </a:xfrm>
          <a:prstGeom prst="rect">
            <a:avLst/>
          </a:prstGeom>
          <a:noFill/>
          <a:ln>
            <a:noFill/>
          </a:ln>
        </p:spPr>
      </p:pic>
      <p:pic>
        <p:nvPicPr>
          <p:cNvPr id="455" name="Google Shape;455;p47"/>
          <p:cNvPicPr preferRelativeResize="0"/>
          <p:nvPr/>
        </p:nvPicPr>
        <p:blipFill rotWithShape="1">
          <a:blip r:embed="rId7">
            <a:alphaModFix/>
          </a:blip>
          <a:srcRect b="0" l="0" r="0" t="0"/>
          <a:stretch/>
        </p:blipFill>
        <p:spPr>
          <a:xfrm>
            <a:off x="2455687" y="1297874"/>
            <a:ext cx="3844675" cy="5108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6" name="Google Shape;46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159</a:t>
            </a:r>
            <a:endParaRPr b="0" i="0" sz="1400" u="none" cap="none" strike="noStrike">
              <a:solidFill>
                <a:srgbClr val="000000"/>
              </a:solidFill>
              <a:latin typeface="Arial"/>
              <a:ea typeface="Arial"/>
              <a:cs typeface="Arial"/>
              <a:sym typeface="Arial"/>
            </a:endParaRPr>
          </a:p>
        </p:txBody>
      </p:sp>
      <p:sp>
        <p:nvSpPr>
          <p:cNvPr id="467" name="Google Shape;467;p34"/>
          <p:cNvSpPr/>
          <p:nvPr/>
        </p:nvSpPr>
        <p:spPr>
          <a:xfrm>
            <a:off x="6813725" y="2950738"/>
            <a:ext cx="46116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468" name="Google Shape;468;p34"/>
          <p:cNvPicPr preferRelativeResize="0"/>
          <p:nvPr/>
        </p:nvPicPr>
        <p:blipFill rotWithShape="1">
          <a:blip r:embed="rId6">
            <a:alphaModFix/>
          </a:blip>
          <a:srcRect b="0" l="0" r="0" t="0"/>
          <a:stretch/>
        </p:blipFill>
        <p:spPr>
          <a:xfrm>
            <a:off x="6813717" y="2036216"/>
            <a:ext cx="2086266" cy="914528"/>
          </a:xfrm>
          <a:prstGeom prst="rect">
            <a:avLst/>
          </a:prstGeom>
          <a:noFill/>
          <a:ln>
            <a:noFill/>
          </a:ln>
        </p:spPr>
      </p:pic>
      <p:pic>
        <p:nvPicPr>
          <p:cNvPr id="469" name="Google Shape;469;p34"/>
          <p:cNvPicPr preferRelativeResize="0"/>
          <p:nvPr/>
        </p:nvPicPr>
        <p:blipFill rotWithShape="1">
          <a:blip r:embed="rId7">
            <a:alphaModFix/>
          </a:blip>
          <a:srcRect b="0" l="0" r="0" t="0"/>
          <a:stretch/>
        </p:blipFill>
        <p:spPr>
          <a:xfrm>
            <a:off x="2011712" y="1376305"/>
            <a:ext cx="3853962" cy="51961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53"/>
          <p:cNvSpPr txBox="1"/>
          <p:nvPr/>
        </p:nvSpPr>
        <p:spPr>
          <a:xfrm>
            <a:off x="1675822" y="345291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ai</a:t>
            </a:r>
            <a:endParaRPr b="0" i="0" sz="5400" u="none" cap="none" strike="noStrike">
              <a:solidFill>
                <a:srgbClr val="000000"/>
              </a:solidFill>
              <a:latin typeface="Century Gothic"/>
              <a:ea typeface="Century Gothic"/>
              <a:cs typeface="Century Gothic"/>
              <a:sym typeface="Century Gothic"/>
            </a:endParaRPr>
          </a:p>
        </p:txBody>
      </p:sp>
      <p:sp>
        <p:nvSpPr>
          <p:cNvPr id="481" name="Google Shape;481;p53"/>
          <p:cNvSpPr txBox="1"/>
          <p:nvPr/>
        </p:nvSpPr>
        <p:spPr>
          <a:xfrm>
            <a:off x="6237991" y="17720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a:t>
            </a:r>
            <a:endParaRPr b="0" i="0" sz="5400" u="none" cap="none" strike="noStrike">
              <a:solidFill>
                <a:srgbClr val="000000"/>
              </a:solidFill>
              <a:latin typeface="Century Gothic"/>
              <a:ea typeface="Century Gothic"/>
              <a:cs typeface="Century Gothic"/>
              <a:sym typeface="Century Gothic"/>
            </a:endParaRPr>
          </a:p>
        </p:txBody>
      </p:sp>
      <p:sp>
        <p:nvSpPr>
          <p:cNvPr id="482" name="Google Shape;482;p53"/>
          <p:cNvSpPr txBox="1"/>
          <p:nvPr/>
        </p:nvSpPr>
        <p:spPr>
          <a:xfrm>
            <a:off x="1675822" y="17720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ee</a:t>
            </a:r>
            <a:endParaRPr b="0" i="0" sz="5400" u="none" cap="none" strike="noStrike">
              <a:solidFill>
                <a:srgbClr val="000000"/>
              </a:solidFill>
              <a:latin typeface="Century Gothic"/>
              <a:ea typeface="Century Gothic"/>
              <a:cs typeface="Century Gothic"/>
              <a:sym typeface="Century Gothic"/>
            </a:endParaRPr>
          </a:p>
        </p:txBody>
      </p:sp>
      <p:sp>
        <p:nvSpPr>
          <p:cNvPr id="483" name="Google Shape;483;p53"/>
          <p:cNvSpPr txBox="1"/>
          <p:nvPr/>
        </p:nvSpPr>
        <p:spPr>
          <a:xfrm>
            <a:off x="6237991" y="339165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ay</a:t>
            </a:r>
            <a:endParaRPr b="0" i="0" sz="5400" u="none" cap="none" strike="noStrike">
              <a:solidFill>
                <a:srgbClr val="000000"/>
              </a:solidFill>
              <a:latin typeface="Century Gothic"/>
              <a:ea typeface="Century Gothic"/>
              <a:cs typeface="Century Gothic"/>
              <a:sym typeface="Century Gothic"/>
            </a:endParaRPr>
          </a:p>
        </p:txBody>
      </p:sp>
      <p:sp>
        <p:nvSpPr>
          <p:cNvPr id="484" name="Google Shape;484;p53"/>
          <p:cNvSpPr txBox="1"/>
          <p:nvPr/>
        </p:nvSpPr>
        <p:spPr>
          <a:xfrm>
            <a:off x="6237991" y="49580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oa</a:t>
            </a:r>
            <a:endParaRPr b="0" i="0" sz="5400" u="none" cap="none" strike="noStrike">
              <a:solidFill>
                <a:srgbClr val="000000"/>
              </a:solidFill>
              <a:latin typeface="Century Gothic"/>
              <a:ea typeface="Century Gothic"/>
              <a:cs typeface="Century Gothic"/>
              <a:sym typeface="Century Gothic"/>
            </a:endParaRPr>
          </a:p>
        </p:txBody>
      </p:sp>
      <p:sp>
        <p:nvSpPr>
          <p:cNvPr id="485" name="Google Shape;485;p53"/>
          <p:cNvSpPr txBox="1"/>
          <p:nvPr/>
        </p:nvSpPr>
        <p:spPr>
          <a:xfrm>
            <a:off x="1675822" y="49580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ow</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2" name="Google Shape;492;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3" name="Google Shape;493;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4" name="Google Shape;494;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35"/>
          <p:cNvSpPr txBox="1"/>
          <p:nvPr/>
        </p:nvSpPr>
        <p:spPr>
          <a:xfrm>
            <a:off x="7652753" y="2587454"/>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170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498" name="Google Shape;498;p35"/>
          <p:cNvPicPr preferRelativeResize="0"/>
          <p:nvPr/>
        </p:nvPicPr>
        <p:blipFill rotWithShape="1">
          <a:blip r:embed="rId6">
            <a:alphaModFix/>
          </a:blip>
          <a:srcRect b="0" l="0" r="0" t="0"/>
          <a:stretch/>
        </p:blipFill>
        <p:spPr>
          <a:xfrm>
            <a:off x="2435475" y="1314075"/>
            <a:ext cx="3824750" cy="5101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9" name="Google Shape;499;p35"/>
          <p:cNvPicPr preferRelativeResize="0"/>
          <p:nvPr/>
        </p:nvPicPr>
        <p:blipFill rotWithShape="1">
          <a:blip r:embed="rId7">
            <a:alphaModFix/>
          </a:blip>
          <a:srcRect b="0" l="0" r="0" t="0"/>
          <a:stretch/>
        </p:blipFill>
        <p:spPr>
          <a:xfrm>
            <a:off x="7542143" y="1906464"/>
            <a:ext cx="2179171" cy="6809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A picture containing clock&#10;&#10;Description automatically generated" id="505" name="Google Shape;50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6" name="Google Shape;50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7" name="Google Shape;50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8" name="Google Shape;50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9" name="Google Shape;50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10" name="Google Shape;510;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Edit </a:t>
            </a:r>
            <a:r>
              <a:rPr b="0" i="0" lang="en-US" sz="3200" u="none" cap="none" strike="noStrike">
                <a:solidFill>
                  <a:srgbClr val="000000"/>
                </a:solidFill>
                <a:latin typeface="Century Gothic"/>
                <a:ea typeface="Century Gothic"/>
                <a:cs typeface="Century Gothic"/>
                <a:sym typeface="Century Gothic"/>
              </a:rPr>
              <a:t>your personal narrative for comparative and superlative adjectives.</a:t>
            </a:r>
            <a:endParaRPr b="0" i="0" sz="3200" u="none" cap="none" strike="noStrike">
              <a:solidFill>
                <a:schemeClr val="dk1"/>
              </a:solidFill>
              <a:latin typeface="Century Gothic"/>
              <a:ea typeface="Century Gothic"/>
              <a:cs typeface="Century Gothic"/>
              <a:sym typeface="Century Gothic"/>
            </a:endParaRPr>
          </a:p>
        </p:txBody>
      </p:sp>
      <p:sp>
        <p:nvSpPr>
          <p:cNvPr id="511" name="Google Shape;511;p36"/>
          <p:cNvSpPr txBox="1"/>
          <p:nvPr/>
        </p:nvSpPr>
        <p:spPr>
          <a:xfrm>
            <a:off x="866153" y="3178346"/>
            <a:ext cx="85482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 </a:t>
            </a:r>
            <a:r>
              <a:rPr b="0" i="0" lang="en-US" sz="3200" u="none" cap="none" strike="noStrike">
                <a:solidFill>
                  <a:srgbClr val="000000"/>
                </a:solidFill>
                <a:latin typeface="Century Gothic"/>
                <a:ea typeface="Century Gothic"/>
                <a:cs typeface="Century Gothic"/>
                <a:sym typeface="Century Gothic"/>
              </a:rPr>
              <a:t>sentences from your drafts.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Identify</a:t>
            </a:r>
            <a:r>
              <a:rPr b="0" i="0" lang="en-US" sz="3200" u="none" cap="none" strike="noStrike">
                <a:solidFill>
                  <a:srgbClr val="000000"/>
                </a:solidFill>
                <a:latin typeface="Century Gothic"/>
                <a:ea typeface="Century Gothic"/>
                <a:cs typeface="Century Gothic"/>
                <a:sym typeface="Century Gothic"/>
              </a:rPr>
              <a:t> each adjective and what it compares.</a:t>
            </a:r>
            <a:endParaRPr b="0" i="0" sz="1400" u="none" cap="none" strike="noStrike">
              <a:solidFill>
                <a:srgbClr val="000000"/>
              </a:solidFill>
              <a:latin typeface="Arial"/>
              <a:ea typeface="Arial"/>
              <a:cs typeface="Arial"/>
              <a:sym typeface="Arial"/>
            </a:endParaRPr>
          </a:p>
        </p:txBody>
      </p:sp>
      <p:pic>
        <p:nvPicPr>
          <p:cNvPr descr="Books outline" id="512" name="Google Shape;512;p36"/>
          <p:cNvPicPr preferRelativeResize="0"/>
          <p:nvPr/>
        </p:nvPicPr>
        <p:blipFill rotWithShape="1">
          <a:blip r:embed="rId6">
            <a:alphaModFix/>
          </a:blip>
          <a:srcRect b="0" l="0" r="0" t="0"/>
          <a:stretch/>
        </p:blipFill>
        <p:spPr>
          <a:xfrm>
            <a:off x="9171640" y="2853298"/>
            <a:ext cx="2429785" cy="24297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A picture containing clock&#10;&#10;Description automatically generated" id="518" name="Google Shape;518;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9" name="Google Shape;519;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0" name="Google Shape;520;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1" name="Google Shape;521;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2" name="Google Shape;522;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23" name="Google Shape;523;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524" name="Google Shape;524;p37"/>
          <p:cNvSpPr txBox="1"/>
          <p:nvPr/>
        </p:nvSpPr>
        <p:spPr>
          <a:xfrm>
            <a:off x="360327" y="1858850"/>
            <a:ext cx="2767200" cy="374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200" u="none" cap="none" strike="noStrike">
                <a:solidFill>
                  <a:schemeClr val="dk1"/>
                </a:solidFill>
                <a:latin typeface="Century Gothic"/>
                <a:ea typeface="Century Gothic"/>
                <a:cs typeface="Century Gothic"/>
                <a:sym typeface="Century Gothic"/>
              </a:rPr>
              <a:t>o</a:t>
            </a:r>
            <a:r>
              <a:rPr b="0" i="0" lang="en-US" sz="3900" u="none" cap="none" strike="noStrike">
                <a:solidFill>
                  <a:schemeClr val="dk1"/>
                </a:solidFill>
                <a:latin typeface="Century Gothic"/>
                <a:ea typeface="Century Gothic"/>
                <a:cs typeface="Century Gothic"/>
                <a:sym typeface="Century Gothic"/>
              </a:rPr>
              <a:t>wner</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3900" u="none" cap="none" strike="noStrike">
                <a:solidFill>
                  <a:schemeClr val="dk1"/>
                </a:solidFill>
                <a:latin typeface="Century Gothic"/>
                <a:ea typeface="Century Gothic"/>
                <a:cs typeface="Century Gothic"/>
                <a:sym typeface="Century Gothic"/>
              </a:rPr>
              <a:t>charcoal</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3900" u="none" cap="none" strike="noStrike">
                <a:solidFill>
                  <a:schemeClr val="dk1"/>
                </a:solidFill>
                <a:latin typeface="Century Gothic"/>
                <a:ea typeface="Century Gothic"/>
                <a:cs typeface="Century Gothic"/>
                <a:sym typeface="Century Gothic"/>
              </a:rPr>
              <a:t>peaches</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3900" u="none" cap="none" strike="noStrike">
                <a:solidFill>
                  <a:schemeClr val="dk1"/>
                </a:solidFill>
                <a:latin typeface="Century Gothic"/>
                <a:ea typeface="Century Gothic"/>
                <a:cs typeface="Century Gothic"/>
                <a:sym typeface="Century Gothic"/>
              </a:rPr>
              <a:t>asleep</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3900" u="none" cap="none" strike="noStrike">
                <a:solidFill>
                  <a:schemeClr val="dk1"/>
                </a:solidFill>
                <a:latin typeface="Century Gothic"/>
                <a:ea typeface="Century Gothic"/>
                <a:cs typeface="Century Gothic"/>
                <a:sym typeface="Century Gothic"/>
              </a:rPr>
              <a:t>display</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US" sz="3900" u="none" cap="none" strike="noStrike">
                <a:solidFill>
                  <a:schemeClr val="dk1"/>
                </a:solidFill>
                <a:latin typeface="Century Gothic"/>
                <a:ea typeface="Century Gothic"/>
                <a:cs typeface="Century Gothic"/>
                <a:sym typeface="Century Gothic"/>
              </a:rPr>
              <a:t>maintain</a:t>
            </a:r>
            <a:endParaRPr b="0" i="0" sz="900" u="none" cap="none" strike="noStrike">
              <a:solidFill>
                <a:srgbClr val="000000"/>
              </a:solidFill>
              <a:latin typeface="Arial"/>
              <a:ea typeface="Arial"/>
              <a:cs typeface="Arial"/>
              <a:sym typeface="Arial"/>
            </a:endParaRPr>
          </a:p>
        </p:txBody>
      </p:sp>
      <p:sp>
        <p:nvSpPr>
          <p:cNvPr id="525" name="Google Shape;525;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26" name="Google Shape;526;p37"/>
          <p:cNvPicPr preferRelativeResize="0"/>
          <p:nvPr/>
        </p:nvPicPr>
        <p:blipFill rotWithShape="1">
          <a:blip r:embed="rId6">
            <a:alphaModFix/>
          </a:blip>
          <a:srcRect b="0" l="0" r="0" t="0"/>
          <a:stretch/>
        </p:blipFill>
        <p:spPr>
          <a:xfrm>
            <a:off x="3441524" y="1089672"/>
            <a:ext cx="4116484" cy="5581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A picture containing clock&#10;&#10;Description automatically generated" id="532" name="Google Shape;53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3" name="Google Shape;53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4" name="Google Shape;53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5" name="Google Shape;53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6" name="Google Shape;536;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38"/>
          <p:cNvSpPr txBox="1"/>
          <p:nvPr/>
        </p:nvSpPr>
        <p:spPr>
          <a:xfrm>
            <a:off x="729619" y="1767340"/>
            <a:ext cx="9477000" cy="707846"/>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soup smells and tastes great.</a:t>
            </a:r>
            <a:endParaRPr b="0" i="0" sz="4000" u="none" cap="none" strike="noStrike">
              <a:solidFill>
                <a:srgbClr val="000000"/>
              </a:solidFill>
              <a:latin typeface="Century Gothic"/>
              <a:ea typeface="Century Gothic"/>
              <a:cs typeface="Century Gothic"/>
              <a:sym typeface="Century Gothic"/>
            </a:endParaRPr>
          </a:p>
        </p:txBody>
      </p:sp>
      <p:sp>
        <p:nvSpPr>
          <p:cNvPr id="538" name="Google Shape;538;p38"/>
          <p:cNvSpPr txBox="1"/>
          <p:nvPr/>
        </p:nvSpPr>
        <p:spPr>
          <a:xfrm>
            <a:off x="1717787" y="2828563"/>
            <a:ext cx="8275580"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a sentence.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Have your partner </a:t>
            </a:r>
            <a:r>
              <a:rPr b="1" i="0" lang="en-US" sz="2800" u="none" cap="none" strike="noStrike">
                <a:solidFill>
                  <a:schemeClr val="dk1"/>
                </a:solidFill>
                <a:latin typeface="Century Gothic"/>
                <a:ea typeface="Century Gothic"/>
                <a:cs typeface="Century Gothic"/>
                <a:sym typeface="Century Gothic"/>
              </a:rPr>
              <a:t>edit</a:t>
            </a:r>
            <a:r>
              <a:rPr b="0" i="0" lang="en-US" sz="2800" u="none" cap="none" strike="noStrike">
                <a:solidFill>
                  <a:schemeClr val="dk1"/>
                </a:solidFill>
                <a:latin typeface="Century Gothic"/>
                <a:ea typeface="Century Gothic"/>
                <a:cs typeface="Century Gothic"/>
                <a:sym typeface="Century Gothic"/>
              </a:rPr>
              <a:t> the sentence and </a:t>
            </a: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compound subject or compound predicate.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A picture containing drawing, lamp&#10;&#10;Description automatically generated" id="543" name="Google Shape;543;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44" name="Google Shape;544;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45" name="Google Shape;545;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47" name="Google Shape;547;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48" name="Google Shape;548;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A picture containing clock&#10;&#10;Description automatically generated" id="554" name="Google Shape;55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5" name="Google Shape;55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6" name="Google Shape;55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7" name="Google Shape;55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8" name="Google Shape;55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59" name="Google Shape;55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pic>
        <p:nvPicPr>
          <p:cNvPr id="560" name="Google Shape;560;p43"/>
          <p:cNvPicPr preferRelativeResize="0"/>
          <p:nvPr/>
        </p:nvPicPr>
        <p:blipFill rotWithShape="1">
          <a:blip r:embed="rId6">
            <a:alphaModFix/>
          </a:blip>
          <a:srcRect b="0" l="0" r="0" t="0"/>
          <a:stretch/>
        </p:blipFill>
        <p:spPr>
          <a:xfrm>
            <a:off x="3638647" y="1297875"/>
            <a:ext cx="3941777" cy="5345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descr="A picture containing clock&#10;&#10;Description automatically generated" id="566" name="Google Shape;566;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7" name="Google Shape;567;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8" name="Google Shape;568;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9" name="Google Shape;569;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0" name="Google Shape;570;p44"/>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571" name="Google Shape;571;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pic>
        <p:nvPicPr>
          <p:cNvPr id="572" name="Google Shape;572;p44"/>
          <p:cNvPicPr preferRelativeResize="0"/>
          <p:nvPr/>
        </p:nvPicPr>
        <p:blipFill rotWithShape="1">
          <a:blip r:embed="rId6">
            <a:alphaModFix/>
          </a:blip>
          <a:srcRect b="0" l="0" r="0" t="0"/>
          <a:stretch/>
        </p:blipFill>
        <p:spPr>
          <a:xfrm>
            <a:off x="2444450" y="1454674"/>
            <a:ext cx="3789376" cy="5104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3" name="Google Shape;573;p44"/>
          <p:cNvSpPr txBox="1"/>
          <p:nvPr/>
        </p:nvSpPr>
        <p:spPr>
          <a:xfrm>
            <a:off x="7339000" y="2644050"/>
            <a:ext cx="4208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136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0" name="Google Shape;580;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1" name="Google Shape;581;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2" name="Google Shape;582;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54"/>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584" name="Google Shape;584;p5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a:t>
            </a:r>
            <a:endParaRPr b="0" i="0" sz="1400" u="none" cap="none" strike="noStrike">
              <a:solidFill>
                <a:srgbClr val="000000"/>
              </a:solidFill>
              <a:latin typeface="Century Gothic"/>
              <a:ea typeface="Century Gothic"/>
              <a:cs typeface="Century Gothic"/>
              <a:sym typeface="Century Gothic"/>
            </a:endParaRPr>
          </a:p>
        </p:txBody>
      </p:sp>
      <p:sp>
        <p:nvSpPr>
          <p:cNvPr id="585" name="Google Shape;585;p54"/>
          <p:cNvSpPr txBox="1"/>
          <p:nvPr/>
        </p:nvSpPr>
        <p:spPr>
          <a:xfrm>
            <a:off x="7351975" y="2931413"/>
            <a:ext cx="4325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138 in your Student Interactive.</a:t>
            </a:r>
            <a:endParaRPr b="0" i="0" sz="3200" u="none" cap="none" strike="noStrike">
              <a:solidFill>
                <a:srgbClr val="000000"/>
              </a:solidFill>
              <a:latin typeface="Arial"/>
              <a:ea typeface="Arial"/>
              <a:cs typeface="Arial"/>
              <a:sym typeface="Arial"/>
            </a:endParaRPr>
          </a:p>
        </p:txBody>
      </p:sp>
      <p:pic>
        <p:nvPicPr>
          <p:cNvPr id="586" name="Google Shape;586;p54"/>
          <p:cNvPicPr preferRelativeResize="0"/>
          <p:nvPr/>
        </p:nvPicPr>
        <p:blipFill rotWithShape="1">
          <a:blip r:embed="rId6">
            <a:alphaModFix/>
          </a:blip>
          <a:srcRect b="0" l="1286" r="1276" t="0"/>
          <a:stretch/>
        </p:blipFill>
        <p:spPr>
          <a:xfrm>
            <a:off x="2444450" y="1454674"/>
            <a:ext cx="3789375" cy="5104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10"/>
          <p:cNvSpPr txBox="1"/>
          <p:nvPr/>
        </p:nvSpPr>
        <p:spPr>
          <a:xfrm>
            <a:off x="8009976" y="1576308"/>
            <a:ext cx="3336000"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Which</a:t>
            </a:r>
            <a:r>
              <a:rPr b="0" i="0" lang="en-US" sz="2800" u="none" cap="none" strike="noStrike">
                <a:solidFill>
                  <a:srgbClr val="000000"/>
                </a:solidFill>
                <a:latin typeface="Century Gothic"/>
                <a:ea typeface="Century Gothic"/>
                <a:cs typeface="Century Gothic"/>
                <a:sym typeface="Century Gothic"/>
              </a:rPr>
              <a:t> solution for surviving in an environment described here do you think is the most creative</a:t>
            </a:r>
            <a:r>
              <a:rPr b="0" i="0" lang="en-US" sz="2800" u="none" cap="none" strike="noStrike">
                <a:solidFill>
                  <a:srgbClr val="000000"/>
                </a:solidFill>
                <a:latin typeface="Arial"/>
                <a:ea typeface="Arial"/>
                <a:cs typeface="Arial"/>
                <a:sym typeface="Arial"/>
              </a:rPr>
              <a:t>? </a:t>
            </a:r>
            <a:r>
              <a:rPr b="1" i="0" lang="en-US" sz="2800" u="none" cap="none" strike="noStrike">
                <a:solidFill>
                  <a:srgbClr val="000000"/>
                </a:solidFill>
                <a:latin typeface="Century Gothic"/>
                <a:ea typeface="Century Gothic"/>
                <a:cs typeface="Century Gothic"/>
                <a:sym typeface="Century Gothic"/>
              </a:rPr>
              <a:t>Why</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r>
              <a:rPr b="1" i="0" lang="en-US" sz="2800" u="none" cap="none" strike="noStrike">
                <a:solidFill>
                  <a:srgbClr val="000000"/>
                </a:solidFill>
                <a:latin typeface="Century Gothic"/>
                <a:ea typeface="Century Gothic"/>
                <a:cs typeface="Century Gothic"/>
                <a:sym typeface="Century Gothic"/>
              </a:rPr>
              <a:t>Use text evidence</a:t>
            </a:r>
            <a:r>
              <a:rPr b="0" i="0" lang="en-US" sz="2800" u="none" cap="none" strike="noStrike">
                <a:solidFill>
                  <a:srgbClr val="000000"/>
                </a:solidFill>
                <a:latin typeface="Century Gothic"/>
                <a:ea typeface="Century Gothic"/>
                <a:cs typeface="Century Gothic"/>
                <a:sym typeface="Century Gothic"/>
              </a:rPr>
              <a:t> to support your response.</a:t>
            </a:r>
            <a:endParaRPr b="0" i="0" sz="2800" u="none" cap="none" strike="noStrike">
              <a:solidFill>
                <a:srgbClr val="000000"/>
              </a:solidFill>
              <a:latin typeface="Century Gothic"/>
              <a:ea typeface="Century Gothic"/>
              <a:cs typeface="Century Gothic"/>
              <a:sym typeface="Century Gothic"/>
            </a:endParaRPr>
          </a:p>
        </p:txBody>
      </p:sp>
      <p:sp>
        <p:nvSpPr>
          <p:cNvPr id="124" name="Google Shape;12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 131</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10"/>
          <p:cNvPicPr preferRelativeResize="0"/>
          <p:nvPr/>
        </p:nvPicPr>
        <p:blipFill rotWithShape="1">
          <a:blip r:embed="rId6">
            <a:alphaModFix/>
          </a:blip>
          <a:srcRect b="0" l="0" r="0" t="0"/>
          <a:stretch/>
        </p:blipFill>
        <p:spPr>
          <a:xfrm>
            <a:off x="422880" y="1297873"/>
            <a:ext cx="7229944" cy="49580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3" name="Google Shape;593;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4" name="Google Shape;594;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5" name="Google Shape;595;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6" name="Google Shape;596;p55"/>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597" name="Google Shape;597;p5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139</a:t>
            </a:r>
            <a:endParaRPr b="0" i="0" sz="1400" u="none" cap="none" strike="noStrike">
              <a:solidFill>
                <a:srgbClr val="000000"/>
              </a:solidFill>
              <a:latin typeface="Century Gothic"/>
              <a:ea typeface="Century Gothic"/>
              <a:cs typeface="Century Gothic"/>
              <a:sym typeface="Century Gothic"/>
            </a:endParaRPr>
          </a:p>
        </p:txBody>
      </p:sp>
      <p:sp>
        <p:nvSpPr>
          <p:cNvPr id="598" name="Google Shape;598;p55"/>
          <p:cNvSpPr txBox="1"/>
          <p:nvPr/>
        </p:nvSpPr>
        <p:spPr>
          <a:xfrm>
            <a:off x="7494575" y="2739563"/>
            <a:ext cx="41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139 in your Student Interactive.</a:t>
            </a:r>
            <a:endParaRPr b="0" i="0" sz="3200" u="none" cap="none" strike="noStrike">
              <a:solidFill>
                <a:srgbClr val="000000"/>
              </a:solidFill>
              <a:latin typeface="Arial"/>
              <a:ea typeface="Arial"/>
              <a:cs typeface="Arial"/>
              <a:sym typeface="Arial"/>
            </a:endParaRPr>
          </a:p>
        </p:txBody>
      </p:sp>
      <p:pic>
        <p:nvPicPr>
          <p:cNvPr id="599" name="Google Shape;599;p55"/>
          <p:cNvPicPr preferRelativeResize="0"/>
          <p:nvPr/>
        </p:nvPicPr>
        <p:blipFill rotWithShape="1">
          <a:blip r:embed="rId6">
            <a:alphaModFix/>
          </a:blip>
          <a:srcRect b="0" l="0" r="0" t="0"/>
          <a:stretch/>
        </p:blipFill>
        <p:spPr>
          <a:xfrm>
            <a:off x="2523212" y="1325025"/>
            <a:ext cx="3787424" cy="5203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A picture containing clock&#10;&#10;Description automatically generated" id="605" name="Google Shape;60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6" name="Google Shape;60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7" name="Google Shape;60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8" name="Google Shape;60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9" name="Google Shape;609;p58"/>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10" name="Google Shape;610;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58"/>
          <p:cNvSpPr txBox="1"/>
          <p:nvPr/>
        </p:nvSpPr>
        <p:spPr>
          <a:xfrm>
            <a:off x="7541275" y="2644050"/>
            <a:ext cx="4084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141 in your Student Interactive.</a:t>
            </a:r>
            <a:endParaRPr b="0" i="0" sz="3200" u="none" cap="none" strike="noStrike">
              <a:solidFill>
                <a:srgbClr val="000000"/>
              </a:solidFill>
              <a:latin typeface="Arial"/>
              <a:ea typeface="Arial"/>
              <a:cs typeface="Arial"/>
              <a:sym typeface="Arial"/>
            </a:endParaRPr>
          </a:p>
        </p:txBody>
      </p:sp>
      <p:pic>
        <p:nvPicPr>
          <p:cNvPr id="612" name="Google Shape;612;p58"/>
          <p:cNvPicPr preferRelativeResize="0"/>
          <p:nvPr/>
        </p:nvPicPr>
        <p:blipFill rotWithShape="1">
          <a:blip r:embed="rId6">
            <a:alphaModFix/>
          </a:blip>
          <a:srcRect b="0" l="0" r="0" t="0"/>
          <a:stretch/>
        </p:blipFill>
        <p:spPr>
          <a:xfrm>
            <a:off x="2545863" y="1376900"/>
            <a:ext cx="3788825" cy="5190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9" name="Google Shape;619;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0" name="Google Shape;620;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1" name="Google Shape;621;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2" name="Google Shape;622;p59"/>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23" name="Google Shape;623;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sp>
        <p:nvSpPr>
          <p:cNvPr id="624" name="Google Shape;624;p59"/>
          <p:cNvSpPr txBox="1"/>
          <p:nvPr/>
        </p:nvSpPr>
        <p:spPr>
          <a:xfrm>
            <a:off x="7351950" y="2985850"/>
            <a:ext cx="4273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143 in your Student Interactive.</a:t>
            </a:r>
            <a:endParaRPr b="0" i="0" sz="3200" u="none" cap="none" strike="noStrike">
              <a:solidFill>
                <a:srgbClr val="000000"/>
              </a:solidFill>
              <a:latin typeface="Arial"/>
              <a:ea typeface="Arial"/>
              <a:cs typeface="Arial"/>
              <a:sym typeface="Arial"/>
            </a:endParaRPr>
          </a:p>
        </p:txBody>
      </p:sp>
      <p:pic>
        <p:nvPicPr>
          <p:cNvPr id="625" name="Google Shape;625;p59"/>
          <p:cNvPicPr preferRelativeResize="0"/>
          <p:nvPr/>
        </p:nvPicPr>
        <p:blipFill rotWithShape="1">
          <a:blip r:embed="rId6">
            <a:alphaModFix/>
          </a:blip>
          <a:srcRect b="0" l="0" r="0" t="0"/>
          <a:stretch/>
        </p:blipFill>
        <p:spPr>
          <a:xfrm>
            <a:off x="2381827" y="1370716"/>
            <a:ext cx="3927568" cy="53005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picture containing clock&#10;&#10;Description automatically generated" id="631" name="Google Shape;631;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2" name="Google Shape;632;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3" name="Google Shape;633;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4" name="Google Shape;634;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60"/>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36" name="Google Shape;636;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60"/>
          <p:cNvSpPr txBox="1"/>
          <p:nvPr/>
        </p:nvSpPr>
        <p:spPr>
          <a:xfrm>
            <a:off x="7468650" y="2985850"/>
            <a:ext cx="41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145 in your Student Interactive.</a:t>
            </a:r>
            <a:endParaRPr b="0" i="0" sz="3200" u="none" cap="none" strike="noStrike">
              <a:solidFill>
                <a:srgbClr val="000000"/>
              </a:solidFill>
              <a:latin typeface="Arial"/>
              <a:ea typeface="Arial"/>
              <a:cs typeface="Arial"/>
              <a:sym typeface="Arial"/>
            </a:endParaRPr>
          </a:p>
        </p:txBody>
      </p:sp>
      <p:pic>
        <p:nvPicPr>
          <p:cNvPr id="638" name="Google Shape;638;p60"/>
          <p:cNvPicPr preferRelativeResize="0"/>
          <p:nvPr/>
        </p:nvPicPr>
        <p:blipFill rotWithShape="1">
          <a:blip r:embed="rId6">
            <a:alphaModFix/>
          </a:blip>
          <a:srcRect b="0" l="0" r="0" t="0"/>
          <a:stretch/>
        </p:blipFill>
        <p:spPr>
          <a:xfrm>
            <a:off x="2535025" y="1506525"/>
            <a:ext cx="3737876" cy="5061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A picture containing clock&#10;&#10;Description automatically generated" id="644" name="Google Shape;64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5" name="Google Shape;64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6" name="Google Shape;64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7" name="Google Shape;64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8" name="Google Shape;648;p61"/>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49" name="Google Shape;649;p6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61"/>
          <p:cNvSpPr txBox="1"/>
          <p:nvPr/>
        </p:nvSpPr>
        <p:spPr>
          <a:xfrm>
            <a:off x="7594925" y="2985850"/>
            <a:ext cx="4030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147 in your Student Interactive.</a:t>
            </a:r>
            <a:endParaRPr b="0" i="0" sz="3200" u="none" cap="none" strike="noStrike">
              <a:solidFill>
                <a:srgbClr val="000000"/>
              </a:solidFill>
              <a:latin typeface="Arial"/>
              <a:ea typeface="Arial"/>
              <a:cs typeface="Arial"/>
              <a:sym typeface="Arial"/>
            </a:endParaRPr>
          </a:p>
        </p:txBody>
      </p:sp>
      <p:pic>
        <p:nvPicPr>
          <p:cNvPr id="651" name="Google Shape;651;p61"/>
          <p:cNvPicPr preferRelativeResize="0"/>
          <p:nvPr/>
        </p:nvPicPr>
        <p:blipFill rotWithShape="1">
          <a:blip r:embed="rId6">
            <a:alphaModFix/>
          </a:blip>
          <a:srcRect b="0" l="0" r="0" t="0"/>
          <a:stretch/>
        </p:blipFill>
        <p:spPr>
          <a:xfrm>
            <a:off x="2518888" y="1347459"/>
            <a:ext cx="3896425" cy="5323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67"/>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62" name="Google Shape;662;p6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67"/>
          <p:cNvSpPr txBox="1"/>
          <p:nvPr/>
        </p:nvSpPr>
        <p:spPr>
          <a:xfrm>
            <a:off x="7550825" y="2985850"/>
            <a:ext cx="4074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149 in your Student Interactive.</a:t>
            </a:r>
            <a:endParaRPr b="0" i="0" sz="3200" u="none" cap="none" strike="noStrike">
              <a:solidFill>
                <a:srgbClr val="000000"/>
              </a:solidFill>
              <a:latin typeface="Arial"/>
              <a:ea typeface="Arial"/>
              <a:cs typeface="Arial"/>
              <a:sym typeface="Arial"/>
            </a:endParaRPr>
          </a:p>
        </p:txBody>
      </p:sp>
      <p:pic>
        <p:nvPicPr>
          <p:cNvPr id="664" name="Google Shape;664;p67"/>
          <p:cNvPicPr preferRelativeResize="0"/>
          <p:nvPr/>
        </p:nvPicPr>
        <p:blipFill rotWithShape="1">
          <a:blip r:embed="rId6">
            <a:alphaModFix/>
          </a:blip>
          <a:srcRect b="0" l="0" r="0" t="0"/>
          <a:stretch/>
        </p:blipFill>
        <p:spPr>
          <a:xfrm>
            <a:off x="2522688" y="1367825"/>
            <a:ext cx="3844725" cy="5205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clock&#10;&#10;Description automatically generated" id="670" name="Google Shape;67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1" name="Google Shape;671;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2" name="Google Shape;672;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3" name="Google Shape;67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4" name="Google Shape;674;p68"/>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75" name="Google Shape;675;p6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p68"/>
          <p:cNvSpPr txBox="1"/>
          <p:nvPr/>
        </p:nvSpPr>
        <p:spPr>
          <a:xfrm>
            <a:off x="7424950" y="2739563"/>
            <a:ext cx="4239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151 in your Student Interactive.</a:t>
            </a:r>
            <a:endParaRPr b="0" i="0" sz="3200" u="none" cap="none" strike="noStrike">
              <a:solidFill>
                <a:srgbClr val="000000"/>
              </a:solidFill>
              <a:latin typeface="Arial"/>
              <a:ea typeface="Arial"/>
              <a:cs typeface="Arial"/>
              <a:sym typeface="Arial"/>
            </a:endParaRPr>
          </a:p>
        </p:txBody>
      </p:sp>
      <p:pic>
        <p:nvPicPr>
          <p:cNvPr id="677" name="Google Shape;677;p68"/>
          <p:cNvPicPr preferRelativeResize="0"/>
          <p:nvPr/>
        </p:nvPicPr>
        <p:blipFill rotWithShape="1">
          <a:blip r:embed="rId6">
            <a:alphaModFix/>
          </a:blip>
          <a:srcRect b="0" l="0" r="0" t="0"/>
          <a:stretch/>
        </p:blipFill>
        <p:spPr>
          <a:xfrm>
            <a:off x="2519350" y="1461700"/>
            <a:ext cx="3725525" cy="5053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icture containing clock&#10;&#10;Description automatically generated" id="683" name="Google Shape;683;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4" name="Google Shape;684;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5" name="Google Shape;685;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6" name="Google Shape;686;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7" name="Google Shape;687;p69"/>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688" name="Google Shape;688;p6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sp>
        <p:nvSpPr>
          <p:cNvPr id="689" name="Google Shape;689;p69"/>
          <p:cNvSpPr txBox="1"/>
          <p:nvPr/>
        </p:nvSpPr>
        <p:spPr>
          <a:xfrm>
            <a:off x="7541850" y="2985850"/>
            <a:ext cx="4083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154 in your Student Interactive.</a:t>
            </a:r>
            <a:endParaRPr b="0" i="0" sz="3200" u="none" cap="none" strike="noStrike">
              <a:solidFill>
                <a:srgbClr val="000000"/>
              </a:solidFill>
              <a:latin typeface="Arial"/>
              <a:ea typeface="Arial"/>
              <a:cs typeface="Arial"/>
              <a:sym typeface="Arial"/>
            </a:endParaRPr>
          </a:p>
        </p:txBody>
      </p:sp>
      <p:pic>
        <p:nvPicPr>
          <p:cNvPr id="690" name="Google Shape;690;p69"/>
          <p:cNvPicPr preferRelativeResize="0"/>
          <p:nvPr/>
        </p:nvPicPr>
        <p:blipFill rotWithShape="1">
          <a:blip r:embed="rId6">
            <a:alphaModFix/>
          </a:blip>
          <a:srcRect b="0" l="0" r="0" t="0"/>
          <a:stretch/>
        </p:blipFill>
        <p:spPr>
          <a:xfrm>
            <a:off x="2614400" y="1431575"/>
            <a:ext cx="3652325" cy="4932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descr="A picture containing clock&#10;&#10;Description automatically generated" id="696" name="Google Shape;696;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7" name="Google Shape;697;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8" name="Google Shape;698;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9" name="Google Shape;699;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0" name="Google Shape;700;p88"/>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4000" u="none" cap="none" strike="noStrike">
              <a:solidFill>
                <a:srgbClr val="000000"/>
              </a:solidFill>
              <a:latin typeface="Century Gothic"/>
              <a:ea typeface="Century Gothic"/>
              <a:cs typeface="Century Gothic"/>
              <a:sym typeface="Century Gothic"/>
            </a:endParaRPr>
          </a:p>
        </p:txBody>
      </p:sp>
      <p:sp>
        <p:nvSpPr>
          <p:cNvPr id="701" name="Google Shape;701;p8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 157</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88"/>
          <p:cNvSpPr txBox="1"/>
          <p:nvPr/>
        </p:nvSpPr>
        <p:spPr>
          <a:xfrm>
            <a:off x="9082015" y="2371241"/>
            <a:ext cx="254351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156 in your Student Interactive.</a:t>
            </a:r>
            <a:endParaRPr b="0" i="0" sz="3200" u="none" cap="none" strike="noStrike">
              <a:solidFill>
                <a:srgbClr val="000000"/>
              </a:solidFill>
              <a:latin typeface="Arial"/>
              <a:ea typeface="Arial"/>
              <a:cs typeface="Arial"/>
              <a:sym typeface="Arial"/>
            </a:endParaRPr>
          </a:p>
        </p:txBody>
      </p:sp>
      <p:pic>
        <p:nvPicPr>
          <p:cNvPr id="703" name="Google Shape;703;p88"/>
          <p:cNvPicPr preferRelativeResize="0"/>
          <p:nvPr/>
        </p:nvPicPr>
        <p:blipFill rotWithShape="1">
          <a:blip r:embed="rId6">
            <a:alphaModFix/>
          </a:blip>
          <a:srcRect b="0" l="0" r="0" t="0"/>
          <a:stretch/>
        </p:blipFill>
        <p:spPr>
          <a:xfrm>
            <a:off x="1804417" y="1466985"/>
            <a:ext cx="6925083" cy="46784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715" name="Google Shape;715;p45"/>
          <p:cNvSpPr txBox="1"/>
          <p:nvPr/>
        </p:nvSpPr>
        <p:spPr>
          <a:xfrm>
            <a:off x="7068855" y="2437529"/>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16" name="Google Shape;716;p45"/>
          <p:cNvPicPr preferRelativeResize="0"/>
          <p:nvPr/>
        </p:nvPicPr>
        <p:blipFill rotWithShape="1">
          <a:blip r:embed="rId6">
            <a:alphaModFix/>
          </a:blip>
          <a:srcRect b="0" l="0" r="0" t="0"/>
          <a:stretch/>
        </p:blipFill>
        <p:spPr>
          <a:xfrm>
            <a:off x="7165587" y="1865949"/>
            <a:ext cx="1895740" cy="571580"/>
          </a:xfrm>
          <a:prstGeom prst="rect">
            <a:avLst/>
          </a:prstGeom>
          <a:noFill/>
          <a:ln>
            <a:noFill/>
          </a:ln>
        </p:spPr>
      </p:pic>
      <p:pic>
        <p:nvPicPr>
          <p:cNvPr id="717" name="Google Shape;717;p45"/>
          <p:cNvPicPr preferRelativeResize="0"/>
          <p:nvPr/>
        </p:nvPicPr>
        <p:blipFill rotWithShape="1">
          <a:blip r:embed="rId7">
            <a:alphaModFix/>
          </a:blip>
          <a:srcRect b="0" l="0" r="0" t="0"/>
          <a:stretch/>
        </p:blipFill>
        <p:spPr>
          <a:xfrm>
            <a:off x="1918175" y="1186763"/>
            <a:ext cx="3872167" cy="52574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37" name="Google Shape;137;p11"/>
          <p:cNvGraphicFramePr/>
          <p:nvPr/>
        </p:nvGraphicFramePr>
        <p:xfrm>
          <a:off x="1797221" y="1401340"/>
          <a:ext cx="3000000" cy="3000000"/>
        </p:xfrm>
        <a:graphic>
          <a:graphicData uri="http://schemas.openxmlformats.org/drawingml/2006/table">
            <a:tbl>
              <a:tblPr bandRow="1" firstRow="1">
                <a:noFill/>
                <a:tableStyleId>{0470D081-1582-46BF-BC3B-C30EEAEFBDB3}</a:tableStyleId>
              </a:tblPr>
              <a:tblGrid>
                <a:gridCol w="4064000"/>
                <a:gridCol w="4064000"/>
              </a:tblGrid>
              <a:tr h="370850">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Desert Survival</a:t>
                      </a:r>
                      <a:endParaRPr sz="1400" u="none" cap="none" strike="noStrike"/>
                    </a:p>
                  </a:txBody>
                  <a:tcPr marT="45725" marB="45725" marR="91450" marL="91450"/>
                </a:tc>
                <a:tc hMerge="1"/>
              </a:tr>
              <a:tr h="3708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Problem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Solution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clock&#10;&#10;Description automatically generated" id="723" name="Google Shape;72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4" name="Google Shape;72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5" name="Google Shape;72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6" name="Google Shape;72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7" name="Google Shape;72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728" name="Google Shape;72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46"/>
          <p:cNvSpPr txBox="1"/>
          <p:nvPr/>
        </p:nvSpPr>
        <p:spPr>
          <a:xfrm>
            <a:off x="7952567" y="2644166"/>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30" name="Google Shape;730;p46"/>
          <p:cNvPicPr preferRelativeResize="0"/>
          <p:nvPr/>
        </p:nvPicPr>
        <p:blipFill rotWithShape="1">
          <a:blip r:embed="rId6">
            <a:alphaModFix/>
          </a:blip>
          <a:srcRect b="0" l="0" r="0" t="0"/>
          <a:stretch/>
        </p:blipFill>
        <p:spPr>
          <a:xfrm>
            <a:off x="2712275" y="1406825"/>
            <a:ext cx="3867300" cy="5264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clock&#10;&#10;Description automatically generated" id="736" name="Google Shape;736;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7" name="Google Shape;737;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8" name="Google Shape;738;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9" name="Google Shape;739;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0" name="Google Shape;740;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94"/>
          <p:cNvSpPr txBox="1"/>
          <p:nvPr/>
        </p:nvSpPr>
        <p:spPr>
          <a:xfrm>
            <a:off x="4261847" y="141745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teacher</a:t>
            </a:r>
            <a:endParaRPr b="0" i="0" sz="5400" u="none" cap="none" strike="noStrike">
              <a:solidFill>
                <a:srgbClr val="000000"/>
              </a:solidFill>
              <a:latin typeface="Century Gothic"/>
              <a:ea typeface="Century Gothic"/>
              <a:cs typeface="Century Gothic"/>
              <a:sym typeface="Century Gothic"/>
            </a:endParaRPr>
          </a:p>
        </p:txBody>
      </p:sp>
      <p:sp>
        <p:nvSpPr>
          <p:cNvPr id="742" name="Google Shape;742;p94"/>
          <p:cNvSpPr txBox="1"/>
          <p:nvPr/>
        </p:nvSpPr>
        <p:spPr>
          <a:xfrm>
            <a:off x="4261847" y="467551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mailbox</a:t>
            </a:r>
            <a:endParaRPr b="0" i="0" sz="5400" u="none" cap="none" strike="noStrike">
              <a:solidFill>
                <a:srgbClr val="000000"/>
              </a:solidFill>
              <a:latin typeface="Century Gothic"/>
              <a:ea typeface="Century Gothic"/>
              <a:cs typeface="Century Gothic"/>
              <a:sym typeface="Century Gothic"/>
            </a:endParaRPr>
          </a:p>
        </p:txBody>
      </p:sp>
      <p:sp>
        <p:nvSpPr>
          <p:cNvPr id="743" name="Google Shape;743;p94"/>
          <p:cNvSpPr txBox="1"/>
          <p:nvPr/>
        </p:nvSpPr>
        <p:spPr>
          <a:xfrm>
            <a:off x="4261847" y="30628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coasted</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A picture containing clock&#10;&#10;Description automatically generated" id="749" name="Google Shape;74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0" name="Google Shape;75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1" name="Google Shape;75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2" name="Google Shape;75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3" name="Google Shape;75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54" name="Google Shape;754;p48"/>
          <p:cNvSpPr txBox="1"/>
          <p:nvPr/>
        </p:nvSpPr>
        <p:spPr>
          <a:xfrm>
            <a:off x="7919277" y="2739690"/>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55" name="Google Shape;755;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p48"/>
          <p:cNvPicPr preferRelativeResize="0"/>
          <p:nvPr/>
        </p:nvPicPr>
        <p:blipFill rotWithShape="1">
          <a:blip r:embed="rId6">
            <a:alphaModFix/>
          </a:blip>
          <a:srcRect b="0" l="0" r="0" t="0"/>
          <a:stretch/>
        </p:blipFill>
        <p:spPr>
          <a:xfrm>
            <a:off x="2786675" y="1381699"/>
            <a:ext cx="3685200" cy="5075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descr="A picture containing clock&#10;&#10;Description automatically generated" id="762" name="Google Shape;76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3" name="Google Shape;76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4" name="Google Shape;76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5" name="Google Shape;765;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6" name="Google Shape;76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67" name="Google Shape;767;p49"/>
          <p:cNvSpPr txBox="1"/>
          <p:nvPr/>
        </p:nvSpPr>
        <p:spPr>
          <a:xfrm>
            <a:off x="494971" y="1659305"/>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your personal narrative for subject, object, and possessive pronouns.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your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As you listen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the pronouns you hear.</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68" name="Google Shape;768;p49"/>
          <p:cNvPicPr preferRelativeResize="0"/>
          <p:nvPr/>
        </p:nvPicPr>
        <p:blipFill rotWithShape="1">
          <a:blip r:embed="rId6">
            <a:alphaModFix/>
          </a:blip>
          <a:srcRect b="0" l="0" r="0" t="0"/>
          <a:stretch/>
        </p:blipFill>
        <p:spPr>
          <a:xfrm>
            <a:off x="9478429" y="2474521"/>
            <a:ext cx="2429785" cy="24297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descr="A picture containing clock&#10;&#10;Description automatically generated" id="774" name="Google Shape;774;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5" name="Google Shape;775;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6" name="Google Shape;776;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7" name="Google Shape;777;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8" name="Google Shape;778;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50"/>
          <p:cNvSpPr txBox="1"/>
          <p:nvPr/>
        </p:nvSpPr>
        <p:spPr>
          <a:xfrm>
            <a:off x="4314831" y="1675259"/>
            <a:ext cx="356233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asleep</a:t>
            </a:r>
            <a:endParaRPr b="0" i="0" sz="5400" u="none" cap="none" strike="noStrike">
              <a:solidFill>
                <a:srgbClr val="000000"/>
              </a:solidFill>
              <a:latin typeface="Century Gothic"/>
              <a:ea typeface="Century Gothic"/>
              <a:cs typeface="Century Gothic"/>
              <a:sym typeface="Century Gothic"/>
            </a:endParaRPr>
          </a:p>
        </p:txBody>
      </p:sp>
      <p:sp>
        <p:nvSpPr>
          <p:cNvPr id="780" name="Google Shape;780;p50"/>
          <p:cNvSpPr txBox="1"/>
          <p:nvPr/>
        </p:nvSpPr>
        <p:spPr>
          <a:xfrm>
            <a:off x="4314833" y="3236082"/>
            <a:ext cx="356233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charcoal</a:t>
            </a:r>
            <a:endParaRPr b="0" i="0" sz="5400" u="none" cap="none" strike="noStrike">
              <a:solidFill>
                <a:srgbClr val="000000"/>
              </a:solidFill>
              <a:latin typeface="Century Gothic"/>
              <a:ea typeface="Century Gothic"/>
              <a:cs typeface="Century Gothic"/>
              <a:sym typeface="Century Gothic"/>
            </a:endParaRPr>
          </a:p>
        </p:txBody>
      </p:sp>
      <p:sp>
        <p:nvSpPr>
          <p:cNvPr id="781" name="Google Shape;781;p50"/>
          <p:cNvSpPr txBox="1"/>
          <p:nvPr/>
        </p:nvSpPr>
        <p:spPr>
          <a:xfrm>
            <a:off x="4351277" y="4796905"/>
            <a:ext cx="352589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maintain</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A picture containing clock&#10;&#10;Description automatically generated" id="787" name="Google Shape;78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8" name="Google Shape;78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9" name="Google Shape;78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0" name="Google Shape;79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1" name="Google Shape;79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51"/>
          <p:cNvSpPr txBox="1"/>
          <p:nvPr/>
        </p:nvSpPr>
        <p:spPr>
          <a:xfrm>
            <a:off x="1216247" y="1790751"/>
            <a:ext cx="94770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player scores a goal.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team celebrates.</a:t>
            </a:r>
            <a:endParaRPr b="0" i="0" sz="4000" u="none" cap="none" strike="noStrike">
              <a:solidFill>
                <a:srgbClr val="000000"/>
              </a:solidFill>
              <a:latin typeface="Century Gothic"/>
              <a:ea typeface="Century Gothic"/>
              <a:cs typeface="Century Gothic"/>
              <a:sym typeface="Century Gothic"/>
            </a:endParaRPr>
          </a:p>
        </p:txBody>
      </p:sp>
      <p:sp>
        <p:nvSpPr>
          <p:cNvPr id="793" name="Google Shape;793;p51"/>
          <p:cNvSpPr txBox="1"/>
          <p:nvPr/>
        </p:nvSpPr>
        <p:spPr>
          <a:xfrm>
            <a:off x="1216247" y="3890489"/>
            <a:ext cx="9477075" cy="1938952"/>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Rewrite the sentences to have a compound subject or compound predicate.</a:t>
            </a:r>
            <a:endParaRPr b="0" i="0" sz="40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drawing, lamp&#10;&#10;Description automatically generated" id="799" name="Google Shape;79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00" name="Google Shape;80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01" name="Google Shape;80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03" name="Google Shape;80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04" name="Google Shape;80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pic>
        <p:nvPicPr>
          <p:cNvPr id="816" name="Google Shape;816;p56"/>
          <p:cNvPicPr preferRelativeResize="0"/>
          <p:nvPr/>
        </p:nvPicPr>
        <p:blipFill rotWithShape="1">
          <a:blip r:embed="rId6">
            <a:alphaModFix/>
          </a:blip>
          <a:srcRect b="0" l="0" r="0" t="0"/>
          <a:stretch/>
        </p:blipFill>
        <p:spPr>
          <a:xfrm>
            <a:off x="3770350" y="1317050"/>
            <a:ext cx="3732150" cy="5060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23" name="Google Shape;823;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24" name="Google Shape;824;g21913257428_1_8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25" name="Google Shape;825;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27" name="Google Shape;827;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g21913257428_1_81"/>
          <p:cNvSpPr txBox="1"/>
          <p:nvPr/>
        </p:nvSpPr>
        <p:spPr>
          <a:xfrm>
            <a:off x="7405451" y="2890350"/>
            <a:ext cx="4074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137 in your Student Interactive.</a:t>
            </a:r>
            <a:endParaRPr b="0" i="0" sz="3200" u="none" cap="none" strike="noStrike">
              <a:solidFill>
                <a:srgbClr val="000000"/>
              </a:solidFill>
              <a:latin typeface="Arial"/>
              <a:ea typeface="Arial"/>
              <a:cs typeface="Arial"/>
              <a:sym typeface="Arial"/>
            </a:endParaRPr>
          </a:p>
        </p:txBody>
      </p:sp>
      <p:pic>
        <p:nvPicPr>
          <p:cNvPr id="829" name="Google Shape;829;g21913257428_1_81"/>
          <p:cNvPicPr preferRelativeResize="0"/>
          <p:nvPr/>
        </p:nvPicPr>
        <p:blipFill rotWithShape="1">
          <a:blip r:embed="rId6">
            <a:alphaModFix/>
          </a:blip>
          <a:srcRect b="0" l="0" r="0" t="0"/>
          <a:stretch/>
        </p:blipFill>
        <p:spPr>
          <a:xfrm>
            <a:off x="2496063" y="1465274"/>
            <a:ext cx="3752600" cy="5068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A picture containing clock&#10;&#10;Description automatically generated" id="835" name="Google Shape;835;p9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36" name="Google Shape;836;p9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37" name="Google Shape;837;p95"/>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38" name="Google Shape;838;p9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9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40" name="Google Shape;840;p9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95"/>
          <p:cNvSpPr txBox="1"/>
          <p:nvPr/>
        </p:nvSpPr>
        <p:spPr>
          <a:xfrm>
            <a:off x="7499302" y="2890350"/>
            <a:ext cx="398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140 in your Student Interactive.</a:t>
            </a:r>
            <a:endParaRPr b="0" i="0" sz="3200" u="none" cap="none" strike="noStrike">
              <a:solidFill>
                <a:srgbClr val="000000"/>
              </a:solidFill>
              <a:latin typeface="Arial"/>
              <a:ea typeface="Arial"/>
              <a:cs typeface="Arial"/>
              <a:sym typeface="Arial"/>
            </a:endParaRPr>
          </a:p>
        </p:txBody>
      </p:sp>
      <p:pic>
        <p:nvPicPr>
          <p:cNvPr id="842" name="Google Shape;842;p95"/>
          <p:cNvPicPr preferRelativeResize="0"/>
          <p:nvPr/>
        </p:nvPicPr>
        <p:blipFill rotWithShape="1">
          <a:blip r:embed="rId6">
            <a:alphaModFix/>
          </a:blip>
          <a:srcRect b="0" l="0" r="0" t="0"/>
          <a:stretch/>
        </p:blipFill>
        <p:spPr>
          <a:xfrm>
            <a:off x="2428752" y="1228517"/>
            <a:ext cx="3981077" cy="54583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 133</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12"/>
          <p:cNvSpPr txBox="1"/>
          <p:nvPr/>
        </p:nvSpPr>
        <p:spPr>
          <a:xfrm>
            <a:off x="8252132" y="2824490"/>
            <a:ext cx="35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12"/>
          <p:cNvPicPr preferRelativeResize="0"/>
          <p:nvPr/>
        </p:nvPicPr>
        <p:blipFill rotWithShape="1">
          <a:blip r:embed="rId6">
            <a:alphaModFix/>
          </a:blip>
          <a:srcRect b="0" l="0" r="0" t="0"/>
          <a:stretch/>
        </p:blipFill>
        <p:spPr>
          <a:xfrm>
            <a:off x="706300" y="1408601"/>
            <a:ext cx="7223276" cy="49422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9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49" name="Google Shape;849;p9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50" name="Google Shape;850;p96"/>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51" name="Google Shape;851;p9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9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53" name="Google Shape;853;p96"/>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96"/>
          <p:cNvSpPr txBox="1"/>
          <p:nvPr/>
        </p:nvSpPr>
        <p:spPr>
          <a:xfrm>
            <a:off x="7113226" y="2890350"/>
            <a:ext cx="436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142 in your Student Interactive.</a:t>
            </a:r>
            <a:endParaRPr b="0" i="0" sz="3200" u="none" cap="none" strike="noStrike">
              <a:solidFill>
                <a:srgbClr val="000000"/>
              </a:solidFill>
              <a:latin typeface="Arial"/>
              <a:ea typeface="Arial"/>
              <a:cs typeface="Arial"/>
              <a:sym typeface="Arial"/>
            </a:endParaRPr>
          </a:p>
        </p:txBody>
      </p:sp>
      <p:pic>
        <p:nvPicPr>
          <p:cNvPr id="855" name="Google Shape;855;p96"/>
          <p:cNvPicPr preferRelativeResize="0"/>
          <p:nvPr/>
        </p:nvPicPr>
        <p:blipFill rotWithShape="1">
          <a:blip r:embed="rId6">
            <a:alphaModFix/>
          </a:blip>
          <a:srcRect b="0" l="0" r="0" t="0"/>
          <a:stretch/>
        </p:blipFill>
        <p:spPr>
          <a:xfrm>
            <a:off x="2375888" y="1406824"/>
            <a:ext cx="3700725" cy="4957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9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62" name="Google Shape;862;p9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63" name="Google Shape;863;p97"/>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64" name="Google Shape;864;p9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65" name="Google Shape;865;p9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66" name="Google Shape;866;p9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97"/>
          <p:cNvSpPr txBox="1"/>
          <p:nvPr/>
        </p:nvSpPr>
        <p:spPr>
          <a:xfrm>
            <a:off x="7139175" y="2644050"/>
            <a:ext cx="4087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144 in your Student Interactive.</a:t>
            </a:r>
            <a:endParaRPr b="0" i="0" sz="3200" u="none" cap="none" strike="noStrike">
              <a:solidFill>
                <a:srgbClr val="000000"/>
              </a:solidFill>
              <a:latin typeface="Arial"/>
              <a:ea typeface="Arial"/>
              <a:cs typeface="Arial"/>
              <a:sym typeface="Arial"/>
            </a:endParaRPr>
          </a:p>
        </p:txBody>
      </p:sp>
      <p:pic>
        <p:nvPicPr>
          <p:cNvPr id="868" name="Google Shape;868;p97"/>
          <p:cNvPicPr preferRelativeResize="0"/>
          <p:nvPr/>
        </p:nvPicPr>
        <p:blipFill rotWithShape="1">
          <a:blip r:embed="rId6">
            <a:alphaModFix/>
          </a:blip>
          <a:srcRect b="0" l="0" r="0" t="0"/>
          <a:stretch/>
        </p:blipFill>
        <p:spPr>
          <a:xfrm>
            <a:off x="2344625" y="1228525"/>
            <a:ext cx="3789200" cy="5142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descr="A picture containing clock&#10;&#10;Description automatically generated" id="874" name="Google Shape;874;p9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75" name="Google Shape;875;p9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76" name="Google Shape;876;p9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77" name="Google Shape;877;p9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78" name="Google Shape;878;p9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79" name="Google Shape;879;p9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98"/>
          <p:cNvSpPr txBox="1"/>
          <p:nvPr/>
        </p:nvSpPr>
        <p:spPr>
          <a:xfrm>
            <a:off x="7361900" y="2739575"/>
            <a:ext cx="4021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146 in your Student Interactive.</a:t>
            </a:r>
            <a:endParaRPr b="0" i="0" sz="3200" u="none" cap="none" strike="noStrike">
              <a:solidFill>
                <a:srgbClr val="000000"/>
              </a:solidFill>
              <a:latin typeface="Arial"/>
              <a:ea typeface="Arial"/>
              <a:cs typeface="Arial"/>
              <a:sym typeface="Arial"/>
            </a:endParaRPr>
          </a:p>
        </p:txBody>
      </p:sp>
      <p:pic>
        <p:nvPicPr>
          <p:cNvPr id="881" name="Google Shape;881;p98"/>
          <p:cNvPicPr preferRelativeResize="0"/>
          <p:nvPr/>
        </p:nvPicPr>
        <p:blipFill rotWithShape="1">
          <a:blip r:embed="rId6">
            <a:alphaModFix/>
          </a:blip>
          <a:srcRect b="0" l="0" r="0" t="0"/>
          <a:stretch/>
        </p:blipFill>
        <p:spPr>
          <a:xfrm>
            <a:off x="2472000" y="1406800"/>
            <a:ext cx="3757175" cy="50682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9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88" name="Google Shape;888;p9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89" name="Google Shape;889;p99"/>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90" name="Google Shape;890;p9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1" name="Google Shape;891;p9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92" name="Google Shape;892;p9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99"/>
          <p:cNvSpPr txBox="1"/>
          <p:nvPr/>
        </p:nvSpPr>
        <p:spPr>
          <a:xfrm>
            <a:off x="7522352" y="2644050"/>
            <a:ext cx="393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150 in your Student Interactive.</a:t>
            </a:r>
            <a:endParaRPr b="0" i="0" sz="3200" u="none" cap="none" strike="noStrike">
              <a:solidFill>
                <a:srgbClr val="000000"/>
              </a:solidFill>
              <a:latin typeface="Arial"/>
              <a:ea typeface="Arial"/>
              <a:cs typeface="Arial"/>
              <a:sym typeface="Arial"/>
            </a:endParaRPr>
          </a:p>
        </p:txBody>
      </p:sp>
      <p:pic>
        <p:nvPicPr>
          <p:cNvPr id="894" name="Google Shape;894;p99"/>
          <p:cNvPicPr preferRelativeResize="0"/>
          <p:nvPr/>
        </p:nvPicPr>
        <p:blipFill rotWithShape="1">
          <a:blip r:embed="rId6">
            <a:alphaModFix/>
          </a:blip>
          <a:srcRect b="0" l="0" r="0" t="0"/>
          <a:stretch/>
        </p:blipFill>
        <p:spPr>
          <a:xfrm>
            <a:off x="2474437" y="1228519"/>
            <a:ext cx="3912751" cy="5250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10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01" name="Google Shape;901;p10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02" name="Google Shape;902;p10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903" name="Google Shape;903;p10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04" name="Google Shape;904;p10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05" name="Google Shape;905;p10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100"/>
          <p:cNvSpPr txBox="1"/>
          <p:nvPr/>
        </p:nvSpPr>
        <p:spPr>
          <a:xfrm>
            <a:off x="7171676" y="2644050"/>
            <a:ext cx="4484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152 in your Student Interactive.</a:t>
            </a:r>
            <a:endParaRPr b="0" i="0" sz="3200" u="none" cap="none" strike="noStrike">
              <a:solidFill>
                <a:srgbClr val="000000"/>
              </a:solidFill>
              <a:latin typeface="Arial"/>
              <a:ea typeface="Arial"/>
              <a:cs typeface="Arial"/>
              <a:sym typeface="Arial"/>
            </a:endParaRPr>
          </a:p>
        </p:txBody>
      </p:sp>
      <p:pic>
        <p:nvPicPr>
          <p:cNvPr id="907" name="Google Shape;907;p100"/>
          <p:cNvPicPr preferRelativeResize="0"/>
          <p:nvPr/>
        </p:nvPicPr>
        <p:blipFill rotWithShape="1">
          <a:blip r:embed="rId6">
            <a:alphaModFix/>
          </a:blip>
          <a:srcRect b="0" l="0" r="0" t="0"/>
          <a:stretch/>
        </p:blipFill>
        <p:spPr>
          <a:xfrm>
            <a:off x="2342875" y="1374100"/>
            <a:ext cx="3825200" cy="5126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clock&#10;&#10;Description automatically generated" id="913" name="Google Shape;913;p10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14" name="Google Shape;914;p10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15" name="Google Shape;915;p10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916" name="Google Shape;916;p10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10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18" name="Google Shape;918;p10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sp>
        <p:nvSpPr>
          <p:cNvPr id="919" name="Google Shape;919;p101"/>
          <p:cNvSpPr txBox="1"/>
          <p:nvPr/>
        </p:nvSpPr>
        <p:spPr>
          <a:xfrm>
            <a:off x="6918376" y="2739575"/>
            <a:ext cx="463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153 in your Student Interactive.</a:t>
            </a:r>
            <a:endParaRPr b="0" i="0" sz="3200" u="none" cap="none" strike="noStrike">
              <a:solidFill>
                <a:srgbClr val="000000"/>
              </a:solidFill>
              <a:latin typeface="Arial"/>
              <a:ea typeface="Arial"/>
              <a:cs typeface="Arial"/>
              <a:sym typeface="Arial"/>
            </a:endParaRPr>
          </a:p>
        </p:txBody>
      </p:sp>
      <p:pic>
        <p:nvPicPr>
          <p:cNvPr id="920" name="Google Shape;920;p101"/>
          <p:cNvPicPr preferRelativeResize="0"/>
          <p:nvPr/>
        </p:nvPicPr>
        <p:blipFill rotWithShape="1">
          <a:blip r:embed="rId6">
            <a:alphaModFix/>
          </a:blip>
          <a:srcRect b="0" l="0" r="0" t="0"/>
          <a:stretch/>
        </p:blipFill>
        <p:spPr>
          <a:xfrm>
            <a:off x="2260812" y="1387325"/>
            <a:ext cx="3736025" cy="5158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p10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27" name="Google Shape;927;p10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28" name="Google Shape;928;p102"/>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929" name="Google Shape;929;p10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30" name="Google Shape;930;p10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31" name="Google Shape;931;p102"/>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102"/>
          <p:cNvSpPr txBox="1"/>
          <p:nvPr/>
        </p:nvSpPr>
        <p:spPr>
          <a:xfrm>
            <a:off x="6976826" y="2644050"/>
            <a:ext cx="4600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155 in your Student Interactive.</a:t>
            </a:r>
            <a:endParaRPr b="0" i="0" sz="3200" u="none" cap="none" strike="noStrike">
              <a:solidFill>
                <a:srgbClr val="000000"/>
              </a:solidFill>
              <a:latin typeface="Arial"/>
              <a:ea typeface="Arial"/>
              <a:cs typeface="Arial"/>
              <a:sym typeface="Arial"/>
            </a:endParaRPr>
          </a:p>
        </p:txBody>
      </p:sp>
      <p:pic>
        <p:nvPicPr>
          <p:cNvPr id="933" name="Google Shape;933;p102"/>
          <p:cNvPicPr preferRelativeResize="0"/>
          <p:nvPr/>
        </p:nvPicPr>
        <p:blipFill rotWithShape="1">
          <a:blip r:embed="rId6">
            <a:alphaModFix/>
          </a:blip>
          <a:srcRect b="0" l="0" r="0" t="0"/>
          <a:stretch/>
        </p:blipFill>
        <p:spPr>
          <a:xfrm>
            <a:off x="2253025" y="1387350"/>
            <a:ext cx="3810075" cy="5186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A picture containing clock&#10;&#10;Description automatically generated" id="939" name="Google Shape;939;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0" name="Google Shape;940;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1" name="Google Shape;941;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2" name="Google Shape;942;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3" name="Google Shape;943;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944" name="Google Shape;944;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945" name="Google Shape;945;p57"/>
          <p:cNvSpPr/>
          <p:nvPr/>
        </p:nvSpPr>
        <p:spPr>
          <a:xfrm>
            <a:off x="7095599" y="2849738"/>
            <a:ext cx="4342200" cy="181590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161 in your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946" name="Google Shape;946;p57"/>
          <p:cNvPicPr preferRelativeResize="0"/>
          <p:nvPr/>
        </p:nvPicPr>
        <p:blipFill rotWithShape="1">
          <a:blip r:embed="rId6">
            <a:alphaModFix/>
          </a:blip>
          <a:srcRect b="0" l="0" r="0" t="0"/>
          <a:stretch/>
        </p:blipFill>
        <p:spPr>
          <a:xfrm>
            <a:off x="7580744" y="2192422"/>
            <a:ext cx="1943371" cy="657317"/>
          </a:xfrm>
          <a:prstGeom prst="rect">
            <a:avLst/>
          </a:prstGeom>
          <a:noFill/>
          <a:ln>
            <a:noFill/>
          </a:ln>
        </p:spPr>
      </p:pic>
      <p:pic>
        <p:nvPicPr>
          <p:cNvPr id="947" name="Google Shape;947;p57"/>
          <p:cNvPicPr preferRelativeResize="0"/>
          <p:nvPr/>
        </p:nvPicPr>
        <p:blipFill rotWithShape="1">
          <a:blip r:embed="rId7">
            <a:alphaModFix/>
          </a:blip>
          <a:srcRect b="0" l="0" r="0" t="0"/>
          <a:stretch/>
        </p:blipFill>
        <p:spPr>
          <a:xfrm>
            <a:off x="2576188" y="1297867"/>
            <a:ext cx="3767662" cy="51137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descr="A picture containing clock&#10;&#10;Description automatically generated" id="953" name="Google Shape;953;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4" name="Google Shape;954;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5" name="Google Shape;955;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6" name="Google Shape;956;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7" name="Google Shape;957;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958" name="Google Shape;958;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959" name="Google Shape;959;p62"/>
          <p:cNvSpPr txBox="1"/>
          <p:nvPr/>
        </p:nvSpPr>
        <p:spPr>
          <a:xfrm>
            <a:off x="7019599"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60" name="Google Shape;960;p62"/>
          <p:cNvPicPr preferRelativeResize="0"/>
          <p:nvPr/>
        </p:nvPicPr>
        <p:blipFill rotWithShape="1">
          <a:blip r:embed="rId6">
            <a:alphaModFix/>
          </a:blip>
          <a:srcRect b="0" l="0" r="0" t="0"/>
          <a:stretch/>
        </p:blipFill>
        <p:spPr>
          <a:xfrm>
            <a:off x="2295800" y="1297875"/>
            <a:ext cx="3767275" cy="5146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descr="A picture containing clock&#10;&#10;Description automatically generated" id="966" name="Google Shape;966;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7" name="Google Shape;967;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8" name="Google Shape;968;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9" name="Google Shape;969;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0" name="Google Shape;970;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71" name="Google Shape;971;p103"/>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smarter</a:t>
            </a:r>
            <a:endParaRPr b="0" i="0" sz="5400" u="none" cap="none" strike="noStrike">
              <a:solidFill>
                <a:srgbClr val="000000"/>
              </a:solidFill>
              <a:latin typeface="Century Gothic"/>
              <a:ea typeface="Century Gothic"/>
              <a:cs typeface="Century Gothic"/>
              <a:sym typeface="Century Gothic"/>
            </a:endParaRPr>
          </a:p>
        </p:txBody>
      </p:sp>
      <p:sp>
        <p:nvSpPr>
          <p:cNvPr id="972" name="Google Shape;972;p103"/>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hardest</a:t>
            </a:r>
            <a:endParaRPr b="0" i="0" sz="5400" u="none" cap="none" strike="noStrike">
              <a:solidFill>
                <a:srgbClr val="000000"/>
              </a:solidFill>
              <a:latin typeface="Century Gothic"/>
              <a:ea typeface="Century Gothic"/>
              <a:cs typeface="Century Gothic"/>
              <a:sym typeface="Century Gothic"/>
            </a:endParaRPr>
          </a:p>
        </p:txBody>
      </p:sp>
      <p:sp>
        <p:nvSpPr>
          <p:cNvPr id="973" name="Google Shape;973;p103"/>
          <p:cNvSpPr txBox="1"/>
          <p:nvPr/>
        </p:nvSpPr>
        <p:spPr>
          <a:xfrm>
            <a:off x="1675822" y="383335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rooted</a:t>
            </a:r>
            <a:endParaRPr b="0" i="0" sz="5400" u="none" cap="none" strike="noStrike">
              <a:solidFill>
                <a:srgbClr val="000000"/>
              </a:solidFill>
              <a:latin typeface="Century Gothic"/>
              <a:ea typeface="Century Gothic"/>
              <a:cs typeface="Century Gothic"/>
              <a:sym typeface="Century Gothic"/>
            </a:endParaRPr>
          </a:p>
        </p:txBody>
      </p:sp>
      <p:sp>
        <p:nvSpPr>
          <p:cNvPr id="974" name="Google Shape;974;p103"/>
          <p:cNvSpPr txBox="1"/>
          <p:nvPr/>
        </p:nvSpPr>
        <p:spPr>
          <a:xfrm>
            <a:off x="6237991" y="38043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jumping</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2" name="Google Shape;162;p13"/>
          <p:cNvPicPr preferRelativeResize="0"/>
          <p:nvPr/>
        </p:nvPicPr>
        <p:blipFill rotWithShape="1">
          <a:blip r:embed="rId6">
            <a:alphaModFix/>
          </a:blip>
          <a:srcRect b="0" l="0" r="0" t="0"/>
          <a:stretch/>
        </p:blipFill>
        <p:spPr>
          <a:xfrm>
            <a:off x="5861349" y="1685513"/>
            <a:ext cx="4948236" cy="713781"/>
          </a:xfrm>
          <a:prstGeom prst="rect">
            <a:avLst/>
          </a:prstGeom>
          <a:noFill/>
          <a:ln>
            <a:noFill/>
          </a:ln>
        </p:spPr>
      </p:pic>
      <p:sp>
        <p:nvSpPr>
          <p:cNvPr id="163" name="Google Shape;163;p13"/>
          <p:cNvSpPr txBox="1"/>
          <p:nvPr/>
        </p:nvSpPr>
        <p:spPr>
          <a:xfrm>
            <a:off x="5940475" y="2721300"/>
            <a:ext cx="51969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entury Gothic"/>
                <a:ea typeface="Century Gothic"/>
                <a:cs typeface="Century Gothic"/>
                <a:sym typeface="Century Gothic"/>
              </a:rPr>
              <a:t>Discuss</a:t>
            </a:r>
            <a:r>
              <a:rPr b="0" i="0" lang="en-US" sz="3600" u="none" cap="none" strike="noStrike">
                <a:solidFill>
                  <a:srgbClr val="000000"/>
                </a:solidFill>
                <a:latin typeface="Century Gothic"/>
                <a:ea typeface="Century Gothic"/>
                <a:cs typeface="Century Gothic"/>
                <a:sym typeface="Century Gothic"/>
              </a:rPr>
              <a:t> how informational text is similar to and different from a traditional tale</a:t>
            </a:r>
            <a:r>
              <a:rPr b="0" i="0" lang="en-US" sz="2800" u="none" cap="none" strike="noStrike">
                <a:solidFill>
                  <a:srgbClr val="000000"/>
                </a:solidFill>
                <a:latin typeface="Century Gothic"/>
                <a:ea typeface="Century Gothic"/>
                <a:cs typeface="Century Gothic"/>
                <a:sym typeface="Century Gothic"/>
              </a:rPr>
              <a:t>. </a:t>
            </a:r>
            <a:endParaRPr b="0" i="0" sz="2800" u="none" cap="none" strike="noStrike">
              <a:solidFill>
                <a:srgbClr val="000000"/>
              </a:solidFill>
              <a:latin typeface="Century Gothic"/>
              <a:ea typeface="Century Gothic"/>
              <a:cs typeface="Century Gothic"/>
              <a:sym typeface="Century Gothic"/>
            </a:endParaRPr>
          </a:p>
        </p:txBody>
      </p:sp>
      <p:pic>
        <p:nvPicPr>
          <p:cNvPr id="164" name="Google Shape;164;p13"/>
          <p:cNvPicPr preferRelativeResize="0"/>
          <p:nvPr/>
        </p:nvPicPr>
        <p:blipFill rotWithShape="1">
          <a:blip r:embed="rId7">
            <a:alphaModFix/>
          </a:blip>
          <a:srcRect b="0" l="0" r="0" t="0"/>
          <a:stretch/>
        </p:blipFill>
        <p:spPr>
          <a:xfrm>
            <a:off x="1401450" y="1297874"/>
            <a:ext cx="3596300" cy="489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A picture containing clock&#10;&#10;Description automatically generated" id="980" name="Google Shape;98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1" name="Google Shape;98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2" name="Google Shape;98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3" name="Google Shape;98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4" name="Google Shape;98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85" name="Google Shape;985;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0" i="0" sz="1400" u="none" cap="none" strike="noStrike">
              <a:solidFill>
                <a:srgbClr val="000000"/>
              </a:solidFill>
              <a:latin typeface="Century Gothic"/>
              <a:ea typeface="Century Gothic"/>
              <a:cs typeface="Century Gothic"/>
              <a:sym typeface="Century Gothic"/>
            </a:endParaRPr>
          </a:p>
        </p:txBody>
      </p:sp>
      <p:sp>
        <p:nvSpPr>
          <p:cNvPr id="986" name="Google Shape;986;p93"/>
          <p:cNvSpPr txBox="1"/>
          <p:nvPr/>
        </p:nvSpPr>
        <p:spPr>
          <a:xfrm>
            <a:off x="6863724"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87" name="Google Shape;987;p93"/>
          <p:cNvPicPr preferRelativeResize="0"/>
          <p:nvPr/>
        </p:nvPicPr>
        <p:blipFill rotWithShape="1">
          <a:blip r:embed="rId6">
            <a:alphaModFix/>
          </a:blip>
          <a:srcRect b="0" l="0" r="0" t="0"/>
          <a:stretch/>
        </p:blipFill>
        <p:spPr>
          <a:xfrm>
            <a:off x="2465775" y="1297874"/>
            <a:ext cx="3766599" cy="5148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descr="A picture containing clock&#10;&#10;Description automatically generated" id="993" name="Google Shape;99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4" name="Google Shape;99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5" name="Google Shape;99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6" name="Google Shape;99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7" name="Google Shape;99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98" name="Google Shape;998;p63"/>
          <p:cNvSpPr txBox="1"/>
          <p:nvPr/>
        </p:nvSpPr>
        <p:spPr>
          <a:xfrm>
            <a:off x="819040" y="1413083"/>
            <a:ext cx="939063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your personal narrative for adverbs that convey time and manner.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your personal narrative to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–ly adverbs and if they are time or manner adverbs.</a:t>
            </a:r>
            <a:endParaRPr b="0" i="0" sz="1400" u="none" cap="none" strike="noStrike">
              <a:solidFill>
                <a:srgbClr val="000000"/>
              </a:solidFill>
              <a:latin typeface="Arial"/>
              <a:ea typeface="Arial"/>
              <a:cs typeface="Arial"/>
              <a:sym typeface="Arial"/>
            </a:endParaRPr>
          </a:p>
        </p:txBody>
      </p:sp>
      <p:pic>
        <p:nvPicPr>
          <p:cNvPr descr="Books outline" id="999" name="Google Shape;999;p63"/>
          <p:cNvPicPr preferRelativeResize="0"/>
          <p:nvPr/>
        </p:nvPicPr>
        <p:blipFill rotWithShape="1">
          <a:blip r:embed="rId6">
            <a:alphaModFix/>
          </a:blip>
          <a:srcRect b="0" l="0" r="0" t="0"/>
          <a:stretch/>
        </p:blipFill>
        <p:spPr>
          <a:xfrm>
            <a:off x="7090081" y="4437104"/>
            <a:ext cx="1955480" cy="20156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descr="A picture containing clock&#10;&#10;Description automatically generated" id="1005" name="Google Shape;1005;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6" name="Google Shape;1006;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7" name="Google Shape;1007;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8" name="Google Shape;1008;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9" name="Google Shape;1009;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10" name="Google Shape;1010;p64"/>
          <p:cNvSpPr txBox="1"/>
          <p:nvPr/>
        </p:nvSpPr>
        <p:spPr>
          <a:xfrm>
            <a:off x="1955719"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move</a:t>
            </a:r>
            <a:endParaRPr b="0" i="0" sz="1400" u="none" cap="none" strike="noStrike">
              <a:solidFill>
                <a:srgbClr val="000000"/>
              </a:solidFill>
              <a:latin typeface="Century Gothic"/>
              <a:ea typeface="Century Gothic"/>
              <a:cs typeface="Century Gothic"/>
              <a:sym typeface="Century Gothic"/>
            </a:endParaRPr>
          </a:p>
        </p:txBody>
      </p:sp>
      <p:sp>
        <p:nvSpPr>
          <p:cNvPr id="1011" name="Google Shape;1011;p64"/>
          <p:cNvSpPr txBox="1"/>
          <p:nvPr/>
        </p:nvSpPr>
        <p:spPr>
          <a:xfrm>
            <a:off x="6571262"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flip</a:t>
            </a:r>
            <a:endParaRPr b="0" i="0" sz="1400" u="none" cap="none" strike="noStrike">
              <a:solidFill>
                <a:srgbClr val="000000"/>
              </a:solidFill>
              <a:latin typeface="Century Gothic"/>
              <a:ea typeface="Century Gothic"/>
              <a:cs typeface="Century Gothic"/>
              <a:sym typeface="Century Gothic"/>
            </a:endParaRPr>
          </a:p>
        </p:txBody>
      </p:sp>
      <p:sp>
        <p:nvSpPr>
          <p:cNvPr id="1012" name="Google Shape;1012;p64"/>
          <p:cNvSpPr txBox="1"/>
          <p:nvPr/>
        </p:nvSpPr>
        <p:spPr>
          <a:xfrm>
            <a:off x="4350577" y="39382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copy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pic>
        <p:nvPicPr>
          <p:cNvPr descr="A picture containing clock&#10;&#10;Description automatically generated" id="1018" name="Google Shape;101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9" name="Google Shape;101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0" name="Google Shape;102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1" name="Google Shape;102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2" name="Google Shape;102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3" name="Google Shape;1023;p65"/>
          <p:cNvSpPr txBox="1"/>
          <p:nvPr/>
        </p:nvSpPr>
        <p:spPr>
          <a:xfrm>
            <a:off x="7056439" y="26046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1024" name="Google Shape;102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pic>
        <p:nvPicPr>
          <p:cNvPr id="1025" name="Google Shape;1025;p65"/>
          <p:cNvPicPr preferRelativeResize="0"/>
          <p:nvPr/>
        </p:nvPicPr>
        <p:blipFill rotWithShape="1">
          <a:blip r:embed="rId6">
            <a:alphaModFix/>
          </a:blip>
          <a:srcRect b="0" l="0" r="0" t="0"/>
          <a:stretch/>
        </p:blipFill>
        <p:spPr>
          <a:xfrm>
            <a:off x="7096709" y="1889273"/>
            <a:ext cx="1899469" cy="715384"/>
          </a:xfrm>
          <a:prstGeom prst="rect">
            <a:avLst/>
          </a:prstGeom>
          <a:noFill/>
          <a:ln>
            <a:noFill/>
          </a:ln>
        </p:spPr>
      </p:pic>
      <p:pic>
        <p:nvPicPr>
          <p:cNvPr id="1026" name="Google Shape;1026;p65"/>
          <p:cNvPicPr preferRelativeResize="0"/>
          <p:nvPr/>
        </p:nvPicPr>
        <p:blipFill rotWithShape="1">
          <a:blip r:embed="rId7">
            <a:alphaModFix/>
          </a:blip>
          <a:srcRect b="0" l="0" r="0" t="0"/>
          <a:stretch/>
        </p:blipFill>
        <p:spPr>
          <a:xfrm>
            <a:off x="2263005" y="1297873"/>
            <a:ext cx="3869696" cy="53438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pic>
        <p:nvPicPr>
          <p:cNvPr descr="A picture containing drawing, lamp&#10;&#10;Description automatically generated" id="1031" name="Google Shape;103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2" name="Google Shape;103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33" name="Google Shape;103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34" name="Google Shape;103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5" name="Google Shape;103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36" name="Google Shape;103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descr="A picture containing clock&#10;&#10;Description automatically generated" id="1042" name="Google Shape;104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3" name="Google Shape;104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4" name="Google Shape;104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5" name="Google Shape;104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6" name="Google Shape;104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47" name="Google Shape;104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
        <p:nvSpPr>
          <p:cNvPr id="1048" name="Google Shape;1048;p70"/>
          <p:cNvSpPr txBox="1"/>
          <p:nvPr/>
        </p:nvSpPr>
        <p:spPr>
          <a:xfrm>
            <a:off x="6661803"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49" name="Google Shape;1049;p70"/>
          <p:cNvPicPr preferRelativeResize="0"/>
          <p:nvPr/>
        </p:nvPicPr>
        <p:blipFill rotWithShape="1">
          <a:blip r:embed="rId6">
            <a:alphaModFix/>
          </a:blip>
          <a:srcRect b="0" l="0" r="0" t="0"/>
          <a:stretch/>
        </p:blipFill>
        <p:spPr>
          <a:xfrm>
            <a:off x="2106962" y="1297875"/>
            <a:ext cx="3982013" cy="5373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pic>
        <p:nvPicPr>
          <p:cNvPr descr="A picture containing clock&#10;&#10;Description automatically generated" id="1055" name="Google Shape;1055;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6" name="Google Shape;1056;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57" name="Google Shape;1057;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58" name="Google Shape;1058;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9" name="Google Shape;1059;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60" name="Google Shape;1060;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pic>
        <p:nvPicPr>
          <p:cNvPr id="1061" name="Google Shape;1061;p71"/>
          <p:cNvPicPr preferRelativeResize="0"/>
          <p:nvPr/>
        </p:nvPicPr>
        <p:blipFill rotWithShape="1">
          <a:blip r:embed="rId6">
            <a:alphaModFix/>
          </a:blip>
          <a:srcRect b="0" l="0" r="0" t="0"/>
          <a:stretch/>
        </p:blipFill>
        <p:spPr>
          <a:xfrm>
            <a:off x="1732562" y="1297875"/>
            <a:ext cx="3810926" cy="5167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1062" name="Google Shape;1062;p71"/>
          <p:cNvPicPr preferRelativeResize="0"/>
          <p:nvPr/>
        </p:nvPicPr>
        <p:blipFill rotWithShape="1">
          <a:blip r:embed="rId7">
            <a:alphaModFix/>
          </a:blip>
          <a:srcRect b="35517" l="0" r="61884" t="19603"/>
          <a:stretch/>
        </p:blipFill>
        <p:spPr>
          <a:xfrm>
            <a:off x="6105635" y="2063346"/>
            <a:ext cx="5265175" cy="1238865"/>
          </a:xfrm>
          <a:prstGeom prst="rect">
            <a:avLst/>
          </a:prstGeom>
          <a:noFill/>
          <a:ln>
            <a:noFill/>
          </a:ln>
        </p:spPr>
      </p:pic>
      <p:sp>
        <p:nvSpPr>
          <p:cNvPr id="1063" name="Google Shape;1063;p71"/>
          <p:cNvSpPr txBox="1"/>
          <p:nvPr/>
        </p:nvSpPr>
        <p:spPr>
          <a:xfrm>
            <a:off x="5936787" y="3585380"/>
            <a:ext cx="588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latin typeface="Century Gothic"/>
                <a:ea typeface="Century Gothic"/>
                <a:cs typeface="Century Gothic"/>
                <a:sym typeface="Century Gothic"/>
              </a:rPr>
              <a:t>What creative solutions do people come up with to survive in their environment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descr="A picture containing clock&#10;&#10;Description automatically generated" id="1069" name="Google Shape;1069;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70" name="Google Shape;1070;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71" name="Google Shape;1071;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72" name="Google Shape;1072;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3" name="Google Shape;1073;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074" name="Google Shape;1074;p104"/>
          <p:cNvSpPr txBox="1"/>
          <p:nvPr/>
        </p:nvSpPr>
        <p:spPr>
          <a:xfrm>
            <a:off x="1397158" y="124940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please</a:t>
            </a:r>
            <a:endParaRPr b="0" i="0" sz="5400" u="none" cap="none" strike="noStrike">
              <a:solidFill>
                <a:srgbClr val="000000"/>
              </a:solidFill>
              <a:latin typeface="Century Gothic"/>
              <a:ea typeface="Century Gothic"/>
              <a:cs typeface="Century Gothic"/>
              <a:sym typeface="Century Gothic"/>
            </a:endParaRPr>
          </a:p>
        </p:txBody>
      </p:sp>
      <p:sp>
        <p:nvSpPr>
          <p:cNvPr id="1075" name="Google Shape;1075;p104"/>
          <p:cNvSpPr txBox="1"/>
          <p:nvPr/>
        </p:nvSpPr>
        <p:spPr>
          <a:xfrm>
            <a:off x="5994245" y="12185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seed</a:t>
            </a:r>
            <a:endParaRPr b="0" i="0" sz="5400" u="none" cap="none" strike="noStrike">
              <a:solidFill>
                <a:srgbClr val="000000"/>
              </a:solidFill>
              <a:latin typeface="Century Gothic"/>
              <a:ea typeface="Century Gothic"/>
              <a:cs typeface="Century Gothic"/>
              <a:sym typeface="Century Gothic"/>
            </a:endParaRPr>
          </a:p>
        </p:txBody>
      </p:sp>
      <p:sp>
        <p:nvSpPr>
          <p:cNvPr id="1076" name="Google Shape;1076;p104"/>
          <p:cNvSpPr txBox="1"/>
          <p:nvPr/>
        </p:nvSpPr>
        <p:spPr>
          <a:xfrm>
            <a:off x="1429344"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peeler</a:t>
            </a:r>
            <a:endParaRPr b="0" i="0" sz="5400" u="none" cap="none" strike="noStrike">
              <a:solidFill>
                <a:srgbClr val="000000"/>
              </a:solidFill>
              <a:latin typeface="Century Gothic"/>
              <a:ea typeface="Century Gothic"/>
              <a:cs typeface="Century Gothic"/>
              <a:sym typeface="Century Gothic"/>
            </a:endParaRPr>
          </a:p>
        </p:txBody>
      </p:sp>
      <p:sp>
        <p:nvSpPr>
          <p:cNvPr id="1077" name="Google Shape;1077;p104"/>
          <p:cNvSpPr txBox="1"/>
          <p:nvPr/>
        </p:nvSpPr>
        <p:spPr>
          <a:xfrm>
            <a:off x="5994245" y="268714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snowball</a:t>
            </a:r>
            <a:endParaRPr b="0" i="0" sz="5400" u="none" cap="none" strike="noStrike">
              <a:solidFill>
                <a:srgbClr val="000000"/>
              </a:solidFill>
              <a:latin typeface="Century Gothic"/>
              <a:ea typeface="Century Gothic"/>
              <a:cs typeface="Century Gothic"/>
              <a:sym typeface="Century Gothic"/>
            </a:endParaRPr>
          </a:p>
        </p:txBody>
      </p:sp>
      <p:sp>
        <p:nvSpPr>
          <p:cNvPr id="1078" name="Google Shape;1078;p104"/>
          <p:cNvSpPr txBox="1"/>
          <p:nvPr/>
        </p:nvSpPr>
        <p:spPr>
          <a:xfrm>
            <a:off x="1503149" y="414868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loaded</a:t>
            </a:r>
            <a:endParaRPr b="0" i="0" sz="5400" u="none" cap="none" strike="noStrike">
              <a:solidFill>
                <a:srgbClr val="000000"/>
              </a:solidFill>
              <a:latin typeface="Century Gothic"/>
              <a:ea typeface="Century Gothic"/>
              <a:cs typeface="Century Gothic"/>
              <a:sym typeface="Century Gothic"/>
            </a:endParaRPr>
          </a:p>
        </p:txBody>
      </p:sp>
      <p:sp>
        <p:nvSpPr>
          <p:cNvPr id="1079" name="Google Shape;1079;p104"/>
          <p:cNvSpPr txBox="1"/>
          <p:nvPr/>
        </p:nvSpPr>
        <p:spPr>
          <a:xfrm>
            <a:off x="1503149" y="54850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reading</a:t>
            </a:r>
            <a:endParaRPr b="0" i="0" sz="5400" u="none" cap="none" strike="noStrike">
              <a:solidFill>
                <a:srgbClr val="000000"/>
              </a:solidFill>
              <a:latin typeface="Century Gothic"/>
              <a:ea typeface="Century Gothic"/>
              <a:cs typeface="Century Gothic"/>
              <a:sym typeface="Century Gothic"/>
            </a:endParaRPr>
          </a:p>
        </p:txBody>
      </p:sp>
      <p:sp>
        <p:nvSpPr>
          <p:cNvPr id="1080" name="Google Shape;1080;p104"/>
          <p:cNvSpPr txBox="1"/>
          <p:nvPr/>
        </p:nvSpPr>
        <p:spPr>
          <a:xfrm>
            <a:off x="5994245" y="407207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tailor</a:t>
            </a:r>
            <a:endParaRPr b="0" i="0" sz="5400" u="none" cap="none" strike="noStrike">
              <a:solidFill>
                <a:srgbClr val="000000"/>
              </a:solidFill>
              <a:latin typeface="Century Gothic"/>
              <a:ea typeface="Century Gothic"/>
              <a:cs typeface="Century Gothic"/>
              <a:sym typeface="Century Gothic"/>
            </a:endParaRPr>
          </a:p>
        </p:txBody>
      </p:sp>
      <p:sp>
        <p:nvSpPr>
          <p:cNvPr id="1081" name="Google Shape;1081;p104"/>
          <p:cNvSpPr txBox="1"/>
          <p:nvPr/>
        </p:nvSpPr>
        <p:spPr>
          <a:xfrm>
            <a:off x="5994245" y="541967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delay</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descr="A picture containing clock&#10;&#10;Description automatically generated" id="1087" name="Google Shape;108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88" name="Google Shape;108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89" name="Google Shape;108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0" name="Google Shape;109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1" name="Google Shape;109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92" name="Google Shape;1092;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sp>
        <p:nvSpPr>
          <p:cNvPr id="1093" name="Google Shape;1093;p72"/>
          <p:cNvSpPr txBox="1"/>
          <p:nvPr/>
        </p:nvSpPr>
        <p:spPr>
          <a:xfrm>
            <a:off x="6855825" y="27397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94" name="Google Shape;1094;p72"/>
          <p:cNvPicPr preferRelativeResize="0"/>
          <p:nvPr/>
        </p:nvPicPr>
        <p:blipFill rotWithShape="1">
          <a:blip r:embed="rId6">
            <a:alphaModFix/>
          </a:blip>
          <a:srcRect b="0" l="0" r="0" t="0"/>
          <a:stretch/>
        </p:blipFill>
        <p:spPr>
          <a:xfrm>
            <a:off x="1900750" y="1297875"/>
            <a:ext cx="3840325" cy="5177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descr="A picture containing clock&#10;&#10;Description automatically generated" id="1100" name="Google Shape;1100;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01" name="Google Shape;1101;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02" name="Google Shape;1102;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03" name="Google Shape;1103;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4" name="Google Shape;1104;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105" name="Google Shape;1105;p105"/>
          <p:cNvSpPr txBox="1"/>
          <p:nvPr/>
        </p:nvSpPr>
        <p:spPr>
          <a:xfrm>
            <a:off x="995894" y="2057449"/>
            <a:ext cx="9390639" cy="22775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 </a:t>
            </a:r>
            <a:r>
              <a:rPr b="0" i="0" lang="en-US" sz="3200" u="none" cap="none" strike="noStrike">
                <a:solidFill>
                  <a:schemeClr val="dk1"/>
                </a:solidFill>
                <a:latin typeface="Century Gothic"/>
                <a:ea typeface="Century Gothic"/>
                <a:cs typeface="Century Gothic"/>
                <a:sym typeface="Century Gothic"/>
              </a:rPr>
              <a:t>one topic you would like help with during Writing Club.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draft of your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1106" name="Google Shape;1106;p105"/>
          <p:cNvPicPr preferRelativeResize="0"/>
          <p:nvPr/>
        </p:nvPicPr>
        <p:blipFill rotWithShape="1">
          <a:blip r:embed="rId6">
            <a:alphaModFix/>
          </a:blip>
          <a:srcRect b="0" l="0" r="0" t="0"/>
          <a:stretch/>
        </p:blipFill>
        <p:spPr>
          <a:xfrm>
            <a:off x="7667850" y="4072267"/>
            <a:ext cx="2429785" cy="24297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4"/>
          <p:cNvSpPr/>
          <p:nvPr/>
        </p:nvSpPr>
        <p:spPr>
          <a:xfrm>
            <a:off x="7448571" y="3167237"/>
            <a:ext cx="41760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163 in your Student Interactive.</a:t>
            </a:r>
            <a:endParaRPr b="0" i="0" sz="1400" u="none" cap="none" strike="noStrike">
              <a:solidFill>
                <a:srgbClr val="000000"/>
              </a:solidFill>
              <a:latin typeface="Arial"/>
              <a:ea typeface="Arial"/>
              <a:cs typeface="Arial"/>
              <a:sym typeface="Arial"/>
            </a:endParaRPr>
          </a:p>
        </p:txBody>
      </p:sp>
      <p:pic>
        <p:nvPicPr>
          <p:cNvPr id="177" name="Google Shape;177;p14"/>
          <p:cNvPicPr preferRelativeResize="0"/>
          <p:nvPr/>
        </p:nvPicPr>
        <p:blipFill rotWithShape="1">
          <a:blip r:embed="rId6">
            <a:alphaModFix/>
          </a:blip>
          <a:srcRect b="0" l="0" r="0" t="0"/>
          <a:stretch/>
        </p:blipFill>
        <p:spPr>
          <a:xfrm>
            <a:off x="2411615" y="1273168"/>
            <a:ext cx="3933511" cy="53577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8" name="Google Shape;178;p14"/>
          <p:cNvPicPr preferRelativeResize="0"/>
          <p:nvPr/>
        </p:nvPicPr>
        <p:blipFill rotWithShape="1">
          <a:blip r:embed="rId7">
            <a:alphaModFix/>
          </a:blip>
          <a:srcRect b="0" l="0" r="0" t="0"/>
          <a:stretch/>
        </p:blipFill>
        <p:spPr>
          <a:xfrm>
            <a:off x="7417472" y="2312197"/>
            <a:ext cx="2194601" cy="85504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pic>
        <p:nvPicPr>
          <p:cNvPr descr="A picture containing clock&#10;&#10;Description automatically generated" id="1112" name="Google Shape;1112;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13" name="Google Shape;1113;p106"/>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1114" name="Google Shape;1114;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15" name="Google Shape;1115;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16" name="Google Shape;1116;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117" name="Google Shape;1117;p106"/>
          <p:cNvSpPr txBox="1"/>
          <p:nvPr/>
        </p:nvSpPr>
        <p:spPr>
          <a:xfrm>
            <a:off x="298808" y="1494510"/>
            <a:ext cx="109220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The </a:t>
            </a:r>
            <a:r>
              <a:rPr b="1" i="0" lang="en-US" sz="2800" u="none" cap="none" strike="noStrike">
                <a:solidFill>
                  <a:srgbClr val="000000"/>
                </a:solidFill>
                <a:latin typeface="Century Gothic"/>
                <a:ea typeface="Century Gothic"/>
                <a:cs typeface="Century Gothic"/>
                <a:sym typeface="Century Gothic"/>
              </a:rPr>
              <a:t>owner</a:t>
            </a:r>
            <a:r>
              <a:rPr b="0" i="0" lang="en-US" sz="2800" u="none" cap="none" strike="noStrike">
                <a:solidFill>
                  <a:srgbClr val="000000"/>
                </a:solidFill>
                <a:latin typeface="Century Gothic"/>
                <a:ea typeface="Century Gothic"/>
                <a:cs typeface="Century Gothic"/>
                <a:sym typeface="Century Gothic"/>
              </a:rPr>
              <a:t> of the store is friendly.</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These </a:t>
            </a:r>
            <a:r>
              <a:rPr b="1" i="0" lang="en-US" sz="2800" u="none" cap="none" strike="noStrike">
                <a:solidFill>
                  <a:srgbClr val="000000"/>
                </a:solidFill>
                <a:latin typeface="Century Gothic"/>
                <a:ea typeface="Century Gothic"/>
                <a:cs typeface="Century Gothic"/>
                <a:sym typeface="Century Gothic"/>
              </a:rPr>
              <a:t>peaches</a:t>
            </a:r>
            <a:r>
              <a:rPr b="0" i="0" lang="en-US" sz="2800" u="none" cap="none" strike="noStrike">
                <a:solidFill>
                  <a:srgbClr val="000000"/>
                </a:solidFill>
                <a:latin typeface="Century Gothic"/>
                <a:ea typeface="Century Gothic"/>
                <a:cs typeface="Century Gothic"/>
                <a:sym typeface="Century Gothic"/>
              </a:rPr>
              <a:t> are sweet.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I fell </a:t>
            </a:r>
            <a:r>
              <a:rPr b="1" i="0" lang="en-US" sz="2800" u="none" cap="none" strike="noStrike">
                <a:solidFill>
                  <a:srgbClr val="000000"/>
                </a:solidFill>
                <a:latin typeface="Century Gothic"/>
                <a:ea typeface="Century Gothic"/>
                <a:cs typeface="Century Gothic"/>
                <a:sym typeface="Century Gothic"/>
              </a:rPr>
              <a:t>asleep</a:t>
            </a:r>
            <a:r>
              <a:rPr b="0" i="0" lang="en-US" sz="2800" u="none" cap="none" strike="noStrike">
                <a:solidFill>
                  <a:srgbClr val="000000"/>
                </a:solidFill>
                <a:latin typeface="Century Gothic"/>
                <a:ea typeface="Century Gothic"/>
                <a:cs typeface="Century Gothic"/>
                <a:sym typeface="Century Gothic"/>
              </a:rPr>
              <a:t> at 8:30 last night.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My parents </a:t>
            </a:r>
            <a:r>
              <a:rPr b="1" i="0" lang="en-US" sz="2800" u="none" cap="none" strike="noStrike">
                <a:solidFill>
                  <a:srgbClr val="000000"/>
                </a:solidFill>
                <a:latin typeface="Century Gothic"/>
                <a:ea typeface="Century Gothic"/>
                <a:cs typeface="Century Gothic"/>
                <a:sym typeface="Century Gothic"/>
              </a:rPr>
              <a:t>display</a:t>
            </a:r>
            <a:r>
              <a:rPr b="0" i="0" lang="en-US" sz="2800" u="none" cap="none" strike="noStrike">
                <a:solidFill>
                  <a:srgbClr val="000000"/>
                </a:solidFill>
                <a:latin typeface="Century Gothic"/>
                <a:ea typeface="Century Gothic"/>
                <a:cs typeface="Century Gothic"/>
                <a:sym typeface="Century Gothic"/>
              </a:rPr>
              <a:t> our pictures on the wall.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My </a:t>
            </a:r>
            <a:r>
              <a:rPr b="1" i="0" lang="en-US" sz="2800" u="none" cap="none" strike="noStrike">
                <a:solidFill>
                  <a:srgbClr val="000000"/>
                </a:solidFill>
                <a:latin typeface="Century Gothic"/>
                <a:ea typeface="Century Gothic"/>
                <a:cs typeface="Century Gothic"/>
                <a:sym typeface="Century Gothic"/>
              </a:rPr>
              <a:t>shadow</a:t>
            </a:r>
            <a:r>
              <a:rPr b="0" i="0" lang="en-US" sz="2800" u="none" cap="none" strike="noStrike">
                <a:solidFill>
                  <a:srgbClr val="000000"/>
                </a:solidFill>
                <a:latin typeface="Century Gothic"/>
                <a:ea typeface="Century Gothic"/>
                <a:cs typeface="Century Gothic"/>
                <a:sym typeface="Century Gothic"/>
              </a:rPr>
              <a:t> is tall early in the morning.</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I had a </a:t>
            </a:r>
            <a:r>
              <a:rPr b="1" i="0" lang="en-US" sz="2800" u="none" cap="none" strike="noStrike">
                <a:solidFill>
                  <a:srgbClr val="000000"/>
                </a:solidFill>
                <a:latin typeface="Century Gothic"/>
                <a:ea typeface="Century Gothic"/>
                <a:cs typeface="Century Gothic"/>
                <a:sym typeface="Century Gothic"/>
              </a:rPr>
              <a:t>dream</a:t>
            </a:r>
            <a:r>
              <a:rPr b="0" i="0" lang="en-US" sz="2800" u="none" cap="none" strike="noStrike">
                <a:solidFill>
                  <a:srgbClr val="000000"/>
                </a:solidFill>
                <a:latin typeface="Century Gothic"/>
                <a:ea typeface="Century Gothic"/>
                <a:cs typeface="Century Gothic"/>
                <a:sym typeface="Century Gothic"/>
              </a:rPr>
              <a:t> about scoring a goal.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She </a:t>
            </a:r>
            <a:r>
              <a:rPr b="1" i="0" lang="en-US" sz="2800" u="none" cap="none" strike="noStrike">
                <a:solidFill>
                  <a:srgbClr val="000000"/>
                </a:solidFill>
                <a:latin typeface="Century Gothic"/>
                <a:ea typeface="Century Gothic"/>
                <a:cs typeface="Century Gothic"/>
                <a:sym typeface="Century Gothic"/>
              </a:rPr>
              <a:t>braided</a:t>
            </a:r>
            <a:r>
              <a:rPr b="0" i="0" lang="en-US" sz="2800" u="none" cap="none" strike="noStrike">
                <a:solidFill>
                  <a:srgbClr val="000000"/>
                </a:solidFill>
                <a:latin typeface="Century Gothic"/>
                <a:ea typeface="Century Gothic"/>
                <a:cs typeface="Century Gothic"/>
                <a:sym typeface="Century Gothic"/>
              </a:rPr>
              <a:t> her hair to keep it neat.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My parents use </a:t>
            </a:r>
            <a:r>
              <a:rPr b="1" i="0" lang="en-US" sz="2800" u="none" cap="none" strike="noStrike">
                <a:solidFill>
                  <a:srgbClr val="000000"/>
                </a:solidFill>
                <a:latin typeface="Century Gothic"/>
                <a:ea typeface="Century Gothic"/>
                <a:cs typeface="Century Gothic"/>
                <a:sym typeface="Century Gothic"/>
              </a:rPr>
              <a:t>charcoal</a:t>
            </a:r>
            <a:r>
              <a:rPr b="0" i="0" lang="en-US" sz="2800" u="none" cap="none" strike="noStrike">
                <a:solidFill>
                  <a:srgbClr val="000000"/>
                </a:solidFill>
                <a:latin typeface="Century Gothic"/>
                <a:ea typeface="Century Gothic"/>
                <a:cs typeface="Century Gothic"/>
                <a:sym typeface="Century Gothic"/>
              </a:rPr>
              <a:t> in the grill.</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We all </a:t>
            </a:r>
            <a:r>
              <a:rPr b="1" i="0" lang="en-US" sz="2800" u="none" cap="none" strike="noStrike">
                <a:solidFill>
                  <a:srgbClr val="000000"/>
                </a:solidFill>
                <a:latin typeface="Century Gothic"/>
                <a:ea typeface="Century Gothic"/>
                <a:cs typeface="Century Gothic"/>
                <a:sym typeface="Century Gothic"/>
              </a:rPr>
              <a:t>agree</a:t>
            </a:r>
            <a:r>
              <a:rPr b="0" i="0" lang="en-US" sz="2800" u="none" cap="none" strike="noStrike">
                <a:solidFill>
                  <a:srgbClr val="000000"/>
                </a:solidFill>
                <a:latin typeface="Century Gothic"/>
                <a:ea typeface="Century Gothic"/>
                <a:cs typeface="Century Gothic"/>
                <a:sym typeface="Century Gothic"/>
              </a:rPr>
              <a:t> that lunch today was tasty.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I do my schoolwork so that I can </a:t>
            </a:r>
            <a:r>
              <a:rPr b="1" i="0" lang="en-US" sz="2800" u="none" cap="none" strike="noStrike">
                <a:solidFill>
                  <a:srgbClr val="000000"/>
                </a:solidFill>
                <a:latin typeface="Century Gothic"/>
                <a:ea typeface="Century Gothic"/>
                <a:cs typeface="Century Gothic"/>
                <a:sym typeface="Century Gothic"/>
              </a:rPr>
              <a:t>maintain</a:t>
            </a:r>
            <a:r>
              <a:rPr b="0" i="0" lang="en-US" sz="2800" u="none" cap="none" strike="noStrike">
                <a:solidFill>
                  <a:srgbClr val="000000"/>
                </a:solidFill>
                <a:latin typeface="Century Gothic"/>
                <a:ea typeface="Century Gothic"/>
                <a:cs typeface="Century Gothic"/>
                <a:sym typeface="Century Gothic"/>
              </a:rPr>
              <a:t> good grades.</a:t>
            </a:r>
            <a:endParaRPr b="0" i="0" sz="2800" u="none" cap="none" strike="noStrike">
              <a:solidFill>
                <a:schemeClr val="dk1"/>
              </a:solidFill>
              <a:latin typeface="Century Gothic"/>
              <a:ea typeface="Century Gothic"/>
              <a:cs typeface="Century Gothic"/>
              <a:sym typeface="Century Gothic"/>
            </a:endParaRPr>
          </a:p>
        </p:txBody>
      </p:sp>
      <p:sp>
        <p:nvSpPr>
          <p:cNvPr id="1118" name="Google Shape;1118;p106"/>
          <p:cNvSpPr/>
          <p:nvPr/>
        </p:nvSpPr>
        <p:spPr>
          <a:xfrm>
            <a:off x="5626029" y="1917310"/>
            <a:ext cx="1605646"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9" name="Google Shape;1119;p106"/>
          <p:cNvSpPr/>
          <p:nvPr/>
        </p:nvSpPr>
        <p:spPr>
          <a:xfrm>
            <a:off x="6627920" y="1432945"/>
            <a:ext cx="1207511" cy="42898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0" name="Google Shape;1120;p106"/>
          <p:cNvSpPr/>
          <p:nvPr/>
        </p:nvSpPr>
        <p:spPr>
          <a:xfrm>
            <a:off x="5978473" y="2361072"/>
            <a:ext cx="1298894"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1" name="Google Shape;1121;p106"/>
          <p:cNvSpPr/>
          <p:nvPr/>
        </p:nvSpPr>
        <p:spPr>
          <a:xfrm>
            <a:off x="7464236" y="3185401"/>
            <a:ext cx="1492496"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2" name="Google Shape;1122;p106"/>
          <p:cNvSpPr/>
          <p:nvPr/>
        </p:nvSpPr>
        <p:spPr>
          <a:xfrm>
            <a:off x="8534401" y="2770086"/>
            <a:ext cx="1298894" cy="42835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3" name="Google Shape;1123;p106"/>
          <p:cNvSpPr/>
          <p:nvPr/>
        </p:nvSpPr>
        <p:spPr>
          <a:xfrm>
            <a:off x="7494989" y="3674389"/>
            <a:ext cx="1248143" cy="45524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4" name="Google Shape;1124;p106"/>
          <p:cNvSpPr/>
          <p:nvPr/>
        </p:nvSpPr>
        <p:spPr>
          <a:xfrm>
            <a:off x="7351957" y="4163508"/>
            <a:ext cx="1443881" cy="45524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5" name="Google Shape;1125;p106"/>
          <p:cNvSpPr/>
          <p:nvPr/>
        </p:nvSpPr>
        <p:spPr>
          <a:xfrm>
            <a:off x="7812341" y="4513955"/>
            <a:ext cx="1705437"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6" name="Google Shape;1126;p106"/>
          <p:cNvSpPr/>
          <p:nvPr/>
        </p:nvSpPr>
        <p:spPr>
          <a:xfrm>
            <a:off x="8402942" y="4972047"/>
            <a:ext cx="1107579"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7" name="Google Shape;1127;p106"/>
          <p:cNvSpPr/>
          <p:nvPr/>
        </p:nvSpPr>
        <p:spPr>
          <a:xfrm>
            <a:off x="10596463" y="5258084"/>
            <a:ext cx="1595400" cy="49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descr="A picture containing clock&#10;&#10;Description automatically generated" id="1133" name="Google Shape;1133;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34" name="Google Shape;1134;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35" name="Google Shape;1135;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36" name="Google Shape;1136;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37" name="Google Shape;1137;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138" name="Google Shape;1138;p107"/>
          <p:cNvSpPr txBox="1"/>
          <p:nvPr/>
        </p:nvSpPr>
        <p:spPr>
          <a:xfrm>
            <a:off x="697795" y="1337874"/>
            <a:ext cx="105051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The bee buzzes _____ flies from flower to flower.</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2"/>
                </a:solidFill>
                <a:latin typeface="Century Gothic"/>
                <a:ea typeface="Century Gothic"/>
                <a:cs typeface="Century Gothic"/>
                <a:sym typeface="Century Gothic"/>
              </a:rPr>
              <a:t>Which conjunction could be added to make the sentence have a compound predicate</a:t>
            </a:r>
            <a:r>
              <a:rPr b="0" i="0" lang="en-US" sz="3600" u="none" cap="none" strike="noStrike">
                <a:solidFill>
                  <a:schemeClr val="accent2"/>
                </a:solidFill>
                <a:latin typeface="Arial"/>
                <a:ea typeface="Arial"/>
                <a:cs typeface="Arial"/>
                <a:sym typeface="Arial"/>
              </a:rPr>
              <a:t>?</a:t>
            </a:r>
            <a:endParaRPr b="0" i="0" sz="3600" u="none" cap="none" strike="noStrike">
              <a:solidFill>
                <a:schemeClr val="accent2"/>
              </a:solidFill>
              <a:latin typeface="Arial"/>
              <a:ea typeface="Arial"/>
              <a:cs typeface="Arial"/>
              <a:sym typeface="Arial"/>
            </a:endParaRPr>
          </a:p>
        </p:txBody>
      </p:sp>
      <p:sp>
        <p:nvSpPr>
          <p:cNvPr id="1139" name="Google Shape;1139;p107"/>
          <p:cNvSpPr txBox="1"/>
          <p:nvPr/>
        </p:nvSpPr>
        <p:spPr>
          <a:xfrm>
            <a:off x="4090814" y="4251254"/>
            <a:ext cx="6295719" cy="2062063"/>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but</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and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either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however</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46" name="Google Shape;1146;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147" name="Google Shape;1147;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48" name="Google Shape;1148;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149" name="Google Shape;1149;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150" name="Google Shape;115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1" name="Google Shape;1151;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23"/>
          <p:cNvSpPr txBox="1"/>
          <p:nvPr/>
        </p:nvSpPr>
        <p:spPr>
          <a:xfrm>
            <a:off x="1673112" y="2062933"/>
            <a:ext cx="353161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shadow</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23"/>
          <p:cNvSpPr txBox="1"/>
          <p:nvPr/>
        </p:nvSpPr>
        <p:spPr>
          <a:xfrm>
            <a:off x="6493082" y="2062934"/>
            <a:ext cx="353161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needy</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23"/>
          <p:cNvSpPr txBox="1"/>
          <p:nvPr/>
        </p:nvSpPr>
        <p:spPr>
          <a:xfrm>
            <a:off x="4075350" y="3723135"/>
            <a:ext cx="353160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Friday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