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y="6858000" cx="12192000"/>
  <p:notesSz cx="6858000" cy="9144000"/>
  <p:embeddedFontLst>
    <p:embeddedFont>
      <p:font typeface="Poppins"/>
      <p:regular r:id="rId78"/>
      <p:bold r:id="rId79"/>
      <p:italic r:id="rId80"/>
      <p:boldItalic r:id="rId81"/>
    </p:embeddedFont>
    <p:embeddedFont>
      <p:font typeface="Century Gothic"/>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6" roundtripDataSignature="AMtx7mgkBeNbpDYvMLCPYMZgrylfSCPO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82A518-586C-4894-B8AD-21302C1FBF58}">
  <a:tblStyle styleId="{6282A518-586C-4894-B8AD-21302C1FBF5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12C1C2D4-15F9-437D-AD12-738EE7C3E486}" styleName="Table_1">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italic.fntdata"/><Relationship Id="rId83" Type="http://schemas.openxmlformats.org/officeDocument/2006/relationships/font" Target="fonts/CenturyGothic-bold.fntdata"/><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font" Target="fonts/CenturyGothic-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italic.fntdata"/><Relationship Id="rId82" Type="http://schemas.openxmlformats.org/officeDocument/2006/relationships/font" Target="fonts/CenturyGothic-regular.fntdata"/><Relationship Id="rId81" Type="http://schemas.openxmlformats.org/officeDocument/2006/relationships/font" Target="fonts/Poppi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bold.fntdata"/><Relationship Id="rId34" Type="http://schemas.openxmlformats.org/officeDocument/2006/relationships/slide" Target="slides/slide29.xml"/><Relationship Id="rId78" Type="http://schemas.openxmlformats.org/officeDocument/2006/relationships/font" Target="fonts/Poppins-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Turn and Talk activity on p. 164 of the Student Interactive. Call on volunteers to share their purpose with the class. </a:t>
            </a:r>
            <a:endParaRPr>
              <a:latin typeface="Calibri"/>
              <a:ea typeface="Calibri"/>
              <a:cs typeface="Calibri"/>
              <a:sym typeface="Calibri"/>
            </a:endParaRPr>
          </a:p>
        </p:txBody>
      </p:sp>
      <p:sp>
        <p:nvSpPr>
          <p:cNvPr id="193" name="Google Shape;19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Academic Vocabulary from the unit with students. Remind them that some words are related and have similar meanings but are used differently in sentences. Tell them they can learn to use new words they read in texts.</a:t>
            </a:r>
            <a:endParaRPr/>
          </a:p>
          <a:p>
            <a:pPr indent="-190500" lvl="1" marL="685800" rtl="0" algn="l">
              <a:lnSpc>
                <a:spcPct val="100000"/>
              </a:lnSpc>
              <a:spcBef>
                <a:spcPts val="0"/>
              </a:spcBef>
              <a:spcAft>
                <a:spcPts val="0"/>
              </a:spcAft>
              <a:buClr>
                <a:srgbClr val="000000"/>
              </a:buClr>
              <a:buSzPts val="1200"/>
              <a:buFont typeface="Arial"/>
              <a:buChar char="•"/>
            </a:pPr>
            <a:r>
              <a:rPr lang="en-US"/>
              <a:t>Record new words you read in texts.</a:t>
            </a:r>
            <a:endParaRPr/>
          </a:p>
          <a:p>
            <a:pPr indent="-190500" lvl="1" marL="685800" rtl="0" algn="l">
              <a:lnSpc>
                <a:spcPct val="100000"/>
              </a:lnSpc>
              <a:spcBef>
                <a:spcPts val="0"/>
              </a:spcBef>
              <a:spcAft>
                <a:spcPts val="0"/>
              </a:spcAft>
              <a:buClr>
                <a:srgbClr val="000000"/>
              </a:buClr>
              <a:buSzPts val="1200"/>
              <a:buFont typeface="Arial"/>
              <a:buChar char="•"/>
            </a:pPr>
            <a:r>
              <a:rPr lang="en-US"/>
              <a:t>Read the context for the new word.</a:t>
            </a:r>
            <a:endParaRPr/>
          </a:p>
          <a:p>
            <a:pPr indent="-190500" lvl="1" marL="685800" rtl="0" algn="l">
              <a:lnSpc>
                <a:spcPct val="100000"/>
              </a:lnSpc>
              <a:spcBef>
                <a:spcPts val="0"/>
              </a:spcBef>
              <a:spcAft>
                <a:spcPts val="0"/>
              </a:spcAft>
              <a:buClr>
                <a:srgbClr val="000000"/>
              </a:buClr>
              <a:buSzPts val="1200"/>
              <a:buFont typeface="Arial"/>
              <a:buChar char="•"/>
            </a:pPr>
            <a:r>
              <a:rPr lang="en-US"/>
              <a:t>Think of a word with a similar meaning.</a:t>
            </a:r>
            <a:endParaRPr/>
          </a:p>
          <a:p>
            <a:pPr indent="-190500" lvl="1" marL="685800" rtl="0" algn="l">
              <a:lnSpc>
                <a:spcPct val="100000"/>
              </a:lnSpc>
              <a:spcBef>
                <a:spcPts val="0"/>
              </a:spcBef>
              <a:spcAft>
                <a:spcPts val="0"/>
              </a:spcAft>
              <a:buClr>
                <a:srgbClr val="000000"/>
              </a:buClr>
              <a:buSzPts val="1200"/>
              <a:buFont typeface="Arial"/>
              <a:buChar char="•"/>
            </a:pPr>
            <a:r>
              <a:rPr lang="en-US"/>
              <a:t>Notice any suffixes and how the word is used in the sentence.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After students have followed these steps, have them use new words in their discussions and writing.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the words on the top of p. 187 in the Student Interactive. Say the following words and have students name a related word: different (difference), compare (comparison), locate (location). Then say: I know the word difference is related to different and has a similar meaning. I’ll look back in the text to see how the words are used. Then I’ll know how to use the words on my own. Ask volunteers to use the words different and difference in sentences.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187 on the Student Interactive.</a:t>
            </a:r>
            <a:endParaRPr i="0">
              <a:latin typeface="Calibri"/>
              <a:ea typeface="Calibri"/>
              <a:cs typeface="Calibri"/>
              <a:sym typeface="Calibri"/>
            </a:endParaRPr>
          </a:p>
        </p:txBody>
      </p:sp>
      <p:sp>
        <p:nvSpPr>
          <p:cNvPr id="207" name="Google Shape;20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uppercase and lowercase letters Mm, Hh, and Vv.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writing uppercase and lowercase Mm, Hh, and Vv. Work with students to explain how to form the letters properly.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Handwriting p. 21 in the Resource Download Center to practice writing Mm, Hh, and Vv</a:t>
            </a:r>
            <a:r>
              <a:rPr b="0" i="0" lang="en-US" u="none" strike="noStrike">
                <a:solidFill>
                  <a:srgbClr val="000000"/>
                </a:solidFill>
                <a:latin typeface="Calibri"/>
                <a:ea typeface="Calibri"/>
                <a:cs typeface="Calibri"/>
                <a:sym typeface="Calibri"/>
              </a:rPr>
              <a:t>.</a:t>
            </a:r>
            <a:r>
              <a:rPr b="1" i="0" lang="en-US" u="none" strike="noStrike">
                <a:solidFill>
                  <a:srgbClr val="000000"/>
                </a:solidFill>
                <a:latin typeface="Calibri"/>
                <a:ea typeface="Calibri"/>
                <a:cs typeface="Calibri"/>
                <a:sym typeface="Calibri"/>
              </a:rPr>
              <a:t> Click path: Realize -&gt; Table of Contents -&gt; Resource Download Center -&gt; Handwriting Practice -&gt; U1W4L1 Handwriting Practice </a:t>
            </a:r>
            <a:endParaRPr b="1">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20" name="Google Shape;22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Giving classmates thoughtful feedback to improve their writing is called peer editing. Peer editing includes </a:t>
            </a:r>
            <a:endParaRPr/>
          </a:p>
          <a:p>
            <a:pPr indent="-304800" lvl="0" marL="667512" rtl="0" algn="l">
              <a:lnSpc>
                <a:spcPct val="100000"/>
              </a:lnSpc>
              <a:spcBef>
                <a:spcPts val="0"/>
              </a:spcBef>
              <a:spcAft>
                <a:spcPts val="0"/>
              </a:spcAft>
              <a:buSzPts val="1200"/>
              <a:buFont typeface="Calibri"/>
              <a:buChar char="●"/>
            </a:pPr>
            <a:r>
              <a:rPr lang="en-US"/>
              <a:t>pointing out strong points in the writing </a:t>
            </a:r>
            <a:endParaRPr/>
          </a:p>
          <a:p>
            <a:pPr indent="-304800" lvl="0" marL="667512" rtl="0" algn="l">
              <a:lnSpc>
                <a:spcPct val="100000"/>
              </a:lnSpc>
              <a:spcBef>
                <a:spcPts val="0"/>
              </a:spcBef>
              <a:spcAft>
                <a:spcPts val="0"/>
              </a:spcAft>
              <a:buSzPts val="1200"/>
              <a:buFont typeface="Calibri"/>
              <a:buChar char="●"/>
            </a:pPr>
            <a:r>
              <a:rPr lang="en-US"/>
              <a:t>providing clear suggestions for improvement in a respectful way </a:t>
            </a:r>
            <a:endParaRPr/>
          </a:p>
          <a:p>
            <a:pPr indent="-304800" lvl="0" marL="667512" rtl="0" algn="l">
              <a:lnSpc>
                <a:spcPct val="100000"/>
              </a:lnSpc>
              <a:spcBef>
                <a:spcPts val="0"/>
              </a:spcBef>
              <a:spcAft>
                <a:spcPts val="0"/>
              </a:spcAft>
              <a:buSzPts val="1200"/>
              <a:buFont typeface="Calibri"/>
              <a:buChar char="●"/>
            </a:pPr>
            <a:r>
              <a:rPr lang="en-US"/>
              <a:t>asking questions to clarify details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a:t>You will make comments about your classmates’ writing to help improve their work. This process is called peer editing. When you peer edit, you make comments on both strong points and weak points in the writing. You should give feedback in a positive and respectful way. For example, if someone tells me that my story is so boring it puts them to sleep, my feelings would be hurt. Also, that comment doesn’t tell me how to make the story better. However, if the person says, “I do not really understand where the story is taking place,” my feelings would not be hurt and I know that I have to explain more clearly where the action is happening</a:t>
            </a:r>
            <a:r>
              <a:rPr lang="en-US"/>
              <a:t>. Point out that using negative language such as boring, stupid, and dumb is not useful or polite.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attention to the bulleted list on p. 191 in the Student Interactive. Have students echo-read each item with you. Ask volunteers to offer suggestions on how to complete the comment in the first bullet. Emphasize that students should use these steps when giving their classmates feedback.</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Redirect students’ attention to the My Turn activity. Have them select a piece of writing for a classmate to peer edit. Pair students for this activity. Then transition students to independent writing.</a:t>
            </a:r>
            <a:endParaRPr i="1" u="none" strike="noStrike">
              <a:solidFill>
                <a:srgbClr val="000000"/>
              </a:solidFill>
            </a:endParaRPr>
          </a:p>
        </p:txBody>
      </p:sp>
      <p:sp>
        <p:nvSpPr>
          <p:cNvPr id="237" name="Google Shape;23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use the approach on p. 191 to offer suggestions to classmates on how to improve their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Writing Support</a:t>
            </a:r>
            <a:endParaRPr/>
          </a:p>
          <a:p>
            <a:pPr indent="-228600" lvl="1" marL="685800" rtl="0" algn="l">
              <a:lnSpc>
                <a:spcPct val="100000"/>
              </a:lnSpc>
              <a:spcBef>
                <a:spcPts val="0"/>
              </a:spcBef>
              <a:spcAft>
                <a:spcPts val="0"/>
              </a:spcAft>
              <a:buClr>
                <a:srgbClr val="000000"/>
              </a:buClr>
              <a:buSzPts val="1200"/>
              <a:buFont typeface="Calibri"/>
              <a:buChar char="•"/>
            </a:pPr>
            <a:r>
              <a:rPr lang="en-US"/>
              <a:t>Modeled - Do a Think Aloud to model how to make a clear suggestion for improving a classmate’s writing.</a:t>
            </a:r>
            <a:endParaRPr/>
          </a:p>
          <a:p>
            <a:pPr indent="-228600" lvl="1" marL="685800" rtl="0" algn="l">
              <a:lnSpc>
                <a:spcPct val="100000"/>
              </a:lnSpc>
              <a:spcBef>
                <a:spcPts val="0"/>
              </a:spcBef>
              <a:spcAft>
                <a:spcPts val="0"/>
              </a:spcAft>
              <a:buClr>
                <a:srgbClr val="000000"/>
              </a:buClr>
              <a:buSzPts val="1200"/>
              <a:buFont typeface="Calibri"/>
              <a:buChar char="•"/>
            </a:pPr>
            <a:r>
              <a:rPr lang="en-US"/>
              <a:t>Shared - Read a page from a familiar text. Have students offer positive comments about the writing. Record students’ responses as models for peer editing</a:t>
            </a:r>
            <a:endParaRPr/>
          </a:p>
          <a:p>
            <a:pPr indent="-228600" lvl="1" marL="685800" rtl="0" algn="l">
              <a:lnSpc>
                <a:spcPct val="100000"/>
              </a:lnSpc>
              <a:spcBef>
                <a:spcPts val="0"/>
              </a:spcBef>
              <a:spcAft>
                <a:spcPts val="0"/>
              </a:spcAft>
              <a:buClr>
                <a:srgbClr val="000000"/>
              </a:buClr>
              <a:buSzPts val="1200"/>
              <a:buFont typeface="Calibri"/>
              <a:buChar char="•"/>
            </a:pPr>
            <a:r>
              <a:rPr lang="en-US"/>
              <a:t>Guided - Provide explicit instruction on how to make positive comments that help a writer improve a draf</a:t>
            </a:r>
            <a:r>
              <a:rPr i="0" lang="en-US" u="none" strike="noStrike">
                <a:solidFill>
                  <a:srgbClr val="000000"/>
                </a:solidFill>
              </a:rPr>
              <a:t>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share a positive comment they made to a classmate and a suggestion they received that will improve their writing.</a:t>
            </a:r>
            <a:endParaRPr i="0" u="none" strike="noStrike">
              <a:solidFill>
                <a:srgbClr val="000000"/>
              </a:solidFill>
            </a:endParaRPr>
          </a:p>
        </p:txBody>
      </p:sp>
      <p:sp>
        <p:nvSpPr>
          <p:cNvPr id="250" name="Google Shape;25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a:t>
            </a:r>
            <a:r>
              <a:rPr b="1" lang="en-US"/>
              <a:t>dropped</a:t>
            </a:r>
            <a:r>
              <a:rPr lang="en-US"/>
              <a:t> my book.</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light </a:t>
            </a:r>
            <a:r>
              <a:rPr b="1" lang="en-US"/>
              <a:t>switches</a:t>
            </a:r>
            <a:r>
              <a:rPr lang="en-US"/>
              <a:t> on at night.</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Follow</a:t>
            </a:r>
            <a:r>
              <a:rPr lang="en-US"/>
              <a:t> me to the end of the trail.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How many </a:t>
            </a:r>
            <a:r>
              <a:rPr b="1" lang="en-US"/>
              <a:t>boxes</a:t>
            </a:r>
            <a:r>
              <a:rPr lang="en-US"/>
              <a:t> are in the basement?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She </a:t>
            </a:r>
            <a:r>
              <a:rPr b="1" lang="en-US"/>
              <a:t>smiled </a:t>
            </a:r>
            <a:r>
              <a:rPr lang="en-US"/>
              <a:t>at me from across the room.</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Thank you for </a:t>
            </a:r>
            <a:r>
              <a:rPr b="1" lang="en-US"/>
              <a:t>taking</a:t>
            </a:r>
            <a:r>
              <a:rPr lang="en-US"/>
              <a:t> my sister to the game.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left three </a:t>
            </a:r>
            <a:r>
              <a:rPr b="1" lang="en-US"/>
              <a:t>notes</a:t>
            </a:r>
            <a:r>
              <a:rPr lang="en-US"/>
              <a:t> on the kitchen counter.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Can you </a:t>
            </a:r>
            <a:r>
              <a:rPr b="1" lang="en-US"/>
              <a:t>show</a:t>
            </a:r>
            <a:r>
              <a:rPr lang="en-US"/>
              <a:t> me how to play soccer?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babies</a:t>
            </a:r>
            <a:r>
              <a:rPr lang="en-US"/>
              <a:t> are cute.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all brought our </a:t>
            </a:r>
            <a:r>
              <a:rPr b="1" lang="en-US"/>
              <a:t>lunches</a:t>
            </a:r>
            <a:r>
              <a:rPr lang="en-US"/>
              <a:t> today.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cannot stop </a:t>
            </a:r>
            <a:r>
              <a:rPr b="1" lang="en-US"/>
              <a:t>dropping</a:t>
            </a:r>
            <a:r>
              <a:rPr lang="en-US"/>
              <a:t> the wet football.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What are your favorite </a:t>
            </a:r>
            <a:r>
              <a:rPr b="1" lang="en-US"/>
              <a:t>tunes</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p:txBody>
      </p:sp>
      <p:sp>
        <p:nvSpPr>
          <p:cNvPr id="263" name="Google Shape;26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types of sentences (declarative, interrogative, and exclamatory) and the corresponding end punctuation for each.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Share the following sentence with students: What is your favorite food. Then guide students to correct the sentence by adding the correct end punctuation and identifying the type of sentence as interrogative. (What is your favorite food?)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pairs work together to correct sentences, such as: Cheese sandwiches are my favorite food? (Cheese sandwiches are my favorite food.</a:t>
            </a:r>
            <a:endParaRPr b="0" i="0" sz="1800" u="none" strike="noStrike">
              <a:solidFill>
                <a:srgbClr val="000000"/>
              </a:solidFill>
              <a:latin typeface="Calibri"/>
              <a:ea typeface="Calibri"/>
              <a:cs typeface="Calibri"/>
              <a:sym typeface="Calibri"/>
            </a:endParaRPr>
          </a:p>
        </p:txBody>
      </p:sp>
      <p:sp>
        <p:nvSpPr>
          <p:cNvPr id="286" name="Google Shape;28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inflected endings: -s, -es, -ed, and -ing. Explain that these endings can be added to words to change their meaning or part of speech. Point out that adding -s or -es changes a word to its plural, meaning more than one. Explain that -s, -es, and -ing can be added to a verb to show something is happening now. The ending -ed can be added to a verb to show that something happened in the past.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these sentences, and model decoding the words with inflected endings: Dan rests. He is resting. Dan wishes he had rested yesterday. Then say: </a:t>
            </a:r>
            <a:r>
              <a:rPr i="1" lang="en-US"/>
              <a:t>By decoding the inflected endings on the base words rest and wish, I can learn when Dan rests and wishes</a:t>
            </a:r>
            <a:r>
              <a:rPr lang="en-US"/>
              <a:t>. Write: Dan keeps falling asleep. Dan dozes in the chair he painted. Have students demonstrate phonetic knowledge by decoding the words with the inflected endings -s, -es, -ing, and -ed and telling you their meanings.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pairs take turns decoding the base words and the words with inflected endings -s, -es, -ed, and -ing in the chart on SI p. 161.</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pairs complete the activity on SI p. 161.</a:t>
            </a:r>
            <a:endParaRPr/>
          </a:p>
        </p:txBody>
      </p:sp>
      <p:sp>
        <p:nvSpPr>
          <p:cNvPr id="309" name="Google Shape;30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Read aloud the text at the top of SI p. 162 with students.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wish, drop, and copy. Then write wishes next to wish, dropped and dropping next to drop, and copying and copied next to copy. Have students write all these words, and discuss as a class how each base word changes when the inflected ending -es, -ed, or -ing is added. Next, have students read the word hopes in item 1, noting the inflected ending -s. Ask them what the base word is and have them write it on the lines.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these strategies for decoding and writing words with inflected endings.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decode and legibly print the base word for items 2-7 on SI p. 162. </a:t>
            </a:r>
            <a:endParaRPr>
              <a:latin typeface="Calibri"/>
              <a:ea typeface="Calibri"/>
              <a:cs typeface="Calibri"/>
              <a:sym typeface="Calibri"/>
            </a:endParaRPr>
          </a:p>
        </p:txBody>
      </p:sp>
      <p:sp>
        <p:nvSpPr>
          <p:cNvPr id="323" name="Google Shape;32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high-frequency words follow, form, and show. Read aloud the words with students.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point to the word form. Then repeat with the words show and follow.</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Randomly point to the words and have students say each word you point to.</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point to a word, say it, and use it in a sentence.</a:t>
            </a:r>
            <a:endParaRPr b="0" i="0" sz="1800" u="none" strike="noStrike">
              <a:solidFill>
                <a:srgbClr val="000000"/>
              </a:solidFill>
              <a:latin typeface="Calibri"/>
              <a:ea typeface="Calibri"/>
              <a:cs typeface="Calibri"/>
              <a:sym typeface="Calibri"/>
            </a:endParaRPr>
          </a:p>
        </p:txBody>
      </p:sp>
      <p:sp>
        <p:nvSpPr>
          <p:cNvPr id="336" name="Google Shape;33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on p. 166 in the Student Interactive and define them as needed. </a:t>
            </a:r>
            <a:endParaRPr/>
          </a:p>
          <a:p>
            <a:pPr indent="-190500" lvl="1" marL="685800" rtl="0" algn="l">
              <a:lnSpc>
                <a:spcPct val="100000"/>
              </a:lnSpc>
              <a:spcBef>
                <a:spcPts val="0"/>
              </a:spcBef>
              <a:spcAft>
                <a:spcPts val="0"/>
              </a:spcAft>
              <a:buClr>
                <a:srgbClr val="000000"/>
              </a:buClr>
              <a:buSzPts val="1200"/>
              <a:buFont typeface="Arial"/>
              <a:buChar char="•"/>
            </a:pPr>
            <a:r>
              <a:rPr b="1" lang="en-US"/>
              <a:t>excited</a:t>
            </a:r>
            <a:r>
              <a:rPr lang="en-US"/>
              <a:t>: thrilled; looking forward to </a:t>
            </a:r>
            <a:endParaRPr/>
          </a:p>
          <a:p>
            <a:pPr indent="-190500" lvl="1" marL="685800" rtl="0" algn="l">
              <a:lnSpc>
                <a:spcPct val="100000"/>
              </a:lnSpc>
              <a:spcBef>
                <a:spcPts val="0"/>
              </a:spcBef>
              <a:spcAft>
                <a:spcPts val="0"/>
              </a:spcAft>
              <a:buClr>
                <a:srgbClr val="000000"/>
              </a:buClr>
              <a:buSzPts val="1200"/>
              <a:buFont typeface="Arial"/>
              <a:buChar char="•"/>
            </a:pPr>
            <a:r>
              <a:rPr b="1" lang="en-US"/>
              <a:t>favorite:</a:t>
            </a:r>
            <a:r>
              <a:rPr lang="en-US"/>
              <a:t> liked better than others </a:t>
            </a:r>
            <a:endParaRPr/>
          </a:p>
          <a:p>
            <a:pPr indent="-190500" lvl="1" marL="685800" rtl="0" algn="l">
              <a:lnSpc>
                <a:spcPct val="100000"/>
              </a:lnSpc>
              <a:spcBef>
                <a:spcPts val="0"/>
              </a:spcBef>
              <a:spcAft>
                <a:spcPts val="0"/>
              </a:spcAft>
              <a:buClr>
                <a:srgbClr val="000000"/>
              </a:buClr>
              <a:buSzPts val="1200"/>
              <a:buFont typeface="Arial"/>
              <a:buChar char="•"/>
            </a:pPr>
            <a:r>
              <a:rPr b="1" lang="en-US"/>
              <a:t>tour</a:t>
            </a:r>
            <a:r>
              <a:rPr lang="en-US"/>
              <a:t>: a visit to see things </a:t>
            </a:r>
            <a:endParaRPr/>
          </a:p>
          <a:p>
            <a:pPr indent="-190500" lvl="1" marL="685800" rtl="0" algn="l">
              <a:lnSpc>
                <a:spcPct val="100000"/>
              </a:lnSpc>
              <a:spcBef>
                <a:spcPts val="0"/>
              </a:spcBef>
              <a:spcAft>
                <a:spcPts val="0"/>
              </a:spcAft>
              <a:buClr>
                <a:srgbClr val="000000"/>
              </a:buClr>
              <a:buSzPts val="1200"/>
              <a:buFont typeface="Arial"/>
              <a:buChar char="•"/>
            </a:pPr>
            <a:r>
              <a:rPr b="1" lang="en-US"/>
              <a:t>guide</a:t>
            </a:r>
            <a:r>
              <a:rPr lang="en-US"/>
              <a:t>: a person who shows people around </a:t>
            </a:r>
            <a:endParaRPr/>
          </a:p>
          <a:p>
            <a:pPr indent="-190500" lvl="1" marL="685800" rtl="0" algn="l">
              <a:lnSpc>
                <a:spcPct val="100000"/>
              </a:lnSpc>
              <a:spcBef>
                <a:spcPts val="0"/>
              </a:spcBef>
              <a:spcAft>
                <a:spcPts val="0"/>
              </a:spcAft>
              <a:buClr>
                <a:srgbClr val="000000"/>
              </a:buClr>
              <a:buSzPts val="1200"/>
              <a:buFont typeface="Arial"/>
              <a:buChar char="•"/>
            </a:pPr>
            <a:r>
              <a:rPr b="1" lang="en-US"/>
              <a:t>explore</a:t>
            </a:r>
            <a:r>
              <a:rPr lang="en-US"/>
              <a:t>: to look around a place to learn things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To reinforce the meanings of the words for students, ask them questions about the words: </a:t>
            </a:r>
            <a:r>
              <a:rPr i="1" lang="en-US"/>
              <a:t>When was a time you got excited? What is your favorite food? What kind of tour would you like to take? How could you use a guide in an unfamiliar city? What is something you would like to explore?</a:t>
            </a:r>
            <a:endParaRPr i="1">
              <a:latin typeface="Calibri"/>
              <a:ea typeface="Calibri"/>
              <a:cs typeface="Calibri"/>
              <a:sym typeface="Calibri"/>
            </a:endParaRPr>
          </a:p>
        </p:txBody>
      </p:sp>
      <p:sp>
        <p:nvSpPr>
          <p:cNvPr id="349" name="Google Shape;34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with students. Prompt students to establish the point that the purpose for reading this selection is understanding and enjoyment</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LOOK Have students use the pictures and title to make a prediction about the story. Remind them to revise and confirm their predictions as they read. </a:t>
            </a:r>
            <a:endParaRPr/>
          </a:p>
          <a:p>
            <a:pPr indent="-228600" lvl="1" marL="685800" rtl="0" algn="l">
              <a:lnSpc>
                <a:spcPct val="100000"/>
              </a:lnSpc>
              <a:spcBef>
                <a:spcPts val="0"/>
              </a:spcBef>
              <a:spcAft>
                <a:spcPts val="0"/>
              </a:spcAft>
              <a:buClr>
                <a:srgbClr val="000000"/>
              </a:buClr>
              <a:buSzPts val="1200"/>
              <a:buFont typeface="Arial"/>
              <a:buChar char="•"/>
            </a:pPr>
            <a:r>
              <a:rPr lang="en-US"/>
              <a:t>ASK Encourage students to ask themselves what the story is about. </a:t>
            </a:r>
            <a:endParaRPr/>
          </a:p>
          <a:p>
            <a:pPr indent="-228600" lvl="1" marL="685800" rtl="0" algn="l">
              <a:lnSpc>
                <a:spcPct val="100000"/>
              </a:lnSpc>
              <a:spcBef>
                <a:spcPts val="0"/>
              </a:spcBef>
              <a:spcAft>
                <a:spcPts val="0"/>
              </a:spcAft>
              <a:buClr>
                <a:srgbClr val="000000"/>
              </a:buClr>
              <a:buSzPts val="1200"/>
              <a:buFont typeface="Arial"/>
              <a:buChar char="•"/>
            </a:pPr>
            <a:r>
              <a:rPr lang="en-US"/>
              <a:t>READ Have students keep their purpose for reading in mind as they read. </a:t>
            </a:r>
            <a:endParaRPr/>
          </a:p>
          <a:p>
            <a:pPr indent="-228600" lvl="1" marL="685800" rtl="0" algn="l">
              <a:lnSpc>
                <a:spcPct val="100000"/>
              </a:lnSpc>
              <a:spcBef>
                <a:spcPts val="0"/>
              </a:spcBef>
              <a:spcAft>
                <a:spcPts val="0"/>
              </a:spcAft>
              <a:buClr>
                <a:srgbClr val="000000"/>
              </a:buClr>
              <a:buSzPts val="1200"/>
              <a:buFont typeface="Arial"/>
              <a:buChar char="•"/>
            </a:pPr>
            <a:r>
              <a:rPr lang="en-US"/>
              <a:t>TALK Ask students to talk about how the story answers the weekly question.</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latin typeface="Calibri"/>
                <a:ea typeface="Calibri"/>
                <a:cs typeface="Calibri"/>
                <a:sym typeface="Calibri"/>
              </a:rPr>
              <a:t>Students may read the text independently, in pairs, or as a whole class. Use the First Read notes to help students connect with the text and guide their understanding.</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365" name="Google Shape;365;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latin typeface="Calibri"/>
                <a:ea typeface="Calibri"/>
                <a:cs typeface="Calibri"/>
                <a:sym typeface="Calibri"/>
              </a:rPr>
              <a:t>Students may read the text independently, in pairs, or as a whole class. Use the First Read notes to help students connect with the text and guide their understanding.</a:t>
            </a:r>
            <a:endParaRPr/>
          </a:p>
        </p:txBody>
      </p:sp>
      <p:sp>
        <p:nvSpPr>
          <p:cNvPr id="376" name="Google Shape;37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Before I read, I set a purpose, or a goal, for reading. I know that this text is realistic fiction, or a made-up story that could really happen. I want to read to enjoy the story, but I want to set a more specific purpose too. I read on this page that Erica is excited for her vacation. My purpose for reading the next few pages will be to find out more about Erica and her vacation</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ask myself: What is this text about? At first, I thought it would be about Erica’s trip to visit a nature center near her home in Seattle. Now, I read that her parents have a different plan for her. They want to take a trip to Arizona instead. Where will they decide to go? What will happen? I’ll keep reading to find out</a:t>
            </a:r>
            <a:r>
              <a:rPr lang="en-US"/>
              <a:t>.</a:t>
            </a:r>
            <a:endParaRPr b="0" i="0" u="none" strike="noStrike">
              <a:solidFill>
                <a:srgbClr val="000000"/>
              </a:solidFill>
              <a:latin typeface="Calibri"/>
              <a:ea typeface="Calibri"/>
              <a:cs typeface="Calibri"/>
              <a:sym typeface="Calibri"/>
            </a:endParaRPr>
          </a:p>
        </p:txBody>
      </p:sp>
      <p:sp>
        <p:nvSpPr>
          <p:cNvPr id="388" name="Google Shape;38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look at the text and the illustrations, I make predictions about what will happen in the story. I see in the picture that Erica and her dad have a lot of fun in Seattle, and I read that Erica thinks Arizona is “strange.” Erica is worried that she won’t have any fun in Arizona, but I predict that she might like it more than she thinks she will</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this story, I think about the weekly question: How can a new place help us change and grow? I talk with a partner about how Erica would answer this question. Erica thinks Arizona is a “big empty desert with weird cactus plants.” She doesn’t want to go to a new place because she doesn’t think she’ll like it. If she goes somewhere new, she might learn something new or try something she wouldn’t be able to do at home. The trip might help her change and grow</a:t>
            </a:r>
            <a:r>
              <a:rPr lang="en-US"/>
              <a:t>.</a:t>
            </a:r>
            <a:endParaRPr b="0" i="0" u="none" strike="noStrike">
              <a:solidFill>
                <a:srgbClr val="000000"/>
              </a:solidFill>
              <a:latin typeface="Calibri"/>
              <a:ea typeface="Calibri"/>
              <a:cs typeface="Calibri"/>
              <a:sym typeface="Calibri"/>
            </a:endParaRPr>
          </a:p>
        </p:txBody>
      </p:sp>
      <p:sp>
        <p:nvSpPr>
          <p:cNvPr id="401" name="Google Shape;4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look at the text and the illustration, I think about the prediction I made about Erica’s feelings. She wasn’t happy about going to Arizona, but now I see her smiling and pointing out the window. She “gasped” as she pointed at the bird, which tells me she’s excited. I think she might be starting to change her mind about Arizona</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think about my purpose for reading. At the beginning of the story, I said my purpose for reading was to find out more about Erica’s vacation. While reading, I mark details related to that purpose. For example, Erica sees a family of pigs called javelinas while she’s on her vacation to Arizona. I pay attention to details like this about her vacation</a:t>
            </a:r>
            <a:r>
              <a:rPr lang="en-US"/>
              <a:t>.</a:t>
            </a:r>
            <a:endParaRPr b="0" i="0" u="none" strike="noStrike">
              <a:solidFill>
                <a:srgbClr val="000000"/>
              </a:solidFill>
              <a:latin typeface="Calibri"/>
              <a:ea typeface="Calibri"/>
              <a:cs typeface="Calibri"/>
              <a:sym typeface="Calibri"/>
            </a:endParaRPr>
          </a:p>
        </p:txBody>
      </p:sp>
      <p:sp>
        <p:nvSpPr>
          <p:cNvPr id="414" name="Google Shape;41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remember to ask questions to help me understand what the text is about. What kind of place is the desert nature center? Is it like the nature center near Erica’s home in Seattle? I’ll read to find out more</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keep reading, I look again at the weekly question: How can a new place help us change and grow? I can see that already, Erica is changing her ideas about the new place. At this nature center, Erica can learn about nature in Arizona, which is different from nature in Seattle. Talk with a partner about how, by being in a new place and trying new things, Erica is learning more about the world around her.</a:t>
            </a:r>
            <a:endParaRPr b="0" i="1" u="none" strike="noStrike">
              <a:solidFill>
                <a:srgbClr val="000000"/>
              </a:solidFill>
              <a:latin typeface="Calibri"/>
              <a:ea typeface="Calibri"/>
              <a:cs typeface="Calibri"/>
              <a:sym typeface="Calibri"/>
            </a:endParaRPr>
          </a:p>
        </p:txBody>
      </p:sp>
      <p:sp>
        <p:nvSpPr>
          <p:cNvPr id="427" name="Google Shape;42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think about the prediction I made earlier. I predicted Erica would start to like Arizona by the end of the story. On this page, I see some clues that she is starting to have fun in Arizona. She squeals “Yay!” when she sees the javelinas, which tells me she is excited. She thinks it’s “so cool” to see the javelinas up close. I think my prediction will be correct</a:t>
            </a:r>
            <a:r>
              <a:rPr lang="en-US"/>
              <a:t>. </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ask myself “What is this story about?” After I read each page, I can retell what happens in the story to help me understand what it’s about. On this page, Erica looks at wildflowers while she takes the nature tour. At the end of the page, the guide’s phone rings and she walks away from the group. I wonder what will happen when the guide leaves</a:t>
            </a:r>
            <a:r>
              <a:rPr lang="en-US"/>
              <a:t>.</a:t>
            </a:r>
            <a:endParaRPr b="0" i="0" u="none" strike="noStrike">
              <a:solidFill>
                <a:srgbClr val="000000"/>
              </a:solidFill>
              <a:latin typeface="Calibri"/>
              <a:ea typeface="Calibri"/>
              <a:cs typeface="Calibri"/>
              <a:sym typeface="Calibri"/>
            </a:endParaRPr>
          </a:p>
        </p:txBody>
      </p:sp>
      <p:sp>
        <p:nvSpPr>
          <p:cNvPr id="440" name="Google Shape;44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think back to my purpose for reading. I wanted to learn more about Erica’s vacation. I learn on this page that Erica chose to lead the nature tour while the guide was away. This seems like it would be a hard thing to do, especially in a new place! But I know that Erica knows a lot about nature, and she has the guidebook to help her. I think leading the tour will be a very important part of her vacation</a:t>
            </a:r>
            <a:r>
              <a:rPr lang="en-US"/>
              <a:t>.</a:t>
            </a:r>
            <a:endParaRPr/>
          </a:p>
          <a:p>
            <a:pPr indent="-215900" lvl="0" marL="228600" rtl="0" algn="l">
              <a:lnSpc>
                <a:spcPct val="100000"/>
              </a:lnSpc>
              <a:spcBef>
                <a:spcPts val="0"/>
              </a:spcBef>
              <a:spcAft>
                <a:spcPts val="0"/>
              </a:spcAft>
              <a:buSzPts val="1200"/>
              <a:buFont typeface="Calibri"/>
              <a:buAutoNum type="arabicPeriod"/>
            </a:pPr>
            <a:r>
              <a:rPr lang="en-US"/>
              <a:t>In pairs, have students revisit the weekly question: How can a new place help us change and grow? Have students discuss specific examples from the text that support their answers. To guide students, provide sentence frames such as: Erica changes because_______ and Erica grows and learns by_________.</a:t>
            </a:r>
            <a:endParaRPr b="0" i="0" u="none" strike="noStrike">
              <a:solidFill>
                <a:srgbClr val="000000"/>
              </a:solidFill>
              <a:latin typeface="Calibri"/>
              <a:ea typeface="Calibri"/>
              <a:cs typeface="Calibri"/>
              <a:sym typeface="Calibri"/>
            </a:endParaRPr>
          </a:p>
        </p:txBody>
      </p:sp>
      <p:sp>
        <p:nvSpPr>
          <p:cNvPr id="453" name="Google Shape;45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the ending of the story, I look at the illustrations and think about the prediction I made. I thought Erica would end up enjoying her trip to Arizona. I’ll look for evidence or clues in the text that can tell me if my prediction was correct. I read that Erica missed Arizona, and that she hung photos from her trip. The illustration shows that she puts the cactus in a special place. All of these things tell me she has good memories from her trip to Arizona and she wants to be reminded of these memories when she is in her room. My prediction about Erica’s feeling was correct</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I read the ending of the story, I ask myself: What was this story about? What did the author want me to learn from this story? The story was about Erica’s vacation. I know that at first, Erica didn’t want to go to Arizona, but in the end, it was “the best vacation ever.” I think the author was trying to send a message about trying new things and exploring new places.</a:t>
            </a:r>
            <a:endParaRPr b="0" i="1" u="none" strike="noStrike">
              <a:solidFill>
                <a:srgbClr val="000000"/>
              </a:solidFill>
              <a:latin typeface="Calibri"/>
              <a:ea typeface="Calibri"/>
              <a:cs typeface="Calibri"/>
              <a:sym typeface="Calibri"/>
            </a:endParaRPr>
          </a:p>
        </p:txBody>
      </p:sp>
      <p:sp>
        <p:nvSpPr>
          <p:cNvPr id="466" name="Google Shape;466;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SzPts val="1200"/>
              <a:buFont typeface="Calibri"/>
              <a:buAutoNum type="arabicPeriod"/>
            </a:pPr>
            <a:r>
              <a:rPr lang="en-US"/>
              <a:t>Use these suggestions to prompt students’ initial thoughts and feelings about You Can’t Climb a Cactus.</a:t>
            </a:r>
            <a:endParaRPr/>
          </a:p>
          <a:p>
            <a:pPr indent="-228600" lvl="1" marL="685800" rtl="0" algn="l">
              <a:lnSpc>
                <a:spcPct val="115000"/>
              </a:lnSpc>
              <a:spcBef>
                <a:spcPts val="0"/>
              </a:spcBef>
              <a:spcAft>
                <a:spcPts val="0"/>
              </a:spcAft>
              <a:buSzPts val="1200"/>
              <a:buFont typeface="Arial"/>
              <a:buChar char="•"/>
            </a:pPr>
            <a:r>
              <a:rPr lang="en-US"/>
              <a:t>Discuss What did you think about this text?</a:t>
            </a:r>
            <a:endParaRPr/>
          </a:p>
          <a:p>
            <a:pPr indent="-228600" lvl="1" marL="685800" rtl="0" algn="l">
              <a:lnSpc>
                <a:spcPct val="115000"/>
              </a:lnSpc>
              <a:spcBef>
                <a:spcPts val="0"/>
              </a:spcBef>
              <a:spcAft>
                <a:spcPts val="0"/>
              </a:spcAft>
              <a:buSzPts val="1200"/>
              <a:buFont typeface="Arial"/>
              <a:buChar char="•"/>
            </a:pPr>
            <a:r>
              <a:rPr lang="en-US"/>
              <a:t>React What part surprised you or interested you the most?</a:t>
            </a:r>
            <a:endParaRPr b="0" i="0" sz="1800" u="none" strike="noStrike">
              <a:solidFill>
                <a:srgbClr val="000000"/>
              </a:solidFill>
              <a:latin typeface="Calibri"/>
              <a:ea typeface="Calibri"/>
              <a:cs typeface="Calibri"/>
              <a:sym typeface="Calibri"/>
            </a:endParaRPr>
          </a:p>
        </p:txBody>
      </p:sp>
      <p:sp>
        <p:nvSpPr>
          <p:cNvPr id="479" name="Google Shape;479;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authors choose vocabulary to describe key plot elements. The vocabulary words excited, favorite, tour, guide, and explore help describe the main events in the plot.</a:t>
            </a:r>
            <a:endParaRPr/>
          </a:p>
          <a:p>
            <a:pPr indent="-190500" lvl="1" marL="685800" rtl="0" algn="l">
              <a:lnSpc>
                <a:spcPct val="100000"/>
              </a:lnSpc>
              <a:spcBef>
                <a:spcPts val="0"/>
              </a:spcBef>
              <a:spcAft>
                <a:spcPts val="0"/>
              </a:spcAft>
              <a:buClr>
                <a:srgbClr val="000000"/>
              </a:buClr>
              <a:buSzPts val="1200"/>
              <a:buFont typeface="Arial"/>
              <a:buChar char="•"/>
            </a:pPr>
            <a:r>
              <a:rPr lang="en-US"/>
              <a:t>Remind yourself of the word’s meaning.</a:t>
            </a:r>
            <a:endParaRPr/>
          </a:p>
          <a:p>
            <a:pPr indent="-190500" lvl="1" marL="685800" rtl="0" algn="l">
              <a:lnSpc>
                <a:spcPct val="100000"/>
              </a:lnSpc>
              <a:spcBef>
                <a:spcPts val="0"/>
              </a:spcBef>
              <a:spcAft>
                <a:spcPts val="0"/>
              </a:spcAft>
              <a:buClr>
                <a:srgbClr val="000000"/>
              </a:buClr>
              <a:buSzPts val="1200"/>
              <a:buFont typeface="Arial"/>
              <a:buChar char="•"/>
            </a:pPr>
            <a:r>
              <a:rPr lang="en-US"/>
              <a:t>Ask yourself what the author is trying to describe about events in the plot.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filling out the chart on p. 182 in the Student Interactive using the word excited.</a:t>
            </a:r>
            <a:endParaRPr/>
          </a:p>
          <a:p>
            <a:pPr indent="-190500" lvl="1" marL="685800" rtl="0" algn="l">
              <a:lnSpc>
                <a:spcPct val="100000"/>
              </a:lnSpc>
              <a:spcBef>
                <a:spcPts val="0"/>
              </a:spcBef>
              <a:spcAft>
                <a:spcPts val="0"/>
              </a:spcAft>
              <a:buClr>
                <a:srgbClr val="000000"/>
              </a:buClr>
              <a:buSzPts val="1200"/>
              <a:buFont typeface="Arial"/>
              <a:buChar char="•"/>
            </a:pPr>
            <a:r>
              <a:rPr lang="en-US"/>
              <a:t>Discuss the importance of using appropriate vocabulary for plot elements when writing realistic fiction.</a:t>
            </a:r>
            <a:endParaRPr/>
          </a:p>
          <a:p>
            <a:pPr indent="-190500" lvl="1" marL="685800" rtl="0" algn="l">
              <a:lnSpc>
                <a:spcPct val="100000"/>
              </a:lnSpc>
              <a:spcBef>
                <a:spcPts val="0"/>
              </a:spcBef>
              <a:spcAft>
                <a:spcPts val="0"/>
              </a:spcAft>
              <a:buClr>
                <a:srgbClr val="000000"/>
              </a:buClr>
              <a:buSzPts val="1200"/>
              <a:buFont typeface="Arial"/>
              <a:buChar char="•"/>
            </a:pPr>
            <a:r>
              <a:rPr lang="en-US"/>
              <a:t>Say:  </a:t>
            </a:r>
            <a:r>
              <a:rPr i="1" lang="en-US"/>
              <a:t>I looked up the meaning of excited in the dictionary. It means “thrilled” or “looking forward to.” I’ll write this in the middle column</a:t>
            </a:r>
            <a:r>
              <a:rPr lang="en-US"/>
              <a:t>.</a:t>
            </a:r>
            <a:endParaRPr/>
          </a:p>
          <a:p>
            <a:pPr indent="-190500" lvl="1" marL="685800" rtl="0" algn="l">
              <a:lnSpc>
                <a:spcPct val="100000"/>
              </a:lnSpc>
              <a:spcBef>
                <a:spcPts val="0"/>
              </a:spcBef>
              <a:spcAft>
                <a:spcPts val="0"/>
              </a:spcAft>
              <a:buClr>
                <a:srgbClr val="000000"/>
              </a:buClr>
              <a:buSzPts val="1200"/>
              <a:buFont typeface="Arial"/>
              <a:buChar char="•"/>
            </a:pPr>
            <a:r>
              <a:rPr lang="en-US"/>
              <a:t>Say:  </a:t>
            </a:r>
            <a:r>
              <a:rPr i="1" lang="en-US"/>
              <a:t>Now I need to look in the dictionary for a word that is related to excited. I’ll write excitement in the column under “Related Word</a:t>
            </a:r>
            <a:r>
              <a:rPr lang="en-US"/>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respond using newly acquired vocabulary as they complete p. 182 of the Student Interactive.</a:t>
            </a:r>
            <a:endParaRPr i="1"/>
          </a:p>
        </p:txBody>
      </p:sp>
      <p:sp>
        <p:nvSpPr>
          <p:cNvPr id="491" name="Google Shape;49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183 of the Student Interactive.</a:t>
            </a:r>
            <a:endParaRPr>
              <a:latin typeface="Calibri"/>
              <a:ea typeface="Calibri"/>
              <a:cs typeface="Calibri"/>
              <a:sym typeface="Calibri"/>
            </a:endParaRPr>
          </a:p>
        </p:txBody>
      </p:sp>
      <p:sp>
        <p:nvSpPr>
          <p:cNvPr id="504" name="Google Shape;50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Writers carefully review feedback from peers and then make revisions based on that feedback to improve their writing.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p. 191 in the Student Interactive. Review the types of feedback that result from peer editing: affirming positive qualities, offering clear suggestions to improve the writing, and asking questions to clarify details.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that writers, even famous ones, improve their work by asking others to read it and make comments.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Sometimes, getting a lot of feedback can seem confusing. But following a few steps can help you understand and use the feedback so that you end up with a stronger piece of writing</a:t>
            </a:r>
            <a:r>
              <a:rPr lang="en-US"/>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echo-read the following steps with you: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Read one comment at a time. Start with the first comment on the page.</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Ask yourself whether you understand the comment.</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As needed, politely discuss the comment with your classmate.</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Once you understand the comment, make the change if you agree with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questions, such as: Why is it helpful to read one comment at a time? and What might you say to your classmate if you don’t understand a comment?</a:t>
            </a:r>
            <a:endParaRPr b="0" i="0" u="none" strike="noStrike">
              <a:solidFill>
                <a:srgbClr val="000000"/>
              </a:solidFill>
              <a:latin typeface="Calibri"/>
              <a:ea typeface="Calibri"/>
              <a:cs typeface="Calibri"/>
              <a:sym typeface="Calibri"/>
            </a:endParaRPr>
          </a:p>
        </p:txBody>
      </p:sp>
      <p:sp>
        <p:nvSpPr>
          <p:cNvPr id="517" name="Google Shape;51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think about the feedback they received from their peers.  Tell students to write notes about any feedback they would like to have clarified. Suggest that they also note whether they agree with the feedback.</a:t>
            </a:r>
            <a:endParaRPr/>
          </a:p>
          <a:p>
            <a:pPr indent="-1905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Writing Support </a:t>
            </a:r>
            <a:endParaRPr/>
          </a:p>
          <a:p>
            <a:pPr indent="-190500" lvl="1" marL="685800" rtl="0" algn="l">
              <a:lnSpc>
                <a:spcPct val="100000"/>
              </a:lnSpc>
              <a:spcBef>
                <a:spcPts val="0"/>
              </a:spcBef>
              <a:spcAft>
                <a:spcPts val="0"/>
              </a:spcAft>
              <a:buClr>
                <a:srgbClr val="000000"/>
              </a:buClr>
              <a:buSzPts val="1200"/>
              <a:buFont typeface="Arial"/>
              <a:buChar char="•"/>
            </a:pPr>
            <a:r>
              <a:rPr lang="en-US"/>
              <a:t>Modeled - Do a Think Aloud to model how to politely discuss comments with classmates.</a:t>
            </a:r>
            <a:endParaRPr/>
          </a:p>
          <a:p>
            <a:pPr indent="-190500" lvl="1" marL="685800" rtl="0" algn="l">
              <a:lnSpc>
                <a:spcPct val="100000"/>
              </a:lnSpc>
              <a:spcBef>
                <a:spcPts val="0"/>
              </a:spcBef>
              <a:spcAft>
                <a:spcPts val="0"/>
              </a:spcAft>
              <a:buClr>
                <a:srgbClr val="000000"/>
              </a:buClr>
              <a:buSzPts val="1200"/>
              <a:buFont typeface="Arial"/>
              <a:buChar char="•"/>
            </a:pPr>
            <a:r>
              <a:rPr lang="en-US"/>
              <a:t>Shared - Provide a sentence or two that could be improved by adding a detail. Invite volunteers to suggest revisions. Then make the revision and discuss how it improves the writing.</a:t>
            </a:r>
            <a:endParaRPr/>
          </a:p>
          <a:p>
            <a:pPr indent="-190500" lvl="1" marL="685800" rtl="0" algn="l">
              <a:lnSpc>
                <a:spcPct val="100000"/>
              </a:lnSpc>
              <a:spcBef>
                <a:spcPts val="0"/>
              </a:spcBef>
              <a:spcAft>
                <a:spcPts val="0"/>
              </a:spcAft>
              <a:buClr>
                <a:srgbClr val="000000"/>
              </a:buClr>
              <a:buSzPts val="1200"/>
              <a:buFont typeface="Arial"/>
              <a:buChar char="•"/>
            </a:pPr>
            <a:r>
              <a:rPr lang="en-US"/>
              <a:t>Guided - Provide explicit instruction on evaluating and understanding comments.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If they disagree, tell them to write an explanation of their response that they can use to explain changes they decide not to make.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Invite one or two volunteers to describe their reactions to feedback they received. Ask them to explain how they plan to use the feedback.</a:t>
            </a:r>
            <a:endParaRPr b="0" i="0" u="none" strike="noStrike">
              <a:solidFill>
                <a:srgbClr val="000000"/>
              </a:solidFill>
              <a:latin typeface="Calibri"/>
              <a:ea typeface="Calibri"/>
              <a:cs typeface="Calibri"/>
              <a:sym typeface="Calibri"/>
            </a:endParaRPr>
          </a:p>
        </p:txBody>
      </p:sp>
      <p:sp>
        <p:nvSpPr>
          <p:cNvPr id="530" name="Google Shape;53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When the inflectional endings -s, -es, -ed, and -ing are added to base words, the spelling of the base word may or may not change.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tune/tunes, drop/dropped, take/taking, box/boxes. Help students identify the base words. Then explain how the spelling of each word changes when an ending is added, including the doubling of final consonants when the base word ends in a VC pattern. Have students practice each spelling.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Student Interactive p. 189 to spell words with -s, -es, -ed, and -ing. Use the leveled supports on p. T432 for ELL’s.</a:t>
            </a:r>
            <a:endParaRPr b="0" i="0" sz="1800" u="none" strike="noStrike">
              <a:solidFill>
                <a:srgbClr val="000000"/>
              </a:solidFill>
              <a:latin typeface="Calibri"/>
              <a:ea typeface="Calibri"/>
              <a:cs typeface="Calibri"/>
              <a:sym typeface="Calibri"/>
            </a:endParaRPr>
          </a:p>
        </p:txBody>
      </p:sp>
      <p:sp>
        <p:nvSpPr>
          <p:cNvPr id="543" name="Google Shape;54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it is often helpful to use a dictionary or glossary to find and spell unfamiliar words. Words in both these resources are listed alphabetically.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following sentence to students: </a:t>
            </a:r>
            <a:r>
              <a:rPr i="1" lang="en-US"/>
              <a:t>It was sweltering at the picnic</a:t>
            </a:r>
            <a:r>
              <a:rPr lang="en-US"/>
              <a:t>. Guide students to search for the word sweltering in a dictionary or glossary, sounding out the beginning of the word to help students search in the correct area of the resource under s. Review steps for looking at the second letter to find the word alphabetically under sw. After the class has located the word, spell the word with students. Then read the definition and discuss how it felt at the picnic.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 pairs look up the word seemed in a dictionary or glossary and spell the word to each other orally.</a:t>
            </a:r>
            <a:endParaRPr b="0" i="0" sz="1800" u="none" strike="noStrike">
              <a:solidFill>
                <a:srgbClr val="000000"/>
              </a:solidFill>
              <a:latin typeface="Calibri"/>
              <a:ea typeface="Calibri"/>
              <a:cs typeface="Calibri"/>
              <a:sym typeface="Calibri"/>
            </a:endParaRPr>
          </a:p>
        </p:txBody>
      </p:sp>
      <p:sp>
        <p:nvSpPr>
          <p:cNvPr id="556" name="Google Shape;55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9" name="Google Shape;56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endings can be added to words to change the way they are used. Point out that sometimes the spelling of the base word changes when endings are added. Write: stop, stops, stopped, stopping and carry, carrying, carries, carried. Have students read the words aloud with you. Discuss the changes in spelling with students.</a:t>
            </a:r>
            <a:endParaRPr/>
          </a:p>
          <a:p>
            <a:pPr indent="-215900" lvl="0" marL="228600" rtl="0" algn="l">
              <a:lnSpc>
                <a:spcPct val="100000"/>
              </a:lnSpc>
              <a:spcBef>
                <a:spcPts val="0"/>
              </a:spcBef>
              <a:spcAft>
                <a:spcPts val="0"/>
              </a:spcAft>
              <a:buSzPts val="1200"/>
              <a:buFont typeface="Calibri"/>
              <a:buAutoNum type="arabicPeriod"/>
            </a:pPr>
            <a:r>
              <a:rPr i="0" lang="en-US">
                <a:latin typeface="Calibri"/>
                <a:ea typeface="Calibri"/>
                <a:cs typeface="Calibri"/>
                <a:sym typeface="Calibri"/>
              </a:rPr>
              <a:t>Tell students:  </a:t>
            </a:r>
            <a:r>
              <a:rPr i="1" lang="en-US"/>
              <a:t>I need to remember how to add inflected endings. This will help me read and spell words. I know that nouns that end in ss, ch, sh, and x have an -es plural ending. In CVC verbs, I double the final consonant before adding an ending. In words that end in y, I delete the y, then add i and es</a:t>
            </a:r>
            <a:r>
              <a:rPr lang="en-US"/>
              <a:t>.</a:t>
            </a:r>
            <a:endParaRPr/>
          </a:p>
          <a:p>
            <a:pPr indent="-215900" lvl="0" marL="228600" rtl="0" algn="l">
              <a:lnSpc>
                <a:spcPct val="100000"/>
              </a:lnSpc>
              <a:spcBef>
                <a:spcPts val="0"/>
              </a:spcBef>
              <a:spcAft>
                <a:spcPts val="0"/>
              </a:spcAft>
              <a:buSzPts val="1200"/>
              <a:buFont typeface="Calibri"/>
              <a:buAutoNum type="arabicPeriod"/>
            </a:pPr>
            <a:r>
              <a:rPr lang="en-US"/>
              <a:t>Create a set of verb and noun cards, such as: pass (v), rip (v), help (v), kick (v), stamp (v), spot (v), trip (v), guess (v); plan (v), heat (v), flash (v), knot (v), box (v), bus (v), brush (n), lunch (n), plant (n), grade (n), wish (n), bus (n), list (n), stitch (n), tax (n), guess (n). Divide students into teams of about four. Mix up the cards and place them in a box. Tell teams they will take turns drawing a card. If it is a noun, they will say and write the plural form. If it is a verb, they will say and write the past tense form. Correctly spelled words earn a point. </a:t>
            </a:r>
            <a:endParaRPr/>
          </a:p>
          <a:p>
            <a:pPr indent="-215900" lvl="0" marL="228600" rtl="0" algn="l">
              <a:lnSpc>
                <a:spcPct val="100000"/>
              </a:lnSpc>
              <a:spcBef>
                <a:spcPts val="0"/>
              </a:spcBef>
              <a:spcAft>
                <a:spcPts val="0"/>
              </a:spcAft>
              <a:buSzPts val="1200"/>
              <a:buFont typeface="Calibri"/>
              <a:buAutoNum type="arabicPeriod"/>
            </a:pPr>
            <a:r>
              <a:rPr lang="en-US"/>
              <a:t>Have students choose a verb and write three sentences, one using the verb with an -s or -es ending, one with an -ed ending, and one with an -ing ending. Ask students to read and check their sentences with a partner.</a:t>
            </a:r>
            <a:endParaRPr i="0">
              <a:latin typeface="Calibri"/>
              <a:ea typeface="Calibri"/>
              <a:cs typeface="Calibri"/>
              <a:sym typeface="Calibri"/>
            </a:endParaRPr>
          </a:p>
        </p:txBody>
      </p:sp>
      <p:sp>
        <p:nvSpPr>
          <p:cNvPr id="580" name="Google Shape;580;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Say the word cat. Explain that the word cat has three sounds or phonemes: /k/ /a/ /t/. Tell students you can change the word cat by taking away the /k/ sound at the beginning and adding the /m/ sound to make the word mat.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lock on p. 160 of the Student Interactive. Tell students to listen carefully to the beginning sound as you say lock. Have students say the word. Point to the second picture on p. 160. Tell students to listen carefully to the beginning sound as you say block. Point to the first picture again and say lock. Point to the second picture and say block. Show students that the sound /b/ was added to the beginning of lock to make the word block. Say:  </a:t>
            </a:r>
            <a:r>
              <a:rPr i="1" lang="en-US"/>
              <a:t>We can change words by adding and taking away sounds</a:t>
            </a:r>
            <a:r>
              <a:rPr lang="en-US"/>
              <a:t>. Have students repeat the two words with you several times.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tape and say the word. Ask students to repeat the word. Ask them what word they can make if they take away /t/ from tape. Provide practice with other words. Say: </a:t>
            </a:r>
            <a:r>
              <a:rPr i="1" lang="en-US"/>
              <a:t>Say the word book with me. What word do we have if we take away /b/ and add /k/? Say the word hand with me. What word do we have if we take away /h/ and add the blend /s/ /t/? Say the word short. What word do we have if we take away the digraph /sh/ and add the blend /s/ /p/?</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say the word for each picture at the bottom of p. 160. Then have them circle the picture that adds a sound to the beginning of the first word and underline the picture of the word that takes away a sound from the first word. Finally, have students say each word several times.</a:t>
            </a:r>
            <a:endParaRPr i="1"/>
          </a:p>
        </p:txBody>
      </p:sp>
      <p:sp>
        <p:nvSpPr>
          <p:cNvPr id="116" name="Google Shape;11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the words on SI p. 163 are words that they need to practice so they can recognize and read them quickly. Ask students to read aloud the words with you. </a:t>
            </a:r>
            <a:endParaRPr/>
          </a:p>
          <a:p>
            <a:pPr indent="-215900" lvl="0" marL="228600" rtl="0" algn="l">
              <a:lnSpc>
                <a:spcPct val="100000"/>
              </a:lnSpc>
              <a:spcBef>
                <a:spcPts val="0"/>
              </a:spcBef>
              <a:spcAft>
                <a:spcPts val="0"/>
              </a:spcAft>
              <a:buSzPts val="1200"/>
              <a:buFont typeface="Calibri"/>
              <a:buAutoNum type="arabicPeriod"/>
            </a:pPr>
            <a:r>
              <a:rPr lang="en-US"/>
              <a:t>I remember words if I pay attention to how they look. I can do this by closing my eyes and picturing them. I can also write them. Have students write each word, checking their spelling by referring to SI p. 163. Then have them trace the word in different colors.</a:t>
            </a:r>
            <a:endParaRPr/>
          </a:p>
          <a:p>
            <a:pPr indent="-215900" lvl="0" marL="228600" rtl="0" algn="l">
              <a:lnSpc>
                <a:spcPct val="100000"/>
              </a:lnSpc>
              <a:spcBef>
                <a:spcPts val="0"/>
              </a:spcBef>
              <a:spcAft>
                <a:spcPts val="0"/>
              </a:spcAft>
              <a:buSzPts val="1200"/>
              <a:buFont typeface="Calibri"/>
              <a:buAutoNum type="arabicPeriod"/>
            </a:pPr>
            <a:r>
              <a:rPr lang="en-US"/>
              <a:t>Have students identify, read, and write sentences using the high-frequency words on p. 163 in the Student Interactive.</a:t>
            </a:r>
            <a:endParaRPr/>
          </a:p>
          <a:p>
            <a:pPr indent="-215900" lvl="0" marL="228600" rtl="0" algn="l">
              <a:lnSpc>
                <a:spcPct val="100000"/>
              </a:lnSpc>
              <a:spcBef>
                <a:spcPts val="0"/>
              </a:spcBef>
              <a:spcAft>
                <a:spcPts val="0"/>
              </a:spcAft>
              <a:buSzPts val="1200"/>
              <a:buFont typeface="Calibri"/>
              <a:buAutoNum type="arabicPeriod"/>
            </a:pPr>
            <a:r>
              <a:rPr lang="en-US"/>
              <a:t>Have students work with a partner to complete the activity at the bottom of p. 163 in the Student Interactive.</a:t>
            </a:r>
            <a:endParaRPr i="0"/>
          </a:p>
        </p:txBody>
      </p:sp>
      <p:sp>
        <p:nvSpPr>
          <p:cNvPr id="598" name="Google Shape;59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Plot elements include the main events, the problem for the main character, and a resolution of the problem.</a:t>
            </a:r>
            <a:endParaRPr/>
          </a:p>
          <a:p>
            <a:pPr indent="-215900" lvl="1" marL="685800" rtl="0" algn="l">
              <a:lnSpc>
                <a:spcPct val="100000"/>
              </a:lnSpc>
              <a:spcBef>
                <a:spcPts val="0"/>
              </a:spcBef>
              <a:spcAft>
                <a:spcPts val="0"/>
              </a:spcAft>
              <a:buSzPts val="1200"/>
              <a:buFont typeface="Arial"/>
              <a:buChar char="•"/>
            </a:pPr>
            <a:r>
              <a:rPr lang="en-US"/>
              <a:t>Think about the main events. In what order do they happen?</a:t>
            </a:r>
            <a:endParaRPr/>
          </a:p>
          <a:p>
            <a:pPr indent="-215900" lvl="1" marL="685800" rtl="0" algn="l">
              <a:lnSpc>
                <a:spcPct val="100000"/>
              </a:lnSpc>
              <a:spcBef>
                <a:spcPts val="0"/>
              </a:spcBef>
              <a:spcAft>
                <a:spcPts val="0"/>
              </a:spcAft>
              <a:buSzPts val="1200"/>
              <a:buFont typeface="Arial"/>
              <a:buChar char="•"/>
            </a:pPr>
            <a:r>
              <a:rPr lang="en-US"/>
              <a:t>Pay attention to the main character’s problem. What does he or she need to do to solve it?</a:t>
            </a:r>
            <a:endParaRPr/>
          </a:p>
          <a:p>
            <a:pPr indent="-215900" lvl="1" marL="685800" rtl="0" algn="l">
              <a:lnSpc>
                <a:spcPct val="100000"/>
              </a:lnSpc>
              <a:spcBef>
                <a:spcPts val="0"/>
              </a:spcBef>
              <a:spcAft>
                <a:spcPts val="0"/>
              </a:spcAft>
              <a:buSzPts val="1200"/>
              <a:buFont typeface="Arial"/>
              <a:buChar char="•"/>
            </a:pPr>
            <a:r>
              <a:rPr lang="en-US"/>
              <a:t>How was the problem resolved? Did the main character solve it? </a:t>
            </a:r>
            <a:endParaRPr/>
          </a:p>
          <a:p>
            <a:pPr indent="-215900" lvl="0" marL="228600" rtl="0" algn="l">
              <a:lnSpc>
                <a:spcPct val="100000"/>
              </a:lnSpc>
              <a:spcBef>
                <a:spcPts val="0"/>
              </a:spcBef>
              <a:spcAft>
                <a:spcPts val="0"/>
              </a:spcAft>
              <a:buSzPts val="1200"/>
              <a:buFont typeface="Calibri"/>
              <a:buAutoNum type="arabicPeriod"/>
            </a:pPr>
            <a:r>
              <a:rPr lang="en-US"/>
              <a:t>Use the Close Read note on p. 169 of the Student Interactive to model how to underline text that helps readers describe and, therefore, understand plot elements.</a:t>
            </a:r>
            <a:endParaRPr/>
          </a:p>
          <a:p>
            <a:pPr indent="-215900" lvl="1" marL="685800" rtl="0" algn="l">
              <a:lnSpc>
                <a:spcPct val="100000"/>
              </a:lnSpc>
              <a:spcBef>
                <a:spcPts val="0"/>
              </a:spcBef>
              <a:spcAft>
                <a:spcPts val="0"/>
              </a:spcAft>
              <a:buSzPts val="1200"/>
              <a:buFont typeface="Arial"/>
              <a:buChar char="•"/>
            </a:pPr>
            <a:r>
              <a:rPr lang="en-US"/>
              <a:t>Say:  </a:t>
            </a:r>
            <a:r>
              <a:rPr i="1" lang="en-US"/>
              <a:t>In paragraph 6, the author writes that even though Erica loves Grandpa Zack, “she did not want to visit Arizona.” In paragraph 7, the author writes, “She knew it would be boring.” I will underline those words</a:t>
            </a:r>
            <a:r>
              <a:rPr lang="en-US"/>
              <a:t>.</a:t>
            </a:r>
            <a:endParaRPr/>
          </a:p>
          <a:p>
            <a:pPr indent="-215900" lvl="1" marL="685800" rtl="0" algn="l">
              <a:lnSpc>
                <a:spcPct val="100000"/>
              </a:lnSpc>
              <a:spcBef>
                <a:spcPts val="0"/>
              </a:spcBef>
              <a:spcAft>
                <a:spcPts val="0"/>
              </a:spcAft>
              <a:buSzPts val="1200"/>
              <a:buFont typeface="Arial"/>
              <a:buChar char="•"/>
            </a:pPr>
            <a:r>
              <a:rPr lang="en-US"/>
              <a:t>Have student find and underline the text on SI p. 181 that shows how Erica solves her problem.</a:t>
            </a:r>
            <a:endParaRPr/>
          </a:p>
        </p:txBody>
      </p:sp>
      <p:sp>
        <p:nvSpPr>
          <p:cNvPr id="614" name="Google Shape;614;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an author uses plot elements in realistic fiction to organize the story. An author often states the main character’s problem early in the story. Readers keep reading to learn how the problem will be resolved.</a:t>
            </a:r>
            <a:endParaRPr/>
          </a:p>
          <a:p>
            <a:pPr indent="-215900" lvl="0" marL="228600" rtl="0" algn="l">
              <a:lnSpc>
                <a:spcPct val="100000"/>
              </a:lnSpc>
              <a:spcBef>
                <a:spcPts val="0"/>
              </a:spcBef>
              <a:spcAft>
                <a:spcPts val="0"/>
              </a:spcAft>
              <a:buSzPts val="1200"/>
              <a:buFont typeface="Calibri"/>
              <a:buAutoNum type="arabicPeriod"/>
            </a:pPr>
            <a:r>
              <a:rPr lang="en-US"/>
              <a:t>Have students read paragraphs 6–7 to underline details about Erica’s problem with her parents’ plan. To guide students, ask: </a:t>
            </a:r>
            <a:r>
              <a:rPr i="1" lang="en-US"/>
              <a:t>What is Erica’s parents’ plan? Why doesn’t Erica like the plan? Find details in the text to support your answer</a:t>
            </a:r>
            <a:r>
              <a:rPr lang="en-US"/>
              <a:t>. See student page for possible responses. DOK 2</a:t>
            </a:r>
            <a:endParaRPr i="0">
              <a:latin typeface="Calibri"/>
              <a:ea typeface="Calibri"/>
              <a:cs typeface="Calibri"/>
              <a:sym typeface="Calibri"/>
            </a:endParaRPr>
          </a:p>
        </p:txBody>
      </p:sp>
      <p:sp>
        <p:nvSpPr>
          <p:cNvPr id="626" name="Google Shape;62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Help students find evidence that Erica is changing her mind about the trip. Explain that sometimes, characters’ actions show how they feel. The author won’t always say exactly how a character feels, but his or her actions are clues.</a:t>
            </a:r>
            <a:endParaRPr/>
          </a:p>
          <a:p>
            <a:pPr indent="-215900" lvl="0" marL="228600" rtl="0" algn="l">
              <a:lnSpc>
                <a:spcPct val="100000"/>
              </a:lnSpc>
              <a:spcBef>
                <a:spcPts val="0"/>
              </a:spcBef>
              <a:spcAft>
                <a:spcPts val="0"/>
              </a:spcAft>
              <a:buSzPts val="1200"/>
              <a:buFont typeface="Calibri"/>
              <a:buAutoNum type="arabicPeriod"/>
            </a:pPr>
            <a:r>
              <a:rPr lang="en-US"/>
              <a:t>Have students scan paragraph 38 to find and underline the sentence that shows that Erica is interested in what she sees. See student page for possible responses.  DOK 2</a:t>
            </a:r>
            <a:endParaRPr i="0">
              <a:latin typeface="Calibri"/>
              <a:ea typeface="Calibri"/>
              <a:cs typeface="Calibri"/>
              <a:sym typeface="Calibri"/>
            </a:endParaRPr>
          </a:p>
        </p:txBody>
      </p:sp>
      <p:sp>
        <p:nvSpPr>
          <p:cNvPr id="639" name="Google Shape;63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students should keep track of the main events as they read a story. Main events can include the things that characters do and things that happen in a story.</a:t>
            </a:r>
            <a:endParaRPr/>
          </a:p>
          <a:p>
            <a:pPr indent="-215900" lvl="0" marL="228600" rtl="0" algn="l">
              <a:lnSpc>
                <a:spcPct val="100000"/>
              </a:lnSpc>
              <a:spcBef>
                <a:spcPts val="0"/>
              </a:spcBef>
              <a:spcAft>
                <a:spcPts val="0"/>
              </a:spcAft>
              <a:buSzPts val="1200"/>
              <a:buFont typeface="Calibri"/>
              <a:buAutoNum type="arabicPeriod"/>
            </a:pPr>
            <a:r>
              <a:rPr lang="en-US"/>
              <a:t>Have students scan paragraphs 47–48 to find and underline the text that tells what Erica did during her week in Arizona. See student page for possible responses. DOK 2</a:t>
            </a:r>
            <a:endParaRPr i="0">
              <a:latin typeface="Calibri"/>
              <a:ea typeface="Calibri"/>
              <a:cs typeface="Calibri"/>
              <a:sym typeface="Calibri"/>
            </a:endParaRPr>
          </a:p>
        </p:txBody>
      </p:sp>
      <p:sp>
        <p:nvSpPr>
          <p:cNvPr id="652" name="Google Shape;65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an important plot element in realistic fiction is the resolution of the character’s problem. This resolution is found near the end of the story. </a:t>
            </a:r>
            <a:endParaRPr/>
          </a:p>
          <a:p>
            <a:pPr indent="-215900" lvl="0" marL="228600" rtl="0" algn="l">
              <a:lnSpc>
                <a:spcPct val="100000"/>
              </a:lnSpc>
              <a:spcBef>
                <a:spcPts val="0"/>
              </a:spcBef>
              <a:spcAft>
                <a:spcPts val="0"/>
              </a:spcAft>
              <a:buSzPts val="1200"/>
              <a:buFont typeface="Calibri"/>
              <a:buAutoNum type="arabicPeriod"/>
            </a:pPr>
            <a:r>
              <a:rPr lang="en-US"/>
              <a:t>Tell students to think about how unhappy Erica was about going to Arizona at the beginning of the story. This was her problem. Have Erica’s feelings changed?</a:t>
            </a:r>
            <a:endParaRPr/>
          </a:p>
          <a:p>
            <a:pPr indent="-215900" lvl="0" marL="228600" rtl="0" algn="l">
              <a:lnSpc>
                <a:spcPct val="100000"/>
              </a:lnSpc>
              <a:spcBef>
                <a:spcPts val="0"/>
              </a:spcBef>
              <a:spcAft>
                <a:spcPts val="0"/>
              </a:spcAft>
              <a:buSzPts val="1200"/>
              <a:buFont typeface="Calibri"/>
              <a:buAutoNum type="arabicPeriod"/>
            </a:pPr>
            <a:r>
              <a:rPr lang="en-US"/>
              <a:t>Have students read paragraphs 55–56 to find and underline the text that shows that Erica solved her problem. See student page for possible responses. DOK 2</a:t>
            </a:r>
            <a:endParaRPr i="0">
              <a:latin typeface="Calibri"/>
              <a:ea typeface="Calibri"/>
              <a:cs typeface="Calibri"/>
              <a:sym typeface="Calibri"/>
            </a:endParaRPr>
          </a:p>
        </p:txBody>
      </p:sp>
      <p:sp>
        <p:nvSpPr>
          <p:cNvPr id="665" name="Google Shape;665;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annotate the text using the other Close Read notes for Describe and Understand Plot Elements and then use the text evidence from their annotations to complete the chart on p. 184.</a:t>
            </a:r>
            <a:endParaRPr>
              <a:latin typeface="Calibri"/>
              <a:ea typeface="Calibri"/>
              <a:cs typeface="Calibri"/>
              <a:sym typeface="Calibri"/>
            </a:endParaRPr>
          </a:p>
        </p:txBody>
      </p:sp>
      <p:sp>
        <p:nvSpPr>
          <p:cNvPr id="678" name="Google Shape;678;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Authors sometimes include print or graphic features to achieve specific purposes. Graphic features might help you understand the information in the text or add information that is not found in the text.</a:t>
            </a:r>
            <a:endParaRPr/>
          </a:p>
          <a:p>
            <a:pPr indent="-190500" lvl="1" marL="685800" rtl="0" algn="l">
              <a:lnSpc>
                <a:spcPct val="100000"/>
              </a:lnSpc>
              <a:spcBef>
                <a:spcPts val="0"/>
              </a:spcBef>
              <a:spcAft>
                <a:spcPts val="0"/>
              </a:spcAft>
              <a:buClr>
                <a:srgbClr val="000000"/>
              </a:buClr>
              <a:buSzPts val="1200"/>
              <a:buFont typeface="Arial"/>
              <a:buChar char="•"/>
            </a:pPr>
            <a:r>
              <a:rPr lang="en-US"/>
              <a:t>Authors choose graphic features that illustrate what the text is talking about.</a:t>
            </a:r>
            <a:endParaRPr/>
          </a:p>
          <a:p>
            <a:pPr indent="-190500" lvl="1" marL="685800" rtl="0" algn="l">
              <a:lnSpc>
                <a:spcPct val="100000"/>
              </a:lnSpc>
              <a:spcBef>
                <a:spcPts val="0"/>
              </a:spcBef>
              <a:spcAft>
                <a:spcPts val="0"/>
              </a:spcAft>
              <a:buClr>
                <a:srgbClr val="000000"/>
              </a:buClr>
              <a:buSzPts val="1200"/>
              <a:buFont typeface="Arial"/>
              <a:buChar char="•"/>
            </a:pPr>
            <a:r>
              <a:rPr lang="en-US"/>
              <a:t>Looking at the pictures might help you visualize what the text is describing.</a:t>
            </a:r>
            <a:endParaRPr/>
          </a:p>
          <a:p>
            <a:pPr indent="-190500" lvl="1" marL="685800" rtl="0" algn="l">
              <a:lnSpc>
                <a:spcPct val="100000"/>
              </a:lnSpc>
              <a:spcBef>
                <a:spcPts val="0"/>
              </a:spcBef>
              <a:spcAft>
                <a:spcPts val="0"/>
              </a:spcAft>
              <a:buClr>
                <a:srgbClr val="000000"/>
              </a:buClr>
              <a:buSzPts val="1200"/>
              <a:buFont typeface="Arial"/>
              <a:buChar char="•"/>
            </a:pPr>
            <a:r>
              <a:rPr lang="en-US"/>
              <a:t>Pictures might also add information about something that is not described in detail in the text.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using the example on p. 188 in the Student Interactive to show students how graphic features can enhance understanding and achieve a specific purpose. Tell students:  </a:t>
            </a:r>
            <a:r>
              <a:rPr i="1" lang="en-US"/>
              <a:t>The text says “Lizards scrambled up a glass wall,” and the picture shows a lizard. In the picture, the lizard has a head like a snake. It has stripes and spots on its head. I can see its small legs and long tail. This picture helps me understand what a lizard is. I can also see that it’s in the sand. I think the picture also shows that a lizard lives in a desert. The purpose of this picture is to show details that the text doesn’t describe</a:t>
            </a:r>
            <a:r>
              <a:rPr lang="en-US"/>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188 of the Student Interactive.</a:t>
            </a:r>
            <a:endParaRPr/>
          </a:p>
        </p:txBody>
      </p:sp>
      <p:sp>
        <p:nvSpPr>
          <p:cNvPr id="691" name="Google Shape;69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uppercase and lowercase letters Yy, Ww, and Xx.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writing letters Yy, Ww, and Xx. Work with students to help them understand how to form the letters correctly.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Handwriting p. 22 in the Resource Download Center to practice writing letters Yy, Ww, and Xx</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Handwriting Practice -&gt; U1W5L3 Handwriting Practice </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704" name="Google Shape;704;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revise their work to create a final, polished draft by incorporating feedback, making other changes that improve content and organization, and checking spelling, grammar, and punctuation.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a:t>
            </a:r>
            <a:r>
              <a:rPr i="1" lang="en-US"/>
              <a:t>: Today, you will revise the piece of writing you selected for peer editing. To create a draft that is ready to share, you will incorporate revisions your classmates suggested and make other changes that you think are necessary</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192 in the Student Interactive. Have students echo-read the steps with you. After reading each step, pose the following question or questions: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Step 1: </a:t>
            </a:r>
            <a:r>
              <a:rPr i="1" lang="en-US"/>
              <a:t>Do you want to make changes based on the feedback from your classmate? Which ones?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Steps 2 and 3: </a:t>
            </a:r>
            <a:r>
              <a:rPr i="1" lang="en-US"/>
              <a:t>How does reading your writing aloud to yourself help improve your work? </a:t>
            </a:r>
            <a:r>
              <a:rPr lang="en-US"/>
              <a:t>Elicit responses such as “I can identify where words are missing,” “I can identify confusing explanations or details,” “I can hear that the order of information is hard to follow.”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Steps 4 and 5: </a:t>
            </a:r>
            <a:r>
              <a:rPr i="1" lang="en-US"/>
              <a:t>How can you check the spelling of a word? What kind of grammar mistakes should you look for? Where should you use punctuation</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Step 6: </a:t>
            </a:r>
            <a:r>
              <a:rPr i="1" lang="en-US"/>
              <a:t>Ask yourself, “Is my writing interesting to my audience? Can others understand what I am trying to say?”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to use the steps as they revise.</a:t>
            </a:r>
            <a:endParaRPr/>
          </a:p>
        </p:txBody>
      </p:sp>
      <p:sp>
        <p:nvSpPr>
          <p:cNvPr id="721" name="Google Shape;721;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This week students will be working with inflected endings. Write: jump. Tell students you can change the word and its meaning by adding an ending. Add -ed to jump. Say</a:t>
            </a:r>
            <a:r>
              <a:rPr i="1" lang="en-US"/>
              <a:t>: The word jump is happening now. Adding -ed changes the meaning. Jumped means that we jumped in the past</a:t>
            </a:r>
            <a:r>
              <a:rPr lang="en-US"/>
              <a:t>. Erase -ed and add -ing. Ask students: </a:t>
            </a:r>
            <a:r>
              <a:rPr i="1" lang="en-US"/>
              <a:t>When are we jumping?</a:t>
            </a:r>
            <a:endParaRPr/>
          </a:p>
          <a:p>
            <a:pPr indent="-215900" lvl="0" marL="228600" rtl="0" algn="l">
              <a:lnSpc>
                <a:spcPct val="100000"/>
              </a:lnSpc>
              <a:spcBef>
                <a:spcPts val="0"/>
              </a:spcBef>
              <a:spcAft>
                <a:spcPts val="0"/>
              </a:spcAft>
              <a:buSzPts val="1200"/>
              <a:buFont typeface="Calibri"/>
              <a:buAutoNum type="arabicPeriod"/>
            </a:pPr>
            <a:r>
              <a:rPr lang="en-US"/>
              <a:t>Write: cat. Say: </a:t>
            </a:r>
            <a:r>
              <a:rPr i="1" lang="en-US"/>
              <a:t>If I add an s to this word, I make a word that means more than one cat</a:t>
            </a:r>
            <a:r>
              <a:rPr lang="en-US"/>
              <a:t>. Write: glass. Say: </a:t>
            </a:r>
            <a:r>
              <a:rPr i="1" lang="en-US"/>
              <a:t>If I want to show there is more than one glass, I need to add -es. Words that end in -s need -es to show plural</a:t>
            </a:r>
            <a:r>
              <a:rPr lang="en-US"/>
              <a:t>.</a:t>
            </a:r>
            <a:endParaRPr/>
          </a:p>
          <a:p>
            <a:pPr indent="-139700" lvl="0" marL="228600" rtl="0" algn="l">
              <a:lnSpc>
                <a:spcPct val="100000"/>
              </a:lnSpc>
              <a:spcBef>
                <a:spcPts val="0"/>
              </a:spcBef>
              <a:spcAft>
                <a:spcPts val="0"/>
              </a:spcAft>
              <a:buSzPts val="1200"/>
              <a:buFont typeface="Calibri"/>
              <a:buNone/>
            </a:pPr>
            <a:r>
              <a:t/>
            </a:r>
            <a:endParaRPr/>
          </a:p>
        </p:txBody>
      </p:sp>
      <p:sp>
        <p:nvSpPr>
          <p:cNvPr id="128" name="Google Shape;1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make revisions to their writing using the steps on p. 192.  Help them by listing the types of changes recorded in Step 3.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 </a:t>
            </a:r>
            <a:endParaRPr/>
          </a:p>
          <a:p>
            <a:pPr indent="-228600" lvl="1" marL="685800" rtl="0" algn="l">
              <a:lnSpc>
                <a:spcPct val="100000"/>
              </a:lnSpc>
              <a:spcBef>
                <a:spcPts val="0"/>
              </a:spcBef>
              <a:spcAft>
                <a:spcPts val="0"/>
              </a:spcAft>
              <a:buClr>
                <a:srgbClr val="000000"/>
              </a:buClr>
              <a:buSzPts val="1200"/>
              <a:buFont typeface="Arial"/>
              <a:buChar char="•"/>
            </a:pPr>
            <a:r>
              <a:rPr lang="en-US"/>
              <a:t>Modeled - Do a Think Aloud to model reading a piece of writing aloud and identifying necessary revisions.</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read their writing aloud to a partner and then work together to identify text that is confusing or unnecessary.</a:t>
            </a:r>
            <a:endParaRPr/>
          </a:p>
          <a:p>
            <a:pPr indent="-228600" lvl="1" marL="685800" rtl="0" algn="l">
              <a:lnSpc>
                <a:spcPct val="100000"/>
              </a:lnSpc>
              <a:spcBef>
                <a:spcPts val="0"/>
              </a:spcBef>
              <a:spcAft>
                <a:spcPts val="0"/>
              </a:spcAft>
              <a:buClr>
                <a:srgbClr val="000000"/>
              </a:buClr>
              <a:buSzPts val="1200"/>
              <a:buFont typeface="Arial"/>
              <a:buChar char="•"/>
            </a:pPr>
            <a:r>
              <a:rPr lang="en-US"/>
              <a:t>Guided - Provide explicit instruction on reading aloud to catch mistakes and locate text that needs more clarification.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describe how using the steps helped them improve their writing. </a:t>
            </a:r>
            <a:endParaRPr/>
          </a:p>
        </p:txBody>
      </p:sp>
      <p:sp>
        <p:nvSpPr>
          <p:cNvPr id="734" name="Google Shape;734;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an inflectional ending changes a base word to show tense on a verb or amount on a noun. Write: bones, watches, watched, and driving. Underline each inflectional ending and discuss changes to the spelling of the base word drive.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drop + -ed, baby + -es, take + -ing, and note + -s. Have students spell each base word and then spell each word with the added inflectional ending.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27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Spelling -&gt; U1W5</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748" name="Google Shape;748;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they can use a dictionary or glossary to find and spell words. Tell them that if a word changes when an inflectional ending is added, this will be shown in a dictionary.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To reinforce the instruction, ask students to name a word they would like to find the spelling of. Ask students to find the correct spelling in a dictionary and then write that spelling on notebook paper, along with any forms of the word that contain inflectional endings.</a:t>
            </a:r>
            <a:endParaRPr b="0" i="0" sz="1800" u="none" strike="noStrike">
              <a:solidFill>
                <a:srgbClr val="000000"/>
              </a:solidFill>
              <a:latin typeface="Calibri"/>
              <a:ea typeface="Calibri"/>
              <a:cs typeface="Calibri"/>
              <a:sym typeface="Calibri"/>
            </a:endParaRPr>
          </a:p>
        </p:txBody>
      </p:sp>
      <p:sp>
        <p:nvSpPr>
          <p:cNvPr id="762" name="Google Shape;762;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3" name="Google Shape;773;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these inflected endings: -s, -es, -ed, and -ing. Remind students that the endings -s and -es can be used to show plural, and the endings -ed and -ing show a change in verb tense.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foxes, chatted, toys, running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I notice that these words have inflected endings, such as -s, -es, -ed, and -ing. To read each word, first I circle the endings</a:t>
            </a:r>
            <a:r>
              <a:rPr lang="en-US"/>
              <a:t>. Circle the inflected ending in each word. </a:t>
            </a:r>
            <a:r>
              <a:rPr i="1" lang="en-US"/>
              <a:t>Then I look for the base word</a:t>
            </a:r>
            <a:r>
              <a:rPr lang="en-US"/>
              <a:t>. Underline each base word and read it aloud. Have students repeat after you. Then read the base word with the inflected ending and have students repeat. Note any spelling changes.</a:t>
            </a:r>
            <a:endParaRPr/>
          </a:p>
        </p:txBody>
      </p:sp>
      <p:sp>
        <p:nvSpPr>
          <p:cNvPr id="784" name="Google Shape;784;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readers should continue to make and confirm or correct predictions as they read.</a:t>
            </a:r>
            <a:endParaRPr/>
          </a:p>
          <a:p>
            <a:pPr indent="-228600" lvl="1" marL="685800" rtl="0" algn="l">
              <a:lnSpc>
                <a:spcPct val="100000"/>
              </a:lnSpc>
              <a:spcBef>
                <a:spcPts val="0"/>
              </a:spcBef>
              <a:spcAft>
                <a:spcPts val="0"/>
              </a:spcAft>
              <a:buClr>
                <a:srgbClr val="000000"/>
              </a:buClr>
              <a:buSzPts val="1200"/>
              <a:buFont typeface="Arial"/>
              <a:buChar char="•"/>
            </a:pPr>
            <a:r>
              <a:rPr lang="en-US"/>
              <a:t>Remind yourself of what you already know about the story.</a:t>
            </a:r>
            <a:endParaRPr/>
          </a:p>
          <a:p>
            <a:pPr indent="-228600" lvl="1" marL="685800" rtl="0" algn="l">
              <a:lnSpc>
                <a:spcPct val="100000"/>
              </a:lnSpc>
              <a:spcBef>
                <a:spcPts val="0"/>
              </a:spcBef>
              <a:spcAft>
                <a:spcPts val="0"/>
              </a:spcAft>
              <a:buClr>
                <a:srgbClr val="000000"/>
              </a:buClr>
              <a:buSzPts val="1200"/>
              <a:buFont typeface="Arial"/>
              <a:buChar char="•"/>
            </a:pPr>
            <a:r>
              <a:rPr lang="en-US"/>
              <a:t>Look at clues in the text and combine them with what you already know to guess what will happen next.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filling out the chart on SI p. 185 using text from p. 170.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a:t>I use what I know about the genre to make predictions: realistic fiction has a problem that needs to be resolved, and my predictions can be about how the problem might be solved. I highlighted “Arizona seemed strange” because this is how Erica feels about Arizona. I will write this in the column “Text I highlighted.” Now I need to write what I predicted after I highlighted this text. I predicted that Erica would not like Arizona. I’ll write that in the next column. I have finished the story, so I now know that Erica loved Arizona. I’ll write that in the last column. This means my prediction was incorrect</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use the process you modeled to confirm or correct a prediction they made about the text.</a:t>
            </a:r>
            <a:endParaRPr i="1"/>
          </a:p>
        </p:txBody>
      </p:sp>
      <p:sp>
        <p:nvSpPr>
          <p:cNvPr id="798" name="Google Shape;798;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to look at illustrations to help make a prediction about a realistic fiction story. Tell them that as they read, they should use details about how a character feels or what he or she does to make, correct, or confirm their predictions. </a:t>
            </a:r>
            <a:endParaRPr/>
          </a:p>
          <a:p>
            <a:pPr indent="-215900" lvl="0" marL="228600" rtl="0" algn="l">
              <a:lnSpc>
                <a:spcPct val="100000"/>
              </a:lnSpc>
              <a:spcBef>
                <a:spcPts val="0"/>
              </a:spcBef>
              <a:spcAft>
                <a:spcPts val="0"/>
              </a:spcAft>
              <a:buSzPts val="1200"/>
              <a:buFont typeface="Calibri"/>
              <a:buAutoNum type="arabicPeriod"/>
            </a:pPr>
            <a:r>
              <a:rPr lang="en-US"/>
              <a:t>Have students read paragraph 9 to find and highlight the sentence that tells how Erica feels about Arizona.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 you think Erica will feel about Arizona by the end of the story? How does she feel right now? Do you think her feelings will change? </a:t>
            </a:r>
            <a:r>
              <a:rPr lang="en-US"/>
              <a:t>DOK 2</a:t>
            </a:r>
            <a:endParaRPr>
              <a:latin typeface="Calibri"/>
              <a:ea typeface="Calibri"/>
              <a:cs typeface="Calibri"/>
              <a:sym typeface="Calibri"/>
            </a:endParaRPr>
          </a:p>
        </p:txBody>
      </p:sp>
      <p:sp>
        <p:nvSpPr>
          <p:cNvPr id="811" name="Google Shape;811;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as they read, they should continue to make predictions about what will happen next in the story.</a:t>
            </a:r>
            <a:endParaRPr/>
          </a:p>
          <a:p>
            <a:pPr indent="-215900" lvl="0" marL="228600" rtl="0" algn="l">
              <a:lnSpc>
                <a:spcPct val="100000"/>
              </a:lnSpc>
              <a:spcBef>
                <a:spcPts val="0"/>
              </a:spcBef>
              <a:spcAft>
                <a:spcPts val="0"/>
              </a:spcAft>
              <a:buSzPts val="1200"/>
              <a:buFont typeface="Calibri"/>
              <a:buAutoNum type="arabicPeriod"/>
            </a:pPr>
            <a:r>
              <a:rPr lang="en-US"/>
              <a:t>Have students read paragraph 21 to find and highlight the text that reveals Erica will learn something new. See student page for possible responses.</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do you think the surprise will be? What type of things do you think Erica will learn?</a:t>
            </a:r>
            <a:endParaRPr/>
          </a:p>
          <a:p>
            <a:pPr indent="-215900" lvl="1" marL="685800" rtl="0" algn="l">
              <a:lnSpc>
                <a:spcPct val="100000"/>
              </a:lnSpc>
              <a:spcBef>
                <a:spcPts val="0"/>
              </a:spcBef>
              <a:spcAft>
                <a:spcPts val="0"/>
              </a:spcAft>
              <a:buSzPts val="1200"/>
              <a:buFont typeface="Arial"/>
              <a:buChar char="•"/>
            </a:pPr>
            <a:r>
              <a:rPr lang="en-US"/>
              <a:t>Possible Response: Students may suggest that Erica will learn more about plants or animals, as it seems Grandpa understands she is interested in nature. DOK 2</a:t>
            </a:r>
            <a:endParaRPr>
              <a:latin typeface="Calibri"/>
              <a:ea typeface="Calibri"/>
              <a:cs typeface="Calibri"/>
              <a:sym typeface="Calibri"/>
            </a:endParaRPr>
          </a:p>
        </p:txBody>
      </p:sp>
      <p:sp>
        <p:nvSpPr>
          <p:cNvPr id="824" name="Google Shape;824;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to confirm or correct their predictions as they read. </a:t>
            </a:r>
            <a:endParaRPr/>
          </a:p>
          <a:p>
            <a:pPr indent="-215900" lvl="0" marL="228600" rtl="0" algn="l">
              <a:lnSpc>
                <a:spcPct val="100000"/>
              </a:lnSpc>
              <a:spcBef>
                <a:spcPts val="0"/>
              </a:spcBef>
              <a:spcAft>
                <a:spcPts val="0"/>
              </a:spcAft>
              <a:buSzPts val="1200"/>
              <a:buFont typeface="Calibri"/>
              <a:buAutoNum type="arabicPeriod"/>
            </a:pPr>
            <a:r>
              <a:rPr lang="en-US"/>
              <a:t>Ask</a:t>
            </a:r>
            <a:r>
              <a:rPr i="1" lang="en-US"/>
              <a:t>: What did you think Grandpa’s surprise for Erica would be? Were you correct? What words and phrases do you find in the text that can help you confirm or correct your prediction? </a:t>
            </a:r>
            <a:endParaRPr/>
          </a:p>
          <a:p>
            <a:pPr indent="-215900" lvl="0" marL="228600" rtl="0" algn="l">
              <a:lnSpc>
                <a:spcPct val="100000"/>
              </a:lnSpc>
              <a:spcBef>
                <a:spcPts val="0"/>
              </a:spcBef>
              <a:spcAft>
                <a:spcPts val="0"/>
              </a:spcAft>
              <a:buSzPts val="1200"/>
              <a:buFont typeface="Calibri"/>
              <a:buAutoNum type="arabicPeriod"/>
            </a:pPr>
            <a:r>
              <a:rPr lang="en-US"/>
              <a:t>Have students read paragraphs 25–26 to find and highlight the text that tells what Grandpa’s surprise is. See student page for possible responses. DOK 2</a:t>
            </a:r>
            <a:endParaRPr>
              <a:latin typeface="Calibri"/>
              <a:ea typeface="Calibri"/>
              <a:cs typeface="Calibri"/>
              <a:sym typeface="Calibri"/>
            </a:endParaRPr>
          </a:p>
        </p:txBody>
      </p:sp>
      <p:sp>
        <p:nvSpPr>
          <p:cNvPr id="837" name="Google Shape;837;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9" name="Google Shape;849;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strategies for making, confirming, and correcting predictions. Check that students use what they know about the genre, realistic fiction, to help make, correct, and confirm predictions. </a:t>
            </a:r>
            <a:endParaRPr/>
          </a:p>
          <a:p>
            <a:pPr indent="-215900" lvl="0" marL="228600" rtl="0" algn="l">
              <a:lnSpc>
                <a:spcPct val="100000"/>
              </a:lnSpc>
              <a:spcBef>
                <a:spcPts val="0"/>
              </a:spcBef>
              <a:spcAft>
                <a:spcPts val="0"/>
              </a:spcAft>
              <a:buSzPts val="1200"/>
              <a:buFont typeface="Calibri"/>
              <a:buAutoNum type="arabicPeriod"/>
            </a:pPr>
            <a:r>
              <a:rPr lang="en-US"/>
              <a:t>Have students complete the activity on p. 185 of the Student Interactive. Circulate to discover if students can confirm or correct their predictions.</a:t>
            </a:r>
            <a:endParaRPr/>
          </a:p>
        </p:txBody>
      </p:sp>
      <p:sp>
        <p:nvSpPr>
          <p:cNvPr id="850" name="Google Shape;850;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high-frequency words follow, show, and form. Tell students these are the high-frequency words they will practice reading this week.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each word and have students repeat it. Use the words in oral sentences: My dog likes to follow me; Show me what to do; I can form letters.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Call on several students to use one of the words in an oral sentence.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close their eyes. Erase one of the words. Ask students to open their eyes and tell which word is missing. Repeat several times.</a:t>
            </a:r>
            <a:endParaRPr>
              <a:latin typeface="Calibri"/>
              <a:ea typeface="Calibri"/>
              <a:cs typeface="Calibri"/>
              <a:sym typeface="Calibri"/>
            </a:endParaRPr>
          </a:p>
        </p:txBody>
      </p:sp>
      <p:sp>
        <p:nvSpPr>
          <p:cNvPr id="143" name="Google Shape;14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Writers share their final drafts by publishing them. They take opportunities to celebrate their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they will celebrate their writing by either publishing it on paper or a computer or by reading it aloud to an audience. Direct students to the first box on p. 193 in the Student Interactive. Say: </a:t>
            </a:r>
            <a:r>
              <a:rPr i="1" lang="en-US"/>
              <a:t>Follow these tips if you decide to write your final draft on paper or type it on a computer</a:t>
            </a:r>
            <a:r>
              <a:rPr lang="en-US"/>
              <a:t>. Have students echo-read the two tips with you. Use one or more stack texts to demonstrate print margins and pictures in text. Discuss how the pictures relate to the writing. Point out that students should select pictures that help explain their writing. Then ask: </a:t>
            </a:r>
            <a:r>
              <a:rPr b="0" i="1" lang="en-US"/>
              <a:t>Where can you find pictures to include with your writing? </a:t>
            </a:r>
            <a:r>
              <a:rPr lang="en-US"/>
              <a:t>Make sure students understand that they can also draw pictures or other visuals to use with their writing.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Redirect students’ attention to the second box on p. 193. Say: </a:t>
            </a:r>
            <a:r>
              <a:rPr i="1" lang="en-US"/>
              <a:t>Follow these tips when you decide to read your writing aloud to an audience</a:t>
            </a:r>
            <a:r>
              <a:rPr lang="en-US"/>
              <a:t>. Have students echo-read the tips with you. Read aloud a passage from a familiar text to demonstrate using the tips. For each tip, first read the text improperly (too loudly and too slowly, too fast and too quietly, without making eye contact, and holding a picture where it is difficult to see) and discuss the effect of each improper reading. Then reread the text as directed in the tip and discuss the positive effect on listeners.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decide how to publish and celebrate their writing. Remind students to write legibly if they decide to write a final draft on paper.</a:t>
            </a:r>
            <a:endParaRPr i="1">
              <a:latin typeface="Calibri"/>
              <a:ea typeface="Calibri"/>
              <a:cs typeface="Calibri"/>
              <a:sym typeface="Calibri"/>
            </a:endParaRPr>
          </a:p>
        </p:txBody>
      </p:sp>
      <p:sp>
        <p:nvSpPr>
          <p:cNvPr id="863" name="Google Shape;863;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Students who plan to read their writing aloud should also create a clean final draft on paper, which will help make their reading successful.</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 </a:t>
            </a:r>
            <a:endParaRPr/>
          </a:p>
          <a:p>
            <a:pPr indent="-228600" lvl="1" marL="685800" rtl="0" algn="l">
              <a:lnSpc>
                <a:spcPct val="100000"/>
              </a:lnSpc>
              <a:spcBef>
                <a:spcPts val="0"/>
              </a:spcBef>
              <a:spcAft>
                <a:spcPts val="0"/>
              </a:spcAft>
              <a:buClr>
                <a:srgbClr val="000000"/>
              </a:buClr>
              <a:buSzPts val="1200"/>
              <a:buFont typeface="Arial"/>
              <a:buChar char="•"/>
            </a:pPr>
            <a:r>
              <a:rPr lang="en-US"/>
              <a:t>Modeled - Do a Think Aloud to model deciding whether to publish by writing or typing the final draft, or by reading aloud to an audience.</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pairs of students work together to check margins and select visuals or to practice speaking clearly at an appropriate pace.</a:t>
            </a:r>
            <a:endParaRPr/>
          </a:p>
          <a:p>
            <a:pPr indent="-228600" lvl="1" marL="685800" rtl="0" algn="l">
              <a:lnSpc>
                <a:spcPct val="100000"/>
              </a:lnSpc>
              <a:spcBef>
                <a:spcPts val="0"/>
              </a:spcBef>
              <a:spcAft>
                <a:spcPts val="0"/>
              </a:spcAft>
              <a:buClr>
                <a:srgbClr val="000000"/>
              </a:buClr>
              <a:buSzPts val="1200"/>
              <a:buFont typeface="Arial"/>
              <a:buChar char="•"/>
            </a:pPr>
            <a:r>
              <a:rPr lang="en-US"/>
              <a:t>Guided - Provide explicit instruction on keeping margins when publishing on paper and on selecting or creating a visual.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students to explain why they chose to write their final draft on paper, type it on a computer, or present it orally.</a:t>
            </a:r>
            <a:endParaRPr/>
          </a:p>
        </p:txBody>
      </p:sp>
      <p:sp>
        <p:nvSpPr>
          <p:cNvPr id="876" name="Google Shape;876;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rules for spelling words with ch, sh, wh, th, ph, and tch. See pp. T412 and T416.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following words and have students spell them: patch, phone, thank, chase, dish, what.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pairs work together to underline the consonants in each word that stand for one sound. (patch, phone, thank, chase, dish, what)</a:t>
            </a:r>
            <a:endParaRPr/>
          </a:p>
        </p:txBody>
      </p:sp>
      <p:sp>
        <p:nvSpPr>
          <p:cNvPr id="889" name="Google Shape;889;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activity on p. 190 in the Student Interactive independently. Use the leveled supports on p. T441 for ELLs.</a:t>
            </a:r>
            <a:endParaRPr>
              <a:latin typeface="Calibri"/>
              <a:ea typeface="Calibri"/>
              <a:cs typeface="Calibri"/>
              <a:sym typeface="Calibri"/>
            </a:endParaRPr>
          </a:p>
        </p:txBody>
      </p:sp>
      <p:sp>
        <p:nvSpPr>
          <p:cNvPr id="905" name="Google Shape;905;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7" name="Google Shape;917;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ch, sh, wh, th, ph, and tch. Have students say their sounds.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these words:  catch, thank, chin, watch, shop, phone, why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catch and identify the trigraph. Have students read the remaining words and identify the digraph or trigraph in each one.</a:t>
            </a:r>
            <a:endParaRPr/>
          </a:p>
        </p:txBody>
      </p:sp>
      <p:sp>
        <p:nvSpPr>
          <p:cNvPr id="928" name="Google Shape;928;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high-frequency words are words that they will hear, see, and use more often than other words. Explain that recognizing these words automatically will allow them to concentrate on other less common words they will need to sound out. Explain that reading high-frequency words without hesitation will lead to fluent reading.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review the chart. Have them say each word and repeat after you the letters each word contains. Partners can then take turns saying and spelling the words</a:t>
            </a:r>
            <a:endParaRPr b="0" i="0" u="none" strike="noStrike">
              <a:solidFill>
                <a:srgbClr val="000000"/>
              </a:solidFill>
              <a:latin typeface="Calibri"/>
              <a:ea typeface="Calibri"/>
              <a:cs typeface="Calibri"/>
              <a:sym typeface="Calibri"/>
            </a:endParaRPr>
          </a:p>
        </p:txBody>
      </p:sp>
      <p:sp>
        <p:nvSpPr>
          <p:cNvPr id="946" name="Google Shape;946;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to students that in a discussion, it is important to listen actively, to share, and to build on ideas.</a:t>
            </a:r>
            <a:endParaRPr/>
          </a:p>
          <a:p>
            <a:pPr indent="-215900" lvl="1" marL="685800" rtl="0" algn="l">
              <a:lnSpc>
                <a:spcPct val="100000"/>
              </a:lnSpc>
              <a:spcBef>
                <a:spcPts val="0"/>
              </a:spcBef>
              <a:spcAft>
                <a:spcPts val="0"/>
              </a:spcAft>
              <a:buSzPts val="1200"/>
              <a:buFont typeface="Arial"/>
              <a:buChar char="•"/>
            </a:pPr>
            <a:r>
              <a:rPr lang="en-US"/>
              <a:t>Ask relevant questions to clarify information for yourself and others.</a:t>
            </a:r>
            <a:endParaRPr/>
          </a:p>
          <a:p>
            <a:pPr indent="-215900" lvl="1" marL="685800" rtl="0" algn="l">
              <a:lnSpc>
                <a:spcPct val="100000"/>
              </a:lnSpc>
              <a:spcBef>
                <a:spcPts val="0"/>
              </a:spcBef>
              <a:spcAft>
                <a:spcPts val="0"/>
              </a:spcAft>
              <a:buSzPts val="1200"/>
              <a:buFont typeface="Arial"/>
              <a:buChar char="•"/>
            </a:pPr>
            <a:r>
              <a:rPr lang="en-US"/>
              <a:t>Make sure everyone gets a chance to answer questions using multi-word responses.</a:t>
            </a:r>
            <a:endParaRPr/>
          </a:p>
          <a:p>
            <a:pPr indent="-215900" lvl="0" marL="228600" rtl="0" algn="l">
              <a:lnSpc>
                <a:spcPct val="100000"/>
              </a:lnSpc>
              <a:spcBef>
                <a:spcPts val="0"/>
              </a:spcBef>
              <a:spcAft>
                <a:spcPts val="0"/>
              </a:spcAft>
              <a:buSzPts val="1200"/>
              <a:buFont typeface="Calibri"/>
              <a:buAutoNum type="arabicPeriod"/>
            </a:pPr>
            <a:r>
              <a:rPr lang="en-US"/>
              <a:t>Model listening actively and answering questions using the Talk About It prompt on p. 186 in the Student Interactive. </a:t>
            </a:r>
            <a:endParaRPr/>
          </a:p>
          <a:p>
            <a:pPr indent="-215900" lvl="0" marL="228600" rtl="0" algn="l">
              <a:lnSpc>
                <a:spcPct val="100000"/>
              </a:lnSpc>
              <a:spcBef>
                <a:spcPts val="0"/>
              </a:spcBef>
              <a:spcAft>
                <a:spcPts val="0"/>
              </a:spcAft>
              <a:buSzPts val="1200"/>
              <a:buFont typeface="Calibri"/>
              <a:buAutoNum type="arabicPeriod"/>
            </a:pPr>
            <a:r>
              <a:rPr i="0" lang="en-US"/>
              <a:t>Tell Students:  </a:t>
            </a:r>
            <a:r>
              <a:rPr i="1" lang="en-US"/>
              <a:t>My discussion partner looks at the text on p. 169 that says Erica doesn’t want to go to Arizona because she thinks it will be boring. If my discussion partner makes a connection to the text by saying, “Before I went on a camping trip last year, I thought camping was going to be dirty, uncomfortable, and boring,” I could listen and reply, “Can you tell me what you think about camping now?</a:t>
            </a:r>
            <a:endParaRPr i="1"/>
          </a:p>
        </p:txBody>
      </p:sp>
      <p:sp>
        <p:nvSpPr>
          <p:cNvPr id="960" name="Google Shape;960;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strategies for making connections between texts.</a:t>
            </a:r>
            <a:endParaRPr/>
          </a:p>
          <a:p>
            <a:pPr indent="-215900" lvl="0" marL="228600" rtl="0" algn="l">
              <a:lnSpc>
                <a:spcPct val="100000"/>
              </a:lnSpc>
              <a:spcBef>
                <a:spcPts val="0"/>
              </a:spcBef>
              <a:spcAft>
                <a:spcPts val="0"/>
              </a:spcAft>
              <a:buSzPts val="1200"/>
              <a:buFont typeface="Calibri"/>
              <a:buAutoNum type="arabicPeriod"/>
            </a:pPr>
            <a:r>
              <a:rPr lang="en-US"/>
              <a:t>Use the Shared Read Have students use text evidence from You Can’t Climb a Cactus and other books they have read to discuss what made Erica change her mind about Arizona.</a:t>
            </a:r>
            <a:r>
              <a:rPr i="0" lang="en-US" u="none" strike="noStrike">
                <a:solidFill>
                  <a:srgbClr val="000000"/>
                </a:solidFill>
              </a:rPr>
              <a:t> </a:t>
            </a:r>
            <a:endParaRPr/>
          </a:p>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Have them write their response on a separate sheet of paper.</a:t>
            </a:r>
            <a:endParaRPr i="0" u="none" strike="noStrike">
              <a:solidFill>
                <a:srgbClr val="000000"/>
              </a:solidFill>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If desired distribute Speaking and Listening tips from the Resource Download Center.  </a:t>
            </a:r>
            <a:r>
              <a:rPr b="1" i="0" lang="en-US" u="none" strike="noStrike">
                <a:solidFill>
                  <a:srgbClr val="000000"/>
                </a:solidFill>
              </a:rPr>
              <a:t>Click Path: Table of Contents -&gt; Resource Download Center -&gt; Speaking and Listening</a:t>
            </a:r>
            <a:br>
              <a:rPr b="1" lang="en-US"/>
            </a:br>
            <a:endParaRPr b="1"/>
          </a:p>
        </p:txBody>
      </p:sp>
      <p:sp>
        <p:nvSpPr>
          <p:cNvPr id="973" name="Google Shape;973;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6" name="Google Shape;986;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Today you will be assessed on your skill in writing in a genre of your choice. You will use the writing skills you learned in this unit to successfully compose a piece in response to a prompt.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Provide the prompt that appears on p. T447 and have students echo-read it with you. As needed, discuss different genres. Point out that the prompt states the topic but not the type of writing students must do. Ask: </a:t>
            </a:r>
            <a:r>
              <a:rPr i="1" lang="en-US"/>
              <a:t>What is the topic in the prompt? </a:t>
            </a:r>
            <a:r>
              <a:rPr lang="en-US"/>
              <a:t>Circle “moving into a new house.” Invite students to suggest details about the topic that would be suitable for informational text or fictional text.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Pose the questions to help students generate ideas.</a:t>
            </a:r>
            <a:endParaRPr/>
          </a:p>
          <a:p>
            <a:pPr indent="-228600" lvl="1" marL="685800" rtl="0" algn="l">
              <a:lnSpc>
                <a:spcPct val="100000"/>
              </a:lnSpc>
              <a:spcBef>
                <a:spcPts val="0"/>
              </a:spcBef>
              <a:spcAft>
                <a:spcPts val="0"/>
              </a:spcAft>
              <a:buClr>
                <a:srgbClr val="000000"/>
              </a:buClr>
              <a:buSzPts val="1200"/>
              <a:buFont typeface="Arial"/>
              <a:buChar char="•"/>
            </a:pPr>
            <a:r>
              <a:rPr lang="en-US"/>
              <a:t>What events can lead a family to move into a new house?</a:t>
            </a:r>
            <a:endParaRPr/>
          </a:p>
          <a:p>
            <a:pPr indent="-228600" lvl="1" marL="685800" rtl="0" algn="l">
              <a:lnSpc>
                <a:spcPct val="100000"/>
              </a:lnSpc>
              <a:spcBef>
                <a:spcPts val="0"/>
              </a:spcBef>
              <a:spcAft>
                <a:spcPts val="0"/>
              </a:spcAft>
              <a:buClr>
                <a:srgbClr val="000000"/>
              </a:buClr>
              <a:buSzPts val="1200"/>
              <a:buFont typeface="Arial"/>
              <a:buChar char="•"/>
            </a:pPr>
            <a:r>
              <a:rPr lang="en-US"/>
              <a:t>What is involved in leaving one home and getting settled in a new home?</a:t>
            </a:r>
            <a:endParaRPr/>
          </a:p>
          <a:p>
            <a:pPr indent="-228600" lvl="1" marL="685800" rtl="0" algn="l">
              <a:lnSpc>
                <a:spcPct val="100000"/>
              </a:lnSpc>
              <a:spcBef>
                <a:spcPts val="0"/>
              </a:spcBef>
              <a:spcAft>
                <a:spcPts val="0"/>
              </a:spcAft>
              <a:buClr>
                <a:srgbClr val="000000"/>
              </a:buClr>
              <a:buSzPts val="1200"/>
              <a:buFont typeface="Arial"/>
              <a:buChar char="•"/>
            </a:pPr>
            <a:r>
              <a:rPr lang="en-US"/>
              <a:t>How does it feel to be in a new place?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volunteers take turns reading aloud items in the list beneath the prompt. Tell students to refer to the list as they write, and advise them to check their finished draft against the list before submitting it for assessment.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to use the skills they have learned in this unit to complete the writing assessment, or assess students’ published writing using the rubric on p. T447.</a:t>
            </a:r>
            <a:endParaRPr i="0"/>
          </a:p>
        </p:txBody>
      </p:sp>
      <p:sp>
        <p:nvSpPr>
          <p:cNvPr id="987" name="Google Shape;987;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of the Essential Question for Unit 1: How do different places affect us? Point out the Week 5 question: How can a new place help us change and grow?</a:t>
            </a:r>
            <a:endParaRPr/>
          </a:p>
          <a:p>
            <a:pPr indent="-215900" lvl="0" marL="228600" rtl="0" algn="l">
              <a:lnSpc>
                <a:spcPct val="100000"/>
              </a:lnSpc>
              <a:spcBef>
                <a:spcPts val="0"/>
              </a:spcBef>
              <a:spcAft>
                <a:spcPts val="0"/>
              </a:spcAft>
              <a:buSzPts val="1200"/>
              <a:buFont typeface="Calibri"/>
              <a:buAutoNum type="arabicPeriod"/>
            </a:pPr>
            <a:r>
              <a:rPr lang="en-US"/>
              <a:t>Direct students’ attention to the infographic on pp. 158–159 in the Student Interactive. Divide the class into small groups. Have them read the infographic and make connections by comparing and contrasting Washington and Arizona. Ask students to underline information that is different for each place. </a:t>
            </a:r>
            <a:endParaRPr/>
          </a:p>
          <a:p>
            <a:pPr indent="-215900" lvl="0" marL="228600" rtl="0" algn="l">
              <a:lnSpc>
                <a:spcPct val="100000"/>
              </a:lnSpc>
              <a:spcBef>
                <a:spcPts val="0"/>
              </a:spcBef>
              <a:spcAft>
                <a:spcPts val="0"/>
              </a:spcAft>
              <a:buSzPts val="1200"/>
              <a:buFont typeface="Calibri"/>
              <a:buAutoNum type="arabicPeriod"/>
            </a:pPr>
            <a:r>
              <a:rPr lang="en-US"/>
              <a:t>Then use these questions to guide discussion on the infographic:</a:t>
            </a:r>
            <a:endParaRPr/>
          </a:p>
          <a:p>
            <a:pPr indent="-215900" lvl="1" marL="685800" rtl="0" algn="l">
              <a:lnSpc>
                <a:spcPct val="100000"/>
              </a:lnSpc>
              <a:spcBef>
                <a:spcPts val="0"/>
              </a:spcBef>
              <a:spcAft>
                <a:spcPts val="0"/>
              </a:spcAft>
              <a:buSzPts val="1200"/>
              <a:buFont typeface="Arial"/>
              <a:buChar char="•"/>
            </a:pPr>
            <a:r>
              <a:rPr lang="en-US"/>
              <a:t>How do the mountains look different in Washington and Arizona?</a:t>
            </a:r>
            <a:endParaRPr/>
          </a:p>
          <a:p>
            <a:pPr indent="-215900" lvl="1" marL="685800" rtl="0" algn="l">
              <a:lnSpc>
                <a:spcPct val="100000"/>
              </a:lnSpc>
              <a:spcBef>
                <a:spcPts val="0"/>
              </a:spcBef>
              <a:spcAft>
                <a:spcPts val="0"/>
              </a:spcAft>
              <a:buSzPts val="1200"/>
              <a:buFont typeface="Arial"/>
              <a:buChar char="•"/>
            </a:pPr>
            <a:r>
              <a:rPr lang="en-US"/>
              <a:t>How are the two small photos on the page different?</a:t>
            </a:r>
            <a:endParaRPr/>
          </a:p>
          <a:p>
            <a:pPr indent="-215900" lvl="1" marL="685800" rtl="0" algn="l">
              <a:lnSpc>
                <a:spcPct val="100000"/>
              </a:lnSpc>
              <a:spcBef>
                <a:spcPts val="0"/>
              </a:spcBef>
              <a:spcAft>
                <a:spcPts val="0"/>
              </a:spcAft>
              <a:buSzPts val="1200"/>
              <a:buFont typeface="Arial"/>
              <a:buChar char="•"/>
            </a:pPr>
            <a:r>
              <a:rPr lang="en-US"/>
              <a:t>What do the bar graphs show?</a:t>
            </a:r>
            <a:endParaRPr/>
          </a:p>
          <a:p>
            <a:pPr indent="-215900" lvl="1" marL="685800" rtl="0" algn="l">
              <a:lnSpc>
                <a:spcPct val="100000"/>
              </a:lnSpc>
              <a:spcBef>
                <a:spcPts val="0"/>
              </a:spcBef>
              <a:spcAft>
                <a:spcPts val="0"/>
              </a:spcAft>
              <a:buSzPts val="1200"/>
              <a:buFont typeface="Arial"/>
              <a:buChar char="•"/>
            </a:pPr>
            <a:r>
              <a:rPr lang="en-US"/>
              <a:t>How much rain does each place get?</a:t>
            </a:r>
            <a:endParaRPr/>
          </a:p>
          <a:p>
            <a:pPr indent="-215900" lvl="1" marL="685800" rtl="0" algn="l">
              <a:lnSpc>
                <a:spcPct val="100000"/>
              </a:lnSpc>
              <a:spcBef>
                <a:spcPts val="0"/>
              </a:spcBef>
              <a:spcAft>
                <a:spcPts val="0"/>
              </a:spcAft>
              <a:buSzPts val="1200"/>
              <a:buFont typeface="Arial"/>
              <a:buChar char="•"/>
            </a:pPr>
            <a:r>
              <a:rPr lang="en-US"/>
              <a:t>How are these places like where you live? How are they different?</a:t>
            </a:r>
            <a:endParaRPr/>
          </a:p>
          <a:p>
            <a:pPr indent="-215900" lvl="1" marL="685800" rtl="0" algn="l">
              <a:lnSpc>
                <a:spcPct val="100000"/>
              </a:lnSpc>
              <a:spcBef>
                <a:spcPts val="0"/>
              </a:spcBef>
              <a:spcAft>
                <a:spcPts val="0"/>
              </a:spcAft>
              <a:buSzPts val="1200"/>
              <a:buFont typeface="Arial"/>
              <a:buChar char="•"/>
            </a:pPr>
            <a:r>
              <a:rPr lang="en-US"/>
              <a:t>Would you rather live in Washington or Arizona? Why?</a:t>
            </a:r>
            <a:endParaRPr/>
          </a:p>
          <a:p>
            <a:pPr indent="-215900" lvl="0" marL="228600" rtl="0" algn="l">
              <a:lnSpc>
                <a:spcPct val="100000"/>
              </a:lnSpc>
              <a:spcBef>
                <a:spcPts val="0"/>
              </a:spcBef>
              <a:spcAft>
                <a:spcPts val="0"/>
              </a:spcAft>
              <a:buSzPts val="1200"/>
              <a:buFont typeface="Calibri"/>
              <a:buAutoNum type="arabicPeriod"/>
            </a:pPr>
            <a:r>
              <a:rPr lang="en-US"/>
              <a:t>Reread the Week 5 Question: How can a new place help us change and grow? Tell students they just learned how different places affect how we live. Explain that they will learn more about this topic this week.</a:t>
            </a:r>
            <a:endParaRPr/>
          </a:p>
          <a:p>
            <a:pPr indent="-215900" lvl="0" marL="228600" rtl="0" algn="l">
              <a:lnSpc>
                <a:spcPct val="100000"/>
              </a:lnSpc>
              <a:spcBef>
                <a:spcPts val="0"/>
              </a:spcBef>
              <a:spcAft>
                <a:spcPts val="0"/>
              </a:spcAft>
              <a:buSzPts val="1200"/>
              <a:buFont typeface="Calibri"/>
              <a:buAutoNum type="arabicPeriod"/>
            </a:pPr>
            <a:r>
              <a:rPr lang="en-US"/>
              <a:t>Have students discuss and answer the questions on p. 159 in the Student Interactive.</a:t>
            </a:r>
            <a:endParaRPr i="1"/>
          </a:p>
        </p:txBody>
      </p:sp>
      <p:sp>
        <p:nvSpPr>
          <p:cNvPr id="156" name="Google Shape;15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7" name="Google Shape;997;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a:t>
            </a:r>
            <a:r>
              <a:rPr b="1" lang="en-US"/>
              <a:t>dropped</a:t>
            </a:r>
            <a:r>
              <a:rPr lang="en-US"/>
              <a:t> my book.</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light </a:t>
            </a:r>
            <a:r>
              <a:rPr b="1" lang="en-US"/>
              <a:t>switches</a:t>
            </a:r>
            <a:r>
              <a:rPr lang="en-US"/>
              <a:t> on at night.</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Follow</a:t>
            </a:r>
            <a:r>
              <a:rPr lang="en-US"/>
              <a:t> me to the end of the trail.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How many </a:t>
            </a:r>
            <a:r>
              <a:rPr b="1" lang="en-US"/>
              <a:t>boxes</a:t>
            </a:r>
            <a:r>
              <a:rPr lang="en-US"/>
              <a:t> are in the basement?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She </a:t>
            </a:r>
            <a:r>
              <a:rPr b="1" lang="en-US"/>
              <a:t>smiled </a:t>
            </a:r>
            <a:r>
              <a:rPr lang="en-US"/>
              <a:t>at me from across the room.</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Thank you for </a:t>
            </a:r>
            <a:r>
              <a:rPr b="1" lang="en-US"/>
              <a:t>taking</a:t>
            </a:r>
            <a:r>
              <a:rPr lang="en-US"/>
              <a:t> my sister to the game.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left three </a:t>
            </a:r>
            <a:r>
              <a:rPr b="1" lang="en-US"/>
              <a:t>notes</a:t>
            </a:r>
            <a:r>
              <a:rPr lang="en-US"/>
              <a:t> on the kitchen counter.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Can you </a:t>
            </a:r>
            <a:r>
              <a:rPr b="1" lang="en-US"/>
              <a:t>show</a:t>
            </a:r>
            <a:r>
              <a:rPr lang="en-US"/>
              <a:t> me how to play soccer?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babies</a:t>
            </a:r>
            <a:r>
              <a:rPr lang="en-US"/>
              <a:t> are cute.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all brought our </a:t>
            </a:r>
            <a:r>
              <a:rPr b="1" lang="en-US"/>
              <a:t>lunches</a:t>
            </a:r>
            <a:r>
              <a:rPr lang="en-US"/>
              <a:t> today.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cannot stop </a:t>
            </a:r>
            <a:r>
              <a:rPr b="1" lang="en-US"/>
              <a:t>dropping</a:t>
            </a:r>
            <a:r>
              <a:rPr lang="en-US"/>
              <a:t> the wet football.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What are your favorite </a:t>
            </a:r>
            <a:r>
              <a:rPr b="1" lang="en-US"/>
              <a:t>tunes</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p:txBody>
      </p:sp>
      <p:sp>
        <p:nvSpPr>
          <p:cNvPr id="998" name="Google Shape;998;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0" name="Google Shape;1020;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r>
              <a:rPr lang="en-US"/>
              <a:t>Flexible Option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question and have students respond independently:</a:t>
            </a:r>
            <a:endParaRPr/>
          </a:p>
          <a:p>
            <a:pPr indent="0" lvl="1" marL="457200" rtl="0" algn="l">
              <a:lnSpc>
                <a:spcPct val="100000"/>
              </a:lnSpc>
              <a:spcBef>
                <a:spcPts val="0"/>
              </a:spcBef>
              <a:spcAft>
                <a:spcPts val="0"/>
              </a:spcAft>
              <a:buClr>
                <a:srgbClr val="000000"/>
              </a:buClr>
              <a:buSzPts val="1200"/>
              <a:buFont typeface="Arial"/>
              <a:buNone/>
            </a:pPr>
            <a:r>
              <a:rPr lang="en-US"/>
              <a:t>Which of the following would be helpful when finding information about spelling?</a:t>
            </a:r>
            <a:endParaRPr/>
          </a:p>
          <a:p>
            <a:pPr indent="-228600" lvl="1" marL="685800" rtl="0" algn="l">
              <a:lnSpc>
                <a:spcPct val="100000"/>
              </a:lnSpc>
              <a:spcBef>
                <a:spcPts val="0"/>
              </a:spcBef>
              <a:spcAft>
                <a:spcPts val="0"/>
              </a:spcAft>
              <a:buClr>
                <a:srgbClr val="000000"/>
              </a:buClr>
              <a:buSzPts val="1200"/>
              <a:buFont typeface="Calibri"/>
              <a:buAutoNum type="alphaUcPeriod"/>
            </a:pPr>
            <a:r>
              <a:rPr b="1" lang="en-US"/>
              <a:t>A dictionary</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An index</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t>A table of contents</a:t>
            </a:r>
            <a:endParaRPr/>
          </a:p>
          <a:p>
            <a:pPr indent="-228600" lvl="1" marL="685800" rtl="0" algn="l">
              <a:lnSpc>
                <a:spcPct val="100000"/>
              </a:lnSpc>
              <a:spcBef>
                <a:spcPts val="0"/>
              </a:spcBef>
              <a:spcAft>
                <a:spcPts val="0"/>
              </a:spcAft>
              <a:buClr>
                <a:srgbClr val="000000"/>
              </a:buClr>
              <a:buSzPts val="1200"/>
              <a:buFont typeface="Calibri"/>
              <a:buAutoNum type="alphaUcPeriod"/>
            </a:pPr>
            <a:r>
              <a:rPr lang="en-US">
                <a:latin typeface="Calibri"/>
                <a:ea typeface="Calibri"/>
                <a:cs typeface="Calibri"/>
                <a:sym typeface="Calibri"/>
              </a:rPr>
              <a:t>illustrations</a:t>
            </a:r>
            <a:endParaRPr>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Have students complete Language &amp; Conventions p. 33 from the Resource Download Center. </a:t>
            </a:r>
            <a:r>
              <a:rPr b="1" i="0" lang="en-US" u="none" strike="noStrike">
                <a:solidFill>
                  <a:srgbClr val="000000"/>
                </a:solidFill>
                <a:latin typeface="Calibri"/>
                <a:ea typeface="Calibri"/>
                <a:cs typeface="Calibri"/>
                <a:sym typeface="Calibri"/>
              </a:rPr>
              <a:t>Click path: Table of Contents -&gt; Resource Download Center -&gt; Language and Conventions -&gt; U1 W5</a:t>
            </a:r>
            <a:endParaRPr b="1" i="0" u="none" strike="noStrike">
              <a:solidFill>
                <a:srgbClr val="000000"/>
              </a:solidFill>
              <a:latin typeface="Calibri"/>
              <a:ea typeface="Calibri"/>
              <a:cs typeface="Calibri"/>
              <a:sym typeface="Calibri"/>
            </a:endParaRPr>
          </a:p>
          <a:p>
            <a:pPr indent="-152400" lvl="0" marL="3048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021" name="Google Shape;1021;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33" name="Google Shape;1033;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you are going to read aloud a realistic fiction story. Explain that students should listen actively, paying careful attention to the events as you read. Prompt them to ask relevant questions to clarify information, to answer questions using multi-word responses, and to follow agreed-upon discussion rules.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listen actively for elements of realistic fiction.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entire text aloud without stopping for the Think Aloud callouts.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text aloud, pausing to model Think Aloud strategies related to the genre and the plot elements.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a story map to help students identify the plot elements in “A New Home.” </a:t>
            </a:r>
            <a:endParaRPr/>
          </a:p>
        </p:txBody>
      </p:sp>
      <p:sp>
        <p:nvSpPr>
          <p:cNvPr id="169" name="Google Shape;16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that realistic fiction is a made-up story that could really happen. The plot, or events in the story, are often told in the order that they happened. The main character faces a problem and often finds a resolution, or solution, by the end of the story. Tell students to think about the following questions as they read realistic fiction.</a:t>
            </a:r>
            <a:endParaRPr/>
          </a:p>
          <a:p>
            <a:pPr indent="-228600" lvl="1" marL="685800" rtl="0" algn="l">
              <a:lnSpc>
                <a:spcPct val="100000"/>
              </a:lnSpc>
              <a:spcBef>
                <a:spcPts val="0"/>
              </a:spcBef>
              <a:spcAft>
                <a:spcPts val="0"/>
              </a:spcAft>
              <a:buClr>
                <a:srgbClr val="000000"/>
              </a:buClr>
              <a:buSzPts val="1200"/>
              <a:buFont typeface="Arial"/>
              <a:buChar char="•"/>
            </a:pPr>
            <a:r>
              <a:rPr lang="en-US"/>
              <a:t>What is your purpose for reading realistic fiction? Do you want to enjoy the story or find out how a character solves a problem?</a:t>
            </a:r>
            <a:endParaRPr/>
          </a:p>
          <a:p>
            <a:pPr indent="-228600" lvl="1" marL="685800" rtl="0" algn="l">
              <a:lnSpc>
                <a:spcPct val="100000"/>
              </a:lnSpc>
              <a:spcBef>
                <a:spcPts val="0"/>
              </a:spcBef>
              <a:spcAft>
                <a:spcPts val="0"/>
              </a:spcAft>
              <a:buClr>
                <a:srgbClr val="000000"/>
              </a:buClr>
              <a:buSzPts val="1200"/>
              <a:buFont typeface="Arial"/>
              <a:buChar char="•"/>
            </a:pPr>
            <a:r>
              <a:rPr lang="en-US"/>
              <a:t>What are the main events in the story? What happens first, next, and last? How can I describe the main events of the plot?</a:t>
            </a:r>
            <a:endParaRPr/>
          </a:p>
          <a:p>
            <a:pPr indent="-228600" lvl="1" marL="685800" rtl="0" algn="l">
              <a:lnSpc>
                <a:spcPct val="100000"/>
              </a:lnSpc>
              <a:spcBef>
                <a:spcPts val="0"/>
              </a:spcBef>
              <a:spcAft>
                <a:spcPts val="0"/>
              </a:spcAft>
              <a:buClr>
                <a:srgbClr val="000000"/>
              </a:buClr>
              <a:buSzPts val="1200"/>
              <a:buFont typeface="Arial"/>
              <a:buChar char="•"/>
            </a:pPr>
            <a:r>
              <a:rPr lang="en-US"/>
              <a:t>Look for details about the character’s problem. How is the problem solved by the end of the story?</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determining a purpose for reading realistic fiction. Say:  </a:t>
            </a:r>
            <a:r>
              <a:rPr i="1" lang="en-US"/>
              <a:t>Before I read “A New Home,” I need to set a purpose for reading. This will help guide my reading. The title tells me that the new home is an important part of the story. I wonder if the new home is the main problem in the story. As I read, I will pay attention to the plot events to find out what the home has to do with main events</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Discuss the plot elements of traditional texts with which students are familiar. Talk about whether these stories are realistic and how the characters solve their problems. </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the Anchor Chart on page. 165 in the Student Interactive together. </a:t>
            </a:r>
            <a:r>
              <a:rPr b="1" i="0" lang="en-US" u="none" strike="noStrike">
                <a:solidFill>
                  <a:srgbClr val="000000"/>
                </a:solidFill>
                <a:latin typeface="Calibri"/>
                <a:ea typeface="Calibri"/>
                <a:cs typeface="Calibri"/>
                <a:sym typeface="Calibri"/>
              </a:rPr>
              <a:t>Editable Anchor Chart Click Path: Table of Contents -&gt; Reading Anchor Charts -&gt; Unit 1 Week 5 : Realistic Fiction Editable Reading Anchor Chart</a:t>
            </a:r>
            <a:endParaRPr b="1" i="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80" name="Google Shape;18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18.png"/><Relationship Id="rId7"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png"/><Relationship Id="rId11" Type="http://schemas.openxmlformats.org/officeDocument/2006/relationships/image" Target="../media/image26.png"/><Relationship Id="rId10" Type="http://schemas.openxmlformats.org/officeDocument/2006/relationships/image" Target="../media/image46.png"/><Relationship Id="rId12" Type="http://schemas.openxmlformats.org/officeDocument/2006/relationships/image" Target="../media/image32.png"/><Relationship Id="rId9" Type="http://schemas.openxmlformats.org/officeDocument/2006/relationships/image" Target="../media/image42.png"/><Relationship Id="rId5" Type="http://schemas.openxmlformats.org/officeDocument/2006/relationships/image" Target="../media/image9.png"/><Relationship Id="rId6" Type="http://schemas.openxmlformats.org/officeDocument/2006/relationships/image" Target="../media/image16.png"/><Relationship Id="rId7" Type="http://schemas.openxmlformats.org/officeDocument/2006/relationships/image" Target="../media/image24.png"/><Relationship Id="rId8"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31.png"/><Relationship Id="rId7"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30.png"/><Relationship Id="rId7"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33.png"/><Relationship Id="rId7"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43.png"/><Relationship Id="rId7"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57.png"/><Relationship Id="rId7"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47.png"/><Relationship Id="rId7"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41.png"/><Relationship Id="rId7"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png"/><Relationship Id="rId4" Type="http://schemas.openxmlformats.org/officeDocument/2006/relationships/image" Target="../media/image1.png"/><Relationship Id="rId11" Type="http://schemas.openxmlformats.org/officeDocument/2006/relationships/image" Target="../media/image66.png"/><Relationship Id="rId10" Type="http://schemas.openxmlformats.org/officeDocument/2006/relationships/image" Target="../media/image74.png"/><Relationship Id="rId12" Type="http://schemas.openxmlformats.org/officeDocument/2006/relationships/image" Target="../media/image73.png"/><Relationship Id="rId9" Type="http://schemas.openxmlformats.org/officeDocument/2006/relationships/image" Target="../media/image56.png"/><Relationship Id="rId5" Type="http://schemas.openxmlformats.org/officeDocument/2006/relationships/image" Target="../media/image9.png"/><Relationship Id="rId6" Type="http://schemas.openxmlformats.org/officeDocument/2006/relationships/image" Target="../media/image16.png"/><Relationship Id="rId7" Type="http://schemas.openxmlformats.org/officeDocument/2006/relationships/image" Target="../media/image68.png"/><Relationship Id="rId8"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7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9.png"/><Relationship Id="rId7" Type="http://schemas.openxmlformats.org/officeDocument/2006/relationships/image" Target="../media/image7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descr="A picture containing clock&#10;&#10;Description automatically generated" id="195" name="Google Shape;195;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6" name="Google Shape;196;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7" name="Google Shape;197;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8" name="Google Shape;198;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9" name="Google Shape;199;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0" name="Google Shape;200;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1" name="Google Shape;201;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sp>
        <p:nvSpPr>
          <p:cNvPr id="202" name="Google Shape;202;p13"/>
          <p:cNvSpPr txBox="1"/>
          <p:nvPr/>
        </p:nvSpPr>
        <p:spPr>
          <a:xfrm>
            <a:off x="6304976" y="3399897"/>
            <a:ext cx="4932276"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 </a:t>
            </a:r>
            <a:r>
              <a:rPr b="0" i="0" lang="en-US" sz="3200" u="none" cap="none" strike="noStrike">
                <a:solidFill>
                  <a:schemeClr val="dk1"/>
                </a:solidFill>
                <a:latin typeface="Century Gothic"/>
                <a:ea typeface="Century Gothic"/>
                <a:cs typeface="Century Gothic"/>
                <a:sym typeface="Century Gothic"/>
              </a:rPr>
              <a:t>with a partner your reasons for reading </a:t>
            </a:r>
            <a:r>
              <a:rPr b="0" i="1" lang="en-US" sz="3200" u="none" cap="none" strike="noStrike">
                <a:solidFill>
                  <a:schemeClr val="dk1"/>
                </a:solidFill>
                <a:latin typeface="Century Gothic"/>
                <a:ea typeface="Century Gothic"/>
                <a:cs typeface="Century Gothic"/>
                <a:sym typeface="Century Gothic"/>
              </a:rPr>
              <a:t>You Can’t Climb a Cactus</a:t>
            </a:r>
            <a:r>
              <a:rPr b="1"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Arial"/>
                <a:ea typeface="Arial"/>
                <a:cs typeface="Arial"/>
                <a:sym typeface="Arial"/>
              </a:rPr>
              <a:t>  </a:t>
            </a:r>
            <a:endParaRPr b="0" i="0" sz="3200" u="none" cap="none" strike="noStrike">
              <a:solidFill>
                <a:schemeClr val="dk1"/>
              </a:solidFill>
              <a:latin typeface="Arial"/>
              <a:ea typeface="Arial"/>
              <a:cs typeface="Arial"/>
              <a:sym typeface="Arial"/>
            </a:endParaRPr>
          </a:p>
        </p:txBody>
      </p:sp>
      <p:pic>
        <p:nvPicPr>
          <p:cNvPr id="203" name="Google Shape;203;p13"/>
          <p:cNvPicPr preferRelativeResize="0"/>
          <p:nvPr/>
        </p:nvPicPr>
        <p:blipFill rotWithShape="1">
          <a:blip r:embed="rId7">
            <a:alphaModFix/>
          </a:blip>
          <a:srcRect b="0" l="0" r="0" t="0"/>
          <a:stretch/>
        </p:blipFill>
        <p:spPr>
          <a:xfrm>
            <a:off x="1739065" y="1112877"/>
            <a:ext cx="4127457" cy="55509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A picture containing clock&#10;&#10;Description automatically generated" id="209" name="Google Shape;209;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0" name="Google Shape;210;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1" name="Google Shape;211;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2" name="Google Shape;212;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3" name="Google Shape;213;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14" name="Google Shape;214;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187</a:t>
            </a:r>
            <a:endParaRPr b="0" i="0" sz="1400" u="none" cap="none" strike="noStrike">
              <a:solidFill>
                <a:srgbClr val="000000"/>
              </a:solidFill>
              <a:latin typeface="Century Gothic"/>
              <a:ea typeface="Century Gothic"/>
              <a:cs typeface="Century Gothic"/>
              <a:sym typeface="Century Gothic"/>
            </a:endParaRPr>
          </a:p>
        </p:txBody>
      </p:sp>
      <p:sp>
        <p:nvSpPr>
          <p:cNvPr id="215" name="Google Shape;215;p14"/>
          <p:cNvSpPr txBox="1"/>
          <p:nvPr/>
        </p:nvSpPr>
        <p:spPr>
          <a:xfrm>
            <a:off x="1481936" y="1939479"/>
            <a:ext cx="2556420"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4000" u="none" cap="none" strike="noStrike">
                <a:solidFill>
                  <a:schemeClr val="dk1"/>
                </a:solidFill>
                <a:latin typeface="Century Gothic"/>
                <a:ea typeface="Century Gothic"/>
                <a:cs typeface="Century Gothic"/>
                <a:sym typeface="Century Gothic"/>
              </a:rPr>
              <a:t>different</a:t>
            </a:r>
            <a:endParaRPr b="0" i="0" sz="4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4000" u="none" cap="none" strike="noStrike">
                <a:solidFill>
                  <a:schemeClr val="dk1"/>
                </a:solidFill>
                <a:latin typeface="Century Gothic"/>
                <a:ea typeface="Century Gothic"/>
                <a:cs typeface="Century Gothic"/>
                <a:sym typeface="Century Gothic"/>
              </a:rPr>
              <a:t>compare</a:t>
            </a:r>
            <a:endParaRPr b="0"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4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4000" u="none" cap="none" strike="noStrike">
                <a:solidFill>
                  <a:schemeClr val="dk1"/>
                </a:solidFill>
                <a:latin typeface="Century Gothic"/>
                <a:ea typeface="Century Gothic"/>
                <a:cs typeface="Century Gothic"/>
                <a:sym typeface="Century Gothic"/>
              </a:rPr>
              <a:t>locate</a:t>
            </a:r>
            <a:endParaRPr b="0" i="0" sz="1400" u="none" cap="none" strike="noStrike">
              <a:solidFill>
                <a:srgbClr val="000000"/>
              </a:solidFill>
              <a:latin typeface="Arial"/>
              <a:ea typeface="Arial"/>
              <a:cs typeface="Arial"/>
              <a:sym typeface="Arial"/>
            </a:endParaRPr>
          </a:p>
        </p:txBody>
      </p:sp>
      <p:pic>
        <p:nvPicPr>
          <p:cNvPr id="216" name="Google Shape;216;p14"/>
          <p:cNvPicPr preferRelativeResize="0"/>
          <p:nvPr/>
        </p:nvPicPr>
        <p:blipFill rotWithShape="1">
          <a:blip r:embed="rId6">
            <a:alphaModFix/>
          </a:blip>
          <a:srcRect b="0" l="0" r="0" t="0"/>
          <a:stretch/>
        </p:blipFill>
        <p:spPr>
          <a:xfrm>
            <a:off x="4586823" y="1169174"/>
            <a:ext cx="4059353" cy="55020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A picture containing clock&#10;&#10;Description automatically generated" id="222" name="Google Shape;222;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3" name="Google Shape;223;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4" name="Google Shape;224;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5" name="Google Shape;225;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6" name="Google Shape;226;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27" name="Google Shape;227;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28" name="Google Shape;228;p15"/>
          <p:cNvPicPr preferRelativeResize="0"/>
          <p:nvPr/>
        </p:nvPicPr>
        <p:blipFill>
          <a:blip r:embed="rId7">
            <a:alphaModFix/>
          </a:blip>
          <a:stretch>
            <a:fillRect/>
          </a:stretch>
        </p:blipFill>
        <p:spPr>
          <a:xfrm>
            <a:off x="2677075" y="4789788"/>
            <a:ext cx="1485900" cy="1504950"/>
          </a:xfrm>
          <a:prstGeom prst="rect">
            <a:avLst/>
          </a:prstGeom>
          <a:noFill/>
          <a:ln>
            <a:noFill/>
          </a:ln>
        </p:spPr>
      </p:pic>
      <p:pic>
        <p:nvPicPr>
          <p:cNvPr id="229" name="Google Shape;229;p15"/>
          <p:cNvPicPr preferRelativeResize="0"/>
          <p:nvPr/>
        </p:nvPicPr>
        <p:blipFill>
          <a:blip r:embed="rId8">
            <a:alphaModFix/>
          </a:blip>
          <a:stretch>
            <a:fillRect/>
          </a:stretch>
        </p:blipFill>
        <p:spPr>
          <a:xfrm>
            <a:off x="945075" y="4799313"/>
            <a:ext cx="1524000" cy="1485900"/>
          </a:xfrm>
          <a:prstGeom prst="rect">
            <a:avLst/>
          </a:prstGeom>
          <a:noFill/>
          <a:ln>
            <a:noFill/>
          </a:ln>
        </p:spPr>
      </p:pic>
      <p:pic>
        <p:nvPicPr>
          <p:cNvPr id="230" name="Google Shape;230;p15"/>
          <p:cNvPicPr preferRelativeResize="0"/>
          <p:nvPr/>
        </p:nvPicPr>
        <p:blipFill>
          <a:blip r:embed="rId9">
            <a:alphaModFix/>
          </a:blip>
          <a:stretch>
            <a:fillRect/>
          </a:stretch>
        </p:blipFill>
        <p:spPr>
          <a:xfrm>
            <a:off x="2667550" y="3122951"/>
            <a:ext cx="1504950" cy="1457325"/>
          </a:xfrm>
          <a:prstGeom prst="rect">
            <a:avLst/>
          </a:prstGeom>
          <a:noFill/>
          <a:ln>
            <a:noFill/>
          </a:ln>
        </p:spPr>
      </p:pic>
      <p:pic>
        <p:nvPicPr>
          <p:cNvPr id="231" name="Google Shape;231;p15"/>
          <p:cNvPicPr preferRelativeResize="0"/>
          <p:nvPr/>
        </p:nvPicPr>
        <p:blipFill>
          <a:blip r:embed="rId10">
            <a:alphaModFix/>
          </a:blip>
          <a:stretch>
            <a:fillRect/>
          </a:stretch>
        </p:blipFill>
        <p:spPr>
          <a:xfrm>
            <a:off x="964125" y="3108663"/>
            <a:ext cx="1485900" cy="1485900"/>
          </a:xfrm>
          <a:prstGeom prst="rect">
            <a:avLst/>
          </a:prstGeom>
          <a:noFill/>
          <a:ln>
            <a:noFill/>
          </a:ln>
        </p:spPr>
      </p:pic>
      <p:pic>
        <p:nvPicPr>
          <p:cNvPr id="232" name="Google Shape;232;p15"/>
          <p:cNvPicPr preferRelativeResize="0"/>
          <p:nvPr/>
        </p:nvPicPr>
        <p:blipFill>
          <a:blip r:embed="rId11">
            <a:alphaModFix/>
          </a:blip>
          <a:stretch>
            <a:fillRect/>
          </a:stretch>
        </p:blipFill>
        <p:spPr>
          <a:xfrm>
            <a:off x="2667550" y="1456088"/>
            <a:ext cx="1504950" cy="1457325"/>
          </a:xfrm>
          <a:prstGeom prst="rect">
            <a:avLst/>
          </a:prstGeom>
          <a:noFill/>
          <a:ln>
            <a:noFill/>
          </a:ln>
        </p:spPr>
      </p:pic>
      <p:pic>
        <p:nvPicPr>
          <p:cNvPr id="233" name="Google Shape;233;p15"/>
          <p:cNvPicPr preferRelativeResize="0"/>
          <p:nvPr/>
        </p:nvPicPr>
        <p:blipFill>
          <a:blip r:embed="rId12">
            <a:alphaModFix/>
          </a:blip>
          <a:stretch>
            <a:fillRect/>
          </a:stretch>
        </p:blipFill>
        <p:spPr>
          <a:xfrm>
            <a:off x="954600" y="1437038"/>
            <a:ext cx="1504950" cy="1495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A picture containing clock&#10;&#10;Description automatically generated" id="239" name="Google Shape;239;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0" name="Google Shape;240;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1" name="Google Shape;241;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2" name="Google Shape;242;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3" name="Google Shape;243;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Launch Writing Workshop</a:t>
            </a:r>
            <a:endParaRPr b="0" i="0" sz="4000" u="none" cap="none" strike="noStrike">
              <a:solidFill>
                <a:srgbClr val="000000"/>
              </a:solidFill>
              <a:latin typeface="Century Gothic"/>
              <a:ea typeface="Century Gothic"/>
              <a:cs typeface="Century Gothic"/>
              <a:sym typeface="Century Gothic"/>
            </a:endParaRPr>
          </a:p>
        </p:txBody>
      </p:sp>
      <p:sp>
        <p:nvSpPr>
          <p:cNvPr id="244" name="Google Shape;244;p16"/>
          <p:cNvSpPr/>
          <p:nvPr/>
        </p:nvSpPr>
        <p:spPr>
          <a:xfrm>
            <a:off x="10386533" y="186776"/>
            <a:ext cx="1702525" cy="1054195"/>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191</a:t>
            </a:r>
            <a:endParaRPr b="0" i="0" sz="1400" u="none" cap="none" strike="noStrike">
              <a:solidFill>
                <a:srgbClr val="000000"/>
              </a:solidFill>
              <a:latin typeface="Century Gothic"/>
              <a:ea typeface="Century Gothic"/>
              <a:cs typeface="Century Gothic"/>
              <a:sym typeface="Century Gothic"/>
            </a:endParaRPr>
          </a:p>
        </p:txBody>
      </p:sp>
      <p:sp>
        <p:nvSpPr>
          <p:cNvPr id="245" name="Google Shape;245;p16"/>
          <p:cNvSpPr txBox="1"/>
          <p:nvPr/>
        </p:nvSpPr>
        <p:spPr>
          <a:xfrm>
            <a:off x="7811391" y="2739682"/>
            <a:ext cx="3571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191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46" name="Google Shape;246;p16"/>
          <p:cNvPicPr preferRelativeResize="0"/>
          <p:nvPr/>
        </p:nvPicPr>
        <p:blipFill rotWithShape="1">
          <a:blip r:embed="rId6">
            <a:alphaModFix/>
          </a:blip>
          <a:srcRect b="0" l="0" r="0" t="0"/>
          <a:stretch/>
        </p:blipFill>
        <p:spPr>
          <a:xfrm>
            <a:off x="2789362" y="1364650"/>
            <a:ext cx="3828376" cy="51639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A picture containing clock&#10;&#10;Description automatically generated" id="252" name="Google Shape;252;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3" name="Google Shape;253;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4" name="Google Shape;254;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5" name="Google Shape;255;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6" name="Google Shape;256;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57" name="Google Shape;257;p17"/>
          <p:cNvSpPr txBox="1"/>
          <p:nvPr/>
        </p:nvSpPr>
        <p:spPr>
          <a:xfrm>
            <a:off x="995894" y="1899966"/>
            <a:ext cx="939063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Your turn</a:t>
            </a:r>
            <a:r>
              <a:rPr b="0" i="0" lang="en-US" sz="3200" u="none" cap="none" strike="noStrike">
                <a:solidFill>
                  <a:schemeClr val="dk1"/>
                </a:solidFill>
                <a:latin typeface="Century Gothic"/>
                <a:ea typeface="Century Gothic"/>
                <a:cs typeface="Century Gothic"/>
                <a:sym typeface="Century Gothic"/>
              </a:rPr>
              <a:t>!  Use the questions on page 191 to give suggestions to a classmate to improve their writing.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
        <p:nvSpPr>
          <p:cNvPr id="258" name="Google Shape;258;p17"/>
          <p:cNvSpPr txBox="1"/>
          <p:nvPr/>
        </p:nvSpPr>
        <p:spPr>
          <a:xfrm>
            <a:off x="992880" y="4215017"/>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a positive comment you made and a helpful suggestion you received.</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59" name="Google Shape;259;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descr="A picture containing clock&#10;&#10;Description automatically generated" id="265" name="Google Shape;265;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6" name="Google Shape;266;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7" name="Google Shape;267;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8" name="Google Shape;268;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9" name="Google Shape;269;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70" name="Google Shape;270;p18"/>
          <p:cNvSpPr txBox="1"/>
          <p:nvPr/>
        </p:nvSpPr>
        <p:spPr>
          <a:xfrm>
            <a:off x="500647" y="1228148"/>
            <a:ext cx="10151271" cy="526293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a:t>
            </a:r>
            <a:r>
              <a:rPr b="1" i="0" lang="en-US" sz="2800" u="none" cap="none" strike="noStrike">
                <a:solidFill>
                  <a:srgbClr val="000000"/>
                </a:solidFill>
                <a:latin typeface="Century Gothic"/>
                <a:ea typeface="Century Gothic"/>
                <a:cs typeface="Century Gothic"/>
                <a:sym typeface="Century Gothic"/>
              </a:rPr>
              <a:t>dropped</a:t>
            </a:r>
            <a:r>
              <a:rPr b="0" i="0" lang="en-US" sz="2800" u="none" cap="none" strike="noStrike">
                <a:solidFill>
                  <a:srgbClr val="000000"/>
                </a:solidFill>
                <a:latin typeface="Century Gothic"/>
                <a:ea typeface="Century Gothic"/>
                <a:cs typeface="Century Gothic"/>
                <a:sym typeface="Century Gothic"/>
              </a:rPr>
              <a:t> my book.</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The light </a:t>
            </a:r>
            <a:r>
              <a:rPr b="1" i="0" lang="en-US" sz="2800" u="none" cap="none" strike="noStrike">
                <a:solidFill>
                  <a:srgbClr val="000000"/>
                </a:solidFill>
                <a:latin typeface="Century Gothic"/>
                <a:ea typeface="Century Gothic"/>
                <a:cs typeface="Century Gothic"/>
                <a:sym typeface="Century Gothic"/>
              </a:rPr>
              <a:t>switches</a:t>
            </a:r>
            <a:r>
              <a:rPr b="0" i="0" lang="en-US" sz="2800" u="none" cap="none" strike="noStrike">
                <a:solidFill>
                  <a:srgbClr val="000000"/>
                </a:solidFill>
                <a:latin typeface="Century Gothic"/>
                <a:ea typeface="Century Gothic"/>
                <a:cs typeface="Century Gothic"/>
                <a:sym typeface="Century Gothic"/>
              </a:rPr>
              <a:t> on at night.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1" i="0" lang="en-US" sz="2800" u="none" cap="none" strike="noStrike">
                <a:solidFill>
                  <a:srgbClr val="000000"/>
                </a:solidFill>
                <a:latin typeface="Century Gothic"/>
                <a:ea typeface="Century Gothic"/>
                <a:cs typeface="Century Gothic"/>
                <a:sym typeface="Century Gothic"/>
              </a:rPr>
              <a:t>Follow</a:t>
            </a:r>
            <a:r>
              <a:rPr b="0" i="0" lang="en-US" sz="2800" u="none" cap="none" strike="noStrike">
                <a:solidFill>
                  <a:srgbClr val="000000"/>
                </a:solidFill>
                <a:latin typeface="Century Gothic"/>
                <a:ea typeface="Century Gothic"/>
                <a:cs typeface="Century Gothic"/>
                <a:sym typeface="Century Gothic"/>
              </a:rPr>
              <a:t> me to the end of the trail.</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How many </a:t>
            </a:r>
            <a:r>
              <a:rPr b="1" i="0" lang="en-US" sz="2800" u="none" cap="none" strike="noStrike">
                <a:solidFill>
                  <a:srgbClr val="000000"/>
                </a:solidFill>
                <a:latin typeface="Century Gothic"/>
                <a:ea typeface="Century Gothic"/>
                <a:cs typeface="Century Gothic"/>
                <a:sym typeface="Century Gothic"/>
              </a:rPr>
              <a:t>boxes </a:t>
            </a:r>
            <a:r>
              <a:rPr b="0" i="0" lang="en-US" sz="2800" u="none" cap="none" strike="noStrike">
                <a:solidFill>
                  <a:srgbClr val="000000"/>
                </a:solidFill>
                <a:latin typeface="Century Gothic"/>
                <a:ea typeface="Century Gothic"/>
                <a:cs typeface="Century Gothic"/>
                <a:sym typeface="Century Gothic"/>
              </a:rPr>
              <a:t>are in the basement</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She </a:t>
            </a:r>
            <a:r>
              <a:rPr b="1" i="0" lang="en-US" sz="2800" u="none" cap="none" strike="noStrike">
                <a:solidFill>
                  <a:srgbClr val="000000"/>
                </a:solidFill>
                <a:latin typeface="Century Gothic"/>
                <a:ea typeface="Century Gothic"/>
                <a:cs typeface="Century Gothic"/>
                <a:sym typeface="Century Gothic"/>
              </a:rPr>
              <a:t>smiled</a:t>
            </a:r>
            <a:r>
              <a:rPr b="0" i="0" lang="en-US" sz="2800" u="none" cap="none" strike="noStrike">
                <a:solidFill>
                  <a:srgbClr val="000000"/>
                </a:solidFill>
                <a:latin typeface="Century Gothic"/>
                <a:ea typeface="Century Gothic"/>
                <a:cs typeface="Century Gothic"/>
                <a:sym typeface="Century Gothic"/>
              </a:rPr>
              <a:t> at me from across the room.</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Thank you for </a:t>
            </a:r>
            <a:r>
              <a:rPr b="1" i="0" lang="en-US" sz="2800" u="none" cap="none" strike="noStrike">
                <a:solidFill>
                  <a:srgbClr val="000000"/>
                </a:solidFill>
                <a:latin typeface="Century Gothic"/>
                <a:ea typeface="Century Gothic"/>
                <a:cs typeface="Century Gothic"/>
                <a:sym typeface="Century Gothic"/>
              </a:rPr>
              <a:t>taking</a:t>
            </a:r>
            <a:r>
              <a:rPr b="0" i="0" lang="en-US" sz="2800" u="none" cap="none" strike="noStrike">
                <a:solidFill>
                  <a:srgbClr val="000000"/>
                </a:solidFill>
                <a:latin typeface="Century Gothic"/>
                <a:ea typeface="Century Gothic"/>
                <a:cs typeface="Century Gothic"/>
                <a:sym typeface="Century Gothic"/>
              </a:rPr>
              <a:t> my sister to the game.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left three </a:t>
            </a:r>
            <a:r>
              <a:rPr b="1" i="0" lang="en-US" sz="2800" u="none" cap="none" strike="noStrike">
                <a:solidFill>
                  <a:srgbClr val="000000"/>
                </a:solidFill>
                <a:latin typeface="Century Gothic"/>
                <a:ea typeface="Century Gothic"/>
                <a:cs typeface="Century Gothic"/>
                <a:sym typeface="Century Gothic"/>
              </a:rPr>
              <a:t>notes</a:t>
            </a:r>
            <a:r>
              <a:rPr b="0" i="0" lang="en-US" sz="2800" u="none" cap="none" strike="noStrike">
                <a:solidFill>
                  <a:srgbClr val="000000"/>
                </a:solidFill>
                <a:latin typeface="Century Gothic"/>
                <a:ea typeface="Century Gothic"/>
                <a:cs typeface="Century Gothic"/>
                <a:sym typeface="Century Gothic"/>
              </a:rPr>
              <a:t> on the kitchen counter.</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Can you </a:t>
            </a:r>
            <a:r>
              <a:rPr b="1" i="0" lang="en-US" sz="2800" u="none" cap="none" strike="noStrike">
                <a:solidFill>
                  <a:srgbClr val="000000"/>
                </a:solidFill>
                <a:latin typeface="Century Gothic"/>
                <a:ea typeface="Century Gothic"/>
                <a:cs typeface="Century Gothic"/>
                <a:sym typeface="Century Gothic"/>
              </a:rPr>
              <a:t>show</a:t>
            </a:r>
            <a:r>
              <a:rPr b="0" i="0" lang="en-US" sz="2800" u="none" cap="none" strike="noStrike">
                <a:solidFill>
                  <a:srgbClr val="000000"/>
                </a:solidFill>
                <a:latin typeface="Century Gothic"/>
                <a:ea typeface="Century Gothic"/>
                <a:cs typeface="Century Gothic"/>
                <a:sym typeface="Century Gothic"/>
              </a:rPr>
              <a:t> me how to play soccer</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The </a:t>
            </a:r>
            <a:r>
              <a:rPr b="1" i="0" lang="en-US" sz="2800" u="none" cap="none" strike="noStrike">
                <a:solidFill>
                  <a:srgbClr val="000000"/>
                </a:solidFill>
                <a:latin typeface="Century Gothic"/>
                <a:ea typeface="Century Gothic"/>
                <a:cs typeface="Century Gothic"/>
                <a:sym typeface="Century Gothic"/>
              </a:rPr>
              <a:t>babies</a:t>
            </a:r>
            <a:r>
              <a:rPr b="0" i="0" lang="en-US" sz="2800" u="none" cap="none" strike="noStrike">
                <a:solidFill>
                  <a:srgbClr val="000000"/>
                </a:solidFill>
                <a:latin typeface="Century Gothic"/>
                <a:ea typeface="Century Gothic"/>
                <a:cs typeface="Century Gothic"/>
                <a:sym typeface="Century Gothic"/>
              </a:rPr>
              <a:t> are cute.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We all brought our </a:t>
            </a:r>
            <a:r>
              <a:rPr b="1" i="0" lang="en-US" sz="2800" u="none" cap="none" strike="noStrike">
                <a:solidFill>
                  <a:srgbClr val="000000"/>
                </a:solidFill>
                <a:latin typeface="Century Gothic"/>
                <a:ea typeface="Century Gothic"/>
                <a:cs typeface="Century Gothic"/>
                <a:sym typeface="Century Gothic"/>
              </a:rPr>
              <a:t>lunches</a:t>
            </a:r>
            <a:r>
              <a:rPr b="0" i="0" lang="en-US" sz="2800" u="none" cap="none" strike="noStrike">
                <a:solidFill>
                  <a:srgbClr val="000000"/>
                </a:solidFill>
                <a:latin typeface="Century Gothic"/>
                <a:ea typeface="Century Gothic"/>
                <a:cs typeface="Century Gothic"/>
                <a:sym typeface="Century Gothic"/>
              </a:rPr>
              <a:t> today.</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I cannot stop </a:t>
            </a:r>
            <a:r>
              <a:rPr b="1" i="0" lang="en-US" sz="2800" u="none" cap="none" strike="noStrike">
                <a:solidFill>
                  <a:srgbClr val="000000"/>
                </a:solidFill>
                <a:latin typeface="Century Gothic"/>
                <a:ea typeface="Century Gothic"/>
                <a:cs typeface="Century Gothic"/>
                <a:sym typeface="Century Gothic"/>
              </a:rPr>
              <a:t>dropping</a:t>
            </a:r>
            <a:r>
              <a:rPr b="0" i="0" lang="en-US" sz="2800" u="none" cap="none" strike="noStrike">
                <a:solidFill>
                  <a:srgbClr val="000000"/>
                </a:solidFill>
                <a:latin typeface="Century Gothic"/>
                <a:ea typeface="Century Gothic"/>
                <a:cs typeface="Century Gothic"/>
                <a:sym typeface="Century Gothic"/>
              </a:rPr>
              <a:t> the wet football.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What are your favorite </a:t>
            </a:r>
            <a:r>
              <a:rPr b="1" i="0" lang="en-US" sz="2800" u="none" cap="none" strike="noStrike">
                <a:solidFill>
                  <a:srgbClr val="000000"/>
                </a:solidFill>
                <a:latin typeface="Century Gothic"/>
                <a:ea typeface="Century Gothic"/>
                <a:cs typeface="Century Gothic"/>
                <a:sym typeface="Century Gothic"/>
              </a:rPr>
              <a:t>tunes</a:t>
            </a:r>
            <a:r>
              <a:rPr b="0" i="0" lang="en-US" sz="2800" u="none" cap="none" strike="noStrike">
                <a:solidFill>
                  <a:srgbClr val="000000"/>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p:txBody>
      </p:sp>
      <p:sp>
        <p:nvSpPr>
          <p:cNvPr id="271" name="Google Shape;271;p18"/>
          <p:cNvSpPr/>
          <p:nvPr/>
        </p:nvSpPr>
        <p:spPr>
          <a:xfrm>
            <a:off x="8010713" y="2547983"/>
            <a:ext cx="1056425" cy="42002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2" name="Google Shape;272;p18"/>
          <p:cNvSpPr/>
          <p:nvPr/>
        </p:nvSpPr>
        <p:spPr>
          <a:xfrm>
            <a:off x="4668556" y="1201840"/>
            <a:ext cx="1550275" cy="4161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p18"/>
          <p:cNvSpPr/>
          <p:nvPr/>
        </p:nvSpPr>
        <p:spPr>
          <a:xfrm>
            <a:off x="6819404" y="2054018"/>
            <a:ext cx="1105791"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18"/>
          <p:cNvSpPr/>
          <p:nvPr/>
        </p:nvSpPr>
        <p:spPr>
          <a:xfrm>
            <a:off x="6385695" y="1557107"/>
            <a:ext cx="1550275" cy="4161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5" name="Google Shape;275;p18"/>
          <p:cNvSpPr/>
          <p:nvPr/>
        </p:nvSpPr>
        <p:spPr>
          <a:xfrm>
            <a:off x="8138218" y="2989892"/>
            <a:ext cx="1056425"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18"/>
          <p:cNvSpPr/>
          <p:nvPr/>
        </p:nvSpPr>
        <p:spPr>
          <a:xfrm>
            <a:off x="8138218" y="4344295"/>
            <a:ext cx="104428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8"/>
          <p:cNvSpPr/>
          <p:nvPr/>
        </p:nvSpPr>
        <p:spPr>
          <a:xfrm>
            <a:off x="8673542" y="3373478"/>
            <a:ext cx="104220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18"/>
          <p:cNvSpPr/>
          <p:nvPr/>
        </p:nvSpPr>
        <p:spPr>
          <a:xfrm>
            <a:off x="8022858" y="3878554"/>
            <a:ext cx="104428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8"/>
          <p:cNvSpPr/>
          <p:nvPr/>
        </p:nvSpPr>
        <p:spPr>
          <a:xfrm>
            <a:off x="7025044" y="5015993"/>
            <a:ext cx="1350334" cy="4161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18"/>
          <p:cNvSpPr/>
          <p:nvPr/>
        </p:nvSpPr>
        <p:spPr>
          <a:xfrm>
            <a:off x="4668556" y="4707929"/>
            <a:ext cx="1217099" cy="44365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1" name="Google Shape;281;p18"/>
          <p:cNvSpPr/>
          <p:nvPr/>
        </p:nvSpPr>
        <p:spPr>
          <a:xfrm>
            <a:off x="8138218" y="5519309"/>
            <a:ext cx="1696404" cy="47178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2" name="Google Shape;282;p18"/>
          <p:cNvSpPr/>
          <p:nvPr/>
        </p:nvSpPr>
        <p:spPr>
          <a:xfrm>
            <a:off x="6834743" y="5928155"/>
            <a:ext cx="1175970" cy="47178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descr="A picture containing clock&#10;&#10;Description automatically generated" id="288" name="Google Shape;288;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9" name="Google Shape;289;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0" name="Google Shape;290;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1" name="Google Shape;291;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2" name="Google Shape;292;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3" name="Google Shape;293;p19"/>
          <p:cNvSpPr txBox="1"/>
          <p:nvPr/>
        </p:nvSpPr>
        <p:spPr>
          <a:xfrm>
            <a:off x="819039" y="1349073"/>
            <a:ext cx="10505063"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What is your favorite food.</a:t>
            </a:r>
            <a:endParaRPr b="0" i="0" sz="4800" u="none" cap="none" strike="noStrike">
              <a:solidFill>
                <a:schemeClr val="accent1"/>
              </a:solidFill>
              <a:latin typeface="Century Gothic"/>
              <a:ea typeface="Century Gothic"/>
              <a:cs typeface="Century Gothic"/>
              <a:sym typeface="Century Gothic"/>
            </a:endParaRPr>
          </a:p>
        </p:txBody>
      </p:sp>
      <p:sp>
        <p:nvSpPr>
          <p:cNvPr id="294" name="Google Shape;294;p19"/>
          <p:cNvSpPr txBox="1"/>
          <p:nvPr/>
        </p:nvSpPr>
        <p:spPr>
          <a:xfrm>
            <a:off x="843468" y="2514689"/>
            <a:ext cx="1050506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C55A11"/>
                </a:solidFill>
                <a:latin typeface="Century Gothic"/>
                <a:ea typeface="Century Gothic"/>
                <a:cs typeface="Century Gothic"/>
                <a:sym typeface="Century Gothic"/>
              </a:rPr>
              <a:t>Correct the punctuation for this sentence. </a:t>
            </a:r>
            <a:endParaRPr b="0" i="0" sz="4800" u="none" cap="none" strike="noStrike">
              <a:solidFill>
                <a:srgbClr val="C55A11"/>
              </a:solidFill>
              <a:latin typeface="Century Gothic"/>
              <a:ea typeface="Century Gothic"/>
              <a:cs typeface="Century Gothic"/>
              <a:sym typeface="Century Gothic"/>
            </a:endParaRPr>
          </a:p>
        </p:txBody>
      </p:sp>
      <p:sp>
        <p:nvSpPr>
          <p:cNvPr id="295" name="Google Shape;295;p19"/>
          <p:cNvSpPr txBox="1"/>
          <p:nvPr/>
        </p:nvSpPr>
        <p:spPr>
          <a:xfrm>
            <a:off x="2719539" y="4539945"/>
            <a:ext cx="5879159"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to correct the sentences given to you.</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descr="A picture containing drawing, lamp&#10;&#10;Description automatically generated" id="300" name="Google Shape;300;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01" name="Google Shape;301;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02" name="Google Shape;302;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03" name="Google Shape;303;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4" name="Google Shape;304;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5" name="Google Shape;305;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A picture containing clock&#10;&#10;Description automatically generated" id="311" name="Google Shape;311;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2" name="Google Shape;312;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3" name="Google Shape;313;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4" name="Google Shape;314;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5" name="Google Shape;315;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16" name="Google Shape;316;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sp>
        <p:nvSpPr>
          <p:cNvPr id="317" name="Google Shape;317;p21"/>
          <p:cNvSpPr txBox="1"/>
          <p:nvPr/>
        </p:nvSpPr>
        <p:spPr>
          <a:xfrm>
            <a:off x="1295284" y="1170017"/>
            <a:ext cx="1981200" cy="47089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-ing</a:t>
            </a:r>
            <a:endParaRPr b="0" i="0" sz="5400" u="none" cap="none" strike="noStrike">
              <a:solidFill>
                <a:srgbClr val="000000"/>
              </a:solidFill>
              <a:latin typeface="Century Gothic"/>
              <a:ea typeface="Century Gothic"/>
              <a:cs typeface="Century Gothic"/>
              <a:sym typeface="Century Gothic"/>
            </a:endParaRPr>
          </a:p>
        </p:txBody>
      </p:sp>
      <p:sp>
        <p:nvSpPr>
          <p:cNvPr id="318" name="Google Shape;318;p21"/>
          <p:cNvSpPr txBox="1"/>
          <p:nvPr/>
        </p:nvSpPr>
        <p:spPr>
          <a:xfrm>
            <a:off x="8504152" y="2384959"/>
            <a:ext cx="316307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161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319" name="Google Shape;319;p21"/>
          <p:cNvPicPr preferRelativeResize="0"/>
          <p:nvPr/>
        </p:nvPicPr>
        <p:blipFill rotWithShape="1">
          <a:blip r:embed="rId6">
            <a:alphaModFix/>
          </a:blip>
          <a:srcRect b="0" l="0" r="0" t="0"/>
          <a:stretch/>
        </p:blipFill>
        <p:spPr>
          <a:xfrm>
            <a:off x="3919702" y="1159009"/>
            <a:ext cx="3988505" cy="54572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descr="A picture containing clock&#10;&#10;Description automatically generated" id="325" name="Google Shape;325;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6" name="Google Shape;326;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7" name="Google Shape;327;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8" name="Google Shape;328;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9" name="Google Shape;329;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30" name="Google Shape;330;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162</a:t>
            </a:r>
            <a:endParaRPr b="0" i="0" sz="1400" u="none" cap="none" strike="noStrike">
              <a:solidFill>
                <a:srgbClr val="000000"/>
              </a:solidFill>
              <a:latin typeface="Century Gothic"/>
              <a:ea typeface="Century Gothic"/>
              <a:cs typeface="Century Gothic"/>
              <a:sym typeface="Century Gothic"/>
            </a:endParaRPr>
          </a:p>
        </p:txBody>
      </p:sp>
      <p:sp>
        <p:nvSpPr>
          <p:cNvPr id="331" name="Google Shape;331;p22"/>
          <p:cNvSpPr txBox="1"/>
          <p:nvPr/>
        </p:nvSpPr>
        <p:spPr>
          <a:xfrm>
            <a:off x="6876601" y="2227188"/>
            <a:ext cx="46764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162 in your Student Interactive.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sz="32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the base word on the lines.</a:t>
            </a:r>
            <a:endParaRPr b="0" i="0" sz="3200" u="none" cap="none" strike="noStrike">
              <a:solidFill>
                <a:srgbClr val="000000"/>
              </a:solidFill>
              <a:latin typeface="Century Gothic"/>
              <a:ea typeface="Century Gothic"/>
              <a:cs typeface="Century Gothic"/>
              <a:sym typeface="Century Gothic"/>
            </a:endParaRPr>
          </a:p>
        </p:txBody>
      </p:sp>
      <p:pic>
        <p:nvPicPr>
          <p:cNvPr id="332" name="Google Shape;332;p22"/>
          <p:cNvPicPr preferRelativeResize="0"/>
          <p:nvPr/>
        </p:nvPicPr>
        <p:blipFill rotWithShape="1">
          <a:blip r:embed="rId6">
            <a:alphaModFix/>
          </a:blip>
          <a:srcRect b="0" l="0" r="0" t="0"/>
          <a:stretch/>
        </p:blipFill>
        <p:spPr>
          <a:xfrm>
            <a:off x="2461751" y="1391724"/>
            <a:ext cx="3752949" cy="50993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clock&#10;&#10;Description automatically generated" id="338" name="Google Shape;338;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9" name="Google Shape;339;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0" name="Google Shape;340;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1" name="Google Shape;341;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2" name="Google Shape;342;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23"/>
          <p:cNvSpPr txBox="1"/>
          <p:nvPr/>
        </p:nvSpPr>
        <p:spPr>
          <a:xfrm>
            <a:off x="819040" y="30003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follow</a:t>
            </a:r>
            <a:endParaRPr b="0" i="0" sz="1400" u="none" cap="none" strike="noStrike">
              <a:solidFill>
                <a:srgbClr val="000000"/>
              </a:solidFill>
              <a:latin typeface="Century Gothic"/>
              <a:ea typeface="Century Gothic"/>
              <a:cs typeface="Century Gothic"/>
              <a:sym typeface="Century Gothic"/>
            </a:endParaRPr>
          </a:p>
        </p:txBody>
      </p:sp>
      <p:sp>
        <p:nvSpPr>
          <p:cNvPr id="344" name="Google Shape;344;p23"/>
          <p:cNvSpPr txBox="1"/>
          <p:nvPr/>
        </p:nvSpPr>
        <p:spPr>
          <a:xfrm>
            <a:off x="4495801" y="30003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form</a:t>
            </a:r>
            <a:endParaRPr b="0" i="0" sz="1400" u="none" cap="none" strike="noStrike">
              <a:solidFill>
                <a:srgbClr val="000000"/>
              </a:solidFill>
              <a:latin typeface="Century Gothic"/>
              <a:ea typeface="Century Gothic"/>
              <a:cs typeface="Century Gothic"/>
              <a:sym typeface="Century Gothic"/>
            </a:endParaRPr>
          </a:p>
        </p:txBody>
      </p:sp>
      <p:sp>
        <p:nvSpPr>
          <p:cNvPr id="345" name="Google Shape;345;p23"/>
          <p:cNvSpPr txBox="1"/>
          <p:nvPr/>
        </p:nvSpPr>
        <p:spPr>
          <a:xfrm>
            <a:off x="8172562" y="30003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show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descr="A picture containing clock&#10;&#10;Description automatically generated" id="351" name="Google Shape;351;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2" name="Google Shape;352;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3" name="Google Shape;353;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4" name="Google Shape;354;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5" name="Google Shape;355;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56" name="Google Shape;356;p24"/>
          <p:cNvSpPr txBox="1"/>
          <p:nvPr/>
        </p:nvSpPr>
        <p:spPr>
          <a:xfrm>
            <a:off x="1119188" y="2496386"/>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excited</a:t>
            </a:r>
            <a:endParaRPr b="0" i="0" sz="1400" u="none" cap="none" strike="noStrike">
              <a:solidFill>
                <a:srgbClr val="000000"/>
              </a:solidFill>
              <a:latin typeface="Century Gothic"/>
              <a:ea typeface="Century Gothic"/>
              <a:cs typeface="Century Gothic"/>
              <a:sym typeface="Century Gothic"/>
            </a:endParaRPr>
          </a:p>
        </p:txBody>
      </p:sp>
      <p:sp>
        <p:nvSpPr>
          <p:cNvPr id="357" name="Google Shape;357;p24"/>
          <p:cNvSpPr txBox="1"/>
          <p:nvPr/>
        </p:nvSpPr>
        <p:spPr>
          <a:xfrm>
            <a:off x="1119188" y="3723979"/>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tour</a:t>
            </a:r>
            <a:endParaRPr b="0" i="0" sz="1400" u="none" cap="none" strike="noStrike">
              <a:solidFill>
                <a:srgbClr val="000000"/>
              </a:solidFill>
              <a:latin typeface="Century Gothic"/>
              <a:ea typeface="Century Gothic"/>
              <a:cs typeface="Century Gothic"/>
              <a:sym typeface="Century Gothic"/>
            </a:endParaRPr>
          </a:p>
        </p:txBody>
      </p:sp>
      <p:sp>
        <p:nvSpPr>
          <p:cNvPr id="358" name="Google Shape;358;p24"/>
          <p:cNvSpPr txBox="1"/>
          <p:nvPr/>
        </p:nvSpPr>
        <p:spPr>
          <a:xfrm>
            <a:off x="5967425" y="253525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favorite</a:t>
            </a:r>
            <a:endParaRPr b="0" i="0" sz="1400" u="none" cap="none" strike="noStrike">
              <a:solidFill>
                <a:srgbClr val="000000"/>
              </a:solidFill>
              <a:latin typeface="Century Gothic"/>
              <a:ea typeface="Century Gothic"/>
              <a:cs typeface="Century Gothic"/>
              <a:sym typeface="Century Gothic"/>
            </a:endParaRPr>
          </a:p>
        </p:txBody>
      </p:sp>
      <p:sp>
        <p:nvSpPr>
          <p:cNvPr id="359" name="Google Shape;359;p24"/>
          <p:cNvSpPr txBox="1"/>
          <p:nvPr/>
        </p:nvSpPr>
        <p:spPr>
          <a:xfrm>
            <a:off x="5967425" y="37493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guide</a:t>
            </a:r>
            <a:endParaRPr b="0" i="0" sz="1400" u="none" cap="none" strike="noStrike">
              <a:solidFill>
                <a:srgbClr val="000000"/>
              </a:solidFill>
              <a:latin typeface="Century Gothic"/>
              <a:ea typeface="Century Gothic"/>
              <a:cs typeface="Century Gothic"/>
              <a:sym typeface="Century Gothic"/>
            </a:endParaRPr>
          </a:p>
        </p:txBody>
      </p:sp>
      <p:sp>
        <p:nvSpPr>
          <p:cNvPr id="360" name="Google Shape;360;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a:t>
            </a:r>
            <a:endParaRPr b="0" i="0" sz="1400" u="none" cap="none" strike="noStrike">
              <a:solidFill>
                <a:srgbClr val="000000"/>
              </a:solidFill>
              <a:latin typeface="Century Gothic"/>
              <a:ea typeface="Century Gothic"/>
              <a:cs typeface="Century Gothic"/>
              <a:sym typeface="Century Gothic"/>
            </a:endParaRPr>
          </a:p>
        </p:txBody>
      </p:sp>
      <p:sp>
        <p:nvSpPr>
          <p:cNvPr id="361" name="Google Shape;361;p24"/>
          <p:cNvSpPr txBox="1"/>
          <p:nvPr/>
        </p:nvSpPr>
        <p:spPr>
          <a:xfrm>
            <a:off x="3709988" y="5044197"/>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explore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descr="A picture containing clock&#10;&#10;Description automatically generated" id="367" name="Google Shape;367;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8" name="Google Shape;368;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9" name="Google Shape;369;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0" name="Google Shape;370;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1" name="Google Shape;371;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72" name="Google Shape;372;p26"/>
          <p:cNvPicPr preferRelativeResize="0"/>
          <p:nvPr/>
        </p:nvPicPr>
        <p:blipFill rotWithShape="1">
          <a:blip r:embed="rId6">
            <a:alphaModFix/>
          </a:blip>
          <a:srcRect b="0" l="0" r="0" t="0"/>
          <a:stretch/>
        </p:blipFill>
        <p:spPr>
          <a:xfrm>
            <a:off x="877201" y="1420055"/>
            <a:ext cx="9816121" cy="420890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descr="A picture containing clock&#10;&#10;Description automatically generated" id="378" name="Google Shape;378;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9" name="Google Shape;379;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0" name="Google Shape;380;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1" name="Google Shape;381;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2" name="Google Shape;382;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You Can’t Climb a Cactus</a:t>
            </a:r>
            <a:endParaRPr b="0" i="0" sz="1400" u="none" cap="none" strike="noStrike">
              <a:solidFill>
                <a:srgbClr val="000000"/>
              </a:solidFill>
              <a:latin typeface="Century Gothic"/>
              <a:ea typeface="Century Gothic"/>
              <a:cs typeface="Century Gothic"/>
              <a:sym typeface="Century Gothic"/>
            </a:endParaRPr>
          </a:p>
        </p:txBody>
      </p:sp>
      <p:sp>
        <p:nvSpPr>
          <p:cNvPr id="383" name="Google Shape;383;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167</a:t>
            </a:r>
            <a:endParaRPr b="0" i="0" sz="1400" u="none" cap="none" strike="noStrike">
              <a:solidFill>
                <a:srgbClr val="000000"/>
              </a:solidFill>
              <a:latin typeface="Century Gothic"/>
              <a:ea typeface="Century Gothic"/>
              <a:cs typeface="Century Gothic"/>
              <a:sym typeface="Century Gothic"/>
            </a:endParaRPr>
          </a:p>
        </p:txBody>
      </p:sp>
      <p:pic>
        <p:nvPicPr>
          <p:cNvPr id="384" name="Google Shape;384;p27"/>
          <p:cNvPicPr preferRelativeResize="0"/>
          <p:nvPr/>
        </p:nvPicPr>
        <p:blipFill rotWithShape="1">
          <a:blip r:embed="rId6">
            <a:alphaModFix/>
          </a:blip>
          <a:srcRect b="0" l="0" r="0" t="0"/>
          <a:stretch/>
        </p:blipFill>
        <p:spPr>
          <a:xfrm>
            <a:off x="3960448" y="1297876"/>
            <a:ext cx="3804915" cy="5174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descr="A picture containing clock&#10;&#10;Description automatically generated" id="390" name="Google Shape;390;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1" name="Google Shape;391;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2" name="Google Shape;392;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3" name="Google Shape;393;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4" name="Google Shape;394;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You Can’t Climb a Cactus</a:t>
            </a:r>
            <a:endParaRPr b="0" i="0" sz="1400" u="none" cap="none" strike="noStrike">
              <a:solidFill>
                <a:srgbClr val="000000"/>
              </a:solidFill>
              <a:latin typeface="Century Gothic"/>
              <a:ea typeface="Century Gothic"/>
              <a:cs typeface="Century Gothic"/>
              <a:sym typeface="Century Gothic"/>
            </a:endParaRPr>
          </a:p>
        </p:txBody>
      </p:sp>
      <p:sp>
        <p:nvSpPr>
          <p:cNvPr id="395" name="Google Shape;395;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168, 169</a:t>
            </a:r>
            <a:endParaRPr b="0" i="0" sz="1400" u="none" cap="none" strike="noStrike">
              <a:solidFill>
                <a:srgbClr val="000000"/>
              </a:solidFill>
              <a:latin typeface="Century Gothic"/>
              <a:ea typeface="Century Gothic"/>
              <a:cs typeface="Century Gothic"/>
              <a:sym typeface="Century Gothic"/>
            </a:endParaRPr>
          </a:p>
        </p:txBody>
      </p:sp>
      <p:pic>
        <p:nvPicPr>
          <p:cNvPr id="396" name="Google Shape;396;p28"/>
          <p:cNvPicPr preferRelativeResize="0"/>
          <p:nvPr/>
        </p:nvPicPr>
        <p:blipFill rotWithShape="1">
          <a:blip r:embed="rId6">
            <a:alphaModFix/>
          </a:blip>
          <a:srcRect b="0" l="0" r="0" t="0"/>
          <a:stretch/>
        </p:blipFill>
        <p:spPr>
          <a:xfrm>
            <a:off x="1542624" y="1297875"/>
            <a:ext cx="7347524" cy="49193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7" name="Google Shape;397;p28"/>
          <p:cNvPicPr preferRelativeResize="0"/>
          <p:nvPr/>
        </p:nvPicPr>
        <p:blipFill rotWithShape="1">
          <a:blip r:embed="rId7">
            <a:alphaModFix/>
          </a:blip>
          <a:srcRect b="0" l="0" r="0" t="0"/>
          <a:stretch/>
        </p:blipFill>
        <p:spPr>
          <a:xfrm flipH="1">
            <a:off x="9105175" y="2506038"/>
            <a:ext cx="3176300" cy="2206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descr="A picture containing clock&#10;&#10;Description automatically generated" id="403" name="Google Shape;403;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4" name="Google Shape;404;p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5" name="Google Shape;405;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6" name="Google Shape;406;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7" name="Google Shape;407;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You Can’t Climb a Cactus</a:t>
            </a:r>
            <a:endParaRPr b="0" i="0" sz="1400" u="none" cap="none" strike="noStrike">
              <a:solidFill>
                <a:srgbClr val="000000"/>
              </a:solidFill>
              <a:latin typeface="Century Gothic"/>
              <a:ea typeface="Century Gothic"/>
              <a:cs typeface="Century Gothic"/>
              <a:sym typeface="Century Gothic"/>
            </a:endParaRPr>
          </a:p>
        </p:txBody>
      </p:sp>
      <p:sp>
        <p:nvSpPr>
          <p:cNvPr id="408" name="Google Shape;408;p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170, 171</a:t>
            </a:r>
            <a:endParaRPr b="0" i="0" sz="1400" u="none" cap="none" strike="noStrike">
              <a:solidFill>
                <a:srgbClr val="000000"/>
              </a:solidFill>
              <a:latin typeface="Century Gothic"/>
              <a:ea typeface="Century Gothic"/>
              <a:cs typeface="Century Gothic"/>
              <a:sym typeface="Century Gothic"/>
            </a:endParaRPr>
          </a:p>
        </p:txBody>
      </p:sp>
      <p:pic>
        <p:nvPicPr>
          <p:cNvPr id="409" name="Google Shape;409;p3"/>
          <p:cNvPicPr preferRelativeResize="0"/>
          <p:nvPr/>
        </p:nvPicPr>
        <p:blipFill rotWithShape="1">
          <a:blip r:embed="rId6">
            <a:alphaModFix/>
          </a:blip>
          <a:srcRect b="0" l="0" r="0" t="0"/>
          <a:stretch/>
        </p:blipFill>
        <p:spPr>
          <a:xfrm>
            <a:off x="1504608" y="1188375"/>
            <a:ext cx="7816868" cy="52493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10" name="Google Shape;410;p3"/>
          <p:cNvPicPr preferRelativeResize="0"/>
          <p:nvPr/>
        </p:nvPicPr>
        <p:blipFill rotWithShape="1">
          <a:blip r:embed="rId7">
            <a:alphaModFix/>
          </a:blip>
          <a:srcRect b="0" l="0" r="0" t="0"/>
          <a:stretch/>
        </p:blipFill>
        <p:spPr>
          <a:xfrm flipH="1">
            <a:off x="9105175" y="2506038"/>
            <a:ext cx="3176300" cy="22065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descr="A picture containing clock&#10;&#10;Description automatically generated" id="416" name="Google Shape;416;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7" name="Google Shape;417;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8" name="Google Shape;418;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9" name="Google Shape;419;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0" name="Google Shape;420;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You Can’t Climb a Cactus</a:t>
            </a:r>
            <a:endParaRPr b="0" i="0" sz="1400" u="none" cap="none" strike="noStrike">
              <a:solidFill>
                <a:srgbClr val="000000"/>
              </a:solidFill>
              <a:latin typeface="Century Gothic"/>
              <a:ea typeface="Century Gothic"/>
              <a:cs typeface="Century Gothic"/>
              <a:sym typeface="Century Gothic"/>
            </a:endParaRPr>
          </a:p>
        </p:txBody>
      </p:sp>
      <p:sp>
        <p:nvSpPr>
          <p:cNvPr id="421" name="Google Shape;421;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172, 173</a:t>
            </a:r>
            <a:endParaRPr b="0" i="0" sz="1400" u="none" cap="none" strike="noStrike">
              <a:solidFill>
                <a:srgbClr val="000000"/>
              </a:solidFill>
              <a:latin typeface="Century Gothic"/>
              <a:ea typeface="Century Gothic"/>
              <a:cs typeface="Century Gothic"/>
              <a:sym typeface="Century Gothic"/>
            </a:endParaRPr>
          </a:p>
        </p:txBody>
      </p:sp>
      <p:pic>
        <p:nvPicPr>
          <p:cNvPr id="422" name="Google Shape;422;p4"/>
          <p:cNvPicPr preferRelativeResize="0"/>
          <p:nvPr/>
        </p:nvPicPr>
        <p:blipFill rotWithShape="1">
          <a:blip r:embed="rId6">
            <a:alphaModFix/>
          </a:blip>
          <a:srcRect b="0" l="0" r="0" t="0"/>
          <a:stretch/>
        </p:blipFill>
        <p:spPr>
          <a:xfrm>
            <a:off x="1404341" y="1209121"/>
            <a:ext cx="7885551" cy="53411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23" name="Google Shape;423;p4"/>
          <p:cNvPicPr preferRelativeResize="0"/>
          <p:nvPr/>
        </p:nvPicPr>
        <p:blipFill rotWithShape="1">
          <a:blip r:embed="rId7">
            <a:alphaModFix/>
          </a:blip>
          <a:srcRect b="0" l="0" r="0" t="0"/>
          <a:stretch/>
        </p:blipFill>
        <p:spPr>
          <a:xfrm flipH="1">
            <a:off x="9105175" y="2506038"/>
            <a:ext cx="3176300" cy="22065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A picture containing clock&#10;&#10;Description automatically generated" id="429" name="Google Shape;429;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0" name="Google Shape;430;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1" name="Google Shape;431;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2" name="Google Shape;432;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3" name="Google Shape;433;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You Can’t Climb a Cactus</a:t>
            </a:r>
            <a:endParaRPr b="0" i="0" sz="1400" u="none" cap="none" strike="noStrike">
              <a:solidFill>
                <a:srgbClr val="000000"/>
              </a:solidFill>
              <a:latin typeface="Century Gothic"/>
              <a:ea typeface="Century Gothic"/>
              <a:cs typeface="Century Gothic"/>
              <a:sym typeface="Century Gothic"/>
            </a:endParaRPr>
          </a:p>
        </p:txBody>
      </p:sp>
      <p:sp>
        <p:nvSpPr>
          <p:cNvPr id="434" name="Google Shape;434;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174, 175</a:t>
            </a:r>
            <a:endParaRPr b="0" i="0" sz="1400" u="none" cap="none" strike="noStrike">
              <a:solidFill>
                <a:srgbClr val="000000"/>
              </a:solidFill>
              <a:latin typeface="Century Gothic"/>
              <a:ea typeface="Century Gothic"/>
              <a:cs typeface="Century Gothic"/>
              <a:sym typeface="Century Gothic"/>
            </a:endParaRPr>
          </a:p>
        </p:txBody>
      </p:sp>
      <p:pic>
        <p:nvPicPr>
          <p:cNvPr id="435" name="Google Shape;435;p5"/>
          <p:cNvPicPr preferRelativeResize="0"/>
          <p:nvPr/>
        </p:nvPicPr>
        <p:blipFill rotWithShape="1">
          <a:blip r:embed="rId6">
            <a:alphaModFix/>
          </a:blip>
          <a:srcRect b="0" l="0" r="0" t="0"/>
          <a:stretch/>
        </p:blipFill>
        <p:spPr>
          <a:xfrm>
            <a:off x="1444835" y="1132790"/>
            <a:ext cx="8044922" cy="5439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36" name="Google Shape;436;p5"/>
          <p:cNvPicPr preferRelativeResize="0"/>
          <p:nvPr/>
        </p:nvPicPr>
        <p:blipFill rotWithShape="1">
          <a:blip r:embed="rId7">
            <a:alphaModFix/>
          </a:blip>
          <a:srcRect b="0" l="0" r="0" t="0"/>
          <a:stretch/>
        </p:blipFill>
        <p:spPr>
          <a:xfrm flipH="1">
            <a:off x="9323175" y="2506025"/>
            <a:ext cx="3176300" cy="22065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descr="A picture containing clock&#10;&#10;Description automatically generated" id="442" name="Google Shape;442;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3" name="Google Shape;443;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4" name="Google Shape;444;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5" name="Google Shape;445;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6" name="Google Shape;446;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You Can’t Climb a Cactus</a:t>
            </a:r>
            <a:endParaRPr b="0" i="0" sz="1400" u="none" cap="none" strike="noStrike">
              <a:solidFill>
                <a:srgbClr val="000000"/>
              </a:solidFill>
              <a:latin typeface="Century Gothic"/>
              <a:ea typeface="Century Gothic"/>
              <a:cs typeface="Century Gothic"/>
              <a:sym typeface="Century Gothic"/>
            </a:endParaRPr>
          </a:p>
        </p:txBody>
      </p:sp>
      <p:sp>
        <p:nvSpPr>
          <p:cNvPr id="447" name="Google Shape;447;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 177</a:t>
            </a:r>
            <a:endParaRPr b="0" i="0" sz="1400" u="none" cap="none" strike="noStrike">
              <a:solidFill>
                <a:srgbClr val="000000"/>
              </a:solidFill>
              <a:latin typeface="Century Gothic"/>
              <a:ea typeface="Century Gothic"/>
              <a:cs typeface="Century Gothic"/>
              <a:sym typeface="Century Gothic"/>
            </a:endParaRPr>
          </a:p>
        </p:txBody>
      </p:sp>
      <p:pic>
        <p:nvPicPr>
          <p:cNvPr id="448" name="Google Shape;448;p25"/>
          <p:cNvPicPr preferRelativeResize="0"/>
          <p:nvPr/>
        </p:nvPicPr>
        <p:blipFill rotWithShape="1">
          <a:blip r:embed="rId6">
            <a:alphaModFix/>
          </a:blip>
          <a:srcRect b="0" l="0" r="0" t="0"/>
          <a:stretch/>
        </p:blipFill>
        <p:spPr>
          <a:xfrm>
            <a:off x="1505294" y="1170631"/>
            <a:ext cx="7674595" cy="51937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49" name="Google Shape;449;p25"/>
          <p:cNvPicPr preferRelativeResize="0"/>
          <p:nvPr/>
        </p:nvPicPr>
        <p:blipFill rotWithShape="1">
          <a:blip r:embed="rId7">
            <a:alphaModFix/>
          </a:blip>
          <a:srcRect b="0" l="0" r="0" t="0"/>
          <a:stretch/>
        </p:blipFill>
        <p:spPr>
          <a:xfrm flipH="1">
            <a:off x="9105175" y="2506038"/>
            <a:ext cx="3176300" cy="22065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descr="A picture containing clock&#10;&#10;Description automatically generated" id="455" name="Google Shape;455;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6" name="Google Shape;456;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7" name="Google Shape;457;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8" name="Google Shape;458;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9" name="Google Shape;459;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You Can’t Climb a Cactus</a:t>
            </a:r>
            <a:endParaRPr b="0" i="0" sz="1400" u="none" cap="none" strike="noStrike">
              <a:solidFill>
                <a:srgbClr val="000000"/>
              </a:solidFill>
              <a:latin typeface="Century Gothic"/>
              <a:ea typeface="Century Gothic"/>
              <a:cs typeface="Century Gothic"/>
              <a:sym typeface="Century Gothic"/>
            </a:endParaRPr>
          </a:p>
        </p:txBody>
      </p:sp>
      <p:sp>
        <p:nvSpPr>
          <p:cNvPr id="460" name="Google Shape;460;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178, 179</a:t>
            </a:r>
            <a:endParaRPr b="0" i="0" sz="1400" u="none" cap="none" strike="noStrike">
              <a:solidFill>
                <a:srgbClr val="000000"/>
              </a:solidFill>
              <a:latin typeface="Century Gothic"/>
              <a:ea typeface="Century Gothic"/>
              <a:cs typeface="Century Gothic"/>
              <a:sym typeface="Century Gothic"/>
            </a:endParaRPr>
          </a:p>
        </p:txBody>
      </p:sp>
      <p:pic>
        <p:nvPicPr>
          <p:cNvPr id="461" name="Google Shape;461;p29"/>
          <p:cNvPicPr preferRelativeResize="0"/>
          <p:nvPr/>
        </p:nvPicPr>
        <p:blipFill rotWithShape="1">
          <a:blip r:embed="rId6">
            <a:alphaModFix/>
          </a:blip>
          <a:srcRect b="0" l="0" r="0" t="0"/>
          <a:stretch/>
        </p:blipFill>
        <p:spPr>
          <a:xfrm>
            <a:off x="1527571" y="1152300"/>
            <a:ext cx="7861145" cy="52746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62" name="Google Shape;462;p29"/>
          <p:cNvPicPr preferRelativeResize="0"/>
          <p:nvPr/>
        </p:nvPicPr>
        <p:blipFill rotWithShape="1">
          <a:blip r:embed="rId7">
            <a:alphaModFix/>
          </a:blip>
          <a:srcRect b="0" l="0" r="0" t="0"/>
          <a:stretch/>
        </p:blipFill>
        <p:spPr>
          <a:xfrm flipH="1">
            <a:off x="9388725" y="2506025"/>
            <a:ext cx="3176300" cy="22065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descr="A picture containing clock&#10;&#10;Description automatically generated" id="468" name="Google Shape;468;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9" name="Google Shape;469;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0" name="Google Shape;470;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1" name="Google Shape;471;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2" name="Google Shape;472;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You Can’t Climb a Cactus</a:t>
            </a:r>
            <a:endParaRPr b="0" i="0" sz="1400" u="none" cap="none" strike="noStrike">
              <a:solidFill>
                <a:srgbClr val="000000"/>
              </a:solidFill>
              <a:latin typeface="Century Gothic"/>
              <a:ea typeface="Century Gothic"/>
              <a:cs typeface="Century Gothic"/>
              <a:sym typeface="Century Gothic"/>
            </a:endParaRPr>
          </a:p>
        </p:txBody>
      </p:sp>
      <p:sp>
        <p:nvSpPr>
          <p:cNvPr id="473" name="Google Shape;473;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180, 181</a:t>
            </a:r>
            <a:endParaRPr b="0" i="0" sz="1400" u="none" cap="none" strike="noStrike">
              <a:solidFill>
                <a:srgbClr val="000000"/>
              </a:solidFill>
              <a:latin typeface="Century Gothic"/>
              <a:ea typeface="Century Gothic"/>
              <a:cs typeface="Century Gothic"/>
              <a:sym typeface="Century Gothic"/>
            </a:endParaRPr>
          </a:p>
        </p:txBody>
      </p:sp>
      <p:pic>
        <p:nvPicPr>
          <p:cNvPr id="474" name="Google Shape;474;p30"/>
          <p:cNvPicPr preferRelativeResize="0"/>
          <p:nvPr/>
        </p:nvPicPr>
        <p:blipFill rotWithShape="1">
          <a:blip r:embed="rId6">
            <a:alphaModFix/>
          </a:blip>
          <a:srcRect b="0" l="0" r="0" t="0"/>
          <a:stretch/>
        </p:blipFill>
        <p:spPr>
          <a:xfrm>
            <a:off x="1446783" y="1270032"/>
            <a:ext cx="7747860" cy="52187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75" name="Google Shape;475;p30"/>
          <p:cNvPicPr preferRelativeResize="0"/>
          <p:nvPr/>
        </p:nvPicPr>
        <p:blipFill rotWithShape="1">
          <a:blip r:embed="rId7">
            <a:alphaModFix/>
          </a:blip>
          <a:srcRect b="0" l="0" r="0" t="0"/>
          <a:stretch/>
        </p:blipFill>
        <p:spPr>
          <a:xfrm flipH="1">
            <a:off x="9388725" y="2506025"/>
            <a:ext cx="3176300" cy="22065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A picture containing clock&#10;&#10;Description automatically generated" id="481" name="Google Shape;481;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82" name="Google Shape;482;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83" name="Google Shape;483;g216d5158540_0_8"/>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484" name="Google Shape;484;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85" name="Google Shape;485;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86" name="Google Shape;486;g216d5158540_0_8"/>
          <p:cNvSpPr txBox="1"/>
          <p:nvPr/>
        </p:nvSpPr>
        <p:spPr>
          <a:xfrm>
            <a:off x="6096000" y="1698175"/>
            <a:ext cx="5322900" cy="39834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n-US" sz="3200" u="none" cap="none" strike="noStrike">
                <a:solidFill>
                  <a:srgbClr val="373536"/>
                </a:solidFill>
                <a:latin typeface="Century Gothic"/>
                <a:ea typeface="Century Gothic"/>
                <a:cs typeface="Century Gothic"/>
                <a:sym typeface="Century Gothic"/>
              </a:rPr>
              <a:t>Discuss:  </a:t>
            </a:r>
            <a:r>
              <a:rPr b="0" i="0" lang="en-US" sz="3200" u="none" cap="none" strike="noStrike">
                <a:solidFill>
                  <a:srgbClr val="373536"/>
                </a:solidFill>
                <a:latin typeface="Century Gothic"/>
                <a:ea typeface="Century Gothic"/>
                <a:cs typeface="Century Gothic"/>
                <a:sym typeface="Century Gothic"/>
              </a:rPr>
              <a:t>What did you think about this text</a:t>
            </a:r>
            <a:r>
              <a:rPr b="0" i="0" lang="en-US" sz="3200" u="none" cap="none" strike="noStrike">
                <a:solidFill>
                  <a:srgbClr val="373536"/>
                </a:solidFill>
                <a:latin typeface="Arial"/>
                <a:ea typeface="Arial"/>
                <a:cs typeface="Arial"/>
                <a:sym typeface="Arial"/>
              </a:rPr>
              <a:t>?</a:t>
            </a:r>
            <a:endParaRPr b="0" i="0" sz="3200" u="none" cap="none" strike="noStrike">
              <a:solidFill>
                <a:srgbClr val="373536"/>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3200" u="none" cap="none" strike="noStrike">
              <a:solidFill>
                <a:srgbClr val="373536"/>
              </a:solidFill>
              <a:latin typeface="Century Gothic"/>
              <a:ea typeface="Century Gothic"/>
              <a:cs typeface="Century Gothic"/>
              <a:sym typeface="Century Gothic"/>
            </a:endParaRPr>
          </a:p>
          <a:p>
            <a:pPr indent="0" lvl="0" marL="0" marR="0" rtl="0" algn="l">
              <a:lnSpc>
                <a:spcPct val="115000"/>
              </a:lnSpc>
              <a:spcBef>
                <a:spcPts val="0"/>
              </a:spcBef>
              <a:spcAft>
                <a:spcPts val="0"/>
              </a:spcAft>
              <a:buClr>
                <a:schemeClr val="dk1"/>
              </a:buClr>
              <a:buSzPts val="1100"/>
              <a:buFont typeface="Arial"/>
              <a:buNone/>
            </a:pPr>
            <a:r>
              <a:rPr b="1" i="0" lang="en-US" sz="3200" u="none" cap="none" strike="noStrike">
                <a:solidFill>
                  <a:srgbClr val="373536"/>
                </a:solidFill>
                <a:latin typeface="Century Gothic"/>
                <a:ea typeface="Century Gothic"/>
                <a:cs typeface="Century Gothic"/>
                <a:sym typeface="Century Gothic"/>
              </a:rPr>
              <a:t>React:  </a:t>
            </a:r>
            <a:r>
              <a:rPr b="0" i="0" lang="en-US" sz="3200" u="none" cap="none" strike="noStrike">
                <a:solidFill>
                  <a:srgbClr val="373536"/>
                </a:solidFill>
                <a:latin typeface="Century Gothic"/>
                <a:ea typeface="Century Gothic"/>
                <a:cs typeface="Century Gothic"/>
                <a:sym typeface="Century Gothic"/>
              </a:rPr>
              <a:t>What part surprised you or interested you the most</a:t>
            </a:r>
            <a:r>
              <a:rPr b="0" i="0" lang="en-US" sz="3200" u="none" cap="none" strike="noStrike">
                <a:solidFill>
                  <a:srgbClr val="373536"/>
                </a:solidFill>
                <a:latin typeface="Arial"/>
                <a:ea typeface="Arial"/>
                <a:cs typeface="Arial"/>
                <a:sym typeface="Arial"/>
              </a:rPr>
              <a:t>?</a:t>
            </a:r>
            <a:endParaRPr b="0" i="0" sz="3200" u="none" cap="none" strike="noStrike">
              <a:solidFill>
                <a:srgbClr val="37353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p:txBody>
      </p:sp>
      <p:pic>
        <p:nvPicPr>
          <p:cNvPr id="487" name="Google Shape;487;g216d5158540_0_8"/>
          <p:cNvPicPr preferRelativeResize="0"/>
          <p:nvPr/>
        </p:nvPicPr>
        <p:blipFill rotWithShape="1">
          <a:blip r:embed="rId6">
            <a:alphaModFix/>
          </a:blip>
          <a:srcRect b="0" l="0" r="0" t="0"/>
          <a:stretch/>
        </p:blipFill>
        <p:spPr>
          <a:xfrm>
            <a:off x="1599528" y="1139284"/>
            <a:ext cx="4030529" cy="54809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descr="A picture containing clock&#10;&#10;Description automatically generated" id="493" name="Google Shape;493;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4" name="Google Shape;494;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5" name="Google Shape;495;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6" name="Google Shape;496;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7" name="Google Shape;497;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98" name="Google Shape;498;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182</a:t>
            </a:r>
            <a:endParaRPr b="0" i="0" sz="1400" u="none" cap="none" strike="noStrike">
              <a:solidFill>
                <a:srgbClr val="000000"/>
              </a:solidFill>
              <a:latin typeface="Century Gothic"/>
              <a:ea typeface="Century Gothic"/>
              <a:cs typeface="Century Gothic"/>
              <a:sym typeface="Century Gothic"/>
            </a:endParaRPr>
          </a:p>
        </p:txBody>
      </p:sp>
      <p:sp>
        <p:nvSpPr>
          <p:cNvPr id="499" name="Google Shape;499;p33"/>
          <p:cNvSpPr txBox="1"/>
          <p:nvPr/>
        </p:nvSpPr>
        <p:spPr>
          <a:xfrm>
            <a:off x="7691250" y="2246963"/>
            <a:ext cx="3912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182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00" name="Google Shape;500;p33"/>
          <p:cNvPicPr preferRelativeResize="0"/>
          <p:nvPr/>
        </p:nvPicPr>
        <p:blipFill rotWithShape="1">
          <a:blip r:embed="rId6">
            <a:alphaModFix/>
          </a:blip>
          <a:srcRect b="0" l="0" r="0" t="0"/>
          <a:stretch/>
        </p:blipFill>
        <p:spPr>
          <a:xfrm>
            <a:off x="2609075" y="1380400"/>
            <a:ext cx="3812350" cy="51734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A picture containing clock&#10;&#10;Description automatically generated" id="506" name="Google Shape;506;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7" name="Google Shape;507;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8" name="Google Shape;50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9" name="Google Shape;509;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0" name="Google Shape;510;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11" name="Google Shape;511;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183</a:t>
            </a:r>
            <a:endParaRPr b="0" i="0" sz="1400" u="none" cap="none" strike="noStrike">
              <a:solidFill>
                <a:srgbClr val="000000"/>
              </a:solidFill>
              <a:latin typeface="Arial"/>
              <a:ea typeface="Arial"/>
              <a:cs typeface="Arial"/>
              <a:sym typeface="Arial"/>
            </a:endParaRPr>
          </a:p>
        </p:txBody>
      </p:sp>
      <p:sp>
        <p:nvSpPr>
          <p:cNvPr id="512" name="Google Shape;512;p34"/>
          <p:cNvSpPr txBox="1"/>
          <p:nvPr/>
        </p:nvSpPr>
        <p:spPr>
          <a:xfrm>
            <a:off x="7383898" y="2246963"/>
            <a:ext cx="4126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183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13" name="Google Shape;513;p34"/>
          <p:cNvPicPr preferRelativeResize="0"/>
          <p:nvPr/>
        </p:nvPicPr>
        <p:blipFill rotWithShape="1">
          <a:blip r:embed="rId6">
            <a:alphaModFix/>
          </a:blip>
          <a:srcRect b="0" l="0" r="0" t="0"/>
          <a:stretch/>
        </p:blipFill>
        <p:spPr>
          <a:xfrm>
            <a:off x="2490586" y="1297875"/>
            <a:ext cx="3741999" cy="5052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descr="A picture containing clock&#10;&#10;Description automatically generated" id="519" name="Google Shape;519;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0" name="Google Shape;520;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1" name="Google Shape;521;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2" name="Google Shape;522;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3" name="Google Shape;523;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Launch Writing Workshop</a:t>
            </a:r>
            <a:endParaRPr b="0" i="0" sz="4000" u="none" cap="none" strike="noStrike">
              <a:solidFill>
                <a:srgbClr val="000000"/>
              </a:solidFill>
              <a:latin typeface="Century Gothic"/>
              <a:ea typeface="Century Gothic"/>
              <a:cs typeface="Century Gothic"/>
              <a:sym typeface="Century Gothic"/>
            </a:endParaRPr>
          </a:p>
        </p:txBody>
      </p:sp>
      <p:sp>
        <p:nvSpPr>
          <p:cNvPr id="524" name="Google Shape;524;p35"/>
          <p:cNvSpPr/>
          <p:nvPr/>
        </p:nvSpPr>
        <p:spPr>
          <a:xfrm>
            <a:off x="10386533" y="140912"/>
            <a:ext cx="1632724" cy="1179888"/>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191</a:t>
            </a:r>
            <a:endParaRPr b="0" i="0" sz="1400" u="none" cap="none" strike="noStrike">
              <a:solidFill>
                <a:srgbClr val="000000"/>
              </a:solidFill>
              <a:latin typeface="Century Gothic"/>
              <a:ea typeface="Century Gothic"/>
              <a:cs typeface="Century Gothic"/>
              <a:sym typeface="Century Gothic"/>
            </a:endParaRPr>
          </a:p>
        </p:txBody>
      </p:sp>
      <p:sp>
        <p:nvSpPr>
          <p:cNvPr id="525" name="Google Shape;525;p35"/>
          <p:cNvSpPr txBox="1"/>
          <p:nvPr/>
        </p:nvSpPr>
        <p:spPr>
          <a:xfrm>
            <a:off x="7349932" y="2644173"/>
            <a:ext cx="3900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191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526" name="Google Shape;526;p35"/>
          <p:cNvPicPr preferRelativeResize="0"/>
          <p:nvPr/>
        </p:nvPicPr>
        <p:blipFill rotWithShape="1">
          <a:blip r:embed="rId6">
            <a:alphaModFix/>
          </a:blip>
          <a:srcRect b="0" l="0" r="0" t="0"/>
          <a:stretch/>
        </p:blipFill>
        <p:spPr>
          <a:xfrm>
            <a:off x="2492801" y="1333949"/>
            <a:ext cx="3703599" cy="50304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descr="A picture containing clock&#10;&#10;Description automatically generated" id="532" name="Google Shape;532;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3" name="Google Shape;533;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4" name="Google Shape;534;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5" name="Google Shape;535;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6" name="Google Shape;536;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37" name="Google Shape;537;p36"/>
          <p:cNvSpPr txBox="1"/>
          <p:nvPr/>
        </p:nvSpPr>
        <p:spPr>
          <a:xfrm>
            <a:off x="819040" y="1916372"/>
            <a:ext cx="93906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review </a:t>
            </a:r>
            <a:r>
              <a:rPr b="0" i="0" lang="en-US" sz="3200" u="none" cap="none" strike="noStrike">
                <a:solidFill>
                  <a:schemeClr val="dk1"/>
                </a:solidFill>
                <a:latin typeface="Century Gothic"/>
                <a:ea typeface="Century Gothic"/>
                <a:cs typeface="Century Gothic"/>
                <a:sym typeface="Century Gothic"/>
              </a:rPr>
              <a:t>the feedback from your peers.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notes about any feedback you want clarified. </a:t>
            </a:r>
            <a:endParaRPr b="0" i="0" sz="3200" u="none" cap="none" strike="noStrike">
              <a:solidFill>
                <a:schemeClr val="dk1"/>
              </a:solidFill>
              <a:latin typeface="Century Gothic"/>
              <a:ea typeface="Century Gothic"/>
              <a:cs typeface="Century Gothic"/>
              <a:sym typeface="Century Gothic"/>
            </a:endParaRPr>
          </a:p>
        </p:txBody>
      </p:sp>
      <p:sp>
        <p:nvSpPr>
          <p:cNvPr id="538" name="Google Shape;538;p36"/>
          <p:cNvSpPr txBox="1"/>
          <p:nvPr/>
        </p:nvSpPr>
        <p:spPr>
          <a:xfrm>
            <a:off x="819040" y="4243969"/>
            <a:ext cx="854815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reaction to feedback you received.  </a:t>
            </a:r>
            <a:r>
              <a:rPr b="1" i="0" lang="en-US" sz="3200" u="none" cap="none" strike="noStrike">
                <a:solidFill>
                  <a:schemeClr val="dk1"/>
                </a:solidFill>
                <a:latin typeface="Century Gothic"/>
                <a:ea typeface="Century Gothic"/>
                <a:cs typeface="Century Gothic"/>
                <a:sym typeface="Century Gothic"/>
              </a:rPr>
              <a:t>Explain</a:t>
            </a:r>
            <a:r>
              <a:rPr b="0" i="0" lang="en-US" sz="3200" u="none" cap="none" strike="noStrike">
                <a:solidFill>
                  <a:schemeClr val="dk1"/>
                </a:solidFill>
                <a:latin typeface="Century Gothic"/>
                <a:ea typeface="Century Gothic"/>
                <a:cs typeface="Century Gothic"/>
                <a:sym typeface="Century Gothic"/>
              </a:rPr>
              <a:t> how you will use the feedback.</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39" name="Google Shape;539;p36"/>
          <p:cNvPicPr preferRelativeResize="0"/>
          <p:nvPr/>
        </p:nvPicPr>
        <p:blipFill rotWithShape="1">
          <a:blip r:embed="rId6">
            <a:alphaModFix/>
          </a:blip>
          <a:srcRect b="0" l="0" r="0" t="0"/>
          <a:stretch/>
        </p:blipFill>
        <p:spPr>
          <a:xfrm>
            <a:off x="8994786" y="3352711"/>
            <a:ext cx="2429785" cy="24297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descr="A picture containing clock&#10;&#10;Description automatically generated" id="545" name="Google Shape;545;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6" name="Google Shape;546;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7" name="Google Shape;547;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8" name="Google Shape;548;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9" name="Google Shape;549;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50" name="Google Shape;550;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189</a:t>
            </a:r>
            <a:endParaRPr b="0" i="0" sz="1400" u="none" cap="none" strike="noStrike">
              <a:solidFill>
                <a:srgbClr val="000000"/>
              </a:solidFill>
              <a:latin typeface="Century Gothic"/>
              <a:ea typeface="Century Gothic"/>
              <a:cs typeface="Century Gothic"/>
              <a:sym typeface="Century Gothic"/>
            </a:endParaRPr>
          </a:p>
        </p:txBody>
      </p:sp>
      <p:sp>
        <p:nvSpPr>
          <p:cNvPr id="551" name="Google Shape;551;p37"/>
          <p:cNvSpPr txBox="1"/>
          <p:nvPr/>
        </p:nvSpPr>
        <p:spPr>
          <a:xfrm>
            <a:off x="7185574" y="2544032"/>
            <a:ext cx="483368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189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52" name="Google Shape;552;p37"/>
          <p:cNvPicPr preferRelativeResize="0"/>
          <p:nvPr/>
        </p:nvPicPr>
        <p:blipFill rotWithShape="1">
          <a:blip r:embed="rId6">
            <a:alphaModFix/>
          </a:blip>
          <a:srcRect b="0" l="0" r="0" t="0"/>
          <a:stretch/>
        </p:blipFill>
        <p:spPr>
          <a:xfrm>
            <a:off x="2716638" y="1488650"/>
            <a:ext cx="3571426" cy="48757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descr="A picture containing clock&#10;&#10;Description automatically generated" id="558" name="Google Shape;558;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9" name="Google Shape;559;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0" name="Google Shape;560;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1" name="Google Shape;561;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2" name="Google Shape;562;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63" name="Google Shape;563;p38"/>
          <p:cNvSpPr txBox="1"/>
          <p:nvPr/>
        </p:nvSpPr>
        <p:spPr>
          <a:xfrm>
            <a:off x="3592575" y="2496178"/>
            <a:ext cx="500685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Find </a:t>
            </a:r>
            <a:r>
              <a:rPr b="0" i="0" lang="en-US" sz="3200" u="none" cap="none" strike="noStrike">
                <a:solidFill>
                  <a:schemeClr val="dk1"/>
                </a:solidFill>
                <a:latin typeface="Century Gothic"/>
                <a:ea typeface="Century Gothic"/>
                <a:cs typeface="Century Gothic"/>
                <a:sym typeface="Century Gothic"/>
              </a:rPr>
              <a:t>sweltering in the dictionary.</a:t>
            </a:r>
            <a:endParaRPr b="0" i="0" sz="3200" u="none" cap="none" strike="noStrike">
              <a:solidFill>
                <a:schemeClr val="dk1"/>
              </a:solidFill>
              <a:latin typeface="Century Gothic"/>
              <a:ea typeface="Century Gothic"/>
              <a:cs typeface="Century Gothic"/>
              <a:sym typeface="Century Gothic"/>
            </a:endParaRPr>
          </a:p>
        </p:txBody>
      </p:sp>
      <p:sp>
        <p:nvSpPr>
          <p:cNvPr id="564" name="Google Shape;564;p38"/>
          <p:cNvSpPr txBox="1"/>
          <p:nvPr/>
        </p:nvSpPr>
        <p:spPr>
          <a:xfrm>
            <a:off x="1339273" y="1521003"/>
            <a:ext cx="9143494" cy="83095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It was sweltering at the picnic</a:t>
            </a:r>
            <a:r>
              <a:rPr b="0" i="0" lang="en-US" sz="4800" u="none" cap="none" strike="noStrike">
                <a:solidFill>
                  <a:schemeClr val="accent1"/>
                </a:solidFill>
                <a:latin typeface="Arial"/>
                <a:ea typeface="Arial"/>
                <a:cs typeface="Arial"/>
                <a:sym typeface="Arial"/>
              </a:rPr>
              <a:t>.</a:t>
            </a:r>
            <a:endParaRPr b="0" i="0" sz="4800" u="none" cap="none" strike="noStrike">
              <a:solidFill>
                <a:srgbClr val="000000"/>
              </a:solidFill>
              <a:latin typeface="Arial"/>
              <a:ea typeface="Arial"/>
              <a:cs typeface="Arial"/>
              <a:sym typeface="Arial"/>
            </a:endParaRPr>
          </a:p>
        </p:txBody>
      </p:sp>
      <p:sp>
        <p:nvSpPr>
          <p:cNvPr id="565" name="Google Shape;565;p38"/>
          <p:cNvSpPr txBox="1"/>
          <p:nvPr/>
        </p:nvSpPr>
        <p:spPr>
          <a:xfrm>
            <a:off x="1339273" y="4090563"/>
            <a:ext cx="2860192" cy="83095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seemed</a:t>
            </a:r>
            <a:endParaRPr b="0" i="0" sz="4800" u="none" cap="none" strike="noStrike">
              <a:solidFill>
                <a:srgbClr val="000000"/>
              </a:solidFill>
              <a:latin typeface="Arial"/>
              <a:ea typeface="Arial"/>
              <a:cs typeface="Arial"/>
              <a:sym typeface="Arial"/>
            </a:endParaRPr>
          </a:p>
        </p:txBody>
      </p:sp>
      <p:sp>
        <p:nvSpPr>
          <p:cNvPr id="566" name="Google Shape;566;p38"/>
          <p:cNvSpPr txBox="1"/>
          <p:nvPr/>
        </p:nvSpPr>
        <p:spPr>
          <a:xfrm>
            <a:off x="4693242" y="4506041"/>
            <a:ext cx="500685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Find </a:t>
            </a:r>
            <a:r>
              <a:rPr b="0" i="0" lang="en-US" sz="3200" u="none" cap="none" strike="noStrike">
                <a:solidFill>
                  <a:schemeClr val="dk1"/>
                </a:solidFill>
                <a:latin typeface="Century Gothic"/>
                <a:ea typeface="Century Gothic"/>
                <a:cs typeface="Century Gothic"/>
                <a:sym typeface="Century Gothic"/>
              </a:rPr>
              <a:t>seemed in the dictionary.</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descr="A picture containing drawing, lamp&#10;&#10;Description automatically generated" id="571" name="Google Shape;571;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72" name="Google Shape;572;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73" name="Google Shape;573;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74" name="Google Shape;574;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75" name="Google Shape;575;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76" name="Google Shape;576;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descr="A picture containing clock&#10;&#10;Description automatically generated" id="582" name="Google Shape;582;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83" name="Google Shape;583;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84" name="Google Shape;584;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5" name="Google Shape;585;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86" name="Google Shape;586;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87" name="Google Shape;587;p41"/>
          <p:cNvSpPr txBox="1"/>
          <p:nvPr/>
        </p:nvSpPr>
        <p:spPr>
          <a:xfrm>
            <a:off x="819040" y="139770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stop</a:t>
            </a:r>
            <a:endParaRPr b="0" i="0" sz="1400" u="none" cap="none" strike="noStrike">
              <a:solidFill>
                <a:srgbClr val="000000"/>
              </a:solidFill>
              <a:latin typeface="Century Gothic"/>
              <a:ea typeface="Century Gothic"/>
              <a:cs typeface="Century Gothic"/>
              <a:sym typeface="Century Gothic"/>
            </a:endParaRPr>
          </a:p>
        </p:txBody>
      </p:sp>
      <p:sp>
        <p:nvSpPr>
          <p:cNvPr id="588" name="Google Shape;588;p41"/>
          <p:cNvSpPr txBox="1"/>
          <p:nvPr/>
        </p:nvSpPr>
        <p:spPr>
          <a:xfrm>
            <a:off x="819040" y="267358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stops</a:t>
            </a:r>
            <a:endParaRPr b="0" i="0" sz="1400" u="none" cap="none" strike="noStrike">
              <a:solidFill>
                <a:srgbClr val="000000"/>
              </a:solidFill>
              <a:latin typeface="Century Gothic"/>
              <a:ea typeface="Century Gothic"/>
              <a:cs typeface="Century Gothic"/>
              <a:sym typeface="Century Gothic"/>
            </a:endParaRPr>
          </a:p>
        </p:txBody>
      </p:sp>
      <p:sp>
        <p:nvSpPr>
          <p:cNvPr id="589" name="Google Shape;589;p41"/>
          <p:cNvSpPr txBox="1"/>
          <p:nvPr/>
        </p:nvSpPr>
        <p:spPr>
          <a:xfrm>
            <a:off x="819040" y="394946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stopped</a:t>
            </a:r>
            <a:endParaRPr b="0" i="0" sz="1400" u="none" cap="none" strike="noStrike">
              <a:solidFill>
                <a:srgbClr val="000000"/>
              </a:solidFill>
              <a:latin typeface="Century Gothic"/>
              <a:ea typeface="Century Gothic"/>
              <a:cs typeface="Century Gothic"/>
              <a:sym typeface="Century Gothic"/>
            </a:endParaRPr>
          </a:p>
        </p:txBody>
      </p:sp>
      <p:sp>
        <p:nvSpPr>
          <p:cNvPr id="590" name="Google Shape;590;p41"/>
          <p:cNvSpPr txBox="1"/>
          <p:nvPr/>
        </p:nvSpPr>
        <p:spPr>
          <a:xfrm>
            <a:off x="819040" y="522534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stopping</a:t>
            </a:r>
            <a:endParaRPr b="0" i="0" sz="1400" u="none" cap="none" strike="noStrike">
              <a:solidFill>
                <a:srgbClr val="000000"/>
              </a:solidFill>
              <a:latin typeface="Century Gothic"/>
              <a:ea typeface="Century Gothic"/>
              <a:cs typeface="Century Gothic"/>
              <a:sym typeface="Century Gothic"/>
            </a:endParaRPr>
          </a:p>
        </p:txBody>
      </p:sp>
      <p:sp>
        <p:nvSpPr>
          <p:cNvPr id="591" name="Google Shape;591;p41"/>
          <p:cNvSpPr txBox="1"/>
          <p:nvPr/>
        </p:nvSpPr>
        <p:spPr>
          <a:xfrm>
            <a:off x="5153974" y="138235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carry</a:t>
            </a:r>
            <a:endParaRPr b="0" i="0" sz="1400" u="none" cap="none" strike="noStrike">
              <a:solidFill>
                <a:srgbClr val="000000"/>
              </a:solidFill>
              <a:latin typeface="Century Gothic"/>
              <a:ea typeface="Century Gothic"/>
              <a:cs typeface="Century Gothic"/>
              <a:sym typeface="Century Gothic"/>
            </a:endParaRPr>
          </a:p>
        </p:txBody>
      </p:sp>
      <p:sp>
        <p:nvSpPr>
          <p:cNvPr id="592" name="Google Shape;592;p41"/>
          <p:cNvSpPr txBox="1"/>
          <p:nvPr/>
        </p:nvSpPr>
        <p:spPr>
          <a:xfrm>
            <a:off x="5153974" y="265823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carrying</a:t>
            </a:r>
            <a:endParaRPr b="0" i="0" sz="1400" u="none" cap="none" strike="noStrike">
              <a:solidFill>
                <a:srgbClr val="000000"/>
              </a:solidFill>
              <a:latin typeface="Century Gothic"/>
              <a:ea typeface="Century Gothic"/>
              <a:cs typeface="Century Gothic"/>
              <a:sym typeface="Century Gothic"/>
            </a:endParaRPr>
          </a:p>
        </p:txBody>
      </p:sp>
      <p:sp>
        <p:nvSpPr>
          <p:cNvPr id="593" name="Google Shape;593;p41"/>
          <p:cNvSpPr txBox="1"/>
          <p:nvPr/>
        </p:nvSpPr>
        <p:spPr>
          <a:xfrm>
            <a:off x="5153974" y="394946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carries</a:t>
            </a:r>
            <a:endParaRPr b="0" i="0" sz="1400" u="none" cap="none" strike="noStrike">
              <a:solidFill>
                <a:srgbClr val="000000"/>
              </a:solidFill>
              <a:latin typeface="Century Gothic"/>
              <a:ea typeface="Century Gothic"/>
              <a:cs typeface="Century Gothic"/>
              <a:sym typeface="Century Gothic"/>
            </a:endParaRPr>
          </a:p>
        </p:txBody>
      </p:sp>
      <p:sp>
        <p:nvSpPr>
          <p:cNvPr id="594" name="Google Shape;594;p41"/>
          <p:cNvSpPr txBox="1"/>
          <p:nvPr/>
        </p:nvSpPr>
        <p:spPr>
          <a:xfrm>
            <a:off x="5153974" y="522534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carried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3" name="Google Shape;123;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4" name="Google Shape;124;p7"/>
          <p:cNvPicPr preferRelativeResize="0"/>
          <p:nvPr/>
        </p:nvPicPr>
        <p:blipFill rotWithShape="1">
          <a:blip r:embed="rId6">
            <a:alphaModFix/>
          </a:blip>
          <a:srcRect b="0" l="0" r="0" t="0"/>
          <a:stretch/>
        </p:blipFill>
        <p:spPr>
          <a:xfrm>
            <a:off x="1390247" y="2260572"/>
            <a:ext cx="8996286" cy="268565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descr="A picture containing clock&#10;&#10;Description automatically generated" id="600" name="Google Shape;600;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1" name="Google Shape;601;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2" name="Google Shape;602;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3" name="Google Shape;603;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4" name="Google Shape;604;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05" name="Google Shape;605;p42"/>
          <p:cNvSpPr txBox="1"/>
          <p:nvPr/>
        </p:nvSpPr>
        <p:spPr>
          <a:xfrm>
            <a:off x="553703" y="145765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follow</a:t>
            </a:r>
            <a:endParaRPr b="0" i="0" sz="1400" u="none" cap="none" strike="noStrike">
              <a:solidFill>
                <a:srgbClr val="000000"/>
              </a:solidFill>
              <a:latin typeface="Century Gothic"/>
              <a:ea typeface="Century Gothic"/>
              <a:cs typeface="Century Gothic"/>
              <a:sym typeface="Century Gothic"/>
            </a:endParaRPr>
          </a:p>
        </p:txBody>
      </p:sp>
      <p:sp>
        <p:nvSpPr>
          <p:cNvPr id="606" name="Google Shape;606;p42"/>
          <p:cNvSpPr txBox="1"/>
          <p:nvPr/>
        </p:nvSpPr>
        <p:spPr>
          <a:xfrm>
            <a:off x="553703" y="29439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form</a:t>
            </a:r>
            <a:endParaRPr b="0" i="0" sz="1400" u="none" cap="none" strike="noStrike">
              <a:solidFill>
                <a:srgbClr val="000000"/>
              </a:solidFill>
              <a:latin typeface="Century Gothic"/>
              <a:ea typeface="Century Gothic"/>
              <a:cs typeface="Century Gothic"/>
              <a:sym typeface="Century Gothic"/>
            </a:endParaRPr>
          </a:p>
        </p:txBody>
      </p:sp>
      <p:sp>
        <p:nvSpPr>
          <p:cNvPr id="607" name="Google Shape;607;p42"/>
          <p:cNvSpPr txBox="1"/>
          <p:nvPr/>
        </p:nvSpPr>
        <p:spPr>
          <a:xfrm>
            <a:off x="553703" y="453623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show</a:t>
            </a:r>
            <a:endParaRPr b="0" i="0" sz="1400" u="none" cap="none" strike="noStrike">
              <a:solidFill>
                <a:srgbClr val="000000"/>
              </a:solidFill>
              <a:latin typeface="Century Gothic"/>
              <a:ea typeface="Century Gothic"/>
              <a:cs typeface="Century Gothic"/>
              <a:sym typeface="Century Gothic"/>
            </a:endParaRPr>
          </a:p>
        </p:txBody>
      </p:sp>
      <p:sp>
        <p:nvSpPr>
          <p:cNvPr id="608" name="Google Shape;608;p42"/>
          <p:cNvSpPr txBox="1"/>
          <p:nvPr/>
        </p:nvSpPr>
        <p:spPr>
          <a:xfrm>
            <a:off x="8430656" y="2190027"/>
            <a:ext cx="3310833"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163 in your Student Interactive. </a:t>
            </a:r>
            <a:endParaRPr b="0" i="0" sz="3200" u="none" cap="none" strike="noStrike">
              <a:solidFill>
                <a:schemeClr val="dk1"/>
              </a:solidFill>
              <a:latin typeface="Century Gothic"/>
              <a:ea typeface="Century Gothic"/>
              <a:cs typeface="Century Gothic"/>
              <a:sym typeface="Century Gothic"/>
            </a:endParaRPr>
          </a:p>
        </p:txBody>
      </p:sp>
      <p:sp>
        <p:nvSpPr>
          <p:cNvPr id="609" name="Google Shape;609;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163</a:t>
            </a:r>
            <a:endParaRPr b="0" i="0" sz="1400" u="none" cap="none" strike="noStrike">
              <a:solidFill>
                <a:srgbClr val="000000"/>
              </a:solidFill>
              <a:latin typeface="Century Gothic"/>
              <a:ea typeface="Century Gothic"/>
              <a:cs typeface="Century Gothic"/>
              <a:sym typeface="Century Gothic"/>
            </a:endParaRPr>
          </a:p>
        </p:txBody>
      </p:sp>
      <p:pic>
        <p:nvPicPr>
          <p:cNvPr id="610" name="Google Shape;610;p42"/>
          <p:cNvPicPr preferRelativeResize="0"/>
          <p:nvPr/>
        </p:nvPicPr>
        <p:blipFill rotWithShape="1">
          <a:blip r:embed="rId6">
            <a:alphaModFix/>
          </a:blip>
          <a:srcRect b="0" l="0" r="0" t="0"/>
          <a:stretch/>
        </p:blipFill>
        <p:spPr>
          <a:xfrm>
            <a:off x="4295015" y="1233007"/>
            <a:ext cx="3922011" cy="53832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descr="A picture containing clock&#10;&#10;Description automatically generated" id="616" name="Google Shape;616;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7" name="Google Shape;617;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8" name="Google Shape;618;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9" name="Google Shape;619;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0" name="Google Shape;620;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800" u="none" cap="none" strike="noStrike">
                <a:solidFill>
                  <a:schemeClr val="lt1"/>
                </a:solidFill>
                <a:latin typeface="Century Gothic"/>
                <a:ea typeface="Century Gothic"/>
                <a:cs typeface="Century Gothic"/>
                <a:sym typeface="Century Gothic"/>
              </a:rPr>
              <a:t>Describe and Understand Plot Elements</a:t>
            </a:r>
            <a:endParaRPr b="0" i="0" sz="3800" u="none" cap="none" strike="noStrike">
              <a:solidFill>
                <a:srgbClr val="000000"/>
              </a:solidFill>
              <a:latin typeface="Century Gothic"/>
              <a:ea typeface="Century Gothic"/>
              <a:cs typeface="Century Gothic"/>
              <a:sym typeface="Century Gothic"/>
            </a:endParaRPr>
          </a:p>
        </p:txBody>
      </p:sp>
      <p:sp>
        <p:nvSpPr>
          <p:cNvPr id="621" name="Google Shape;621;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167</a:t>
            </a:r>
            <a:endParaRPr b="0" i="0" sz="1400" u="none" cap="none" strike="noStrike">
              <a:solidFill>
                <a:srgbClr val="000000"/>
              </a:solidFill>
              <a:latin typeface="Century Gothic"/>
              <a:ea typeface="Century Gothic"/>
              <a:cs typeface="Century Gothic"/>
              <a:sym typeface="Century Gothic"/>
            </a:endParaRPr>
          </a:p>
        </p:txBody>
      </p:sp>
      <p:pic>
        <p:nvPicPr>
          <p:cNvPr id="622" name="Google Shape;622;p43"/>
          <p:cNvPicPr preferRelativeResize="0"/>
          <p:nvPr/>
        </p:nvPicPr>
        <p:blipFill rotWithShape="1">
          <a:blip r:embed="rId6">
            <a:alphaModFix/>
          </a:blip>
          <a:srcRect b="0" l="0" r="0" t="0"/>
          <a:stretch/>
        </p:blipFill>
        <p:spPr>
          <a:xfrm>
            <a:off x="3711550" y="1451525"/>
            <a:ext cx="3662126" cy="49799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descr="A picture containing clock&#10;&#10;Description automatically generated" id="628" name="Google Shape;628;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9" name="Google Shape;629;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0" name="Google Shape;630;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1" name="Google Shape;631;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2" name="Google Shape;632;p44"/>
          <p:cNvSpPr/>
          <p:nvPr/>
        </p:nvSpPr>
        <p:spPr>
          <a:xfrm>
            <a:off x="212449" y="285508"/>
            <a:ext cx="1065875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000" u="none" cap="none" strike="noStrike">
                <a:solidFill>
                  <a:schemeClr val="lt1"/>
                </a:solidFill>
                <a:latin typeface="Century Gothic"/>
                <a:ea typeface="Century Gothic"/>
                <a:cs typeface="Century Gothic"/>
                <a:sym typeface="Century Gothic"/>
              </a:rPr>
              <a:t>Close Read – Describe and Understand Plot Elements</a:t>
            </a:r>
            <a:endParaRPr b="0" i="0" sz="3000" u="none" cap="none" strike="noStrike">
              <a:solidFill>
                <a:srgbClr val="000000"/>
              </a:solidFill>
              <a:latin typeface="Century Gothic"/>
              <a:ea typeface="Century Gothic"/>
              <a:cs typeface="Century Gothic"/>
              <a:sym typeface="Century Gothic"/>
            </a:endParaRPr>
          </a:p>
        </p:txBody>
      </p:sp>
      <p:sp>
        <p:nvSpPr>
          <p:cNvPr id="633" name="Google Shape;633;p44"/>
          <p:cNvSpPr/>
          <p:nvPr/>
        </p:nvSpPr>
        <p:spPr>
          <a:xfrm>
            <a:off x="10386533" y="186777"/>
            <a:ext cx="1805467" cy="985612"/>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169</a:t>
            </a:r>
            <a:endParaRPr b="0" i="0" sz="1400" u="none" cap="none" strike="noStrike">
              <a:solidFill>
                <a:srgbClr val="000000"/>
              </a:solidFill>
              <a:latin typeface="Century Gothic"/>
              <a:ea typeface="Century Gothic"/>
              <a:cs typeface="Century Gothic"/>
              <a:sym typeface="Century Gothic"/>
            </a:endParaRPr>
          </a:p>
        </p:txBody>
      </p:sp>
      <p:sp>
        <p:nvSpPr>
          <p:cNvPr id="634" name="Google Shape;634;p44"/>
          <p:cNvSpPr txBox="1"/>
          <p:nvPr/>
        </p:nvSpPr>
        <p:spPr>
          <a:xfrm>
            <a:off x="7974283" y="2447071"/>
            <a:ext cx="3274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169 in your Student Interactive.</a:t>
            </a:r>
            <a:endParaRPr b="0" i="0" sz="1400" u="none" cap="none" strike="noStrike">
              <a:solidFill>
                <a:srgbClr val="000000"/>
              </a:solidFill>
              <a:latin typeface="Arial"/>
              <a:ea typeface="Arial"/>
              <a:cs typeface="Arial"/>
              <a:sym typeface="Arial"/>
            </a:endParaRPr>
          </a:p>
        </p:txBody>
      </p:sp>
      <p:pic>
        <p:nvPicPr>
          <p:cNvPr id="635" name="Google Shape;635;p44"/>
          <p:cNvPicPr preferRelativeResize="0"/>
          <p:nvPr/>
        </p:nvPicPr>
        <p:blipFill rotWithShape="1">
          <a:blip r:embed="rId6">
            <a:alphaModFix/>
          </a:blip>
          <a:srcRect b="0" l="0" r="0" t="0"/>
          <a:stretch/>
        </p:blipFill>
        <p:spPr>
          <a:xfrm>
            <a:off x="3102149" y="1487350"/>
            <a:ext cx="3571950" cy="48770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descr="A picture containing clock&#10;&#10;Description automatically generated" id="641" name="Google Shape;641;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2" name="Google Shape;642;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3" name="Google Shape;643;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4" name="Google Shape;644;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5" name="Google Shape;645;p31"/>
          <p:cNvSpPr/>
          <p:nvPr/>
        </p:nvSpPr>
        <p:spPr>
          <a:xfrm>
            <a:off x="212449" y="285508"/>
            <a:ext cx="1065875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000" u="none" cap="none" strike="noStrike">
                <a:solidFill>
                  <a:schemeClr val="lt1"/>
                </a:solidFill>
                <a:latin typeface="Century Gothic"/>
                <a:ea typeface="Century Gothic"/>
                <a:cs typeface="Century Gothic"/>
                <a:sym typeface="Century Gothic"/>
              </a:rPr>
              <a:t>Close Read – Describe and Understand Plot Elements</a:t>
            </a:r>
            <a:endParaRPr b="0" i="0" sz="3000" u="none" cap="none" strike="noStrike">
              <a:solidFill>
                <a:srgbClr val="000000"/>
              </a:solidFill>
              <a:latin typeface="Century Gothic"/>
              <a:ea typeface="Century Gothic"/>
              <a:cs typeface="Century Gothic"/>
              <a:sym typeface="Century Gothic"/>
            </a:endParaRPr>
          </a:p>
        </p:txBody>
      </p:sp>
      <p:sp>
        <p:nvSpPr>
          <p:cNvPr id="646" name="Google Shape;646;p31"/>
          <p:cNvSpPr/>
          <p:nvPr/>
        </p:nvSpPr>
        <p:spPr>
          <a:xfrm>
            <a:off x="10386533" y="186777"/>
            <a:ext cx="1805467" cy="985612"/>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177</a:t>
            </a:r>
            <a:endParaRPr b="0" i="0" sz="1400" u="none" cap="none" strike="noStrike">
              <a:solidFill>
                <a:srgbClr val="000000"/>
              </a:solidFill>
              <a:latin typeface="Century Gothic"/>
              <a:ea typeface="Century Gothic"/>
              <a:cs typeface="Century Gothic"/>
              <a:sym typeface="Century Gothic"/>
            </a:endParaRPr>
          </a:p>
        </p:txBody>
      </p:sp>
      <p:sp>
        <p:nvSpPr>
          <p:cNvPr id="647" name="Google Shape;647;p31"/>
          <p:cNvSpPr txBox="1"/>
          <p:nvPr/>
        </p:nvSpPr>
        <p:spPr>
          <a:xfrm>
            <a:off x="8259308" y="2351558"/>
            <a:ext cx="3274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177 in your Student Interactive.</a:t>
            </a:r>
            <a:endParaRPr b="0" i="0" sz="1400" u="none" cap="none" strike="noStrike">
              <a:solidFill>
                <a:srgbClr val="000000"/>
              </a:solidFill>
              <a:latin typeface="Arial"/>
              <a:ea typeface="Arial"/>
              <a:cs typeface="Arial"/>
              <a:sym typeface="Arial"/>
            </a:endParaRPr>
          </a:p>
        </p:txBody>
      </p:sp>
      <p:pic>
        <p:nvPicPr>
          <p:cNvPr id="648" name="Google Shape;648;p31"/>
          <p:cNvPicPr preferRelativeResize="0"/>
          <p:nvPr/>
        </p:nvPicPr>
        <p:blipFill rotWithShape="1">
          <a:blip r:embed="rId6">
            <a:alphaModFix/>
          </a:blip>
          <a:srcRect b="0" l="0" r="0" t="0"/>
          <a:stretch/>
        </p:blipFill>
        <p:spPr>
          <a:xfrm>
            <a:off x="2713774" y="1358175"/>
            <a:ext cx="3751851" cy="51286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descr="A picture containing clock&#10;&#10;Description automatically generated" id="654" name="Google Shape;654;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5" name="Google Shape;655;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6" name="Google Shape;656;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7" name="Google Shape;657;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8" name="Google Shape;658;p32"/>
          <p:cNvSpPr/>
          <p:nvPr/>
        </p:nvSpPr>
        <p:spPr>
          <a:xfrm>
            <a:off x="212449" y="285508"/>
            <a:ext cx="1065875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000" u="none" cap="none" strike="noStrike">
                <a:solidFill>
                  <a:schemeClr val="lt1"/>
                </a:solidFill>
                <a:latin typeface="Century Gothic"/>
                <a:ea typeface="Century Gothic"/>
                <a:cs typeface="Century Gothic"/>
                <a:sym typeface="Century Gothic"/>
              </a:rPr>
              <a:t>Close Read – Describe and Understand Plot Elements</a:t>
            </a:r>
            <a:endParaRPr b="0" i="0" sz="3000" u="none" cap="none" strike="noStrike">
              <a:solidFill>
                <a:srgbClr val="000000"/>
              </a:solidFill>
              <a:latin typeface="Century Gothic"/>
              <a:ea typeface="Century Gothic"/>
              <a:cs typeface="Century Gothic"/>
              <a:sym typeface="Century Gothic"/>
            </a:endParaRPr>
          </a:p>
        </p:txBody>
      </p:sp>
      <p:sp>
        <p:nvSpPr>
          <p:cNvPr id="659" name="Google Shape;659;p32"/>
          <p:cNvSpPr/>
          <p:nvPr/>
        </p:nvSpPr>
        <p:spPr>
          <a:xfrm>
            <a:off x="10386533" y="186777"/>
            <a:ext cx="1805467" cy="985612"/>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0" i="0" sz="1400" u="none" cap="none" strike="noStrike">
              <a:solidFill>
                <a:srgbClr val="000000"/>
              </a:solidFill>
              <a:latin typeface="Century Gothic"/>
              <a:ea typeface="Century Gothic"/>
              <a:cs typeface="Century Gothic"/>
              <a:sym typeface="Century Gothic"/>
            </a:endParaRPr>
          </a:p>
        </p:txBody>
      </p:sp>
      <p:sp>
        <p:nvSpPr>
          <p:cNvPr id="660" name="Google Shape;660;p32"/>
          <p:cNvSpPr txBox="1"/>
          <p:nvPr/>
        </p:nvSpPr>
        <p:spPr>
          <a:xfrm>
            <a:off x="8192258" y="2351558"/>
            <a:ext cx="3274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179 in your Student Interactive.</a:t>
            </a:r>
            <a:endParaRPr b="0" i="0" sz="1400" u="none" cap="none" strike="noStrike">
              <a:solidFill>
                <a:srgbClr val="000000"/>
              </a:solidFill>
              <a:latin typeface="Arial"/>
              <a:ea typeface="Arial"/>
              <a:cs typeface="Arial"/>
              <a:sym typeface="Arial"/>
            </a:endParaRPr>
          </a:p>
        </p:txBody>
      </p:sp>
      <p:pic>
        <p:nvPicPr>
          <p:cNvPr id="661" name="Google Shape;661;p32"/>
          <p:cNvPicPr preferRelativeResize="0"/>
          <p:nvPr/>
        </p:nvPicPr>
        <p:blipFill rotWithShape="1">
          <a:blip r:embed="rId6">
            <a:alphaModFix/>
          </a:blip>
          <a:srcRect b="0" l="0" r="0" t="0"/>
          <a:stretch/>
        </p:blipFill>
        <p:spPr>
          <a:xfrm>
            <a:off x="3107517" y="1269500"/>
            <a:ext cx="3755883" cy="5094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descr="A picture containing clock&#10;&#10;Description automatically generated" id="667" name="Google Shape;667;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8" name="Google Shape;668;p4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9" name="Google Shape;669;p4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0" name="Google Shape;670;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1" name="Google Shape;671;p40"/>
          <p:cNvSpPr/>
          <p:nvPr/>
        </p:nvSpPr>
        <p:spPr>
          <a:xfrm>
            <a:off x="212449" y="285508"/>
            <a:ext cx="1065875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000" u="none" cap="none" strike="noStrike">
                <a:solidFill>
                  <a:schemeClr val="lt1"/>
                </a:solidFill>
                <a:latin typeface="Century Gothic"/>
                <a:ea typeface="Century Gothic"/>
                <a:cs typeface="Century Gothic"/>
                <a:sym typeface="Century Gothic"/>
              </a:rPr>
              <a:t>Close Read – Describe and Understand Plot Elements</a:t>
            </a:r>
            <a:endParaRPr b="0" i="0" sz="3000" u="none" cap="none" strike="noStrike">
              <a:solidFill>
                <a:srgbClr val="000000"/>
              </a:solidFill>
              <a:latin typeface="Century Gothic"/>
              <a:ea typeface="Century Gothic"/>
              <a:cs typeface="Century Gothic"/>
              <a:sym typeface="Century Gothic"/>
            </a:endParaRPr>
          </a:p>
        </p:txBody>
      </p:sp>
      <p:sp>
        <p:nvSpPr>
          <p:cNvPr id="672" name="Google Shape;672;p40"/>
          <p:cNvSpPr/>
          <p:nvPr/>
        </p:nvSpPr>
        <p:spPr>
          <a:xfrm>
            <a:off x="10386533" y="186777"/>
            <a:ext cx="1805467" cy="985612"/>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181</a:t>
            </a:r>
            <a:endParaRPr b="0" i="0" sz="1400" u="none" cap="none" strike="noStrike">
              <a:solidFill>
                <a:srgbClr val="000000"/>
              </a:solidFill>
              <a:latin typeface="Century Gothic"/>
              <a:ea typeface="Century Gothic"/>
              <a:cs typeface="Century Gothic"/>
              <a:sym typeface="Century Gothic"/>
            </a:endParaRPr>
          </a:p>
        </p:txBody>
      </p:sp>
      <p:sp>
        <p:nvSpPr>
          <p:cNvPr id="673" name="Google Shape;673;p40"/>
          <p:cNvSpPr txBox="1"/>
          <p:nvPr/>
        </p:nvSpPr>
        <p:spPr>
          <a:xfrm>
            <a:off x="8242558" y="2351558"/>
            <a:ext cx="3274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181 in your Student Interactive.</a:t>
            </a:r>
            <a:endParaRPr b="0" i="0" sz="1400" u="none" cap="none" strike="noStrike">
              <a:solidFill>
                <a:srgbClr val="000000"/>
              </a:solidFill>
              <a:latin typeface="Arial"/>
              <a:ea typeface="Arial"/>
              <a:cs typeface="Arial"/>
              <a:sym typeface="Arial"/>
            </a:endParaRPr>
          </a:p>
        </p:txBody>
      </p:sp>
      <p:pic>
        <p:nvPicPr>
          <p:cNvPr id="674" name="Google Shape;674;p40"/>
          <p:cNvPicPr preferRelativeResize="0"/>
          <p:nvPr/>
        </p:nvPicPr>
        <p:blipFill rotWithShape="1">
          <a:blip r:embed="rId6">
            <a:alphaModFix/>
          </a:blip>
          <a:srcRect b="0" l="0" r="0" t="0"/>
          <a:stretch/>
        </p:blipFill>
        <p:spPr>
          <a:xfrm>
            <a:off x="2856175" y="1319675"/>
            <a:ext cx="3694750" cy="50447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descr="A picture containing clock&#10;&#10;Description automatically generated" id="680" name="Google Shape;680;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1" name="Google Shape;681;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2" name="Google Shape;682;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3" name="Google Shape;683;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4" name="Google Shape;684;p45"/>
          <p:cNvSpPr/>
          <p:nvPr/>
        </p:nvSpPr>
        <p:spPr>
          <a:xfrm>
            <a:off x="212449" y="285508"/>
            <a:ext cx="10726482"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Describe and Understand Plot Elements</a:t>
            </a:r>
            <a:endParaRPr b="0" i="0" sz="1400" u="none" cap="none" strike="noStrike">
              <a:solidFill>
                <a:srgbClr val="000000"/>
              </a:solidFill>
              <a:latin typeface="Century Gothic"/>
              <a:ea typeface="Century Gothic"/>
              <a:cs typeface="Century Gothic"/>
              <a:sym typeface="Century Gothic"/>
            </a:endParaRPr>
          </a:p>
        </p:txBody>
      </p:sp>
      <p:sp>
        <p:nvSpPr>
          <p:cNvPr id="685" name="Google Shape;685;p45"/>
          <p:cNvSpPr/>
          <p:nvPr/>
        </p:nvSpPr>
        <p:spPr>
          <a:xfrm>
            <a:off x="10211745" y="140913"/>
            <a:ext cx="1807512" cy="1033722"/>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184</a:t>
            </a:r>
            <a:endParaRPr b="0" i="0" sz="1400" u="none" cap="none" strike="noStrike">
              <a:solidFill>
                <a:srgbClr val="000000"/>
              </a:solidFill>
              <a:latin typeface="Century Gothic"/>
              <a:ea typeface="Century Gothic"/>
              <a:cs typeface="Century Gothic"/>
              <a:sym typeface="Century Gothic"/>
            </a:endParaRPr>
          </a:p>
        </p:txBody>
      </p:sp>
      <p:sp>
        <p:nvSpPr>
          <p:cNvPr id="686" name="Google Shape;686;p45"/>
          <p:cNvSpPr txBox="1"/>
          <p:nvPr/>
        </p:nvSpPr>
        <p:spPr>
          <a:xfrm>
            <a:off x="7245305" y="2247241"/>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87" name="Google Shape;687;p45"/>
          <p:cNvPicPr preferRelativeResize="0"/>
          <p:nvPr/>
        </p:nvPicPr>
        <p:blipFill rotWithShape="1">
          <a:blip r:embed="rId6">
            <a:alphaModFix/>
          </a:blip>
          <a:srcRect b="0" l="0" r="0" t="0"/>
          <a:stretch/>
        </p:blipFill>
        <p:spPr>
          <a:xfrm>
            <a:off x="2371462" y="1358175"/>
            <a:ext cx="3841650" cy="51932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descr="A picture containing clock&#10;&#10;Description automatically generated" id="693" name="Google Shape;693;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4" name="Google Shape;694;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5" name="Google Shape;695;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6" name="Google Shape;696;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7" name="Google Shape;697;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for a Reader</a:t>
            </a:r>
            <a:endParaRPr b="0" i="0" sz="3600" u="none" cap="none" strike="noStrike">
              <a:solidFill>
                <a:srgbClr val="000000"/>
              </a:solidFill>
              <a:latin typeface="Century Gothic"/>
              <a:ea typeface="Century Gothic"/>
              <a:cs typeface="Century Gothic"/>
              <a:sym typeface="Century Gothic"/>
            </a:endParaRPr>
          </a:p>
        </p:txBody>
      </p:sp>
      <p:sp>
        <p:nvSpPr>
          <p:cNvPr id="698" name="Google Shape;698;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a:t>
            </a:r>
            <a:endParaRPr b="0" i="0" sz="1400" u="none" cap="none" strike="noStrike">
              <a:solidFill>
                <a:srgbClr val="000000"/>
              </a:solidFill>
              <a:latin typeface="Century Gothic"/>
              <a:ea typeface="Century Gothic"/>
              <a:cs typeface="Century Gothic"/>
              <a:sym typeface="Century Gothic"/>
            </a:endParaRPr>
          </a:p>
        </p:txBody>
      </p:sp>
      <p:sp>
        <p:nvSpPr>
          <p:cNvPr id="699" name="Google Shape;699;p46"/>
          <p:cNvSpPr txBox="1"/>
          <p:nvPr/>
        </p:nvSpPr>
        <p:spPr>
          <a:xfrm>
            <a:off x="8214482" y="2246953"/>
            <a:ext cx="3518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700" name="Google Shape;700;p46"/>
          <p:cNvPicPr preferRelativeResize="0"/>
          <p:nvPr/>
        </p:nvPicPr>
        <p:blipFill rotWithShape="1">
          <a:blip r:embed="rId6">
            <a:alphaModFix/>
          </a:blip>
          <a:srcRect b="0" l="0" r="0" t="0"/>
          <a:stretch/>
        </p:blipFill>
        <p:spPr>
          <a:xfrm>
            <a:off x="2943375" y="1408475"/>
            <a:ext cx="3666999" cy="50365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descr="A picture containing clock&#10;&#10;Description automatically generated" id="706" name="Google Shape;706;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7" name="Google Shape;707;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8" name="Google Shape;708;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9" name="Google Shape;709;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0" name="Google Shape;710;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711" name="Google Shape;711;p47"/>
          <p:cNvPicPr preferRelativeResize="0"/>
          <p:nvPr/>
        </p:nvPicPr>
        <p:blipFill rotWithShape="1">
          <a:blip r:embed="rId6">
            <a:alphaModFix/>
          </a:blip>
          <a:srcRect b="0" l="0" r="0" t="0"/>
          <a:stretch/>
        </p:blipFill>
        <p:spPr>
          <a:xfrm>
            <a:off x="4659604" y="1702323"/>
            <a:ext cx="5495790" cy="4501870"/>
          </a:xfrm>
          <a:prstGeom prst="rect">
            <a:avLst/>
          </a:prstGeom>
          <a:noFill/>
          <a:ln>
            <a:noFill/>
          </a:ln>
        </p:spPr>
      </p:pic>
      <p:pic>
        <p:nvPicPr>
          <p:cNvPr id="712" name="Google Shape;712;p47"/>
          <p:cNvPicPr preferRelativeResize="0"/>
          <p:nvPr/>
        </p:nvPicPr>
        <p:blipFill>
          <a:blip r:embed="rId7">
            <a:alphaModFix/>
          </a:blip>
          <a:stretch>
            <a:fillRect/>
          </a:stretch>
        </p:blipFill>
        <p:spPr>
          <a:xfrm>
            <a:off x="1339275" y="2000626"/>
            <a:ext cx="1209675" cy="1209675"/>
          </a:xfrm>
          <a:prstGeom prst="rect">
            <a:avLst/>
          </a:prstGeom>
          <a:noFill/>
          <a:ln>
            <a:noFill/>
          </a:ln>
        </p:spPr>
      </p:pic>
      <p:pic>
        <p:nvPicPr>
          <p:cNvPr id="713" name="Google Shape;713;p47"/>
          <p:cNvPicPr preferRelativeResize="0"/>
          <p:nvPr/>
        </p:nvPicPr>
        <p:blipFill>
          <a:blip r:embed="rId8">
            <a:alphaModFix/>
          </a:blip>
          <a:stretch>
            <a:fillRect/>
          </a:stretch>
        </p:blipFill>
        <p:spPr>
          <a:xfrm>
            <a:off x="2701350" y="2000626"/>
            <a:ext cx="1200150" cy="1190625"/>
          </a:xfrm>
          <a:prstGeom prst="rect">
            <a:avLst/>
          </a:prstGeom>
          <a:noFill/>
          <a:ln>
            <a:noFill/>
          </a:ln>
        </p:spPr>
      </p:pic>
      <p:pic>
        <p:nvPicPr>
          <p:cNvPr id="714" name="Google Shape;714;p47"/>
          <p:cNvPicPr preferRelativeResize="0"/>
          <p:nvPr/>
        </p:nvPicPr>
        <p:blipFill>
          <a:blip r:embed="rId9">
            <a:alphaModFix/>
          </a:blip>
          <a:stretch>
            <a:fillRect/>
          </a:stretch>
        </p:blipFill>
        <p:spPr>
          <a:xfrm>
            <a:off x="1339275" y="3362700"/>
            <a:ext cx="1200150" cy="1200150"/>
          </a:xfrm>
          <a:prstGeom prst="rect">
            <a:avLst/>
          </a:prstGeom>
          <a:noFill/>
          <a:ln>
            <a:noFill/>
          </a:ln>
        </p:spPr>
      </p:pic>
      <p:pic>
        <p:nvPicPr>
          <p:cNvPr id="715" name="Google Shape;715;p47"/>
          <p:cNvPicPr preferRelativeResize="0"/>
          <p:nvPr/>
        </p:nvPicPr>
        <p:blipFill>
          <a:blip r:embed="rId10">
            <a:alphaModFix/>
          </a:blip>
          <a:stretch>
            <a:fillRect/>
          </a:stretch>
        </p:blipFill>
        <p:spPr>
          <a:xfrm>
            <a:off x="2701350" y="3343650"/>
            <a:ext cx="1209675" cy="1219200"/>
          </a:xfrm>
          <a:prstGeom prst="rect">
            <a:avLst/>
          </a:prstGeom>
          <a:noFill/>
          <a:ln>
            <a:noFill/>
          </a:ln>
        </p:spPr>
      </p:pic>
      <p:pic>
        <p:nvPicPr>
          <p:cNvPr id="716" name="Google Shape;716;p47"/>
          <p:cNvPicPr preferRelativeResize="0"/>
          <p:nvPr/>
        </p:nvPicPr>
        <p:blipFill>
          <a:blip r:embed="rId11">
            <a:alphaModFix/>
          </a:blip>
          <a:stretch>
            <a:fillRect/>
          </a:stretch>
        </p:blipFill>
        <p:spPr>
          <a:xfrm>
            <a:off x="1339275" y="4715251"/>
            <a:ext cx="1200150" cy="1190625"/>
          </a:xfrm>
          <a:prstGeom prst="rect">
            <a:avLst/>
          </a:prstGeom>
          <a:noFill/>
          <a:ln>
            <a:noFill/>
          </a:ln>
        </p:spPr>
      </p:pic>
      <p:pic>
        <p:nvPicPr>
          <p:cNvPr id="717" name="Google Shape;717;p47"/>
          <p:cNvPicPr preferRelativeResize="0"/>
          <p:nvPr/>
        </p:nvPicPr>
        <p:blipFill>
          <a:blip r:embed="rId12">
            <a:alphaModFix/>
          </a:blip>
          <a:stretch>
            <a:fillRect/>
          </a:stretch>
        </p:blipFill>
        <p:spPr>
          <a:xfrm>
            <a:off x="2701350" y="4715251"/>
            <a:ext cx="1209675" cy="11906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descr="A picture containing clock&#10;&#10;Description automatically generated" id="723" name="Google Shape;723;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4" name="Google Shape;724;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5" name="Google Shape;725;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6" name="Google Shape;726;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7" name="Google Shape;727;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Launch Writing Workshop</a:t>
            </a:r>
            <a:endParaRPr b="0" i="0" sz="4000" u="none" cap="none" strike="noStrike">
              <a:solidFill>
                <a:srgbClr val="000000"/>
              </a:solidFill>
              <a:latin typeface="Century Gothic"/>
              <a:ea typeface="Century Gothic"/>
              <a:cs typeface="Century Gothic"/>
              <a:sym typeface="Century Gothic"/>
            </a:endParaRPr>
          </a:p>
        </p:txBody>
      </p:sp>
      <p:sp>
        <p:nvSpPr>
          <p:cNvPr id="728" name="Google Shape;728;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a:t>
            </a:r>
            <a:endParaRPr b="0" i="0" sz="1400" u="none" cap="none" strike="noStrike">
              <a:solidFill>
                <a:srgbClr val="000000"/>
              </a:solidFill>
              <a:latin typeface="Century Gothic"/>
              <a:ea typeface="Century Gothic"/>
              <a:cs typeface="Century Gothic"/>
              <a:sym typeface="Century Gothic"/>
            </a:endParaRPr>
          </a:p>
        </p:txBody>
      </p:sp>
      <p:sp>
        <p:nvSpPr>
          <p:cNvPr id="729" name="Google Shape;729;p48"/>
          <p:cNvSpPr txBox="1"/>
          <p:nvPr/>
        </p:nvSpPr>
        <p:spPr>
          <a:xfrm>
            <a:off x="7825659" y="2447310"/>
            <a:ext cx="3274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192 in your Student Interactive</a:t>
            </a:r>
            <a:endParaRPr b="0" i="0" sz="1400" u="none" cap="none" strike="noStrike">
              <a:solidFill>
                <a:srgbClr val="000000"/>
              </a:solidFill>
              <a:latin typeface="Arial"/>
              <a:ea typeface="Arial"/>
              <a:cs typeface="Arial"/>
              <a:sym typeface="Arial"/>
            </a:endParaRPr>
          </a:p>
        </p:txBody>
      </p:sp>
      <p:pic>
        <p:nvPicPr>
          <p:cNvPr id="730" name="Google Shape;730;p48"/>
          <p:cNvPicPr preferRelativeResize="0"/>
          <p:nvPr/>
        </p:nvPicPr>
        <p:blipFill rotWithShape="1">
          <a:blip r:embed="rId6">
            <a:alphaModFix/>
          </a:blip>
          <a:srcRect b="0" l="0" r="0" t="0"/>
          <a:stretch/>
        </p:blipFill>
        <p:spPr>
          <a:xfrm>
            <a:off x="2934939" y="1379580"/>
            <a:ext cx="3537225" cy="48246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descr="A picture containing clock&#10;&#10;Description automatically generated" id="130" name="Google Shape;130;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1" name="Google Shape;131;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2" name="Google Shape;132;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3" name="Google Shape;133;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34" name="Google Shape;134;p8"/>
          <p:cNvSpPr txBox="1"/>
          <p:nvPr/>
        </p:nvSpPr>
        <p:spPr>
          <a:xfrm>
            <a:off x="1339273" y="1831086"/>
            <a:ext cx="2566225"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jump</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5" name="Google Shape;135;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6" name="Google Shape;136;p8"/>
          <p:cNvSpPr txBox="1"/>
          <p:nvPr/>
        </p:nvSpPr>
        <p:spPr>
          <a:xfrm>
            <a:off x="1123706" y="3184898"/>
            <a:ext cx="2997354"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jumped</a:t>
            </a:r>
            <a:endParaRPr b="0" i="0" sz="1400" u="none" cap="none" strike="noStrike">
              <a:solidFill>
                <a:srgbClr val="000000"/>
              </a:solidFill>
              <a:latin typeface="Century Gothic"/>
              <a:ea typeface="Century Gothic"/>
              <a:cs typeface="Century Gothic"/>
              <a:sym typeface="Century Gothic"/>
            </a:endParaRPr>
          </a:p>
        </p:txBody>
      </p:sp>
      <p:sp>
        <p:nvSpPr>
          <p:cNvPr id="137" name="Google Shape;137;p8"/>
          <p:cNvSpPr txBox="1"/>
          <p:nvPr/>
        </p:nvSpPr>
        <p:spPr>
          <a:xfrm>
            <a:off x="1123706" y="4641962"/>
            <a:ext cx="2997357"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jumping</a:t>
            </a:r>
            <a:endParaRPr b="0" i="0" sz="1400" u="none" cap="none" strike="noStrike">
              <a:solidFill>
                <a:srgbClr val="000000"/>
              </a:solidFill>
              <a:latin typeface="Century Gothic"/>
              <a:ea typeface="Century Gothic"/>
              <a:cs typeface="Century Gothic"/>
              <a:sym typeface="Century Gothic"/>
            </a:endParaRPr>
          </a:p>
        </p:txBody>
      </p:sp>
      <p:sp>
        <p:nvSpPr>
          <p:cNvPr id="138" name="Google Shape;138;p8"/>
          <p:cNvSpPr txBox="1"/>
          <p:nvPr/>
        </p:nvSpPr>
        <p:spPr>
          <a:xfrm>
            <a:off x="6275257" y="2127381"/>
            <a:ext cx="2566225"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cat</a:t>
            </a:r>
            <a:endParaRPr b="0" i="0" sz="1400" u="none" cap="none" strike="noStrike">
              <a:solidFill>
                <a:srgbClr val="000000"/>
              </a:solidFill>
              <a:latin typeface="Century Gothic"/>
              <a:ea typeface="Century Gothic"/>
              <a:cs typeface="Century Gothic"/>
              <a:sym typeface="Century Gothic"/>
            </a:endParaRPr>
          </a:p>
        </p:txBody>
      </p:sp>
      <p:sp>
        <p:nvSpPr>
          <p:cNvPr id="139" name="Google Shape;139;p8"/>
          <p:cNvSpPr txBox="1"/>
          <p:nvPr/>
        </p:nvSpPr>
        <p:spPr>
          <a:xfrm>
            <a:off x="6315226" y="4034745"/>
            <a:ext cx="2566225"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glass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descr="A picture containing clock&#10;&#10;Description automatically generated" id="736" name="Google Shape;736;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7" name="Google Shape;737;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8" name="Google Shape;738;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9" name="Google Shape;739;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0" name="Google Shape;740;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41" name="Google Shape;741;p49"/>
          <p:cNvSpPr txBox="1"/>
          <p:nvPr/>
        </p:nvSpPr>
        <p:spPr>
          <a:xfrm>
            <a:off x="995894" y="1899966"/>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make revisions</a:t>
            </a:r>
            <a:r>
              <a:rPr b="0" i="0" lang="en-US" sz="3200" u="none" cap="none" strike="noStrike">
                <a:solidFill>
                  <a:schemeClr val="dk1"/>
                </a:solidFill>
                <a:latin typeface="Century Gothic"/>
                <a:ea typeface="Century Gothic"/>
                <a:cs typeface="Century Gothic"/>
                <a:sym typeface="Century Gothic"/>
              </a:rPr>
              <a:t> to your writing. </a:t>
            </a:r>
            <a:endParaRPr b="0" i="0" sz="3200" u="none" cap="none" strike="noStrike">
              <a:solidFill>
                <a:schemeClr val="dk1"/>
              </a:solidFill>
              <a:latin typeface="Century Gothic"/>
              <a:ea typeface="Century Gothic"/>
              <a:cs typeface="Century Gothic"/>
              <a:sym typeface="Century Gothic"/>
            </a:endParaRPr>
          </a:p>
        </p:txBody>
      </p:sp>
      <p:sp>
        <p:nvSpPr>
          <p:cNvPr id="742" name="Google Shape;742;p49"/>
          <p:cNvSpPr txBox="1"/>
          <p:nvPr/>
        </p:nvSpPr>
        <p:spPr>
          <a:xfrm>
            <a:off x="992880" y="2991179"/>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will </a:t>
            </a:r>
            <a:r>
              <a:rPr b="1" i="0" lang="en-US" sz="3200" u="none" cap="none" strike="noStrike">
                <a:solidFill>
                  <a:schemeClr val="dk1"/>
                </a:solidFill>
                <a:latin typeface="Century Gothic"/>
                <a:ea typeface="Century Gothic"/>
                <a:cs typeface="Century Gothic"/>
                <a:sym typeface="Century Gothic"/>
              </a:rPr>
              <a:t>use</a:t>
            </a:r>
            <a:r>
              <a:rPr b="0" i="0" lang="en-US" sz="3200" u="none" cap="none" strike="noStrike">
                <a:solidFill>
                  <a:schemeClr val="dk1"/>
                </a:solidFill>
                <a:latin typeface="Century Gothic"/>
                <a:ea typeface="Century Gothic"/>
                <a:cs typeface="Century Gothic"/>
                <a:sym typeface="Century Gothic"/>
              </a:rPr>
              <a:t> the steps on page 192 in your student interactive to help you.</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43" name="Google Shape;743;p49"/>
          <p:cNvPicPr preferRelativeResize="0"/>
          <p:nvPr/>
        </p:nvPicPr>
        <p:blipFill rotWithShape="1">
          <a:blip r:embed="rId6">
            <a:alphaModFix/>
          </a:blip>
          <a:srcRect b="0" l="0" r="0" t="0"/>
          <a:stretch/>
        </p:blipFill>
        <p:spPr>
          <a:xfrm>
            <a:off x="9106572" y="2867900"/>
            <a:ext cx="2429785" cy="2429785"/>
          </a:xfrm>
          <a:prstGeom prst="rect">
            <a:avLst/>
          </a:prstGeom>
          <a:noFill/>
          <a:ln>
            <a:noFill/>
          </a:ln>
        </p:spPr>
      </p:pic>
      <p:sp>
        <p:nvSpPr>
          <p:cNvPr id="744" name="Google Shape;744;p49"/>
          <p:cNvSpPr txBox="1"/>
          <p:nvPr/>
        </p:nvSpPr>
        <p:spPr>
          <a:xfrm>
            <a:off x="992880" y="4574835"/>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how using the steps helped improve your writing.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descr="A picture containing clock&#10;&#10;Description automatically generated" id="750" name="Google Shape;750;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1" name="Google Shape;751;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2" name="Google Shape;752;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3" name="Google Shape;753;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4" name="Google Shape;754;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55" name="Google Shape;755;p50"/>
          <p:cNvSpPr txBox="1"/>
          <p:nvPr/>
        </p:nvSpPr>
        <p:spPr>
          <a:xfrm>
            <a:off x="5994245" y="402124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driving</a:t>
            </a:r>
            <a:endParaRPr b="0" i="0" sz="1400" u="none" cap="none" strike="noStrike">
              <a:solidFill>
                <a:srgbClr val="000000"/>
              </a:solidFill>
              <a:latin typeface="Century Gothic"/>
              <a:ea typeface="Century Gothic"/>
              <a:cs typeface="Century Gothic"/>
              <a:sym typeface="Century Gothic"/>
            </a:endParaRPr>
          </a:p>
        </p:txBody>
      </p:sp>
      <p:sp>
        <p:nvSpPr>
          <p:cNvPr id="756" name="Google Shape;756;p50"/>
          <p:cNvSpPr txBox="1"/>
          <p:nvPr/>
        </p:nvSpPr>
        <p:spPr>
          <a:xfrm>
            <a:off x="1725693" y="230448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bones</a:t>
            </a:r>
            <a:endParaRPr b="0" i="0" sz="1400" u="none" cap="none" strike="noStrike">
              <a:solidFill>
                <a:srgbClr val="000000"/>
              </a:solidFill>
              <a:latin typeface="Century Gothic"/>
              <a:ea typeface="Century Gothic"/>
              <a:cs typeface="Century Gothic"/>
              <a:sym typeface="Century Gothic"/>
            </a:endParaRPr>
          </a:p>
        </p:txBody>
      </p:sp>
      <p:sp>
        <p:nvSpPr>
          <p:cNvPr id="757" name="Google Shape;757;p50"/>
          <p:cNvSpPr txBox="1"/>
          <p:nvPr/>
        </p:nvSpPr>
        <p:spPr>
          <a:xfrm>
            <a:off x="5994245" y="230448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watches</a:t>
            </a:r>
            <a:endParaRPr b="0" i="0" sz="1400" u="none" cap="none" strike="noStrike">
              <a:solidFill>
                <a:srgbClr val="000000"/>
              </a:solidFill>
              <a:latin typeface="Century Gothic"/>
              <a:ea typeface="Century Gothic"/>
              <a:cs typeface="Century Gothic"/>
              <a:sym typeface="Century Gothic"/>
            </a:endParaRPr>
          </a:p>
        </p:txBody>
      </p:sp>
      <p:sp>
        <p:nvSpPr>
          <p:cNvPr id="758" name="Google Shape;758;p50"/>
          <p:cNvSpPr txBox="1"/>
          <p:nvPr/>
        </p:nvSpPr>
        <p:spPr>
          <a:xfrm>
            <a:off x="1725693" y="4021244"/>
            <a:ext cx="3354303"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watched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pic>
        <p:nvPicPr>
          <p:cNvPr descr="A picture containing clock&#10;&#10;Description automatically generated" id="764" name="Google Shape;764;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5" name="Google Shape;765;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6" name="Google Shape;766;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7" name="Google Shape;767;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8" name="Google Shape;768;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69" name="Google Shape;769;p51"/>
          <p:cNvSpPr txBox="1"/>
          <p:nvPr/>
        </p:nvSpPr>
        <p:spPr>
          <a:xfrm>
            <a:off x="1339273" y="1704275"/>
            <a:ext cx="9143494" cy="3970277"/>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3600" u="none" cap="none" strike="noStrike">
                <a:solidFill>
                  <a:srgbClr val="000000"/>
                </a:solidFill>
                <a:latin typeface="Century Gothic"/>
                <a:ea typeface="Century Gothic"/>
                <a:cs typeface="Century Gothic"/>
                <a:sym typeface="Century Gothic"/>
              </a:rPr>
              <a:t>Name</a:t>
            </a:r>
            <a:r>
              <a:rPr b="0" i="0" lang="en-US" sz="3600" u="none" cap="none" strike="noStrike">
                <a:solidFill>
                  <a:srgbClr val="000000"/>
                </a:solidFill>
                <a:latin typeface="Century Gothic"/>
                <a:ea typeface="Century Gothic"/>
                <a:cs typeface="Century Gothic"/>
                <a:sym typeface="Century Gothic"/>
              </a:rPr>
              <a:t> a word you would like find the spelling of.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3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1" i="0" lang="en-US" sz="3600" u="none" cap="none" strike="noStrike">
                <a:solidFill>
                  <a:srgbClr val="000000"/>
                </a:solidFill>
                <a:latin typeface="Century Gothic"/>
                <a:ea typeface="Century Gothic"/>
                <a:cs typeface="Century Gothic"/>
                <a:sym typeface="Century Gothic"/>
              </a:rPr>
              <a:t>Find</a:t>
            </a:r>
            <a:r>
              <a:rPr b="0" i="0" lang="en-US" sz="3600" u="none" cap="none" strike="noStrike">
                <a:solidFill>
                  <a:srgbClr val="000000"/>
                </a:solidFill>
                <a:latin typeface="Century Gothic"/>
                <a:ea typeface="Century Gothic"/>
                <a:cs typeface="Century Gothic"/>
                <a:sym typeface="Century Gothic"/>
              </a:rPr>
              <a:t> it in the dictionary.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3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1" i="0" lang="en-US" sz="3600" u="none" cap="none" strike="noStrike">
                <a:solidFill>
                  <a:srgbClr val="000000"/>
                </a:solidFill>
                <a:latin typeface="Century Gothic"/>
                <a:ea typeface="Century Gothic"/>
                <a:cs typeface="Century Gothic"/>
                <a:sym typeface="Century Gothic"/>
              </a:rPr>
              <a:t>Write</a:t>
            </a:r>
            <a:r>
              <a:rPr b="0" i="0" lang="en-US" sz="3600" u="none" cap="none" strike="noStrike">
                <a:solidFill>
                  <a:srgbClr val="000000"/>
                </a:solidFill>
                <a:latin typeface="Century Gothic"/>
                <a:ea typeface="Century Gothic"/>
                <a:cs typeface="Century Gothic"/>
                <a:sym typeface="Century Gothic"/>
              </a:rPr>
              <a:t> the correct spelling and any forms of the word with inflectional endings.</a:t>
            </a:r>
            <a:endParaRPr b="0" i="0" sz="3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descr="A picture containing drawing, lamp&#10;&#10;Description automatically generated" id="775" name="Google Shape;775;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76" name="Google Shape;776;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77" name="Google Shape;777;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78" name="Google Shape;778;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79" name="Google Shape;779;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80" name="Google Shape;780;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descr="A picture containing clock&#10;&#10;Description automatically generated" id="786" name="Google Shape;786;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7" name="Google Shape;787;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8" name="Google Shape;788;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9" name="Google Shape;789;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0" name="Google Shape;790;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91" name="Google Shape;791;p53"/>
          <p:cNvSpPr txBox="1"/>
          <p:nvPr/>
        </p:nvSpPr>
        <p:spPr>
          <a:xfrm>
            <a:off x="2088977" y="2289093"/>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foxes</a:t>
            </a:r>
            <a:endParaRPr b="0" i="0" sz="1400" u="none" cap="none" strike="noStrike">
              <a:solidFill>
                <a:srgbClr val="000000"/>
              </a:solidFill>
              <a:latin typeface="Century Gothic"/>
              <a:ea typeface="Century Gothic"/>
              <a:cs typeface="Century Gothic"/>
              <a:sym typeface="Century Gothic"/>
            </a:endParaRPr>
          </a:p>
        </p:txBody>
      </p:sp>
      <p:sp>
        <p:nvSpPr>
          <p:cNvPr id="792" name="Google Shape;792;p53"/>
          <p:cNvSpPr txBox="1"/>
          <p:nvPr/>
        </p:nvSpPr>
        <p:spPr>
          <a:xfrm>
            <a:off x="6365339" y="2304480"/>
            <a:ext cx="3115296"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chatted</a:t>
            </a:r>
            <a:endParaRPr b="0" i="0" sz="1400" u="none" cap="none" strike="noStrike">
              <a:solidFill>
                <a:srgbClr val="000000"/>
              </a:solidFill>
              <a:latin typeface="Century Gothic"/>
              <a:ea typeface="Century Gothic"/>
              <a:cs typeface="Century Gothic"/>
              <a:sym typeface="Century Gothic"/>
            </a:endParaRPr>
          </a:p>
        </p:txBody>
      </p:sp>
      <p:sp>
        <p:nvSpPr>
          <p:cNvPr id="793" name="Google Shape;793;p53"/>
          <p:cNvSpPr txBox="1"/>
          <p:nvPr/>
        </p:nvSpPr>
        <p:spPr>
          <a:xfrm>
            <a:off x="2088977" y="3854959"/>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toys</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53"/>
          <p:cNvSpPr txBox="1"/>
          <p:nvPr/>
        </p:nvSpPr>
        <p:spPr>
          <a:xfrm>
            <a:off x="6424309" y="3874813"/>
            <a:ext cx="2997355"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running</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descr="A picture containing clock&#10;&#10;Description automatically generated" id="800" name="Google Shape;800;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1" name="Google Shape;801;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2" name="Google Shape;802;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3" name="Google Shape;803;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4" name="Google Shape;804;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and Confirm Predictions</a:t>
            </a:r>
            <a:endParaRPr b="0" i="0" sz="1400" u="none" cap="none" strike="noStrike">
              <a:solidFill>
                <a:srgbClr val="000000"/>
              </a:solidFill>
              <a:latin typeface="Century Gothic"/>
              <a:ea typeface="Century Gothic"/>
              <a:cs typeface="Century Gothic"/>
              <a:sym typeface="Century Gothic"/>
            </a:endParaRPr>
          </a:p>
        </p:txBody>
      </p:sp>
      <p:sp>
        <p:nvSpPr>
          <p:cNvPr id="805" name="Google Shape;805;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185</a:t>
            </a:r>
            <a:endParaRPr b="0" i="0" sz="1400" u="none" cap="none" strike="noStrike">
              <a:solidFill>
                <a:srgbClr val="000000"/>
              </a:solidFill>
              <a:latin typeface="Century Gothic"/>
              <a:ea typeface="Century Gothic"/>
              <a:cs typeface="Century Gothic"/>
              <a:sym typeface="Century Gothic"/>
            </a:endParaRPr>
          </a:p>
        </p:txBody>
      </p:sp>
      <p:pic>
        <p:nvPicPr>
          <p:cNvPr id="806" name="Google Shape;806;p56"/>
          <p:cNvPicPr preferRelativeResize="0"/>
          <p:nvPr/>
        </p:nvPicPr>
        <p:blipFill rotWithShape="1">
          <a:blip r:embed="rId6">
            <a:alphaModFix/>
          </a:blip>
          <a:srcRect b="0" l="0" r="0" t="0"/>
          <a:stretch/>
        </p:blipFill>
        <p:spPr>
          <a:xfrm>
            <a:off x="1701025" y="1403500"/>
            <a:ext cx="3648100" cy="4960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07" name="Google Shape;807;p56"/>
          <p:cNvSpPr txBox="1"/>
          <p:nvPr/>
        </p:nvSpPr>
        <p:spPr>
          <a:xfrm>
            <a:off x="5850350" y="1828188"/>
            <a:ext cx="61689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chemeClr val="dk1"/>
                </a:solidFill>
                <a:latin typeface="Century Gothic"/>
                <a:ea typeface="Century Gothic"/>
                <a:cs typeface="Century Gothic"/>
                <a:sym typeface="Century Gothic"/>
              </a:rPr>
              <a:t>Remind</a:t>
            </a:r>
            <a:r>
              <a:rPr lang="en-US" sz="2800">
                <a:solidFill>
                  <a:schemeClr val="dk1"/>
                </a:solidFill>
                <a:latin typeface="Century Gothic"/>
                <a:ea typeface="Century Gothic"/>
                <a:cs typeface="Century Gothic"/>
                <a:sym typeface="Century Gothic"/>
              </a:rPr>
              <a:t> yourself of what you already know about the story.</a:t>
            </a:r>
            <a:endParaRPr sz="2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28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US" sz="2800">
                <a:solidFill>
                  <a:schemeClr val="dk1"/>
                </a:solidFill>
                <a:latin typeface="Century Gothic"/>
                <a:ea typeface="Century Gothic"/>
                <a:cs typeface="Century Gothic"/>
                <a:sym typeface="Century Gothic"/>
              </a:rPr>
              <a:t>Look</a:t>
            </a:r>
            <a:r>
              <a:rPr lang="en-US" sz="2800">
                <a:solidFill>
                  <a:schemeClr val="dk1"/>
                </a:solidFill>
                <a:latin typeface="Century Gothic"/>
                <a:ea typeface="Century Gothic"/>
                <a:cs typeface="Century Gothic"/>
                <a:sym typeface="Century Gothic"/>
              </a:rPr>
              <a:t> at clues in the text and combine them with what you already know to guess what will happen next. </a:t>
            </a:r>
            <a:endParaRPr sz="2800">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descr="A picture containing clock&#10;&#10;Description automatically generated" id="813" name="Google Shape;813;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4" name="Google Shape;814;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5" name="Google Shape;815;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6" name="Google Shape;816;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7" name="Google Shape;817;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Close Read – Make and Confirm Predictions</a:t>
            </a:r>
            <a:endParaRPr b="0" i="0" sz="3600" u="none" cap="none" strike="noStrike">
              <a:solidFill>
                <a:srgbClr val="000000"/>
              </a:solidFill>
              <a:latin typeface="Century Gothic"/>
              <a:ea typeface="Century Gothic"/>
              <a:cs typeface="Century Gothic"/>
              <a:sym typeface="Century Gothic"/>
            </a:endParaRPr>
          </a:p>
        </p:txBody>
      </p:sp>
      <p:sp>
        <p:nvSpPr>
          <p:cNvPr id="818" name="Google Shape;818;p58"/>
          <p:cNvSpPr/>
          <p:nvPr/>
        </p:nvSpPr>
        <p:spPr>
          <a:xfrm>
            <a:off x="10308265" y="272724"/>
            <a:ext cx="1863535" cy="953285"/>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170</a:t>
            </a:r>
            <a:endParaRPr b="0" i="0" sz="1400" u="none" cap="none" strike="noStrike">
              <a:solidFill>
                <a:srgbClr val="000000"/>
              </a:solidFill>
              <a:latin typeface="Century Gothic"/>
              <a:ea typeface="Century Gothic"/>
              <a:cs typeface="Century Gothic"/>
              <a:sym typeface="Century Gothic"/>
            </a:endParaRPr>
          </a:p>
        </p:txBody>
      </p:sp>
      <p:sp>
        <p:nvSpPr>
          <p:cNvPr id="819" name="Google Shape;819;p58"/>
          <p:cNvSpPr txBox="1"/>
          <p:nvPr/>
        </p:nvSpPr>
        <p:spPr>
          <a:xfrm>
            <a:off x="7988824" y="2447058"/>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170 in your Student Interactive. </a:t>
            </a:r>
            <a:endParaRPr b="0" i="0" sz="1400" u="none" cap="none" strike="noStrike">
              <a:solidFill>
                <a:srgbClr val="000000"/>
              </a:solidFill>
              <a:latin typeface="Arial"/>
              <a:ea typeface="Arial"/>
              <a:cs typeface="Arial"/>
              <a:sym typeface="Arial"/>
            </a:endParaRPr>
          </a:p>
        </p:txBody>
      </p:sp>
      <p:pic>
        <p:nvPicPr>
          <p:cNvPr id="820" name="Google Shape;820;p58"/>
          <p:cNvPicPr preferRelativeResize="0"/>
          <p:nvPr/>
        </p:nvPicPr>
        <p:blipFill rotWithShape="1">
          <a:blip r:embed="rId6">
            <a:alphaModFix/>
          </a:blip>
          <a:srcRect b="0" l="0" r="0" t="0"/>
          <a:stretch/>
        </p:blipFill>
        <p:spPr>
          <a:xfrm>
            <a:off x="3122049" y="1408475"/>
            <a:ext cx="3717624" cy="5084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descr="A picture containing clock&#10;&#10;Description automatically generated" id="826" name="Google Shape;826;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7" name="Google Shape;827;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8" name="Google Shape;828;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9" name="Google Shape;829;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0" name="Google Shape;830;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Close Read – Make and Confirm Predictions</a:t>
            </a:r>
            <a:endParaRPr b="0" i="0" sz="3600" u="none" cap="none" strike="noStrike">
              <a:solidFill>
                <a:srgbClr val="000000"/>
              </a:solidFill>
              <a:latin typeface="Century Gothic"/>
              <a:ea typeface="Century Gothic"/>
              <a:cs typeface="Century Gothic"/>
              <a:sym typeface="Century Gothic"/>
            </a:endParaRPr>
          </a:p>
        </p:txBody>
      </p:sp>
      <p:sp>
        <p:nvSpPr>
          <p:cNvPr id="831" name="Google Shape;831;p54"/>
          <p:cNvSpPr/>
          <p:nvPr/>
        </p:nvSpPr>
        <p:spPr>
          <a:xfrm>
            <a:off x="10308265" y="272724"/>
            <a:ext cx="1863535" cy="953285"/>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173</a:t>
            </a:r>
            <a:endParaRPr b="0" i="0" sz="1400" u="none" cap="none" strike="noStrike">
              <a:solidFill>
                <a:srgbClr val="000000"/>
              </a:solidFill>
              <a:latin typeface="Century Gothic"/>
              <a:ea typeface="Century Gothic"/>
              <a:cs typeface="Century Gothic"/>
              <a:sym typeface="Century Gothic"/>
            </a:endParaRPr>
          </a:p>
        </p:txBody>
      </p:sp>
      <p:sp>
        <p:nvSpPr>
          <p:cNvPr id="832" name="Google Shape;832;p54"/>
          <p:cNvSpPr txBox="1"/>
          <p:nvPr/>
        </p:nvSpPr>
        <p:spPr>
          <a:xfrm>
            <a:off x="8156499" y="2447071"/>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173 in your Student Interactive. </a:t>
            </a:r>
            <a:endParaRPr b="0" i="0" sz="1400" u="none" cap="none" strike="noStrike">
              <a:solidFill>
                <a:srgbClr val="000000"/>
              </a:solidFill>
              <a:latin typeface="Arial"/>
              <a:ea typeface="Arial"/>
              <a:cs typeface="Arial"/>
              <a:sym typeface="Arial"/>
            </a:endParaRPr>
          </a:p>
        </p:txBody>
      </p:sp>
      <p:pic>
        <p:nvPicPr>
          <p:cNvPr id="833" name="Google Shape;833;p54"/>
          <p:cNvPicPr preferRelativeResize="0"/>
          <p:nvPr/>
        </p:nvPicPr>
        <p:blipFill rotWithShape="1">
          <a:blip r:embed="rId6">
            <a:alphaModFix/>
          </a:blip>
          <a:srcRect b="0" l="0" r="0" t="0"/>
          <a:stretch/>
        </p:blipFill>
        <p:spPr>
          <a:xfrm>
            <a:off x="2803525" y="1307875"/>
            <a:ext cx="3800051" cy="5178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descr="A picture containing clock&#10;&#10;Description automatically generated" id="839" name="Google Shape;839;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0" name="Google Shape;840;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1" name="Google Shape;841;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2" name="Google Shape;842;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3" name="Google Shape;843;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Close Read – Make and Confirm Predictions</a:t>
            </a:r>
            <a:endParaRPr b="0" i="0" sz="3600" u="none" cap="none" strike="noStrike">
              <a:solidFill>
                <a:srgbClr val="000000"/>
              </a:solidFill>
              <a:latin typeface="Century Gothic"/>
              <a:ea typeface="Century Gothic"/>
              <a:cs typeface="Century Gothic"/>
              <a:sym typeface="Century Gothic"/>
            </a:endParaRPr>
          </a:p>
        </p:txBody>
      </p:sp>
      <p:sp>
        <p:nvSpPr>
          <p:cNvPr id="844" name="Google Shape;844;p55"/>
          <p:cNvSpPr/>
          <p:nvPr/>
        </p:nvSpPr>
        <p:spPr>
          <a:xfrm>
            <a:off x="10308265" y="272724"/>
            <a:ext cx="1863535" cy="953285"/>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174</a:t>
            </a:r>
            <a:endParaRPr b="0" i="0" sz="1400" u="none" cap="none" strike="noStrike">
              <a:solidFill>
                <a:srgbClr val="000000"/>
              </a:solidFill>
              <a:latin typeface="Century Gothic"/>
              <a:ea typeface="Century Gothic"/>
              <a:cs typeface="Century Gothic"/>
              <a:sym typeface="Century Gothic"/>
            </a:endParaRPr>
          </a:p>
        </p:txBody>
      </p:sp>
      <p:sp>
        <p:nvSpPr>
          <p:cNvPr id="845" name="Google Shape;845;p55"/>
          <p:cNvSpPr txBox="1"/>
          <p:nvPr/>
        </p:nvSpPr>
        <p:spPr>
          <a:xfrm>
            <a:off x="7988824" y="2447058"/>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174 in your Student Interactive. </a:t>
            </a:r>
            <a:endParaRPr b="0" i="0" sz="1400" u="none" cap="none" strike="noStrike">
              <a:solidFill>
                <a:srgbClr val="000000"/>
              </a:solidFill>
              <a:latin typeface="Arial"/>
              <a:ea typeface="Arial"/>
              <a:cs typeface="Arial"/>
              <a:sym typeface="Arial"/>
            </a:endParaRPr>
          </a:p>
        </p:txBody>
      </p:sp>
      <p:pic>
        <p:nvPicPr>
          <p:cNvPr id="846" name="Google Shape;846;p55"/>
          <p:cNvPicPr preferRelativeResize="0"/>
          <p:nvPr/>
        </p:nvPicPr>
        <p:blipFill rotWithShape="1">
          <a:blip r:embed="rId6">
            <a:alphaModFix/>
          </a:blip>
          <a:srcRect b="0" l="0" r="0" t="0"/>
          <a:stretch/>
        </p:blipFill>
        <p:spPr>
          <a:xfrm>
            <a:off x="2999924" y="1492325"/>
            <a:ext cx="3668450" cy="49441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pic>
        <p:nvPicPr>
          <p:cNvPr descr="A picture containing clock&#10;&#10;Description automatically generated" id="852" name="Google Shape;852;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3" name="Google Shape;853;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4" name="Google Shape;854;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5" name="Google Shape;855;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6" name="Google Shape;856;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and Confirm Predictions</a:t>
            </a:r>
            <a:endParaRPr b="0" i="0" sz="1400" u="none" cap="none" strike="noStrike">
              <a:solidFill>
                <a:srgbClr val="000000"/>
              </a:solidFill>
              <a:latin typeface="Century Gothic"/>
              <a:ea typeface="Century Gothic"/>
              <a:cs typeface="Century Gothic"/>
              <a:sym typeface="Century Gothic"/>
            </a:endParaRPr>
          </a:p>
        </p:txBody>
      </p:sp>
      <p:sp>
        <p:nvSpPr>
          <p:cNvPr id="857" name="Google Shape;857;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185</a:t>
            </a:r>
            <a:endParaRPr b="0" i="0" sz="1400" u="none" cap="none" strike="noStrike">
              <a:solidFill>
                <a:srgbClr val="000000"/>
              </a:solidFill>
              <a:latin typeface="Century Gothic"/>
              <a:ea typeface="Century Gothic"/>
              <a:cs typeface="Century Gothic"/>
              <a:sym typeface="Century Gothic"/>
            </a:endParaRPr>
          </a:p>
        </p:txBody>
      </p:sp>
      <p:sp>
        <p:nvSpPr>
          <p:cNvPr id="858" name="Google Shape;858;p61"/>
          <p:cNvSpPr txBox="1"/>
          <p:nvPr/>
        </p:nvSpPr>
        <p:spPr>
          <a:xfrm>
            <a:off x="7010857" y="2473779"/>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59" name="Google Shape;859;p61"/>
          <p:cNvPicPr preferRelativeResize="0"/>
          <p:nvPr/>
        </p:nvPicPr>
        <p:blipFill rotWithShape="1">
          <a:blip r:embed="rId6">
            <a:alphaModFix/>
          </a:blip>
          <a:srcRect b="0" l="0" r="0" t="0"/>
          <a:stretch/>
        </p:blipFill>
        <p:spPr>
          <a:xfrm>
            <a:off x="2337425" y="1297875"/>
            <a:ext cx="3690525" cy="50809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descr="A picture containing clock&#10;&#10;Description automatically generated" id="145" name="Google Shape;145;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6" name="Google Shape;146;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7" name="Google Shape;147;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8" name="Google Shape;148;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9" name="Google Shape;149;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50" name="Google Shape;150;p9"/>
          <p:cNvSpPr txBox="1"/>
          <p:nvPr/>
        </p:nvSpPr>
        <p:spPr>
          <a:xfrm>
            <a:off x="819040" y="29808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follow</a:t>
            </a:r>
            <a:endParaRPr b="0" i="0" sz="1400" u="none" cap="none" strike="noStrike">
              <a:solidFill>
                <a:srgbClr val="000000"/>
              </a:solidFill>
              <a:latin typeface="Century Gothic"/>
              <a:ea typeface="Century Gothic"/>
              <a:cs typeface="Century Gothic"/>
              <a:sym typeface="Century Gothic"/>
            </a:endParaRPr>
          </a:p>
        </p:txBody>
      </p:sp>
      <p:sp>
        <p:nvSpPr>
          <p:cNvPr id="151" name="Google Shape;151;p9"/>
          <p:cNvSpPr txBox="1"/>
          <p:nvPr/>
        </p:nvSpPr>
        <p:spPr>
          <a:xfrm>
            <a:off x="4495801" y="295641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show</a:t>
            </a:r>
            <a:endParaRPr b="0" i="0" sz="1400" u="none" cap="none" strike="noStrike">
              <a:solidFill>
                <a:srgbClr val="000000"/>
              </a:solidFill>
              <a:latin typeface="Century Gothic"/>
              <a:ea typeface="Century Gothic"/>
              <a:cs typeface="Century Gothic"/>
              <a:sym typeface="Century Gothic"/>
            </a:endParaRPr>
          </a:p>
        </p:txBody>
      </p:sp>
      <p:sp>
        <p:nvSpPr>
          <p:cNvPr id="152" name="Google Shape;152;p9"/>
          <p:cNvSpPr txBox="1"/>
          <p:nvPr/>
        </p:nvSpPr>
        <p:spPr>
          <a:xfrm>
            <a:off x="8172562" y="294713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form</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descr="A picture containing clock&#10;&#10;Description automatically generated" id="865" name="Google Shape;865;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6" name="Google Shape;866;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7" name="Google Shape;867;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8" name="Google Shape;868;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9" name="Google Shape;869;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3800" u="none" cap="none" strike="noStrike">
                <a:solidFill>
                  <a:schemeClr val="lt1"/>
                </a:solidFill>
                <a:latin typeface="Century Gothic"/>
                <a:ea typeface="Century Gothic"/>
                <a:cs typeface="Century Gothic"/>
                <a:sym typeface="Century Gothic"/>
              </a:rPr>
              <a:t>Writing – </a:t>
            </a:r>
            <a:r>
              <a:rPr lang="en-US" sz="3800">
                <a:solidFill>
                  <a:schemeClr val="lt1"/>
                </a:solidFill>
                <a:latin typeface="Century Gothic"/>
                <a:ea typeface="Century Gothic"/>
                <a:cs typeface="Century Gothic"/>
                <a:sym typeface="Century Gothic"/>
              </a:rPr>
              <a:t>Launch Writing Workshop</a:t>
            </a:r>
            <a:endParaRPr b="0" i="0" sz="3800" u="none" cap="none" strike="noStrike">
              <a:solidFill>
                <a:srgbClr val="000000"/>
              </a:solidFill>
              <a:latin typeface="Century Gothic"/>
              <a:ea typeface="Century Gothic"/>
              <a:cs typeface="Century Gothic"/>
              <a:sym typeface="Century Gothic"/>
            </a:endParaRPr>
          </a:p>
        </p:txBody>
      </p:sp>
      <p:sp>
        <p:nvSpPr>
          <p:cNvPr id="870" name="Google Shape;870;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193</a:t>
            </a:r>
            <a:endParaRPr b="0" i="0" sz="1400" u="none" cap="none" strike="noStrike">
              <a:solidFill>
                <a:srgbClr val="000000"/>
              </a:solidFill>
              <a:latin typeface="Century Gothic"/>
              <a:ea typeface="Century Gothic"/>
              <a:cs typeface="Century Gothic"/>
              <a:sym typeface="Century Gothic"/>
            </a:endParaRPr>
          </a:p>
        </p:txBody>
      </p:sp>
      <p:sp>
        <p:nvSpPr>
          <p:cNvPr id="871" name="Google Shape;871;p62"/>
          <p:cNvSpPr txBox="1"/>
          <p:nvPr/>
        </p:nvSpPr>
        <p:spPr>
          <a:xfrm>
            <a:off x="7293449" y="2739698"/>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72" name="Google Shape;872;p62"/>
          <p:cNvPicPr preferRelativeResize="0"/>
          <p:nvPr/>
        </p:nvPicPr>
        <p:blipFill rotWithShape="1">
          <a:blip r:embed="rId6">
            <a:alphaModFix/>
          </a:blip>
          <a:srcRect b="0" l="0" r="0" t="0"/>
          <a:stretch/>
        </p:blipFill>
        <p:spPr>
          <a:xfrm>
            <a:off x="2337450" y="1351049"/>
            <a:ext cx="3691475" cy="50572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pic>
        <p:nvPicPr>
          <p:cNvPr descr="A picture containing clock&#10;&#10;Description automatically generated" id="878" name="Google Shape;878;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9" name="Google Shape;879;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0" name="Google Shape;880;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1" name="Google Shape;881;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2" name="Google Shape;882;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83" name="Google Shape;883;p63"/>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Decide</a:t>
            </a:r>
            <a:r>
              <a:rPr b="0" i="0" lang="en-US" sz="3200" u="none" cap="none" strike="noStrike">
                <a:solidFill>
                  <a:schemeClr val="dk1"/>
                </a:solidFill>
                <a:latin typeface="Century Gothic"/>
                <a:ea typeface="Century Gothic"/>
                <a:cs typeface="Century Gothic"/>
                <a:sym typeface="Century Gothic"/>
              </a:rPr>
              <a:t> which method you will use to write your final draft.</a:t>
            </a:r>
            <a:endParaRPr b="0" i="0" sz="1400" u="none" cap="none" strike="noStrike">
              <a:solidFill>
                <a:srgbClr val="000000"/>
              </a:solidFill>
              <a:latin typeface="Century Gothic"/>
              <a:ea typeface="Century Gothic"/>
              <a:cs typeface="Century Gothic"/>
              <a:sym typeface="Century Gothic"/>
            </a:endParaRPr>
          </a:p>
        </p:txBody>
      </p:sp>
      <p:sp>
        <p:nvSpPr>
          <p:cNvPr id="884" name="Google Shape;884;p63"/>
          <p:cNvSpPr txBox="1"/>
          <p:nvPr/>
        </p:nvSpPr>
        <p:spPr>
          <a:xfrm>
            <a:off x="992880" y="3555878"/>
            <a:ext cx="71271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the method you chose to write your final draft.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85" name="Google Shape;885;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descr="A picture containing clock&#10;&#10;Description automatically generated" id="891" name="Google Shape;891;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2" name="Google Shape;892;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3" name="Google Shape;893;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4" name="Google Shape;894;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5" name="Google Shape;895;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96" name="Google Shape;896;p64"/>
          <p:cNvSpPr txBox="1"/>
          <p:nvPr/>
        </p:nvSpPr>
        <p:spPr>
          <a:xfrm>
            <a:off x="1921410" y="187372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patch</a:t>
            </a:r>
            <a:endParaRPr b="0" i="0" sz="1400" u="none" cap="none" strike="noStrike">
              <a:solidFill>
                <a:srgbClr val="000000"/>
              </a:solidFill>
              <a:latin typeface="Century Gothic"/>
              <a:ea typeface="Century Gothic"/>
              <a:cs typeface="Century Gothic"/>
              <a:sym typeface="Century Gothic"/>
            </a:endParaRPr>
          </a:p>
        </p:txBody>
      </p:sp>
      <p:sp>
        <p:nvSpPr>
          <p:cNvPr id="897" name="Google Shape;897;p64"/>
          <p:cNvSpPr txBox="1"/>
          <p:nvPr/>
        </p:nvSpPr>
        <p:spPr>
          <a:xfrm>
            <a:off x="1921410" y="322776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phone</a:t>
            </a:r>
            <a:endParaRPr b="0" i="0" sz="1400" u="none" cap="none" strike="noStrike">
              <a:solidFill>
                <a:srgbClr val="000000"/>
              </a:solidFill>
              <a:latin typeface="Century Gothic"/>
              <a:ea typeface="Century Gothic"/>
              <a:cs typeface="Century Gothic"/>
              <a:sym typeface="Century Gothic"/>
            </a:endParaRPr>
          </a:p>
        </p:txBody>
      </p:sp>
      <p:sp>
        <p:nvSpPr>
          <p:cNvPr id="898" name="Google Shape;898;p64"/>
          <p:cNvSpPr txBox="1"/>
          <p:nvPr/>
        </p:nvSpPr>
        <p:spPr>
          <a:xfrm>
            <a:off x="1921410" y="450112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thank</a:t>
            </a:r>
            <a:endParaRPr b="0" i="0" sz="1400" u="none" cap="none" strike="noStrike">
              <a:solidFill>
                <a:srgbClr val="000000"/>
              </a:solidFill>
              <a:latin typeface="Century Gothic"/>
              <a:ea typeface="Century Gothic"/>
              <a:cs typeface="Century Gothic"/>
              <a:sym typeface="Century Gothic"/>
            </a:endParaRPr>
          </a:p>
        </p:txBody>
      </p:sp>
      <p:sp>
        <p:nvSpPr>
          <p:cNvPr id="899" name="Google Shape;899;p64"/>
          <p:cNvSpPr txBox="1"/>
          <p:nvPr/>
        </p:nvSpPr>
        <p:spPr>
          <a:xfrm>
            <a:off x="6830768" y="189996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chase</a:t>
            </a:r>
            <a:endParaRPr b="0" i="0" sz="1400" u="none" cap="none" strike="noStrike">
              <a:solidFill>
                <a:srgbClr val="000000"/>
              </a:solidFill>
              <a:latin typeface="Century Gothic"/>
              <a:ea typeface="Century Gothic"/>
              <a:cs typeface="Century Gothic"/>
              <a:sym typeface="Century Gothic"/>
            </a:endParaRPr>
          </a:p>
        </p:txBody>
      </p:sp>
      <p:sp>
        <p:nvSpPr>
          <p:cNvPr id="900" name="Google Shape;900;p64"/>
          <p:cNvSpPr txBox="1"/>
          <p:nvPr/>
        </p:nvSpPr>
        <p:spPr>
          <a:xfrm>
            <a:off x="6830768" y="324716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dish</a:t>
            </a:r>
            <a:endParaRPr b="0" i="0" sz="1400" u="none" cap="none" strike="noStrike">
              <a:solidFill>
                <a:srgbClr val="000000"/>
              </a:solidFill>
              <a:latin typeface="Century Gothic"/>
              <a:ea typeface="Century Gothic"/>
              <a:cs typeface="Century Gothic"/>
              <a:sym typeface="Century Gothic"/>
            </a:endParaRPr>
          </a:p>
        </p:txBody>
      </p:sp>
      <p:sp>
        <p:nvSpPr>
          <p:cNvPr id="901" name="Google Shape;901;p64"/>
          <p:cNvSpPr txBox="1"/>
          <p:nvPr/>
        </p:nvSpPr>
        <p:spPr>
          <a:xfrm>
            <a:off x="6830768" y="449638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what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pic>
        <p:nvPicPr>
          <p:cNvPr descr="A picture containing clock&#10;&#10;Description automatically generated" id="907" name="Google Shape;907;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8" name="Google Shape;908;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9" name="Google Shape;909;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0" name="Google Shape;910;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1" name="Google Shape;911;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12" name="Google Shape;912;p65"/>
          <p:cNvSpPr txBox="1"/>
          <p:nvPr/>
        </p:nvSpPr>
        <p:spPr>
          <a:xfrm>
            <a:off x="7154089" y="2332057"/>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913" name="Google Shape;913;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190</a:t>
            </a:r>
            <a:endParaRPr b="0" i="0" sz="1400" u="none" cap="none" strike="noStrike">
              <a:solidFill>
                <a:srgbClr val="000000"/>
              </a:solidFill>
              <a:latin typeface="Century Gothic"/>
              <a:ea typeface="Century Gothic"/>
              <a:cs typeface="Century Gothic"/>
              <a:sym typeface="Century Gothic"/>
            </a:endParaRPr>
          </a:p>
        </p:txBody>
      </p:sp>
      <p:pic>
        <p:nvPicPr>
          <p:cNvPr id="914" name="Google Shape;914;p65"/>
          <p:cNvPicPr preferRelativeResize="0"/>
          <p:nvPr/>
        </p:nvPicPr>
        <p:blipFill rotWithShape="1">
          <a:blip r:embed="rId6">
            <a:alphaModFix/>
          </a:blip>
          <a:srcRect b="0" l="0" r="0" t="0"/>
          <a:stretch/>
        </p:blipFill>
        <p:spPr>
          <a:xfrm>
            <a:off x="2397886" y="1408476"/>
            <a:ext cx="3697600" cy="50474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descr="A picture containing drawing, lamp&#10;&#10;Description automatically generated" id="919" name="Google Shape;919;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20" name="Google Shape;920;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21" name="Google Shape;921;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22" name="Google Shape;922;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3" name="Google Shape;923;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24" name="Google Shape;924;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descr="A picture containing clock&#10;&#10;Description automatically generated" id="930" name="Google Shape;930;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31" name="Google Shape;931;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32" name="Google Shape;932;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3" name="Google Shape;933;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34" name="Google Shape;934;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35" name="Google Shape;935;p68"/>
          <p:cNvSpPr txBox="1"/>
          <p:nvPr/>
        </p:nvSpPr>
        <p:spPr>
          <a:xfrm>
            <a:off x="917163" y="2755107"/>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catch</a:t>
            </a:r>
            <a:endParaRPr b="0" i="0" sz="4400" u="none" cap="none" strike="noStrike">
              <a:solidFill>
                <a:srgbClr val="000000"/>
              </a:solidFill>
              <a:latin typeface="Century Gothic"/>
              <a:ea typeface="Century Gothic"/>
              <a:cs typeface="Century Gothic"/>
              <a:sym typeface="Century Gothic"/>
            </a:endParaRPr>
          </a:p>
        </p:txBody>
      </p:sp>
      <p:sp>
        <p:nvSpPr>
          <p:cNvPr id="936" name="Google Shape;936;p68"/>
          <p:cNvSpPr txBox="1"/>
          <p:nvPr/>
        </p:nvSpPr>
        <p:spPr>
          <a:xfrm>
            <a:off x="4518351" y="2725602"/>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thank</a:t>
            </a:r>
            <a:endParaRPr b="0" i="0" sz="4400" u="none" cap="none" strike="noStrike">
              <a:solidFill>
                <a:srgbClr val="000000"/>
              </a:solidFill>
              <a:latin typeface="Century Gothic"/>
              <a:ea typeface="Century Gothic"/>
              <a:cs typeface="Century Gothic"/>
              <a:sym typeface="Century Gothic"/>
            </a:endParaRPr>
          </a:p>
        </p:txBody>
      </p:sp>
      <p:sp>
        <p:nvSpPr>
          <p:cNvPr id="937" name="Google Shape;937;p68"/>
          <p:cNvSpPr txBox="1"/>
          <p:nvPr/>
        </p:nvSpPr>
        <p:spPr>
          <a:xfrm>
            <a:off x="8039453" y="2725602"/>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chin</a:t>
            </a:r>
            <a:endParaRPr b="0" i="0" sz="4400" u="none" cap="none" strike="noStrike">
              <a:solidFill>
                <a:srgbClr val="000000"/>
              </a:solidFill>
              <a:latin typeface="Century Gothic"/>
              <a:ea typeface="Century Gothic"/>
              <a:cs typeface="Century Gothic"/>
              <a:sym typeface="Century Gothic"/>
            </a:endParaRPr>
          </a:p>
        </p:txBody>
      </p:sp>
      <p:sp>
        <p:nvSpPr>
          <p:cNvPr id="938" name="Google Shape;938;p68"/>
          <p:cNvSpPr txBox="1"/>
          <p:nvPr/>
        </p:nvSpPr>
        <p:spPr>
          <a:xfrm>
            <a:off x="940273" y="3991240"/>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watch</a:t>
            </a:r>
            <a:endParaRPr b="0" i="0" sz="4400" u="none" cap="none" strike="noStrike">
              <a:solidFill>
                <a:srgbClr val="000000"/>
              </a:solidFill>
              <a:latin typeface="Century Gothic"/>
              <a:ea typeface="Century Gothic"/>
              <a:cs typeface="Century Gothic"/>
              <a:sym typeface="Century Gothic"/>
            </a:endParaRPr>
          </a:p>
        </p:txBody>
      </p:sp>
      <p:sp>
        <p:nvSpPr>
          <p:cNvPr id="939" name="Google Shape;939;p68"/>
          <p:cNvSpPr txBox="1"/>
          <p:nvPr/>
        </p:nvSpPr>
        <p:spPr>
          <a:xfrm>
            <a:off x="4501418" y="3969280"/>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shop</a:t>
            </a:r>
            <a:endParaRPr b="0" i="0" sz="4400" u="none" cap="none" strike="noStrike">
              <a:solidFill>
                <a:srgbClr val="000000"/>
              </a:solidFill>
              <a:latin typeface="Century Gothic"/>
              <a:ea typeface="Century Gothic"/>
              <a:cs typeface="Century Gothic"/>
              <a:sym typeface="Century Gothic"/>
            </a:endParaRPr>
          </a:p>
        </p:txBody>
      </p:sp>
      <p:sp>
        <p:nvSpPr>
          <p:cNvPr id="940" name="Google Shape;940;p68"/>
          <p:cNvSpPr txBox="1"/>
          <p:nvPr/>
        </p:nvSpPr>
        <p:spPr>
          <a:xfrm>
            <a:off x="8062563" y="3938347"/>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phone</a:t>
            </a:r>
            <a:endParaRPr b="0" i="0" sz="4400" u="none" cap="none" strike="noStrike">
              <a:solidFill>
                <a:srgbClr val="000000"/>
              </a:solidFill>
              <a:latin typeface="Century Gothic"/>
              <a:ea typeface="Century Gothic"/>
              <a:cs typeface="Century Gothic"/>
              <a:sym typeface="Century Gothic"/>
            </a:endParaRPr>
          </a:p>
        </p:txBody>
      </p:sp>
      <p:sp>
        <p:nvSpPr>
          <p:cNvPr id="941" name="Google Shape;941;p68"/>
          <p:cNvSpPr txBox="1"/>
          <p:nvPr/>
        </p:nvSpPr>
        <p:spPr>
          <a:xfrm>
            <a:off x="4501417" y="5212958"/>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why</a:t>
            </a:r>
            <a:endParaRPr b="0" i="0" sz="4400" u="none" cap="none" strike="noStrike">
              <a:solidFill>
                <a:srgbClr val="000000"/>
              </a:solidFill>
              <a:latin typeface="Century Gothic"/>
              <a:ea typeface="Century Gothic"/>
              <a:cs typeface="Century Gothic"/>
              <a:sym typeface="Century Gothic"/>
            </a:endParaRPr>
          </a:p>
        </p:txBody>
      </p:sp>
      <p:sp>
        <p:nvSpPr>
          <p:cNvPr id="942" name="Google Shape;942;p68"/>
          <p:cNvSpPr txBox="1"/>
          <p:nvPr/>
        </p:nvSpPr>
        <p:spPr>
          <a:xfrm>
            <a:off x="1304183" y="1367640"/>
            <a:ext cx="8821944"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ch    sh    wh    th    ph    tch</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pic>
        <p:nvPicPr>
          <p:cNvPr descr="A picture containing clock&#10;&#10;Description automatically generated" id="948" name="Google Shape;948;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9" name="Google Shape;949;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0" name="Google Shape;950;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1" name="Google Shape;951;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2" name="Google Shape;952;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53" name="Google Shape;953;p69"/>
          <p:cNvSpPr txBox="1"/>
          <p:nvPr/>
        </p:nvSpPr>
        <p:spPr>
          <a:xfrm>
            <a:off x="819040" y="528086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follow</a:t>
            </a:r>
            <a:endParaRPr b="0" i="0" sz="1400" u="none" cap="none" strike="noStrike">
              <a:solidFill>
                <a:srgbClr val="000000"/>
              </a:solidFill>
              <a:latin typeface="Century Gothic"/>
              <a:ea typeface="Century Gothic"/>
              <a:cs typeface="Century Gothic"/>
              <a:sym typeface="Century Gothic"/>
            </a:endParaRPr>
          </a:p>
        </p:txBody>
      </p:sp>
      <p:sp>
        <p:nvSpPr>
          <p:cNvPr id="954" name="Google Shape;954;p69"/>
          <p:cNvSpPr txBox="1"/>
          <p:nvPr/>
        </p:nvSpPr>
        <p:spPr>
          <a:xfrm>
            <a:off x="4305618" y="528090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show</a:t>
            </a:r>
            <a:endParaRPr b="0" i="0" sz="1400" u="none" cap="none" strike="noStrike">
              <a:solidFill>
                <a:srgbClr val="000000"/>
              </a:solidFill>
              <a:latin typeface="Century Gothic"/>
              <a:ea typeface="Century Gothic"/>
              <a:cs typeface="Century Gothic"/>
              <a:sym typeface="Century Gothic"/>
            </a:endParaRPr>
          </a:p>
        </p:txBody>
      </p:sp>
      <p:sp>
        <p:nvSpPr>
          <p:cNvPr id="955" name="Google Shape;955;p69"/>
          <p:cNvSpPr txBox="1"/>
          <p:nvPr/>
        </p:nvSpPr>
        <p:spPr>
          <a:xfrm>
            <a:off x="7886383" y="525368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form</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956" name="Google Shape;956;p69"/>
          <p:cNvGraphicFramePr/>
          <p:nvPr/>
        </p:nvGraphicFramePr>
        <p:xfrm>
          <a:off x="1841816" y="1854174"/>
          <a:ext cx="3000000" cy="3000000"/>
        </p:xfrm>
        <a:graphic>
          <a:graphicData uri="http://schemas.openxmlformats.org/drawingml/2006/table">
            <a:tbl>
              <a:tblPr bandRow="1" firstRow="1">
                <a:noFill/>
                <a:tableStyleId>{12C1C2D4-15F9-437D-AD12-738EE7C3E486}</a:tableStyleId>
              </a:tblPr>
              <a:tblGrid>
                <a:gridCol w="1354675"/>
                <a:gridCol w="1354675"/>
                <a:gridCol w="1354675"/>
                <a:gridCol w="1354675"/>
                <a:gridCol w="1354675"/>
                <a:gridCol w="1354675"/>
              </a:tblGrid>
              <a:tr h="862300">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f</a:t>
                      </a:r>
                      <a:endParaRPr sz="4000" u="none" cap="none" strike="noStrike">
                        <a:solidFill>
                          <a:schemeClr val="accent1"/>
                        </a:solidFill>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o</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l</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l</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o</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w</a:t>
                      </a:r>
                      <a:endParaRPr sz="1400" u="none" cap="none" strike="noStrike"/>
                    </a:p>
                  </a:txBody>
                  <a:tcPr marT="45725" marB="45725" marR="91450" marL="91450"/>
                </a:tc>
              </a:tr>
              <a:tr h="862300">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solidFill>
                          <a:schemeClr val="accent1"/>
                        </a:solidFill>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t/>
                      </a:r>
                      <a:endParaRPr sz="4000" u="none" cap="none" strike="noStrike">
                        <a:solidFill>
                          <a:schemeClr val="accent1"/>
                        </a:solidFill>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h</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o</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w</a:t>
                      </a:r>
                      <a:endParaRPr sz="1400" u="none" cap="none" strike="noStrike"/>
                    </a:p>
                  </a:txBody>
                  <a:tcPr marT="45725" marB="45725" marR="91450" marL="91450"/>
                </a:tc>
              </a:tr>
              <a:tr h="862300">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f</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o</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r</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solidFill>
                            <a:schemeClr val="accent1"/>
                          </a:solidFill>
                          <a:latin typeface="Century Gothic"/>
                          <a:ea typeface="Century Gothic"/>
                          <a:cs typeface="Century Gothic"/>
                          <a:sym typeface="Century Gothic"/>
                        </a:rPr>
                        <a:t>m</a:t>
                      </a:r>
                      <a:endParaRPr sz="1400" u="none" cap="none" strike="noStrike"/>
                    </a:p>
                  </a:txBody>
                  <a:tcPr marT="45725" marB="45725" marR="91450" marL="91450"/>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pic>
        <p:nvPicPr>
          <p:cNvPr descr="A picture containing clock&#10;&#10;Description automatically generated" id="962" name="Google Shape;962;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3" name="Google Shape;963;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4" name="Google Shape;964;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5" name="Google Shape;965;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6" name="Google Shape;966;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67" name="Google Shape;967;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a:t>
            </a:r>
            <a:endParaRPr b="0" i="0" sz="1400" u="none" cap="none" strike="noStrike">
              <a:solidFill>
                <a:srgbClr val="000000"/>
              </a:solidFill>
              <a:latin typeface="Century Gothic"/>
              <a:ea typeface="Century Gothic"/>
              <a:cs typeface="Century Gothic"/>
              <a:sym typeface="Century Gothic"/>
            </a:endParaRPr>
          </a:p>
        </p:txBody>
      </p:sp>
      <p:sp>
        <p:nvSpPr>
          <p:cNvPr id="968" name="Google Shape;968;p70"/>
          <p:cNvSpPr txBox="1"/>
          <p:nvPr/>
        </p:nvSpPr>
        <p:spPr>
          <a:xfrm>
            <a:off x="6965553" y="282450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186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69" name="Google Shape;969;p70"/>
          <p:cNvPicPr preferRelativeResize="0"/>
          <p:nvPr/>
        </p:nvPicPr>
        <p:blipFill rotWithShape="1">
          <a:blip r:embed="rId6">
            <a:alphaModFix/>
          </a:blip>
          <a:srcRect b="0" l="0" r="0" t="0"/>
          <a:stretch/>
        </p:blipFill>
        <p:spPr>
          <a:xfrm>
            <a:off x="2295512" y="1297875"/>
            <a:ext cx="3713800" cy="50415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descr="A picture containing clock&#10;&#10;Description automatically generated" id="975" name="Google Shape;975;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6" name="Google Shape;976;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7" name="Google Shape;977;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8" name="Google Shape;978;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9" name="Google Shape;979;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80" name="Google Shape;980;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a:t>
            </a:r>
            <a:endParaRPr b="0" i="0" sz="1400" u="none" cap="none" strike="noStrike">
              <a:solidFill>
                <a:srgbClr val="000000"/>
              </a:solidFill>
              <a:latin typeface="Century Gothic"/>
              <a:ea typeface="Century Gothic"/>
              <a:cs typeface="Century Gothic"/>
              <a:sym typeface="Century Gothic"/>
            </a:endParaRPr>
          </a:p>
        </p:txBody>
      </p:sp>
      <p:sp>
        <p:nvSpPr>
          <p:cNvPr id="981" name="Google Shape;981;p71"/>
          <p:cNvSpPr txBox="1"/>
          <p:nvPr/>
        </p:nvSpPr>
        <p:spPr>
          <a:xfrm>
            <a:off x="6220824" y="3104525"/>
            <a:ext cx="5523900" cy="1293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3200">
                <a:latin typeface="Century Gothic"/>
                <a:ea typeface="Century Gothic"/>
                <a:cs typeface="Century Gothic"/>
                <a:sym typeface="Century Gothic"/>
              </a:rPr>
              <a:t>How can a new place help us change and grow</a:t>
            </a:r>
            <a:r>
              <a:rPr lang="en-US" sz="3200"/>
              <a:t>?</a:t>
            </a:r>
            <a:endParaRPr i="0" sz="3200" u="none" cap="none" strike="noStrike">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id="982" name="Google Shape;982;p71"/>
          <p:cNvPicPr preferRelativeResize="0"/>
          <p:nvPr/>
        </p:nvPicPr>
        <p:blipFill rotWithShape="1">
          <a:blip r:embed="rId6">
            <a:alphaModFix/>
          </a:blip>
          <a:srcRect b="0" l="0" r="0" t="0"/>
          <a:stretch/>
        </p:blipFill>
        <p:spPr>
          <a:xfrm>
            <a:off x="1936510" y="1441751"/>
            <a:ext cx="3687091" cy="50139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83" name="Google Shape;983;p71"/>
          <p:cNvPicPr preferRelativeResize="0"/>
          <p:nvPr/>
        </p:nvPicPr>
        <p:blipFill rotWithShape="1">
          <a:blip r:embed="rId7">
            <a:alphaModFix/>
          </a:blip>
          <a:srcRect b="35517" l="0" r="61884" t="19603"/>
          <a:stretch/>
        </p:blipFill>
        <p:spPr>
          <a:xfrm>
            <a:off x="6899927" y="1871374"/>
            <a:ext cx="4165699" cy="98015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pic>
        <p:nvPicPr>
          <p:cNvPr descr="A picture containing clock&#10;&#10;Description automatically generated" id="989" name="Google Shape;989;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0" name="Google Shape;990;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1" name="Google Shape;991;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2" name="Google Shape;992;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3" name="Google Shape;993;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Assessment</a:t>
            </a:r>
            <a:endParaRPr b="0" i="0" sz="4000" u="none" cap="none" strike="noStrike">
              <a:solidFill>
                <a:srgbClr val="000000"/>
              </a:solidFill>
              <a:latin typeface="Century Gothic"/>
              <a:ea typeface="Century Gothic"/>
              <a:cs typeface="Century Gothic"/>
              <a:sym typeface="Century Gothic"/>
            </a:endParaRPr>
          </a:p>
        </p:txBody>
      </p:sp>
      <p:sp>
        <p:nvSpPr>
          <p:cNvPr id="994" name="Google Shape;994;p72"/>
          <p:cNvSpPr txBox="1"/>
          <p:nvPr/>
        </p:nvSpPr>
        <p:spPr>
          <a:xfrm>
            <a:off x="819050" y="1353300"/>
            <a:ext cx="10951800" cy="517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accent1"/>
                </a:solidFill>
                <a:latin typeface="Century Gothic"/>
                <a:ea typeface="Century Gothic"/>
                <a:cs typeface="Century Gothic"/>
                <a:sym typeface="Century Gothic"/>
              </a:rPr>
              <a:t>Prompt</a:t>
            </a:r>
            <a:r>
              <a:rPr b="0" i="0" lang="en-US" sz="3000" u="none" cap="none" strike="noStrike">
                <a:solidFill>
                  <a:schemeClr val="accent1"/>
                </a:solidFill>
                <a:latin typeface="Century Gothic"/>
                <a:ea typeface="Century Gothic"/>
                <a:cs typeface="Century Gothic"/>
                <a:sym typeface="Century Gothic"/>
              </a:rPr>
              <a:t>:  Think about how it feels to visit a new place. </a:t>
            </a:r>
            <a:r>
              <a:rPr b="1" i="0" lang="en-US" sz="3000" u="none" cap="none" strike="noStrike">
                <a:solidFill>
                  <a:schemeClr val="accent1"/>
                </a:solidFill>
                <a:latin typeface="Century Gothic"/>
                <a:ea typeface="Century Gothic"/>
                <a:cs typeface="Century Gothic"/>
                <a:sym typeface="Century Gothic"/>
              </a:rPr>
              <a:t>Write about moving into a new house </a:t>
            </a:r>
            <a:r>
              <a:rPr b="0" i="0" lang="en-US" sz="3000" u="none" cap="none" strike="noStrike">
                <a:solidFill>
                  <a:schemeClr val="accent1"/>
                </a:solidFill>
                <a:latin typeface="Century Gothic"/>
                <a:ea typeface="Century Gothic"/>
                <a:cs typeface="Century Gothic"/>
                <a:sym typeface="Century Gothic"/>
              </a:rPr>
              <a:t>in the genre of your choice. For example, you may write a fictional story, a personal narrative, or an informational text.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sz="30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Century Gothic"/>
                <a:ea typeface="Century Gothic"/>
                <a:cs typeface="Century Gothic"/>
                <a:sym typeface="Century Gothic"/>
              </a:rPr>
              <a:t>Be sure to:</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Century Gothic"/>
                <a:ea typeface="Century Gothic"/>
                <a:cs typeface="Century Gothic"/>
                <a:sym typeface="Century Gothic"/>
              </a:rPr>
              <a:t>organize your writing</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Century Gothic"/>
                <a:ea typeface="Century Gothic"/>
                <a:cs typeface="Century Gothic"/>
                <a:sym typeface="Century Gothic"/>
              </a:rPr>
              <a:t>include interesting details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Century Gothic"/>
                <a:ea typeface="Century Gothic"/>
                <a:cs typeface="Century Gothic"/>
                <a:sym typeface="Century Gothic"/>
              </a:rPr>
              <a:t>include specific concrete words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Century Gothic"/>
                <a:ea typeface="Century Gothic"/>
                <a:cs typeface="Century Gothic"/>
                <a:sym typeface="Century Gothic"/>
              </a:rPr>
              <a:t>edit for correct spelling, punctuation, </a:t>
            </a:r>
            <a:endParaRPr b="0" i="0" sz="3000" u="none" cap="none" strike="noStrike">
              <a:solidFill>
                <a:srgbClr val="000000"/>
              </a:solidFill>
              <a:latin typeface="Century Gothic"/>
              <a:ea typeface="Century Gothic"/>
              <a:cs typeface="Century Gothic"/>
              <a:sym typeface="Century Gothic"/>
            </a:endParaRPr>
          </a:p>
          <a:p>
            <a:pPr indent="0" lvl="0" marL="457200" marR="0" rtl="0" algn="l">
              <a:lnSpc>
                <a:spcPct val="100000"/>
              </a:lnSpc>
              <a:spcBef>
                <a:spcPts val="0"/>
              </a:spcBef>
              <a:spcAft>
                <a:spcPts val="0"/>
              </a:spcAft>
              <a:buNone/>
            </a:pPr>
            <a:r>
              <a:rPr b="0" i="0" lang="en-US" sz="3000" u="none" cap="none" strike="noStrike">
                <a:solidFill>
                  <a:srgbClr val="000000"/>
                </a:solidFill>
                <a:latin typeface="Century Gothic"/>
                <a:ea typeface="Century Gothic"/>
                <a:cs typeface="Century Gothic"/>
                <a:sym typeface="Century Gothic"/>
              </a:rPr>
              <a:t>and grammar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A picture containing clock&#10;&#10;Description automatically generated" id="158" name="Google Shape;15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9" name="Google Shape;15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0" name="Google Shape;16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1" name="Google Shape;16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2" name="Google Shape;16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63" name="Google Shape;163;p10"/>
          <p:cNvSpPr txBox="1"/>
          <p:nvPr/>
        </p:nvSpPr>
        <p:spPr>
          <a:xfrm>
            <a:off x="8127842" y="1642720"/>
            <a:ext cx="4013201" cy="40933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Century Gothic"/>
                <a:ea typeface="Century Gothic"/>
                <a:cs typeface="Century Gothic"/>
                <a:sym typeface="Century Gothic"/>
              </a:rPr>
              <a:t>Look</a:t>
            </a:r>
            <a:r>
              <a:rPr b="0" i="0" lang="en-US" sz="2600" u="none" cap="none" strike="noStrike">
                <a:solidFill>
                  <a:srgbClr val="000000"/>
                </a:solidFill>
                <a:latin typeface="Century Gothic"/>
                <a:ea typeface="Century Gothic"/>
                <a:cs typeface="Century Gothic"/>
                <a:sym typeface="Century Gothic"/>
              </a:rPr>
              <a:t> at the information about Washington and Arizona.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Century Gothic"/>
                <a:ea typeface="Century Gothic"/>
                <a:cs typeface="Century Gothic"/>
                <a:sym typeface="Century Gothic"/>
              </a:rPr>
              <a:t>How</a:t>
            </a:r>
            <a:r>
              <a:rPr b="0" i="0" lang="en-US" sz="2600" u="none" cap="none" strike="noStrike">
                <a:solidFill>
                  <a:srgbClr val="000000"/>
                </a:solidFill>
                <a:latin typeface="Century Gothic"/>
                <a:ea typeface="Century Gothic"/>
                <a:cs typeface="Century Gothic"/>
                <a:sym typeface="Century Gothic"/>
              </a:rPr>
              <a:t> are these places alike</a:t>
            </a:r>
            <a:r>
              <a:rPr b="0" i="0" lang="en-US" sz="2600" u="none" cap="none" strike="noStrike">
                <a:solidFill>
                  <a:srgbClr val="000000"/>
                </a:solidFill>
                <a:latin typeface="Arial"/>
                <a:ea typeface="Arial"/>
                <a:cs typeface="Arial"/>
                <a:sym typeface="Arial"/>
              </a:rPr>
              <a:t>?</a:t>
            </a:r>
            <a:r>
              <a:rPr b="0" i="0" lang="en-US" sz="2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Century Gothic"/>
                <a:ea typeface="Century Gothic"/>
                <a:cs typeface="Century Gothic"/>
                <a:sym typeface="Century Gothic"/>
              </a:rPr>
              <a:t>How</a:t>
            </a:r>
            <a:r>
              <a:rPr b="0" i="0" lang="en-US" sz="2600" u="none" cap="none" strike="noStrike">
                <a:solidFill>
                  <a:srgbClr val="000000"/>
                </a:solidFill>
                <a:latin typeface="Century Gothic"/>
                <a:ea typeface="Century Gothic"/>
                <a:cs typeface="Century Gothic"/>
                <a:sym typeface="Century Gothic"/>
              </a:rPr>
              <a:t> are these places different</a:t>
            </a:r>
            <a:r>
              <a:rPr b="0" i="0" lang="en-US" sz="26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Century Gothic"/>
                <a:ea typeface="Century Gothic"/>
                <a:cs typeface="Century Gothic"/>
                <a:sym typeface="Century Gothic"/>
              </a:rPr>
              <a:t>How</a:t>
            </a:r>
            <a:r>
              <a:rPr b="0" i="0" lang="en-US" sz="2600" u="none" cap="none" strike="noStrike">
                <a:solidFill>
                  <a:srgbClr val="000000"/>
                </a:solidFill>
                <a:latin typeface="Century Gothic"/>
                <a:ea typeface="Century Gothic"/>
                <a:cs typeface="Century Gothic"/>
                <a:sym typeface="Century Gothic"/>
              </a:rPr>
              <a:t> would life be different in each place</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p:txBody>
      </p:sp>
      <p:sp>
        <p:nvSpPr>
          <p:cNvPr id="164" name="Google Shape;16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158,159</a:t>
            </a:r>
            <a:endParaRPr b="0" i="0" sz="1400" u="none" cap="none" strike="noStrike">
              <a:solidFill>
                <a:srgbClr val="000000"/>
              </a:solidFill>
              <a:latin typeface="Century Gothic"/>
              <a:ea typeface="Century Gothic"/>
              <a:cs typeface="Century Gothic"/>
              <a:sym typeface="Century Gothic"/>
            </a:endParaRPr>
          </a:p>
        </p:txBody>
      </p:sp>
      <p:pic>
        <p:nvPicPr>
          <p:cNvPr id="165" name="Google Shape;165;p10"/>
          <p:cNvPicPr preferRelativeResize="0"/>
          <p:nvPr/>
        </p:nvPicPr>
        <p:blipFill rotWithShape="1">
          <a:blip r:embed="rId6">
            <a:alphaModFix/>
          </a:blip>
          <a:srcRect b="0" l="0" r="0" t="0"/>
          <a:stretch/>
        </p:blipFill>
        <p:spPr>
          <a:xfrm>
            <a:off x="448374" y="1181913"/>
            <a:ext cx="7496990" cy="50451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pic>
        <p:nvPicPr>
          <p:cNvPr descr="A picture containing clock&#10;&#10;Description automatically generated" id="1000" name="Google Shape;1000;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1" name="Google Shape;1001;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2" name="Google Shape;1002;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3" name="Google Shape;1003;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4" name="Google Shape;1004;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05" name="Google Shape;1005;p59"/>
          <p:cNvSpPr txBox="1"/>
          <p:nvPr/>
        </p:nvSpPr>
        <p:spPr>
          <a:xfrm>
            <a:off x="500647" y="1228148"/>
            <a:ext cx="10151271" cy="526293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a:t>
            </a:r>
            <a:r>
              <a:rPr b="1" i="0" lang="en-US" sz="2800" u="none" cap="none" strike="noStrike">
                <a:solidFill>
                  <a:srgbClr val="000000"/>
                </a:solidFill>
                <a:latin typeface="Century Gothic"/>
                <a:ea typeface="Century Gothic"/>
                <a:cs typeface="Century Gothic"/>
                <a:sym typeface="Century Gothic"/>
              </a:rPr>
              <a:t>dropped</a:t>
            </a:r>
            <a:r>
              <a:rPr b="0" i="0" lang="en-US" sz="2800" u="none" cap="none" strike="noStrike">
                <a:solidFill>
                  <a:srgbClr val="000000"/>
                </a:solidFill>
                <a:latin typeface="Century Gothic"/>
                <a:ea typeface="Century Gothic"/>
                <a:cs typeface="Century Gothic"/>
                <a:sym typeface="Century Gothic"/>
              </a:rPr>
              <a:t> my book.</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The light </a:t>
            </a:r>
            <a:r>
              <a:rPr b="1" i="0" lang="en-US" sz="2800" u="none" cap="none" strike="noStrike">
                <a:solidFill>
                  <a:srgbClr val="000000"/>
                </a:solidFill>
                <a:latin typeface="Century Gothic"/>
                <a:ea typeface="Century Gothic"/>
                <a:cs typeface="Century Gothic"/>
                <a:sym typeface="Century Gothic"/>
              </a:rPr>
              <a:t>switches</a:t>
            </a:r>
            <a:r>
              <a:rPr b="0" i="0" lang="en-US" sz="2800" u="none" cap="none" strike="noStrike">
                <a:solidFill>
                  <a:srgbClr val="000000"/>
                </a:solidFill>
                <a:latin typeface="Century Gothic"/>
                <a:ea typeface="Century Gothic"/>
                <a:cs typeface="Century Gothic"/>
                <a:sym typeface="Century Gothic"/>
              </a:rPr>
              <a:t> on at night.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1" i="0" lang="en-US" sz="2800" u="none" cap="none" strike="noStrike">
                <a:solidFill>
                  <a:srgbClr val="000000"/>
                </a:solidFill>
                <a:latin typeface="Century Gothic"/>
                <a:ea typeface="Century Gothic"/>
                <a:cs typeface="Century Gothic"/>
                <a:sym typeface="Century Gothic"/>
              </a:rPr>
              <a:t>Follow</a:t>
            </a:r>
            <a:r>
              <a:rPr b="0" i="0" lang="en-US" sz="2800" u="none" cap="none" strike="noStrike">
                <a:solidFill>
                  <a:srgbClr val="000000"/>
                </a:solidFill>
                <a:latin typeface="Century Gothic"/>
                <a:ea typeface="Century Gothic"/>
                <a:cs typeface="Century Gothic"/>
                <a:sym typeface="Century Gothic"/>
              </a:rPr>
              <a:t> me to the end of the trail.</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How many </a:t>
            </a:r>
            <a:r>
              <a:rPr b="1" i="0" lang="en-US" sz="2800" u="none" cap="none" strike="noStrike">
                <a:solidFill>
                  <a:srgbClr val="000000"/>
                </a:solidFill>
                <a:latin typeface="Century Gothic"/>
                <a:ea typeface="Century Gothic"/>
                <a:cs typeface="Century Gothic"/>
                <a:sym typeface="Century Gothic"/>
              </a:rPr>
              <a:t>boxes </a:t>
            </a:r>
            <a:r>
              <a:rPr b="0" i="0" lang="en-US" sz="2800" u="none" cap="none" strike="noStrike">
                <a:solidFill>
                  <a:srgbClr val="000000"/>
                </a:solidFill>
                <a:latin typeface="Century Gothic"/>
                <a:ea typeface="Century Gothic"/>
                <a:cs typeface="Century Gothic"/>
                <a:sym typeface="Century Gothic"/>
              </a:rPr>
              <a:t>are in the basement</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She </a:t>
            </a:r>
            <a:r>
              <a:rPr b="1" i="0" lang="en-US" sz="2800" u="none" cap="none" strike="noStrike">
                <a:solidFill>
                  <a:srgbClr val="000000"/>
                </a:solidFill>
                <a:latin typeface="Century Gothic"/>
                <a:ea typeface="Century Gothic"/>
                <a:cs typeface="Century Gothic"/>
                <a:sym typeface="Century Gothic"/>
              </a:rPr>
              <a:t>smiled</a:t>
            </a:r>
            <a:r>
              <a:rPr b="0" i="0" lang="en-US" sz="2800" u="none" cap="none" strike="noStrike">
                <a:solidFill>
                  <a:srgbClr val="000000"/>
                </a:solidFill>
                <a:latin typeface="Century Gothic"/>
                <a:ea typeface="Century Gothic"/>
                <a:cs typeface="Century Gothic"/>
                <a:sym typeface="Century Gothic"/>
              </a:rPr>
              <a:t> at me from across the room.</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Thank you for </a:t>
            </a:r>
            <a:r>
              <a:rPr b="1" i="0" lang="en-US" sz="2800" u="none" cap="none" strike="noStrike">
                <a:solidFill>
                  <a:srgbClr val="000000"/>
                </a:solidFill>
                <a:latin typeface="Century Gothic"/>
                <a:ea typeface="Century Gothic"/>
                <a:cs typeface="Century Gothic"/>
                <a:sym typeface="Century Gothic"/>
              </a:rPr>
              <a:t>taking</a:t>
            </a:r>
            <a:r>
              <a:rPr b="0" i="0" lang="en-US" sz="2800" u="none" cap="none" strike="noStrike">
                <a:solidFill>
                  <a:srgbClr val="000000"/>
                </a:solidFill>
                <a:latin typeface="Century Gothic"/>
                <a:ea typeface="Century Gothic"/>
                <a:cs typeface="Century Gothic"/>
                <a:sym typeface="Century Gothic"/>
              </a:rPr>
              <a:t> my sister to the game.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I left three </a:t>
            </a:r>
            <a:r>
              <a:rPr b="1" i="0" lang="en-US" sz="2800" u="none" cap="none" strike="noStrike">
                <a:solidFill>
                  <a:srgbClr val="000000"/>
                </a:solidFill>
                <a:latin typeface="Century Gothic"/>
                <a:ea typeface="Century Gothic"/>
                <a:cs typeface="Century Gothic"/>
                <a:sym typeface="Century Gothic"/>
              </a:rPr>
              <a:t>notes</a:t>
            </a:r>
            <a:r>
              <a:rPr b="0" i="0" lang="en-US" sz="2800" u="none" cap="none" strike="noStrike">
                <a:solidFill>
                  <a:srgbClr val="000000"/>
                </a:solidFill>
                <a:latin typeface="Century Gothic"/>
                <a:ea typeface="Century Gothic"/>
                <a:cs typeface="Century Gothic"/>
                <a:sym typeface="Century Gothic"/>
              </a:rPr>
              <a:t> on the kitchen counter.</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Can you </a:t>
            </a:r>
            <a:r>
              <a:rPr b="1" i="0" lang="en-US" sz="2800" u="none" cap="none" strike="noStrike">
                <a:solidFill>
                  <a:srgbClr val="000000"/>
                </a:solidFill>
                <a:latin typeface="Century Gothic"/>
                <a:ea typeface="Century Gothic"/>
                <a:cs typeface="Century Gothic"/>
                <a:sym typeface="Century Gothic"/>
              </a:rPr>
              <a:t>show</a:t>
            </a:r>
            <a:r>
              <a:rPr b="0" i="0" lang="en-US" sz="2800" u="none" cap="none" strike="noStrike">
                <a:solidFill>
                  <a:srgbClr val="000000"/>
                </a:solidFill>
                <a:latin typeface="Century Gothic"/>
                <a:ea typeface="Century Gothic"/>
                <a:cs typeface="Century Gothic"/>
                <a:sym typeface="Century Gothic"/>
              </a:rPr>
              <a:t> me how to play soccer</a:t>
            </a:r>
            <a:r>
              <a:rPr b="0" i="0" lang="en-US" sz="28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The </a:t>
            </a:r>
            <a:r>
              <a:rPr b="1" i="0" lang="en-US" sz="2800" u="none" cap="none" strike="noStrike">
                <a:solidFill>
                  <a:srgbClr val="000000"/>
                </a:solidFill>
                <a:latin typeface="Century Gothic"/>
                <a:ea typeface="Century Gothic"/>
                <a:cs typeface="Century Gothic"/>
                <a:sym typeface="Century Gothic"/>
              </a:rPr>
              <a:t>babies</a:t>
            </a:r>
            <a:r>
              <a:rPr b="0" i="0" lang="en-US" sz="2800" u="none" cap="none" strike="noStrike">
                <a:solidFill>
                  <a:srgbClr val="000000"/>
                </a:solidFill>
                <a:latin typeface="Century Gothic"/>
                <a:ea typeface="Century Gothic"/>
                <a:cs typeface="Century Gothic"/>
                <a:sym typeface="Century Gothic"/>
              </a:rPr>
              <a:t> are cute.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We all brought our </a:t>
            </a:r>
            <a:r>
              <a:rPr b="1" i="0" lang="en-US" sz="2800" u="none" cap="none" strike="noStrike">
                <a:solidFill>
                  <a:srgbClr val="000000"/>
                </a:solidFill>
                <a:latin typeface="Century Gothic"/>
                <a:ea typeface="Century Gothic"/>
                <a:cs typeface="Century Gothic"/>
                <a:sym typeface="Century Gothic"/>
              </a:rPr>
              <a:t>lunches</a:t>
            </a:r>
            <a:r>
              <a:rPr b="0" i="0" lang="en-US" sz="2800" u="none" cap="none" strike="noStrike">
                <a:solidFill>
                  <a:srgbClr val="000000"/>
                </a:solidFill>
                <a:latin typeface="Century Gothic"/>
                <a:ea typeface="Century Gothic"/>
                <a:cs typeface="Century Gothic"/>
                <a:sym typeface="Century Gothic"/>
              </a:rPr>
              <a:t> today.</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I cannot stop </a:t>
            </a:r>
            <a:r>
              <a:rPr b="1" i="0" lang="en-US" sz="2800" u="none" cap="none" strike="noStrike">
                <a:solidFill>
                  <a:srgbClr val="000000"/>
                </a:solidFill>
                <a:latin typeface="Century Gothic"/>
                <a:ea typeface="Century Gothic"/>
                <a:cs typeface="Century Gothic"/>
                <a:sym typeface="Century Gothic"/>
              </a:rPr>
              <a:t>dropping</a:t>
            </a:r>
            <a:r>
              <a:rPr b="0" i="0" lang="en-US" sz="2800" u="none" cap="none" strike="noStrike">
                <a:solidFill>
                  <a:srgbClr val="000000"/>
                </a:solidFill>
                <a:latin typeface="Century Gothic"/>
                <a:ea typeface="Century Gothic"/>
                <a:cs typeface="Century Gothic"/>
                <a:sym typeface="Century Gothic"/>
              </a:rPr>
              <a:t> the wet football.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rabicPeriod"/>
            </a:pPr>
            <a:r>
              <a:rPr b="0" i="0" lang="en-US" sz="2800" u="none" cap="none" strike="noStrike">
                <a:solidFill>
                  <a:srgbClr val="000000"/>
                </a:solidFill>
                <a:latin typeface="Century Gothic"/>
                <a:ea typeface="Century Gothic"/>
                <a:cs typeface="Century Gothic"/>
                <a:sym typeface="Century Gothic"/>
              </a:rPr>
              <a:t>  What are your favorite </a:t>
            </a:r>
            <a:r>
              <a:rPr b="1" i="0" lang="en-US" sz="2800" u="none" cap="none" strike="noStrike">
                <a:solidFill>
                  <a:srgbClr val="000000"/>
                </a:solidFill>
                <a:latin typeface="Century Gothic"/>
                <a:ea typeface="Century Gothic"/>
                <a:cs typeface="Century Gothic"/>
                <a:sym typeface="Century Gothic"/>
              </a:rPr>
              <a:t>tunes</a:t>
            </a:r>
            <a:r>
              <a:rPr b="0" i="0" lang="en-US" sz="2800" u="none" cap="none" strike="noStrike">
                <a:solidFill>
                  <a:srgbClr val="000000"/>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p:txBody>
      </p:sp>
      <p:sp>
        <p:nvSpPr>
          <p:cNvPr id="1006" name="Google Shape;1006;p59"/>
          <p:cNvSpPr/>
          <p:nvPr/>
        </p:nvSpPr>
        <p:spPr>
          <a:xfrm>
            <a:off x="8010713" y="2547983"/>
            <a:ext cx="1056425" cy="42002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7" name="Google Shape;1007;p59"/>
          <p:cNvSpPr/>
          <p:nvPr/>
        </p:nvSpPr>
        <p:spPr>
          <a:xfrm>
            <a:off x="4668556" y="1201840"/>
            <a:ext cx="1550275" cy="4161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8" name="Google Shape;1008;p59"/>
          <p:cNvSpPr/>
          <p:nvPr/>
        </p:nvSpPr>
        <p:spPr>
          <a:xfrm>
            <a:off x="6819404" y="2054018"/>
            <a:ext cx="1105791"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9" name="Google Shape;1009;p59"/>
          <p:cNvSpPr/>
          <p:nvPr/>
        </p:nvSpPr>
        <p:spPr>
          <a:xfrm>
            <a:off x="6385695" y="1557107"/>
            <a:ext cx="1550275" cy="4161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0" name="Google Shape;1010;p59"/>
          <p:cNvSpPr/>
          <p:nvPr/>
        </p:nvSpPr>
        <p:spPr>
          <a:xfrm>
            <a:off x="8138218" y="2989892"/>
            <a:ext cx="1056425"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1" name="Google Shape;1011;p59"/>
          <p:cNvSpPr/>
          <p:nvPr/>
        </p:nvSpPr>
        <p:spPr>
          <a:xfrm>
            <a:off x="8138218" y="4344295"/>
            <a:ext cx="104428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2" name="Google Shape;1012;p59"/>
          <p:cNvSpPr/>
          <p:nvPr/>
        </p:nvSpPr>
        <p:spPr>
          <a:xfrm>
            <a:off x="8673542" y="3373478"/>
            <a:ext cx="1042202"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3" name="Google Shape;1013;p59"/>
          <p:cNvSpPr/>
          <p:nvPr/>
        </p:nvSpPr>
        <p:spPr>
          <a:xfrm>
            <a:off x="8022858" y="3878554"/>
            <a:ext cx="104428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4" name="Google Shape;1014;p59"/>
          <p:cNvSpPr/>
          <p:nvPr/>
        </p:nvSpPr>
        <p:spPr>
          <a:xfrm>
            <a:off x="7025044" y="5015993"/>
            <a:ext cx="1350334" cy="41615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5" name="Google Shape;1015;p59"/>
          <p:cNvSpPr/>
          <p:nvPr/>
        </p:nvSpPr>
        <p:spPr>
          <a:xfrm>
            <a:off x="4668556" y="4707929"/>
            <a:ext cx="1217099" cy="44365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6" name="Google Shape;1016;p59"/>
          <p:cNvSpPr/>
          <p:nvPr/>
        </p:nvSpPr>
        <p:spPr>
          <a:xfrm>
            <a:off x="8138218" y="5519309"/>
            <a:ext cx="1696404" cy="47178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7" name="Google Shape;1017;p59"/>
          <p:cNvSpPr/>
          <p:nvPr/>
        </p:nvSpPr>
        <p:spPr>
          <a:xfrm>
            <a:off x="6834743" y="5928155"/>
            <a:ext cx="1175970" cy="47178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pic>
        <p:nvPicPr>
          <p:cNvPr descr="A picture containing clock&#10;&#10;Description automatically generated" id="1023" name="Google Shape;1023;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4" name="Google Shape;1024;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5" name="Google Shape;1025;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6" name="Google Shape;1026;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7" name="Google Shape;1027;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28" name="Google Shape;1028;p74"/>
          <p:cNvSpPr txBox="1"/>
          <p:nvPr/>
        </p:nvSpPr>
        <p:spPr>
          <a:xfrm>
            <a:off x="569373" y="1404672"/>
            <a:ext cx="11053254"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Which of the following would be helpful when finding information about spelling</a:t>
            </a:r>
            <a:r>
              <a:rPr b="0" i="0" lang="en-US" sz="4000" u="none" cap="none" strike="noStrike">
                <a:solidFill>
                  <a:schemeClr val="accent1"/>
                </a:solidFill>
                <a:latin typeface="Arial"/>
                <a:ea typeface="Arial"/>
                <a:cs typeface="Arial"/>
                <a:sym typeface="Arial"/>
              </a:rPr>
              <a:t>?</a:t>
            </a:r>
            <a:endParaRPr b="0" i="0" sz="4000" u="none" cap="none" strike="noStrike">
              <a:solidFill>
                <a:schemeClr val="accent1"/>
              </a:solidFill>
              <a:latin typeface="Arial"/>
              <a:ea typeface="Arial"/>
              <a:cs typeface="Arial"/>
              <a:sym typeface="Arial"/>
            </a:endParaRPr>
          </a:p>
        </p:txBody>
      </p:sp>
      <p:sp>
        <p:nvSpPr>
          <p:cNvPr id="1029" name="Google Shape;1029;p74"/>
          <p:cNvSpPr txBox="1"/>
          <p:nvPr/>
        </p:nvSpPr>
        <p:spPr>
          <a:xfrm>
            <a:off x="2846339" y="3386918"/>
            <a:ext cx="6100762" cy="2554505"/>
          </a:xfrm>
          <a:prstGeom prst="rect">
            <a:avLst/>
          </a:prstGeom>
          <a:noFill/>
          <a:ln>
            <a:noFill/>
          </a:ln>
        </p:spPr>
        <p:txBody>
          <a:bodyPr anchorCtr="0" anchor="t" bIns="45700" lIns="91425" spcFirstLastPara="1" rIns="91425" wrap="square" tIns="45700">
            <a:spAutoFit/>
          </a:bodyPr>
          <a:lstStyle/>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dictionary</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index</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table of contents</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illustrations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36" name="Google Shape;1036;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37" name="Google Shape;1037;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38" name="Google Shape;1038;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39" name="Google Shape;1039;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40" name="Google Shape;1040;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1" name="Google Shape;1041;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A picture containing clock&#10;&#10;Description automatically generated" id="171" name="Google Shape;17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2" name="Google Shape;17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3" name="Google Shape;17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4" name="Google Shape;17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5" name="Google Shape;17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76" name="Google Shape;176;p11"/>
          <p:cNvGraphicFramePr/>
          <p:nvPr/>
        </p:nvGraphicFramePr>
        <p:xfrm>
          <a:off x="1766480" y="1235774"/>
          <a:ext cx="3000000" cy="3000000"/>
        </p:xfrm>
        <a:graphic>
          <a:graphicData uri="http://schemas.openxmlformats.org/drawingml/2006/table">
            <a:tbl>
              <a:tblPr bandRow="1" firstRow="1">
                <a:noFill/>
                <a:tableStyleId>{6282A518-586C-4894-B8AD-21302C1FBF58}</a:tableStyleId>
              </a:tblPr>
              <a:tblGrid>
                <a:gridCol w="8128000"/>
              </a:tblGrid>
              <a:tr h="370850">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PLOT ELEMENTS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Problem:</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Main Events: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1.</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2.</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3.</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Resolution:</a:t>
                      </a:r>
                      <a:endParaRPr sz="1400" u="none" cap="none" strike="noStrike"/>
                    </a:p>
                  </a:txBody>
                  <a:tcPr marT="45725" marB="45725" marR="91450" marL="91450"/>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A picture containing clock&#10;&#10;Description automatically generated" id="182" name="Google Shape;182;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3" name="Google Shape;183;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4" name="Google Shape;184;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5" name="Google Shape;185;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6" name="Google Shape;186;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Realistic Fiction Qualities </a:t>
            </a:r>
            <a:endParaRPr b="0" i="0" sz="1400" u="none" cap="none" strike="noStrike">
              <a:solidFill>
                <a:srgbClr val="000000"/>
              </a:solidFill>
              <a:latin typeface="Century Gothic"/>
              <a:ea typeface="Century Gothic"/>
              <a:cs typeface="Century Gothic"/>
              <a:sym typeface="Century Gothic"/>
            </a:endParaRPr>
          </a:p>
        </p:txBody>
      </p:sp>
      <p:sp>
        <p:nvSpPr>
          <p:cNvPr id="187" name="Google Shape;187;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164,165</a:t>
            </a:r>
            <a:endParaRPr b="0" i="0" sz="1400" u="none" cap="none" strike="noStrike">
              <a:solidFill>
                <a:srgbClr val="000000"/>
              </a:solidFill>
              <a:latin typeface="Century Gothic"/>
              <a:ea typeface="Century Gothic"/>
              <a:cs typeface="Century Gothic"/>
              <a:sym typeface="Century Gothic"/>
            </a:endParaRPr>
          </a:p>
        </p:txBody>
      </p:sp>
      <p:sp>
        <p:nvSpPr>
          <p:cNvPr id="188" name="Google Shape;188;p12"/>
          <p:cNvSpPr txBox="1"/>
          <p:nvPr/>
        </p:nvSpPr>
        <p:spPr>
          <a:xfrm>
            <a:off x="8397195" y="2343123"/>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89" name="Google Shape;189;p12"/>
          <p:cNvPicPr preferRelativeResize="0"/>
          <p:nvPr/>
        </p:nvPicPr>
        <p:blipFill rotWithShape="1">
          <a:blip r:embed="rId6">
            <a:alphaModFix/>
          </a:blip>
          <a:srcRect b="0" l="0" r="0" t="0"/>
          <a:stretch/>
        </p:blipFill>
        <p:spPr>
          <a:xfrm>
            <a:off x="583440" y="1229621"/>
            <a:ext cx="7484381" cy="49745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