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Lst>
  <p:sldSz cy="6858000" cx="12192000"/>
  <p:notesSz cx="6858000" cy="9144000"/>
  <p:embeddedFontLst>
    <p:embeddedFont>
      <p:font typeface="Poppins"/>
      <p:regular r:id="rId72"/>
      <p:bold r:id="rId73"/>
      <p:italic r:id="rId74"/>
      <p:boldItalic r:id="rId75"/>
    </p:embeddedFont>
    <p:embeddedFont>
      <p:font typeface="Helvetica Neue"/>
      <p:regular r:id="rId76"/>
      <p:bold r:id="rId77"/>
      <p:italic r:id="rId78"/>
      <p:boldItalic r:id="rId79"/>
    </p:embeddedFont>
    <p:embeddedFont>
      <p:font typeface="Century Gothic"/>
      <p:regular r:id="rId80"/>
      <p:bold r:id="rId81"/>
      <p:italic r:id="rId82"/>
      <p:boldItalic r:id="rId8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84" roundtripDataSignature="AMtx7mgNKiagMHGZm2xx9vkk/L38tQPGi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CDF0364A-73AD-4614-836E-9C0AA83192BF}">
  <a:tblStyle styleId="{CDF0364A-73AD-4614-836E-9C0AA83192BF}"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b="off" i="off"/>
      <a:tcStyle>
        <a:fill>
          <a:solidFill>
            <a:srgbClr val="CDD4EA"/>
          </a:solidFill>
        </a:fill>
      </a:tcStyle>
    </a:band1H>
    <a:band2H>
      <a:tcTxStyle b="off" i="off"/>
    </a:band2H>
    <a:band1V>
      <a:tcTxStyle b="off" i="off"/>
      <a:tcStyle>
        <a:fill>
          <a:solidFill>
            <a:srgbClr val="CDD4EA"/>
          </a:solidFill>
        </a:fill>
      </a:tcStyle>
    </a:band1V>
    <a:band2V>
      <a:tcTxStyle b="off" i="off"/>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b="off" i="off"/>
    </a:seCell>
    <a:swCell>
      <a:tcTxStyle b="off" i="off"/>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b="off" i="off"/>
    </a:neCell>
    <a:nwCell>
      <a:tcTxStyle b="off" i="off"/>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customschemas.google.com/relationships/presentationmetadata" Target="metadata"/><Relationship Id="rId83" Type="http://schemas.openxmlformats.org/officeDocument/2006/relationships/font" Target="fonts/CenturyGothic-boldItalic.fntdata"/><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CenturyGothic-regular.fntdata"/><Relationship Id="rId82" Type="http://schemas.openxmlformats.org/officeDocument/2006/relationships/font" Target="fonts/CenturyGothic-italic.fntdata"/><Relationship Id="rId81" Type="http://schemas.openxmlformats.org/officeDocument/2006/relationships/font" Target="fonts/CenturyGothic-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font" Target="fonts/Poppins-bold.fntdata"/><Relationship Id="rId72" Type="http://schemas.openxmlformats.org/officeDocument/2006/relationships/font" Target="fonts/Poppins-regular.fntdata"/><Relationship Id="rId31" Type="http://schemas.openxmlformats.org/officeDocument/2006/relationships/slide" Target="slides/slide26.xml"/><Relationship Id="rId75" Type="http://schemas.openxmlformats.org/officeDocument/2006/relationships/font" Target="fonts/Poppins-boldItalic.fntdata"/><Relationship Id="rId30" Type="http://schemas.openxmlformats.org/officeDocument/2006/relationships/slide" Target="slides/slide25.xml"/><Relationship Id="rId74" Type="http://schemas.openxmlformats.org/officeDocument/2006/relationships/font" Target="fonts/Poppins-italic.fntdata"/><Relationship Id="rId33" Type="http://schemas.openxmlformats.org/officeDocument/2006/relationships/slide" Target="slides/slide28.xml"/><Relationship Id="rId77" Type="http://schemas.openxmlformats.org/officeDocument/2006/relationships/font" Target="fonts/HelveticaNeue-bold.fntdata"/><Relationship Id="rId32" Type="http://schemas.openxmlformats.org/officeDocument/2006/relationships/slide" Target="slides/slide27.xml"/><Relationship Id="rId76" Type="http://schemas.openxmlformats.org/officeDocument/2006/relationships/font" Target="fonts/HelveticaNeue-regular.fntdata"/><Relationship Id="rId35" Type="http://schemas.openxmlformats.org/officeDocument/2006/relationships/slide" Target="slides/slide30.xml"/><Relationship Id="rId79" Type="http://schemas.openxmlformats.org/officeDocument/2006/relationships/font" Target="fonts/HelveticaNeue-boldItalic.fntdata"/><Relationship Id="rId34" Type="http://schemas.openxmlformats.org/officeDocument/2006/relationships/slide" Target="slides/slide29.xml"/><Relationship Id="rId78" Type="http://schemas.openxmlformats.org/officeDocument/2006/relationships/font" Target="fonts/HelveticaNeue-italic.fntdata"/><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87" name="Google Shape;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 name="Google Shape;197;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b="0" i="0" lang="en-US">
                <a:solidFill>
                  <a:srgbClr val="000000"/>
                </a:solidFill>
                <a:latin typeface="Calibri"/>
                <a:ea typeface="Calibri"/>
                <a:cs typeface="Calibri"/>
                <a:sym typeface="Calibri"/>
              </a:rPr>
              <a:t>The narrator of a personal narrative reveals some personality traits with first-person pronouns, but readers also learn a lot about the narrator from</a:t>
            </a:r>
            <a:endParaRPr/>
          </a:p>
          <a:p>
            <a:pPr indent="-215900" lvl="1" marL="685800" rtl="0" algn="l">
              <a:lnSpc>
                <a:spcPct val="100000"/>
              </a:lnSpc>
              <a:spcBef>
                <a:spcPts val="0"/>
              </a:spcBef>
              <a:spcAft>
                <a:spcPts val="0"/>
              </a:spcAft>
              <a:buSzPts val="1200"/>
              <a:buFont typeface="Arial"/>
              <a:buChar char="•"/>
            </a:pPr>
            <a:r>
              <a:rPr b="0" i="0" lang="en-US">
                <a:solidFill>
                  <a:srgbClr val="000000"/>
                </a:solidFill>
                <a:latin typeface="Calibri"/>
                <a:ea typeface="Calibri"/>
                <a:cs typeface="Calibri"/>
                <a:sym typeface="Calibri"/>
              </a:rPr>
              <a:t>dialogue, and</a:t>
            </a:r>
            <a:endParaRPr/>
          </a:p>
          <a:p>
            <a:pPr indent="-215900" lvl="1" marL="685800" rtl="0" algn="l">
              <a:lnSpc>
                <a:spcPct val="100000"/>
              </a:lnSpc>
              <a:spcBef>
                <a:spcPts val="0"/>
              </a:spcBef>
              <a:spcAft>
                <a:spcPts val="0"/>
              </a:spcAft>
              <a:buSzPts val="1200"/>
              <a:buFont typeface="Arial"/>
              <a:buChar char="•"/>
            </a:pPr>
            <a:r>
              <a:rPr b="0" i="0" lang="en-US">
                <a:solidFill>
                  <a:srgbClr val="000000"/>
                </a:solidFill>
                <a:latin typeface="Calibri"/>
                <a:ea typeface="Calibri"/>
                <a:cs typeface="Calibri"/>
                <a:sym typeface="Calibri"/>
              </a:rPr>
              <a:t>the actions of other people and animals.</a:t>
            </a:r>
            <a:endParaRPr/>
          </a:p>
          <a:p>
            <a:pPr indent="-228600" lvl="0" marL="241300" rtl="0" algn="l">
              <a:lnSpc>
                <a:spcPct val="100000"/>
              </a:lnSpc>
              <a:spcBef>
                <a:spcPts val="0"/>
              </a:spcBef>
              <a:spcAft>
                <a:spcPts val="0"/>
              </a:spcAft>
              <a:buSzPts val="1200"/>
              <a:buFont typeface="Calibri"/>
              <a:buAutoNum type="arabicPeriod"/>
            </a:pPr>
            <a:r>
              <a:rPr b="0" i="0" lang="en-US">
                <a:solidFill>
                  <a:srgbClr val="000000"/>
                </a:solidFill>
                <a:latin typeface="Calibri"/>
                <a:ea typeface="Calibri"/>
                <a:cs typeface="Calibri"/>
                <a:sym typeface="Calibri"/>
              </a:rPr>
              <a:t>Tell students that they will be developing the character of the narrator. Remind them that the narrator is the writer of a personal narrative: </a:t>
            </a:r>
            <a:r>
              <a:rPr b="0" i="1" lang="en-US">
                <a:solidFill>
                  <a:srgbClr val="000000"/>
                </a:solidFill>
                <a:latin typeface="Calibri"/>
                <a:ea typeface="Calibri"/>
                <a:cs typeface="Calibri"/>
                <a:sym typeface="Calibri"/>
              </a:rPr>
              <a:t>This means that you will choose how to portray yourself. You are the narrator and the main character in the narrative, so decide how much readers need to know about your thoughts, feelings, words, and actions.</a:t>
            </a:r>
            <a:endParaRPr/>
          </a:p>
          <a:p>
            <a:pPr indent="-228600" lvl="0" marL="241300" rtl="0" algn="l">
              <a:lnSpc>
                <a:spcPct val="100000"/>
              </a:lnSpc>
              <a:spcBef>
                <a:spcPts val="0"/>
              </a:spcBef>
              <a:spcAft>
                <a:spcPts val="0"/>
              </a:spcAft>
              <a:buSzPts val="1200"/>
              <a:buFont typeface="Calibri"/>
              <a:buAutoNum type="arabicPeriod"/>
            </a:pPr>
            <a:r>
              <a:rPr b="0" i="0" lang="en-US">
                <a:solidFill>
                  <a:srgbClr val="000000"/>
                </a:solidFill>
                <a:latin typeface="Calibri"/>
                <a:ea typeface="Calibri"/>
                <a:cs typeface="Calibri"/>
                <a:sym typeface="Calibri"/>
              </a:rPr>
              <a:t>Read the first three or four paragraphs of a personal narrative from the stack. </a:t>
            </a:r>
            <a:endParaRPr/>
          </a:p>
          <a:p>
            <a:pPr indent="-228600" lvl="0" marL="241300" rtl="0" algn="l">
              <a:lnSpc>
                <a:spcPct val="100000"/>
              </a:lnSpc>
              <a:spcBef>
                <a:spcPts val="0"/>
              </a:spcBef>
              <a:spcAft>
                <a:spcPts val="0"/>
              </a:spcAft>
              <a:buSzPts val="1200"/>
              <a:buFont typeface="Calibri"/>
              <a:buAutoNum type="arabicPeriod"/>
            </a:pPr>
            <a:r>
              <a:rPr b="0" i="0" lang="en-US">
                <a:solidFill>
                  <a:srgbClr val="000000"/>
                </a:solidFill>
                <a:latin typeface="Calibri"/>
                <a:ea typeface="Calibri"/>
                <a:cs typeface="Calibri"/>
                <a:sym typeface="Calibri"/>
              </a:rPr>
              <a:t>Prompt students to use text evidence to identify traits of the narrator. Then ask:</a:t>
            </a:r>
            <a:endParaRPr/>
          </a:p>
          <a:p>
            <a:pPr indent="-228600" lvl="1" marL="698500" rtl="0" algn="l">
              <a:lnSpc>
                <a:spcPct val="100000"/>
              </a:lnSpc>
              <a:spcBef>
                <a:spcPts val="0"/>
              </a:spcBef>
              <a:spcAft>
                <a:spcPts val="0"/>
              </a:spcAft>
              <a:buSzPts val="1200"/>
              <a:buFont typeface="Arial"/>
              <a:buChar char="•"/>
            </a:pPr>
            <a:r>
              <a:rPr b="0" i="1" lang="en-US">
                <a:solidFill>
                  <a:srgbClr val="000000"/>
                </a:solidFill>
                <a:latin typeface="Calibri"/>
                <a:ea typeface="Calibri"/>
                <a:cs typeface="Calibri"/>
                <a:sym typeface="Calibri"/>
              </a:rPr>
              <a:t>How did the writer use words and phrases to communicate those traits?</a:t>
            </a:r>
            <a:endParaRPr/>
          </a:p>
          <a:p>
            <a:pPr indent="-228600" lvl="1" marL="698500" rtl="0" algn="l">
              <a:lnSpc>
                <a:spcPct val="100000"/>
              </a:lnSpc>
              <a:spcBef>
                <a:spcPts val="0"/>
              </a:spcBef>
              <a:spcAft>
                <a:spcPts val="0"/>
              </a:spcAft>
              <a:buSzPts val="1200"/>
              <a:buFont typeface="Arial"/>
              <a:buChar char="•"/>
            </a:pPr>
            <a:r>
              <a:rPr b="0" i="1" lang="en-US">
                <a:solidFill>
                  <a:srgbClr val="000000"/>
                </a:solidFill>
                <a:latin typeface="Calibri"/>
                <a:ea typeface="Calibri"/>
                <a:cs typeface="Calibri"/>
                <a:sym typeface="Calibri"/>
              </a:rPr>
              <a:t>What other methods did the writer use to portray the narrator?</a:t>
            </a:r>
            <a:endParaRPr/>
          </a:p>
          <a:p>
            <a:pPr indent="-228600" lvl="0" marL="241300" rtl="0" algn="l">
              <a:lnSpc>
                <a:spcPct val="100000"/>
              </a:lnSpc>
              <a:spcBef>
                <a:spcPts val="0"/>
              </a:spcBef>
              <a:spcAft>
                <a:spcPts val="0"/>
              </a:spcAft>
              <a:buSzPts val="1200"/>
              <a:buFont typeface="Calibri"/>
              <a:buAutoNum type="arabicPeriod"/>
            </a:pPr>
            <a:r>
              <a:rPr b="0" i="0" lang="en-US">
                <a:solidFill>
                  <a:srgbClr val="000000"/>
                </a:solidFill>
                <a:latin typeface="Calibri"/>
                <a:ea typeface="Calibri"/>
                <a:cs typeface="Calibri"/>
                <a:sym typeface="Calibri"/>
              </a:rPr>
              <a:t>Direct students to p. 79 in the Student Interactive. Have them choose a text from the stack or classroom library and complete the activity.</a:t>
            </a:r>
            <a:endParaRPr b="0" i="0" u="none" strike="noStrike">
              <a:solidFill>
                <a:srgbClr val="000000"/>
              </a:solidFill>
              <a:latin typeface="Calibri"/>
              <a:ea typeface="Calibri"/>
              <a:cs typeface="Calibri"/>
              <a:sym typeface="Calibri"/>
            </a:endParaRPr>
          </a:p>
        </p:txBody>
      </p:sp>
      <p:sp>
        <p:nvSpPr>
          <p:cNvPr id="198" name="Google Shape;198;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 name="Shape 208"/>
        <p:cNvGrpSpPr/>
        <p:nvPr/>
      </p:nvGrpSpPr>
      <p:grpSpPr>
        <a:xfrm>
          <a:off x="0" y="0"/>
          <a:ext cx="0" cy="0"/>
          <a:chOff x="0" y="0"/>
          <a:chExt cx="0" cy="0"/>
        </a:xfrm>
      </p:grpSpPr>
      <p:sp>
        <p:nvSpPr>
          <p:cNvPr id="209" name="Google Shape;20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0" name="Google Shape;210;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90500" lvl="0" marL="342900" marR="0" rtl="0" algn="l">
              <a:lnSpc>
                <a:spcPct val="100000"/>
              </a:lnSpc>
              <a:spcBef>
                <a:spcPts val="0"/>
              </a:spcBef>
              <a:spcAft>
                <a:spcPts val="0"/>
              </a:spcAft>
              <a:buClr>
                <a:schemeClr val="dk1"/>
              </a:buClr>
              <a:buSzPts val="1200"/>
              <a:buFont typeface="Calibri"/>
              <a:buAutoNum type="arabicPeriod"/>
            </a:pPr>
            <a:r>
              <a:rPr lang="en-US"/>
              <a:t>After the minilesson, students should transition into independent writing.</a:t>
            </a:r>
            <a:endParaRPr/>
          </a:p>
          <a:p>
            <a:pPr indent="-190500" lvl="1" marL="800100" marR="0" rtl="0" algn="l">
              <a:lnSpc>
                <a:spcPct val="100000"/>
              </a:lnSpc>
              <a:spcBef>
                <a:spcPts val="0"/>
              </a:spcBef>
              <a:spcAft>
                <a:spcPts val="0"/>
              </a:spcAft>
              <a:buClr>
                <a:schemeClr val="dk1"/>
              </a:buClr>
              <a:buSzPts val="1200"/>
              <a:buFont typeface="Calibri"/>
              <a:buChar char="•"/>
            </a:pPr>
            <a:r>
              <a:rPr lang="en-US"/>
              <a:t>If students need additional opportunities to understand how narrators are portrayed, have them read additional texts from the stack and summarize the narrators’ characteristics.</a:t>
            </a:r>
            <a:endParaRPr/>
          </a:p>
          <a:p>
            <a:pPr indent="-190500" lvl="2" marL="1257300" marR="0" rtl="0" algn="l">
              <a:lnSpc>
                <a:spcPct val="100000"/>
              </a:lnSpc>
              <a:spcBef>
                <a:spcPts val="0"/>
              </a:spcBef>
              <a:spcAft>
                <a:spcPts val="0"/>
              </a:spcAft>
              <a:buClr>
                <a:schemeClr val="dk1"/>
              </a:buClr>
              <a:buSzPts val="1200"/>
              <a:buFont typeface="Arial"/>
              <a:buChar char="•"/>
            </a:pPr>
            <a:r>
              <a:rPr b="1" lang="en-US"/>
              <a:t>Modeled</a:t>
            </a:r>
            <a:r>
              <a:rPr lang="en-US"/>
              <a:t> Choose a stack text and model summarizing a narrator’s traits.</a:t>
            </a:r>
            <a:endParaRPr/>
          </a:p>
          <a:p>
            <a:pPr indent="-190500" lvl="2" marL="1257300" marR="0" rtl="0" algn="l">
              <a:lnSpc>
                <a:spcPct val="100000"/>
              </a:lnSpc>
              <a:spcBef>
                <a:spcPts val="0"/>
              </a:spcBef>
              <a:spcAft>
                <a:spcPts val="0"/>
              </a:spcAft>
              <a:buClr>
                <a:schemeClr val="dk1"/>
              </a:buClr>
              <a:buSzPts val="1200"/>
              <a:buFont typeface="Arial"/>
              <a:buChar char="•"/>
            </a:pPr>
            <a:r>
              <a:rPr b="1" lang="en-US"/>
              <a:t>Shared</a:t>
            </a:r>
            <a:r>
              <a:rPr lang="en-US"/>
              <a:t> Discuss with students the qualities they want their narrators to have. </a:t>
            </a:r>
            <a:endParaRPr/>
          </a:p>
          <a:p>
            <a:pPr indent="-190500" lvl="2" marL="1257300" marR="0" rtl="0" algn="l">
              <a:lnSpc>
                <a:spcPct val="100000"/>
              </a:lnSpc>
              <a:spcBef>
                <a:spcPts val="0"/>
              </a:spcBef>
              <a:spcAft>
                <a:spcPts val="0"/>
              </a:spcAft>
              <a:buClr>
                <a:schemeClr val="dk1"/>
              </a:buClr>
              <a:buSzPts val="1200"/>
              <a:buFont typeface="Arial"/>
              <a:buChar char="•"/>
            </a:pPr>
            <a:r>
              <a:rPr b="1" lang="en-US"/>
              <a:t>Guided</a:t>
            </a:r>
            <a:r>
              <a:rPr lang="en-US"/>
              <a:t> Instruct students on developing the narrator as a character</a:t>
            </a:r>
            <a:endParaRPr/>
          </a:p>
          <a:p>
            <a:pPr indent="-190500" lvl="1" marL="800100" marR="0" rtl="0" algn="l">
              <a:lnSpc>
                <a:spcPct val="100000"/>
              </a:lnSpc>
              <a:spcBef>
                <a:spcPts val="0"/>
              </a:spcBef>
              <a:spcAft>
                <a:spcPts val="0"/>
              </a:spcAft>
              <a:buClr>
                <a:schemeClr val="dk1"/>
              </a:buClr>
              <a:buSzPts val="1200"/>
              <a:buFont typeface="Calibri"/>
              <a:buChar char="•"/>
            </a:pPr>
            <a:r>
              <a:rPr lang="en-US"/>
              <a:t>If students demonstrate understanding, they should transition to drafting their personal narratives in their writing notebooks.  See the Conference Prompts on p. T360.</a:t>
            </a:r>
            <a:endParaRPr/>
          </a:p>
          <a:p>
            <a:pPr indent="-190500" lvl="0" marL="342900" marR="0" rtl="0" algn="l">
              <a:lnSpc>
                <a:spcPct val="100000"/>
              </a:lnSpc>
              <a:spcBef>
                <a:spcPts val="0"/>
              </a:spcBef>
              <a:spcAft>
                <a:spcPts val="0"/>
              </a:spcAft>
              <a:buClr>
                <a:schemeClr val="dk1"/>
              </a:buClr>
              <a:buSzPts val="1200"/>
              <a:buFont typeface="Calibri"/>
              <a:buAutoNum type="arabicPeriod"/>
            </a:pPr>
            <a:r>
              <a:rPr lang="en-US"/>
              <a:t>Ask several volunteers to share the traits they have decided to emphasize in their narrators.</a:t>
            </a:r>
            <a:endParaRPr i="0" sz="1800" u="none" strike="noStrike">
              <a:solidFill>
                <a:srgbClr val="000000"/>
              </a:solidFill>
            </a:endParaRPr>
          </a:p>
        </p:txBody>
      </p:sp>
      <p:sp>
        <p:nvSpPr>
          <p:cNvPr id="211" name="Google Shape;211;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 name="Google Shape;223;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Calibri"/>
              <a:buNone/>
            </a:pPr>
            <a:r>
              <a:rPr b="1" i="1" lang="en-US" u="none" strike="noStrike">
                <a:solidFill>
                  <a:srgbClr val="000000"/>
                </a:solidFill>
                <a:latin typeface="Calibri"/>
                <a:ea typeface="Calibri"/>
                <a:cs typeface="Calibri"/>
                <a:sym typeface="Calibri"/>
              </a:rPr>
              <a:t>(Note: Move the orange boxes to cover each bold spelling word before you read aloud the words and sentences.)</a:t>
            </a:r>
            <a:endParaRPr>
              <a:latin typeface="Calibri"/>
              <a:ea typeface="Calibri"/>
              <a:cs typeface="Calibri"/>
              <a:sym typeface="Calibri"/>
            </a:endParaRPr>
          </a:p>
          <a:p>
            <a:pPr indent="-155448" lvl="0" marL="155448" rtl="0" algn="l">
              <a:lnSpc>
                <a:spcPct val="100000"/>
              </a:lnSpc>
              <a:spcBef>
                <a:spcPts val="0"/>
              </a:spcBef>
              <a:spcAft>
                <a:spcPts val="0"/>
              </a:spcAft>
              <a:buClr>
                <a:srgbClr val="000000"/>
              </a:buClr>
              <a:buSzPts val="1200"/>
              <a:buFont typeface="Calibri"/>
              <a:buAutoNum type="arabicPeriod"/>
            </a:pPr>
            <a:r>
              <a:rPr i="0" lang="en-US" u="none" strike="noStrike">
                <a:solidFill>
                  <a:srgbClr val="000000"/>
                </a:solidFill>
                <a:latin typeface="Calibri"/>
                <a:ea typeface="Calibri"/>
                <a:cs typeface="Calibri"/>
                <a:sym typeface="Calibri"/>
              </a:rPr>
              <a:t>Read aloud the words and sentences. Have students spell each word </a:t>
            </a:r>
            <a:r>
              <a:rPr lang="en-US">
                <a:latin typeface="Calibri"/>
                <a:ea typeface="Calibri"/>
                <a:cs typeface="Calibri"/>
                <a:sym typeface="Calibri"/>
              </a:rPr>
              <a:t>to assess their prior knowledge of suffixes.</a:t>
            </a:r>
            <a:endParaRPr/>
          </a:p>
          <a:p>
            <a:pPr indent="-155448" lvl="1" marL="612648" rtl="0" algn="l">
              <a:lnSpc>
                <a:spcPct val="100000"/>
              </a:lnSpc>
              <a:spcBef>
                <a:spcPts val="0"/>
              </a:spcBef>
              <a:spcAft>
                <a:spcPts val="0"/>
              </a:spcAft>
              <a:buClr>
                <a:srgbClr val="000000"/>
              </a:buClr>
              <a:buSzPts val="1200"/>
              <a:buFont typeface="Calibri"/>
              <a:buAutoNum type="arabicPeriod"/>
            </a:pPr>
            <a:r>
              <a:rPr b="0" i="0" lang="en-US">
                <a:solidFill>
                  <a:srgbClr val="000000"/>
                </a:solidFill>
                <a:latin typeface="Calibri"/>
                <a:ea typeface="Calibri"/>
                <a:cs typeface="Calibri"/>
                <a:sym typeface="Calibri"/>
              </a:rPr>
              <a:t>They visited an </a:t>
            </a:r>
            <a:r>
              <a:rPr b="1" i="0" lang="en-US">
                <a:solidFill>
                  <a:srgbClr val="000000"/>
                </a:solidFill>
                <a:latin typeface="Calibri"/>
                <a:ea typeface="Calibri"/>
                <a:cs typeface="Calibri"/>
                <a:sym typeface="Calibri"/>
              </a:rPr>
              <a:t>amusement </a:t>
            </a:r>
            <a:r>
              <a:rPr b="0" i="0" lang="en-US">
                <a:solidFill>
                  <a:srgbClr val="000000"/>
                </a:solidFill>
                <a:latin typeface="Calibri"/>
                <a:ea typeface="Calibri"/>
                <a:cs typeface="Calibri"/>
                <a:sym typeface="Calibri"/>
              </a:rPr>
              <a:t>park.</a:t>
            </a:r>
            <a:endParaRPr/>
          </a:p>
          <a:p>
            <a:pPr indent="-155448" lvl="1" marL="612648" rtl="0" algn="l">
              <a:lnSpc>
                <a:spcPct val="100000"/>
              </a:lnSpc>
              <a:spcBef>
                <a:spcPts val="0"/>
              </a:spcBef>
              <a:spcAft>
                <a:spcPts val="0"/>
              </a:spcAft>
              <a:buClr>
                <a:srgbClr val="000000"/>
              </a:buClr>
              <a:buSzPts val="1200"/>
              <a:buFont typeface="Calibri"/>
              <a:buAutoNum type="arabicPeriod"/>
            </a:pPr>
            <a:r>
              <a:rPr b="0" i="0" lang="en-US">
                <a:solidFill>
                  <a:srgbClr val="000000"/>
                </a:solidFill>
                <a:latin typeface="Calibri"/>
                <a:ea typeface="Calibri"/>
                <a:cs typeface="Calibri"/>
                <a:sym typeface="Calibri"/>
              </a:rPr>
              <a:t>A </a:t>
            </a:r>
            <a:r>
              <a:rPr b="1" i="0" lang="en-US">
                <a:solidFill>
                  <a:srgbClr val="000000"/>
                </a:solidFill>
                <a:latin typeface="Calibri"/>
                <a:ea typeface="Calibri"/>
                <a:cs typeface="Calibri"/>
                <a:sym typeface="Calibri"/>
              </a:rPr>
              <a:t>microscope </a:t>
            </a:r>
            <a:r>
              <a:rPr b="0" i="0" lang="en-US">
                <a:solidFill>
                  <a:srgbClr val="000000"/>
                </a:solidFill>
                <a:latin typeface="Calibri"/>
                <a:ea typeface="Calibri"/>
                <a:cs typeface="Calibri"/>
                <a:sym typeface="Calibri"/>
              </a:rPr>
              <a:t>is used to see small objects.</a:t>
            </a:r>
            <a:endParaRPr/>
          </a:p>
          <a:p>
            <a:pPr indent="-155448" lvl="1" marL="612648" rtl="0" algn="l">
              <a:lnSpc>
                <a:spcPct val="100000"/>
              </a:lnSpc>
              <a:spcBef>
                <a:spcPts val="0"/>
              </a:spcBef>
              <a:spcAft>
                <a:spcPts val="0"/>
              </a:spcAft>
              <a:buClr>
                <a:srgbClr val="000000"/>
              </a:buClr>
              <a:buSzPts val="1200"/>
              <a:buFont typeface="Calibri"/>
              <a:buAutoNum type="arabicPeriod"/>
            </a:pPr>
            <a:r>
              <a:rPr b="0" i="0" lang="en-US">
                <a:solidFill>
                  <a:srgbClr val="000000"/>
                </a:solidFill>
                <a:latin typeface="Calibri"/>
                <a:ea typeface="Calibri"/>
                <a:cs typeface="Calibri"/>
                <a:sym typeface="Calibri"/>
              </a:rPr>
              <a:t>The </a:t>
            </a:r>
            <a:r>
              <a:rPr b="1" i="0" lang="en-US">
                <a:solidFill>
                  <a:srgbClr val="000000"/>
                </a:solidFill>
                <a:latin typeface="Calibri"/>
                <a:ea typeface="Calibri"/>
                <a:cs typeface="Calibri"/>
                <a:sym typeface="Calibri"/>
              </a:rPr>
              <a:t>community</a:t>
            </a:r>
            <a:r>
              <a:rPr b="0" i="0" lang="en-US">
                <a:solidFill>
                  <a:srgbClr val="000000"/>
                </a:solidFill>
                <a:latin typeface="Calibri"/>
                <a:ea typeface="Calibri"/>
                <a:cs typeface="Calibri"/>
                <a:sym typeface="Calibri"/>
              </a:rPr>
              <a:t> garden is popular in summer.</a:t>
            </a:r>
            <a:endParaRPr/>
          </a:p>
          <a:p>
            <a:pPr indent="-155448" lvl="1" marL="612648" rtl="0" algn="l">
              <a:lnSpc>
                <a:spcPct val="100000"/>
              </a:lnSpc>
              <a:spcBef>
                <a:spcPts val="0"/>
              </a:spcBef>
              <a:spcAft>
                <a:spcPts val="0"/>
              </a:spcAft>
              <a:buClr>
                <a:srgbClr val="000000"/>
              </a:buClr>
              <a:buSzPts val="1200"/>
              <a:buFont typeface="Calibri"/>
              <a:buAutoNum type="arabicPeriod"/>
            </a:pPr>
            <a:r>
              <a:rPr b="0" i="0" lang="en-US">
                <a:solidFill>
                  <a:srgbClr val="000000"/>
                </a:solidFill>
                <a:latin typeface="Calibri"/>
                <a:ea typeface="Calibri"/>
                <a:cs typeface="Calibri"/>
                <a:sym typeface="Calibri"/>
              </a:rPr>
              <a:t>Gerardo is </a:t>
            </a:r>
            <a:r>
              <a:rPr b="1" i="0" lang="en-US">
                <a:solidFill>
                  <a:srgbClr val="000000"/>
                </a:solidFill>
                <a:latin typeface="Calibri"/>
                <a:ea typeface="Calibri"/>
                <a:cs typeface="Calibri"/>
                <a:sym typeface="Calibri"/>
              </a:rPr>
              <a:t>able</a:t>
            </a:r>
            <a:r>
              <a:rPr b="0" i="0" lang="en-US">
                <a:solidFill>
                  <a:srgbClr val="000000"/>
                </a:solidFill>
                <a:latin typeface="Calibri"/>
                <a:ea typeface="Calibri"/>
                <a:cs typeface="Calibri"/>
                <a:sym typeface="Calibri"/>
              </a:rPr>
              <a:t> to swim across the lake.</a:t>
            </a:r>
            <a:endParaRPr/>
          </a:p>
          <a:p>
            <a:pPr indent="-155448" lvl="1" marL="612648" rtl="0" algn="l">
              <a:lnSpc>
                <a:spcPct val="100000"/>
              </a:lnSpc>
              <a:spcBef>
                <a:spcPts val="0"/>
              </a:spcBef>
              <a:spcAft>
                <a:spcPts val="0"/>
              </a:spcAft>
              <a:buClr>
                <a:srgbClr val="000000"/>
              </a:buClr>
              <a:buSzPts val="1200"/>
              <a:buFont typeface="Calibri"/>
              <a:buAutoNum type="arabicPeriod"/>
            </a:pPr>
            <a:r>
              <a:rPr b="0" i="0" lang="en-US">
                <a:solidFill>
                  <a:srgbClr val="000000"/>
                </a:solidFill>
                <a:latin typeface="Calibri"/>
                <a:ea typeface="Calibri"/>
                <a:cs typeface="Calibri"/>
                <a:sym typeface="Calibri"/>
              </a:rPr>
              <a:t>The </a:t>
            </a:r>
            <a:r>
              <a:rPr b="1" i="0" lang="en-US">
                <a:solidFill>
                  <a:srgbClr val="000000"/>
                </a:solidFill>
                <a:latin typeface="Calibri"/>
                <a:ea typeface="Calibri"/>
                <a:cs typeface="Calibri"/>
                <a:sym typeface="Calibri"/>
              </a:rPr>
              <a:t>payment </a:t>
            </a:r>
            <a:r>
              <a:rPr b="0" i="0" lang="en-US">
                <a:solidFill>
                  <a:srgbClr val="000000"/>
                </a:solidFill>
                <a:latin typeface="Calibri"/>
                <a:ea typeface="Calibri"/>
                <a:cs typeface="Calibri"/>
                <a:sym typeface="Calibri"/>
              </a:rPr>
              <a:t>was made on time.</a:t>
            </a:r>
            <a:endParaRPr/>
          </a:p>
          <a:p>
            <a:pPr indent="-155448" lvl="1" marL="612648" rtl="0" algn="l">
              <a:lnSpc>
                <a:spcPct val="100000"/>
              </a:lnSpc>
              <a:spcBef>
                <a:spcPts val="0"/>
              </a:spcBef>
              <a:spcAft>
                <a:spcPts val="0"/>
              </a:spcAft>
              <a:buClr>
                <a:srgbClr val="000000"/>
              </a:buClr>
              <a:buSzPts val="1200"/>
              <a:buFont typeface="Calibri"/>
              <a:buAutoNum type="arabicPeriod"/>
            </a:pPr>
            <a:r>
              <a:rPr b="0" i="0" lang="en-US">
                <a:solidFill>
                  <a:srgbClr val="000000"/>
                </a:solidFill>
                <a:latin typeface="Calibri"/>
                <a:ea typeface="Calibri"/>
                <a:cs typeface="Calibri"/>
                <a:sym typeface="Calibri"/>
              </a:rPr>
              <a:t>Ann liked the </a:t>
            </a:r>
            <a:r>
              <a:rPr b="1" i="0" lang="en-US">
                <a:solidFill>
                  <a:srgbClr val="000000"/>
                </a:solidFill>
                <a:latin typeface="Calibri"/>
                <a:ea typeface="Calibri"/>
                <a:cs typeface="Calibri"/>
                <a:sym typeface="Calibri"/>
              </a:rPr>
              <a:t>festive</a:t>
            </a:r>
            <a:r>
              <a:rPr b="0" i="0" lang="en-US">
                <a:solidFill>
                  <a:srgbClr val="000000"/>
                </a:solidFill>
                <a:latin typeface="Calibri"/>
                <a:ea typeface="Calibri"/>
                <a:cs typeface="Calibri"/>
                <a:sym typeface="Calibri"/>
              </a:rPr>
              <a:t> colors of the fall leaves.</a:t>
            </a:r>
            <a:endParaRPr/>
          </a:p>
          <a:p>
            <a:pPr indent="-155448" lvl="1" marL="612648" rtl="0" algn="l">
              <a:lnSpc>
                <a:spcPct val="100000"/>
              </a:lnSpc>
              <a:spcBef>
                <a:spcPts val="0"/>
              </a:spcBef>
              <a:spcAft>
                <a:spcPts val="0"/>
              </a:spcAft>
              <a:buClr>
                <a:srgbClr val="000000"/>
              </a:buClr>
              <a:buSzPts val="1200"/>
              <a:buFont typeface="Calibri"/>
              <a:buAutoNum type="arabicPeriod"/>
            </a:pPr>
            <a:r>
              <a:rPr b="0" i="0" lang="en-US">
                <a:solidFill>
                  <a:srgbClr val="000000"/>
                </a:solidFill>
                <a:latin typeface="Calibri"/>
                <a:ea typeface="Calibri"/>
                <a:cs typeface="Calibri"/>
                <a:sym typeface="Calibri"/>
              </a:rPr>
              <a:t>Bread and potatoes are</a:t>
            </a:r>
            <a:r>
              <a:rPr b="1" i="0" lang="en-US">
                <a:solidFill>
                  <a:srgbClr val="000000"/>
                </a:solidFill>
                <a:latin typeface="Calibri"/>
                <a:ea typeface="Calibri"/>
                <a:cs typeface="Calibri"/>
                <a:sym typeface="Calibri"/>
              </a:rPr>
              <a:t> basic </a:t>
            </a:r>
            <a:r>
              <a:rPr b="0" i="0" lang="en-US">
                <a:solidFill>
                  <a:srgbClr val="000000"/>
                </a:solidFill>
                <a:latin typeface="Calibri"/>
                <a:ea typeface="Calibri"/>
                <a:cs typeface="Calibri"/>
                <a:sym typeface="Calibri"/>
              </a:rPr>
              <a:t>foods. </a:t>
            </a:r>
            <a:endParaRPr/>
          </a:p>
          <a:p>
            <a:pPr indent="-155448" lvl="1" marL="612648" rtl="0" algn="l">
              <a:lnSpc>
                <a:spcPct val="100000"/>
              </a:lnSpc>
              <a:spcBef>
                <a:spcPts val="0"/>
              </a:spcBef>
              <a:spcAft>
                <a:spcPts val="0"/>
              </a:spcAft>
              <a:buClr>
                <a:srgbClr val="000000"/>
              </a:buClr>
              <a:buSzPts val="1200"/>
              <a:buFont typeface="Calibri"/>
              <a:buAutoNum type="arabicPeriod"/>
            </a:pPr>
            <a:r>
              <a:rPr b="0" i="0" lang="en-US">
                <a:solidFill>
                  <a:srgbClr val="000000"/>
                </a:solidFill>
                <a:latin typeface="Calibri"/>
                <a:ea typeface="Calibri"/>
                <a:cs typeface="Calibri"/>
                <a:sym typeface="Calibri"/>
              </a:rPr>
              <a:t>Crossing guards are trained in </a:t>
            </a:r>
            <a:r>
              <a:rPr b="1" i="0" lang="en-US">
                <a:solidFill>
                  <a:srgbClr val="000000"/>
                </a:solidFill>
                <a:latin typeface="Calibri"/>
                <a:ea typeface="Calibri"/>
                <a:cs typeface="Calibri"/>
                <a:sym typeface="Calibri"/>
              </a:rPr>
              <a:t>safety.</a:t>
            </a:r>
            <a:endParaRPr/>
          </a:p>
          <a:p>
            <a:pPr indent="-155448" lvl="1" marL="612648" rtl="0" algn="l">
              <a:lnSpc>
                <a:spcPct val="100000"/>
              </a:lnSpc>
              <a:spcBef>
                <a:spcPts val="0"/>
              </a:spcBef>
              <a:spcAft>
                <a:spcPts val="0"/>
              </a:spcAft>
              <a:buClr>
                <a:srgbClr val="000000"/>
              </a:buClr>
              <a:buSzPts val="1200"/>
              <a:buFont typeface="Calibri"/>
              <a:buAutoNum type="arabicPeriod"/>
            </a:pPr>
            <a:r>
              <a:rPr b="0" i="0" lang="en-US">
                <a:solidFill>
                  <a:srgbClr val="000000"/>
                </a:solidFill>
                <a:latin typeface="Calibri"/>
                <a:ea typeface="Calibri"/>
                <a:cs typeface="Calibri"/>
                <a:sym typeface="Calibri"/>
              </a:rPr>
              <a:t>Chefs share their </a:t>
            </a:r>
            <a:r>
              <a:rPr b="1" i="0" lang="en-US">
                <a:solidFill>
                  <a:srgbClr val="000000"/>
                </a:solidFill>
                <a:latin typeface="Calibri"/>
                <a:ea typeface="Calibri"/>
                <a:cs typeface="Calibri"/>
                <a:sym typeface="Calibri"/>
              </a:rPr>
              <a:t>creativity</a:t>
            </a:r>
            <a:r>
              <a:rPr b="0" i="0" lang="en-US">
                <a:solidFill>
                  <a:srgbClr val="000000"/>
                </a:solidFill>
                <a:latin typeface="Calibri"/>
                <a:ea typeface="Calibri"/>
                <a:cs typeface="Calibri"/>
                <a:sym typeface="Calibri"/>
              </a:rPr>
              <a:t> with recipes.</a:t>
            </a:r>
            <a:endParaRPr/>
          </a:p>
          <a:p>
            <a:pPr indent="-155448" lvl="1" marL="612648" rtl="0" algn="l">
              <a:lnSpc>
                <a:spcPct val="100000"/>
              </a:lnSpc>
              <a:spcBef>
                <a:spcPts val="0"/>
              </a:spcBef>
              <a:spcAft>
                <a:spcPts val="0"/>
              </a:spcAft>
              <a:buClr>
                <a:srgbClr val="000000"/>
              </a:buClr>
              <a:buSzPts val="1200"/>
              <a:buFont typeface="Calibri"/>
              <a:buAutoNum type="arabicPeriod"/>
            </a:pPr>
            <a:r>
              <a:rPr b="0" i="0" lang="en-US">
                <a:solidFill>
                  <a:srgbClr val="000000"/>
                </a:solidFill>
                <a:latin typeface="Calibri"/>
                <a:ea typeface="Calibri"/>
                <a:cs typeface="Calibri"/>
                <a:sym typeface="Calibri"/>
              </a:rPr>
              <a:t>The audience showed </a:t>
            </a:r>
            <a:r>
              <a:rPr b="1" i="0" lang="en-US">
                <a:solidFill>
                  <a:srgbClr val="000000"/>
                </a:solidFill>
                <a:latin typeface="Calibri"/>
                <a:ea typeface="Calibri"/>
                <a:cs typeface="Calibri"/>
                <a:sym typeface="Calibri"/>
              </a:rPr>
              <a:t>enjoyment </a:t>
            </a:r>
            <a:r>
              <a:rPr b="0" i="0" lang="en-US">
                <a:solidFill>
                  <a:srgbClr val="000000"/>
                </a:solidFill>
                <a:latin typeface="Calibri"/>
                <a:ea typeface="Calibri"/>
                <a:cs typeface="Calibri"/>
                <a:sym typeface="Calibri"/>
              </a:rPr>
              <a:t>by clapping.</a:t>
            </a:r>
            <a:endParaRPr/>
          </a:p>
          <a:p>
            <a:pPr indent="-155448" lvl="0" marL="155448" rtl="0" algn="l">
              <a:lnSpc>
                <a:spcPct val="100000"/>
              </a:lnSpc>
              <a:spcBef>
                <a:spcPts val="0"/>
              </a:spcBef>
              <a:spcAft>
                <a:spcPts val="0"/>
              </a:spcAft>
              <a:buClr>
                <a:srgbClr val="000000"/>
              </a:buClr>
              <a:buSzPts val="1200"/>
              <a:buFont typeface="Calibri"/>
              <a:buAutoNum type="arabicPeriod"/>
            </a:pPr>
            <a:r>
              <a:rPr i="0" lang="en-US" u="none" strike="noStrike">
                <a:solidFill>
                  <a:srgbClr val="000000"/>
                </a:solidFill>
                <a:latin typeface="Calibri"/>
                <a:ea typeface="Calibri"/>
                <a:cs typeface="Calibri"/>
                <a:sym typeface="Calibri"/>
              </a:rPr>
              <a:t>Reveal the spelling word and have students check their work.</a:t>
            </a:r>
            <a:endParaRPr>
              <a:latin typeface="Calibri"/>
              <a:ea typeface="Calibri"/>
              <a:cs typeface="Calibri"/>
              <a:sym typeface="Calibri"/>
            </a:endParaRPr>
          </a:p>
          <a:p>
            <a:pPr indent="-155448" lvl="0" marL="155448" rtl="0" algn="l">
              <a:lnSpc>
                <a:spcPct val="100000"/>
              </a:lnSpc>
              <a:spcBef>
                <a:spcPts val="0"/>
              </a:spcBef>
              <a:spcAft>
                <a:spcPts val="0"/>
              </a:spcAft>
              <a:buClr>
                <a:srgbClr val="000000"/>
              </a:buClr>
              <a:buSzPts val="1200"/>
              <a:buFont typeface="Calibri"/>
              <a:buAutoNum type="arabicPeriod"/>
            </a:pPr>
            <a:r>
              <a:rPr b="0" i="0" lang="en-US">
                <a:solidFill>
                  <a:srgbClr val="000000"/>
                </a:solidFill>
                <a:latin typeface="Calibri"/>
                <a:ea typeface="Calibri"/>
                <a:cs typeface="Calibri"/>
                <a:sym typeface="Calibri"/>
              </a:rPr>
              <a:t>For students who understand that word spellings may change with certain suffixes, include the following Challenge Words with the spelling list.  </a:t>
            </a:r>
            <a:r>
              <a:rPr b="1" i="0" lang="en-US" u="none" strike="noStrike">
                <a:solidFill>
                  <a:srgbClr val="373536"/>
                </a:solidFill>
                <a:latin typeface="Calibri"/>
                <a:ea typeface="Calibri"/>
                <a:cs typeface="Calibri"/>
                <a:sym typeface="Calibri"/>
              </a:rPr>
              <a:t>Challenge Words: </a:t>
            </a:r>
            <a:r>
              <a:rPr b="0" i="0" lang="en-US" u="none" strike="noStrike">
                <a:solidFill>
                  <a:srgbClr val="373536"/>
                </a:solidFill>
                <a:latin typeface="Calibri"/>
                <a:ea typeface="Calibri"/>
                <a:cs typeface="Calibri"/>
                <a:sym typeface="Calibri"/>
              </a:rPr>
              <a:t>diversity, requirement, opportunity</a:t>
            </a:r>
            <a:endParaRPr b="0">
              <a:solidFill>
                <a:srgbClr val="373536"/>
              </a:solidFill>
              <a:latin typeface="Calibri"/>
              <a:ea typeface="Calibri"/>
              <a:cs typeface="Calibri"/>
              <a:sym typeface="Calibri"/>
            </a:endParaRPr>
          </a:p>
          <a:p>
            <a:pPr indent="0" lvl="0" marL="457200" rtl="0" algn="l">
              <a:lnSpc>
                <a:spcPct val="100000"/>
              </a:lnSpc>
              <a:spcBef>
                <a:spcPts val="0"/>
              </a:spcBef>
              <a:spcAft>
                <a:spcPts val="0"/>
              </a:spcAft>
              <a:buSzPts val="1400"/>
              <a:buNone/>
            </a:pPr>
            <a:r>
              <a:t/>
            </a:r>
            <a:endParaRPr>
              <a:solidFill>
                <a:srgbClr val="373536"/>
              </a:solidFill>
            </a:endParaRPr>
          </a:p>
          <a:p>
            <a:pPr indent="-155448" lvl="0" marL="155448" rtl="0" algn="l">
              <a:lnSpc>
                <a:spcPct val="100000"/>
              </a:lnSpc>
              <a:spcBef>
                <a:spcPts val="0"/>
              </a:spcBef>
              <a:spcAft>
                <a:spcPts val="0"/>
              </a:spcAft>
              <a:buClr>
                <a:srgbClr val="000000"/>
              </a:buClr>
              <a:buSzPts val="1200"/>
              <a:buFont typeface="Arial"/>
              <a:buNone/>
            </a:pPr>
            <a:r>
              <a:t/>
            </a:r>
            <a:endParaRPr i="0" u="none" strike="noStrike">
              <a:solidFill>
                <a:srgbClr val="000000"/>
              </a:solidFill>
            </a:endParaRPr>
          </a:p>
          <a:p>
            <a:pPr indent="-152400" lvl="0" marL="228600" rtl="0" algn="l">
              <a:lnSpc>
                <a:spcPct val="100000"/>
              </a:lnSpc>
              <a:spcBef>
                <a:spcPts val="0"/>
              </a:spcBef>
              <a:spcAft>
                <a:spcPts val="0"/>
              </a:spcAft>
              <a:buClr>
                <a:schemeClr val="dk1"/>
              </a:buClr>
              <a:buSzPts val="1200"/>
              <a:buFont typeface="Arial"/>
              <a:buNone/>
            </a:pPr>
            <a:r>
              <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u="none" strike="noStrike">
              <a:solidFill>
                <a:srgbClr val="000000"/>
              </a:solidFill>
              <a:latin typeface="Calibri"/>
              <a:ea typeface="Calibri"/>
              <a:cs typeface="Calibri"/>
              <a:sym typeface="Calibri"/>
            </a:endParaRPr>
          </a:p>
        </p:txBody>
      </p:sp>
      <p:sp>
        <p:nvSpPr>
          <p:cNvPr id="224" name="Google Shape;224;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4" name="Google Shape;244;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67640" lvl="0" marL="210312" rtl="0" algn="l">
              <a:lnSpc>
                <a:spcPct val="100000"/>
              </a:lnSpc>
              <a:spcBef>
                <a:spcPts val="0"/>
              </a:spcBef>
              <a:spcAft>
                <a:spcPts val="0"/>
              </a:spcAft>
              <a:buClr>
                <a:schemeClr val="dk1"/>
              </a:buClr>
              <a:buSzPts val="1200"/>
              <a:buFont typeface="Calibri"/>
              <a:buAutoNum type="arabicPeriod"/>
            </a:pPr>
            <a:r>
              <a:rPr b="0" i="0" lang="en-US" sz="1200">
                <a:solidFill>
                  <a:srgbClr val="000000"/>
                </a:solidFill>
                <a:latin typeface="Calibri"/>
                <a:ea typeface="Calibri"/>
                <a:cs typeface="Calibri"/>
                <a:sym typeface="Calibri"/>
              </a:rPr>
              <a:t>Review the language and conventions topic about subjects and predicates from the previous week. See p. T345.</a:t>
            </a:r>
            <a:endParaRPr/>
          </a:p>
          <a:p>
            <a:pPr indent="-167640" lvl="0" marL="210312" rtl="0" algn="l">
              <a:lnSpc>
                <a:spcPct val="100000"/>
              </a:lnSpc>
              <a:spcBef>
                <a:spcPts val="0"/>
              </a:spcBef>
              <a:spcAft>
                <a:spcPts val="0"/>
              </a:spcAft>
              <a:buClr>
                <a:schemeClr val="dk1"/>
              </a:buClr>
              <a:buSzPts val="1200"/>
              <a:buFont typeface="Calibri"/>
              <a:buAutoNum type="arabicPeriod"/>
            </a:pPr>
            <a:r>
              <a:rPr b="0" i="0" lang="en-US" sz="1200">
                <a:solidFill>
                  <a:srgbClr val="000000"/>
                </a:solidFill>
                <a:latin typeface="Calibri"/>
                <a:ea typeface="Calibri"/>
                <a:cs typeface="Calibri"/>
                <a:sym typeface="Calibri"/>
              </a:rPr>
              <a:t>Share the following sentence with students: </a:t>
            </a:r>
            <a:r>
              <a:rPr b="0" i="1" lang="en-US" sz="1200">
                <a:solidFill>
                  <a:srgbClr val="000000"/>
                </a:solidFill>
                <a:latin typeface="Calibri"/>
                <a:ea typeface="Calibri"/>
                <a:cs typeface="Calibri"/>
                <a:sym typeface="Calibri"/>
              </a:rPr>
              <a:t>A crowd gathered to watch the rocket launch</a:t>
            </a:r>
            <a:r>
              <a:rPr b="0" i="0" lang="en-US" sz="1200">
                <a:solidFill>
                  <a:srgbClr val="000000"/>
                </a:solidFill>
                <a:latin typeface="Calibri"/>
                <a:ea typeface="Calibri"/>
                <a:cs typeface="Calibri"/>
                <a:sym typeface="Calibri"/>
              </a:rPr>
              <a:t>. </a:t>
            </a:r>
            <a:endParaRPr/>
          </a:p>
          <a:p>
            <a:pPr indent="-167640" lvl="0" marL="210312" rtl="0" algn="l">
              <a:lnSpc>
                <a:spcPct val="100000"/>
              </a:lnSpc>
              <a:spcBef>
                <a:spcPts val="0"/>
              </a:spcBef>
              <a:spcAft>
                <a:spcPts val="0"/>
              </a:spcAft>
              <a:buClr>
                <a:schemeClr val="dk1"/>
              </a:buClr>
              <a:buSzPts val="1200"/>
              <a:buFont typeface="Calibri"/>
              <a:buAutoNum type="arabicPeriod"/>
            </a:pPr>
            <a:r>
              <a:rPr b="0" i="0" lang="en-US" sz="1200">
                <a:solidFill>
                  <a:srgbClr val="000000"/>
                </a:solidFill>
                <a:latin typeface="Calibri"/>
                <a:ea typeface="Calibri"/>
                <a:cs typeface="Calibri"/>
                <a:sym typeface="Calibri"/>
              </a:rPr>
              <a:t>Ask a volunteer to use a mark to separate the subject from the predicate (between </a:t>
            </a:r>
            <a:r>
              <a:rPr b="0" i="1" lang="en-US" sz="1200">
                <a:solidFill>
                  <a:srgbClr val="000000"/>
                </a:solidFill>
                <a:latin typeface="Calibri"/>
                <a:ea typeface="Calibri"/>
                <a:cs typeface="Calibri"/>
                <a:sym typeface="Calibri"/>
              </a:rPr>
              <a:t>crowd</a:t>
            </a:r>
            <a:r>
              <a:rPr b="0" i="0" lang="en-US" sz="1200">
                <a:solidFill>
                  <a:srgbClr val="000000"/>
                </a:solidFill>
                <a:latin typeface="Calibri"/>
                <a:ea typeface="Calibri"/>
                <a:cs typeface="Calibri"/>
                <a:sym typeface="Calibri"/>
              </a:rPr>
              <a:t> and </a:t>
            </a:r>
            <a:r>
              <a:rPr b="0" i="1" lang="en-US" sz="1200">
                <a:solidFill>
                  <a:srgbClr val="000000"/>
                </a:solidFill>
                <a:latin typeface="Calibri"/>
                <a:ea typeface="Calibri"/>
                <a:cs typeface="Calibri"/>
                <a:sym typeface="Calibri"/>
              </a:rPr>
              <a:t>gathered</a:t>
            </a:r>
            <a:r>
              <a:rPr b="0" i="0" lang="en-US" sz="1200">
                <a:solidFill>
                  <a:srgbClr val="000000"/>
                </a:solidFill>
                <a:latin typeface="Calibri"/>
                <a:ea typeface="Calibri"/>
                <a:cs typeface="Calibri"/>
                <a:sym typeface="Calibri"/>
              </a:rPr>
              <a:t>). </a:t>
            </a:r>
            <a:endParaRPr/>
          </a:p>
          <a:p>
            <a:pPr indent="-167640" lvl="0" marL="210312" rtl="0" algn="l">
              <a:lnSpc>
                <a:spcPct val="100000"/>
              </a:lnSpc>
              <a:spcBef>
                <a:spcPts val="0"/>
              </a:spcBef>
              <a:spcAft>
                <a:spcPts val="0"/>
              </a:spcAft>
              <a:buClr>
                <a:schemeClr val="dk1"/>
              </a:buClr>
              <a:buSzPts val="1200"/>
              <a:buFont typeface="Calibri"/>
              <a:buAutoNum type="arabicPeriod"/>
            </a:pPr>
            <a:r>
              <a:rPr b="0" i="0" lang="en-US" sz="1200">
                <a:solidFill>
                  <a:srgbClr val="000000"/>
                </a:solidFill>
                <a:latin typeface="Calibri"/>
                <a:ea typeface="Calibri"/>
                <a:cs typeface="Calibri"/>
                <a:sym typeface="Calibri"/>
              </a:rPr>
              <a:t>Then have students suggest different subjects and predicates. For instance, change the subject to “Marlon's family” or change the predicate to “passed by my house.” </a:t>
            </a:r>
            <a:endParaRPr/>
          </a:p>
          <a:p>
            <a:pPr indent="-167640" lvl="0" marL="210312" rtl="0" algn="l">
              <a:lnSpc>
                <a:spcPct val="100000"/>
              </a:lnSpc>
              <a:spcBef>
                <a:spcPts val="0"/>
              </a:spcBef>
              <a:spcAft>
                <a:spcPts val="0"/>
              </a:spcAft>
              <a:buClr>
                <a:schemeClr val="dk1"/>
              </a:buClr>
              <a:buSzPts val="1200"/>
              <a:buFont typeface="Calibri"/>
              <a:buAutoNum type="arabicPeriod"/>
            </a:pPr>
            <a:r>
              <a:rPr b="0" i="0" lang="en-US" sz="1200">
                <a:solidFill>
                  <a:srgbClr val="000000"/>
                </a:solidFill>
                <a:latin typeface="Calibri"/>
                <a:ea typeface="Calibri"/>
                <a:cs typeface="Calibri"/>
                <a:sym typeface="Calibri"/>
              </a:rPr>
              <a:t>Once you have reviewed what subjects and predicates are and their functions in sentences, write a new sentence as a class and identify the subject and the predicate.</a:t>
            </a:r>
            <a:endParaRPr/>
          </a:p>
          <a:p>
            <a:pPr indent="-167640" lvl="0" marL="210312" rtl="0" algn="l">
              <a:lnSpc>
                <a:spcPct val="100000"/>
              </a:lnSpc>
              <a:spcBef>
                <a:spcPts val="0"/>
              </a:spcBef>
              <a:spcAft>
                <a:spcPts val="0"/>
              </a:spcAft>
              <a:buClr>
                <a:schemeClr val="dk1"/>
              </a:buClr>
              <a:buSzPts val="1200"/>
              <a:buFont typeface="Calibri"/>
              <a:buAutoNum type="arabicPeriod"/>
            </a:pPr>
            <a:r>
              <a:rPr b="0" i="0" lang="en-US" sz="1200">
                <a:solidFill>
                  <a:srgbClr val="000000"/>
                </a:solidFill>
                <a:latin typeface="Calibri"/>
                <a:ea typeface="Calibri"/>
                <a:cs typeface="Calibri"/>
                <a:sym typeface="Calibri"/>
              </a:rPr>
              <a:t>Have students create their own sentences and identify the complete subject and the complete predicate.</a:t>
            </a:r>
            <a:endParaRPr b="0" i="0" sz="1200" u="none" strike="noStrike">
              <a:solidFill>
                <a:srgbClr val="000000"/>
              </a:solidFill>
              <a:latin typeface="Calibri"/>
              <a:ea typeface="Calibri"/>
              <a:cs typeface="Calibri"/>
              <a:sym typeface="Calibri"/>
            </a:endParaRPr>
          </a:p>
        </p:txBody>
      </p:sp>
      <p:sp>
        <p:nvSpPr>
          <p:cNvPr id="245" name="Google Shape;245;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6" name="Google Shape;256;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6" name="Google Shape;266;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301752" marR="0" rtl="0" algn="l">
              <a:lnSpc>
                <a:spcPct val="100000"/>
              </a:lnSpc>
              <a:spcBef>
                <a:spcPts val="0"/>
              </a:spcBef>
              <a:spcAft>
                <a:spcPts val="0"/>
              </a:spcAft>
              <a:buClr>
                <a:srgbClr val="000000"/>
              </a:buClr>
              <a:buSzPts val="1400"/>
              <a:buFont typeface="Arial"/>
              <a:buNone/>
            </a:pPr>
            <a:r>
              <a:rPr i="0" lang="en-US" sz="1200">
                <a:solidFill>
                  <a:srgbClr val="373536"/>
                </a:solidFill>
                <a:latin typeface="Calibri"/>
                <a:ea typeface="Calibri"/>
                <a:cs typeface="Calibri"/>
                <a:sym typeface="Calibri"/>
              </a:rPr>
              <a:t>1.  </a:t>
            </a:r>
            <a:r>
              <a:rPr lang="en-US">
                <a:solidFill>
                  <a:srgbClr val="373536"/>
                </a:solidFill>
              </a:rPr>
              <a:t>Introduce the vocabulary words on p. 54 in the Student Interactive and define them as needed.</a:t>
            </a:r>
            <a:endParaRPr/>
          </a:p>
          <a:p>
            <a:pPr indent="-228600" lvl="0" marL="457200" marR="0" rtl="0" algn="l">
              <a:lnSpc>
                <a:spcPct val="100000"/>
              </a:lnSpc>
              <a:spcBef>
                <a:spcPts val="0"/>
              </a:spcBef>
              <a:spcAft>
                <a:spcPts val="0"/>
              </a:spcAft>
              <a:buClr>
                <a:srgbClr val="000000"/>
              </a:buClr>
              <a:buSzPts val="1400"/>
              <a:buFont typeface="Arial"/>
              <a:buNone/>
            </a:pPr>
            <a:r>
              <a:rPr lang="en-US">
                <a:solidFill>
                  <a:srgbClr val="373536"/>
                </a:solidFill>
              </a:rPr>
              <a:t>	</a:t>
            </a:r>
            <a:r>
              <a:rPr b="1" lang="en-US">
                <a:solidFill>
                  <a:srgbClr val="373536"/>
                </a:solidFill>
              </a:rPr>
              <a:t>poverty</a:t>
            </a:r>
            <a:r>
              <a:rPr lang="en-US">
                <a:solidFill>
                  <a:srgbClr val="373536"/>
                </a:solidFill>
              </a:rPr>
              <a:t>: the state of being extremely poor</a:t>
            </a:r>
            <a:endParaRPr/>
          </a:p>
          <a:p>
            <a:pPr indent="-228600" lvl="0" marL="457200" marR="0" rtl="0" algn="l">
              <a:lnSpc>
                <a:spcPct val="100000"/>
              </a:lnSpc>
              <a:spcBef>
                <a:spcPts val="0"/>
              </a:spcBef>
              <a:spcAft>
                <a:spcPts val="0"/>
              </a:spcAft>
              <a:buClr>
                <a:srgbClr val="000000"/>
              </a:buClr>
              <a:buSzPts val="1400"/>
              <a:buFont typeface="Arial"/>
              <a:buNone/>
            </a:pPr>
            <a:r>
              <a:rPr lang="en-US">
                <a:solidFill>
                  <a:srgbClr val="373536"/>
                </a:solidFill>
              </a:rPr>
              <a:t>	</a:t>
            </a:r>
            <a:r>
              <a:rPr b="1" lang="en-US">
                <a:solidFill>
                  <a:srgbClr val="373536"/>
                </a:solidFill>
              </a:rPr>
              <a:t>pursued: </a:t>
            </a:r>
            <a:r>
              <a:rPr lang="en-US">
                <a:solidFill>
                  <a:srgbClr val="373536"/>
                </a:solidFill>
              </a:rPr>
              <a:t>worked without stopping to get or accomplish something</a:t>
            </a:r>
            <a:endParaRPr/>
          </a:p>
          <a:p>
            <a:pPr indent="-228600" lvl="0" marL="457200" marR="0" rtl="0" algn="l">
              <a:lnSpc>
                <a:spcPct val="100000"/>
              </a:lnSpc>
              <a:spcBef>
                <a:spcPts val="0"/>
              </a:spcBef>
              <a:spcAft>
                <a:spcPts val="0"/>
              </a:spcAft>
              <a:buClr>
                <a:srgbClr val="000000"/>
              </a:buClr>
              <a:buSzPts val="1400"/>
              <a:buFont typeface="Arial"/>
              <a:buNone/>
            </a:pPr>
            <a:r>
              <a:rPr lang="en-US">
                <a:solidFill>
                  <a:srgbClr val="373536"/>
                </a:solidFill>
              </a:rPr>
              <a:t>	</a:t>
            </a:r>
            <a:r>
              <a:rPr b="1" lang="en-US">
                <a:solidFill>
                  <a:srgbClr val="373536"/>
                </a:solidFill>
              </a:rPr>
              <a:t>treacherous: </a:t>
            </a:r>
            <a:r>
              <a:rPr lang="en-US">
                <a:solidFill>
                  <a:srgbClr val="373536"/>
                </a:solidFill>
              </a:rPr>
              <a:t>unsafe because of hidden dangers</a:t>
            </a:r>
            <a:endParaRPr/>
          </a:p>
          <a:p>
            <a:pPr indent="-228600" lvl="0" marL="457200" marR="0" rtl="0" algn="l">
              <a:lnSpc>
                <a:spcPct val="100000"/>
              </a:lnSpc>
              <a:spcBef>
                <a:spcPts val="0"/>
              </a:spcBef>
              <a:spcAft>
                <a:spcPts val="0"/>
              </a:spcAft>
              <a:buClr>
                <a:srgbClr val="000000"/>
              </a:buClr>
              <a:buSzPts val="1400"/>
              <a:buFont typeface="Arial"/>
              <a:buNone/>
            </a:pPr>
            <a:r>
              <a:rPr lang="en-US">
                <a:solidFill>
                  <a:srgbClr val="373536"/>
                </a:solidFill>
              </a:rPr>
              <a:t>	</a:t>
            </a:r>
            <a:r>
              <a:rPr b="1" lang="en-US">
                <a:solidFill>
                  <a:srgbClr val="373536"/>
                </a:solidFill>
              </a:rPr>
              <a:t>remarkable: </a:t>
            </a:r>
            <a:r>
              <a:rPr lang="en-US">
                <a:solidFill>
                  <a:srgbClr val="373536"/>
                </a:solidFill>
              </a:rPr>
              <a:t>extraordinary or outstanding assembled: put or brought together</a:t>
            </a:r>
            <a:endParaRPr/>
          </a:p>
          <a:p>
            <a:pPr indent="-228600" lvl="0" marL="301752" marR="0" rtl="0" algn="l">
              <a:lnSpc>
                <a:spcPct val="100000"/>
              </a:lnSpc>
              <a:spcBef>
                <a:spcPts val="0"/>
              </a:spcBef>
              <a:spcAft>
                <a:spcPts val="0"/>
              </a:spcAft>
              <a:buClr>
                <a:srgbClr val="000000"/>
              </a:buClr>
              <a:buSzPts val="1400"/>
              <a:buFont typeface="Arial"/>
              <a:buNone/>
            </a:pPr>
            <a:r>
              <a:rPr lang="en-US">
                <a:solidFill>
                  <a:srgbClr val="373536"/>
                </a:solidFill>
              </a:rPr>
              <a:t>2.  Say:  </a:t>
            </a:r>
            <a:r>
              <a:rPr i="1" lang="en-US"/>
              <a:t>These words will help you understand Mary Anning and some of the biographical details in Rare Treasure: Mary Anning and Her Remarkable Discoveries. As you read, highlight the words when you see them in the text. Ask yourself what they contribute to your understanding of Mary.</a:t>
            </a:r>
            <a:endParaRPr i="1"/>
          </a:p>
          <a:p>
            <a:pPr indent="-179832" lvl="0" marL="256032" rtl="0" algn="l">
              <a:lnSpc>
                <a:spcPct val="100000"/>
              </a:lnSpc>
              <a:spcBef>
                <a:spcPts val="0"/>
              </a:spcBef>
              <a:spcAft>
                <a:spcPts val="0"/>
              </a:spcAft>
              <a:buClr>
                <a:schemeClr val="dk1"/>
              </a:buClr>
              <a:buSzPts val="1200"/>
              <a:buFont typeface="Calibri"/>
              <a:buNone/>
            </a:pPr>
            <a:r>
              <a:t/>
            </a:r>
            <a:endParaRPr i="0" sz="1200">
              <a:latin typeface="Calibri"/>
              <a:ea typeface="Calibri"/>
              <a:cs typeface="Calibri"/>
              <a:sym typeface="Calibri"/>
            </a:endParaRPr>
          </a:p>
        </p:txBody>
      </p:sp>
      <p:sp>
        <p:nvSpPr>
          <p:cNvPr id="267" name="Google Shape;267;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2" name="Google Shape;282;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301752" marR="0" rtl="0" algn="l">
              <a:lnSpc>
                <a:spcPct val="100000"/>
              </a:lnSpc>
              <a:spcBef>
                <a:spcPts val="0"/>
              </a:spcBef>
              <a:spcAft>
                <a:spcPts val="0"/>
              </a:spcAft>
              <a:buClr>
                <a:srgbClr val="000000"/>
              </a:buClr>
              <a:buSzPts val="1400"/>
              <a:buFont typeface="Arial"/>
              <a:buNone/>
            </a:pPr>
            <a:r>
              <a:rPr b="0" i="0" lang="en-US" sz="1200" u="none" strike="noStrike">
                <a:solidFill>
                  <a:srgbClr val="000000"/>
                </a:solidFill>
                <a:latin typeface="Calibri"/>
                <a:ea typeface="Calibri"/>
                <a:cs typeface="Calibri"/>
                <a:sym typeface="Calibri"/>
              </a:rPr>
              <a:t>1. </a:t>
            </a:r>
            <a:r>
              <a:rPr lang="en-US" sz="1200">
                <a:solidFill>
                  <a:srgbClr val="373536"/>
                </a:solidFill>
                <a:latin typeface="Calibri"/>
                <a:ea typeface="Calibri"/>
                <a:cs typeface="Calibri"/>
                <a:sym typeface="Calibri"/>
              </a:rPr>
              <a:t>Discuss the First Read Strategies. Prompt students to establish that the purpose for reading this selection is for understanding and enjoyment.</a:t>
            </a:r>
            <a:endParaRPr/>
          </a:p>
          <a:p>
            <a:pPr indent="0" lvl="0" marL="448056" marR="0" rtl="0" algn="l">
              <a:lnSpc>
                <a:spcPct val="100000"/>
              </a:lnSpc>
              <a:spcBef>
                <a:spcPts val="0"/>
              </a:spcBef>
              <a:spcAft>
                <a:spcPts val="0"/>
              </a:spcAft>
              <a:buClr>
                <a:srgbClr val="000000"/>
              </a:buClr>
              <a:buSzPts val="1400"/>
              <a:buFont typeface="Arial"/>
              <a:buNone/>
            </a:pPr>
            <a:r>
              <a:rPr lang="en-US" sz="1200">
                <a:solidFill>
                  <a:srgbClr val="234E91"/>
                </a:solidFill>
                <a:latin typeface="Calibri"/>
                <a:ea typeface="Calibri"/>
                <a:cs typeface="Calibri"/>
                <a:sym typeface="Calibri"/>
              </a:rPr>
              <a:t>		</a:t>
            </a:r>
            <a:r>
              <a:rPr b="1" lang="en-US" sz="1200">
                <a:latin typeface="Calibri"/>
                <a:ea typeface="Calibri"/>
                <a:cs typeface="Calibri"/>
                <a:sym typeface="Calibri"/>
              </a:rPr>
              <a:t>NOTICE </a:t>
            </a:r>
            <a:r>
              <a:rPr lang="en-US" sz="1200">
                <a:latin typeface="Calibri"/>
                <a:ea typeface="Calibri"/>
                <a:cs typeface="Calibri"/>
                <a:sym typeface="Calibri"/>
              </a:rPr>
              <a:t>Remind students to focus on the key people and events in the biography.</a:t>
            </a:r>
            <a:endParaRPr/>
          </a:p>
          <a:p>
            <a:pPr indent="0" lvl="0" marL="448056" marR="0" rtl="0" algn="l">
              <a:lnSpc>
                <a:spcPct val="100000"/>
              </a:lnSpc>
              <a:spcBef>
                <a:spcPts val="0"/>
              </a:spcBef>
              <a:spcAft>
                <a:spcPts val="0"/>
              </a:spcAft>
              <a:buClr>
                <a:srgbClr val="000000"/>
              </a:buClr>
              <a:buSzPts val="1400"/>
              <a:buFont typeface="Arial"/>
              <a:buNone/>
            </a:pPr>
            <a:r>
              <a:rPr lang="en-US" sz="1200">
                <a:latin typeface="Calibri"/>
                <a:ea typeface="Calibri"/>
                <a:cs typeface="Calibri"/>
                <a:sym typeface="Calibri"/>
              </a:rPr>
              <a:t>		</a:t>
            </a:r>
            <a:r>
              <a:rPr b="1" lang="en-US" sz="1200">
                <a:latin typeface="Calibri"/>
                <a:ea typeface="Calibri"/>
                <a:cs typeface="Calibri"/>
                <a:sym typeface="Calibri"/>
              </a:rPr>
              <a:t>GENERATE QUESTIONS </a:t>
            </a:r>
            <a:r>
              <a:rPr lang="en-US" sz="1200">
                <a:latin typeface="Calibri"/>
                <a:ea typeface="Calibri"/>
                <a:cs typeface="Calibri"/>
                <a:sym typeface="Calibri"/>
              </a:rPr>
              <a:t>Encourage students to jot down questions about information that is new to them.</a:t>
            </a:r>
            <a:endParaRPr/>
          </a:p>
          <a:p>
            <a:pPr indent="0" lvl="0" marL="448056" marR="0" rtl="0" algn="l">
              <a:lnSpc>
                <a:spcPct val="100000"/>
              </a:lnSpc>
              <a:spcBef>
                <a:spcPts val="0"/>
              </a:spcBef>
              <a:spcAft>
                <a:spcPts val="0"/>
              </a:spcAft>
              <a:buClr>
                <a:srgbClr val="000000"/>
              </a:buClr>
              <a:buSzPts val="1400"/>
              <a:buFont typeface="Arial"/>
              <a:buNone/>
            </a:pPr>
            <a:r>
              <a:rPr lang="en-US" sz="1200">
                <a:latin typeface="Calibri"/>
                <a:ea typeface="Calibri"/>
                <a:cs typeface="Calibri"/>
                <a:sym typeface="Calibri"/>
              </a:rPr>
              <a:t>	</a:t>
            </a:r>
            <a:r>
              <a:rPr b="1" lang="en-US" sz="1200">
                <a:latin typeface="Calibri"/>
                <a:ea typeface="Calibri"/>
                <a:cs typeface="Calibri"/>
                <a:sym typeface="Calibri"/>
              </a:rPr>
              <a:t>	CONNECT </a:t>
            </a:r>
            <a:r>
              <a:rPr lang="en-US" sz="1200">
                <a:latin typeface="Calibri"/>
                <a:ea typeface="Calibri"/>
                <a:cs typeface="Calibri"/>
                <a:sym typeface="Calibri"/>
              </a:rPr>
              <a:t>Guide students to think of how an interesting detail links to the central idea of the biography.</a:t>
            </a:r>
            <a:endParaRPr/>
          </a:p>
          <a:p>
            <a:pPr indent="0" lvl="0" marL="448056" marR="0" rtl="0" algn="l">
              <a:lnSpc>
                <a:spcPct val="100000"/>
              </a:lnSpc>
              <a:spcBef>
                <a:spcPts val="0"/>
              </a:spcBef>
              <a:spcAft>
                <a:spcPts val="0"/>
              </a:spcAft>
              <a:buClr>
                <a:srgbClr val="000000"/>
              </a:buClr>
              <a:buSzPts val="1400"/>
              <a:buFont typeface="Arial"/>
              <a:buNone/>
            </a:pPr>
            <a:r>
              <a:rPr lang="en-US" sz="1200">
                <a:latin typeface="Calibri"/>
                <a:ea typeface="Calibri"/>
                <a:cs typeface="Calibri"/>
                <a:sym typeface="Calibri"/>
              </a:rPr>
              <a:t>		</a:t>
            </a:r>
            <a:r>
              <a:rPr b="1" lang="en-US" sz="1200">
                <a:latin typeface="Calibri"/>
                <a:ea typeface="Calibri"/>
                <a:cs typeface="Calibri"/>
                <a:sym typeface="Calibri"/>
              </a:rPr>
              <a:t>RESPOND</a:t>
            </a:r>
            <a:r>
              <a:rPr lang="en-US" sz="1200">
                <a:latin typeface="Calibri"/>
                <a:ea typeface="Calibri"/>
                <a:cs typeface="Calibri"/>
                <a:sym typeface="Calibri"/>
              </a:rPr>
              <a:t> Have students mark any parts of the text they find inspiring, interesting, or entertaining.</a:t>
            </a:r>
            <a:endParaRPr/>
          </a:p>
          <a:p>
            <a:pPr indent="-228600" lvl="0" marL="301752" marR="0" rtl="0" algn="l">
              <a:lnSpc>
                <a:spcPct val="100000"/>
              </a:lnSpc>
              <a:spcBef>
                <a:spcPts val="0"/>
              </a:spcBef>
              <a:spcAft>
                <a:spcPts val="0"/>
              </a:spcAft>
              <a:buClr>
                <a:srgbClr val="000000"/>
              </a:buClr>
              <a:buSzPts val="1400"/>
              <a:buFont typeface="Arial"/>
              <a:buNone/>
            </a:pPr>
            <a:r>
              <a:rPr lang="en-US" sz="1200"/>
              <a:t>2. </a:t>
            </a:r>
            <a:r>
              <a:rPr lang="en-US"/>
              <a:t>Students may read the text indepen</a:t>
            </a:r>
            <a:r>
              <a:rPr lang="en-US">
                <a:solidFill>
                  <a:srgbClr val="373536"/>
                </a:solidFill>
              </a:rPr>
              <a:t>dently, in pairs, or as a whole class. Use the First Read notes to help students connect with the text and guide their understanding.</a:t>
            </a:r>
            <a:endParaRPr/>
          </a:p>
          <a:p>
            <a:pPr indent="-228600" lvl="0" marL="457200" marR="0" rtl="0" algn="l">
              <a:lnSpc>
                <a:spcPct val="100000"/>
              </a:lnSpc>
              <a:spcBef>
                <a:spcPts val="0"/>
              </a:spcBef>
              <a:spcAft>
                <a:spcPts val="0"/>
              </a:spcAft>
              <a:buClr>
                <a:srgbClr val="000000"/>
              </a:buClr>
              <a:buSzPts val="1400"/>
              <a:buFont typeface="Arial"/>
              <a:buNone/>
            </a:pPr>
            <a:r>
              <a:t/>
            </a:r>
            <a:endParaRPr sz="1200">
              <a:solidFill>
                <a:srgbClr val="373536"/>
              </a:solidFill>
              <a:latin typeface="Calibri"/>
              <a:ea typeface="Calibri"/>
              <a:cs typeface="Calibri"/>
              <a:sym typeface="Calibri"/>
            </a:endParaRPr>
          </a:p>
          <a:p>
            <a:pPr indent="-228600" lvl="0" marL="457200" marR="0" rtl="0" algn="l">
              <a:lnSpc>
                <a:spcPct val="100000"/>
              </a:lnSpc>
              <a:spcBef>
                <a:spcPts val="0"/>
              </a:spcBef>
              <a:spcAft>
                <a:spcPts val="0"/>
              </a:spcAft>
              <a:buClr>
                <a:srgbClr val="000000"/>
              </a:buClr>
              <a:buSzPts val="1400"/>
              <a:buFont typeface="Arial"/>
              <a:buNone/>
            </a:pPr>
            <a:r>
              <a:t/>
            </a:r>
            <a:endParaRPr sz="4000">
              <a:solidFill>
                <a:srgbClr val="373536"/>
              </a:solidFill>
              <a:latin typeface="Helvetica Neue"/>
              <a:ea typeface="Helvetica Neue"/>
              <a:cs typeface="Helvetica Neue"/>
              <a:sym typeface="Helvetica Neue"/>
            </a:endParaRPr>
          </a:p>
          <a:p>
            <a:pPr indent="0" lvl="0" marL="0" marR="0" rtl="0" algn="l">
              <a:lnSpc>
                <a:spcPct val="100000"/>
              </a:lnSpc>
              <a:spcBef>
                <a:spcPts val="0"/>
              </a:spcBef>
              <a:spcAft>
                <a:spcPts val="0"/>
              </a:spcAft>
              <a:buClr>
                <a:srgbClr val="000000"/>
              </a:buClr>
              <a:buSzPts val="1400"/>
              <a:buFont typeface="Arial"/>
              <a:buNone/>
            </a:pPr>
            <a:r>
              <a:t/>
            </a:r>
            <a:endParaRPr sz="2800">
              <a:solidFill>
                <a:srgbClr val="373536"/>
              </a:solidFill>
              <a:latin typeface="Helvetica Neue"/>
              <a:ea typeface="Helvetica Neue"/>
              <a:cs typeface="Helvetica Neue"/>
              <a:sym typeface="Helvetica Neue"/>
            </a:endParaRPr>
          </a:p>
          <a:p>
            <a:pPr indent="0" lvl="0" marL="0" rtl="0" algn="l">
              <a:lnSpc>
                <a:spcPct val="100000"/>
              </a:lnSpc>
              <a:spcBef>
                <a:spcPts val="0"/>
              </a:spcBef>
              <a:spcAft>
                <a:spcPts val="0"/>
              </a:spcAft>
              <a:buSzPts val="1400"/>
              <a:buNone/>
            </a:pPr>
            <a:r>
              <a:t/>
            </a:r>
            <a:endParaRPr b="0" i="0" sz="1800" u="none" strike="noStrike">
              <a:solidFill>
                <a:srgbClr val="000000"/>
              </a:solidFill>
              <a:latin typeface="Calibri"/>
              <a:ea typeface="Calibri"/>
              <a:cs typeface="Calibri"/>
              <a:sym typeface="Calibri"/>
            </a:endParaRPr>
          </a:p>
        </p:txBody>
      </p:sp>
      <p:sp>
        <p:nvSpPr>
          <p:cNvPr id="283" name="Google Shape;283;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4" name="Google Shape;294;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dk1"/>
              </a:buClr>
              <a:buSzPts val="1200"/>
              <a:buFont typeface="Calibri"/>
              <a:buAutoNum type="arabicPeriod"/>
            </a:pPr>
            <a:r>
              <a:rPr b="0" lang="en-US" sz="1200">
                <a:solidFill>
                  <a:schemeClr val="dk1"/>
                </a:solidFill>
                <a:latin typeface="Calibri"/>
                <a:ea typeface="Calibri"/>
                <a:cs typeface="Calibri"/>
                <a:sym typeface="Calibri"/>
              </a:rPr>
              <a:t>Students may read independently, in pairs, or as a whole class. Use the First Read notes to help them connect with the text and guide their understanding.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b="0" lang="en-US" sz="1200">
                <a:solidFill>
                  <a:schemeClr val="dk1"/>
                </a:solidFill>
                <a:latin typeface="Calibri"/>
                <a:ea typeface="Calibri"/>
                <a:cs typeface="Calibri"/>
                <a:sym typeface="Calibri"/>
              </a:rPr>
              <a:t>THINK ALOUD  </a:t>
            </a:r>
            <a:r>
              <a:rPr i="1" lang="en-US">
                <a:latin typeface="Calibri"/>
                <a:ea typeface="Calibri"/>
                <a:cs typeface="Calibri"/>
                <a:sym typeface="Calibri"/>
              </a:rPr>
              <a:t>At the beginning of the biography, I notice that Mary Anning was born at the end of a century in a place between cliffs and the sea. That seems like a dramatic setting, and I want to keep reading to see if dramatic events unfold there.</a:t>
            </a:r>
            <a:endParaRPr/>
          </a:p>
          <a:p>
            <a:pPr indent="-152400" lvl="0" marL="228600" marR="0" rtl="0" algn="l">
              <a:lnSpc>
                <a:spcPct val="100000"/>
              </a:lnSpc>
              <a:spcBef>
                <a:spcPts val="0"/>
              </a:spcBef>
              <a:spcAft>
                <a:spcPts val="0"/>
              </a:spcAft>
              <a:buClr>
                <a:schemeClr val="dk1"/>
              </a:buClr>
              <a:buSzPts val="1200"/>
              <a:buFont typeface="Calibri"/>
              <a:buNone/>
            </a:pPr>
            <a:r>
              <a:t/>
            </a:r>
            <a:endParaRPr/>
          </a:p>
          <a:p>
            <a:pPr indent="-179832" lvl="0" marL="256032" rtl="0" algn="l">
              <a:lnSpc>
                <a:spcPct val="100000"/>
              </a:lnSpc>
              <a:spcBef>
                <a:spcPts val="0"/>
              </a:spcBef>
              <a:spcAft>
                <a:spcPts val="0"/>
              </a:spcAft>
              <a:buClr>
                <a:schemeClr val="dk1"/>
              </a:buClr>
              <a:buSzPts val="1200"/>
              <a:buFont typeface="Calibri"/>
              <a:buNone/>
            </a:pPr>
            <a:r>
              <a:t/>
            </a:r>
            <a:endParaRPr i="1" u="none" strike="noStrike"/>
          </a:p>
        </p:txBody>
      </p:sp>
      <p:sp>
        <p:nvSpPr>
          <p:cNvPr id="295" name="Google Shape;295;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6" name="Shape 306"/>
        <p:cNvGrpSpPr/>
        <p:nvPr/>
      </p:nvGrpSpPr>
      <p:grpSpPr>
        <a:xfrm>
          <a:off x="0" y="0"/>
          <a:ext cx="0" cy="0"/>
          <a:chOff x="0" y="0"/>
          <a:chExt cx="0" cy="0"/>
        </a:xfrm>
      </p:grpSpPr>
      <p:sp>
        <p:nvSpPr>
          <p:cNvPr id="307" name="Google Shape;307;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8" name="Google Shape;308;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dk1"/>
              </a:buClr>
              <a:buSzPts val="1200"/>
              <a:buFont typeface="Calibri"/>
              <a:buAutoNum type="arabicPeriod"/>
            </a:pPr>
            <a:r>
              <a:rPr b="0" lang="en-US" sz="1200">
                <a:solidFill>
                  <a:schemeClr val="dk1"/>
                </a:solidFill>
                <a:latin typeface="Calibri"/>
                <a:ea typeface="Calibri"/>
                <a:cs typeface="Calibri"/>
                <a:sym typeface="Calibri"/>
              </a:rPr>
              <a:t>Students may read independently, in pairs, or as a whole class. Use the First Read notes to help them connect with the text and guide their understanding.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b="0" lang="en-US" sz="1200">
                <a:solidFill>
                  <a:schemeClr val="dk1"/>
                </a:solidFill>
                <a:latin typeface="Calibri"/>
                <a:ea typeface="Calibri"/>
                <a:cs typeface="Calibri"/>
                <a:sym typeface="Calibri"/>
              </a:rPr>
              <a:t>THINK ALOUD. </a:t>
            </a:r>
            <a:r>
              <a:rPr i="1" lang="en-US">
                <a:latin typeface="Calibri"/>
                <a:ea typeface="Calibri"/>
                <a:cs typeface="Calibri"/>
                <a:sym typeface="Calibri"/>
              </a:rPr>
              <a:t>A lot of what the writer says about fossils is information I don’t know. I will pay close attention and reread sentences with unfamiliar facts or details. I will focus on paragraphs 7 and 8, where I see a lot of details that are new to me.</a:t>
            </a:r>
            <a:endParaRPr/>
          </a:p>
          <a:p>
            <a:pPr indent="-152400" lvl="0" marL="228600" marR="0" rtl="0" algn="l">
              <a:lnSpc>
                <a:spcPct val="100000"/>
              </a:lnSpc>
              <a:spcBef>
                <a:spcPts val="0"/>
              </a:spcBef>
              <a:spcAft>
                <a:spcPts val="0"/>
              </a:spcAft>
              <a:buClr>
                <a:schemeClr val="dk1"/>
              </a:buClr>
              <a:buSzPts val="1200"/>
              <a:buFont typeface="Calibri"/>
              <a:buNone/>
            </a:pPr>
            <a:r>
              <a:t/>
            </a:r>
            <a:endParaRPr i="1"/>
          </a:p>
        </p:txBody>
      </p:sp>
      <p:sp>
        <p:nvSpPr>
          <p:cNvPr id="309" name="Google Shape;309;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p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1" name="Google Shape;321;p8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dk1"/>
              </a:buClr>
              <a:buSzPts val="1200"/>
              <a:buFont typeface="Calibri"/>
              <a:buAutoNum type="arabicPeriod"/>
            </a:pPr>
            <a:r>
              <a:rPr b="0" lang="en-US" sz="1200">
                <a:solidFill>
                  <a:schemeClr val="dk1"/>
                </a:solidFill>
                <a:latin typeface="Calibri"/>
                <a:ea typeface="Calibri"/>
                <a:cs typeface="Calibri"/>
                <a:sym typeface="Calibri"/>
              </a:rPr>
              <a:t>Students may read independently, in pairs, or as a whole class. Use the First Read notes to help them connect with the text and guide their understanding. </a:t>
            </a:r>
            <a:endParaRPr/>
          </a:p>
          <a:p>
            <a:pPr indent="-228600" lvl="0" marL="228600" marR="0" rtl="0" algn="l">
              <a:lnSpc>
                <a:spcPct val="100000"/>
              </a:lnSpc>
              <a:spcBef>
                <a:spcPts val="0"/>
              </a:spcBef>
              <a:spcAft>
                <a:spcPts val="0"/>
              </a:spcAft>
              <a:buClr>
                <a:schemeClr val="dk1"/>
              </a:buClr>
              <a:buSzPts val="1200"/>
              <a:buFont typeface="Calibri"/>
              <a:buAutoNum type="arabicPeriod"/>
            </a:pPr>
            <a:r>
              <a:rPr b="0" lang="en-US" sz="1200">
                <a:latin typeface="Calibri"/>
                <a:ea typeface="Calibri"/>
                <a:cs typeface="Calibri"/>
                <a:sym typeface="Calibri"/>
              </a:rPr>
              <a:t>THINK ALOUD  </a:t>
            </a:r>
            <a:r>
              <a:rPr i="1" lang="en-US">
                <a:latin typeface="Calibri"/>
                <a:ea typeface="Calibri"/>
                <a:cs typeface="Calibri"/>
                <a:sym typeface="Calibri"/>
              </a:rPr>
              <a:t>I notice that the topic of money is developed in paragraphs 9 and 10. The Anning family has to struggle, or try very hard, to live on the combined amount of Richard’s carpentry earnings plus what they get from selling fossils to wealthy tourists. Without Richard’s earnings, the family suffers.</a:t>
            </a:r>
            <a:endParaRPr b="0" i="1" sz="1200">
              <a:latin typeface="Calibri"/>
              <a:ea typeface="Calibri"/>
              <a:cs typeface="Calibri"/>
              <a:sym typeface="Calibri"/>
            </a:endParaRPr>
          </a:p>
          <a:p>
            <a:pPr indent="-228600" lvl="0" marL="228600" marR="0" rtl="0" algn="l">
              <a:lnSpc>
                <a:spcPct val="100000"/>
              </a:lnSpc>
              <a:spcBef>
                <a:spcPts val="0"/>
              </a:spcBef>
              <a:spcAft>
                <a:spcPts val="0"/>
              </a:spcAft>
              <a:buClr>
                <a:schemeClr val="dk1"/>
              </a:buClr>
              <a:buSzPts val="1200"/>
              <a:buFont typeface="Calibri"/>
              <a:buAutoNum type="arabicPeriod"/>
            </a:pPr>
            <a:r>
              <a:rPr b="0" lang="en-US" sz="1200">
                <a:latin typeface="Calibri"/>
                <a:ea typeface="Calibri"/>
                <a:cs typeface="Calibri"/>
                <a:sym typeface="Calibri"/>
              </a:rPr>
              <a:t>THINK ALOUD  </a:t>
            </a:r>
            <a:r>
              <a:rPr i="1" lang="en-US">
                <a:latin typeface="Calibri"/>
                <a:ea typeface="Calibri"/>
                <a:cs typeface="Calibri"/>
                <a:sym typeface="Calibri"/>
              </a:rPr>
              <a:t>I see a connection here between paragraph 16 and the title.</a:t>
            </a:r>
            <a:endParaRPr/>
          </a:p>
          <a:p>
            <a:pPr indent="-228600" lvl="0" marL="457200" marR="0" rtl="0" algn="l">
              <a:lnSpc>
                <a:spcPct val="100000"/>
              </a:lnSpc>
              <a:spcBef>
                <a:spcPts val="0"/>
              </a:spcBef>
              <a:spcAft>
                <a:spcPts val="0"/>
              </a:spcAft>
              <a:buClr>
                <a:srgbClr val="000000"/>
              </a:buClr>
              <a:buSzPts val="1400"/>
              <a:buFont typeface="Arial"/>
              <a:buNone/>
            </a:pPr>
            <a:r>
              <a:rPr lang="en-US">
                <a:latin typeface="Calibri"/>
                <a:ea typeface="Calibri"/>
                <a:cs typeface="Calibri"/>
                <a:sym typeface="Calibri"/>
              </a:rPr>
              <a:t>Possible Responses: It was rare because no one had ever found one as complete, and it was a treasure because it helped scientists learn more about dinosaurs.</a:t>
            </a:r>
            <a:endParaRPr/>
          </a:p>
          <a:p>
            <a:pPr indent="-152400" lvl="0" marL="228600" marR="0" rtl="0" algn="l">
              <a:lnSpc>
                <a:spcPct val="100000"/>
              </a:lnSpc>
              <a:spcBef>
                <a:spcPts val="0"/>
              </a:spcBef>
              <a:spcAft>
                <a:spcPts val="0"/>
              </a:spcAft>
              <a:buClr>
                <a:schemeClr val="dk1"/>
              </a:buClr>
              <a:buSzPts val="1200"/>
              <a:buFont typeface="Calibri"/>
              <a:buNone/>
            </a:pPr>
            <a:r>
              <a:t/>
            </a:r>
            <a:endParaRPr/>
          </a:p>
        </p:txBody>
      </p:sp>
      <p:sp>
        <p:nvSpPr>
          <p:cNvPr id="322" name="Google Shape;322;p8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 name="Google Shape;98;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99" name="Google Shape;99;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5" name="Google Shape;335;p8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dk1"/>
              </a:buClr>
              <a:buSzPts val="1200"/>
              <a:buFont typeface="Calibri"/>
              <a:buAutoNum type="arabicPeriod"/>
            </a:pPr>
            <a:r>
              <a:rPr b="0" lang="en-US" sz="1200">
                <a:solidFill>
                  <a:schemeClr val="dk1"/>
                </a:solidFill>
                <a:latin typeface="Calibri"/>
                <a:ea typeface="Calibri"/>
                <a:cs typeface="Calibri"/>
                <a:sym typeface="Calibri"/>
              </a:rPr>
              <a:t>Students may read independently, in pairs, or as a whole class. Use the First Read notes to help them connect with the text and guide their understanding. </a:t>
            </a:r>
            <a:endParaRPr b="0" i="0" sz="1200" u="none" strike="noStrike">
              <a:solidFill>
                <a:schemeClr val="dk1"/>
              </a:solidFill>
              <a:latin typeface="Calibri"/>
              <a:ea typeface="Calibri"/>
              <a:cs typeface="Calibri"/>
              <a:sym typeface="Calibri"/>
            </a:endParaRPr>
          </a:p>
          <a:p>
            <a:pPr indent="-228600" lvl="0" marL="228600" marR="0" rtl="0" algn="l">
              <a:lnSpc>
                <a:spcPct val="100000"/>
              </a:lnSpc>
              <a:spcBef>
                <a:spcPts val="0"/>
              </a:spcBef>
              <a:spcAft>
                <a:spcPts val="0"/>
              </a:spcAft>
              <a:buClr>
                <a:schemeClr val="dk1"/>
              </a:buClr>
              <a:buSzPts val="1200"/>
              <a:buFont typeface="Calibri"/>
              <a:buAutoNum type="arabicPeriod"/>
            </a:pPr>
            <a:r>
              <a:rPr i="0" lang="en-US" sz="1200" u="none" strike="noStrike">
                <a:solidFill>
                  <a:schemeClr val="dk1"/>
                </a:solidFill>
                <a:latin typeface="Calibri"/>
                <a:ea typeface="Calibri"/>
                <a:cs typeface="Calibri"/>
                <a:sym typeface="Calibri"/>
              </a:rPr>
              <a:t>THINK ALOUD  </a:t>
            </a:r>
            <a:r>
              <a:rPr i="1" lang="en-US">
                <a:latin typeface="Calibri"/>
                <a:ea typeface="Calibri"/>
                <a:cs typeface="Calibri"/>
                <a:sym typeface="Calibri"/>
              </a:rPr>
              <a:t>At the beginning of the biography, what effect did people think the lightning strike had on Mary? What do her actions here show about her intelligence? </a:t>
            </a:r>
            <a:r>
              <a:rPr lang="en-US">
                <a:latin typeface="Calibri"/>
                <a:ea typeface="Calibri"/>
                <a:cs typeface="Calibri"/>
                <a:sym typeface="Calibri"/>
              </a:rPr>
              <a:t>Possible Responses: People thought the lightning made her “lively and intelligent.” Mary’s actions here show that her intelligence comes from her curiosity and desire to learn.</a:t>
            </a:r>
            <a:endParaRPr/>
          </a:p>
          <a:p>
            <a:pPr indent="-228600" lvl="0" marL="228600" marR="0" rtl="0" algn="l">
              <a:lnSpc>
                <a:spcPct val="100000"/>
              </a:lnSpc>
              <a:spcBef>
                <a:spcPts val="0"/>
              </a:spcBef>
              <a:spcAft>
                <a:spcPts val="0"/>
              </a:spcAft>
              <a:buClr>
                <a:schemeClr val="dk1"/>
              </a:buClr>
              <a:buSzPts val="1200"/>
              <a:buFont typeface="Calibri"/>
              <a:buAutoNum type="arabicPeriod"/>
            </a:pPr>
            <a:r>
              <a:rPr i="0" lang="en-US" sz="1200" u="none" strike="noStrike">
                <a:latin typeface="Calibri"/>
                <a:ea typeface="Calibri"/>
                <a:cs typeface="Calibri"/>
                <a:sym typeface="Calibri"/>
              </a:rPr>
              <a:t>THINK ALOUD  </a:t>
            </a:r>
            <a:r>
              <a:rPr i="1" lang="en-US">
                <a:latin typeface="Calibri"/>
                <a:ea typeface="Calibri"/>
                <a:cs typeface="Calibri"/>
                <a:sym typeface="Calibri"/>
              </a:rPr>
              <a:t>Mary Anning “worked very carefully, sometimes for days...” After growing up in poverty with little formal education, Mary had to work hard to pursue her interest in fossils. The effort that she puts into her shop shows that studying fossils is very important to her.</a:t>
            </a:r>
            <a:endParaRPr/>
          </a:p>
          <a:p>
            <a:pPr indent="-152400" lvl="0" marL="228600" marR="0" rtl="0" algn="l">
              <a:lnSpc>
                <a:spcPct val="100000"/>
              </a:lnSpc>
              <a:spcBef>
                <a:spcPts val="0"/>
              </a:spcBef>
              <a:spcAft>
                <a:spcPts val="0"/>
              </a:spcAft>
              <a:buClr>
                <a:schemeClr val="dk1"/>
              </a:buClr>
              <a:buSzPts val="1200"/>
              <a:buFont typeface="Calibri"/>
              <a:buNone/>
            </a:pPr>
            <a:r>
              <a:t/>
            </a:r>
            <a:endParaRPr i="1"/>
          </a:p>
        </p:txBody>
      </p:sp>
      <p:sp>
        <p:nvSpPr>
          <p:cNvPr id="336" name="Google Shape;336;p8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9" name="Google Shape;349;p8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dk1"/>
              </a:buClr>
              <a:buSzPts val="1200"/>
              <a:buFont typeface="Calibri"/>
              <a:buAutoNum type="arabicPeriod"/>
            </a:pPr>
            <a:r>
              <a:rPr b="0" lang="en-US" sz="1200">
                <a:latin typeface="Calibri"/>
                <a:ea typeface="Calibri"/>
                <a:cs typeface="Calibri"/>
                <a:sym typeface="Calibri"/>
              </a:rPr>
              <a:t>Students may read independently, in pairs, or as a whole class. Use the First Read notes to help them connect with the text and guide their understanding. </a:t>
            </a:r>
            <a:endParaRPr b="0" i="0" sz="1200" u="none" strike="noStrike">
              <a:latin typeface="Calibri"/>
              <a:ea typeface="Calibri"/>
              <a:cs typeface="Calibri"/>
              <a:sym typeface="Calibri"/>
            </a:endParaRPr>
          </a:p>
          <a:p>
            <a:pPr indent="-228600" lvl="0" marL="228600" marR="0" rtl="0" algn="l">
              <a:lnSpc>
                <a:spcPct val="100000"/>
              </a:lnSpc>
              <a:spcBef>
                <a:spcPts val="0"/>
              </a:spcBef>
              <a:spcAft>
                <a:spcPts val="0"/>
              </a:spcAft>
              <a:buClr>
                <a:schemeClr val="dk1"/>
              </a:buClr>
              <a:buSzPts val="1200"/>
              <a:buFont typeface="Calibri"/>
              <a:buAutoNum type="arabicPeriod"/>
            </a:pPr>
            <a:r>
              <a:rPr i="0" lang="en-US" sz="1200" u="none" strike="noStrike">
                <a:latin typeface="Calibri"/>
                <a:ea typeface="Calibri"/>
                <a:cs typeface="Calibri"/>
                <a:sym typeface="Calibri"/>
              </a:rPr>
              <a:t>THINK ALOUD </a:t>
            </a:r>
            <a:r>
              <a:rPr i="1" lang="en-US">
                <a:latin typeface="Calibri"/>
                <a:ea typeface="Calibri"/>
                <a:cs typeface="Calibri"/>
                <a:sym typeface="Calibri"/>
              </a:rPr>
              <a:t>The description in paragraph 23 makes me think that scientists were right to be “excited” by the discovery. I would be very excited to learn more about a sea creature that had physical traits similar to a serpent, a lizard, a crocodile, a chameleon, and a whale.</a:t>
            </a:r>
            <a:endParaRPr i="0" sz="1200" u="none" strike="noStrike">
              <a:latin typeface="Calibri"/>
              <a:ea typeface="Calibri"/>
              <a:cs typeface="Calibri"/>
              <a:sym typeface="Calibri"/>
            </a:endParaRPr>
          </a:p>
          <a:p>
            <a:pPr indent="-228600" lvl="0" marL="228600" marR="0" rtl="0" algn="l">
              <a:lnSpc>
                <a:spcPct val="100000"/>
              </a:lnSpc>
              <a:spcBef>
                <a:spcPts val="0"/>
              </a:spcBef>
              <a:spcAft>
                <a:spcPts val="0"/>
              </a:spcAft>
              <a:buClr>
                <a:schemeClr val="dk1"/>
              </a:buClr>
              <a:buSzPts val="1200"/>
              <a:buFont typeface="Calibri"/>
              <a:buAutoNum type="arabicPeriod"/>
            </a:pPr>
            <a:r>
              <a:rPr i="0" lang="en-US" sz="1200" u="none" strike="noStrike">
                <a:latin typeface="Calibri"/>
                <a:ea typeface="Calibri"/>
                <a:cs typeface="Calibri"/>
                <a:sym typeface="Calibri"/>
              </a:rPr>
              <a:t>THINK ALOUD  </a:t>
            </a:r>
            <a:r>
              <a:rPr i="1" lang="en-US">
                <a:latin typeface="Calibri"/>
                <a:ea typeface="Calibri"/>
                <a:cs typeface="Calibri"/>
                <a:sym typeface="Calibri"/>
              </a:rPr>
              <a:t>I am pleased to read that Mary’s fame grew as a result of her finding the plesiosaur skeleton. I did not like that she was not given much credit for her discovery of the ichthyosaur. Now it seems like her hard work is starting to pay off.</a:t>
            </a:r>
            <a:endParaRPr/>
          </a:p>
          <a:p>
            <a:pPr indent="-152400" lvl="0" marL="228600" marR="0" rtl="0" algn="l">
              <a:lnSpc>
                <a:spcPct val="100000"/>
              </a:lnSpc>
              <a:spcBef>
                <a:spcPts val="0"/>
              </a:spcBef>
              <a:spcAft>
                <a:spcPts val="0"/>
              </a:spcAft>
              <a:buClr>
                <a:schemeClr val="dk1"/>
              </a:buClr>
              <a:buSzPts val="1200"/>
              <a:buFont typeface="Calibri"/>
              <a:buNone/>
            </a:pPr>
            <a:r>
              <a:t/>
            </a:r>
            <a:endParaRPr i="1" sz="1200">
              <a:solidFill>
                <a:schemeClr val="dk1"/>
              </a:solidFill>
              <a:latin typeface="Calibri"/>
              <a:ea typeface="Calibri"/>
              <a:cs typeface="Calibri"/>
              <a:sym typeface="Calibri"/>
            </a:endParaRPr>
          </a:p>
        </p:txBody>
      </p:sp>
      <p:sp>
        <p:nvSpPr>
          <p:cNvPr id="350" name="Google Shape;350;p8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1" name="Shape 361"/>
        <p:cNvGrpSpPr/>
        <p:nvPr/>
      </p:nvGrpSpPr>
      <p:grpSpPr>
        <a:xfrm>
          <a:off x="0" y="0"/>
          <a:ext cx="0" cy="0"/>
          <a:chOff x="0" y="0"/>
          <a:chExt cx="0" cy="0"/>
        </a:xfrm>
      </p:grpSpPr>
      <p:sp>
        <p:nvSpPr>
          <p:cNvPr id="362" name="Google Shape;362;p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3" name="Google Shape;363;p8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dk1"/>
              </a:buClr>
              <a:buSzPts val="1200"/>
              <a:buFont typeface="Calibri"/>
              <a:buAutoNum type="arabicPeriod"/>
            </a:pPr>
            <a:r>
              <a:rPr b="0" lang="en-US" sz="1200">
                <a:latin typeface="Calibri"/>
                <a:ea typeface="Calibri"/>
                <a:cs typeface="Calibri"/>
                <a:sym typeface="Calibri"/>
              </a:rPr>
              <a:t>Students may read independently, in pairs, or as a whole class. Use the First Read notes to help them connect with the text and guide their understanding. </a:t>
            </a:r>
            <a:endParaRPr b="0" i="0" sz="1200" u="none" strike="noStrike">
              <a:latin typeface="Calibri"/>
              <a:ea typeface="Calibri"/>
              <a:cs typeface="Calibri"/>
              <a:sym typeface="Calibri"/>
            </a:endParaRPr>
          </a:p>
          <a:p>
            <a:pPr indent="-228600" lvl="0" marL="228600" marR="0" rtl="0" algn="l">
              <a:lnSpc>
                <a:spcPct val="100000"/>
              </a:lnSpc>
              <a:spcBef>
                <a:spcPts val="0"/>
              </a:spcBef>
              <a:spcAft>
                <a:spcPts val="0"/>
              </a:spcAft>
              <a:buClr>
                <a:schemeClr val="dk1"/>
              </a:buClr>
              <a:buSzPts val="1200"/>
              <a:buFont typeface="Calibri"/>
              <a:buAutoNum type="arabicPeriod"/>
            </a:pPr>
            <a:r>
              <a:rPr i="0" lang="en-US" sz="1200" u="none" strike="noStrike">
                <a:latin typeface="Calibri"/>
                <a:ea typeface="Calibri"/>
                <a:cs typeface="Calibri"/>
                <a:sym typeface="Calibri"/>
              </a:rPr>
              <a:t>THINK ALOUD  </a:t>
            </a:r>
            <a:r>
              <a:rPr i="1" lang="en-US">
                <a:latin typeface="Calibri"/>
                <a:ea typeface="Calibri"/>
                <a:cs typeface="Calibri"/>
                <a:sym typeface="Calibri"/>
              </a:rPr>
              <a:t>What makes the Lyme Regis cliffs treacherous?</a:t>
            </a:r>
            <a:r>
              <a:rPr lang="en-US">
                <a:latin typeface="Calibri"/>
                <a:ea typeface="Calibri"/>
                <a:cs typeface="Calibri"/>
                <a:sym typeface="Calibri"/>
              </a:rPr>
              <a:t> Possible Responses: Previously the text says that “boulders fell from the cliffs,” mudslides came down the cliffs, and strong waves could wash a person into the sea. Here the text describes a rock slide and a dangerous high tide.</a:t>
            </a:r>
            <a:endParaRPr/>
          </a:p>
          <a:p>
            <a:pPr indent="-228600" lvl="0" marL="228600" marR="0" rtl="0" algn="l">
              <a:lnSpc>
                <a:spcPct val="100000"/>
              </a:lnSpc>
              <a:spcBef>
                <a:spcPts val="0"/>
              </a:spcBef>
              <a:spcAft>
                <a:spcPts val="0"/>
              </a:spcAft>
              <a:buClr>
                <a:schemeClr val="dk1"/>
              </a:buClr>
              <a:buSzPts val="1200"/>
              <a:buFont typeface="Calibri"/>
              <a:buAutoNum type="arabicPeriod"/>
            </a:pPr>
            <a:r>
              <a:rPr i="0" lang="en-US" sz="1200" u="none" strike="noStrike">
                <a:latin typeface="Calibri"/>
                <a:ea typeface="Calibri"/>
                <a:cs typeface="Calibri"/>
                <a:sym typeface="Calibri"/>
              </a:rPr>
              <a:t>THINK ALOUD  </a:t>
            </a:r>
            <a:r>
              <a:rPr i="1" lang="en-US">
                <a:latin typeface="Calibri"/>
                <a:ea typeface="Calibri"/>
                <a:cs typeface="Calibri"/>
                <a:sym typeface="Calibri"/>
              </a:rPr>
              <a:t>Mary Anning did not have the opportunity to get much formal education. Despite her challenges, she eventually mastered a scientific topic. Her drive, determination, and curiosity led her to achieve great things and become highly respected.</a:t>
            </a:r>
            <a:br>
              <a:rPr i="1" lang="en-US" u="none" strike="noStrike">
                <a:latin typeface="Calibri"/>
                <a:ea typeface="Calibri"/>
                <a:cs typeface="Calibri"/>
                <a:sym typeface="Calibri"/>
              </a:rPr>
            </a:br>
            <a:endParaRPr i="1">
              <a:latin typeface="Calibri"/>
              <a:ea typeface="Calibri"/>
              <a:cs typeface="Calibri"/>
              <a:sym typeface="Calibri"/>
            </a:endParaRPr>
          </a:p>
        </p:txBody>
      </p:sp>
      <p:sp>
        <p:nvSpPr>
          <p:cNvPr id="364" name="Google Shape;364;p8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7" name="Google Shape;377;p9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dk1"/>
              </a:buClr>
              <a:buSzPts val="1200"/>
              <a:buFont typeface="Calibri"/>
              <a:buAutoNum type="arabicPeriod"/>
            </a:pPr>
            <a:r>
              <a:rPr lang="en-US">
                <a:latin typeface="Calibri"/>
                <a:ea typeface="Calibri"/>
                <a:cs typeface="Calibri"/>
                <a:sym typeface="Calibri"/>
              </a:rPr>
              <a:t>Students may read independently, in pairs, or as a whole class. Use the First Read notes to help them connect with the text and guide their understanding. </a:t>
            </a:r>
            <a:endParaRPr i="0" u="none" strike="noStrike">
              <a:latin typeface="Calibri"/>
              <a:ea typeface="Calibri"/>
              <a:cs typeface="Calibri"/>
              <a:sym typeface="Calibri"/>
            </a:endParaRPr>
          </a:p>
          <a:p>
            <a:pPr indent="-228600" lvl="0" marL="228600" marR="0" rtl="0" algn="l">
              <a:lnSpc>
                <a:spcPct val="100000"/>
              </a:lnSpc>
              <a:spcBef>
                <a:spcPts val="0"/>
              </a:spcBef>
              <a:spcAft>
                <a:spcPts val="0"/>
              </a:spcAft>
              <a:buClr>
                <a:schemeClr val="dk1"/>
              </a:buClr>
              <a:buSzPts val="1200"/>
              <a:buFont typeface="Calibri"/>
              <a:buAutoNum type="arabicPeriod"/>
            </a:pPr>
            <a:r>
              <a:rPr i="0" lang="en-US" u="none" strike="noStrike">
                <a:latin typeface="Calibri"/>
                <a:ea typeface="Calibri"/>
                <a:cs typeface="Calibri"/>
                <a:sym typeface="Calibri"/>
              </a:rPr>
              <a:t>THINK ALOUD   </a:t>
            </a:r>
            <a:r>
              <a:rPr i="1" lang="en-US">
                <a:latin typeface="Calibri"/>
                <a:ea typeface="Calibri"/>
                <a:cs typeface="Calibri"/>
                <a:sym typeface="Calibri"/>
              </a:rPr>
              <a:t>How does Mary’s success support a central idea of the biography? </a:t>
            </a:r>
            <a:r>
              <a:rPr lang="en-US">
                <a:latin typeface="Calibri"/>
                <a:ea typeface="Calibri"/>
                <a:cs typeface="Calibri"/>
                <a:sym typeface="Calibri"/>
              </a:rPr>
              <a:t>Possible Responses: Mary’s success supports the central idea that she was intelligent, hard-working, and passionate about fossils.</a:t>
            </a:r>
            <a:endParaRPr i="0" u="none" strike="noStrike">
              <a:latin typeface="Calibri"/>
              <a:ea typeface="Calibri"/>
              <a:cs typeface="Calibri"/>
              <a:sym typeface="Calibri"/>
            </a:endParaRPr>
          </a:p>
          <a:p>
            <a:pPr indent="-228600" lvl="0" marL="228600" marR="0" rtl="0" algn="l">
              <a:lnSpc>
                <a:spcPct val="100000"/>
              </a:lnSpc>
              <a:spcBef>
                <a:spcPts val="0"/>
              </a:spcBef>
              <a:spcAft>
                <a:spcPts val="0"/>
              </a:spcAft>
              <a:buClr>
                <a:schemeClr val="dk1"/>
              </a:buClr>
              <a:buSzPts val="1200"/>
              <a:buFont typeface="Calibri"/>
              <a:buAutoNum type="arabicPeriod"/>
            </a:pPr>
            <a:r>
              <a:rPr i="0" lang="en-US" u="none" strike="noStrike">
                <a:latin typeface="Calibri"/>
                <a:ea typeface="Calibri"/>
                <a:cs typeface="Calibri"/>
                <a:sym typeface="Calibri"/>
              </a:rPr>
              <a:t>THINK </a:t>
            </a:r>
            <a:r>
              <a:rPr i="1" lang="en-US" u="none" strike="noStrike">
                <a:latin typeface="Calibri"/>
                <a:ea typeface="Calibri"/>
                <a:cs typeface="Calibri"/>
                <a:sym typeface="Calibri"/>
              </a:rPr>
              <a:t>ALOUD  </a:t>
            </a:r>
            <a:r>
              <a:rPr i="1" lang="en-US">
                <a:latin typeface="Calibri"/>
                <a:ea typeface="Calibri"/>
                <a:cs typeface="Calibri"/>
                <a:sym typeface="Calibri"/>
              </a:rPr>
              <a:t>I am inspired by Mary’s success. She overcame poverty, the early death of her father, and a lack of education to achieve her expertise in fossil study and the fame that it brought. This makes me feel like I can, and I should, work hard to accomplish the things that are important to me.</a:t>
            </a:r>
            <a:endParaRPr/>
          </a:p>
          <a:p>
            <a:pPr indent="-152400" lvl="0" marL="228600" marR="0" rtl="0" algn="l">
              <a:lnSpc>
                <a:spcPct val="100000"/>
              </a:lnSpc>
              <a:spcBef>
                <a:spcPts val="0"/>
              </a:spcBef>
              <a:spcAft>
                <a:spcPts val="0"/>
              </a:spcAft>
              <a:buClr>
                <a:schemeClr val="dk1"/>
              </a:buClr>
              <a:buSzPts val="1200"/>
              <a:buFont typeface="Calibri"/>
              <a:buNone/>
            </a:pPr>
            <a:r>
              <a:t/>
            </a:r>
            <a:endParaRPr i="1"/>
          </a:p>
        </p:txBody>
      </p:sp>
      <p:sp>
        <p:nvSpPr>
          <p:cNvPr id="378" name="Google Shape;378;p9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1" name="Google Shape;391;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76200" lvl="0" marL="91440" rtl="0" algn="l">
              <a:lnSpc>
                <a:spcPct val="100000"/>
              </a:lnSpc>
              <a:spcBef>
                <a:spcPts val="0"/>
              </a:spcBef>
              <a:spcAft>
                <a:spcPts val="0"/>
              </a:spcAft>
              <a:buSzPts val="1200"/>
              <a:buFont typeface="Calibri"/>
              <a:buAutoNum type="arabicPeriod"/>
            </a:pPr>
            <a:r>
              <a:rPr lang="en-US">
                <a:latin typeface="Calibri"/>
                <a:ea typeface="Calibri"/>
                <a:cs typeface="Calibri"/>
                <a:sym typeface="Calibri"/>
              </a:rPr>
              <a:t>   </a:t>
            </a:r>
            <a:r>
              <a:rPr lang="en-US" sz="1200">
                <a:solidFill>
                  <a:schemeClr val="dk1"/>
                </a:solidFill>
                <a:latin typeface="Calibri"/>
                <a:ea typeface="Calibri"/>
                <a:cs typeface="Calibri"/>
                <a:sym typeface="Calibri"/>
              </a:rPr>
              <a:t>Use these suggestions to prompt further responses to </a:t>
            </a:r>
            <a:r>
              <a:rPr i="1" lang="en-US" sz="1200">
                <a:solidFill>
                  <a:schemeClr val="dk1"/>
                </a:solidFill>
                <a:latin typeface="Calibri"/>
                <a:ea typeface="Calibri"/>
                <a:cs typeface="Calibri"/>
                <a:sym typeface="Calibri"/>
              </a:rPr>
              <a:t>Rare Treasure.  </a:t>
            </a:r>
            <a:endParaRPr/>
          </a:p>
          <a:p>
            <a:pPr indent="-171450" lvl="1" marL="643890" rtl="0" algn="l">
              <a:lnSpc>
                <a:spcPct val="100000"/>
              </a:lnSpc>
              <a:spcBef>
                <a:spcPts val="0"/>
              </a:spcBef>
              <a:spcAft>
                <a:spcPts val="0"/>
              </a:spcAft>
              <a:buSzPts val="1200"/>
              <a:buFont typeface="Arial"/>
              <a:buChar char="•"/>
            </a:pPr>
            <a:r>
              <a:rPr b="1" lang="en-US" sz="1200">
                <a:solidFill>
                  <a:schemeClr val="dk1"/>
                </a:solidFill>
                <a:latin typeface="Calibri"/>
                <a:ea typeface="Calibri"/>
                <a:cs typeface="Calibri"/>
                <a:sym typeface="Calibri"/>
              </a:rPr>
              <a:t>Brainstorm </a:t>
            </a:r>
            <a:r>
              <a:rPr b="0" lang="en-US" sz="1200">
                <a:solidFill>
                  <a:schemeClr val="dk1"/>
                </a:solidFill>
                <a:latin typeface="Calibri"/>
                <a:ea typeface="Calibri"/>
                <a:cs typeface="Calibri"/>
                <a:sym typeface="Calibri"/>
              </a:rPr>
              <a:t>What events and ideas are most important in this historical text?  Explain them, including what happened and why, using text evidence.</a:t>
            </a:r>
            <a:endParaRPr b="0" sz="1200">
              <a:solidFill>
                <a:schemeClr val="dk1"/>
              </a:solidFill>
              <a:latin typeface="Calibri"/>
              <a:ea typeface="Calibri"/>
              <a:cs typeface="Calibri"/>
              <a:sym typeface="Calibri"/>
            </a:endParaRPr>
          </a:p>
          <a:p>
            <a:pPr indent="-171450" lvl="1" marL="643890" rtl="0" algn="l">
              <a:lnSpc>
                <a:spcPct val="100000"/>
              </a:lnSpc>
              <a:spcBef>
                <a:spcPts val="0"/>
              </a:spcBef>
              <a:spcAft>
                <a:spcPts val="0"/>
              </a:spcAft>
              <a:buSzPts val="1200"/>
              <a:buFont typeface="Arial"/>
              <a:buChar char="•"/>
            </a:pPr>
            <a:r>
              <a:rPr b="1" lang="en-US" sz="1200">
                <a:solidFill>
                  <a:schemeClr val="dk1"/>
                </a:solidFill>
                <a:latin typeface="Calibri"/>
                <a:ea typeface="Calibri"/>
                <a:cs typeface="Calibri"/>
                <a:sym typeface="Calibri"/>
              </a:rPr>
              <a:t>Discuss  </a:t>
            </a:r>
            <a:r>
              <a:rPr lang="en-US" sz="1200">
                <a:solidFill>
                  <a:schemeClr val="dk1"/>
                </a:solidFill>
                <a:latin typeface="Calibri"/>
                <a:ea typeface="Calibri"/>
                <a:cs typeface="Calibri"/>
                <a:sym typeface="Calibri"/>
              </a:rPr>
              <a:t>What did you find most interesting about the biography</a:t>
            </a:r>
            <a:r>
              <a:rPr b="0" i="0" lang="en-US" sz="1200" u="none" cap="none" strike="noStrike">
                <a:solidFill>
                  <a:schemeClr val="dk1"/>
                </a:solidFill>
                <a:latin typeface="Calibri"/>
                <a:ea typeface="Calibri"/>
                <a:cs typeface="Calibri"/>
                <a:sym typeface="Calibri"/>
              </a:rPr>
              <a:t>?</a:t>
            </a:r>
            <a:endParaRPr>
              <a:latin typeface="Calibri"/>
              <a:ea typeface="Calibri"/>
              <a:cs typeface="Calibri"/>
              <a:sym typeface="Calibri"/>
            </a:endParaRPr>
          </a:p>
          <a:p>
            <a:pPr indent="-60960" lvl="0" marL="137160" rtl="0" algn="l">
              <a:lnSpc>
                <a:spcPct val="100000"/>
              </a:lnSpc>
              <a:spcBef>
                <a:spcPts val="0"/>
              </a:spcBef>
              <a:spcAft>
                <a:spcPts val="0"/>
              </a:spcAft>
              <a:buClr>
                <a:schemeClr val="dk1"/>
              </a:buClr>
              <a:buSzPts val="1200"/>
              <a:buFont typeface="Calibri"/>
              <a:buNone/>
            </a:pPr>
            <a:r>
              <a:t/>
            </a:r>
            <a:endParaRPr b="0" i="1" sz="1200" u="none" strike="noStrike">
              <a:latin typeface="Calibri"/>
              <a:ea typeface="Calibri"/>
              <a:cs typeface="Calibri"/>
              <a:sym typeface="Calibri"/>
            </a:endParaRPr>
          </a:p>
        </p:txBody>
      </p:sp>
      <p:sp>
        <p:nvSpPr>
          <p:cNvPr id="392" name="Google Shape;392;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3" name="Google Shape;403;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3359" lvl="0" marL="210312" rtl="0" algn="l">
              <a:lnSpc>
                <a:spcPct val="100000"/>
              </a:lnSpc>
              <a:spcBef>
                <a:spcPts val="0"/>
              </a:spcBef>
              <a:spcAft>
                <a:spcPts val="0"/>
              </a:spcAft>
              <a:buClr>
                <a:schemeClr val="dk1"/>
              </a:buClr>
              <a:buSzPts val="1200"/>
              <a:buFont typeface="Calibri"/>
              <a:buAutoNum type="arabicPeriod"/>
            </a:pPr>
            <a:r>
              <a:rPr lang="en-US" sz="1200">
                <a:latin typeface="Calibri"/>
                <a:ea typeface="Calibri"/>
                <a:cs typeface="Calibri"/>
                <a:sym typeface="Calibri"/>
              </a:rPr>
              <a:t>Tell students that authors of narrative nonfiction choose certain words for their power to describe key details. The vocabulary words treacherous, pursued, and remarkable describe the setting and the subject, Mary Anning.</a:t>
            </a:r>
            <a:endParaRPr/>
          </a:p>
          <a:p>
            <a:pPr indent="-228600" lvl="1" marL="914400" rtl="0" algn="l">
              <a:lnSpc>
                <a:spcPct val="100000"/>
              </a:lnSpc>
              <a:spcBef>
                <a:spcPts val="0"/>
              </a:spcBef>
              <a:spcAft>
                <a:spcPts val="0"/>
              </a:spcAft>
              <a:buClr>
                <a:schemeClr val="dk1"/>
              </a:buClr>
              <a:buSzPts val="1400"/>
              <a:buFont typeface="Arial"/>
              <a:buChar char="•"/>
            </a:pPr>
            <a:r>
              <a:rPr lang="en-US" sz="1200">
                <a:latin typeface="Calibri"/>
                <a:ea typeface="Calibri"/>
                <a:cs typeface="Calibri"/>
                <a:sym typeface="Calibri"/>
              </a:rPr>
              <a:t>Recall the definition of the word or look back in the text to reread it.</a:t>
            </a:r>
            <a:endParaRPr/>
          </a:p>
          <a:p>
            <a:pPr indent="-228600" lvl="1" marL="914400" rtl="0" algn="l">
              <a:lnSpc>
                <a:spcPct val="100000"/>
              </a:lnSpc>
              <a:spcBef>
                <a:spcPts val="0"/>
              </a:spcBef>
              <a:spcAft>
                <a:spcPts val="0"/>
              </a:spcAft>
              <a:buClr>
                <a:schemeClr val="dk1"/>
              </a:buClr>
              <a:buSzPts val="1400"/>
              <a:buFont typeface="Arial"/>
              <a:buChar char="•"/>
            </a:pPr>
            <a:r>
              <a:rPr lang="en-US" sz="1200">
                <a:latin typeface="Calibri"/>
                <a:ea typeface="Calibri"/>
                <a:cs typeface="Calibri"/>
                <a:sym typeface="Calibri"/>
              </a:rPr>
              <a:t>Determine which detail in the text this word describes.</a:t>
            </a:r>
            <a:endParaRPr/>
          </a:p>
          <a:p>
            <a:pPr indent="-213359" lvl="0" marL="210312" rtl="0" algn="l">
              <a:lnSpc>
                <a:spcPct val="100000"/>
              </a:lnSpc>
              <a:spcBef>
                <a:spcPts val="0"/>
              </a:spcBef>
              <a:spcAft>
                <a:spcPts val="0"/>
              </a:spcAft>
              <a:buClr>
                <a:schemeClr val="dk1"/>
              </a:buClr>
              <a:buSzPts val="1200"/>
              <a:buFont typeface="Calibri"/>
              <a:buAutoNum type="arabicPeriod"/>
            </a:pPr>
            <a:r>
              <a:rPr lang="en-US" sz="1200">
                <a:latin typeface="Calibri"/>
                <a:ea typeface="Calibri"/>
                <a:cs typeface="Calibri"/>
                <a:sym typeface="Calibri"/>
              </a:rPr>
              <a:t>Model filling out the chart on p. 68 by adding a related word under </a:t>
            </a:r>
            <a:r>
              <a:rPr i="1" lang="en-US" sz="1200">
                <a:latin typeface="Calibri"/>
                <a:ea typeface="Calibri"/>
                <a:cs typeface="Calibri"/>
                <a:sym typeface="Calibri"/>
              </a:rPr>
              <a:t>treacherous.</a:t>
            </a:r>
            <a:endParaRPr/>
          </a:p>
          <a:p>
            <a:pPr indent="-228600" lvl="1" marL="914400" rtl="0" algn="l">
              <a:lnSpc>
                <a:spcPct val="100000"/>
              </a:lnSpc>
              <a:spcBef>
                <a:spcPts val="0"/>
              </a:spcBef>
              <a:spcAft>
                <a:spcPts val="0"/>
              </a:spcAft>
              <a:buClr>
                <a:schemeClr val="dk1"/>
              </a:buClr>
              <a:buSzPts val="1400"/>
              <a:buFont typeface="Arial"/>
              <a:buChar char="•"/>
            </a:pPr>
            <a:r>
              <a:rPr lang="en-US"/>
              <a:t>Say</a:t>
            </a:r>
            <a:r>
              <a:rPr i="1" lang="en-US"/>
              <a:t>: </a:t>
            </a:r>
            <a:r>
              <a:rPr i="1" lang="en-US" sz="1200">
                <a:latin typeface="Calibri"/>
                <a:ea typeface="Calibri"/>
                <a:cs typeface="Calibri"/>
                <a:sym typeface="Calibri"/>
              </a:rPr>
              <a:t>In the biography, Mary must take care while on the shore to not get buried by a mudslide, crushed by falling rock, or swept out to sea by the rising tides. The author describes these sudden threats as treacherous.</a:t>
            </a:r>
            <a:endParaRPr/>
          </a:p>
          <a:p>
            <a:pPr indent="-228600" lvl="1" marL="914400" rtl="0" algn="l">
              <a:lnSpc>
                <a:spcPct val="100000"/>
              </a:lnSpc>
              <a:spcBef>
                <a:spcPts val="0"/>
              </a:spcBef>
              <a:spcAft>
                <a:spcPts val="0"/>
              </a:spcAft>
              <a:buClr>
                <a:schemeClr val="dk1"/>
              </a:buClr>
              <a:buSzPts val="1400"/>
              <a:buFont typeface="Arial"/>
              <a:buChar char="•"/>
            </a:pPr>
            <a:r>
              <a:rPr lang="en-US"/>
              <a:t>Say: </a:t>
            </a:r>
            <a:r>
              <a:rPr i="1" lang="en-US" sz="1200">
                <a:latin typeface="Calibri"/>
                <a:ea typeface="Calibri"/>
                <a:cs typeface="Calibri"/>
                <a:sym typeface="Calibri"/>
              </a:rPr>
              <a:t>When the author calls these threats treacherous, he is showing that Mary must risk dangerous events to hunt for fossils. I will write dangerous under the vocabulary word treacherous.</a:t>
            </a:r>
            <a:endParaRPr/>
          </a:p>
          <a:p>
            <a:pPr indent="-213359" lvl="0" marL="210312" rtl="0" algn="l">
              <a:lnSpc>
                <a:spcPct val="100000"/>
              </a:lnSpc>
              <a:spcBef>
                <a:spcPts val="0"/>
              </a:spcBef>
              <a:spcAft>
                <a:spcPts val="0"/>
              </a:spcAft>
              <a:buClr>
                <a:schemeClr val="dk1"/>
              </a:buClr>
              <a:buSzPts val="1200"/>
              <a:buFont typeface="Calibri"/>
              <a:buAutoNum type="arabicPeriod"/>
            </a:pPr>
            <a:r>
              <a:rPr lang="en-US" sz="1200">
                <a:latin typeface="Calibri"/>
                <a:ea typeface="Calibri"/>
                <a:cs typeface="Calibri"/>
                <a:sym typeface="Calibri"/>
              </a:rPr>
              <a:t>Ask a volunteer to supply another word related to treacherous. </a:t>
            </a:r>
            <a:endParaRPr/>
          </a:p>
          <a:p>
            <a:pPr indent="-213359" lvl="0" marL="210312" rtl="0" algn="l">
              <a:lnSpc>
                <a:spcPct val="100000"/>
              </a:lnSpc>
              <a:spcBef>
                <a:spcPts val="0"/>
              </a:spcBef>
              <a:spcAft>
                <a:spcPts val="0"/>
              </a:spcAft>
              <a:buClr>
                <a:schemeClr val="dk1"/>
              </a:buClr>
              <a:buSzPts val="1200"/>
              <a:buFont typeface="Calibri"/>
              <a:buAutoNum type="arabicPeriod"/>
            </a:pPr>
            <a:r>
              <a:rPr lang="en-US" sz="1200">
                <a:latin typeface="Calibri"/>
                <a:ea typeface="Calibri"/>
                <a:cs typeface="Calibri"/>
                <a:sym typeface="Calibri"/>
              </a:rPr>
              <a:t>Prompt the student to support the response with text evidence. </a:t>
            </a:r>
            <a:endParaRPr sz="1200">
              <a:latin typeface="Calibri"/>
              <a:ea typeface="Calibri"/>
              <a:cs typeface="Calibri"/>
              <a:sym typeface="Calibri"/>
            </a:endParaRPr>
          </a:p>
          <a:p>
            <a:pPr indent="-213359" lvl="0" marL="210312" rtl="0" algn="l">
              <a:lnSpc>
                <a:spcPct val="100000"/>
              </a:lnSpc>
              <a:spcBef>
                <a:spcPts val="0"/>
              </a:spcBef>
              <a:spcAft>
                <a:spcPts val="0"/>
              </a:spcAft>
              <a:buClr>
                <a:schemeClr val="dk1"/>
              </a:buClr>
              <a:buSzPts val="1200"/>
              <a:buFont typeface="Calibri"/>
              <a:buAutoNum type="arabicPeriod"/>
            </a:pPr>
            <a:r>
              <a:rPr lang="en-US"/>
              <a:t>Have students work in pairs with a dictionary to list synonyms and related words as they complete p. 68 of the Student Interactive.</a:t>
            </a:r>
            <a:endParaRPr/>
          </a:p>
          <a:p>
            <a:pPr indent="-139700" lvl="0" marL="457200" rtl="0" algn="l">
              <a:lnSpc>
                <a:spcPct val="100000"/>
              </a:lnSpc>
              <a:spcBef>
                <a:spcPts val="0"/>
              </a:spcBef>
              <a:spcAft>
                <a:spcPts val="0"/>
              </a:spcAft>
              <a:buSzPts val="1400"/>
              <a:buFont typeface="Arial"/>
              <a:buNone/>
            </a:pPr>
            <a:r>
              <a:t/>
            </a:r>
            <a:endParaRPr sz="1200">
              <a:latin typeface="Calibri"/>
              <a:ea typeface="Calibri"/>
              <a:cs typeface="Calibri"/>
              <a:sym typeface="Calibri"/>
            </a:endParaRPr>
          </a:p>
          <a:p>
            <a:pPr indent="0" lvl="0" marL="91440" marR="0" rtl="0" algn="l">
              <a:lnSpc>
                <a:spcPct val="100000"/>
              </a:lnSpc>
              <a:spcBef>
                <a:spcPts val="0"/>
              </a:spcBef>
              <a:spcAft>
                <a:spcPts val="0"/>
              </a:spcAft>
              <a:buClr>
                <a:srgbClr val="000000"/>
              </a:buClr>
              <a:buSzPts val="1200"/>
              <a:buFont typeface="Calibri"/>
              <a:buNone/>
            </a:pPr>
            <a:r>
              <a:t/>
            </a:r>
            <a:endParaRPr b="0" i="0" sz="1800" u="none" strike="noStrike">
              <a:latin typeface="Calibri"/>
              <a:ea typeface="Calibri"/>
              <a:cs typeface="Calibri"/>
              <a:sym typeface="Calibri"/>
            </a:endParaRPr>
          </a:p>
        </p:txBody>
      </p:sp>
      <p:sp>
        <p:nvSpPr>
          <p:cNvPr id="404" name="Google Shape;404;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7" name="Google Shape;417;p2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137160" lvl="0" marL="137160" rtl="0" algn="l">
              <a:lnSpc>
                <a:spcPct val="100000"/>
              </a:lnSpc>
              <a:spcBef>
                <a:spcPts val="0"/>
              </a:spcBef>
              <a:spcAft>
                <a:spcPts val="0"/>
              </a:spcAft>
              <a:buClr>
                <a:schemeClr val="dk1"/>
              </a:buClr>
              <a:buSzPts val="1200"/>
              <a:buFont typeface="Calibri"/>
              <a:buAutoNum type="arabicPeriod"/>
            </a:pPr>
            <a:r>
              <a:rPr lang="en-US"/>
              <a:t> </a:t>
            </a:r>
            <a:r>
              <a:rPr b="0" i="0" lang="en-US" sz="1200" u="none" strike="noStrike">
                <a:latin typeface="Calibri"/>
                <a:ea typeface="Calibri"/>
                <a:cs typeface="Calibri"/>
                <a:sym typeface="Calibri"/>
              </a:rPr>
              <a:t>Have students complete p. 69 of the Student Interactive.</a:t>
            </a:r>
            <a:endParaRPr sz="1200">
              <a:latin typeface="Calibri"/>
              <a:ea typeface="Calibri"/>
              <a:cs typeface="Calibri"/>
              <a:sym typeface="Calibri"/>
            </a:endParaRPr>
          </a:p>
        </p:txBody>
      </p:sp>
      <p:sp>
        <p:nvSpPr>
          <p:cNvPr id="418" name="Google Shape;418;p2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1" name="Google Shape;431;p2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3359" lvl="0" marL="210312" rtl="0" algn="l">
              <a:lnSpc>
                <a:spcPct val="100000"/>
              </a:lnSpc>
              <a:spcBef>
                <a:spcPts val="0"/>
              </a:spcBef>
              <a:spcAft>
                <a:spcPts val="0"/>
              </a:spcAft>
              <a:buClr>
                <a:schemeClr val="dk1"/>
              </a:buClr>
              <a:buSzPts val="1200"/>
              <a:buFont typeface="Calibri"/>
              <a:buAutoNum type="arabicPeriod"/>
            </a:pPr>
            <a:r>
              <a:rPr lang="en-US"/>
              <a:t>Direct students to complete the activity on p. 74 in the Student Interactive.</a:t>
            </a:r>
            <a:endParaRPr/>
          </a:p>
          <a:p>
            <a:pPr indent="-213359" lvl="0" marL="210312" rtl="0" algn="l">
              <a:lnSpc>
                <a:spcPct val="100000"/>
              </a:lnSpc>
              <a:spcBef>
                <a:spcPts val="0"/>
              </a:spcBef>
              <a:spcAft>
                <a:spcPts val="0"/>
              </a:spcAft>
              <a:buClr>
                <a:schemeClr val="dk1"/>
              </a:buClr>
              <a:buSzPts val="1200"/>
              <a:buFont typeface="Calibri"/>
              <a:buAutoNum type="arabicPeriod"/>
            </a:pPr>
            <a:r>
              <a:rPr lang="en-US"/>
              <a:t>Then have students write four sentences, correctly using each of the suffixes in the lesson.</a:t>
            </a:r>
            <a:endParaRPr/>
          </a:p>
          <a:p>
            <a:pPr indent="-213359" lvl="0" marL="210312" rtl="0" algn="l">
              <a:lnSpc>
                <a:spcPct val="100000"/>
              </a:lnSpc>
              <a:spcBef>
                <a:spcPts val="0"/>
              </a:spcBef>
              <a:spcAft>
                <a:spcPts val="0"/>
              </a:spcAft>
              <a:buClr>
                <a:schemeClr val="dk1"/>
              </a:buClr>
              <a:buSzPts val="1200"/>
              <a:buFont typeface="Calibri"/>
              <a:buAutoNum type="arabicPeriod"/>
            </a:pPr>
            <a:r>
              <a:rPr lang="en-US"/>
              <a:t>Have partners trade papers and take turns reading their sentences to each other, using the words with suffixes in context.</a:t>
            </a:r>
            <a:endParaRPr/>
          </a:p>
          <a:p>
            <a:pPr indent="-137159" lvl="0" marL="210312" rtl="0" algn="l">
              <a:lnSpc>
                <a:spcPct val="100000"/>
              </a:lnSpc>
              <a:spcBef>
                <a:spcPts val="0"/>
              </a:spcBef>
              <a:spcAft>
                <a:spcPts val="0"/>
              </a:spcAft>
              <a:buSzPts val="1400"/>
              <a:buNone/>
            </a:pPr>
            <a:r>
              <a:t/>
            </a:r>
            <a:endParaRPr>
              <a:solidFill>
                <a:srgbClr val="373536"/>
              </a:solidFill>
              <a:latin typeface="Helvetica Neue"/>
              <a:ea typeface="Helvetica Neue"/>
              <a:cs typeface="Helvetica Neue"/>
              <a:sym typeface="Helvetica Neue"/>
            </a:endParaRPr>
          </a:p>
          <a:p>
            <a:pPr indent="-139700" lvl="0" marL="457200" rtl="0" algn="l">
              <a:lnSpc>
                <a:spcPct val="100000"/>
              </a:lnSpc>
              <a:spcBef>
                <a:spcPts val="0"/>
              </a:spcBef>
              <a:spcAft>
                <a:spcPts val="0"/>
              </a:spcAft>
              <a:buSzPts val="1400"/>
              <a:buNone/>
            </a:pPr>
            <a:r>
              <a:t/>
            </a:r>
            <a:endParaRPr>
              <a:solidFill>
                <a:srgbClr val="373536"/>
              </a:solidFill>
              <a:latin typeface="Helvetica Neue"/>
              <a:ea typeface="Helvetica Neue"/>
              <a:cs typeface="Helvetica Neue"/>
              <a:sym typeface="Helvetica Neue"/>
            </a:endParaRPr>
          </a:p>
          <a:p>
            <a:pPr indent="-60960" lvl="0" marL="137160" rtl="0" algn="l">
              <a:lnSpc>
                <a:spcPct val="100000"/>
              </a:lnSpc>
              <a:spcBef>
                <a:spcPts val="0"/>
              </a:spcBef>
              <a:spcAft>
                <a:spcPts val="0"/>
              </a:spcAft>
              <a:buClr>
                <a:schemeClr val="dk1"/>
              </a:buClr>
              <a:buSzPts val="1200"/>
              <a:buFont typeface="Calibri"/>
              <a:buNone/>
            </a:pPr>
            <a:r>
              <a:t/>
            </a:r>
            <a:endParaRPr/>
          </a:p>
        </p:txBody>
      </p:sp>
      <p:sp>
        <p:nvSpPr>
          <p:cNvPr id="432" name="Google Shape;432;p2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p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8" name="Google Shape;448;p3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457200" rtl="0" algn="l">
              <a:lnSpc>
                <a:spcPct val="100000"/>
              </a:lnSpc>
              <a:spcBef>
                <a:spcPts val="0"/>
              </a:spcBef>
              <a:spcAft>
                <a:spcPts val="0"/>
              </a:spcAft>
              <a:buClr>
                <a:schemeClr val="dk1"/>
              </a:buClr>
              <a:buSzPts val="1200"/>
              <a:buFont typeface="Calibri"/>
              <a:buAutoNum type="arabicPeriod"/>
            </a:pPr>
            <a:r>
              <a:rPr lang="en-US"/>
              <a:t>A d</a:t>
            </a:r>
            <a:r>
              <a:rPr lang="en-US" sz="1200">
                <a:latin typeface="Calibri"/>
                <a:ea typeface="Calibri"/>
                <a:cs typeface="Calibri"/>
                <a:sym typeface="Calibri"/>
              </a:rPr>
              <a:t>etailed description of the setting of a personal narrative</a:t>
            </a:r>
            <a:endParaRPr/>
          </a:p>
          <a:p>
            <a:pPr indent="-228600" lvl="1" marL="914400" rtl="0" algn="l">
              <a:lnSpc>
                <a:spcPct val="100000"/>
              </a:lnSpc>
              <a:spcBef>
                <a:spcPts val="0"/>
              </a:spcBef>
              <a:spcAft>
                <a:spcPts val="0"/>
              </a:spcAft>
              <a:buClr>
                <a:schemeClr val="dk1"/>
              </a:buClr>
              <a:buSzPts val="1400"/>
              <a:buFont typeface="Arial"/>
              <a:buChar char="•"/>
            </a:pPr>
            <a:r>
              <a:rPr lang="en-US" sz="1200">
                <a:latin typeface="Calibri"/>
                <a:ea typeface="Calibri"/>
                <a:cs typeface="Calibri"/>
                <a:sym typeface="Calibri"/>
              </a:rPr>
              <a:t>creates a frame for the conflict or problem the narrator faces and</a:t>
            </a:r>
            <a:endParaRPr/>
          </a:p>
          <a:p>
            <a:pPr indent="-228600" lvl="1" marL="914400" rtl="0" algn="l">
              <a:lnSpc>
                <a:spcPct val="100000"/>
              </a:lnSpc>
              <a:spcBef>
                <a:spcPts val="0"/>
              </a:spcBef>
              <a:spcAft>
                <a:spcPts val="0"/>
              </a:spcAft>
              <a:buClr>
                <a:schemeClr val="dk1"/>
              </a:buClr>
              <a:buSzPts val="1400"/>
              <a:buFont typeface="Arial"/>
              <a:buChar char="•"/>
            </a:pPr>
            <a:r>
              <a:rPr lang="en-US" sz="1200">
                <a:latin typeface="Calibri"/>
                <a:ea typeface="Calibri"/>
                <a:cs typeface="Calibri"/>
                <a:sym typeface="Calibri"/>
              </a:rPr>
              <a:t>gives readers the background they need to understand the early events in the narrative.</a:t>
            </a:r>
            <a:endParaRPr/>
          </a:p>
          <a:p>
            <a:pPr indent="-215900" lvl="0" marL="457200" rtl="0" algn="l">
              <a:lnSpc>
                <a:spcPct val="100000"/>
              </a:lnSpc>
              <a:spcBef>
                <a:spcPts val="0"/>
              </a:spcBef>
              <a:spcAft>
                <a:spcPts val="0"/>
              </a:spcAft>
              <a:buClr>
                <a:schemeClr val="dk1"/>
              </a:buClr>
              <a:buSzPts val="1200"/>
              <a:buFont typeface="Calibri"/>
              <a:buAutoNum type="arabicPeriod"/>
            </a:pPr>
            <a:r>
              <a:rPr lang="en-US" sz="1200">
                <a:latin typeface="Calibri"/>
                <a:ea typeface="Calibri"/>
                <a:cs typeface="Calibri"/>
                <a:sym typeface="Calibri"/>
              </a:rPr>
              <a:t>Point out that all the events in a personal narrative occur in particular places at particular times. Have students think about the events they want to include in their narratives. Ask: </a:t>
            </a:r>
            <a:r>
              <a:rPr i="1" lang="en-US" sz="1200">
                <a:latin typeface="Calibri"/>
                <a:ea typeface="Calibri"/>
                <a:cs typeface="Calibri"/>
                <a:sym typeface="Calibri"/>
              </a:rPr>
              <a:t>Where or when does the turning point take place? What events lead up to that, and where do they take place? What times of day and times of year are involved in your story?</a:t>
            </a:r>
            <a:endParaRPr/>
          </a:p>
          <a:p>
            <a:pPr indent="-215900" lvl="0" marL="457200" rtl="0" algn="l">
              <a:lnSpc>
                <a:spcPct val="100000"/>
              </a:lnSpc>
              <a:spcBef>
                <a:spcPts val="0"/>
              </a:spcBef>
              <a:spcAft>
                <a:spcPts val="0"/>
              </a:spcAft>
              <a:buClr>
                <a:schemeClr val="dk1"/>
              </a:buClr>
              <a:buSzPts val="1200"/>
              <a:buFont typeface="Calibri"/>
              <a:buAutoNum type="arabicPeriod"/>
            </a:pPr>
            <a:r>
              <a:rPr i="1" lang="en-US" sz="1200">
                <a:latin typeface="Calibri"/>
                <a:ea typeface="Calibri"/>
                <a:cs typeface="Calibri"/>
                <a:sym typeface="Calibri"/>
              </a:rPr>
              <a:t>Let’s see how one writer answers these questions. </a:t>
            </a:r>
            <a:r>
              <a:rPr lang="en-US" sz="1200">
                <a:latin typeface="Calibri"/>
                <a:ea typeface="Calibri"/>
                <a:cs typeface="Calibri"/>
                <a:sym typeface="Calibri"/>
              </a:rPr>
              <a:t>Read aloud a text from the stack. Ask volunteers to name the time and place of each key event. Challenge students to imagine how the narrative would be different if readers did not know where and when the events took place. </a:t>
            </a:r>
            <a:endParaRPr/>
          </a:p>
          <a:p>
            <a:pPr indent="-215900" lvl="0" marL="457200" rtl="0" algn="l">
              <a:lnSpc>
                <a:spcPct val="100000"/>
              </a:lnSpc>
              <a:spcBef>
                <a:spcPts val="0"/>
              </a:spcBef>
              <a:spcAft>
                <a:spcPts val="0"/>
              </a:spcAft>
              <a:buClr>
                <a:schemeClr val="dk1"/>
              </a:buClr>
              <a:buSzPts val="1200"/>
              <a:buFont typeface="Calibri"/>
              <a:buAutoNum type="arabicPeriod"/>
            </a:pPr>
            <a:r>
              <a:rPr lang="en-US" sz="1200">
                <a:latin typeface="Calibri"/>
                <a:ea typeface="Calibri"/>
                <a:cs typeface="Calibri"/>
                <a:sym typeface="Calibri"/>
              </a:rPr>
              <a:t>Then direct students to Student Interactive p. 80 and have them complete the activity.</a:t>
            </a:r>
            <a:endParaRPr/>
          </a:p>
          <a:p>
            <a:pPr indent="-139700" lvl="0" marL="457200" rtl="0" algn="l">
              <a:lnSpc>
                <a:spcPct val="100000"/>
              </a:lnSpc>
              <a:spcBef>
                <a:spcPts val="0"/>
              </a:spcBef>
              <a:spcAft>
                <a:spcPts val="0"/>
              </a:spcAft>
              <a:buSzPts val="1400"/>
              <a:buFont typeface="Arial"/>
              <a:buNone/>
            </a:pPr>
            <a:r>
              <a:t/>
            </a:r>
            <a:endParaRPr i="1" sz="1200">
              <a:latin typeface="Calibri"/>
              <a:ea typeface="Calibri"/>
              <a:cs typeface="Calibri"/>
              <a:sym typeface="Calibri"/>
            </a:endParaRPr>
          </a:p>
          <a:p>
            <a:pPr indent="-139700" lvl="0" marL="457200" rtl="0" algn="l">
              <a:lnSpc>
                <a:spcPct val="100000"/>
              </a:lnSpc>
              <a:spcBef>
                <a:spcPts val="0"/>
              </a:spcBef>
              <a:spcAft>
                <a:spcPts val="0"/>
              </a:spcAft>
              <a:buSzPts val="1400"/>
              <a:buFont typeface="Arial"/>
              <a:buNone/>
            </a:pPr>
            <a:r>
              <a:t/>
            </a:r>
            <a:endParaRPr sz="12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b="0" i="0" sz="1200" u="none" strike="noStrike">
              <a:solidFill>
                <a:srgbClr val="000000"/>
              </a:solidFill>
              <a:latin typeface="Calibri"/>
              <a:ea typeface="Calibri"/>
              <a:cs typeface="Calibri"/>
              <a:sym typeface="Calibri"/>
            </a:endParaRPr>
          </a:p>
        </p:txBody>
      </p:sp>
      <p:sp>
        <p:nvSpPr>
          <p:cNvPr id="449" name="Google Shape;449;p3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2" name="Google Shape;462;p3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457200" rtl="0" algn="l">
              <a:lnSpc>
                <a:spcPct val="100000"/>
              </a:lnSpc>
              <a:spcBef>
                <a:spcPts val="0"/>
              </a:spcBef>
              <a:spcAft>
                <a:spcPts val="0"/>
              </a:spcAft>
              <a:buSzPts val="1200"/>
              <a:buFont typeface="Calibri"/>
              <a:buAutoNum type="arabicPeriod"/>
            </a:pPr>
            <a:r>
              <a:rPr lang="en-US" sz="1200">
                <a:solidFill>
                  <a:srgbClr val="373536"/>
                </a:solidFill>
                <a:latin typeface="Calibri"/>
                <a:ea typeface="Calibri"/>
                <a:cs typeface="Calibri"/>
                <a:sym typeface="Calibri"/>
              </a:rPr>
              <a:t>After the minilesson, students should transition into independent writing.</a:t>
            </a:r>
            <a:endParaRPr/>
          </a:p>
          <a:p>
            <a:pPr indent="-228600" lvl="1" marL="914400" rtl="0" algn="l">
              <a:lnSpc>
                <a:spcPct val="100000"/>
              </a:lnSpc>
              <a:spcBef>
                <a:spcPts val="0"/>
              </a:spcBef>
              <a:spcAft>
                <a:spcPts val="0"/>
              </a:spcAft>
              <a:buSzPts val="1400"/>
              <a:buFont typeface="Arial"/>
              <a:buChar char="•"/>
            </a:pPr>
            <a:r>
              <a:rPr lang="en-US" sz="1200">
                <a:solidFill>
                  <a:srgbClr val="373536"/>
                </a:solidFill>
                <a:latin typeface="Calibri"/>
                <a:ea typeface="Calibri"/>
                <a:cs typeface="Calibri"/>
                <a:sym typeface="Calibri"/>
              </a:rPr>
              <a:t>If students need additional opportunities to develop ideas for the setting of their personal narratives, provide several examples from the stack for them to use as models.</a:t>
            </a:r>
            <a:endParaRPr/>
          </a:p>
          <a:p>
            <a:pPr indent="-215900" lvl="0" marL="457200" rtl="0" algn="l">
              <a:lnSpc>
                <a:spcPct val="100000"/>
              </a:lnSpc>
              <a:spcBef>
                <a:spcPts val="0"/>
              </a:spcBef>
              <a:spcAft>
                <a:spcPts val="0"/>
              </a:spcAft>
              <a:buSzPts val="1200"/>
              <a:buFont typeface="Calibri"/>
              <a:buAutoNum type="arabicPeriod"/>
            </a:pPr>
            <a:r>
              <a:rPr lang="en-US" sz="1200">
                <a:solidFill>
                  <a:srgbClr val="373536"/>
                </a:solidFill>
                <a:latin typeface="Calibri"/>
                <a:ea typeface="Calibri"/>
                <a:cs typeface="Calibri"/>
                <a:sym typeface="Calibri"/>
              </a:rPr>
              <a:t>Additional writing support may be provided.</a:t>
            </a:r>
            <a:endParaRPr/>
          </a:p>
          <a:p>
            <a:pPr indent="-228600" lvl="1" marL="914400" rtl="0" algn="l">
              <a:lnSpc>
                <a:spcPct val="100000"/>
              </a:lnSpc>
              <a:spcBef>
                <a:spcPts val="0"/>
              </a:spcBef>
              <a:spcAft>
                <a:spcPts val="0"/>
              </a:spcAft>
              <a:buSzPts val="1400"/>
              <a:buFont typeface="Arial"/>
              <a:buChar char="•"/>
            </a:pPr>
            <a:r>
              <a:rPr lang="en-US" sz="1200">
                <a:solidFill>
                  <a:srgbClr val="373536"/>
                </a:solidFill>
                <a:latin typeface="Calibri"/>
                <a:ea typeface="Calibri"/>
                <a:cs typeface="Calibri"/>
                <a:sym typeface="Calibri"/>
              </a:rPr>
              <a:t>Modeled Do a Think Aloud with a stack text to show students how to discern the time and place in which an event occurs.</a:t>
            </a:r>
            <a:endParaRPr/>
          </a:p>
          <a:p>
            <a:pPr indent="-228600" lvl="1" marL="914400" rtl="0" algn="l">
              <a:lnSpc>
                <a:spcPct val="100000"/>
              </a:lnSpc>
              <a:spcBef>
                <a:spcPts val="0"/>
              </a:spcBef>
              <a:spcAft>
                <a:spcPts val="0"/>
              </a:spcAft>
              <a:buSzPts val="1400"/>
              <a:buFont typeface="Arial"/>
              <a:buChar char="•"/>
            </a:pPr>
            <a:r>
              <a:rPr lang="en-US" sz="1200">
                <a:solidFill>
                  <a:srgbClr val="373536"/>
                </a:solidFill>
                <a:latin typeface="Calibri"/>
                <a:ea typeface="Calibri"/>
                <a:cs typeface="Calibri"/>
                <a:sym typeface="Calibri"/>
              </a:rPr>
              <a:t>Shared Have students identify the setting of each key event in a text from the stack. </a:t>
            </a:r>
            <a:endParaRPr sz="1200">
              <a:solidFill>
                <a:srgbClr val="373536"/>
              </a:solidFill>
              <a:latin typeface="Calibri"/>
              <a:ea typeface="Calibri"/>
              <a:cs typeface="Calibri"/>
              <a:sym typeface="Calibri"/>
            </a:endParaRPr>
          </a:p>
          <a:p>
            <a:pPr indent="-228600" lvl="1" marL="914400" rtl="0" algn="l">
              <a:lnSpc>
                <a:spcPct val="100000"/>
              </a:lnSpc>
              <a:spcBef>
                <a:spcPts val="0"/>
              </a:spcBef>
              <a:spcAft>
                <a:spcPts val="0"/>
              </a:spcAft>
              <a:buSzPts val="1400"/>
              <a:buFont typeface="Arial"/>
              <a:buChar char="•"/>
            </a:pPr>
            <a:r>
              <a:rPr lang="en-US" sz="1200">
                <a:solidFill>
                  <a:srgbClr val="373536"/>
                </a:solidFill>
                <a:latin typeface="Calibri"/>
                <a:ea typeface="Calibri"/>
                <a:cs typeface="Calibri"/>
                <a:sym typeface="Calibri"/>
              </a:rPr>
              <a:t>Guided Use stack texts to provide explicit instruction on how a setting influences events.</a:t>
            </a:r>
            <a:endParaRPr/>
          </a:p>
          <a:p>
            <a:pPr indent="-215900" lvl="0" marL="457200" marR="0" rtl="0" algn="l">
              <a:lnSpc>
                <a:spcPct val="100000"/>
              </a:lnSpc>
              <a:spcBef>
                <a:spcPts val="0"/>
              </a:spcBef>
              <a:spcAft>
                <a:spcPts val="0"/>
              </a:spcAft>
              <a:buClr>
                <a:srgbClr val="000000"/>
              </a:buClr>
              <a:buSzPts val="1200"/>
              <a:buFont typeface="Calibri"/>
              <a:buAutoNum type="arabicPeriod"/>
            </a:pPr>
            <a:r>
              <a:rPr lang="en-US" sz="1200">
                <a:solidFill>
                  <a:srgbClr val="373536"/>
                </a:solidFill>
                <a:latin typeface="Calibri"/>
                <a:ea typeface="Calibri"/>
                <a:cs typeface="Calibri"/>
                <a:sym typeface="Calibri"/>
              </a:rPr>
              <a:t>If students demonstrate understanding, they should transition to drafting personal narratives in their writing notebooks. See the Conference Prompts on p. T360.</a:t>
            </a:r>
            <a:endParaRPr/>
          </a:p>
          <a:p>
            <a:pPr indent="-215900" lvl="0" marL="457200" marR="0" rtl="0" algn="l">
              <a:lnSpc>
                <a:spcPct val="100000"/>
              </a:lnSpc>
              <a:spcBef>
                <a:spcPts val="0"/>
              </a:spcBef>
              <a:spcAft>
                <a:spcPts val="0"/>
              </a:spcAft>
              <a:buClr>
                <a:srgbClr val="000000"/>
              </a:buClr>
              <a:buSzPts val="1200"/>
              <a:buFont typeface="Arial"/>
              <a:buAutoNum type="arabicPeriod"/>
            </a:pPr>
            <a:r>
              <a:rPr b="1" lang="en-US" sz="1200">
                <a:solidFill>
                  <a:srgbClr val="373536"/>
                </a:solidFill>
                <a:latin typeface="Calibri"/>
                <a:ea typeface="Calibri"/>
                <a:cs typeface="Calibri"/>
                <a:sym typeface="Calibri"/>
              </a:rPr>
              <a:t>Share Back</a:t>
            </a:r>
            <a:r>
              <a:rPr b="0" lang="en-US" sz="1200">
                <a:solidFill>
                  <a:srgbClr val="373536"/>
                </a:solidFill>
                <a:latin typeface="Calibri"/>
                <a:ea typeface="Calibri"/>
                <a:cs typeface="Calibri"/>
                <a:sym typeface="Calibri"/>
              </a:rPr>
              <a:t>  </a:t>
            </a:r>
            <a:r>
              <a:rPr lang="en-US" sz="1200">
                <a:solidFill>
                  <a:srgbClr val="373536"/>
                </a:solidFill>
                <a:latin typeface="Calibri"/>
                <a:ea typeface="Calibri"/>
                <a:cs typeface="Calibri"/>
                <a:sym typeface="Calibri"/>
              </a:rPr>
              <a:t>Call on two or three students to name the time and place in which their personal narratives begin.</a:t>
            </a:r>
            <a:endParaRPr/>
          </a:p>
          <a:p>
            <a:pPr indent="-139700" lvl="0" marL="457200" rtl="0" algn="l">
              <a:lnSpc>
                <a:spcPct val="100000"/>
              </a:lnSpc>
              <a:spcBef>
                <a:spcPts val="0"/>
              </a:spcBef>
              <a:spcAft>
                <a:spcPts val="0"/>
              </a:spcAft>
              <a:buSzPts val="1400"/>
              <a:buFont typeface="Arial"/>
              <a:buNone/>
            </a:pPr>
            <a:r>
              <a:t/>
            </a:r>
            <a:endParaRPr>
              <a:solidFill>
                <a:srgbClr val="373536"/>
              </a:solidFill>
              <a:latin typeface="Helvetica Neue"/>
              <a:ea typeface="Helvetica Neue"/>
              <a:cs typeface="Helvetica Neue"/>
              <a:sym typeface="Helvetica Neue"/>
            </a:endParaRPr>
          </a:p>
          <a:p>
            <a:pPr indent="-139700" lvl="0" marL="457200" rtl="0" algn="l">
              <a:lnSpc>
                <a:spcPct val="100000"/>
              </a:lnSpc>
              <a:spcBef>
                <a:spcPts val="0"/>
              </a:spcBef>
              <a:spcAft>
                <a:spcPts val="0"/>
              </a:spcAft>
              <a:buSzPts val="1400"/>
              <a:buFont typeface="Arial"/>
              <a:buNone/>
            </a:pPr>
            <a:r>
              <a:t/>
            </a:r>
            <a:endParaRPr>
              <a:solidFill>
                <a:srgbClr val="373536"/>
              </a:solidFill>
              <a:latin typeface="Helvetica Neue"/>
              <a:ea typeface="Helvetica Neue"/>
              <a:cs typeface="Helvetica Neue"/>
              <a:sym typeface="Helvetica Neue"/>
            </a:endParaRPr>
          </a:p>
          <a:p>
            <a:pPr indent="-139700" lvl="1" marL="914400" rtl="0" algn="l">
              <a:lnSpc>
                <a:spcPct val="100000"/>
              </a:lnSpc>
              <a:spcBef>
                <a:spcPts val="0"/>
              </a:spcBef>
              <a:spcAft>
                <a:spcPts val="0"/>
              </a:spcAft>
              <a:buSzPts val="1400"/>
              <a:buFont typeface="Arial"/>
              <a:buNone/>
            </a:pPr>
            <a:r>
              <a:t/>
            </a:r>
            <a:endParaRPr>
              <a:solidFill>
                <a:srgbClr val="373536"/>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b="0" i="0" sz="1200" u="none" strike="noStrike">
              <a:solidFill>
                <a:srgbClr val="000000"/>
              </a:solidFill>
              <a:latin typeface="Calibri"/>
              <a:ea typeface="Calibri"/>
              <a:cs typeface="Calibri"/>
              <a:sym typeface="Calibri"/>
            </a:endParaRPr>
          </a:p>
        </p:txBody>
      </p:sp>
      <p:sp>
        <p:nvSpPr>
          <p:cNvPr id="463" name="Google Shape;463;p3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105" name="Google Shape;105;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p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5" name="Google Shape;475;p3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3359" lvl="0" marL="210312" rtl="0" algn="l">
              <a:lnSpc>
                <a:spcPct val="100000"/>
              </a:lnSpc>
              <a:spcBef>
                <a:spcPts val="0"/>
              </a:spcBef>
              <a:spcAft>
                <a:spcPts val="0"/>
              </a:spcAft>
              <a:buSzPts val="1200"/>
              <a:buFont typeface="Calibri"/>
              <a:buAutoNum type="arabicPeriod"/>
            </a:pPr>
            <a:r>
              <a:rPr lang="en-US" sz="1200">
                <a:solidFill>
                  <a:srgbClr val="373536"/>
                </a:solidFill>
                <a:latin typeface="Calibri"/>
                <a:ea typeface="Calibri"/>
                <a:cs typeface="Calibri"/>
                <a:sym typeface="Calibri"/>
              </a:rPr>
              <a:t>Explain how the spelling of the base word may change when a suffix is added. For example, drop the e before adding a suffix starting with a vowel, such as -ic and -ity. Keep the e before adding a suffix that starts with a consonant. </a:t>
            </a:r>
            <a:endParaRPr/>
          </a:p>
          <a:p>
            <a:pPr indent="-213359" lvl="0" marL="210312" rtl="0" algn="l">
              <a:lnSpc>
                <a:spcPct val="100000"/>
              </a:lnSpc>
              <a:spcBef>
                <a:spcPts val="0"/>
              </a:spcBef>
              <a:spcAft>
                <a:spcPts val="0"/>
              </a:spcAft>
              <a:buSzPts val="1200"/>
              <a:buFont typeface="Calibri"/>
              <a:buAutoNum type="arabicPeriod"/>
            </a:pPr>
            <a:r>
              <a:rPr lang="en-US" sz="1200">
                <a:solidFill>
                  <a:srgbClr val="373536"/>
                </a:solidFill>
                <a:latin typeface="Calibri"/>
                <a:ea typeface="Calibri"/>
                <a:cs typeface="Calibri"/>
                <a:sym typeface="Calibri"/>
              </a:rPr>
              <a:t>Remind students to follow these spelling rules when they edit their own writing.</a:t>
            </a:r>
            <a:endParaRPr/>
          </a:p>
          <a:p>
            <a:pPr indent="-213359" lvl="0" marL="210312" rtl="0" algn="l">
              <a:lnSpc>
                <a:spcPct val="100000"/>
              </a:lnSpc>
              <a:spcBef>
                <a:spcPts val="0"/>
              </a:spcBef>
              <a:spcAft>
                <a:spcPts val="0"/>
              </a:spcAft>
              <a:buSzPts val="1200"/>
              <a:buFont typeface="Calibri"/>
              <a:buAutoNum type="arabicPeriod"/>
            </a:pPr>
            <a:r>
              <a:rPr lang="en-US" sz="1200">
                <a:solidFill>
                  <a:srgbClr val="373536"/>
                </a:solidFill>
                <a:latin typeface="Calibri"/>
                <a:ea typeface="Calibri"/>
                <a:cs typeface="Calibri"/>
                <a:sym typeface="Calibri"/>
              </a:rPr>
              <a:t>Display </a:t>
            </a:r>
            <a:r>
              <a:rPr i="1" lang="en-US" sz="1200">
                <a:solidFill>
                  <a:srgbClr val="373536"/>
                </a:solidFill>
                <a:latin typeface="Calibri"/>
                <a:ea typeface="Calibri"/>
                <a:cs typeface="Calibri"/>
                <a:sym typeface="Calibri"/>
              </a:rPr>
              <a:t>able, ability, loyal, loyalty, majesty, majestic</a:t>
            </a:r>
            <a:r>
              <a:rPr lang="en-US" sz="1200">
                <a:solidFill>
                  <a:srgbClr val="373536"/>
                </a:solidFill>
                <a:latin typeface="Calibri"/>
                <a:ea typeface="Calibri"/>
                <a:cs typeface="Calibri"/>
                <a:sym typeface="Calibri"/>
              </a:rPr>
              <a:t>. Point out where the base word has changed or stayed the same.</a:t>
            </a:r>
            <a:endParaRPr/>
          </a:p>
          <a:p>
            <a:pPr indent="-213359" lvl="0" marL="210312" rtl="0" algn="l">
              <a:lnSpc>
                <a:spcPct val="100000"/>
              </a:lnSpc>
              <a:spcBef>
                <a:spcPts val="0"/>
              </a:spcBef>
              <a:spcAft>
                <a:spcPts val="0"/>
              </a:spcAft>
              <a:buSzPts val="1200"/>
              <a:buFont typeface="Calibri"/>
              <a:buAutoNum type="arabicPeriod"/>
            </a:pPr>
            <a:r>
              <a:rPr lang="en-US">
                <a:solidFill>
                  <a:srgbClr val="373536"/>
                </a:solidFill>
                <a:latin typeface="Calibri"/>
                <a:ea typeface="Calibri"/>
                <a:cs typeface="Calibri"/>
                <a:sym typeface="Calibri"/>
              </a:rPr>
              <a:t>Have students complete the activity on p. 77 of the Student Interactive independently.</a:t>
            </a:r>
            <a:endParaRPr/>
          </a:p>
          <a:p>
            <a:pPr indent="-139700" lvl="0" marL="457200" rtl="0" algn="l">
              <a:lnSpc>
                <a:spcPct val="100000"/>
              </a:lnSpc>
              <a:spcBef>
                <a:spcPts val="0"/>
              </a:spcBef>
              <a:spcAft>
                <a:spcPts val="0"/>
              </a:spcAft>
              <a:buSzPts val="1400"/>
              <a:buNone/>
            </a:pPr>
            <a:r>
              <a:t/>
            </a:r>
            <a:endParaRPr sz="1200">
              <a:solidFill>
                <a:srgbClr val="373536"/>
              </a:solidFill>
              <a:latin typeface="Calibri"/>
              <a:ea typeface="Calibri"/>
              <a:cs typeface="Calibri"/>
              <a:sym typeface="Calibri"/>
            </a:endParaRPr>
          </a:p>
          <a:p>
            <a:pPr indent="-179832" lvl="0" marL="256032" rtl="0" algn="l">
              <a:lnSpc>
                <a:spcPct val="100000"/>
              </a:lnSpc>
              <a:spcBef>
                <a:spcPts val="0"/>
              </a:spcBef>
              <a:spcAft>
                <a:spcPts val="0"/>
              </a:spcAft>
              <a:buClr>
                <a:schemeClr val="dk1"/>
              </a:buClr>
              <a:buSzPts val="1200"/>
              <a:buFont typeface="Calibri"/>
              <a:buNone/>
            </a:pPr>
            <a:r>
              <a:t/>
            </a:r>
            <a:endParaRPr b="0" i="0" sz="1200" u="none" strike="noStrike">
              <a:latin typeface="Calibri"/>
              <a:ea typeface="Calibri"/>
              <a:cs typeface="Calibri"/>
              <a:sym typeface="Calibri"/>
            </a:endParaRPr>
          </a:p>
        </p:txBody>
      </p:sp>
      <p:sp>
        <p:nvSpPr>
          <p:cNvPr id="476" name="Google Shape;476;p3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5" name="Google Shape;495;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3359" lvl="0" marL="210312" rtl="0" algn="l">
              <a:lnSpc>
                <a:spcPct val="100000"/>
              </a:lnSpc>
              <a:spcBef>
                <a:spcPts val="0"/>
              </a:spcBef>
              <a:spcAft>
                <a:spcPts val="0"/>
              </a:spcAft>
              <a:buClr>
                <a:schemeClr val="dk1"/>
              </a:buClr>
              <a:buSzPts val="1200"/>
              <a:buFont typeface="Calibri"/>
              <a:buAutoNum type="arabicPeriod"/>
            </a:pPr>
            <a:r>
              <a:rPr lang="en-US">
                <a:latin typeface="Calibri"/>
                <a:ea typeface="Calibri"/>
                <a:cs typeface="Calibri"/>
                <a:sym typeface="Calibri"/>
              </a:rPr>
              <a:t>Introduce compound subjects and compound predicates by giving oral examples. Explain that simple subjects are combined using the conjunction and to create a compound subject. Explain that a compound predicate is made when two or more simple predicates are joined by a conjunction.</a:t>
            </a:r>
            <a:endParaRPr/>
          </a:p>
          <a:p>
            <a:pPr indent="-213359" lvl="0" marL="210312" rtl="0" algn="l">
              <a:lnSpc>
                <a:spcPct val="100000"/>
              </a:lnSpc>
              <a:spcBef>
                <a:spcPts val="0"/>
              </a:spcBef>
              <a:spcAft>
                <a:spcPts val="0"/>
              </a:spcAft>
              <a:buClr>
                <a:schemeClr val="dk1"/>
              </a:buClr>
              <a:buSzPts val="1200"/>
              <a:buFont typeface="Calibri"/>
              <a:buAutoNum type="arabicPeriod"/>
            </a:pPr>
            <a:r>
              <a:rPr lang="en-US">
                <a:latin typeface="Calibri"/>
                <a:ea typeface="Calibri"/>
                <a:cs typeface="Calibri"/>
                <a:sym typeface="Calibri"/>
              </a:rPr>
              <a:t>Display two simple sentences with the same subject, such as </a:t>
            </a:r>
            <a:r>
              <a:rPr i="1" lang="en-US">
                <a:latin typeface="Calibri"/>
                <a:ea typeface="Calibri"/>
                <a:cs typeface="Calibri"/>
                <a:sym typeface="Calibri"/>
              </a:rPr>
              <a:t>Fiona fed the dog. Fiona washed the car. </a:t>
            </a:r>
            <a:r>
              <a:rPr lang="en-US">
                <a:latin typeface="Calibri"/>
                <a:ea typeface="Calibri"/>
                <a:cs typeface="Calibri"/>
                <a:sym typeface="Calibri"/>
              </a:rPr>
              <a:t>Model combining these into one sentence using the conjunction and to form a compound predicate </a:t>
            </a:r>
            <a:r>
              <a:rPr i="1" lang="en-US">
                <a:latin typeface="Calibri"/>
                <a:ea typeface="Calibri"/>
                <a:cs typeface="Calibri"/>
                <a:sym typeface="Calibri"/>
              </a:rPr>
              <a:t>“fed the dog and washed the car.” </a:t>
            </a:r>
            <a:r>
              <a:rPr lang="en-US">
                <a:latin typeface="Calibri"/>
                <a:ea typeface="Calibri"/>
                <a:cs typeface="Calibri"/>
                <a:sym typeface="Calibri"/>
              </a:rPr>
              <a:t>Write two new simple sentences. Have students combine them to create a new sentence with a compound subject or a compound predicate.</a:t>
            </a:r>
            <a:endParaRPr/>
          </a:p>
          <a:p>
            <a:pPr indent="-213359" lvl="0" marL="210312" rtl="0" algn="l">
              <a:lnSpc>
                <a:spcPct val="100000"/>
              </a:lnSpc>
              <a:spcBef>
                <a:spcPts val="0"/>
              </a:spcBef>
              <a:spcAft>
                <a:spcPts val="0"/>
              </a:spcAft>
              <a:buClr>
                <a:schemeClr val="dk1"/>
              </a:buClr>
              <a:buSzPts val="1200"/>
              <a:buFont typeface="Calibri"/>
              <a:buAutoNum type="arabicPeriod"/>
            </a:pPr>
            <a:r>
              <a:rPr lang="en-US"/>
              <a:t>Have students work in pairs to create an oral sentence that contains a compound subject and a compound predicate. Ask partners to share their sentence with another pair and then identify which words make up each component.</a:t>
            </a:r>
            <a:endParaRPr/>
          </a:p>
          <a:p>
            <a:pPr indent="-139700" lvl="0" marL="457200" rtl="0" algn="l">
              <a:lnSpc>
                <a:spcPct val="100000"/>
              </a:lnSpc>
              <a:spcBef>
                <a:spcPts val="0"/>
              </a:spcBef>
              <a:spcAft>
                <a:spcPts val="0"/>
              </a:spcAft>
              <a:buSzPts val="1400"/>
              <a:buNone/>
            </a:pPr>
            <a:r>
              <a:t/>
            </a:r>
            <a:endParaRPr/>
          </a:p>
          <a:p>
            <a:pPr indent="-139700" lvl="0" marL="45720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Clr>
                <a:schemeClr val="dk1"/>
              </a:buClr>
              <a:buSzPts val="1800"/>
              <a:buFont typeface="Calibri"/>
              <a:buNone/>
            </a:pPr>
            <a:r>
              <a:t/>
            </a:r>
            <a:endParaRPr i="0" sz="1200" u="none" strike="noStrike"/>
          </a:p>
        </p:txBody>
      </p:sp>
      <p:sp>
        <p:nvSpPr>
          <p:cNvPr id="496" name="Google Shape;496;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p3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07" name="Google Shape;507;p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p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7" name="Google Shape;517;p9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3359" lvl="0" marL="228600" rtl="0" algn="l">
              <a:lnSpc>
                <a:spcPct val="100000"/>
              </a:lnSpc>
              <a:spcBef>
                <a:spcPts val="0"/>
              </a:spcBef>
              <a:spcAft>
                <a:spcPts val="0"/>
              </a:spcAft>
              <a:buClr>
                <a:schemeClr val="dk1"/>
              </a:buClr>
              <a:buSzPts val="1200"/>
              <a:buFont typeface="Calibri"/>
              <a:buAutoNum type="arabicPeriod"/>
            </a:pPr>
            <a:r>
              <a:rPr lang="en-US" sz="1200"/>
              <a:t>Readers of nonfiction determine the main idea by noticing the structure of the text and focusing on information or opinions appearing at or near the beginning of the text. Then they relate key details they encounter later in the text to this main idea.</a:t>
            </a:r>
            <a:endParaRPr/>
          </a:p>
          <a:p>
            <a:pPr indent="-213360" lvl="1" marL="585216" rtl="0" algn="l">
              <a:lnSpc>
                <a:spcPct val="100000"/>
              </a:lnSpc>
              <a:spcBef>
                <a:spcPts val="0"/>
              </a:spcBef>
              <a:spcAft>
                <a:spcPts val="0"/>
              </a:spcAft>
              <a:buClr>
                <a:schemeClr val="dk1"/>
              </a:buClr>
              <a:buSzPts val="1200"/>
              <a:buFont typeface="Calibri"/>
              <a:buChar char="•"/>
            </a:pPr>
            <a:r>
              <a:rPr lang="en-US" sz="1200"/>
              <a:t>Look for big ideas at the beginning that relate to the title or subject of the text.</a:t>
            </a:r>
            <a:endParaRPr sz="1200"/>
          </a:p>
          <a:p>
            <a:pPr indent="-213360" lvl="1" marL="585216" rtl="0" algn="l">
              <a:lnSpc>
                <a:spcPct val="100000"/>
              </a:lnSpc>
              <a:spcBef>
                <a:spcPts val="0"/>
              </a:spcBef>
              <a:spcAft>
                <a:spcPts val="0"/>
              </a:spcAft>
              <a:buSzPts val="1200"/>
              <a:buFont typeface="Calibri"/>
              <a:buChar char="•"/>
            </a:pPr>
            <a:r>
              <a:rPr lang="en-US"/>
              <a:t>Think: </a:t>
            </a:r>
            <a:r>
              <a:rPr i="1" lang="en-US"/>
              <a:t>What evidence or details does the author give to support this idea?</a:t>
            </a:r>
            <a:endParaRPr i="1"/>
          </a:p>
          <a:p>
            <a:pPr indent="-213360" lvl="1" marL="585216" rtl="0" algn="l">
              <a:lnSpc>
                <a:spcPct val="100000"/>
              </a:lnSpc>
              <a:spcBef>
                <a:spcPts val="0"/>
              </a:spcBef>
              <a:spcAft>
                <a:spcPts val="0"/>
              </a:spcAft>
              <a:buClr>
                <a:schemeClr val="dk1"/>
              </a:buClr>
              <a:buSzPts val="1200"/>
              <a:buFont typeface="Calibri"/>
              <a:buChar char="•"/>
            </a:pPr>
            <a:r>
              <a:rPr lang="en-US" sz="1200"/>
              <a:t>Note key details as you read, and decide how they support the main idea. Be open to how details may change your understanding of the main idea.</a:t>
            </a:r>
            <a:endParaRPr/>
          </a:p>
          <a:p>
            <a:pPr indent="-213360" lvl="1" marL="585216" rtl="0" algn="l">
              <a:lnSpc>
                <a:spcPct val="100000"/>
              </a:lnSpc>
              <a:spcBef>
                <a:spcPts val="0"/>
              </a:spcBef>
              <a:spcAft>
                <a:spcPts val="0"/>
              </a:spcAft>
              <a:buClr>
                <a:schemeClr val="dk1"/>
              </a:buClr>
              <a:buSzPts val="1200"/>
              <a:buFont typeface="Calibri"/>
              <a:buChar char="•"/>
            </a:pPr>
            <a:r>
              <a:rPr lang="en-US" sz="1200"/>
              <a:t>Ask yourself how the key details add to your understanding of the subject.</a:t>
            </a:r>
            <a:endParaRPr/>
          </a:p>
          <a:p>
            <a:pPr indent="-213359" lvl="0" marL="228600" rtl="0" algn="l">
              <a:lnSpc>
                <a:spcPct val="100000"/>
              </a:lnSpc>
              <a:spcBef>
                <a:spcPts val="0"/>
              </a:spcBef>
              <a:spcAft>
                <a:spcPts val="0"/>
              </a:spcAft>
              <a:buClr>
                <a:schemeClr val="dk1"/>
              </a:buClr>
              <a:buSzPts val="1200"/>
              <a:buFont typeface="Calibri"/>
              <a:buAutoNum type="arabicPeriod"/>
            </a:pPr>
            <a:r>
              <a:rPr lang="en-US" sz="1200"/>
              <a:t>Use the Close Read note on p. 56 of the Student Interactive to model how to annotate evidence in the text that helps identify the main idea of the biography.</a:t>
            </a:r>
            <a:endParaRPr/>
          </a:p>
          <a:p>
            <a:pPr indent="-213360" lvl="1" marL="585216" rtl="0" algn="l">
              <a:lnSpc>
                <a:spcPct val="100000"/>
              </a:lnSpc>
              <a:spcBef>
                <a:spcPts val="0"/>
              </a:spcBef>
              <a:spcAft>
                <a:spcPts val="0"/>
              </a:spcAft>
              <a:buClr>
                <a:schemeClr val="dk1"/>
              </a:buClr>
              <a:buSzPts val="1200"/>
              <a:buFont typeface="Calibri"/>
              <a:buChar char="•"/>
            </a:pPr>
            <a:r>
              <a:rPr lang="en-US"/>
              <a:t>Say: </a:t>
            </a:r>
            <a:r>
              <a:rPr i="1" lang="en-US" sz="1200"/>
              <a:t>I know from the title that the biography is about Mary Anning. What information on this page would be of great importance about her life? I see she was born in an English seaside town in 1799. I’ll underline that information. </a:t>
            </a:r>
            <a:endParaRPr/>
          </a:p>
          <a:p>
            <a:pPr indent="-213360" lvl="1" marL="585216" rtl="0" algn="l">
              <a:lnSpc>
                <a:spcPct val="100000"/>
              </a:lnSpc>
              <a:spcBef>
                <a:spcPts val="0"/>
              </a:spcBef>
              <a:spcAft>
                <a:spcPts val="0"/>
              </a:spcAft>
              <a:buClr>
                <a:schemeClr val="dk1"/>
              </a:buClr>
              <a:buSzPts val="1200"/>
              <a:buFont typeface="Calibri"/>
              <a:buChar char="•"/>
            </a:pPr>
            <a:r>
              <a:rPr lang="en-US"/>
              <a:t>Say</a:t>
            </a:r>
            <a:r>
              <a:rPr i="1" lang="en-US"/>
              <a:t>: </a:t>
            </a:r>
            <a:r>
              <a:rPr i="1" lang="en-US" sz="1200"/>
              <a:t>What details does the second paragraph provide? It’s about Mary’s nature and the challenges in her life. I’ll underline that whole paragraph because people’s traits and the challenges they face tell a lot about their lives.</a:t>
            </a:r>
            <a:endParaRPr/>
          </a:p>
          <a:p>
            <a:pPr indent="-213360" lvl="1" marL="585216" rtl="0" algn="l">
              <a:lnSpc>
                <a:spcPct val="100000"/>
              </a:lnSpc>
              <a:spcBef>
                <a:spcPts val="0"/>
              </a:spcBef>
              <a:spcAft>
                <a:spcPts val="0"/>
              </a:spcAft>
              <a:buClr>
                <a:schemeClr val="dk1"/>
              </a:buClr>
              <a:buSzPts val="1200"/>
              <a:buFont typeface="Calibri"/>
              <a:buChar char="•"/>
            </a:pPr>
            <a:r>
              <a:rPr lang="en-US" sz="1200"/>
              <a:t>Have partners underline another piece of text on p. 56 that may support the main idea. Then have them write why this text may be worth noting and remembering.</a:t>
            </a:r>
            <a:endParaRPr sz="1200">
              <a:solidFill>
                <a:srgbClr val="373536"/>
              </a:solidFill>
            </a:endParaRPr>
          </a:p>
          <a:p>
            <a:pPr indent="-228600" lvl="0" marL="457200" rtl="0" algn="l">
              <a:lnSpc>
                <a:spcPct val="100000"/>
              </a:lnSpc>
              <a:spcBef>
                <a:spcPts val="0"/>
              </a:spcBef>
              <a:spcAft>
                <a:spcPts val="0"/>
              </a:spcAft>
              <a:buSzPts val="1400"/>
              <a:buNone/>
            </a:pPr>
            <a:r>
              <a:t/>
            </a:r>
            <a:endParaRPr i="0"/>
          </a:p>
        </p:txBody>
      </p:sp>
      <p:sp>
        <p:nvSpPr>
          <p:cNvPr id="518" name="Google Shape;518;p9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0" name="Google Shape;530;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3359" lvl="0" marL="228600" rtl="0" algn="l">
              <a:lnSpc>
                <a:spcPct val="100000"/>
              </a:lnSpc>
              <a:spcBef>
                <a:spcPts val="0"/>
              </a:spcBef>
              <a:spcAft>
                <a:spcPts val="0"/>
              </a:spcAft>
              <a:buClr>
                <a:schemeClr val="dk1"/>
              </a:buClr>
              <a:buSzPts val="1200"/>
              <a:buFont typeface="Calibri"/>
              <a:buAutoNum type="arabicPeriod"/>
            </a:pPr>
            <a:r>
              <a:rPr lang="en-US">
                <a:latin typeface="Calibri"/>
                <a:ea typeface="Calibri"/>
                <a:cs typeface="Calibri"/>
                <a:sym typeface="Calibri"/>
              </a:rPr>
              <a:t>Have students scan paragraphs 16 and 17.</a:t>
            </a:r>
            <a:endParaRPr/>
          </a:p>
          <a:p>
            <a:pPr indent="-213359" lvl="0" marL="228600" rtl="0" algn="l">
              <a:lnSpc>
                <a:spcPct val="100000"/>
              </a:lnSpc>
              <a:spcBef>
                <a:spcPts val="0"/>
              </a:spcBef>
              <a:spcAft>
                <a:spcPts val="0"/>
              </a:spcAft>
              <a:buClr>
                <a:schemeClr val="dk1"/>
              </a:buClr>
              <a:buSzPts val="1200"/>
              <a:buFont typeface="Calibri"/>
              <a:buAutoNum type="arabicPeriod"/>
            </a:pPr>
            <a:r>
              <a:rPr lang="en-US">
                <a:latin typeface="Calibri"/>
                <a:ea typeface="Calibri"/>
                <a:cs typeface="Calibri"/>
                <a:sym typeface="Calibri"/>
              </a:rPr>
              <a:t>Say: </a:t>
            </a:r>
            <a:r>
              <a:rPr i="1" lang="en-US">
                <a:latin typeface="Calibri"/>
                <a:ea typeface="Calibri"/>
                <a:cs typeface="Calibri"/>
                <a:sym typeface="Calibri"/>
              </a:rPr>
              <a:t>What main idea is expressed in these paragraphs? How do people react to Mary’s discovery? Underline key details</a:t>
            </a:r>
            <a:r>
              <a:rPr lang="en-US">
                <a:latin typeface="Calibri"/>
                <a:ea typeface="Calibri"/>
                <a:cs typeface="Calibri"/>
                <a:sym typeface="Calibri"/>
              </a:rPr>
              <a:t>. See student page for possible responses.</a:t>
            </a:r>
            <a:endParaRPr/>
          </a:p>
          <a:p>
            <a:pPr indent="-213359" lvl="0" marL="228600" rtl="0" algn="l">
              <a:lnSpc>
                <a:spcPct val="100000"/>
              </a:lnSpc>
              <a:spcBef>
                <a:spcPts val="0"/>
              </a:spcBef>
              <a:spcAft>
                <a:spcPts val="0"/>
              </a:spcAft>
              <a:buClr>
                <a:schemeClr val="dk1"/>
              </a:buClr>
              <a:buSzPts val="1200"/>
              <a:buFont typeface="Calibri"/>
              <a:buAutoNum type="arabicPeriod"/>
            </a:pPr>
            <a:r>
              <a:rPr lang="en-US">
                <a:latin typeface="Calibri"/>
                <a:ea typeface="Calibri"/>
                <a:cs typeface="Calibri"/>
                <a:sym typeface="Calibri"/>
              </a:rPr>
              <a:t>Ask students to explain why “almost everyone forgot” that Mary and her brother had unearthed an important fossil and to cite details to support their answers. Possible response: People may have ignored Mary's accomplishment because she and her brother were young; the text says that Mary was just twelve years old at the time.  </a:t>
            </a:r>
            <a:r>
              <a:rPr b="1" lang="en-US">
                <a:latin typeface="Calibri"/>
                <a:ea typeface="Calibri"/>
                <a:cs typeface="Calibri"/>
                <a:sym typeface="Calibri"/>
              </a:rPr>
              <a:t>DOK 2</a:t>
            </a:r>
            <a:endParaRPr/>
          </a:p>
          <a:p>
            <a:pPr indent="-228600" lvl="0" marL="457200" rtl="0" algn="l">
              <a:lnSpc>
                <a:spcPct val="100000"/>
              </a:lnSpc>
              <a:spcBef>
                <a:spcPts val="0"/>
              </a:spcBef>
              <a:spcAft>
                <a:spcPts val="0"/>
              </a:spcAft>
              <a:buSzPts val="1400"/>
              <a:buNone/>
            </a:pPr>
            <a:r>
              <a:t/>
            </a:r>
            <a:endParaRPr i="0"/>
          </a:p>
        </p:txBody>
      </p:sp>
      <p:sp>
        <p:nvSpPr>
          <p:cNvPr id="531" name="Google Shape;531;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1" name="Shape 541"/>
        <p:cNvGrpSpPr/>
        <p:nvPr/>
      </p:nvGrpSpPr>
      <p:grpSpPr>
        <a:xfrm>
          <a:off x="0" y="0"/>
          <a:ext cx="0" cy="0"/>
          <a:chOff x="0" y="0"/>
          <a:chExt cx="0" cy="0"/>
        </a:xfrm>
      </p:grpSpPr>
      <p:sp>
        <p:nvSpPr>
          <p:cNvPr id="542" name="Google Shape;542;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3" name="Google Shape;543;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3359" lvl="0" marL="228600" rtl="0" algn="l">
              <a:lnSpc>
                <a:spcPct val="100000"/>
              </a:lnSpc>
              <a:spcBef>
                <a:spcPts val="0"/>
              </a:spcBef>
              <a:spcAft>
                <a:spcPts val="0"/>
              </a:spcAft>
              <a:buClr>
                <a:schemeClr val="dk1"/>
              </a:buClr>
              <a:buSzPts val="1200"/>
              <a:buFont typeface="Calibri"/>
              <a:buAutoNum type="arabicPeriod"/>
            </a:pPr>
            <a:r>
              <a:rPr lang="en-US">
                <a:latin typeface="Calibri"/>
                <a:ea typeface="Calibri"/>
                <a:cs typeface="Calibri"/>
                <a:sym typeface="Calibri"/>
              </a:rPr>
              <a:t>Have students scan paragraphs 18–21.</a:t>
            </a:r>
            <a:endParaRPr/>
          </a:p>
          <a:p>
            <a:pPr indent="-213359" lvl="0" marL="228600" rtl="0" algn="l">
              <a:lnSpc>
                <a:spcPct val="100000"/>
              </a:lnSpc>
              <a:spcBef>
                <a:spcPts val="0"/>
              </a:spcBef>
              <a:spcAft>
                <a:spcPts val="0"/>
              </a:spcAft>
              <a:buClr>
                <a:schemeClr val="dk1"/>
              </a:buClr>
              <a:buSzPts val="1200"/>
              <a:buFont typeface="Calibri"/>
              <a:buAutoNum type="arabicPeriod"/>
            </a:pPr>
            <a:r>
              <a:rPr lang="en-US">
                <a:latin typeface="Calibri"/>
                <a:ea typeface="Calibri"/>
                <a:cs typeface="Calibri"/>
                <a:sym typeface="Calibri"/>
              </a:rPr>
              <a:t>Say: </a:t>
            </a:r>
            <a:r>
              <a:rPr i="1" lang="en-US">
                <a:latin typeface="Calibri"/>
                <a:ea typeface="Calibri"/>
                <a:cs typeface="Calibri"/>
                <a:sym typeface="Calibri"/>
              </a:rPr>
              <a:t>What details relate to the main ideas of Mary’s special qualities? Underline the relevant details about these qualities of Mary’s</a:t>
            </a:r>
            <a:r>
              <a:rPr lang="en-US">
                <a:latin typeface="Calibri"/>
                <a:ea typeface="Calibri"/>
                <a:cs typeface="Calibri"/>
                <a:sym typeface="Calibri"/>
              </a:rPr>
              <a:t>. See student page for possible responses.</a:t>
            </a:r>
            <a:endParaRPr/>
          </a:p>
          <a:p>
            <a:pPr indent="-213359" lvl="0" marL="228600" rtl="0" algn="l">
              <a:lnSpc>
                <a:spcPct val="100000"/>
              </a:lnSpc>
              <a:spcBef>
                <a:spcPts val="0"/>
              </a:spcBef>
              <a:spcAft>
                <a:spcPts val="0"/>
              </a:spcAft>
              <a:buClr>
                <a:schemeClr val="dk1"/>
              </a:buClr>
              <a:buSzPts val="1200"/>
              <a:buFont typeface="Calibri"/>
              <a:buAutoNum type="arabicPeriod"/>
            </a:pPr>
            <a:r>
              <a:rPr lang="en-US">
                <a:latin typeface="Calibri"/>
                <a:ea typeface="Calibri"/>
                <a:cs typeface="Calibri"/>
                <a:sym typeface="Calibri"/>
              </a:rPr>
              <a:t>Ask students what qualities make Mary special. Possible Response: Her intelligence and curiosity about science along with her hard work and dedication in finding and studying fossils and geology make her special.  </a:t>
            </a:r>
            <a:r>
              <a:rPr b="1" lang="en-US">
                <a:latin typeface="Calibri"/>
                <a:ea typeface="Calibri"/>
                <a:cs typeface="Calibri"/>
                <a:sym typeface="Calibri"/>
              </a:rPr>
              <a:t>DOK 2</a:t>
            </a:r>
            <a:endParaRPr/>
          </a:p>
          <a:p>
            <a:pPr indent="-228600" lvl="0" marL="457200" rtl="0" algn="l">
              <a:lnSpc>
                <a:spcPct val="100000"/>
              </a:lnSpc>
              <a:spcBef>
                <a:spcPts val="0"/>
              </a:spcBef>
              <a:spcAft>
                <a:spcPts val="0"/>
              </a:spcAft>
              <a:buSzPts val="1400"/>
              <a:buNone/>
            </a:pPr>
            <a:r>
              <a:t/>
            </a:r>
            <a:endParaRPr i="0"/>
          </a:p>
        </p:txBody>
      </p:sp>
      <p:sp>
        <p:nvSpPr>
          <p:cNvPr id="544" name="Google Shape;544;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6" name="Google Shape;556;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3359" lvl="0" marL="228600" rtl="0" algn="l">
              <a:lnSpc>
                <a:spcPct val="100000"/>
              </a:lnSpc>
              <a:spcBef>
                <a:spcPts val="0"/>
              </a:spcBef>
              <a:spcAft>
                <a:spcPts val="0"/>
              </a:spcAft>
              <a:buClr>
                <a:schemeClr val="dk1"/>
              </a:buClr>
              <a:buSzPts val="1200"/>
              <a:buFont typeface="Calibri"/>
              <a:buAutoNum type="arabicPeriod"/>
            </a:pPr>
            <a:r>
              <a:rPr lang="en-US">
                <a:latin typeface="Calibri"/>
                <a:ea typeface="Calibri"/>
                <a:cs typeface="Calibri"/>
                <a:sym typeface="Calibri"/>
              </a:rPr>
              <a:t>Have students use characteristics and structures of informational text to analyze main idea and details in paragraphs 25 and 27. </a:t>
            </a:r>
            <a:endParaRPr/>
          </a:p>
          <a:p>
            <a:pPr indent="-213359" lvl="0" marL="228600" rtl="0" algn="l">
              <a:lnSpc>
                <a:spcPct val="100000"/>
              </a:lnSpc>
              <a:spcBef>
                <a:spcPts val="0"/>
              </a:spcBef>
              <a:spcAft>
                <a:spcPts val="0"/>
              </a:spcAft>
              <a:buClr>
                <a:schemeClr val="dk1"/>
              </a:buClr>
              <a:buSzPts val="1200"/>
              <a:buFont typeface="Calibri"/>
              <a:buAutoNum type="arabicPeriod"/>
            </a:pPr>
            <a:r>
              <a:rPr lang="en-US">
                <a:latin typeface="Calibri"/>
                <a:ea typeface="Calibri"/>
                <a:cs typeface="Calibri"/>
                <a:sym typeface="Calibri"/>
              </a:rPr>
              <a:t>Say: </a:t>
            </a:r>
            <a:r>
              <a:rPr i="1" lang="en-US">
                <a:latin typeface="Calibri"/>
                <a:ea typeface="Calibri"/>
                <a:cs typeface="Calibri"/>
                <a:sym typeface="Calibri"/>
              </a:rPr>
              <a:t>How do people react to Mary’s plesiosaur discovery? Underline the parts of these paragraphs that show how people, especially scientists, reacted to the find. </a:t>
            </a:r>
            <a:r>
              <a:rPr lang="en-US">
                <a:latin typeface="Calibri"/>
                <a:ea typeface="Calibri"/>
                <a:cs typeface="Calibri"/>
                <a:sym typeface="Calibri"/>
              </a:rPr>
              <a:t>See student page for possible responses.</a:t>
            </a:r>
            <a:endParaRPr/>
          </a:p>
          <a:p>
            <a:pPr indent="-213359" lvl="0" marL="228600" rtl="0" algn="l">
              <a:lnSpc>
                <a:spcPct val="100000"/>
              </a:lnSpc>
              <a:spcBef>
                <a:spcPts val="0"/>
              </a:spcBef>
              <a:spcAft>
                <a:spcPts val="0"/>
              </a:spcAft>
              <a:buClr>
                <a:schemeClr val="dk1"/>
              </a:buClr>
              <a:buSzPts val="1200"/>
              <a:buFont typeface="Calibri"/>
              <a:buAutoNum type="arabicPeriod"/>
            </a:pPr>
            <a:r>
              <a:rPr lang="en-US">
                <a:latin typeface="Calibri"/>
                <a:ea typeface="Calibri"/>
                <a:cs typeface="Calibri"/>
                <a:sym typeface="Calibri"/>
              </a:rPr>
              <a:t>Ask students to explain how the scientists’ reaction contrasts with the reaction that followed her discovery of the ichthyosaur when she was twelve. Possible response: The Annings were almost entirely forgotten in connection to the 1811 discovery of the ichthyosaur. The 1823 discovery of the plesiosaur was more widely connected with Mary Anning’s name. She got credit for the fossil collection and scientific work she had been doing.  </a:t>
            </a:r>
            <a:r>
              <a:rPr b="1" lang="en-US">
                <a:latin typeface="Calibri"/>
                <a:ea typeface="Calibri"/>
                <a:cs typeface="Calibri"/>
                <a:sym typeface="Calibri"/>
              </a:rPr>
              <a:t>DOK 2</a:t>
            </a:r>
            <a:endParaRPr/>
          </a:p>
          <a:p>
            <a:pPr indent="-228600" lvl="0" marL="457200" rtl="0" algn="l">
              <a:lnSpc>
                <a:spcPct val="100000"/>
              </a:lnSpc>
              <a:spcBef>
                <a:spcPts val="0"/>
              </a:spcBef>
              <a:spcAft>
                <a:spcPts val="0"/>
              </a:spcAft>
              <a:buSzPts val="1400"/>
              <a:buNone/>
            </a:pPr>
            <a:r>
              <a:t/>
            </a:r>
            <a:endParaRPr i="0"/>
          </a:p>
        </p:txBody>
      </p:sp>
      <p:sp>
        <p:nvSpPr>
          <p:cNvPr id="557" name="Google Shape;557;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7" name="Shape 567"/>
        <p:cNvGrpSpPr/>
        <p:nvPr/>
      </p:nvGrpSpPr>
      <p:grpSpPr>
        <a:xfrm>
          <a:off x="0" y="0"/>
          <a:ext cx="0" cy="0"/>
          <a:chOff x="0" y="0"/>
          <a:chExt cx="0" cy="0"/>
        </a:xfrm>
      </p:grpSpPr>
      <p:sp>
        <p:nvSpPr>
          <p:cNvPr id="568" name="Google Shape;568;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9" name="Google Shape;569;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3359" lvl="0" marL="228600" rtl="0" algn="l">
              <a:lnSpc>
                <a:spcPct val="100000"/>
              </a:lnSpc>
              <a:spcBef>
                <a:spcPts val="0"/>
              </a:spcBef>
              <a:spcAft>
                <a:spcPts val="0"/>
              </a:spcAft>
              <a:buSzPts val="1200"/>
              <a:buFont typeface="Calibri"/>
              <a:buAutoNum type="arabicPeriod"/>
            </a:pPr>
            <a:r>
              <a:rPr lang="en-US">
                <a:solidFill>
                  <a:srgbClr val="373536"/>
                </a:solidFill>
                <a:latin typeface="Calibri"/>
                <a:ea typeface="Calibri"/>
                <a:cs typeface="Calibri"/>
                <a:sym typeface="Calibri"/>
              </a:rPr>
              <a:t>Hav</a:t>
            </a:r>
            <a:r>
              <a:rPr lang="en-US">
                <a:latin typeface="Calibri"/>
                <a:ea typeface="Calibri"/>
                <a:cs typeface="Calibri"/>
                <a:sym typeface="Calibri"/>
              </a:rPr>
              <a:t>e students use characteristics and structures of informational text to analyze main idea and details. </a:t>
            </a:r>
            <a:endParaRPr/>
          </a:p>
          <a:p>
            <a:pPr indent="-213359" lvl="0" marL="228600" rtl="0" algn="l">
              <a:lnSpc>
                <a:spcPct val="100000"/>
              </a:lnSpc>
              <a:spcBef>
                <a:spcPts val="0"/>
              </a:spcBef>
              <a:spcAft>
                <a:spcPts val="0"/>
              </a:spcAft>
              <a:buClr>
                <a:schemeClr val="dk1"/>
              </a:buClr>
              <a:buSzPts val="1200"/>
              <a:buFont typeface="Calibri"/>
              <a:buAutoNum type="arabicPeriod"/>
            </a:pPr>
            <a:r>
              <a:rPr lang="en-US">
                <a:latin typeface="Calibri"/>
                <a:ea typeface="Calibri"/>
                <a:cs typeface="Calibri"/>
                <a:sym typeface="Calibri"/>
              </a:rPr>
              <a:t>Say: </a:t>
            </a:r>
            <a:r>
              <a:rPr i="1" lang="en-US">
                <a:latin typeface="Calibri"/>
                <a:ea typeface="Calibri"/>
                <a:cs typeface="Calibri"/>
                <a:sym typeface="Calibri"/>
              </a:rPr>
              <a:t>In 1836, Mary Anning was 37 years old. She started fossil hunting when she was only “a few years old.”</a:t>
            </a:r>
            <a:endParaRPr/>
          </a:p>
          <a:p>
            <a:pPr indent="-213359" lvl="0" marL="228600" rtl="0" algn="l">
              <a:lnSpc>
                <a:spcPct val="100000"/>
              </a:lnSpc>
              <a:spcBef>
                <a:spcPts val="0"/>
              </a:spcBef>
              <a:spcAft>
                <a:spcPts val="0"/>
              </a:spcAft>
              <a:buClr>
                <a:schemeClr val="dk1"/>
              </a:buClr>
              <a:buSzPts val="1200"/>
              <a:buFont typeface="Calibri"/>
              <a:buAutoNum type="arabicPeriod"/>
            </a:pPr>
            <a:r>
              <a:rPr lang="en-US">
                <a:latin typeface="Calibri"/>
                <a:ea typeface="Calibri"/>
                <a:cs typeface="Calibri"/>
                <a:sym typeface="Calibri"/>
              </a:rPr>
              <a:t>Have students scan paragraph 34. </a:t>
            </a:r>
            <a:endParaRPr/>
          </a:p>
          <a:p>
            <a:pPr indent="-213359" lvl="0" marL="228600" rtl="0" algn="l">
              <a:lnSpc>
                <a:spcPct val="100000"/>
              </a:lnSpc>
              <a:spcBef>
                <a:spcPts val="0"/>
              </a:spcBef>
              <a:spcAft>
                <a:spcPts val="0"/>
              </a:spcAft>
              <a:buClr>
                <a:schemeClr val="dk1"/>
              </a:buClr>
              <a:buSzPts val="1200"/>
              <a:buFont typeface="Calibri"/>
              <a:buAutoNum type="arabicPeriod"/>
            </a:pPr>
            <a:r>
              <a:rPr lang="en-US">
                <a:latin typeface="Calibri"/>
                <a:ea typeface="Calibri"/>
                <a:cs typeface="Calibri"/>
                <a:sym typeface="Calibri"/>
              </a:rPr>
              <a:t>Ask: </a:t>
            </a:r>
            <a:r>
              <a:rPr i="1" lang="en-US">
                <a:latin typeface="Calibri"/>
                <a:ea typeface="Calibri"/>
                <a:cs typeface="Calibri"/>
                <a:sym typeface="Calibri"/>
              </a:rPr>
              <a:t>How many complete fossils had she found by 1836? </a:t>
            </a:r>
            <a:r>
              <a:rPr lang="en-US">
                <a:latin typeface="Calibri"/>
                <a:ea typeface="Calibri"/>
                <a:cs typeface="Calibri"/>
                <a:sym typeface="Calibri"/>
              </a:rPr>
              <a:t>(seven) </a:t>
            </a:r>
            <a:r>
              <a:rPr i="1" lang="en-US">
                <a:latin typeface="Calibri"/>
                <a:ea typeface="Calibri"/>
                <a:cs typeface="Calibri"/>
                <a:sym typeface="Calibri"/>
              </a:rPr>
              <a:t>Underline details that help you determine whether complete fossils were common, or rare.  </a:t>
            </a:r>
            <a:r>
              <a:rPr b="1" lang="en-US">
                <a:latin typeface="Calibri"/>
                <a:ea typeface="Calibri"/>
                <a:cs typeface="Calibri"/>
                <a:sym typeface="Calibri"/>
              </a:rPr>
              <a:t>DOK 2</a:t>
            </a:r>
            <a:endParaRPr/>
          </a:p>
          <a:p>
            <a:pPr indent="-228600" lvl="0" marL="457200" rtl="0" algn="l">
              <a:lnSpc>
                <a:spcPct val="100000"/>
              </a:lnSpc>
              <a:spcBef>
                <a:spcPts val="0"/>
              </a:spcBef>
              <a:spcAft>
                <a:spcPts val="0"/>
              </a:spcAft>
              <a:buSzPts val="1400"/>
              <a:buNone/>
            </a:pPr>
            <a:r>
              <a:t/>
            </a:r>
            <a:endParaRPr i="0"/>
          </a:p>
        </p:txBody>
      </p:sp>
      <p:sp>
        <p:nvSpPr>
          <p:cNvPr id="570" name="Google Shape;570;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2" name="Google Shape;582;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31648" lvl="0" marL="246888" marR="0" rtl="0" algn="l">
              <a:lnSpc>
                <a:spcPct val="100000"/>
              </a:lnSpc>
              <a:spcBef>
                <a:spcPts val="0"/>
              </a:spcBef>
              <a:spcAft>
                <a:spcPts val="0"/>
              </a:spcAft>
              <a:buClr>
                <a:schemeClr val="dk1"/>
              </a:buClr>
              <a:buSzPts val="1200"/>
              <a:buFont typeface="Calibri"/>
              <a:buAutoNum type="arabicPeriod"/>
            </a:pPr>
            <a:r>
              <a:rPr lang="en-US">
                <a:solidFill>
                  <a:srgbClr val="373536"/>
                </a:solidFill>
                <a:latin typeface="Calibri"/>
                <a:ea typeface="Calibri"/>
                <a:cs typeface="Calibri"/>
                <a:sym typeface="Calibri"/>
              </a:rPr>
              <a:t>Have students use the strategies for analyzing main idea and details.</a:t>
            </a:r>
            <a:endParaRPr/>
          </a:p>
          <a:p>
            <a:pPr indent="-231648" lvl="0" marL="246888" marR="0" rtl="0" algn="l">
              <a:lnSpc>
                <a:spcPct val="100000"/>
              </a:lnSpc>
              <a:spcBef>
                <a:spcPts val="0"/>
              </a:spcBef>
              <a:spcAft>
                <a:spcPts val="0"/>
              </a:spcAft>
              <a:buClr>
                <a:schemeClr val="dk1"/>
              </a:buClr>
              <a:buSzPts val="1200"/>
              <a:buFont typeface="Calibri"/>
              <a:buAutoNum type="arabicPeriod"/>
            </a:pPr>
            <a:r>
              <a:rPr lang="en-US">
                <a:solidFill>
                  <a:srgbClr val="373536"/>
                </a:solidFill>
                <a:latin typeface="Calibri"/>
                <a:ea typeface="Calibri"/>
                <a:cs typeface="Calibri"/>
                <a:sym typeface="Calibri"/>
              </a:rPr>
              <a:t>Have students annotate the text using the other Close Read notes for Analyze Main Idea and Details and then use the text evidence from their annotations to complete the chart on p. 70</a:t>
            </a:r>
            <a:r>
              <a:rPr lang="en-US">
                <a:solidFill>
                  <a:srgbClr val="373536"/>
                </a:solidFill>
                <a:latin typeface="Helvetica Neue"/>
                <a:ea typeface="Helvetica Neue"/>
                <a:cs typeface="Helvetica Neue"/>
                <a:sym typeface="Helvetica Neue"/>
              </a:rPr>
              <a:t>.</a:t>
            </a:r>
            <a:endParaRPr/>
          </a:p>
          <a:p>
            <a:pPr indent="-155448" lvl="0" marL="246888" marR="0" rtl="0" algn="l">
              <a:lnSpc>
                <a:spcPct val="100000"/>
              </a:lnSpc>
              <a:spcBef>
                <a:spcPts val="0"/>
              </a:spcBef>
              <a:spcAft>
                <a:spcPts val="0"/>
              </a:spcAft>
              <a:buClr>
                <a:schemeClr val="dk1"/>
              </a:buClr>
              <a:buSzPts val="1200"/>
              <a:buFont typeface="Calibri"/>
              <a:buNone/>
            </a:pPr>
            <a:r>
              <a:t/>
            </a:r>
            <a:endParaRPr/>
          </a:p>
          <a:p>
            <a:pPr indent="-228600" lvl="0" marL="457200" rtl="0" algn="l">
              <a:lnSpc>
                <a:spcPct val="100000"/>
              </a:lnSpc>
              <a:spcBef>
                <a:spcPts val="0"/>
              </a:spcBef>
              <a:spcAft>
                <a:spcPts val="0"/>
              </a:spcAft>
              <a:buSzPts val="1400"/>
              <a:buNone/>
            </a:pPr>
            <a:r>
              <a:t/>
            </a:r>
            <a:endParaRPr i="0"/>
          </a:p>
        </p:txBody>
      </p:sp>
      <p:sp>
        <p:nvSpPr>
          <p:cNvPr id="583" name="Google Shape;583;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4" name="Shape 594"/>
        <p:cNvGrpSpPr/>
        <p:nvPr/>
      </p:nvGrpSpPr>
      <p:grpSpPr>
        <a:xfrm>
          <a:off x="0" y="0"/>
          <a:ext cx="0" cy="0"/>
          <a:chOff x="0" y="0"/>
          <a:chExt cx="0" cy="0"/>
        </a:xfrm>
      </p:grpSpPr>
      <p:sp>
        <p:nvSpPr>
          <p:cNvPr id="595" name="Google Shape;595;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6" name="Google Shape;596;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457200" rtl="0" algn="l">
              <a:lnSpc>
                <a:spcPct val="100000"/>
              </a:lnSpc>
              <a:spcBef>
                <a:spcPts val="0"/>
              </a:spcBef>
              <a:spcAft>
                <a:spcPts val="0"/>
              </a:spcAft>
              <a:buSzPts val="1200"/>
              <a:buFont typeface="Calibri"/>
              <a:buAutoNum type="arabicPeriod"/>
            </a:pPr>
            <a:r>
              <a:rPr lang="en-US">
                <a:solidFill>
                  <a:srgbClr val="373536"/>
                </a:solidFill>
                <a:latin typeface="Calibri"/>
                <a:ea typeface="Calibri"/>
                <a:cs typeface="Calibri"/>
                <a:sym typeface="Calibri"/>
              </a:rPr>
              <a:t>Authors use specific words and images such as figurative language to express ideas in rich, memorable ways. Two common types of figurative language are similes and metaphors. A simile compares two </a:t>
            </a:r>
            <a:r>
              <a:rPr lang="en-US">
                <a:latin typeface="Calibri"/>
                <a:ea typeface="Calibri"/>
                <a:cs typeface="Calibri"/>
                <a:sym typeface="Calibri"/>
              </a:rPr>
              <a:t>unlike things using like or as. A metaphor compares two things implicitly, without using like or as to directly state the comparison. Each type of comparison creates an image in the reader's mind.</a:t>
            </a:r>
            <a:endParaRPr/>
          </a:p>
          <a:p>
            <a:pPr indent="-215900" lvl="1" marL="914400" rtl="0" algn="l">
              <a:lnSpc>
                <a:spcPct val="100000"/>
              </a:lnSpc>
              <a:spcBef>
                <a:spcPts val="0"/>
              </a:spcBef>
              <a:spcAft>
                <a:spcPts val="0"/>
              </a:spcAft>
              <a:buClr>
                <a:schemeClr val="dk1"/>
              </a:buClr>
              <a:buSzPts val="1200"/>
              <a:buFont typeface="Calibri"/>
              <a:buChar char="•"/>
            </a:pPr>
            <a:r>
              <a:rPr lang="en-US">
                <a:latin typeface="Calibri"/>
                <a:ea typeface="Calibri"/>
                <a:cs typeface="Calibri"/>
                <a:sym typeface="Calibri"/>
              </a:rPr>
              <a:t>Notice if any comparisons are being made, either implicitly or with like or as.</a:t>
            </a:r>
            <a:endParaRPr/>
          </a:p>
          <a:p>
            <a:pPr indent="-215900" lvl="1" marL="914400" rtl="0" algn="l">
              <a:lnSpc>
                <a:spcPct val="100000"/>
              </a:lnSpc>
              <a:spcBef>
                <a:spcPts val="0"/>
              </a:spcBef>
              <a:spcAft>
                <a:spcPts val="0"/>
              </a:spcAft>
              <a:buClr>
                <a:schemeClr val="dk1"/>
              </a:buClr>
              <a:buSzPts val="1200"/>
              <a:buFont typeface="Calibri"/>
              <a:buChar char="•"/>
            </a:pPr>
            <a:r>
              <a:rPr lang="en-US">
                <a:latin typeface="Calibri"/>
                <a:ea typeface="Calibri"/>
                <a:cs typeface="Calibri"/>
                <a:sym typeface="Calibri"/>
              </a:rPr>
              <a:t>Ask yourself why the author might be comparing these two things.  </a:t>
            </a:r>
            <a:endParaRPr/>
          </a:p>
          <a:p>
            <a:pPr indent="-215900" lvl="0" marL="457200" rtl="0" algn="l">
              <a:lnSpc>
                <a:spcPct val="100000"/>
              </a:lnSpc>
              <a:spcBef>
                <a:spcPts val="0"/>
              </a:spcBef>
              <a:spcAft>
                <a:spcPts val="0"/>
              </a:spcAft>
              <a:buClr>
                <a:schemeClr val="dk1"/>
              </a:buClr>
              <a:buSzPts val="1200"/>
              <a:buFont typeface="Calibri"/>
              <a:buAutoNum type="arabicPeriod"/>
            </a:pPr>
            <a:r>
              <a:rPr lang="en-US">
                <a:latin typeface="Calibri"/>
                <a:ea typeface="Calibri"/>
                <a:cs typeface="Calibri"/>
                <a:sym typeface="Calibri"/>
              </a:rPr>
              <a:t>Model analyzing the author’s use of figurative language by directing students to the top of p. 75.</a:t>
            </a:r>
            <a:endParaRPr/>
          </a:p>
          <a:p>
            <a:pPr indent="-215900" lvl="1" marL="914400" rtl="0" algn="l">
              <a:lnSpc>
                <a:spcPct val="100000"/>
              </a:lnSpc>
              <a:spcBef>
                <a:spcPts val="0"/>
              </a:spcBef>
              <a:spcAft>
                <a:spcPts val="0"/>
              </a:spcAft>
              <a:buClr>
                <a:schemeClr val="dk1"/>
              </a:buClr>
              <a:buSzPts val="1200"/>
              <a:buFont typeface="Calibri"/>
              <a:buChar char="•"/>
            </a:pPr>
            <a:r>
              <a:rPr lang="en-US">
                <a:latin typeface="Calibri"/>
                <a:ea typeface="Calibri"/>
                <a:cs typeface="Calibri"/>
                <a:sym typeface="Calibri"/>
              </a:rPr>
              <a:t>Identify any similes or metaphors. Say: </a:t>
            </a:r>
            <a:r>
              <a:rPr i="1" lang="en-US">
                <a:latin typeface="Calibri"/>
                <a:ea typeface="Calibri"/>
                <a:cs typeface="Calibri"/>
                <a:sym typeface="Calibri"/>
              </a:rPr>
              <a:t>Here the author describes the shore using the words “rugged ribbon.” The shore is not actually a ribbon. This is a metaphor, or implied comparison.</a:t>
            </a:r>
            <a:endParaRPr/>
          </a:p>
          <a:p>
            <a:pPr indent="-215900" lvl="1" marL="914400" rtl="0" algn="l">
              <a:lnSpc>
                <a:spcPct val="100000"/>
              </a:lnSpc>
              <a:spcBef>
                <a:spcPts val="0"/>
              </a:spcBef>
              <a:spcAft>
                <a:spcPts val="0"/>
              </a:spcAft>
              <a:buClr>
                <a:schemeClr val="dk1"/>
              </a:buClr>
              <a:buSzPts val="1200"/>
              <a:buFont typeface="Calibri"/>
              <a:buChar char="•"/>
            </a:pPr>
            <a:r>
              <a:rPr lang="en-US"/>
              <a:t>Say: </a:t>
            </a:r>
            <a:r>
              <a:rPr i="1" lang="en-US">
                <a:latin typeface="Calibri"/>
                <a:ea typeface="Calibri"/>
                <a:cs typeface="Calibri"/>
                <a:sym typeface="Calibri"/>
              </a:rPr>
              <a:t>How can we use this metaphor to understand the text better? Does the metaphor help us picture the shoreline?</a:t>
            </a:r>
            <a:endParaRPr i="1"/>
          </a:p>
          <a:p>
            <a:pPr indent="-215900" lvl="1" marL="914400" rtl="0" algn="l">
              <a:lnSpc>
                <a:spcPct val="100000"/>
              </a:lnSpc>
              <a:spcBef>
                <a:spcPts val="0"/>
              </a:spcBef>
              <a:spcAft>
                <a:spcPts val="0"/>
              </a:spcAft>
              <a:buClr>
                <a:schemeClr val="dk1"/>
              </a:buClr>
              <a:buSzPts val="1200"/>
              <a:buFont typeface="Calibri"/>
              <a:buChar char="•"/>
            </a:pPr>
            <a:r>
              <a:rPr lang="en-US"/>
              <a:t>Say: </a:t>
            </a:r>
            <a:r>
              <a:rPr i="1" lang="en-US">
                <a:latin typeface="Calibri"/>
                <a:ea typeface="Calibri"/>
                <a:cs typeface="Calibri"/>
                <a:sym typeface="Calibri"/>
              </a:rPr>
              <a:t>A ribbon is long and thin, and rugged suggests rough terrain. We can conclude that the shore looks like a long, thin strip of rough terrain.</a:t>
            </a:r>
            <a:endParaRPr/>
          </a:p>
          <a:p>
            <a:pPr indent="-215900" lvl="0" marL="457200" rtl="0" algn="l">
              <a:lnSpc>
                <a:spcPct val="100000"/>
              </a:lnSpc>
              <a:spcBef>
                <a:spcPts val="0"/>
              </a:spcBef>
              <a:spcAft>
                <a:spcPts val="0"/>
              </a:spcAft>
              <a:buClr>
                <a:schemeClr val="dk1"/>
              </a:buClr>
              <a:buSzPts val="1200"/>
              <a:buFont typeface="Calibri"/>
              <a:buAutoNum type="arabicPeriod"/>
            </a:pPr>
            <a:r>
              <a:rPr lang="en-US">
                <a:latin typeface="Calibri"/>
                <a:ea typeface="Calibri"/>
                <a:cs typeface="Calibri"/>
                <a:sym typeface="Calibri"/>
              </a:rPr>
              <a:t>Have student pairs identify another example of simile or metaphor in the text. Then have them describe how the author uses figurative language to achieve specific purposes.</a:t>
            </a:r>
            <a:endParaRPr>
              <a:latin typeface="Calibri"/>
              <a:ea typeface="Calibri"/>
              <a:cs typeface="Calibri"/>
              <a:sym typeface="Calibri"/>
            </a:endParaRPr>
          </a:p>
          <a:p>
            <a:pPr indent="-215900" lvl="0" marL="457200" rtl="0" algn="l">
              <a:lnSpc>
                <a:spcPct val="100000"/>
              </a:lnSpc>
              <a:spcBef>
                <a:spcPts val="0"/>
              </a:spcBef>
              <a:spcAft>
                <a:spcPts val="0"/>
              </a:spcAft>
              <a:buSzPts val="1200"/>
              <a:buFont typeface="Calibri"/>
              <a:buAutoNum type="arabicPeriod"/>
            </a:pPr>
            <a:r>
              <a:rPr lang="en-US"/>
              <a:t>Direct students to go back to </a:t>
            </a:r>
            <a:r>
              <a:rPr i="1" lang="en-US"/>
              <a:t>Rare Treasures</a:t>
            </a:r>
            <a:r>
              <a:rPr lang="en-US"/>
              <a:t> to highlight similes and underline metaphors. Then have them complete the activity on p. 75. </a:t>
            </a:r>
            <a:endParaRPr/>
          </a:p>
          <a:p>
            <a:pPr indent="-179832" lvl="0" marL="256032" rtl="0" algn="l">
              <a:lnSpc>
                <a:spcPct val="100000"/>
              </a:lnSpc>
              <a:spcBef>
                <a:spcPts val="0"/>
              </a:spcBef>
              <a:spcAft>
                <a:spcPts val="0"/>
              </a:spcAft>
              <a:buClr>
                <a:schemeClr val="dk1"/>
              </a:buClr>
              <a:buSzPts val="1200"/>
              <a:buFont typeface="Calibri"/>
              <a:buNone/>
            </a:pPr>
            <a:r>
              <a:t/>
            </a:r>
            <a:endParaRPr/>
          </a:p>
        </p:txBody>
      </p:sp>
      <p:sp>
        <p:nvSpPr>
          <p:cNvPr id="597" name="Google Shape;597;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 name="Google Shape;115;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b="0" i="0" lang="en-US">
                <a:solidFill>
                  <a:srgbClr val="000000"/>
                </a:solidFill>
                <a:latin typeface="Calibri"/>
                <a:ea typeface="Calibri"/>
                <a:cs typeface="Calibri"/>
                <a:sym typeface="Calibri"/>
              </a:rPr>
              <a:t>Remind students of the Essential Question of Unit 1: How can a place affect how we live? </a:t>
            </a:r>
            <a:endParaRPr/>
          </a:p>
          <a:p>
            <a:pPr indent="-215900" lvl="0" marL="228600" rtl="0" algn="l">
              <a:lnSpc>
                <a:spcPct val="100000"/>
              </a:lnSpc>
              <a:spcBef>
                <a:spcPts val="0"/>
              </a:spcBef>
              <a:spcAft>
                <a:spcPts val="0"/>
              </a:spcAft>
              <a:buSzPts val="1200"/>
              <a:buFont typeface="Calibri"/>
              <a:buAutoNum type="arabicPeriod"/>
            </a:pPr>
            <a:r>
              <a:rPr b="0" i="0" lang="en-US">
                <a:solidFill>
                  <a:srgbClr val="000000"/>
                </a:solidFill>
                <a:latin typeface="Calibri"/>
                <a:ea typeface="Calibri"/>
                <a:cs typeface="Calibri"/>
                <a:sym typeface="Calibri"/>
              </a:rPr>
              <a:t>Point out the Week 2 question: In what ways can a place enrich our lives?</a:t>
            </a:r>
            <a:endParaRPr/>
          </a:p>
          <a:p>
            <a:pPr indent="-215900" lvl="0" marL="228600" rtl="0" algn="l">
              <a:lnSpc>
                <a:spcPct val="100000"/>
              </a:lnSpc>
              <a:spcBef>
                <a:spcPts val="0"/>
              </a:spcBef>
              <a:spcAft>
                <a:spcPts val="0"/>
              </a:spcAft>
              <a:buSzPts val="1200"/>
              <a:buFont typeface="Calibri"/>
              <a:buAutoNum type="arabicPeriod"/>
            </a:pPr>
            <a:r>
              <a:rPr b="0" i="0" lang="en-US">
                <a:solidFill>
                  <a:srgbClr val="000000"/>
                </a:solidFill>
                <a:latin typeface="Calibri"/>
                <a:ea typeface="Calibri"/>
                <a:cs typeface="Calibri"/>
                <a:sym typeface="Calibri"/>
              </a:rPr>
              <a:t>Direct students’ attention to the infographic on pp. 50–51 in the Student Interactive. </a:t>
            </a:r>
            <a:endParaRPr/>
          </a:p>
          <a:p>
            <a:pPr indent="-215900" lvl="0" marL="228600" rtl="0" algn="l">
              <a:lnSpc>
                <a:spcPct val="100000"/>
              </a:lnSpc>
              <a:spcBef>
                <a:spcPts val="0"/>
              </a:spcBef>
              <a:spcAft>
                <a:spcPts val="0"/>
              </a:spcAft>
              <a:buSzPts val="1200"/>
              <a:buFont typeface="Calibri"/>
              <a:buAutoNum type="arabicPeriod"/>
            </a:pPr>
            <a:r>
              <a:rPr b="0" i="0" lang="en-US">
                <a:solidFill>
                  <a:srgbClr val="000000"/>
                </a:solidFill>
                <a:latin typeface="Calibri"/>
                <a:ea typeface="Calibri"/>
                <a:cs typeface="Calibri"/>
                <a:sym typeface="Calibri"/>
              </a:rPr>
              <a:t>Point out that an infographic combines words and pictures to provide information. </a:t>
            </a:r>
            <a:endParaRPr/>
          </a:p>
          <a:p>
            <a:pPr indent="-215900" lvl="0" marL="228600" rtl="0" algn="l">
              <a:lnSpc>
                <a:spcPct val="100000"/>
              </a:lnSpc>
              <a:spcBef>
                <a:spcPts val="0"/>
              </a:spcBef>
              <a:spcAft>
                <a:spcPts val="0"/>
              </a:spcAft>
              <a:buSzPts val="1200"/>
              <a:buFont typeface="Calibri"/>
              <a:buAutoNum type="arabicPeriod"/>
            </a:pPr>
            <a:r>
              <a:rPr b="0" i="0" lang="en-US">
                <a:solidFill>
                  <a:srgbClr val="000000"/>
                </a:solidFill>
                <a:latin typeface="Calibri"/>
                <a:ea typeface="Calibri"/>
                <a:cs typeface="Calibri"/>
                <a:sym typeface="Calibri"/>
              </a:rPr>
              <a:t>Have students read the infographic and discuss how the region, environment, and community networks affect people’s lives.</a:t>
            </a:r>
            <a:endParaRPr/>
          </a:p>
          <a:p>
            <a:pPr indent="-215900" lvl="0" marL="228600" rtl="0" algn="l">
              <a:lnSpc>
                <a:spcPct val="100000"/>
              </a:lnSpc>
              <a:spcBef>
                <a:spcPts val="0"/>
              </a:spcBef>
              <a:spcAft>
                <a:spcPts val="0"/>
              </a:spcAft>
              <a:buSzPts val="1200"/>
              <a:buFont typeface="Calibri"/>
              <a:buAutoNum type="arabicPeriod"/>
            </a:pPr>
            <a:r>
              <a:rPr b="0" i="0" lang="en-US">
                <a:solidFill>
                  <a:srgbClr val="000000"/>
                </a:solidFill>
                <a:latin typeface="Calibri"/>
                <a:ea typeface="Calibri"/>
                <a:cs typeface="Calibri"/>
                <a:sym typeface="Calibri"/>
              </a:rPr>
              <a:t>Use the following questions to guide discussion:</a:t>
            </a:r>
            <a:endParaRPr/>
          </a:p>
          <a:p>
            <a:pPr indent="-228600" lvl="1" marL="685800" rtl="0" algn="l">
              <a:lnSpc>
                <a:spcPct val="100000"/>
              </a:lnSpc>
              <a:spcBef>
                <a:spcPts val="0"/>
              </a:spcBef>
              <a:spcAft>
                <a:spcPts val="0"/>
              </a:spcAft>
              <a:buSzPts val="1400"/>
              <a:buFont typeface="Arial"/>
              <a:buChar char="•"/>
            </a:pPr>
            <a:r>
              <a:rPr b="0" i="0" lang="en-US">
                <a:solidFill>
                  <a:srgbClr val="000000"/>
                </a:solidFill>
                <a:latin typeface="Calibri"/>
                <a:ea typeface="Calibri"/>
                <a:cs typeface="Calibri"/>
                <a:sym typeface="Calibri"/>
              </a:rPr>
              <a:t>What do you like about our region? </a:t>
            </a:r>
            <a:endParaRPr/>
          </a:p>
          <a:p>
            <a:pPr indent="-228600" lvl="1" marL="685800" rtl="0" algn="l">
              <a:lnSpc>
                <a:spcPct val="100000"/>
              </a:lnSpc>
              <a:spcBef>
                <a:spcPts val="0"/>
              </a:spcBef>
              <a:spcAft>
                <a:spcPts val="0"/>
              </a:spcAft>
              <a:buSzPts val="1400"/>
              <a:buFont typeface="Arial"/>
              <a:buChar char="•"/>
            </a:pPr>
            <a:r>
              <a:rPr b="0" i="0" lang="en-US">
                <a:solidFill>
                  <a:srgbClr val="000000"/>
                </a:solidFill>
                <a:latin typeface="Calibri"/>
                <a:ea typeface="Calibri"/>
                <a:cs typeface="Calibri"/>
                <a:sym typeface="Calibri"/>
              </a:rPr>
              <a:t>What parts of your daily environment are most interesting to you?</a:t>
            </a:r>
            <a:endParaRPr/>
          </a:p>
          <a:p>
            <a:pPr indent="-228600" lvl="1" marL="685800" rtl="0" algn="l">
              <a:lnSpc>
                <a:spcPct val="100000"/>
              </a:lnSpc>
              <a:spcBef>
                <a:spcPts val="0"/>
              </a:spcBef>
              <a:spcAft>
                <a:spcPts val="0"/>
              </a:spcAft>
              <a:buSzPts val="1400"/>
              <a:buFont typeface="Arial"/>
              <a:buChar char="•"/>
            </a:pPr>
            <a:r>
              <a:rPr b="0" i="0" lang="en-US">
                <a:solidFill>
                  <a:srgbClr val="000000"/>
                </a:solidFill>
                <a:latin typeface="Calibri"/>
                <a:ea typeface="Calibri"/>
                <a:cs typeface="Calibri"/>
                <a:sym typeface="Calibri"/>
              </a:rPr>
              <a:t>Where, besides school, do you meet other members of your community?</a:t>
            </a:r>
            <a:endParaRPr/>
          </a:p>
          <a:p>
            <a:pPr indent="-215900" lvl="0" marL="228600" rtl="0" algn="l">
              <a:lnSpc>
                <a:spcPct val="100000"/>
              </a:lnSpc>
              <a:spcBef>
                <a:spcPts val="0"/>
              </a:spcBef>
              <a:spcAft>
                <a:spcPts val="0"/>
              </a:spcAft>
              <a:buSzPts val="1200"/>
              <a:buFont typeface="Calibri"/>
              <a:buAutoNum type="arabicPeriod"/>
            </a:pPr>
            <a:r>
              <a:rPr b="0" i="0" lang="en-US">
                <a:solidFill>
                  <a:srgbClr val="000000"/>
                </a:solidFill>
                <a:latin typeface="Calibri"/>
                <a:ea typeface="Calibri"/>
                <a:cs typeface="Calibri"/>
                <a:sym typeface="Calibri"/>
              </a:rPr>
              <a:t>WEEKLY QUESTION Reread the Week 2 Question: In what ways can a place enrich our lives? Tell students they just learned the “ingredients” of place. Explain that this week they will read about how a place influenced a unique girl.</a:t>
            </a:r>
            <a:endParaRPr/>
          </a:p>
          <a:p>
            <a:pPr indent="-215900" lvl="0" marL="228600" rtl="0" algn="l">
              <a:lnSpc>
                <a:spcPct val="100000"/>
              </a:lnSpc>
              <a:spcBef>
                <a:spcPts val="0"/>
              </a:spcBef>
              <a:spcAft>
                <a:spcPts val="0"/>
              </a:spcAft>
              <a:buSzPts val="1200"/>
              <a:buFont typeface="Calibri"/>
              <a:buAutoNum type="arabicPeriod"/>
            </a:pPr>
            <a:r>
              <a:rPr b="0" i="0" lang="en-US">
                <a:solidFill>
                  <a:srgbClr val="000000"/>
                </a:solidFill>
                <a:latin typeface="Calibri"/>
                <a:ea typeface="Calibri"/>
                <a:cs typeface="Calibri"/>
                <a:sym typeface="Calibri"/>
              </a:rPr>
              <a:t>QUICK WRITE Freewrite Have students freewrite to answer the Quick Write question on p. 51 and then share their responses.</a:t>
            </a:r>
            <a:endParaRPr>
              <a:latin typeface="Calibri"/>
              <a:ea typeface="Calibri"/>
              <a:cs typeface="Calibri"/>
              <a:sym typeface="Calibri"/>
            </a:endParaRPr>
          </a:p>
        </p:txBody>
      </p:sp>
      <p:sp>
        <p:nvSpPr>
          <p:cNvPr id="116" name="Google Shape;116;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9" name="Google Shape;609;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3359" lvl="0" marL="210312" rtl="0" algn="l">
              <a:lnSpc>
                <a:spcPct val="100000"/>
              </a:lnSpc>
              <a:spcBef>
                <a:spcPts val="0"/>
              </a:spcBef>
              <a:spcAft>
                <a:spcPts val="0"/>
              </a:spcAft>
              <a:buClr>
                <a:schemeClr val="dk1"/>
              </a:buClr>
              <a:buSzPts val="1200"/>
              <a:buFont typeface="Calibri"/>
              <a:buAutoNum type="arabicPeriod"/>
            </a:pPr>
            <a:r>
              <a:rPr lang="en-US"/>
              <a:t>Remind students that a suffix can change how a word is decoded. A suffix can also change the meaning of a word, because suffixes themselves have particular meanings.</a:t>
            </a:r>
            <a:endParaRPr/>
          </a:p>
          <a:p>
            <a:pPr indent="-213359" lvl="0" marL="210312" rtl="0" algn="l">
              <a:lnSpc>
                <a:spcPct val="100000"/>
              </a:lnSpc>
              <a:spcBef>
                <a:spcPts val="0"/>
              </a:spcBef>
              <a:spcAft>
                <a:spcPts val="0"/>
              </a:spcAft>
              <a:buClr>
                <a:schemeClr val="dk1"/>
              </a:buClr>
              <a:buSzPts val="1200"/>
              <a:buFont typeface="Calibri"/>
              <a:buAutoNum type="arabicPeriod"/>
            </a:pPr>
            <a:r>
              <a:rPr lang="en-US"/>
              <a:t>Commune means “share ideas.” Adding the suffix -ity, which means “quality or state of,” gives us the word community. Adding the suffix does not change how the main word part commune is decoded. Community means “a group that shares beliefs or cultural background.” Have students define and discuss able and ability.</a:t>
            </a:r>
            <a:endParaRPr/>
          </a:p>
          <a:p>
            <a:pPr indent="-213359" lvl="0" marL="210312" rtl="0" algn="l">
              <a:lnSpc>
                <a:spcPct val="100000"/>
              </a:lnSpc>
              <a:spcBef>
                <a:spcPts val="0"/>
              </a:spcBef>
              <a:spcAft>
                <a:spcPts val="0"/>
              </a:spcAft>
              <a:buClr>
                <a:schemeClr val="dk1"/>
              </a:buClr>
              <a:buSzPts val="1200"/>
              <a:buFont typeface="Calibri"/>
              <a:buAutoNum type="arabicPeriod"/>
            </a:pPr>
            <a:r>
              <a:rPr lang="en-US" sz="1200"/>
              <a:t>Have students complete </a:t>
            </a:r>
            <a:r>
              <a:rPr i="1" lang="en-US" sz="1200"/>
              <a:t>Word Study </a:t>
            </a:r>
            <a:r>
              <a:rPr lang="en-US" sz="1200"/>
              <a:t>p. 2 from the </a:t>
            </a:r>
            <a:r>
              <a:rPr i="1" lang="en-US" sz="1200"/>
              <a:t>Resource Download Center. </a:t>
            </a:r>
            <a:r>
              <a:rPr b="1" i="0" lang="en-US" u="none" strike="noStrike"/>
              <a:t>Click path: Table of Contents -&gt; Resource Download Center -&gt; Word Study -&gt; U1W2</a:t>
            </a:r>
            <a:endParaRPr b="1"/>
          </a:p>
          <a:p>
            <a:pPr indent="-254000" lvl="0" marL="571500" rtl="0" algn="l">
              <a:lnSpc>
                <a:spcPct val="100000"/>
              </a:lnSpc>
              <a:spcBef>
                <a:spcPts val="0"/>
              </a:spcBef>
              <a:spcAft>
                <a:spcPts val="0"/>
              </a:spcAft>
              <a:buSzPts val="1400"/>
              <a:buFont typeface="Arial"/>
              <a:buNone/>
            </a:pPr>
            <a:r>
              <a:t/>
            </a:r>
            <a:endParaRPr i="0" sz="1200">
              <a:latin typeface="Calibri"/>
              <a:ea typeface="Calibri"/>
              <a:cs typeface="Calibri"/>
              <a:sym typeface="Calibri"/>
            </a:endParaRPr>
          </a:p>
        </p:txBody>
      </p:sp>
      <p:sp>
        <p:nvSpPr>
          <p:cNvPr id="610" name="Google Shape;610;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0" name="Shape 620"/>
        <p:cNvGrpSpPr/>
        <p:nvPr/>
      </p:nvGrpSpPr>
      <p:grpSpPr>
        <a:xfrm>
          <a:off x="0" y="0"/>
          <a:ext cx="0" cy="0"/>
          <a:chOff x="0" y="0"/>
          <a:chExt cx="0" cy="0"/>
        </a:xfrm>
      </p:grpSpPr>
      <p:sp>
        <p:nvSpPr>
          <p:cNvPr id="621" name="Google Shape;621;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2" name="Google Shape;622;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457200" rtl="0" algn="l">
              <a:lnSpc>
                <a:spcPct val="100000"/>
              </a:lnSpc>
              <a:spcBef>
                <a:spcPts val="0"/>
              </a:spcBef>
              <a:spcAft>
                <a:spcPts val="0"/>
              </a:spcAft>
              <a:buClr>
                <a:schemeClr val="dk1"/>
              </a:buClr>
              <a:buSzPts val="1200"/>
              <a:buFont typeface="Calibri"/>
              <a:buAutoNum type="arabicPeriod"/>
            </a:pPr>
            <a:r>
              <a:rPr lang="en-US">
                <a:latin typeface="Calibri"/>
                <a:ea typeface="Calibri"/>
                <a:cs typeface="Calibri"/>
                <a:sym typeface="Calibri"/>
              </a:rPr>
              <a:t>Writers of well-structured personal narratives develop engaging ideas by determining which details are relevant and which are not. This means choosing details that</a:t>
            </a:r>
            <a:endParaRPr/>
          </a:p>
          <a:p>
            <a:pPr indent="-215900" lvl="1" marL="914400" rtl="0" algn="l">
              <a:lnSpc>
                <a:spcPct val="100000"/>
              </a:lnSpc>
              <a:spcBef>
                <a:spcPts val="0"/>
              </a:spcBef>
              <a:spcAft>
                <a:spcPts val="0"/>
              </a:spcAft>
              <a:buClr>
                <a:schemeClr val="dk1"/>
              </a:buClr>
              <a:buSzPts val="1200"/>
              <a:buFont typeface="Calibri"/>
              <a:buChar char="•"/>
            </a:pPr>
            <a:r>
              <a:rPr lang="en-US">
                <a:latin typeface="Calibri"/>
                <a:ea typeface="Calibri"/>
                <a:cs typeface="Calibri"/>
                <a:sym typeface="Calibri"/>
              </a:rPr>
              <a:t>relate directly to events and people in the narrative,</a:t>
            </a:r>
            <a:endParaRPr/>
          </a:p>
          <a:p>
            <a:pPr indent="-215900" lvl="1" marL="914400" rtl="0" algn="l">
              <a:lnSpc>
                <a:spcPct val="100000"/>
              </a:lnSpc>
              <a:spcBef>
                <a:spcPts val="0"/>
              </a:spcBef>
              <a:spcAft>
                <a:spcPts val="0"/>
              </a:spcAft>
              <a:buClr>
                <a:schemeClr val="dk1"/>
              </a:buClr>
              <a:buSzPts val="1200"/>
              <a:buFont typeface="Calibri"/>
              <a:buChar char="•"/>
            </a:pPr>
            <a:r>
              <a:rPr lang="en-US">
                <a:latin typeface="Calibri"/>
                <a:ea typeface="Calibri"/>
                <a:cs typeface="Calibri"/>
                <a:sym typeface="Calibri"/>
              </a:rPr>
              <a:t>reveal aspects of the setting that influence people and events, and</a:t>
            </a:r>
            <a:endParaRPr/>
          </a:p>
          <a:p>
            <a:pPr indent="-215900" lvl="1" marL="914400" rtl="0" algn="l">
              <a:lnSpc>
                <a:spcPct val="100000"/>
              </a:lnSpc>
              <a:spcBef>
                <a:spcPts val="0"/>
              </a:spcBef>
              <a:spcAft>
                <a:spcPts val="0"/>
              </a:spcAft>
              <a:buClr>
                <a:schemeClr val="dk1"/>
              </a:buClr>
              <a:buSzPts val="1200"/>
              <a:buFont typeface="Calibri"/>
              <a:buChar char="•"/>
            </a:pPr>
            <a:r>
              <a:rPr lang="en-US">
                <a:latin typeface="Calibri"/>
                <a:ea typeface="Calibri"/>
                <a:cs typeface="Calibri"/>
                <a:sym typeface="Calibri"/>
              </a:rPr>
              <a:t>readers must have in order to understand the narrator’s experience</a:t>
            </a:r>
            <a:endParaRPr/>
          </a:p>
          <a:p>
            <a:pPr indent="-215900" lvl="0" marL="457200" rtl="0" algn="l">
              <a:lnSpc>
                <a:spcPct val="100000"/>
              </a:lnSpc>
              <a:spcBef>
                <a:spcPts val="0"/>
              </a:spcBef>
              <a:spcAft>
                <a:spcPts val="0"/>
              </a:spcAft>
              <a:buClr>
                <a:schemeClr val="dk1"/>
              </a:buClr>
              <a:buSzPts val="1200"/>
              <a:buFont typeface="Calibri"/>
              <a:buAutoNum type="arabicPeriod"/>
            </a:pPr>
            <a:r>
              <a:rPr lang="en-US">
                <a:latin typeface="Calibri"/>
                <a:ea typeface="Calibri"/>
                <a:cs typeface="Calibri"/>
                <a:sym typeface="Calibri"/>
              </a:rPr>
              <a:t>Read aloud a personal narrative from the stack. Then ask the following questions and model responding if students hesitate to answer:</a:t>
            </a:r>
            <a:endParaRPr/>
          </a:p>
          <a:p>
            <a:pPr indent="-215900" lvl="1" marL="914400" rtl="0" algn="l">
              <a:lnSpc>
                <a:spcPct val="100000"/>
              </a:lnSpc>
              <a:spcBef>
                <a:spcPts val="0"/>
              </a:spcBef>
              <a:spcAft>
                <a:spcPts val="0"/>
              </a:spcAft>
              <a:buClr>
                <a:schemeClr val="dk1"/>
              </a:buClr>
              <a:buSzPts val="1200"/>
              <a:buFont typeface="Calibri"/>
              <a:buChar char="•"/>
            </a:pPr>
            <a:r>
              <a:rPr i="1" lang="en-US">
                <a:latin typeface="Calibri"/>
                <a:ea typeface="Calibri"/>
                <a:cs typeface="Calibri"/>
                <a:sym typeface="Calibri"/>
              </a:rPr>
              <a:t>What are three relevant details about one of the characters?</a:t>
            </a:r>
            <a:endParaRPr/>
          </a:p>
          <a:p>
            <a:pPr indent="-215900" lvl="1" marL="914400" rtl="0" algn="l">
              <a:lnSpc>
                <a:spcPct val="100000"/>
              </a:lnSpc>
              <a:spcBef>
                <a:spcPts val="0"/>
              </a:spcBef>
              <a:spcAft>
                <a:spcPts val="0"/>
              </a:spcAft>
              <a:buClr>
                <a:schemeClr val="dk1"/>
              </a:buClr>
              <a:buSzPts val="1200"/>
              <a:buFont typeface="Calibri"/>
              <a:buChar char="•"/>
            </a:pPr>
            <a:r>
              <a:rPr i="1" lang="en-US">
                <a:latin typeface="Calibri"/>
                <a:ea typeface="Calibri"/>
                <a:cs typeface="Calibri"/>
                <a:sym typeface="Calibri"/>
              </a:rPr>
              <a:t>What is the most relevant detail about the setting in this narrative?</a:t>
            </a:r>
            <a:endParaRPr/>
          </a:p>
          <a:p>
            <a:pPr indent="-215900" lvl="1" marL="914400" rtl="0" algn="l">
              <a:lnSpc>
                <a:spcPct val="100000"/>
              </a:lnSpc>
              <a:spcBef>
                <a:spcPts val="0"/>
              </a:spcBef>
              <a:spcAft>
                <a:spcPts val="0"/>
              </a:spcAft>
              <a:buClr>
                <a:schemeClr val="dk1"/>
              </a:buClr>
              <a:buSzPts val="1200"/>
              <a:buFont typeface="Calibri"/>
              <a:buChar char="•"/>
            </a:pPr>
            <a:r>
              <a:rPr i="1" lang="en-US">
                <a:latin typeface="Calibri"/>
                <a:ea typeface="Calibri"/>
                <a:cs typeface="Calibri"/>
                <a:sym typeface="Calibri"/>
              </a:rPr>
              <a:t>Which details would completely change the narrative if the writer left them out? Which details make the narrative engaging?</a:t>
            </a:r>
            <a:endParaRPr/>
          </a:p>
          <a:p>
            <a:pPr indent="-215900" lvl="0" marL="457200" rtl="0" algn="l">
              <a:lnSpc>
                <a:spcPct val="100000"/>
              </a:lnSpc>
              <a:spcBef>
                <a:spcPts val="0"/>
              </a:spcBef>
              <a:spcAft>
                <a:spcPts val="0"/>
              </a:spcAft>
              <a:buClr>
                <a:schemeClr val="dk1"/>
              </a:buClr>
              <a:buSzPts val="1200"/>
              <a:buFont typeface="Calibri"/>
              <a:buAutoNum type="arabicPeriod"/>
            </a:pPr>
            <a:r>
              <a:rPr lang="en-US">
                <a:latin typeface="Calibri"/>
                <a:ea typeface="Calibri"/>
                <a:cs typeface="Calibri"/>
                <a:sym typeface="Calibri"/>
              </a:rPr>
              <a:t>Direct students to p. 81 of the Student Interactive and have them look at the chart. Point out that for the narrative to make sense, it needs to include each detail in the center column. Discuss the explanations in the right column. Then have students complete the activity to improve structure.</a:t>
            </a:r>
            <a:endParaRPr/>
          </a:p>
          <a:p>
            <a:pPr indent="0" lvl="0" marL="0" rtl="0" algn="l">
              <a:lnSpc>
                <a:spcPct val="100000"/>
              </a:lnSpc>
              <a:spcBef>
                <a:spcPts val="0"/>
              </a:spcBef>
              <a:spcAft>
                <a:spcPts val="0"/>
              </a:spcAft>
              <a:buSzPts val="1400"/>
              <a:buNone/>
            </a:pPr>
            <a:r>
              <a:t/>
            </a:r>
            <a:endParaRPr/>
          </a:p>
        </p:txBody>
      </p:sp>
      <p:sp>
        <p:nvSpPr>
          <p:cNvPr id="623" name="Google Shape;623;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6" name="Google Shape;636;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457200" rtl="0" algn="l">
              <a:lnSpc>
                <a:spcPct val="100000"/>
              </a:lnSpc>
              <a:spcBef>
                <a:spcPts val="0"/>
              </a:spcBef>
              <a:spcAft>
                <a:spcPts val="0"/>
              </a:spcAft>
              <a:buSzPts val="1200"/>
              <a:buFont typeface="Calibri"/>
              <a:buAutoNum type="arabicPeriod"/>
            </a:pPr>
            <a:r>
              <a:rPr lang="en-US">
                <a:solidFill>
                  <a:srgbClr val="373536"/>
                </a:solidFill>
                <a:latin typeface="Calibri"/>
                <a:ea typeface="Calibri"/>
                <a:cs typeface="Calibri"/>
                <a:sym typeface="Calibri"/>
              </a:rPr>
              <a:t>After the minilesson, students should transition into independent writing.</a:t>
            </a:r>
            <a:endParaRPr/>
          </a:p>
          <a:p>
            <a:pPr indent="-215900" lvl="0" marL="457200" rtl="0" algn="l">
              <a:lnSpc>
                <a:spcPct val="100000"/>
              </a:lnSpc>
              <a:spcBef>
                <a:spcPts val="0"/>
              </a:spcBef>
              <a:spcAft>
                <a:spcPts val="0"/>
              </a:spcAft>
              <a:buSzPts val="1200"/>
              <a:buFont typeface="Calibri"/>
              <a:buAutoNum type="arabicPeriod"/>
            </a:pPr>
            <a:r>
              <a:rPr lang="en-US">
                <a:solidFill>
                  <a:srgbClr val="373536"/>
                </a:solidFill>
                <a:latin typeface="Calibri"/>
                <a:ea typeface="Calibri"/>
                <a:cs typeface="Calibri"/>
                <a:sym typeface="Calibri"/>
              </a:rPr>
              <a:t>If students struggle to understand relevant details, suggest that they use the categories of people, setting, and events to evaluate whether they have incorporated all the relevant details.</a:t>
            </a:r>
            <a:endParaRPr/>
          </a:p>
          <a:p>
            <a:pPr indent="-215900" lvl="0" marL="457200" rtl="0" algn="l">
              <a:lnSpc>
                <a:spcPct val="100000"/>
              </a:lnSpc>
              <a:spcBef>
                <a:spcPts val="0"/>
              </a:spcBef>
              <a:spcAft>
                <a:spcPts val="0"/>
              </a:spcAft>
              <a:buSzPts val="1200"/>
              <a:buFont typeface="Calibri"/>
              <a:buAutoNum type="arabicPeriod"/>
            </a:pPr>
            <a:r>
              <a:rPr lang="en-US">
                <a:solidFill>
                  <a:srgbClr val="373536"/>
                </a:solidFill>
                <a:latin typeface="Calibri"/>
                <a:ea typeface="Calibri"/>
                <a:cs typeface="Calibri"/>
                <a:sym typeface="Calibri"/>
              </a:rPr>
              <a:t>Additional support may be provided.</a:t>
            </a:r>
            <a:endParaRPr/>
          </a:p>
          <a:p>
            <a:pPr indent="-215900" lvl="1" marL="914400" rtl="0" algn="l">
              <a:lnSpc>
                <a:spcPct val="100000"/>
              </a:lnSpc>
              <a:spcBef>
                <a:spcPts val="0"/>
              </a:spcBef>
              <a:spcAft>
                <a:spcPts val="0"/>
              </a:spcAft>
              <a:buSzPts val="1200"/>
              <a:buFont typeface="Calibri"/>
              <a:buChar char="•"/>
            </a:pPr>
            <a:r>
              <a:rPr b="1" lang="en-US">
                <a:solidFill>
                  <a:srgbClr val="373536"/>
                </a:solidFill>
                <a:latin typeface="Calibri"/>
                <a:ea typeface="Calibri"/>
                <a:cs typeface="Calibri"/>
                <a:sym typeface="Calibri"/>
              </a:rPr>
              <a:t>Modeled </a:t>
            </a:r>
            <a:r>
              <a:rPr lang="en-US">
                <a:solidFill>
                  <a:srgbClr val="373536"/>
                </a:solidFill>
                <a:latin typeface="Calibri"/>
                <a:ea typeface="Calibri"/>
                <a:cs typeface="Calibri"/>
                <a:sym typeface="Calibri"/>
              </a:rPr>
              <a:t>Using a stack text, do a Think Aloud to model determining that a detail is relevant.</a:t>
            </a:r>
            <a:endParaRPr/>
          </a:p>
          <a:p>
            <a:pPr indent="-215900" lvl="1" marL="914400" rtl="0" algn="l">
              <a:lnSpc>
                <a:spcPct val="100000"/>
              </a:lnSpc>
              <a:spcBef>
                <a:spcPts val="0"/>
              </a:spcBef>
              <a:spcAft>
                <a:spcPts val="0"/>
              </a:spcAft>
              <a:buSzPts val="1200"/>
              <a:buFont typeface="Calibri"/>
              <a:buChar char="•"/>
            </a:pPr>
            <a:r>
              <a:rPr b="1" lang="en-US">
                <a:solidFill>
                  <a:srgbClr val="373536"/>
                </a:solidFill>
                <a:latin typeface="Calibri"/>
                <a:ea typeface="Calibri"/>
                <a:cs typeface="Calibri"/>
                <a:sym typeface="Calibri"/>
              </a:rPr>
              <a:t>Shared </a:t>
            </a:r>
            <a:r>
              <a:rPr lang="en-US">
                <a:solidFill>
                  <a:srgbClr val="373536"/>
                </a:solidFill>
                <a:latin typeface="Calibri"/>
                <a:ea typeface="Calibri"/>
                <a:cs typeface="Calibri"/>
                <a:sym typeface="Calibri"/>
              </a:rPr>
              <a:t>Help students develop an organizer for recording relevant details about the people, events, and setting in their own personal narratives. </a:t>
            </a:r>
            <a:endParaRPr/>
          </a:p>
          <a:p>
            <a:pPr indent="-215900" lvl="1" marL="914400" rtl="0" algn="l">
              <a:lnSpc>
                <a:spcPct val="100000"/>
              </a:lnSpc>
              <a:spcBef>
                <a:spcPts val="0"/>
              </a:spcBef>
              <a:spcAft>
                <a:spcPts val="0"/>
              </a:spcAft>
              <a:buSzPts val="1200"/>
              <a:buFont typeface="Calibri"/>
              <a:buChar char="•"/>
            </a:pPr>
            <a:r>
              <a:rPr b="1" lang="en-US">
                <a:solidFill>
                  <a:srgbClr val="373536"/>
                </a:solidFill>
                <a:latin typeface="Calibri"/>
                <a:ea typeface="Calibri"/>
                <a:cs typeface="Calibri"/>
                <a:sym typeface="Calibri"/>
              </a:rPr>
              <a:t>Guided</a:t>
            </a:r>
            <a:r>
              <a:rPr lang="en-US">
                <a:solidFill>
                  <a:srgbClr val="373536"/>
                </a:solidFill>
                <a:latin typeface="Calibri"/>
                <a:ea typeface="Calibri"/>
                <a:cs typeface="Calibri"/>
                <a:sym typeface="Calibri"/>
              </a:rPr>
              <a:t> Provide explicit instruction on how students can decide whether a detail is relevant by asking, “Why do readers need to know this?”</a:t>
            </a:r>
            <a:endParaRPr/>
          </a:p>
          <a:p>
            <a:pPr indent="-215900" lvl="0" marL="457200" rtl="0" algn="l">
              <a:lnSpc>
                <a:spcPct val="100000"/>
              </a:lnSpc>
              <a:spcBef>
                <a:spcPts val="0"/>
              </a:spcBef>
              <a:spcAft>
                <a:spcPts val="0"/>
              </a:spcAft>
              <a:buSzPts val="1200"/>
              <a:buFont typeface="Calibri"/>
              <a:buAutoNum type="arabicPeriod"/>
            </a:pPr>
            <a:r>
              <a:rPr lang="en-US">
                <a:solidFill>
                  <a:srgbClr val="373536"/>
                </a:solidFill>
                <a:latin typeface="Calibri"/>
                <a:ea typeface="Calibri"/>
                <a:cs typeface="Calibri"/>
                <a:sym typeface="Calibri"/>
              </a:rPr>
              <a:t>If students demonstrate understanding, they may use the entire independent writing time to work on this, or they may continue drafting narratives in their writing notebooks. See the Conference Prompts on p. T360.</a:t>
            </a:r>
            <a:endParaRPr/>
          </a:p>
          <a:p>
            <a:pPr indent="-215900" lvl="0" marL="457200" rtl="0" algn="l">
              <a:lnSpc>
                <a:spcPct val="100000"/>
              </a:lnSpc>
              <a:spcBef>
                <a:spcPts val="0"/>
              </a:spcBef>
              <a:spcAft>
                <a:spcPts val="0"/>
              </a:spcAft>
              <a:buSzPts val="1200"/>
              <a:buFont typeface="Calibri"/>
              <a:buAutoNum type="arabicPeriod"/>
            </a:pPr>
            <a:r>
              <a:rPr lang="en-US">
                <a:solidFill>
                  <a:srgbClr val="373536"/>
                </a:solidFill>
                <a:latin typeface="Calibri"/>
                <a:ea typeface="Calibri"/>
                <a:cs typeface="Calibri"/>
                <a:sym typeface="Calibri"/>
              </a:rPr>
              <a:t>Ask several students to share examples of details they deleted from their drafts and explain how they decided these details were distracting.</a:t>
            </a:r>
            <a:endParaRPr/>
          </a:p>
          <a:p>
            <a:pPr indent="-139700" lvl="0" marL="457200" rtl="0" algn="l">
              <a:lnSpc>
                <a:spcPct val="100000"/>
              </a:lnSpc>
              <a:spcBef>
                <a:spcPts val="0"/>
              </a:spcBef>
              <a:spcAft>
                <a:spcPts val="0"/>
              </a:spcAft>
              <a:buSzPts val="1400"/>
              <a:buFont typeface="Arial"/>
              <a:buNone/>
            </a:pPr>
            <a:r>
              <a:t/>
            </a:r>
            <a:endParaRPr>
              <a:solidFill>
                <a:srgbClr val="373536"/>
              </a:solidFill>
              <a:latin typeface="Helvetica Neue"/>
              <a:ea typeface="Helvetica Neue"/>
              <a:cs typeface="Helvetica Neue"/>
              <a:sym typeface="Helvetica Neue"/>
            </a:endParaRPr>
          </a:p>
          <a:p>
            <a:pPr indent="-139700" lvl="1" marL="914400" rtl="0" algn="l">
              <a:lnSpc>
                <a:spcPct val="100000"/>
              </a:lnSpc>
              <a:spcBef>
                <a:spcPts val="0"/>
              </a:spcBef>
              <a:spcAft>
                <a:spcPts val="0"/>
              </a:spcAft>
              <a:buSzPts val="1400"/>
              <a:buFont typeface="Arial"/>
              <a:buNone/>
            </a:pPr>
            <a:r>
              <a:t/>
            </a:r>
            <a:endParaRPr>
              <a:solidFill>
                <a:srgbClr val="373536"/>
              </a:solidFill>
              <a:latin typeface="Helvetica Neue"/>
              <a:ea typeface="Helvetica Neue"/>
              <a:cs typeface="Helvetica Neue"/>
              <a:sym typeface="Helvetica Neue"/>
            </a:endParaRPr>
          </a:p>
          <a:p>
            <a:pPr indent="-139700" lvl="1" marL="914400" rtl="0" algn="l">
              <a:lnSpc>
                <a:spcPct val="100000"/>
              </a:lnSpc>
              <a:spcBef>
                <a:spcPts val="0"/>
              </a:spcBef>
              <a:spcAft>
                <a:spcPts val="0"/>
              </a:spcAft>
              <a:buSzPts val="1400"/>
              <a:buNone/>
            </a:pPr>
            <a:r>
              <a:t/>
            </a:r>
            <a:endParaRPr>
              <a:solidFill>
                <a:srgbClr val="373536"/>
              </a:solidFill>
              <a:latin typeface="Helvetica Neue"/>
              <a:ea typeface="Helvetica Neue"/>
              <a:cs typeface="Helvetica Neue"/>
              <a:sym typeface="Helvetica Neue"/>
            </a:endParaRPr>
          </a:p>
          <a:p>
            <a:pPr indent="-179832" lvl="0" marL="256032" rtl="0" algn="l">
              <a:lnSpc>
                <a:spcPct val="100000"/>
              </a:lnSpc>
              <a:spcBef>
                <a:spcPts val="0"/>
              </a:spcBef>
              <a:spcAft>
                <a:spcPts val="0"/>
              </a:spcAft>
              <a:buClr>
                <a:schemeClr val="dk1"/>
              </a:buClr>
              <a:buSzPts val="1200"/>
              <a:buFont typeface="Calibri"/>
              <a:buNone/>
            </a:pPr>
            <a:r>
              <a:t/>
            </a:r>
            <a:endParaRPr/>
          </a:p>
        </p:txBody>
      </p:sp>
      <p:sp>
        <p:nvSpPr>
          <p:cNvPr id="637" name="Google Shape;637;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7" name="Shape 647"/>
        <p:cNvGrpSpPr/>
        <p:nvPr/>
      </p:nvGrpSpPr>
      <p:grpSpPr>
        <a:xfrm>
          <a:off x="0" y="0"/>
          <a:ext cx="0" cy="0"/>
          <a:chOff x="0" y="0"/>
          <a:chExt cx="0" cy="0"/>
        </a:xfrm>
      </p:grpSpPr>
      <p:sp>
        <p:nvSpPr>
          <p:cNvPr id="648" name="Google Shape;648;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9" name="Google Shape;649;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457200" rtl="0" algn="l">
              <a:lnSpc>
                <a:spcPct val="100000"/>
              </a:lnSpc>
              <a:spcBef>
                <a:spcPts val="0"/>
              </a:spcBef>
              <a:spcAft>
                <a:spcPts val="0"/>
              </a:spcAft>
              <a:buClr>
                <a:schemeClr val="dk1"/>
              </a:buClr>
              <a:buSzPts val="1200"/>
              <a:buFont typeface="Calibri"/>
              <a:buAutoNum type="arabicPeriod"/>
            </a:pPr>
            <a:r>
              <a:rPr lang="en-US">
                <a:latin typeface="Calibri"/>
                <a:ea typeface="Calibri"/>
                <a:cs typeface="Calibri"/>
                <a:sym typeface="Calibri"/>
              </a:rPr>
              <a:t>Remind students that adding a suffix can change the spelling of a base word. Students should use these rules when spelling words in their own writing.</a:t>
            </a:r>
            <a:endParaRPr/>
          </a:p>
          <a:p>
            <a:pPr indent="-215900" lvl="0" marL="457200" rtl="0" algn="l">
              <a:lnSpc>
                <a:spcPct val="100000"/>
              </a:lnSpc>
              <a:spcBef>
                <a:spcPts val="0"/>
              </a:spcBef>
              <a:spcAft>
                <a:spcPts val="0"/>
              </a:spcAft>
              <a:buClr>
                <a:schemeClr val="dk1"/>
              </a:buClr>
              <a:buSzPts val="1200"/>
              <a:buFont typeface="Calibri"/>
              <a:buAutoNum type="arabicPeriod"/>
            </a:pPr>
            <a:r>
              <a:rPr lang="en-US">
                <a:latin typeface="Calibri"/>
                <a:ea typeface="Calibri"/>
                <a:cs typeface="Calibri"/>
                <a:sym typeface="Calibri"/>
              </a:rPr>
              <a:t>Display the following sentences. Have students rewrite the sentences with the correct spelling of the base word with suffix.</a:t>
            </a:r>
            <a:endParaRPr/>
          </a:p>
          <a:p>
            <a:pPr indent="-215900" lvl="1" marL="914400" rtl="0" algn="l">
              <a:lnSpc>
                <a:spcPct val="100000"/>
              </a:lnSpc>
              <a:spcBef>
                <a:spcPts val="0"/>
              </a:spcBef>
              <a:spcAft>
                <a:spcPts val="0"/>
              </a:spcAft>
              <a:buClr>
                <a:schemeClr val="dk1"/>
              </a:buClr>
              <a:buSzPts val="1200"/>
              <a:buFont typeface="Calibri"/>
              <a:buChar char="•"/>
            </a:pPr>
            <a:r>
              <a:rPr lang="en-US">
                <a:latin typeface="Calibri"/>
                <a:ea typeface="Calibri"/>
                <a:cs typeface="Calibri"/>
                <a:sym typeface="Calibri"/>
              </a:rPr>
              <a:t> I cooperate with the people in my (commune).</a:t>
            </a:r>
            <a:endParaRPr/>
          </a:p>
          <a:p>
            <a:pPr indent="-215900" lvl="1" marL="914400" rtl="0" algn="l">
              <a:lnSpc>
                <a:spcPct val="100000"/>
              </a:lnSpc>
              <a:spcBef>
                <a:spcPts val="0"/>
              </a:spcBef>
              <a:spcAft>
                <a:spcPts val="0"/>
              </a:spcAft>
              <a:buClr>
                <a:schemeClr val="dk1"/>
              </a:buClr>
              <a:buSzPts val="1200"/>
              <a:buFont typeface="Calibri"/>
              <a:buChar char="•"/>
            </a:pPr>
            <a:r>
              <a:rPr lang="en-US">
                <a:latin typeface="Calibri"/>
                <a:ea typeface="Calibri"/>
                <a:cs typeface="Calibri"/>
                <a:sym typeface="Calibri"/>
              </a:rPr>
              <a:t>Food and water are (base) necessities</a:t>
            </a:r>
            <a:endParaRPr/>
          </a:p>
          <a:p>
            <a:pPr indent="-215900" lvl="0" marL="457200" rtl="0" algn="l">
              <a:lnSpc>
                <a:spcPct val="100000"/>
              </a:lnSpc>
              <a:spcBef>
                <a:spcPts val="0"/>
              </a:spcBef>
              <a:spcAft>
                <a:spcPts val="0"/>
              </a:spcAft>
              <a:buClr>
                <a:schemeClr val="dk1"/>
              </a:buClr>
              <a:buSzPts val="1200"/>
              <a:buFont typeface="Calibri"/>
              <a:buAutoNum type="arabicPeriod"/>
            </a:pPr>
            <a:r>
              <a:rPr b="0" lang="en-US" sz="1200">
                <a:latin typeface="Calibri"/>
                <a:ea typeface="Calibri"/>
                <a:cs typeface="Calibri"/>
                <a:sym typeface="Calibri"/>
              </a:rPr>
              <a:t>APPLY Have students complete </a:t>
            </a:r>
            <a:r>
              <a:rPr b="0" i="1" lang="en-US" sz="1200">
                <a:latin typeface="Calibri"/>
                <a:ea typeface="Calibri"/>
                <a:cs typeface="Calibri"/>
                <a:sym typeface="Calibri"/>
              </a:rPr>
              <a:t>Spelling </a:t>
            </a:r>
            <a:r>
              <a:rPr b="0" lang="en-US" sz="1200">
                <a:latin typeface="Calibri"/>
                <a:ea typeface="Calibri"/>
                <a:cs typeface="Calibri"/>
                <a:sym typeface="Calibri"/>
              </a:rPr>
              <a:t>p. 7 from the </a:t>
            </a:r>
            <a:r>
              <a:rPr b="0" i="1" lang="en-US" sz="1200">
                <a:latin typeface="Calibri"/>
                <a:ea typeface="Calibri"/>
                <a:cs typeface="Calibri"/>
                <a:sym typeface="Calibri"/>
              </a:rPr>
              <a:t>Resource Download Center</a:t>
            </a:r>
            <a:r>
              <a:rPr b="0" lang="en-US" sz="1200">
                <a:latin typeface="Calibri"/>
                <a:ea typeface="Calibri"/>
                <a:cs typeface="Calibri"/>
                <a:sym typeface="Calibri"/>
              </a:rPr>
              <a:t>. </a:t>
            </a:r>
            <a:r>
              <a:rPr b="1" i="0" lang="en-US" u="none" strike="noStrike">
                <a:latin typeface="Calibri"/>
                <a:ea typeface="Calibri"/>
                <a:cs typeface="Calibri"/>
                <a:sym typeface="Calibri"/>
              </a:rPr>
              <a:t>Click path: Table of Contents -&gt; Resource Download Center -&gt; Spelling -&gt; U1W2</a:t>
            </a:r>
            <a:endParaRPr b="1">
              <a:latin typeface="Calibri"/>
              <a:ea typeface="Calibri"/>
              <a:cs typeface="Calibri"/>
              <a:sym typeface="Calibri"/>
            </a:endParaRPr>
          </a:p>
          <a:p>
            <a:pPr indent="0" lvl="0" marL="0" rtl="0" algn="l">
              <a:lnSpc>
                <a:spcPct val="100000"/>
              </a:lnSpc>
              <a:spcBef>
                <a:spcPts val="0"/>
              </a:spcBef>
              <a:spcAft>
                <a:spcPts val="0"/>
              </a:spcAft>
              <a:buSzPts val="1400"/>
              <a:buNone/>
            </a:pPr>
            <a:r>
              <a:t/>
            </a:r>
            <a:endParaRPr i="0" u="none" strike="noStrike"/>
          </a:p>
        </p:txBody>
      </p:sp>
      <p:sp>
        <p:nvSpPr>
          <p:cNvPr id="650" name="Google Shape;650;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9" name="Shape 659"/>
        <p:cNvGrpSpPr/>
        <p:nvPr/>
      </p:nvGrpSpPr>
      <p:grpSpPr>
        <a:xfrm>
          <a:off x="0" y="0"/>
          <a:ext cx="0" cy="0"/>
          <a:chOff x="0" y="0"/>
          <a:chExt cx="0" cy="0"/>
        </a:xfrm>
      </p:grpSpPr>
      <p:sp>
        <p:nvSpPr>
          <p:cNvPr id="660" name="Google Shape;660;p1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1" name="Google Shape;661;p10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3359" lvl="0" marL="210312" rtl="0" algn="l">
              <a:lnSpc>
                <a:spcPct val="100000"/>
              </a:lnSpc>
              <a:spcBef>
                <a:spcPts val="0"/>
              </a:spcBef>
              <a:spcAft>
                <a:spcPts val="0"/>
              </a:spcAft>
              <a:buSzPts val="1200"/>
              <a:buFont typeface="Calibri"/>
              <a:buAutoNum type="arabicPeriod"/>
            </a:pPr>
            <a:r>
              <a:rPr lang="en-US" sz="1200">
                <a:solidFill>
                  <a:srgbClr val="373536"/>
                </a:solidFill>
                <a:latin typeface="Calibri"/>
                <a:ea typeface="Calibri"/>
                <a:cs typeface="Calibri"/>
                <a:sym typeface="Calibri"/>
              </a:rPr>
              <a:t>Every sentence needs a subject and a predicate. A simple subject is a noun or pronoun telling who or what the sentence is about. A compound subject is two or more simple subjects joined by a conjunction, such as and. A simple predicate is the main verb, which tells what the subject is or does. A compound predicate is two or more simple predicates joined by a conjunction.</a:t>
            </a:r>
            <a:endParaRPr/>
          </a:p>
          <a:p>
            <a:pPr indent="-213359" lvl="0" marL="210312" rtl="0" algn="l">
              <a:lnSpc>
                <a:spcPct val="100000"/>
              </a:lnSpc>
              <a:spcBef>
                <a:spcPts val="0"/>
              </a:spcBef>
              <a:spcAft>
                <a:spcPts val="0"/>
              </a:spcAft>
              <a:buSzPts val="1200"/>
              <a:buFont typeface="Calibri"/>
              <a:buAutoNum type="arabicPeriod"/>
            </a:pPr>
            <a:r>
              <a:rPr lang="en-US" sz="1200">
                <a:solidFill>
                  <a:srgbClr val="373536"/>
                </a:solidFill>
                <a:latin typeface="Calibri"/>
                <a:ea typeface="Calibri"/>
                <a:cs typeface="Calibri"/>
                <a:sym typeface="Calibri"/>
              </a:rPr>
              <a:t>To reinforce the instruction, ask students to suggest two simple subjects and as a class write a sentence with a compound simple subject. Then replace the period with the word and, and ask “what else did they do?” Fill in the phrase to create a sentence with a compound predicate. </a:t>
            </a:r>
            <a:endParaRPr/>
          </a:p>
          <a:p>
            <a:pPr indent="-213359" lvl="0" marL="210312" rtl="0" algn="l">
              <a:lnSpc>
                <a:spcPct val="100000"/>
              </a:lnSpc>
              <a:spcBef>
                <a:spcPts val="0"/>
              </a:spcBef>
              <a:spcAft>
                <a:spcPts val="0"/>
              </a:spcAft>
              <a:buSzPts val="1200"/>
              <a:buFont typeface="Calibri"/>
              <a:buAutoNum type="arabicPeriod"/>
            </a:pPr>
            <a:r>
              <a:rPr lang="en-US" sz="1200">
                <a:solidFill>
                  <a:srgbClr val="373536"/>
                </a:solidFill>
                <a:latin typeface="Calibri"/>
                <a:ea typeface="Calibri"/>
                <a:cs typeface="Calibri"/>
                <a:sym typeface="Calibri"/>
              </a:rPr>
              <a:t>Write another example together as a class and have students identify each subject, each predicate, and the conjunction to confirm that that the sentence has a compound subject and a compound predicate.</a:t>
            </a:r>
            <a:endParaRPr/>
          </a:p>
          <a:p>
            <a:pPr indent="-139700" lvl="0" marL="228600" rtl="0" algn="l">
              <a:lnSpc>
                <a:spcPct val="100000"/>
              </a:lnSpc>
              <a:spcBef>
                <a:spcPts val="0"/>
              </a:spcBef>
              <a:spcAft>
                <a:spcPts val="0"/>
              </a:spcAft>
              <a:buSzPts val="1200"/>
              <a:buFont typeface="Calibri"/>
              <a:buNone/>
            </a:pPr>
            <a:r>
              <a:t/>
            </a:r>
            <a:endParaRPr b="0" i="0" sz="1800" u="none" strike="noStrike">
              <a:solidFill>
                <a:srgbClr val="000000"/>
              </a:solidFill>
              <a:latin typeface="Calibri"/>
              <a:ea typeface="Calibri"/>
              <a:cs typeface="Calibri"/>
              <a:sym typeface="Calibri"/>
            </a:endParaRPr>
          </a:p>
        </p:txBody>
      </p:sp>
      <p:sp>
        <p:nvSpPr>
          <p:cNvPr id="662" name="Google Shape;662;p10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3" name="Shape 673"/>
        <p:cNvGrpSpPr/>
        <p:nvPr/>
      </p:nvGrpSpPr>
      <p:grpSpPr>
        <a:xfrm>
          <a:off x="0" y="0"/>
          <a:ext cx="0" cy="0"/>
          <a:chOff x="0" y="0"/>
          <a:chExt cx="0" cy="0"/>
        </a:xfrm>
      </p:grpSpPr>
      <p:sp>
        <p:nvSpPr>
          <p:cNvPr id="674" name="Google Shape;674;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5" name="Google Shape;675;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76" name="Google Shape;676;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4" name="Shape 684"/>
        <p:cNvGrpSpPr/>
        <p:nvPr/>
      </p:nvGrpSpPr>
      <p:grpSpPr>
        <a:xfrm>
          <a:off x="0" y="0"/>
          <a:ext cx="0" cy="0"/>
          <a:chOff x="0" y="0"/>
          <a:chExt cx="0" cy="0"/>
        </a:xfrm>
      </p:grpSpPr>
      <p:sp>
        <p:nvSpPr>
          <p:cNvPr id="685" name="Google Shape;685;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6" name="Google Shape;686;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3359" lvl="0" marL="228600" rtl="0" algn="l">
              <a:lnSpc>
                <a:spcPct val="100000"/>
              </a:lnSpc>
              <a:spcBef>
                <a:spcPts val="0"/>
              </a:spcBef>
              <a:spcAft>
                <a:spcPts val="0"/>
              </a:spcAft>
              <a:buClr>
                <a:schemeClr val="dk1"/>
              </a:buClr>
              <a:buSzPts val="1200"/>
              <a:buFont typeface="Calibri"/>
              <a:buAutoNum type="arabicPeriod"/>
            </a:pPr>
            <a:r>
              <a:rPr lang="en-US">
                <a:latin typeface="Calibri"/>
                <a:ea typeface="Calibri"/>
                <a:cs typeface="Calibri"/>
                <a:sym typeface="Calibri"/>
              </a:rPr>
              <a:t>Active readers ask themselves questions about a text before, during, and after reading. Then they look for answers to those questions as they read further.</a:t>
            </a:r>
            <a:endParaRPr/>
          </a:p>
          <a:p>
            <a:pPr indent="-215900" lvl="1" marL="914400" rtl="0" algn="l">
              <a:lnSpc>
                <a:spcPct val="100000"/>
              </a:lnSpc>
              <a:spcBef>
                <a:spcPts val="0"/>
              </a:spcBef>
              <a:spcAft>
                <a:spcPts val="0"/>
              </a:spcAft>
              <a:buClr>
                <a:schemeClr val="dk1"/>
              </a:buClr>
              <a:buSzPts val="1200"/>
              <a:buFont typeface="Calibri"/>
              <a:buChar char="•"/>
            </a:pPr>
            <a:r>
              <a:rPr lang="en-US">
                <a:latin typeface="Calibri"/>
                <a:ea typeface="Calibri"/>
                <a:cs typeface="Calibri"/>
                <a:sym typeface="Calibri"/>
              </a:rPr>
              <a:t>Think about information you read in the text that interests you, makes you wonder, or is unclear, and ask yourself a question about it.</a:t>
            </a:r>
            <a:endParaRPr/>
          </a:p>
          <a:p>
            <a:pPr indent="-215900" lvl="1" marL="914400" rtl="0" algn="l">
              <a:lnSpc>
                <a:spcPct val="100000"/>
              </a:lnSpc>
              <a:spcBef>
                <a:spcPts val="0"/>
              </a:spcBef>
              <a:spcAft>
                <a:spcPts val="0"/>
              </a:spcAft>
              <a:buClr>
                <a:schemeClr val="dk1"/>
              </a:buClr>
              <a:buSzPts val="1200"/>
              <a:buFont typeface="Calibri"/>
              <a:buChar char="•"/>
            </a:pPr>
            <a:r>
              <a:rPr lang="en-US">
                <a:latin typeface="Calibri"/>
                <a:ea typeface="Calibri"/>
                <a:cs typeface="Calibri"/>
                <a:sym typeface="Calibri"/>
              </a:rPr>
              <a:t> Keep the question in mind as you continue to read, looking for details in the text that lead to an answer.</a:t>
            </a:r>
            <a:endParaRPr/>
          </a:p>
          <a:p>
            <a:pPr indent="-213359" lvl="0" marL="228600" rtl="0" algn="l">
              <a:lnSpc>
                <a:spcPct val="100000"/>
              </a:lnSpc>
              <a:spcBef>
                <a:spcPts val="0"/>
              </a:spcBef>
              <a:spcAft>
                <a:spcPts val="0"/>
              </a:spcAft>
              <a:buClr>
                <a:schemeClr val="dk1"/>
              </a:buClr>
              <a:buSzPts val="1200"/>
              <a:buFont typeface="Calibri"/>
              <a:buAutoNum type="arabicPeriod"/>
            </a:pPr>
            <a:r>
              <a:rPr lang="en-US">
                <a:latin typeface="Calibri"/>
                <a:ea typeface="Calibri"/>
                <a:cs typeface="Calibri"/>
                <a:sym typeface="Calibri"/>
              </a:rPr>
              <a:t>Use the Close Read note on p. 57 of the Student Interactive to model how to generate questions.</a:t>
            </a:r>
            <a:endParaRPr/>
          </a:p>
          <a:p>
            <a:pPr indent="-215900" lvl="1" marL="914400" rtl="0" algn="l">
              <a:lnSpc>
                <a:spcPct val="100000"/>
              </a:lnSpc>
              <a:spcBef>
                <a:spcPts val="0"/>
              </a:spcBef>
              <a:spcAft>
                <a:spcPts val="0"/>
              </a:spcAft>
              <a:buClr>
                <a:schemeClr val="dk1"/>
              </a:buClr>
              <a:buSzPts val="1200"/>
              <a:buFont typeface="Calibri"/>
              <a:buChar char="•"/>
            </a:pPr>
            <a:r>
              <a:rPr lang="en-US"/>
              <a:t>Say: </a:t>
            </a:r>
            <a:r>
              <a:rPr lang="en-US">
                <a:latin typeface="Calibri"/>
                <a:ea typeface="Calibri"/>
                <a:cs typeface="Calibri"/>
                <a:sym typeface="Calibri"/>
              </a:rPr>
              <a:t> </a:t>
            </a:r>
            <a:r>
              <a:rPr i="1" lang="en-US">
                <a:latin typeface="Calibri"/>
                <a:ea typeface="Calibri"/>
                <a:cs typeface="Calibri"/>
                <a:sym typeface="Calibri"/>
              </a:rPr>
              <a:t>In the sentence in paragraph 6, I read that Mary was “just a few years old” when her father taught her to hunt for fossils on the rocky beach near their home.</a:t>
            </a:r>
            <a:endParaRPr/>
          </a:p>
          <a:p>
            <a:pPr indent="-215900" lvl="1" marL="914400" rtl="0" algn="l">
              <a:lnSpc>
                <a:spcPct val="100000"/>
              </a:lnSpc>
              <a:spcBef>
                <a:spcPts val="0"/>
              </a:spcBef>
              <a:spcAft>
                <a:spcPts val="0"/>
              </a:spcAft>
              <a:buClr>
                <a:schemeClr val="dk1"/>
              </a:buClr>
              <a:buSzPts val="1200"/>
              <a:buFont typeface="Calibri"/>
              <a:buChar char="•"/>
            </a:pPr>
            <a:r>
              <a:rPr lang="en-US"/>
              <a:t>Say:</a:t>
            </a:r>
            <a:r>
              <a:rPr i="1" lang="en-US">
                <a:latin typeface="Calibri"/>
                <a:ea typeface="Calibri"/>
                <a:cs typeface="Calibri"/>
                <a:sym typeface="Calibri"/>
              </a:rPr>
              <a:t>This makes me wonder what led Mary to start collecting fossils at such a young age. I will highlight these words and write my question in the chart. I will keep this question in mind as I continue reading.</a:t>
            </a:r>
            <a:endParaRPr/>
          </a:p>
          <a:p>
            <a:pPr indent="-215900" lvl="1" marL="914400" rtl="0" algn="l">
              <a:lnSpc>
                <a:spcPct val="100000"/>
              </a:lnSpc>
              <a:spcBef>
                <a:spcPts val="0"/>
              </a:spcBef>
              <a:spcAft>
                <a:spcPts val="0"/>
              </a:spcAft>
              <a:buClr>
                <a:schemeClr val="dk1"/>
              </a:buClr>
              <a:buSzPts val="1200"/>
              <a:buFont typeface="Calibri"/>
              <a:buChar char="•"/>
            </a:pPr>
            <a:r>
              <a:rPr lang="en-US"/>
              <a:t>Say: </a:t>
            </a:r>
            <a:r>
              <a:rPr i="1" lang="en-US">
                <a:latin typeface="Calibri"/>
                <a:ea typeface="Calibri"/>
                <a:cs typeface="Calibri"/>
                <a:sym typeface="Calibri"/>
              </a:rPr>
              <a:t>When I read the second sentence in paragraph 6, I realize that it answers my question. What led young Mary to start collecting fossils was that her father taught her how. I will highlight this sentence and record it as evidence in the chart.</a:t>
            </a:r>
            <a:endParaRPr/>
          </a:p>
          <a:p>
            <a:pPr indent="-215900" lvl="1" marL="914400" rtl="0" algn="l">
              <a:lnSpc>
                <a:spcPct val="100000"/>
              </a:lnSpc>
              <a:spcBef>
                <a:spcPts val="0"/>
              </a:spcBef>
              <a:spcAft>
                <a:spcPts val="0"/>
              </a:spcAft>
              <a:buClr>
                <a:schemeClr val="dk1"/>
              </a:buClr>
              <a:buSzPts val="1200"/>
              <a:buFont typeface="Calibri"/>
              <a:buChar char="•"/>
            </a:pPr>
            <a:r>
              <a:rPr lang="en-US">
                <a:latin typeface="Calibri"/>
                <a:ea typeface="Calibri"/>
                <a:cs typeface="Calibri"/>
                <a:sym typeface="Calibri"/>
              </a:rPr>
              <a:t>Have partners read paragraphs 9–15 together, alternating paragraphs. Then have them generate a question to clarify an idea.</a:t>
            </a:r>
            <a:endParaRPr/>
          </a:p>
          <a:p>
            <a:pPr indent="-60960" lvl="0" marL="137160" rtl="0" algn="l">
              <a:lnSpc>
                <a:spcPct val="100000"/>
              </a:lnSpc>
              <a:spcBef>
                <a:spcPts val="0"/>
              </a:spcBef>
              <a:spcAft>
                <a:spcPts val="0"/>
              </a:spcAft>
              <a:buClr>
                <a:schemeClr val="dk1"/>
              </a:buClr>
              <a:buSzPts val="1200"/>
              <a:buFont typeface="Calibri"/>
              <a:buNone/>
            </a:pPr>
            <a:r>
              <a:t/>
            </a:r>
            <a:endParaRPr i="0">
              <a:latin typeface="Calibri"/>
              <a:ea typeface="Calibri"/>
              <a:cs typeface="Calibri"/>
              <a:sym typeface="Calibri"/>
            </a:endParaRPr>
          </a:p>
        </p:txBody>
      </p:sp>
      <p:sp>
        <p:nvSpPr>
          <p:cNvPr id="687" name="Google Shape;687;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p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9" name="Google Shape;699;p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213359" lvl="0" marL="228600" rtl="0" algn="l">
              <a:lnSpc>
                <a:spcPct val="100000"/>
              </a:lnSpc>
              <a:spcBef>
                <a:spcPts val="0"/>
              </a:spcBef>
              <a:spcAft>
                <a:spcPts val="0"/>
              </a:spcAft>
              <a:buClr>
                <a:schemeClr val="dk1"/>
              </a:buClr>
              <a:buSzPts val="1200"/>
              <a:buFont typeface="Calibri"/>
              <a:buAutoNum type="arabicPeriod"/>
            </a:pPr>
            <a:r>
              <a:rPr lang="en-US">
                <a:latin typeface="Calibri"/>
                <a:ea typeface="Calibri"/>
                <a:cs typeface="Calibri"/>
                <a:sym typeface="Calibri"/>
              </a:rPr>
              <a:t>Have students </a:t>
            </a:r>
            <a:r>
              <a:rPr lang="en-US"/>
              <a:t>reread paragraphs 12-14.</a:t>
            </a:r>
            <a:r>
              <a:rPr lang="en-US">
                <a:latin typeface="Calibri"/>
                <a:ea typeface="Calibri"/>
                <a:cs typeface="Calibri"/>
                <a:sym typeface="Calibri"/>
              </a:rPr>
              <a:t>. </a:t>
            </a:r>
            <a:endParaRPr/>
          </a:p>
          <a:p>
            <a:pPr indent="-213359" lvl="0" marL="228600" rtl="0" algn="l">
              <a:lnSpc>
                <a:spcPct val="100000"/>
              </a:lnSpc>
              <a:spcBef>
                <a:spcPts val="0"/>
              </a:spcBef>
              <a:spcAft>
                <a:spcPts val="0"/>
              </a:spcAft>
              <a:buClr>
                <a:schemeClr val="dk1"/>
              </a:buClr>
              <a:buSzPts val="1200"/>
              <a:buFont typeface="Calibri"/>
              <a:buAutoNum type="arabicPeriod"/>
            </a:pPr>
            <a:r>
              <a:rPr lang="en-US">
                <a:latin typeface="Calibri"/>
                <a:ea typeface="Calibri"/>
                <a:cs typeface="Calibri"/>
                <a:sym typeface="Calibri"/>
              </a:rPr>
              <a:t>Say: </a:t>
            </a:r>
            <a:r>
              <a:rPr i="1" lang="en-US"/>
              <a:t>What questions did Mary have about their fossil find, and when did she find an answer? Highlight the relevant details about Mary’s curiosity.</a:t>
            </a:r>
            <a:r>
              <a:rPr i="1" lang="en-US">
                <a:latin typeface="Calibri"/>
                <a:ea typeface="Calibri"/>
                <a:cs typeface="Calibri"/>
                <a:sym typeface="Calibri"/>
              </a:rPr>
              <a:t> </a:t>
            </a:r>
            <a:r>
              <a:rPr lang="en-US">
                <a:latin typeface="Calibri"/>
                <a:ea typeface="Calibri"/>
                <a:cs typeface="Calibri"/>
                <a:sym typeface="Calibri"/>
              </a:rPr>
              <a:t>See student page for possible responses.</a:t>
            </a:r>
            <a:endParaRPr/>
          </a:p>
          <a:p>
            <a:pPr indent="-213359" lvl="0" marL="228600" rtl="0" algn="l">
              <a:lnSpc>
                <a:spcPct val="100000"/>
              </a:lnSpc>
              <a:spcBef>
                <a:spcPts val="0"/>
              </a:spcBef>
              <a:spcAft>
                <a:spcPts val="0"/>
              </a:spcAft>
              <a:buClr>
                <a:schemeClr val="dk1"/>
              </a:buClr>
              <a:buSzPts val="1200"/>
              <a:buFont typeface="Calibri"/>
              <a:buAutoNum type="arabicPeriod"/>
            </a:pPr>
            <a:r>
              <a:rPr lang="en-US">
                <a:latin typeface="Calibri"/>
                <a:ea typeface="Calibri"/>
                <a:cs typeface="Calibri"/>
                <a:sym typeface="Calibri"/>
              </a:rPr>
              <a:t>Ask students to keep the selection title in mind to explain why the question they generated might be important. Possible response: With the “remarkable discoveries” mentioned in the title, I think the answer to the question “Why is Mary’s father teaching her to find fossils?” will relate to the main idea.  </a:t>
            </a:r>
            <a:r>
              <a:rPr b="1" lang="en-US">
                <a:latin typeface="Calibri"/>
                <a:ea typeface="Calibri"/>
                <a:cs typeface="Calibri"/>
                <a:sym typeface="Calibri"/>
              </a:rPr>
              <a:t>DOK 2</a:t>
            </a:r>
            <a:endParaRPr/>
          </a:p>
          <a:p>
            <a:pPr indent="-60960" lvl="0" marL="137160" rtl="0" algn="l">
              <a:lnSpc>
                <a:spcPct val="100000"/>
              </a:lnSpc>
              <a:spcBef>
                <a:spcPts val="0"/>
              </a:spcBef>
              <a:spcAft>
                <a:spcPts val="0"/>
              </a:spcAft>
              <a:buClr>
                <a:schemeClr val="dk1"/>
              </a:buClr>
              <a:buSzPts val="1200"/>
              <a:buFont typeface="Calibri"/>
              <a:buNone/>
            </a:pPr>
            <a:r>
              <a:t/>
            </a:r>
            <a:endParaRPr i="0">
              <a:latin typeface="Calibri"/>
              <a:ea typeface="Calibri"/>
              <a:cs typeface="Calibri"/>
              <a:sym typeface="Calibri"/>
            </a:endParaRPr>
          </a:p>
        </p:txBody>
      </p:sp>
      <p:sp>
        <p:nvSpPr>
          <p:cNvPr id="700" name="Google Shape;700;p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0" name="Shape 710"/>
        <p:cNvGrpSpPr/>
        <p:nvPr/>
      </p:nvGrpSpPr>
      <p:grpSpPr>
        <a:xfrm>
          <a:off x="0" y="0"/>
          <a:ext cx="0" cy="0"/>
          <a:chOff x="0" y="0"/>
          <a:chExt cx="0" cy="0"/>
        </a:xfrm>
      </p:grpSpPr>
      <p:sp>
        <p:nvSpPr>
          <p:cNvPr id="711" name="Google Shape;711;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2" name="Google Shape;712;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3359" lvl="0" marL="228600" rtl="0" algn="l">
              <a:lnSpc>
                <a:spcPct val="100000"/>
              </a:lnSpc>
              <a:spcBef>
                <a:spcPts val="0"/>
              </a:spcBef>
              <a:spcAft>
                <a:spcPts val="0"/>
              </a:spcAft>
              <a:buClr>
                <a:schemeClr val="dk1"/>
              </a:buClr>
              <a:buSzPts val="1200"/>
              <a:buFont typeface="Calibri"/>
              <a:buAutoNum type="arabicPeriod"/>
            </a:pPr>
            <a:r>
              <a:rPr lang="en-US">
                <a:latin typeface="Calibri"/>
                <a:ea typeface="Calibri"/>
                <a:cs typeface="Calibri"/>
                <a:sym typeface="Calibri"/>
              </a:rPr>
              <a:t>Have students scan paragraph 22. </a:t>
            </a:r>
            <a:endParaRPr/>
          </a:p>
          <a:p>
            <a:pPr indent="-213359" lvl="0" marL="228600" rtl="0" algn="l">
              <a:lnSpc>
                <a:spcPct val="100000"/>
              </a:lnSpc>
              <a:spcBef>
                <a:spcPts val="0"/>
              </a:spcBef>
              <a:spcAft>
                <a:spcPts val="0"/>
              </a:spcAft>
              <a:buClr>
                <a:schemeClr val="dk1"/>
              </a:buClr>
              <a:buSzPts val="1200"/>
              <a:buFont typeface="Calibri"/>
              <a:buAutoNum type="arabicPeriod"/>
            </a:pPr>
            <a:r>
              <a:rPr lang="en-US">
                <a:latin typeface="Calibri"/>
                <a:ea typeface="Calibri"/>
                <a:cs typeface="Calibri"/>
                <a:sym typeface="Calibri"/>
              </a:rPr>
              <a:t>Say</a:t>
            </a:r>
            <a:r>
              <a:rPr i="1" lang="en-US">
                <a:latin typeface="Calibri"/>
                <a:ea typeface="Calibri"/>
                <a:cs typeface="Calibri"/>
                <a:sym typeface="Calibri"/>
              </a:rPr>
              <a:t>: Besides selling fossils, why might Mary have had a shop? Highlight the parts of this paragraph that describe what Mary did in her shop.</a:t>
            </a:r>
            <a:r>
              <a:rPr lang="en-US">
                <a:latin typeface="Calibri"/>
                <a:ea typeface="Calibri"/>
                <a:cs typeface="Calibri"/>
                <a:sym typeface="Calibri"/>
              </a:rPr>
              <a:t> See student page for possible responses.</a:t>
            </a:r>
            <a:endParaRPr/>
          </a:p>
          <a:p>
            <a:pPr indent="-213359" lvl="0" marL="228600" rtl="0" algn="l">
              <a:lnSpc>
                <a:spcPct val="100000"/>
              </a:lnSpc>
              <a:spcBef>
                <a:spcPts val="0"/>
              </a:spcBef>
              <a:spcAft>
                <a:spcPts val="0"/>
              </a:spcAft>
              <a:buClr>
                <a:schemeClr val="dk1"/>
              </a:buClr>
              <a:buSzPts val="1200"/>
              <a:buFont typeface="Calibri"/>
              <a:buAutoNum type="arabicPeriod"/>
            </a:pPr>
            <a:r>
              <a:rPr lang="en-US">
                <a:latin typeface="Calibri"/>
                <a:ea typeface="Calibri"/>
                <a:cs typeface="Calibri"/>
                <a:sym typeface="Calibri"/>
              </a:rPr>
              <a:t>Ask students to generate and record questions related to the information in this paragraph. Possible responses: How did Mary pursue her interest in fossils? What books did she study? What did her drawings look like?  </a:t>
            </a:r>
            <a:r>
              <a:rPr b="1" lang="en-US">
                <a:latin typeface="Calibri"/>
                <a:ea typeface="Calibri"/>
                <a:cs typeface="Calibri"/>
                <a:sym typeface="Calibri"/>
              </a:rPr>
              <a:t>DOK 2</a:t>
            </a:r>
            <a:endParaRPr/>
          </a:p>
          <a:p>
            <a:pPr indent="-60960" lvl="0" marL="137160" rtl="0" algn="l">
              <a:lnSpc>
                <a:spcPct val="100000"/>
              </a:lnSpc>
              <a:spcBef>
                <a:spcPts val="0"/>
              </a:spcBef>
              <a:spcAft>
                <a:spcPts val="0"/>
              </a:spcAft>
              <a:buClr>
                <a:schemeClr val="dk1"/>
              </a:buClr>
              <a:buSzPts val="1200"/>
              <a:buFont typeface="Calibri"/>
              <a:buNone/>
            </a:pPr>
            <a:r>
              <a:t/>
            </a:r>
            <a:endParaRPr i="0">
              <a:latin typeface="Calibri"/>
              <a:ea typeface="Calibri"/>
              <a:cs typeface="Calibri"/>
              <a:sym typeface="Calibri"/>
            </a:endParaRPr>
          </a:p>
        </p:txBody>
      </p:sp>
      <p:sp>
        <p:nvSpPr>
          <p:cNvPr id="713" name="Google Shape;713;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p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5" name="Google Shape;725;p3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3359" lvl="0" marL="228600" rtl="0" algn="l">
              <a:lnSpc>
                <a:spcPct val="100000"/>
              </a:lnSpc>
              <a:spcBef>
                <a:spcPts val="0"/>
              </a:spcBef>
              <a:spcAft>
                <a:spcPts val="0"/>
              </a:spcAft>
              <a:buClr>
                <a:schemeClr val="dk1"/>
              </a:buClr>
              <a:buSzPts val="1200"/>
              <a:buFont typeface="Calibri"/>
              <a:buAutoNum type="arabicPeriod"/>
            </a:pPr>
            <a:r>
              <a:rPr lang="en-US">
                <a:latin typeface="Calibri"/>
                <a:ea typeface="Calibri"/>
                <a:cs typeface="Calibri"/>
                <a:sym typeface="Calibri"/>
              </a:rPr>
              <a:t>Have students scan paragraph 24. </a:t>
            </a:r>
            <a:endParaRPr/>
          </a:p>
          <a:p>
            <a:pPr indent="-213359" lvl="0" marL="228600" rtl="0" algn="l">
              <a:lnSpc>
                <a:spcPct val="100000"/>
              </a:lnSpc>
              <a:spcBef>
                <a:spcPts val="0"/>
              </a:spcBef>
              <a:spcAft>
                <a:spcPts val="0"/>
              </a:spcAft>
              <a:buClr>
                <a:schemeClr val="dk1"/>
              </a:buClr>
              <a:buSzPts val="1200"/>
              <a:buFont typeface="Calibri"/>
              <a:buAutoNum type="arabicPeriod"/>
            </a:pPr>
            <a:r>
              <a:rPr lang="en-US">
                <a:latin typeface="Calibri"/>
                <a:ea typeface="Calibri"/>
                <a:cs typeface="Calibri"/>
                <a:sym typeface="Calibri"/>
              </a:rPr>
              <a:t>Say: </a:t>
            </a:r>
            <a:r>
              <a:rPr i="1" lang="en-US">
                <a:latin typeface="Calibri"/>
                <a:ea typeface="Calibri"/>
                <a:cs typeface="Calibri"/>
                <a:sym typeface="Calibri"/>
              </a:rPr>
              <a:t>How do the questions in the paragraph relate to science? Highlight the questions and a detail about their purpose.</a:t>
            </a:r>
            <a:r>
              <a:rPr lang="en-US">
                <a:latin typeface="Calibri"/>
                <a:ea typeface="Calibri"/>
                <a:cs typeface="Calibri"/>
                <a:sym typeface="Calibri"/>
              </a:rPr>
              <a:t> See student page for possible responses.</a:t>
            </a:r>
            <a:endParaRPr/>
          </a:p>
          <a:p>
            <a:pPr indent="-213359" lvl="0" marL="228600" rtl="0" algn="l">
              <a:lnSpc>
                <a:spcPct val="100000"/>
              </a:lnSpc>
              <a:spcBef>
                <a:spcPts val="0"/>
              </a:spcBef>
              <a:spcAft>
                <a:spcPts val="0"/>
              </a:spcAft>
              <a:buClr>
                <a:schemeClr val="dk1"/>
              </a:buClr>
              <a:buSzPts val="1200"/>
              <a:buFont typeface="Calibri"/>
              <a:buAutoNum type="arabicPeriod"/>
            </a:pPr>
            <a:r>
              <a:rPr lang="en-US">
                <a:latin typeface="Calibri"/>
                <a:ea typeface="Calibri"/>
                <a:cs typeface="Calibri"/>
                <a:sym typeface="Calibri"/>
              </a:rPr>
              <a:t>Ask students how the answers to these questions relate to the main idea. Possible Response: They reflect Mary’s scientific curiosity, which is among the things that made her special.  </a:t>
            </a:r>
            <a:r>
              <a:rPr b="1" lang="en-US">
                <a:latin typeface="Calibri"/>
                <a:ea typeface="Calibri"/>
                <a:cs typeface="Calibri"/>
                <a:sym typeface="Calibri"/>
              </a:rPr>
              <a:t>DOK 2</a:t>
            </a:r>
            <a:endParaRPr/>
          </a:p>
          <a:p>
            <a:pPr indent="-139700" lvl="0" marL="228600" rtl="0" algn="l">
              <a:lnSpc>
                <a:spcPct val="100000"/>
              </a:lnSpc>
              <a:spcBef>
                <a:spcPts val="0"/>
              </a:spcBef>
              <a:spcAft>
                <a:spcPts val="0"/>
              </a:spcAft>
              <a:buSzPts val="1200"/>
              <a:buFont typeface="Calibri"/>
              <a:buNone/>
            </a:pPr>
            <a:r>
              <a:t/>
            </a:r>
            <a:endParaRPr i="0">
              <a:latin typeface="Calibri"/>
              <a:ea typeface="Calibri"/>
              <a:cs typeface="Calibri"/>
              <a:sym typeface="Calibri"/>
            </a:endParaRPr>
          </a:p>
        </p:txBody>
      </p:sp>
      <p:sp>
        <p:nvSpPr>
          <p:cNvPr id="726" name="Google Shape;726;p3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 name="Google Shape;129;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b="0" i="0" lang="en-US">
                <a:solidFill>
                  <a:srgbClr val="000000"/>
                </a:solidFill>
                <a:latin typeface="Calibri"/>
                <a:ea typeface="Calibri"/>
                <a:cs typeface="Calibri"/>
                <a:sym typeface="Calibri"/>
              </a:rPr>
              <a:t>Tell students you are going to read a biography aloud. Have students listen as you read “Defying Gravity.” Remind students to listen actively for elements of biography and pay careful attention to main ideas and details. Prompt them to ask questions to clarify information and follow agreed-upon discussion rules.</a:t>
            </a:r>
            <a:endParaRPr/>
          </a:p>
          <a:p>
            <a:pPr indent="-215900" lvl="0" marL="228600" rtl="0" algn="l">
              <a:lnSpc>
                <a:spcPct val="100000"/>
              </a:lnSpc>
              <a:spcBef>
                <a:spcPts val="0"/>
              </a:spcBef>
              <a:spcAft>
                <a:spcPts val="0"/>
              </a:spcAft>
              <a:buSzPts val="1200"/>
              <a:buFont typeface="Calibri"/>
              <a:buAutoNum type="arabicPeriod"/>
            </a:pPr>
            <a:r>
              <a:rPr b="0" i="0" lang="en-US">
                <a:solidFill>
                  <a:srgbClr val="000000"/>
                </a:solidFill>
                <a:latin typeface="Calibri"/>
                <a:ea typeface="Calibri"/>
                <a:cs typeface="Calibri"/>
                <a:sym typeface="Calibri"/>
              </a:rPr>
              <a:t>Purpose Have students actively listen for elements of biography, the main idea, and supporting details.</a:t>
            </a:r>
            <a:endParaRPr/>
          </a:p>
          <a:p>
            <a:pPr indent="-215900" lvl="0" marL="228600" rtl="0" algn="l">
              <a:lnSpc>
                <a:spcPct val="100000"/>
              </a:lnSpc>
              <a:spcBef>
                <a:spcPts val="0"/>
              </a:spcBef>
              <a:spcAft>
                <a:spcPts val="0"/>
              </a:spcAft>
              <a:buSzPts val="1200"/>
              <a:buFont typeface="Calibri"/>
              <a:buAutoNum type="arabicPeriod"/>
            </a:pPr>
            <a:r>
              <a:rPr b="0" i="0" lang="en-US">
                <a:solidFill>
                  <a:srgbClr val="000000"/>
                </a:solidFill>
                <a:latin typeface="Calibri"/>
                <a:ea typeface="Calibri"/>
                <a:cs typeface="Calibri"/>
                <a:sym typeface="Calibri"/>
              </a:rPr>
              <a:t>READ the entire text aloud without stopping for the Think Aloud callouts.</a:t>
            </a:r>
            <a:endParaRPr/>
          </a:p>
          <a:p>
            <a:pPr indent="-215900" lvl="0" marL="228600" rtl="0" algn="l">
              <a:lnSpc>
                <a:spcPct val="100000"/>
              </a:lnSpc>
              <a:spcBef>
                <a:spcPts val="0"/>
              </a:spcBef>
              <a:spcAft>
                <a:spcPts val="0"/>
              </a:spcAft>
              <a:buSzPts val="1200"/>
              <a:buFont typeface="Calibri"/>
              <a:buAutoNum type="arabicPeriod"/>
            </a:pPr>
            <a:r>
              <a:rPr b="0" i="0" lang="en-US">
                <a:solidFill>
                  <a:srgbClr val="000000"/>
                </a:solidFill>
                <a:latin typeface="Calibri"/>
                <a:ea typeface="Calibri"/>
                <a:cs typeface="Calibri"/>
                <a:sym typeface="Calibri"/>
              </a:rPr>
              <a:t>REREAD the text aloud, pausing to model Think Aloud strategies related to the main idea and the details that support that idea.</a:t>
            </a:r>
            <a:endParaRPr b="0" i="0">
              <a:solidFill>
                <a:srgbClr val="000000"/>
              </a:solidFill>
              <a:latin typeface="Calibri"/>
              <a:ea typeface="Calibri"/>
              <a:cs typeface="Calibri"/>
              <a:sym typeface="Calibri"/>
            </a:endParaRPr>
          </a:p>
          <a:p>
            <a:pPr indent="-215900" lvl="0" marL="228600" rtl="0" algn="l">
              <a:lnSpc>
                <a:spcPct val="100000"/>
              </a:lnSpc>
              <a:spcBef>
                <a:spcPts val="0"/>
              </a:spcBef>
              <a:spcAft>
                <a:spcPts val="0"/>
              </a:spcAft>
              <a:buClr>
                <a:srgbClr val="000000"/>
              </a:buClr>
              <a:buSzPts val="1200"/>
              <a:buFont typeface="Calibri"/>
              <a:buAutoNum type="arabicPeriod"/>
            </a:pPr>
            <a:r>
              <a:rPr lang="en-US">
                <a:solidFill>
                  <a:srgbClr val="000000"/>
                </a:solidFill>
              </a:rPr>
              <a:t>Think Aloud: </a:t>
            </a:r>
            <a:r>
              <a:rPr i="1" lang="en-US">
                <a:solidFill>
                  <a:srgbClr val="000000"/>
                </a:solidFill>
              </a:rPr>
              <a:t>It’s easy to identify this piece as a biography. It has all the elements. Several dates help me put the story in chronological order. A narrator tells what happened, so I know the story is written from the third-person point of view. There are lots of facts and details. Finally, reading it helps me imagine that George Nissen was a smart and determined person, and I can see how his persistence resulted in something useful and fun. </a:t>
            </a:r>
            <a:endParaRPr i="1">
              <a:solidFill>
                <a:srgbClr val="000000"/>
              </a:solidFill>
            </a:endParaRPr>
          </a:p>
          <a:p>
            <a:pPr indent="-215900" lvl="0" marL="228600" rtl="0" algn="l">
              <a:lnSpc>
                <a:spcPct val="100000"/>
              </a:lnSpc>
              <a:spcBef>
                <a:spcPts val="0"/>
              </a:spcBef>
              <a:spcAft>
                <a:spcPts val="0"/>
              </a:spcAft>
              <a:buClr>
                <a:srgbClr val="000000"/>
              </a:buClr>
              <a:buSzPts val="1200"/>
              <a:buFont typeface="Calibri"/>
              <a:buAutoNum type="arabicPeriod"/>
            </a:pPr>
            <a:r>
              <a:rPr lang="en-US">
                <a:solidFill>
                  <a:srgbClr val="000000"/>
                </a:solidFill>
              </a:rPr>
              <a:t>Think Aloud: </a:t>
            </a:r>
            <a:r>
              <a:rPr i="1" lang="en-US">
                <a:solidFill>
                  <a:srgbClr val="000000"/>
                </a:solidFill>
              </a:rPr>
              <a:t>As I reread the story, I’m thinking that one of the main ideas is how the trampoline changed. There are several details to support this. George started with a metal frame and canvas. Then he added strips of rubber. Later he replaced the canvas with nylon. All these changes made the trampoline better and gave it more bounce. </a:t>
            </a:r>
            <a:endParaRPr i="1">
              <a:solidFill>
                <a:srgbClr val="000000"/>
              </a:solidFill>
            </a:endParaRPr>
          </a:p>
          <a:p>
            <a:pPr indent="-215900" lvl="0" marL="228600" rtl="0" algn="l">
              <a:lnSpc>
                <a:spcPct val="100000"/>
              </a:lnSpc>
              <a:spcBef>
                <a:spcPts val="0"/>
              </a:spcBef>
              <a:spcAft>
                <a:spcPts val="0"/>
              </a:spcAft>
              <a:buSzPts val="1200"/>
              <a:buFont typeface="Calibri"/>
              <a:buAutoNum type="arabicPeriod"/>
            </a:pPr>
            <a:r>
              <a:rPr b="0" i="0" lang="en-US">
                <a:solidFill>
                  <a:srgbClr val="000000"/>
                </a:solidFill>
                <a:latin typeface="Calibri"/>
                <a:ea typeface="Calibri"/>
                <a:cs typeface="Calibri"/>
                <a:sym typeface="Calibri"/>
              </a:rPr>
              <a:t>Use a main idea/details chart to help students note the central idea and supporting facts in the biography.</a:t>
            </a:r>
            <a:endParaRPr>
              <a:latin typeface="Calibri"/>
              <a:ea typeface="Calibri"/>
              <a:cs typeface="Calibri"/>
              <a:sym typeface="Calibri"/>
            </a:endParaRPr>
          </a:p>
        </p:txBody>
      </p:sp>
      <p:sp>
        <p:nvSpPr>
          <p:cNvPr id="130" name="Google Shape;130;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6" name="Shape 736"/>
        <p:cNvGrpSpPr/>
        <p:nvPr/>
      </p:nvGrpSpPr>
      <p:grpSpPr>
        <a:xfrm>
          <a:off x="0" y="0"/>
          <a:ext cx="0" cy="0"/>
          <a:chOff x="0" y="0"/>
          <a:chExt cx="0" cy="0"/>
        </a:xfrm>
      </p:grpSpPr>
      <p:sp>
        <p:nvSpPr>
          <p:cNvPr id="737" name="Google Shape;737;p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8" name="Google Shape;738;p3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3359" lvl="0" marL="228600" rtl="0" algn="l">
              <a:lnSpc>
                <a:spcPct val="100000"/>
              </a:lnSpc>
              <a:spcBef>
                <a:spcPts val="0"/>
              </a:spcBef>
              <a:spcAft>
                <a:spcPts val="0"/>
              </a:spcAft>
              <a:buClr>
                <a:schemeClr val="dk1"/>
              </a:buClr>
              <a:buSzPts val="1200"/>
              <a:buFont typeface="Calibri"/>
              <a:buAutoNum type="arabicPeriod"/>
            </a:pPr>
            <a:r>
              <a:rPr lang="en-US">
                <a:latin typeface="Calibri"/>
                <a:ea typeface="Calibri"/>
                <a:cs typeface="Calibri"/>
                <a:sym typeface="Calibri"/>
              </a:rPr>
              <a:t>Have students scan the text on this page.</a:t>
            </a:r>
            <a:endParaRPr/>
          </a:p>
          <a:p>
            <a:pPr indent="-213359" lvl="0" marL="228600" rtl="0" algn="l">
              <a:lnSpc>
                <a:spcPct val="100000"/>
              </a:lnSpc>
              <a:spcBef>
                <a:spcPts val="0"/>
              </a:spcBef>
              <a:spcAft>
                <a:spcPts val="0"/>
              </a:spcAft>
              <a:buClr>
                <a:schemeClr val="dk1"/>
              </a:buClr>
              <a:buSzPts val="1200"/>
              <a:buFont typeface="Calibri"/>
              <a:buAutoNum type="arabicPeriod"/>
            </a:pPr>
            <a:r>
              <a:rPr lang="en-US">
                <a:latin typeface="Calibri"/>
                <a:ea typeface="Calibri"/>
                <a:cs typeface="Calibri"/>
                <a:sym typeface="Calibri"/>
              </a:rPr>
              <a:t>Ask: </a:t>
            </a:r>
            <a:r>
              <a:rPr i="1" lang="en-US">
                <a:latin typeface="Calibri"/>
                <a:ea typeface="Calibri"/>
                <a:cs typeface="Calibri"/>
                <a:sym typeface="Calibri"/>
              </a:rPr>
              <a:t>What details show that Mary had an effect on the science of her time? </a:t>
            </a:r>
            <a:r>
              <a:rPr lang="en-US">
                <a:latin typeface="Calibri"/>
                <a:ea typeface="Calibri"/>
                <a:cs typeface="Calibri"/>
                <a:sym typeface="Calibri"/>
              </a:rPr>
              <a:t>Highlight the parts of the text that discuss Mary’s fame and influence. See student page for possible responses.</a:t>
            </a:r>
            <a:endParaRPr/>
          </a:p>
          <a:p>
            <a:pPr indent="-213359" lvl="0" marL="228600" rtl="0" algn="l">
              <a:lnSpc>
                <a:spcPct val="100000"/>
              </a:lnSpc>
              <a:spcBef>
                <a:spcPts val="0"/>
              </a:spcBef>
              <a:spcAft>
                <a:spcPts val="0"/>
              </a:spcAft>
              <a:buClr>
                <a:schemeClr val="dk1"/>
              </a:buClr>
              <a:buSzPts val="1200"/>
              <a:buFont typeface="Calibri"/>
              <a:buAutoNum type="arabicPeriod"/>
            </a:pPr>
            <a:r>
              <a:rPr lang="en-US">
                <a:latin typeface="Calibri"/>
                <a:ea typeface="Calibri"/>
                <a:cs typeface="Calibri"/>
                <a:sym typeface="Calibri"/>
              </a:rPr>
              <a:t>Ask students to generate further questions about Mary’s impact on paleontology, the study of prehistoric life. Possible responses: What credit has Mary received from paleontologists? What did Mary’s studies of fossils contribute to science?  </a:t>
            </a:r>
            <a:r>
              <a:rPr b="1" lang="en-US">
                <a:latin typeface="Calibri"/>
                <a:ea typeface="Calibri"/>
                <a:cs typeface="Calibri"/>
                <a:sym typeface="Calibri"/>
              </a:rPr>
              <a:t>DOK 2</a:t>
            </a:r>
            <a:endParaRPr/>
          </a:p>
          <a:p>
            <a:pPr indent="-60960" lvl="0" marL="137160" rtl="0" algn="l">
              <a:lnSpc>
                <a:spcPct val="100000"/>
              </a:lnSpc>
              <a:spcBef>
                <a:spcPts val="0"/>
              </a:spcBef>
              <a:spcAft>
                <a:spcPts val="0"/>
              </a:spcAft>
              <a:buClr>
                <a:schemeClr val="dk1"/>
              </a:buClr>
              <a:buSzPts val="1200"/>
              <a:buFont typeface="Calibri"/>
              <a:buNone/>
            </a:pPr>
            <a:r>
              <a:t/>
            </a:r>
            <a:endParaRPr i="0">
              <a:latin typeface="Calibri"/>
              <a:ea typeface="Calibri"/>
              <a:cs typeface="Calibri"/>
              <a:sym typeface="Calibri"/>
            </a:endParaRPr>
          </a:p>
        </p:txBody>
      </p:sp>
      <p:sp>
        <p:nvSpPr>
          <p:cNvPr id="739" name="Google Shape;739;p3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9" name="Shape 749"/>
        <p:cNvGrpSpPr/>
        <p:nvPr/>
      </p:nvGrpSpPr>
      <p:grpSpPr>
        <a:xfrm>
          <a:off x="0" y="0"/>
          <a:ext cx="0" cy="0"/>
          <a:chOff x="0" y="0"/>
          <a:chExt cx="0" cy="0"/>
        </a:xfrm>
      </p:grpSpPr>
      <p:sp>
        <p:nvSpPr>
          <p:cNvPr id="750" name="Google Shape;750;p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1" name="Google Shape;751;p5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31648" lvl="0" marL="246888" marR="0" rtl="0" algn="l">
              <a:lnSpc>
                <a:spcPct val="100000"/>
              </a:lnSpc>
              <a:spcBef>
                <a:spcPts val="0"/>
              </a:spcBef>
              <a:spcAft>
                <a:spcPts val="0"/>
              </a:spcAft>
              <a:buClr>
                <a:schemeClr val="dk1"/>
              </a:buClr>
              <a:buSzPts val="1200"/>
              <a:buFont typeface="Calibri"/>
              <a:buAutoNum type="arabicPeriod"/>
            </a:pPr>
            <a:r>
              <a:rPr lang="en-US"/>
              <a:t>Have students use the strategies for generating questions.</a:t>
            </a:r>
            <a:endParaRPr i="0" sz="1200"/>
          </a:p>
          <a:p>
            <a:pPr indent="-231648" lvl="0" marL="246888" marR="0" rtl="0" algn="l">
              <a:lnSpc>
                <a:spcPct val="100000"/>
              </a:lnSpc>
              <a:spcBef>
                <a:spcPts val="0"/>
              </a:spcBef>
              <a:spcAft>
                <a:spcPts val="0"/>
              </a:spcAft>
              <a:buClr>
                <a:schemeClr val="dk1"/>
              </a:buClr>
              <a:buSzPts val="1200"/>
              <a:buFont typeface="Calibri"/>
              <a:buAutoNum type="arabicPeriod"/>
            </a:pPr>
            <a:r>
              <a:rPr lang="en-US"/>
              <a:t>Have students annotate the text using the other Close Read notes for Generate Questions and then apply the text from their annotations to complete the chart on p. 71.</a:t>
            </a:r>
            <a:endParaRPr/>
          </a:p>
          <a:p>
            <a:pPr indent="-155448" lvl="0" marL="246888" marR="0" rtl="0" algn="l">
              <a:lnSpc>
                <a:spcPct val="100000"/>
              </a:lnSpc>
              <a:spcBef>
                <a:spcPts val="0"/>
              </a:spcBef>
              <a:spcAft>
                <a:spcPts val="0"/>
              </a:spcAft>
              <a:buClr>
                <a:schemeClr val="dk1"/>
              </a:buClr>
              <a:buSzPts val="1200"/>
              <a:buFont typeface="Calibri"/>
              <a:buNone/>
            </a:pPr>
            <a:r>
              <a:t/>
            </a:r>
            <a:endParaRPr>
              <a:solidFill>
                <a:srgbClr val="373536"/>
              </a:solidFill>
              <a:latin typeface="Helvetica Neue"/>
              <a:ea typeface="Helvetica Neue"/>
              <a:cs typeface="Helvetica Neue"/>
              <a:sym typeface="Helvetica Neue"/>
            </a:endParaRPr>
          </a:p>
        </p:txBody>
      </p:sp>
      <p:sp>
        <p:nvSpPr>
          <p:cNvPr id="752" name="Google Shape;752;p5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p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5" name="Google Shape;765;p5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457200" rtl="0" algn="l">
              <a:lnSpc>
                <a:spcPct val="100000"/>
              </a:lnSpc>
              <a:spcBef>
                <a:spcPts val="0"/>
              </a:spcBef>
              <a:spcAft>
                <a:spcPts val="0"/>
              </a:spcAft>
              <a:buClr>
                <a:schemeClr val="dk1"/>
              </a:buClr>
              <a:buSzPts val="1200"/>
              <a:buFont typeface="Calibri"/>
              <a:buAutoNum type="arabicPeriod"/>
            </a:pPr>
            <a:r>
              <a:rPr lang="en-US">
                <a:latin typeface="Calibri"/>
                <a:ea typeface="Calibri"/>
                <a:cs typeface="Calibri"/>
                <a:sym typeface="Calibri"/>
              </a:rPr>
              <a:t>Authors choose words carefully to help readers understand complex life events, important concepts, and main ideas. Use author’s craft techniques such as figurative language to add detail and imagery to your writing.</a:t>
            </a:r>
            <a:endParaRPr/>
          </a:p>
          <a:p>
            <a:pPr indent="-215900" lvl="0" marL="457200" rtl="0" algn="l">
              <a:lnSpc>
                <a:spcPct val="100000"/>
              </a:lnSpc>
              <a:spcBef>
                <a:spcPts val="0"/>
              </a:spcBef>
              <a:spcAft>
                <a:spcPts val="0"/>
              </a:spcAft>
              <a:buClr>
                <a:schemeClr val="dk1"/>
              </a:buClr>
              <a:buSzPts val="1200"/>
              <a:buFont typeface="Calibri"/>
              <a:buAutoNum type="arabicPeriod"/>
            </a:pPr>
            <a:r>
              <a:rPr lang="en-US">
                <a:latin typeface="Calibri"/>
                <a:ea typeface="Calibri"/>
                <a:cs typeface="Calibri"/>
                <a:sym typeface="Calibri"/>
              </a:rPr>
              <a:t>Remind students that they just analyzed how an author includes figurative language in a biography. Discuss how students might use a similar technique in their own writing. Model an example.</a:t>
            </a:r>
            <a:endParaRPr/>
          </a:p>
          <a:p>
            <a:pPr indent="-215900" lvl="1" marL="914400" rtl="0" algn="l">
              <a:lnSpc>
                <a:spcPct val="100000"/>
              </a:lnSpc>
              <a:spcBef>
                <a:spcPts val="0"/>
              </a:spcBef>
              <a:spcAft>
                <a:spcPts val="0"/>
              </a:spcAft>
              <a:buClr>
                <a:schemeClr val="dk1"/>
              </a:buClr>
              <a:buSzPts val="1200"/>
              <a:buFont typeface="Calibri"/>
              <a:buChar char="•"/>
            </a:pPr>
            <a:r>
              <a:rPr lang="en-US"/>
              <a:t>Say: </a:t>
            </a:r>
            <a:r>
              <a:rPr i="1" lang="en-US">
                <a:latin typeface="Calibri"/>
                <a:ea typeface="Calibri"/>
                <a:cs typeface="Calibri"/>
                <a:sym typeface="Calibri"/>
              </a:rPr>
              <a:t>Identify an event to write about, such as going to an outdoor fair on a hot day.</a:t>
            </a:r>
            <a:endParaRPr/>
          </a:p>
          <a:p>
            <a:pPr indent="-215900" lvl="1" marL="914400" rtl="0" algn="l">
              <a:lnSpc>
                <a:spcPct val="100000"/>
              </a:lnSpc>
              <a:spcBef>
                <a:spcPts val="0"/>
              </a:spcBef>
              <a:spcAft>
                <a:spcPts val="0"/>
              </a:spcAft>
              <a:buClr>
                <a:schemeClr val="dk1"/>
              </a:buClr>
              <a:buSzPts val="1200"/>
              <a:buFont typeface="Calibri"/>
              <a:buChar char="•"/>
            </a:pPr>
            <a:r>
              <a:rPr lang="en-US"/>
              <a:t>Say: </a:t>
            </a:r>
            <a:r>
              <a:rPr i="1" lang="en-US">
                <a:latin typeface="Calibri"/>
                <a:ea typeface="Calibri"/>
                <a:cs typeface="Calibri"/>
                <a:sym typeface="Calibri"/>
              </a:rPr>
              <a:t>Think about the image you want to convey. What emotions or sensations do you want to illustrate? </a:t>
            </a:r>
            <a:r>
              <a:rPr lang="en-US">
                <a:latin typeface="Calibri"/>
                <a:ea typeface="Calibri"/>
                <a:cs typeface="Calibri"/>
                <a:sym typeface="Calibri"/>
              </a:rPr>
              <a:t>Prompt for a few ideas, such as heat, excitement, crowds, or games.</a:t>
            </a:r>
            <a:endParaRPr/>
          </a:p>
          <a:p>
            <a:pPr indent="-215900" lvl="1" marL="914400" rtl="0" algn="l">
              <a:lnSpc>
                <a:spcPct val="100000"/>
              </a:lnSpc>
              <a:spcBef>
                <a:spcPts val="0"/>
              </a:spcBef>
              <a:spcAft>
                <a:spcPts val="0"/>
              </a:spcAft>
              <a:buClr>
                <a:schemeClr val="dk1"/>
              </a:buClr>
              <a:buSzPts val="1200"/>
              <a:buFont typeface="Calibri"/>
              <a:buChar char="•"/>
            </a:pPr>
            <a:r>
              <a:rPr lang="en-US"/>
              <a:t>Say: </a:t>
            </a:r>
            <a:r>
              <a:rPr i="1" lang="en-US">
                <a:latin typeface="Calibri"/>
                <a:ea typeface="Calibri"/>
                <a:cs typeface="Calibri"/>
                <a:sym typeface="Calibri"/>
              </a:rPr>
              <a:t>Consider words or phrases that emphasize the quality you want to highlight.</a:t>
            </a:r>
            <a:r>
              <a:rPr lang="en-US">
                <a:latin typeface="Calibri"/>
                <a:ea typeface="Calibri"/>
                <a:cs typeface="Calibri"/>
                <a:sym typeface="Calibri"/>
              </a:rPr>
              <a:t> Explain: </a:t>
            </a:r>
            <a:r>
              <a:rPr i="1" lang="en-US">
                <a:latin typeface="Calibri"/>
                <a:ea typeface="Calibri"/>
                <a:cs typeface="Calibri"/>
                <a:sym typeface="Calibri"/>
              </a:rPr>
              <a:t>I call attention to the temperature by saying it is “as hot as an oven” or “a blanket of heat.” </a:t>
            </a:r>
            <a:r>
              <a:rPr lang="en-US">
                <a:latin typeface="Calibri"/>
                <a:ea typeface="Calibri"/>
                <a:cs typeface="Calibri"/>
                <a:sym typeface="Calibri"/>
              </a:rPr>
              <a:t>As a class, make a list of similes and metaphors that create a vivid image of the event.</a:t>
            </a:r>
            <a:endParaRPr/>
          </a:p>
          <a:p>
            <a:pPr indent="-215900" lvl="1" marL="914400" rtl="0" algn="l">
              <a:lnSpc>
                <a:spcPct val="100000"/>
              </a:lnSpc>
              <a:spcBef>
                <a:spcPts val="0"/>
              </a:spcBef>
              <a:spcAft>
                <a:spcPts val="0"/>
              </a:spcAft>
              <a:buClr>
                <a:schemeClr val="dk1"/>
              </a:buClr>
              <a:buSzPts val="1200"/>
              <a:buFont typeface="Calibri"/>
              <a:buChar char="•"/>
            </a:pPr>
            <a:r>
              <a:rPr lang="en-US">
                <a:latin typeface="Calibri"/>
                <a:ea typeface="Calibri"/>
                <a:cs typeface="Calibri"/>
                <a:sym typeface="Calibri"/>
              </a:rPr>
              <a:t>Together as a class, discuss how the suggestions on your list enhance the picture you are creating with words. Explain that these images make the event more lively and complex.</a:t>
            </a:r>
            <a:endParaRPr/>
          </a:p>
          <a:p>
            <a:pPr indent="-304800" lvl="0" marL="548640" rtl="0" algn="l">
              <a:lnSpc>
                <a:spcPct val="100000"/>
              </a:lnSpc>
              <a:spcBef>
                <a:spcPts val="0"/>
              </a:spcBef>
              <a:spcAft>
                <a:spcPts val="0"/>
              </a:spcAft>
              <a:buSzPts val="1200"/>
              <a:buFont typeface="Calibri"/>
              <a:buAutoNum type="arabicPeriod"/>
            </a:pPr>
            <a:r>
              <a:rPr lang="en-US"/>
              <a:t>Have students refer to </a:t>
            </a:r>
            <a:r>
              <a:rPr i="1" lang="en-US"/>
              <a:t>Rare Treasures</a:t>
            </a:r>
            <a:r>
              <a:rPr lang="en-US"/>
              <a:t> for figurative language that makes the writing more vivid, and suggest they use it as an example for their own writing. Then guide students to complete the activity on p. 76 of the </a:t>
            </a:r>
            <a:r>
              <a:rPr i="1" lang="en-US"/>
              <a:t>Student Interactive</a:t>
            </a:r>
            <a:r>
              <a:rPr lang="en-US"/>
              <a:t>.</a:t>
            </a:r>
            <a:endParaRPr/>
          </a:p>
        </p:txBody>
      </p:sp>
      <p:sp>
        <p:nvSpPr>
          <p:cNvPr id="766" name="Google Shape;766;p5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9" name="Google Shape;779;p5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228600" rtl="0" algn="l">
              <a:lnSpc>
                <a:spcPct val="100000"/>
              </a:lnSpc>
              <a:spcBef>
                <a:spcPts val="0"/>
              </a:spcBef>
              <a:spcAft>
                <a:spcPts val="0"/>
              </a:spcAft>
              <a:buSzPts val="1200"/>
              <a:buFont typeface="Calibri"/>
              <a:buAutoNum type="arabicPeriod"/>
            </a:pPr>
            <a:r>
              <a:rPr b="0" lang="en-US" sz="1200">
                <a:solidFill>
                  <a:schemeClr val="dk1"/>
                </a:solidFill>
                <a:latin typeface="Calibri"/>
                <a:ea typeface="Calibri"/>
                <a:cs typeface="Calibri"/>
                <a:sym typeface="Calibri"/>
              </a:rPr>
              <a:t>Review the strategies </a:t>
            </a:r>
            <a:r>
              <a:rPr lang="en-US"/>
              <a:t>about adding suffixes </a:t>
            </a:r>
            <a:r>
              <a:rPr i="1" lang="en-US"/>
              <a:t>-ed, -ing, -s, -er, </a:t>
            </a:r>
            <a:r>
              <a:rPr lang="en-US"/>
              <a:t>and </a:t>
            </a:r>
            <a:r>
              <a:rPr i="1" lang="en-US"/>
              <a:t>-est</a:t>
            </a:r>
            <a:r>
              <a:rPr lang="en-US"/>
              <a:t> to words from last week.</a:t>
            </a:r>
            <a:endParaRPr/>
          </a:p>
          <a:p>
            <a:pPr indent="-215900" lvl="0" marL="228600" rtl="0" algn="l">
              <a:lnSpc>
                <a:spcPct val="100000"/>
              </a:lnSpc>
              <a:spcBef>
                <a:spcPts val="0"/>
              </a:spcBef>
              <a:spcAft>
                <a:spcPts val="0"/>
              </a:spcAft>
              <a:buSzPts val="1200"/>
              <a:buFont typeface="Calibri"/>
              <a:buAutoNum type="arabicPeriod"/>
            </a:pPr>
            <a:r>
              <a:rPr lang="en-US"/>
              <a:t>Call on a student to give an example of a suffix that tells us an action is happening in the present. </a:t>
            </a:r>
            <a:r>
              <a:rPr i="1" lang="en-US"/>
              <a:t>(-ing </a:t>
            </a:r>
            <a:r>
              <a:rPr lang="en-US"/>
              <a:t>or </a:t>
            </a:r>
            <a:r>
              <a:rPr i="1" lang="en-US"/>
              <a:t>-s)</a:t>
            </a:r>
            <a:endParaRPr i="1"/>
          </a:p>
          <a:p>
            <a:pPr indent="-215900" lvl="0" marL="228600" rtl="0" algn="l">
              <a:lnSpc>
                <a:spcPct val="100000"/>
              </a:lnSpc>
              <a:spcBef>
                <a:spcPts val="0"/>
              </a:spcBef>
              <a:spcAft>
                <a:spcPts val="0"/>
              </a:spcAft>
              <a:buSzPts val="1200"/>
              <a:buFont typeface="Calibri"/>
              <a:buAutoNum type="arabicPeriod"/>
            </a:pPr>
            <a:r>
              <a:rPr lang="en-US"/>
              <a:t>Discuss how knowing that suffixes modify the meaning of a word can help students understand and use new word forms.</a:t>
            </a:r>
            <a:endParaRPr/>
          </a:p>
          <a:p>
            <a:pPr indent="-215900" lvl="0" marL="228600" rtl="0" algn="l">
              <a:lnSpc>
                <a:spcPct val="100000"/>
              </a:lnSpc>
              <a:spcBef>
                <a:spcPts val="0"/>
              </a:spcBef>
              <a:spcAft>
                <a:spcPts val="0"/>
              </a:spcAft>
              <a:buSzPts val="1200"/>
              <a:buFont typeface="Calibri"/>
              <a:buAutoNum type="arabicPeriod"/>
            </a:pPr>
            <a:r>
              <a:rPr lang="en-US"/>
              <a:t>Have students pair up to play “I spy” using comparative </a:t>
            </a:r>
            <a:r>
              <a:rPr i="1" lang="en-US"/>
              <a:t>-er</a:t>
            </a:r>
            <a:r>
              <a:rPr lang="en-US"/>
              <a:t> and </a:t>
            </a:r>
            <a:r>
              <a:rPr i="1" lang="en-US"/>
              <a:t>-est</a:t>
            </a:r>
            <a:r>
              <a:rPr lang="en-US"/>
              <a:t> words in their hints. For example, </a:t>
            </a:r>
            <a:r>
              <a:rPr i="1" lang="en-US"/>
              <a:t>I spy a book bigger than the dictionary. I spy the greenest object in the room.</a:t>
            </a:r>
            <a:r>
              <a:rPr b="0" lang="en-US" sz="1200">
                <a:solidFill>
                  <a:schemeClr val="dk1"/>
                </a:solidFill>
                <a:latin typeface="Calibri"/>
                <a:ea typeface="Calibri"/>
                <a:cs typeface="Calibri"/>
                <a:sym typeface="Calibri"/>
              </a:rPr>
              <a:t> </a:t>
            </a:r>
            <a:endParaRPr/>
          </a:p>
          <a:p>
            <a:pPr indent="-254000" lvl="0" marL="571500" rtl="0" algn="l">
              <a:lnSpc>
                <a:spcPct val="100000"/>
              </a:lnSpc>
              <a:spcBef>
                <a:spcPts val="0"/>
              </a:spcBef>
              <a:spcAft>
                <a:spcPts val="0"/>
              </a:spcAft>
              <a:buSzPts val="1200"/>
              <a:buFont typeface="Calibri"/>
              <a:buNone/>
            </a:pPr>
            <a:r>
              <a:t/>
            </a:r>
            <a:endParaRPr b="1" i="1" sz="1200">
              <a:latin typeface="Calibri"/>
              <a:ea typeface="Calibri"/>
              <a:cs typeface="Calibri"/>
              <a:sym typeface="Calibri"/>
            </a:endParaRPr>
          </a:p>
        </p:txBody>
      </p:sp>
      <p:sp>
        <p:nvSpPr>
          <p:cNvPr id="780" name="Google Shape;780;p5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p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5" name="Google Shape;795;p6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457200" rtl="0" algn="l">
              <a:lnSpc>
                <a:spcPct val="100000"/>
              </a:lnSpc>
              <a:spcBef>
                <a:spcPts val="0"/>
              </a:spcBef>
              <a:spcAft>
                <a:spcPts val="0"/>
              </a:spcAft>
              <a:buClr>
                <a:schemeClr val="dk1"/>
              </a:buClr>
              <a:buSzPts val="1200"/>
              <a:buFont typeface="Calibri"/>
              <a:buAutoNum type="arabicPeriod"/>
            </a:pPr>
            <a:r>
              <a:rPr lang="en-US">
                <a:latin typeface="Calibri"/>
                <a:ea typeface="Calibri"/>
                <a:cs typeface="Calibri"/>
                <a:sym typeface="Calibri"/>
              </a:rPr>
              <a:t>Abstract language refers to intangible concepts, such as ideas, feelings, and qualities. To avoid vague or dull writing, authors use concrete language as much as possible. Concrete language</a:t>
            </a:r>
            <a:endParaRPr/>
          </a:p>
          <a:p>
            <a:pPr indent="-215900" lvl="1" marL="914400" rtl="0" algn="l">
              <a:lnSpc>
                <a:spcPct val="100000"/>
              </a:lnSpc>
              <a:spcBef>
                <a:spcPts val="0"/>
              </a:spcBef>
              <a:spcAft>
                <a:spcPts val="0"/>
              </a:spcAft>
              <a:buClr>
                <a:schemeClr val="dk1"/>
              </a:buClr>
              <a:buSzPts val="1200"/>
              <a:buFont typeface="Calibri"/>
              <a:buChar char="•"/>
            </a:pPr>
            <a:r>
              <a:rPr lang="en-US">
                <a:latin typeface="Calibri"/>
                <a:ea typeface="Calibri"/>
                <a:cs typeface="Calibri"/>
                <a:sym typeface="Calibri"/>
              </a:rPr>
              <a:t>is easy for readers to visualize and imagine precise, specific descriptions.</a:t>
            </a:r>
            <a:endParaRPr/>
          </a:p>
          <a:p>
            <a:pPr indent="-215900" lvl="1" marL="914400" rtl="0" algn="l">
              <a:lnSpc>
                <a:spcPct val="100000"/>
              </a:lnSpc>
              <a:spcBef>
                <a:spcPts val="0"/>
              </a:spcBef>
              <a:spcAft>
                <a:spcPts val="0"/>
              </a:spcAft>
              <a:buClr>
                <a:schemeClr val="dk1"/>
              </a:buClr>
              <a:buSzPts val="1200"/>
              <a:buFont typeface="Calibri"/>
              <a:buChar char="•"/>
            </a:pPr>
            <a:r>
              <a:rPr lang="en-US">
                <a:latin typeface="Calibri"/>
                <a:ea typeface="Calibri"/>
                <a:cs typeface="Calibri"/>
                <a:sym typeface="Calibri"/>
              </a:rPr>
              <a:t>helps readers visualize and imagine so they feel involved in a narrative.</a:t>
            </a:r>
            <a:endParaRPr/>
          </a:p>
          <a:p>
            <a:pPr indent="-215900" lvl="0" marL="457200" rtl="0" algn="l">
              <a:lnSpc>
                <a:spcPct val="100000"/>
              </a:lnSpc>
              <a:spcBef>
                <a:spcPts val="0"/>
              </a:spcBef>
              <a:spcAft>
                <a:spcPts val="0"/>
              </a:spcAft>
              <a:buClr>
                <a:schemeClr val="dk1"/>
              </a:buClr>
              <a:buSzPts val="1200"/>
              <a:buFont typeface="Calibri"/>
              <a:buAutoNum type="arabicPeriod"/>
            </a:pPr>
            <a:r>
              <a:rPr lang="en-US">
                <a:latin typeface="Calibri"/>
                <a:ea typeface="Calibri"/>
                <a:cs typeface="Calibri"/>
                <a:sym typeface="Calibri"/>
              </a:rPr>
              <a:t>Use an example of recent weather to model choosing concrete words over abstract words. For example, ask: If I say, “The weather was nice yesterday,” what picture comes into your mind? How is the picture different if I say, “</a:t>
            </a:r>
            <a:r>
              <a:rPr i="1" lang="en-US">
                <a:latin typeface="Calibri"/>
                <a:ea typeface="Calibri"/>
                <a:cs typeface="Calibri"/>
                <a:sym typeface="Calibri"/>
              </a:rPr>
              <a:t>Yesterday was cool and breezy with lots of sunshine”? I replaced the word nice with words that were specific, precise, and about things a person can feel—a cool temperature, a breeze, and sunshine. I used concrete words to express my idea fully without leaving anything up to the reader to decide.</a:t>
            </a:r>
            <a:endParaRPr/>
          </a:p>
          <a:p>
            <a:pPr indent="-215900" lvl="0" marL="457200" rtl="0" algn="l">
              <a:lnSpc>
                <a:spcPct val="100000"/>
              </a:lnSpc>
              <a:spcBef>
                <a:spcPts val="0"/>
              </a:spcBef>
              <a:spcAft>
                <a:spcPts val="0"/>
              </a:spcAft>
              <a:buClr>
                <a:schemeClr val="dk1"/>
              </a:buClr>
              <a:buSzPts val="1200"/>
              <a:buFont typeface="Calibri"/>
              <a:buAutoNum type="arabicPeriod"/>
            </a:pPr>
            <a:r>
              <a:rPr lang="en-US">
                <a:latin typeface="Calibri"/>
                <a:ea typeface="Calibri"/>
                <a:cs typeface="Calibri"/>
                <a:sym typeface="Calibri"/>
              </a:rPr>
              <a:t>Walk students through the examples on Student Interactive p. 82. After that, have students complete the activity.</a:t>
            </a:r>
            <a:endParaRPr/>
          </a:p>
          <a:p>
            <a:pPr indent="-152400" lvl="0" marL="228600" rtl="0" algn="l">
              <a:lnSpc>
                <a:spcPct val="100000"/>
              </a:lnSpc>
              <a:spcBef>
                <a:spcPts val="0"/>
              </a:spcBef>
              <a:spcAft>
                <a:spcPts val="0"/>
              </a:spcAft>
              <a:buClr>
                <a:schemeClr val="dk1"/>
              </a:buClr>
              <a:buSzPts val="1200"/>
              <a:buFont typeface="Calibri"/>
              <a:buNone/>
            </a:pPr>
            <a:r>
              <a:t/>
            </a:r>
            <a:endParaRPr>
              <a:latin typeface="Calibri"/>
              <a:ea typeface="Calibri"/>
              <a:cs typeface="Calibri"/>
              <a:sym typeface="Calibri"/>
            </a:endParaRPr>
          </a:p>
        </p:txBody>
      </p:sp>
      <p:sp>
        <p:nvSpPr>
          <p:cNvPr id="796" name="Google Shape;796;p6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7" name="Shape 807"/>
        <p:cNvGrpSpPr/>
        <p:nvPr/>
      </p:nvGrpSpPr>
      <p:grpSpPr>
        <a:xfrm>
          <a:off x="0" y="0"/>
          <a:ext cx="0" cy="0"/>
          <a:chOff x="0" y="0"/>
          <a:chExt cx="0" cy="0"/>
        </a:xfrm>
      </p:grpSpPr>
      <p:sp>
        <p:nvSpPr>
          <p:cNvPr id="808" name="Google Shape;808;p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9" name="Google Shape;809;p6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457200" rtl="0" algn="l">
              <a:lnSpc>
                <a:spcPct val="100000"/>
              </a:lnSpc>
              <a:spcBef>
                <a:spcPts val="0"/>
              </a:spcBef>
              <a:spcAft>
                <a:spcPts val="0"/>
              </a:spcAft>
              <a:buClr>
                <a:schemeClr val="dk1"/>
              </a:buClr>
              <a:buSzPts val="1200"/>
              <a:buFont typeface="Calibri"/>
              <a:buAutoNum type="arabicPeriod"/>
            </a:pPr>
            <a:r>
              <a:rPr lang="en-US"/>
              <a:t>After the minilesson, students should transition into independent writing.</a:t>
            </a:r>
            <a:endParaRPr/>
          </a:p>
          <a:p>
            <a:pPr indent="-215900" lvl="1" marL="914400" rtl="0" algn="l">
              <a:lnSpc>
                <a:spcPct val="100000"/>
              </a:lnSpc>
              <a:spcBef>
                <a:spcPts val="0"/>
              </a:spcBef>
              <a:spcAft>
                <a:spcPts val="0"/>
              </a:spcAft>
              <a:buClr>
                <a:schemeClr val="dk1"/>
              </a:buClr>
              <a:buSzPts val="1200"/>
              <a:buFont typeface="Calibri"/>
              <a:buChar char="•"/>
            </a:pPr>
            <a:r>
              <a:rPr lang="en-US"/>
              <a:t>If students need additional practice identifying concrete language, have them find vivid images in a text from the stack and then isolate the words that are most specific and precise.</a:t>
            </a:r>
            <a:endParaRPr/>
          </a:p>
          <a:p>
            <a:pPr indent="-215900" lvl="0" marL="457200" rtl="0" algn="l">
              <a:lnSpc>
                <a:spcPct val="100000"/>
              </a:lnSpc>
              <a:spcBef>
                <a:spcPts val="0"/>
              </a:spcBef>
              <a:spcAft>
                <a:spcPts val="0"/>
              </a:spcAft>
              <a:buClr>
                <a:schemeClr val="dk1"/>
              </a:buClr>
              <a:buSzPts val="1200"/>
              <a:buFont typeface="Calibri"/>
              <a:buAutoNum type="arabicPeriod"/>
            </a:pPr>
            <a:r>
              <a:rPr lang="en-US"/>
              <a:t>Additional support may be provided.</a:t>
            </a:r>
            <a:endParaRPr/>
          </a:p>
          <a:p>
            <a:pPr indent="-215900" lvl="1" marL="914400" rtl="0" algn="l">
              <a:lnSpc>
                <a:spcPct val="100000"/>
              </a:lnSpc>
              <a:spcBef>
                <a:spcPts val="0"/>
              </a:spcBef>
              <a:spcAft>
                <a:spcPts val="0"/>
              </a:spcAft>
              <a:buClr>
                <a:schemeClr val="dk1"/>
              </a:buClr>
              <a:buSzPts val="1200"/>
              <a:buFont typeface="Calibri"/>
              <a:buChar char="•"/>
            </a:pPr>
            <a:r>
              <a:rPr b="1" lang="en-US"/>
              <a:t>Modeled </a:t>
            </a:r>
            <a:r>
              <a:rPr lang="en-US"/>
              <a:t>Model using several concrete words and phrases to describe your school setting, and have students write sentences using those words and phrases. </a:t>
            </a:r>
            <a:endParaRPr/>
          </a:p>
          <a:p>
            <a:pPr indent="-215900" lvl="1" marL="914400" rtl="0" algn="l">
              <a:lnSpc>
                <a:spcPct val="100000"/>
              </a:lnSpc>
              <a:spcBef>
                <a:spcPts val="0"/>
              </a:spcBef>
              <a:spcAft>
                <a:spcPts val="0"/>
              </a:spcAft>
              <a:buClr>
                <a:schemeClr val="dk1"/>
              </a:buClr>
              <a:buSzPts val="1200"/>
              <a:buFont typeface="Calibri"/>
              <a:buChar char="•"/>
            </a:pPr>
            <a:r>
              <a:rPr b="1" lang="en-US"/>
              <a:t>Shared</a:t>
            </a:r>
            <a:r>
              <a:rPr lang="en-US"/>
              <a:t> Ask students to describe the school setting using several concrete words and phrases, then record the vivid images that concrete description creates.</a:t>
            </a:r>
            <a:endParaRPr/>
          </a:p>
          <a:p>
            <a:pPr indent="-215900" lvl="1" marL="914400" rtl="0" algn="l">
              <a:lnSpc>
                <a:spcPct val="100000"/>
              </a:lnSpc>
              <a:spcBef>
                <a:spcPts val="0"/>
              </a:spcBef>
              <a:spcAft>
                <a:spcPts val="0"/>
              </a:spcAft>
              <a:buClr>
                <a:schemeClr val="dk1"/>
              </a:buClr>
              <a:buSzPts val="1200"/>
              <a:buFont typeface="Calibri"/>
              <a:buChar char="•"/>
            </a:pPr>
            <a:r>
              <a:rPr b="1" lang="en-US"/>
              <a:t>Guided </a:t>
            </a:r>
            <a:r>
              <a:rPr lang="en-US"/>
              <a:t>Use a stack text to provide explicit instruction on concrete words and phrases.</a:t>
            </a:r>
            <a:endParaRPr/>
          </a:p>
          <a:p>
            <a:pPr indent="-215900" lvl="0" marL="457200" rtl="0" algn="l">
              <a:lnSpc>
                <a:spcPct val="100000"/>
              </a:lnSpc>
              <a:spcBef>
                <a:spcPts val="0"/>
              </a:spcBef>
              <a:spcAft>
                <a:spcPts val="0"/>
              </a:spcAft>
              <a:buClr>
                <a:schemeClr val="dk1"/>
              </a:buClr>
              <a:buSzPts val="1200"/>
              <a:buFont typeface="Calibri"/>
              <a:buAutoNum type="arabicPeriod"/>
            </a:pPr>
            <a:r>
              <a:rPr lang="en-US"/>
              <a:t>If students demonstrate understanding, they should continue working on their draft personal narratives in their writing notebooks. See the Conference Prompts on p. T360.</a:t>
            </a:r>
            <a:endParaRPr/>
          </a:p>
          <a:p>
            <a:pPr indent="-215900" lvl="0" marL="457200" rtl="0" algn="l">
              <a:lnSpc>
                <a:spcPct val="100000"/>
              </a:lnSpc>
              <a:spcBef>
                <a:spcPts val="0"/>
              </a:spcBef>
              <a:spcAft>
                <a:spcPts val="0"/>
              </a:spcAft>
              <a:buClr>
                <a:schemeClr val="dk1"/>
              </a:buClr>
              <a:buSzPts val="1200"/>
              <a:buFont typeface="Calibri"/>
              <a:buAutoNum type="arabicPeriod"/>
            </a:pPr>
            <a:r>
              <a:rPr lang="en-US"/>
              <a:t>Have several volunteers share examples of concrete words and phrases from their own writing.</a:t>
            </a:r>
            <a:endParaRPr/>
          </a:p>
          <a:p>
            <a:pPr indent="-139700" lvl="0" marL="457200" rtl="0" algn="l">
              <a:lnSpc>
                <a:spcPct val="100000"/>
              </a:lnSpc>
              <a:spcBef>
                <a:spcPts val="0"/>
              </a:spcBef>
              <a:spcAft>
                <a:spcPts val="0"/>
              </a:spcAft>
              <a:buSzPts val="1400"/>
              <a:buFont typeface="Arial"/>
              <a:buNone/>
            </a:pPr>
            <a:r>
              <a:t/>
            </a:r>
            <a:endParaRPr>
              <a:solidFill>
                <a:srgbClr val="373536"/>
              </a:solidFill>
              <a:latin typeface="Helvetica Neue"/>
              <a:ea typeface="Helvetica Neue"/>
              <a:cs typeface="Helvetica Neue"/>
              <a:sym typeface="Helvetica Neue"/>
            </a:endParaRPr>
          </a:p>
          <a:p>
            <a:pPr indent="-139700" lvl="0" marL="457200" rtl="0" algn="l">
              <a:lnSpc>
                <a:spcPct val="100000"/>
              </a:lnSpc>
              <a:spcBef>
                <a:spcPts val="0"/>
              </a:spcBef>
              <a:spcAft>
                <a:spcPts val="0"/>
              </a:spcAft>
              <a:buSzPts val="1400"/>
              <a:buFont typeface="Arial"/>
              <a:buNone/>
            </a:pPr>
            <a:r>
              <a:t/>
            </a:r>
            <a:endParaRPr>
              <a:solidFill>
                <a:srgbClr val="373536"/>
              </a:solidFill>
              <a:latin typeface="Calibri"/>
              <a:ea typeface="Calibri"/>
              <a:cs typeface="Calibri"/>
              <a:sym typeface="Calibri"/>
            </a:endParaRPr>
          </a:p>
          <a:p>
            <a:pPr indent="-60960" lvl="0" marL="137160" rtl="0" algn="l">
              <a:lnSpc>
                <a:spcPct val="100000"/>
              </a:lnSpc>
              <a:spcBef>
                <a:spcPts val="0"/>
              </a:spcBef>
              <a:spcAft>
                <a:spcPts val="0"/>
              </a:spcAft>
              <a:buClr>
                <a:schemeClr val="dk1"/>
              </a:buClr>
              <a:buSzPts val="1200"/>
              <a:buFont typeface="Calibri"/>
              <a:buNone/>
            </a:pPr>
            <a:r>
              <a:t/>
            </a:r>
            <a:endParaRPr/>
          </a:p>
        </p:txBody>
      </p:sp>
      <p:sp>
        <p:nvSpPr>
          <p:cNvPr id="810" name="Google Shape;810;p6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0" name="Shape 820"/>
        <p:cNvGrpSpPr/>
        <p:nvPr/>
      </p:nvGrpSpPr>
      <p:grpSpPr>
        <a:xfrm>
          <a:off x="0" y="0"/>
          <a:ext cx="0" cy="0"/>
          <a:chOff x="0" y="0"/>
          <a:chExt cx="0" cy="0"/>
        </a:xfrm>
      </p:grpSpPr>
      <p:sp>
        <p:nvSpPr>
          <p:cNvPr id="821" name="Google Shape;821;p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2" name="Google Shape;822;p6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3359" lvl="0" marL="210312" rtl="0" algn="l">
              <a:lnSpc>
                <a:spcPct val="100000"/>
              </a:lnSpc>
              <a:spcBef>
                <a:spcPts val="0"/>
              </a:spcBef>
              <a:spcAft>
                <a:spcPts val="0"/>
              </a:spcAft>
              <a:buClr>
                <a:schemeClr val="dk1"/>
              </a:buClr>
              <a:buSzPts val="1200"/>
              <a:buFont typeface="Calibri"/>
              <a:buAutoNum type="arabicPeriod"/>
            </a:pPr>
            <a:r>
              <a:rPr lang="en-US"/>
              <a:t>Review the spelling rule about suffixes from the previous week.</a:t>
            </a:r>
            <a:endParaRPr/>
          </a:p>
          <a:p>
            <a:pPr indent="-213359" lvl="0" marL="210312" rtl="0" algn="l">
              <a:lnSpc>
                <a:spcPct val="100000"/>
              </a:lnSpc>
              <a:spcBef>
                <a:spcPts val="0"/>
              </a:spcBef>
              <a:spcAft>
                <a:spcPts val="0"/>
              </a:spcAft>
              <a:buClr>
                <a:schemeClr val="dk1"/>
              </a:buClr>
              <a:buSzPts val="1200"/>
              <a:buFont typeface="Calibri"/>
              <a:buAutoNum type="arabicPeriod"/>
            </a:pPr>
            <a:r>
              <a:rPr lang="en-US"/>
              <a:t>Display this sentence: He wears a bright shirt so he is easyer to spot when joging. Call on a student to correct the misspelled words (easier and jogging). Explain that if authors know how suffixes change base words, they will be able to add and remove suffixes correctly in their writing.</a:t>
            </a:r>
            <a:endParaRPr/>
          </a:p>
          <a:p>
            <a:pPr indent="-213359" lvl="0" marL="210312" rtl="0" algn="l">
              <a:lnSpc>
                <a:spcPct val="100000"/>
              </a:lnSpc>
              <a:spcBef>
                <a:spcPts val="0"/>
              </a:spcBef>
              <a:spcAft>
                <a:spcPts val="0"/>
              </a:spcAft>
              <a:buClr>
                <a:schemeClr val="dk1"/>
              </a:buClr>
              <a:buSzPts val="1200"/>
              <a:buFont typeface="Calibri"/>
              <a:buAutoNum type="arabicPeriod"/>
            </a:pPr>
            <a:r>
              <a:rPr lang="en-US"/>
              <a:t>Using the spelling words from last week, invite students to create a word search, crossword puzzle, or illustrated dictionary entries for ten of the words.</a:t>
            </a:r>
            <a:endParaRPr/>
          </a:p>
          <a:p>
            <a:pPr indent="-139700" lvl="0" marL="457200" rtl="0" algn="l">
              <a:lnSpc>
                <a:spcPct val="100000"/>
              </a:lnSpc>
              <a:spcBef>
                <a:spcPts val="0"/>
              </a:spcBef>
              <a:spcAft>
                <a:spcPts val="0"/>
              </a:spcAft>
              <a:buSzPts val="1400"/>
              <a:buNone/>
            </a:pPr>
            <a:r>
              <a:t/>
            </a:r>
            <a:endParaRPr>
              <a:solidFill>
                <a:srgbClr val="373536"/>
              </a:solidFill>
              <a:latin typeface="Helvetica Neue"/>
              <a:ea typeface="Helvetica Neue"/>
              <a:cs typeface="Helvetica Neue"/>
              <a:sym typeface="Helvetica Neue"/>
            </a:endParaRPr>
          </a:p>
          <a:p>
            <a:pPr indent="-139700" lvl="0" marL="457200" rtl="0" algn="l">
              <a:lnSpc>
                <a:spcPct val="100000"/>
              </a:lnSpc>
              <a:spcBef>
                <a:spcPts val="0"/>
              </a:spcBef>
              <a:spcAft>
                <a:spcPts val="0"/>
              </a:spcAft>
              <a:buSzPts val="1400"/>
              <a:buNone/>
            </a:pPr>
            <a:r>
              <a:t/>
            </a:r>
            <a:endParaRPr>
              <a:solidFill>
                <a:srgbClr val="373536"/>
              </a:solidFill>
              <a:latin typeface="Helvetica Neue"/>
              <a:ea typeface="Helvetica Neue"/>
              <a:cs typeface="Helvetica Neue"/>
              <a:sym typeface="Helvetica Neue"/>
            </a:endParaRPr>
          </a:p>
          <a:p>
            <a:pPr indent="-60960" lvl="0" marL="137160" rtl="0" algn="l">
              <a:lnSpc>
                <a:spcPct val="100000"/>
              </a:lnSpc>
              <a:spcBef>
                <a:spcPts val="0"/>
              </a:spcBef>
              <a:spcAft>
                <a:spcPts val="0"/>
              </a:spcAft>
              <a:buClr>
                <a:schemeClr val="dk1"/>
              </a:buClr>
              <a:buSzPts val="1200"/>
              <a:buFont typeface="Calibri"/>
              <a:buNone/>
            </a:pPr>
            <a:r>
              <a:t/>
            </a:r>
            <a:endParaRPr>
              <a:latin typeface="Calibri"/>
              <a:ea typeface="Calibri"/>
              <a:cs typeface="Calibri"/>
              <a:sym typeface="Calibri"/>
            </a:endParaRPr>
          </a:p>
        </p:txBody>
      </p:sp>
      <p:sp>
        <p:nvSpPr>
          <p:cNvPr id="823" name="Google Shape;823;p6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p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8" name="Google Shape;838;p6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6032" lvl="0" marL="256032" rtl="0" algn="l">
              <a:lnSpc>
                <a:spcPct val="100000"/>
              </a:lnSpc>
              <a:spcBef>
                <a:spcPts val="0"/>
              </a:spcBef>
              <a:spcAft>
                <a:spcPts val="0"/>
              </a:spcAft>
              <a:buClr>
                <a:schemeClr val="dk1"/>
              </a:buClr>
              <a:buSzPts val="1200"/>
              <a:buFont typeface="Calibri"/>
              <a:buAutoNum type="arabicPeriod"/>
            </a:pPr>
            <a:r>
              <a:rPr b="0" i="0" lang="en-US" u="none" strike="noStrike">
                <a:latin typeface="Calibri"/>
                <a:ea typeface="Calibri"/>
                <a:cs typeface="Calibri"/>
                <a:sym typeface="Calibri"/>
              </a:rPr>
              <a:t>Have students complete p. 78 of the Student Interactive.</a:t>
            </a:r>
            <a:endParaRPr>
              <a:latin typeface="Calibri"/>
              <a:ea typeface="Calibri"/>
              <a:cs typeface="Calibri"/>
              <a:sym typeface="Calibri"/>
            </a:endParaRPr>
          </a:p>
        </p:txBody>
      </p:sp>
      <p:sp>
        <p:nvSpPr>
          <p:cNvPr id="839" name="Google Shape;839;p6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p6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1" name="Google Shape;851;p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9" name="Shape 859"/>
        <p:cNvGrpSpPr/>
        <p:nvPr/>
      </p:nvGrpSpPr>
      <p:grpSpPr>
        <a:xfrm>
          <a:off x="0" y="0"/>
          <a:ext cx="0" cy="0"/>
          <a:chOff x="0" y="0"/>
          <a:chExt cx="0" cy="0"/>
        </a:xfrm>
      </p:grpSpPr>
      <p:sp>
        <p:nvSpPr>
          <p:cNvPr id="860" name="Google Shape;860;p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1" name="Google Shape;861;p6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457200" rtl="0" algn="l">
              <a:lnSpc>
                <a:spcPct val="100000"/>
              </a:lnSpc>
              <a:spcBef>
                <a:spcPts val="0"/>
              </a:spcBef>
              <a:spcAft>
                <a:spcPts val="0"/>
              </a:spcAft>
              <a:buClr>
                <a:schemeClr val="dk1"/>
              </a:buClr>
              <a:buSzPts val="1200"/>
              <a:buFont typeface="Calibri"/>
              <a:buAutoNum type="arabicPeriod"/>
            </a:pPr>
            <a:r>
              <a:rPr lang="en-US" sz="1200"/>
              <a:t>Remind students to closely follow directions when they create a written response. Explain that in this case, they have a chance to share their own opinions. Point out that supporting an opinion with text evidence is an essential part of their response.</a:t>
            </a:r>
            <a:endParaRPr/>
          </a:p>
          <a:p>
            <a:pPr indent="-215900" lvl="1" marL="914400" rtl="0" algn="l">
              <a:lnSpc>
                <a:spcPct val="100000"/>
              </a:lnSpc>
              <a:spcBef>
                <a:spcPts val="0"/>
              </a:spcBef>
              <a:spcAft>
                <a:spcPts val="0"/>
              </a:spcAft>
              <a:buClr>
                <a:schemeClr val="dk1"/>
              </a:buClr>
              <a:buSzPts val="1200"/>
              <a:buFont typeface="Calibri"/>
              <a:buChar char="•"/>
            </a:pPr>
            <a:r>
              <a:rPr lang="en-US" sz="1200"/>
              <a:t>Review the places you read about this week. Reread details about those settings to help you form an opinion.</a:t>
            </a:r>
            <a:endParaRPr/>
          </a:p>
          <a:p>
            <a:pPr indent="-215900" lvl="1" marL="914400" rtl="0" algn="l">
              <a:lnSpc>
                <a:spcPct val="100000"/>
              </a:lnSpc>
              <a:spcBef>
                <a:spcPts val="0"/>
              </a:spcBef>
              <a:spcAft>
                <a:spcPts val="0"/>
              </a:spcAft>
              <a:buClr>
                <a:schemeClr val="dk1"/>
              </a:buClr>
              <a:buSzPts val="1200"/>
              <a:buFont typeface="Calibri"/>
              <a:buChar char="•"/>
            </a:pPr>
            <a:r>
              <a:rPr lang="en-US" sz="1200"/>
              <a:t>As you reread, use sticky notes or notecards to record text evidence, such as quotations, that supports your opinion.</a:t>
            </a:r>
            <a:endParaRPr/>
          </a:p>
          <a:p>
            <a:pPr indent="-215900" lvl="0" marL="457200" rtl="0" algn="l">
              <a:lnSpc>
                <a:spcPct val="100000"/>
              </a:lnSpc>
              <a:spcBef>
                <a:spcPts val="0"/>
              </a:spcBef>
              <a:spcAft>
                <a:spcPts val="0"/>
              </a:spcAft>
              <a:buClr>
                <a:schemeClr val="dk1"/>
              </a:buClr>
              <a:buSzPts val="1200"/>
              <a:buFont typeface="Calibri"/>
              <a:buAutoNum type="arabicPeriod"/>
            </a:pPr>
            <a:r>
              <a:rPr lang="en-US" sz="1200"/>
              <a:t>Model forming an opinion and supporting it with text evidence. Use Student Interactive p. 72. Say:  </a:t>
            </a:r>
            <a:r>
              <a:rPr i="1" lang="en-US" sz="1200"/>
              <a:t>As I review settings I have read about this week, I will look for descriptions of places. I like this description in paragraph 11 of Rare Treasure “the rugged ribbon of shore that separated the sea and the cliffs.” I read on the same page that the Annings sold fossils to “wealthy tourists visiting the popular Lyme Regis shore.” I will write my opinion sentence to include both geography and people. Then I will look back at a second text I read this week to gather additional evidence to support my opinion. </a:t>
            </a:r>
            <a:endParaRPr/>
          </a:p>
          <a:p>
            <a:pPr indent="-215900" lvl="0" marL="457200" rtl="0" algn="l">
              <a:lnSpc>
                <a:spcPct val="100000"/>
              </a:lnSpc>
              <a:spcBef>
                <a:spcPts val="0"/>
              </a:spcBef>
              <a:spcAft>
                <a:spcPts val="0"/>
              </a:spcAft>
              <a:buClr>
                <a:schemeClr val="dk1"/>
              </a:buClr>
              <a:buSzPts val="1200"/>
              <a:buFont typeface="Calibri"/>
              <a:buAutoNum type="arabicPeriod"/>
            </a:pPr>
            <a:r>
              <a:rPr lang="en-US" sz="1200"/>
              <a:t>Have students practice forming an opinion about the topic and supporting it with text evidence.</a:t>
            </a:r>
            <a:endParaRPr/>
          </a:p>
          <a:p>
            <a:pPr indent="-215900" lvl="0" marL="457200" rtl="0" algn="l">
              <a:lnSpc>
                <a:spcPct val="100000"/>
              </a:lnSpc>
              <a:spcBef>
                <a:spcPts val="0"/>
              </a:spcBef>
              <a:spcAft>
                <a:spcPts val="0"/>
              </a:spcAft>
              <a:buClr>
                <a:schemeClr val="dk1"/>
              </a:buClr>
              <a:buSzPts val="1200"/>
              <a:buFont typeface="Calibri"/>
              <a:buAutoNum type="arabicPeriod"/>
            </a:pPr>
            <a:r>
              <a:rPr lang="en-US"/>
              <a:t>Have students use evidence from two texts they read this week to form and support an opinion about what makes a place special.</a:t>
            </a:r>
            <a:endParaRPr/>
          </a:p>
          <a:p>
            <a:pPr indent="-139700" lvl="0" marL="457200" rtl="0" algn="l">
              <a:lnSpc>
                <a:spcPct val="100000"/>
              </a:lnSpc>
              <a:spcBef>
                <a:spcPts val="0"/>
              </a:spcBef>
              <a:spcAft>
                <a:spcPts val="0"/>
              </a:spcAft>
              <a:buSzPts val="1400"/>
              <a:buFont typeface="Arial"/>
              <a:buNone/>
            </a:pPr>
            <a:r>
              <a:t/>
            </a:r>
            <a:endParaRPr sz="1200">
              <a:solidFill>
                <a:srgbClr val="373536"/>
              </a:solidFill>
              <a:latin typeface="Calibri"/>
              <a:ea typeface="Calibri"/>
              <a:cs typeface="Calibri"/>
              <a:sym typeface="Calibri"/>
            </a:endParaRPr>
          </a:p>
          <a:p>
            <a:pPr indent="-179832" lvl="0" marL="256032" rtl="0" algn="l">
              <a:lnSpc>
                <a:spcPct val="100000"/>
              </a:lnSpc>
              <a:spcBef>
                <a:spcPts val="0"/>
              </a:spcBef>
              <a:spcAft>
                <a:spcPts val="0"/>
              </a:spcAft>
              <a:buClr>
                <a:schemeClr val="dk1"/>
              </a:buClr>
              <a:buSzPts val="1200"/>
              <a:buFont typeface="Calibri"/>
              <a:buNone/>
            </a:pPr>
            <a:r>
              <a:t/>
            </a:r>
            <a:endParaRPr i="1">
              <a:latin typeface="Calibri"/>
              <a:ea typeface="Calibri"/>
              <a:cs typeface="Calibri"/>
              <a:sym typeface="Calibri"/>
            </a:endParaRPr>
          </a:p>
        </p:txBody>
      </p:sp>
      <p:sp>
        <p:nvSpPr>
          <p:cNvPr id="862" name="Google Shape;862;p6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 name="Google Shape;140;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chemeClr val="dk1"/>
              </a:buClr>
              <a:buSzPts val="1200"/>
              <a:buFont typeface="Calibri"/>
              <a:buAutoNum type="arabicPeriod"/>
            </a:pPr>
            <a:r>
              <a:rPr b="0" i="0" lang="en-US">
                <a:solidFill>
                  <a:srgbClr val="000000"/>
                </a:solidFill>
                <a:latin typeface="Calibri"/>
                <a:ea typeface="Calibri"/>
                <a:cs typeface="Calibri"/>
                <a:sym typeface="Calibri"/>
              </a:rPr>
              <a:t>Because biographies are a kind of narrative nonfiction, they include many literary elements found in narrative fiction. These include descriptive language, plot events, and suspense.</a:t>
            </a:r>
            <a:endParaRPr/>
          </a:p>
          <a:p>
            <a:pPr indent="-228600" lvl="1" marL="685800" marR="0" rtl="0" algn="l">
              <a:lnSpc>
                <a:spcPct val="100000"/>
              </a:lnSpc>
              <a:spcBef>
                <a:spcPts val="0"/>
              </a:spcBef>
              <a:spcAft>
                <a:spcPts val="0"/>
              </a:spcAft>
              <a:buClr>
                <a:schemeClr val="dk1"/>
              </a:buClr>
              <a:buSzPts val="1200"/>
              <a:buFont typeface="Arial"/>
              <a:buChar char="•"/>
            </a:pPr>
            <a:r>
              <a:rPr b="0" i="0" lang="en-US">
                <a:solidFill>
                  <a:srgbClr val="000000"/>
                </a:solidFill>
                <a:latin typeface="Calibri"/>
                <a:ea typeface="Calibri"/>
                <a:cs typeface="Calibri"/>
                <a:sym typeface="Calibri"/>
              </a:rPr>
              <a:t>Ask yourself how the biography demonstrates what makes the person special, unique, or famous.</a:t>
            </a:r>
            <a:endParaRPr/>
          </a:p>
          <a:p>
            <a:pPr indent="-228600" lvl="1" marL="685800" marR="0" rtl="0" algn="l">
              <a:lnSpc>
                <a:spcPct val="100000"/>
              </a:lnSpc>
              <a:spcBef>
                <a:spcPts val="0"/>
              </a:spcBef>
              <a:spcAft>
                <a:spcPts val="0"/>
              </a:spcAft>
              <a:buClr>
                <a:schemeClr val="dk1"/>
              </a:buClr>
              <a:buSzPts val="1200"/>
              <a:buFont typeface="Arial"/>
              <a:buChar char="•"/>
            </a:pPr>
            <a:r>
              <a:rPr b="0" i="0" lang="en-US">
                <a:solidFill>
                  <a:srgbClr val="000000"/>
                </a:solidFill>
                <a:latin typeface="Calibri"/>
                <a:ea typeface="Calibri"/>
                <a:cs typeface="Calibri"/>
                <a:sym typeface="Calibri"/>
              </a:rPr>
              <a:t>Think about the challenges or problems the person faces and how he or she overcomes them.</a:t>
            </a:r>
            <a:endParaRPr/>
          </a:p>
          <a:p>
            <a:pPr indent="-228600" lvl="1" marL="685800" marR="0" rtl="0" algn="l">
              <a:lnSpc>
                <a:spcPct val="100000"/>
              </a:lnSpc>
              <a:spcBef>
                <a:spcPts val="0"/>
              </a:spcBef>
              <a:spcAft>
                <a:spcPts val="0"/>
              </a:spcAft>
              <a:buClr>
                <a:schemeClr val="dk1"/>
              </a:buClr>
              <a:buSzPts val="1200"/>
              <a:buFont typeface="Arial"/>
              <a:buChar char="•"/>
            </a:pPr>
            <a:r>
              <a:rPr b="0" i="0" lang="en-US">
                <a:solidFill>
                  <a:srgbClr val="000000"/>
                </a:solidFill>
                <a:latin typeface="Calibri"/>
                <a:ea typeface="Calibri"/>
                <a:cs typeface="Calibri"/>
                <a:sym typeface="Calibri"/>
              </a:rPr>
              <a:t> Look for details that support the main idea of the biography. The details will help explain what makes the person special.</a:t>
            </a:r>
            <a:endParaRPr/>
          </a:p>
          <a:p>
            <a:pPr indent="-228600" lvl="0" marL="228600" marR="0" rtl="0" algn="l">
              <a:lnSpc>
                <a:spcPct val="100000"/>
              </a:lnSpc>
              <a:spcBef>
                <a:spcPts val="0"/>
              </a:spcBef>
              <a:spcAft>
                <a:spcPts val="0"/>
              </a:spcAft>
              <a:buClr>
                <a:schemeClr val="dk1"/>
              </a:buClr>
              <a:buSzPts val="1200"/>
              <a:buFont typeface="Arial"/>
              <a:buAutoNum type="arabicPeriod"/>
            </a:pPr>
            <a:r>
              <a:rPr b="0" i="0" lang="en-US">
                <a:solidFill>
                  <a:srgbClr val="000000"/>
                </a:solidFill>
                <a:latin typeface="Calibri"/>
                <a:ea typeface="Calibri"/>
                <a:cs typeface="Calibri"/>
                <a:sym typeface="Calibri"/>
              </a:rPr>
              <a:t>Model focusing on details that support the biography’s central idea. Say: </a:t>
            </a:r>
            <a:r>
              <a:rPr b="0" i="1" lang="en-US">
                <a:solidFill>
                  <a:srgbClr val="000000"/>
                </a:solidFill>
                <a:latin typeface="Calibri"/>
                <a:ea typeface="Calibri"/>
                <a:cs typeface="Calibri"/>
                <a:sym typeface="Calibri"/>
              </a:rPr>
              <a:t>In “Defying Gravity,” we learn about how Nissen turned a question into an invention used by everyone from children to astronauts. The author tells when, where, and how important events took place. </a:t>
            </a:r>
            <a:endParaRPr/>
          </a:p>
          <a:p>
            <a:pPr indent="-228600" lvl="0" marL="228600" marR="0" rtl="0" algn="l">
              <a:lnSpc>
                <a:spcPct val="100000"/>
              </a:lnSpc>
              <a:spcBef>
                <a:spcPts val="0"/>
              </a:spcBef>
              <a:spcAft>
                <a:spcPts val="0"/>
              </a:spcAft>
              <a:buClr>
                <a:schemeClr val="dk1"/>
              </a:buClr>
              <a:buSzPts val="1200"/>
              <a:buFont typeface="Arial"/>
              <a:buAutoNum type="arabicPeriod"/>
            </a:pPr>
            <a:r>
              <a:rPr b="0" i="0" lang="en-US">
                <a:solidFill>
                  <a:srgbClr val="000000"/>
                </a:solidFill>
                <a:latin typeface="Calibri"/>
                <a:ea typeface="Calibri"/>
                <a:cs typeface="Calibri"/>
                <a:sym typeface="Calibri"/>
              </a:rPr>
              <a:t>Talk about biographies or biographical facts with which students may be familiar. Invite them to share biographical details of a person they admire</a:t>
            </a:r>
            <a:endParaRPr b="0" sz="1200">
              <a:solidFill>
                <a:schemeClr val="dk1"/>
              </a:solidFill>
              <a:latin typeface="Calibri"/>
              <a:ea typeface="Calibri"/>
              <a:cs typeface="Calibri"/>
              <a:sym typeface="Calibri"/>
            </a:endParaRPr>
          </a:p>
          <a:p>
            <a:pPr indent="-228600" lvl="0" marL="228600" marR="0" rtl="0" algn="l">
              <a:lnSpc>
                <a:spcPct val="100000"/>
              </a:lnSpc>
              <a:spcBef>
                <a:spcPts val="0"/>
              </a:spcBef>
              <a:spcAft>
                <a:spcPts val="0"/>
              </a:spcAft>
              <a:buClr>
                <a:schemeClr val="dk1"/>
              </a:buClr>
              <a:buSzPts val="1200"/>
              <a:buFont typeface="Calibri"/>
              <a:buAutoNum type="arabicPeriod"/>
            </a:pPr>
            <a:r>
              <a:rPr b="0" lang="en-US" sz="1200">
                <a:solidFill>
                  <a:schemeClr val="dk1"/>
                </a:solidFill>
                <a:latin typeface="Calibri"/>
                <a:ea typeface="Calibri"/>
                <a:cs typeface="Calibri"/>
                <a:sym typeface="Calibri"/>
              </a:rPr>
              <a:t>Use the Anchor Chart </a:t>
            </a:r>
            <a:r>
              <a:rPr lang="en-US"/>
              <a:t>and h</a:t>
            </a:r>
            <a:r>
              <a:rPr lang="en-US" sz="1200">
                <a:solidFill>
                  <a:schemeClr val="dk1"/>
                </a:solidFill>
                <a:latin typeface="Calibri"/>
                <a:ea typeface="Calibri"/>
                <a:cs typeface="Calibri"/>
                <a:sym typeface="Calibri"/>
              </a:rPr>
              <a:t>ave students use the strategies to identify elements of a biography.   </a:t>
            </a:r>
            <a:r>
              <a:rPr b="1" i="0" lang="en-US" u="none" strike="noStrike">
                <a:latin typeface="Calibri"/>
                <a:ea typeface="Calibri"/>
                <a:cs typeface="Calibri"/>
                <a:sym typeface="Calibri"/>
              </a:rPr>
              <a:t>Editable Anchor Chart Click Path: Table of Contents -&gt; Reading Anchor Charts -&gt; Unit 1 Week 2: Text Feature Editable Reading Anchor Chart</a:t>
            </a:r>
            <a:endParaRPr b="1" i="0">
              <a:latin typeface="Calibri"/>
              <a:ea typeface="Calibri"/>
              <a:cs typeface="Calibri"/>
              <a:sym typeface="Calibri"/>
            </a:endParaRPr>
          </a:p>
        </p:txBody>
      </p:sp>
      <p:sp>
        <p:nvSpPr>
          <p:cNvPr id="141" name="Google Shape;141;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2" name="Shape 872"/>
        <p:cNvGrpSpPr/>
        <p:nvPr/>
      </p:nvGrpSpPr>
      <p:grpSpPr>
        <a:xfrm>
          <a:off x="0" y="0"/>
          <a:ext cx="0" cy="0"/>
          <a:chOff x="0" y="0"/>
          <a:chExt cx="0" cy="0"/>
        </a:xfrm>
      </p:grpSpPr>
      <p:sp>
        <p:nvSpPr>
          <p:cNvPr id="873" name="Google Shape;873;p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4" name="Google Shape;874;p6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304800" lvl="0" marL="457200" marR="0" rtl="0" algn="l">
              <a:lnSpc>
                <a:spcPct val="100000"/>
              </a:lnSpc>
              <a:spcBef>
                <a:spcPts val="0"/>
              </a:spcBef>
              <a:spcAft>
                <a:spcPts val="0"/>
              </a:spcAft>
              <a:buClr>
                <a:schemeClr val="dk1"/>
              </a:buClr>
              <a:buSzPts val="1200"/>
              <a:buFont typeface="Calibri"/>
              <a:buAutoNum type="arabicPeriod"/>
            </a:pPr>
            <a:r>
              <a:rPr lang="en-US">
                <a:latin typeface="Calibri"/>
                <a:ea typeface="Calibri"/>
                <a:cs typeface="Calibri"/>
                <a:sym typeface="Calibri"/>
              </a:rPr>
              <a:t>Have students use evidence from the texts they have read this week to respond to the Weekly Question.</a:t>
            </a:r>
            <a:endParaRPr/>
          </a:p>
          <a:p>
            <a:pPr indent="-304800" lvl="0" marL="457200" marR="0" rtl="0" algn="l">
              <a:lnSpc>
                <a:spcPct val="100000"/>
              </a:lnSpc>
              <a:spcBef>
                <a:spcPts val="0"/>
              </a:spcBef>
              <a:spcAft>
                <a:spcPts val="0"/>
              </a:spcAft>
              <a:buClr>
                <a:schemeClr val="dk1"/>
              </a:buClr>
              <a:buSzPts val="1200"/>
              <a:buFont typeface="Calibri"/>
              <a:buAutoNum type="arabicPeriod"/>
            </a:pPr>
            <a:r>
              <a:rPr lang="en-US">
                <a:latin typeface="Calibri"/>
                <a:ea typeface="Calibri"/>
                <a:cs typeface="Calibri"/>
                <a:sym typeface="Calibri"/>
              </a:rPr>
              <a:t>Tell them to write their response on a separate sheet of paper or discuss in small groups.</a:t>
            </a:r>
            <a:br>
              <a:rPr b="1" lang="en-US"/>
            </a:br>
            <a:endParaRPr b="1"/>
          </a:p>
        </p:txBody>
      </p:sp>
      <p:sp>
        <p:nvSpPr>
          <p:cNvPr id="875" name="Google Shape;875;p6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5" name="Shape 885"/>
        <p:cNvGrpSpPr/>
        <p:nvPr/>
      </p:nvGrpSpPr>
      <p:grpSpPr>
        <a:xfrm>
          <a:off x="0" y="0"/>
          <a:ext cx="0" cy="0"/>
          <a:chOff x="0" y="0"/>
          <a:chExt cx="0" cy="0"/>
        </a:xfrm>
      </p:grpSpPr>
      <p:sp>
        <p:nvSpPr>
          <p:cNvPr id="886" name="Google Shape;886;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7" name="Google Shape;887;p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457200" rtl="0" algn="l">
              <a:lnSpc>
                <a:spcPct val="100000"/>
              </a:lnSpc>
              <a:spcBef>
                <a:spcPts val="0"/>
              </a:spcBef>
              <a:spcAft>
                <a:spcPts val="0"/>
              </a:spcAft>
              <a:buClr>
                <a:schemeClr val="dk1"/>
              </a:buClr>
              <a:buSzPts val="1200"/>
              <a:buFont typeface="Calibri"/>
              <a:buAutoNum type="arabicPeriod"/>
            </a:pPr>
            <a:r>
              <a:rPr lang="en-US"/>
              <a:t>To assess students’ understanding of the suffixes -ty, -ity, -ic, and -ment, provide them with the following words: majesty and majestic. Offer them sample sentences:</a:t>
            </a:r>
            <a:endParaRPr/>
          </a:p>
          <a:p>
            <a:pPr indent="-228600" lvl="1" marL="914400" rtl="0" algn="l">
              <a:lnSpc>
                <a:spcPct val="100000"/>
              </a:lnSpc>
              <a:spcBef>
                <a:spcPts val="0"/>
              </a:spcBef>
              <a:spcAft>
                <a:spcPts val="0"/>
              </a:spcAft>
              <a:buClr>
                <a:schemeClr val="dk1"/>
              </a:buClr>
              <a:buSzPts val="1400"/>
              <a:buFont typeface="Calibri"/>
              <a:buChar char="•"/>
            </a:pPr>
            <a:r>
              <a:rPr lang="en-US"/>
              <a:t>Every year hikers experience the majesty of the Rockies.</a:t>
            </a:r>
            <a:endParaRPr/>
          </a:p>
          <a:p>
            <a:pPr indent="-228600" lvl="1" marL="914400" rtl="0" algn="l">
              <a:lnSpc>
                <a:spcPct val="100000"/>
              </a:lnSpc>
              <a:spcBef>
                <a:spcPts val="0"/>
              </a:spcBef>
              <a:spcAft>
                <a:spcPts val="0"/>
              </a:spcAft>
              <a:buClr>
                <a:schemeClr val="dk1"/>
              </a:buClr>
              <a:buSzPts val="1400"/>
              <a:buFont typeface="Calibri"/>
              <a:buChar char="•"/>
            </a:pPr>
            <a:r>
              <a:rPr lang="en-US"/>
              <a:t>The majestic stallion runs free through the plains.</a:t>
            </a:r>
            <a:endParaRPr/>
          </a:p>
          <a:p>
            <a:pPr indent="-215900" lvl="0" marL="457200" rtl="0" algn="l">
              <a:lnSpc>
                <a:spcPct val="100000"/>
              </a:lnSpc>
              <a:spcBef>
                <a:spcPts val="0"/>
              </a:spcBef>
              <a:spcAft>
                <a:spcPts val="0"/>
              </a:spcAft>
              <a:buClr>
                <a:schemeClr val="dk1"/>
              </a:buClr>
              <a:buSzPts val="1200"/>
              <a:buFont typeface="Calibri"/>
              <a:buAutoNum type="arabicPeriod"/>
            </a:pPr>
            <a:r>
              <a:rPr lang="en-US"/>
              <a:t>Have students use their knowledge of suffixes to define each word. (Possible responses: majesty: noun; imposing character, grandeur; majestic: adjective; stately, possessing majesty)</a:t>
            </a:r>
            <a:endParaRPr/>
          </a:p>
          <a:p>
            <a:pPr indent="-139700" lvl="1" marL="914400" rtl="0" algn="l">
              <a:lnSpc>
                <a:spcPct val="100000"/>
              </a:lnSpc>
              <a:spcBef>
                <a:spcPts val="0"/>
              </a:spcBef>
              <a:spcAft>
                <a:spcPts val="0"/>
              </a:spcAft>
              <a:buSzPts val="1400"/>
              <a:buFont typeface="Arial"/>
              <a:buNone/>
            </a:pPr>
            <a:r>
              <a:t/>
            </a:r>
            <a:endParaRPr>
              <a:solidFill>
                <a:srgbClr val="373536"/>
              </a:solidFill>
              <a:latin typeface="Helvetica Neue"/>
              <a:ea typeface="Helvetica Neue"/>
              <a:cs typeface="Helvetica Neue"/>
              <a:sym typeface="Helvetica Neue"/>
            </a:endParaRPr>
          </a:p>
          <a:p>
            <a:pPr indent="-139700" lvl="1" marL="914400" rtl="0" algn="l">
              <a:lnSpc>
                <a:spcPct val="100000"/>
              </a:lnSpc>
              <a:spcBef>
                <a:spcPts val="0"/>
              </a:spcBef>
              <a:spcAft>
                <a:spcPts val="0"/>
              </a:spcAft>
              <a:buSzPts val="1400"/>
              <a:buFont typeface="Arial"/>
              <a:buNone/>
            </a:pPr>
            <a:r>
              <a:t/>
            </a:r>
            <a:endParaRPr>
              <a:solidFill>
                <a:srgbClr val="373536"/>
              </a:solidFill>
              <a:latin typeface="Helvetica Neue"/>
              <a:ea typeface="Helvetica Neue"/>
              <a:cs typeface="Helvetica Neue"/>
              <a:sym typeface="Helvetica Neue"/>
            </a:endParaRPr>
          </a:p>
          <a:p>
            <a:pPr indent="-139700" lvl="1" marL="914400" rtl="0" algn="l">
              <a:lnSpc>
                <a:spcPct val="100000"/>
              </a:lnSpc>
              <a:spcBef>
                <a:spcPts val="0"/>
              </a:spcBef>
              <a:spcAft>
                <a:spcPts val="0"/>
              </a:spcAft>
              <a:buSzPts val="1400"/>
              <a:buFont typeface="Arial"/>
              <a:buNone/>
            </a:pPr>
            <a:r>
              <a:t/>
            </a:r>
            <a:endParaRPr>
              <a:solidFill>
                <a:srgbClr val="373536"/>
              </a:solidFill>
              <a:latin typeface="Helvetica Neue"/>
              <a:ea typeface="Helvetica Neue"/>
              <a:cs typeface="Helvetica Neue"/>
              <a:sym typeface="Helvetica Neue"/>
            </a:endParaRPr>
          </a:p>
          <a:p>
            <a:pPr indent="-60960" lvl="0" marL="137160" rtl="0" algn="l">
              <a:lnSpc>
                <a:spcPct val="100000"/>
              </a:lnSpc>
              <a:spcBef>
                <a:spcPts val="0"/>
              </a:spcBef>
              <a:spcAft>
                <a:spcPts val="0"/>
              </a:spcAft>
              <a:buSzPts val="1200"/>
              <a:buFont typeface="Calibri"/>
              <a:buNone/>
            </a:pPr>
            <a:r>
              <a:t/>
            </a:r>
            <a:endParaRPr i="0">
              <a:latin typeface="Calibri"/>
              <a:ea typeface="Calibri"/>
              <a:cs typeface="Calibri"/>
              <a:sym typeface="Calibri"/>
            </a:endParaRPr>
          </a:p>
        </p:txBody>
      </p:sp>
      <p:sp>
        <p:nvSpPr>
          <p:cNvPr id="888" name="Google Shape;888;p6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7" name="Shape 897"/>
        <p:cNvGrpSpPr/>
        <p:nvPr/>
      </p:nvGrpSpPr>
      <p:grpSpPr>
        <a:xfrm>
          <a:off x="0" y="0"/>
          <a:ext cx="0" cy="0"/>
          <a:chOff x="0" y="0"/>
          <a:chExt cx="0" cy="0"/>
        </a:xfrm>
      </p:grpSpPr>
      <p:sp>
        <p:nvSpPr>
          <p:cNvPr id="898" name="Google Shape;898;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9" name="Google Shape;899;p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457200" rtl="0" algn="l">
              <a:lnSpc>
                <a:spcPct val="100000"/>
              </a:lnSpc>
              <a:spcBef>
                <a:spcPts val="0"/>
              </a:spcBef>
              <a:spcAft>
                <a:spcPts val="0"/>
              </a:spcAft>
              <a:buClr>
                <a:schemeClr val="dk1"/>
              </a:buClr>
              <a:buSzPts val="1200"/>
              <a:buFont typeface="Calibri"/>
              <a:buAutoNum type="arabicPeriod"/>
            </a:pPr>
            <a:r>
              <a:rPr lang="en-US" sz="1200">
                <a:latin typeface="Calibri"/>
                <a:ea typeface="Calibri"/>
                <a:cs typeface="Calibri"/>
                <a:sym typeface="Calibri"/>
              </a:rPr>
              <a:t>Sensory details, like concrete words and phrases, let readers share the narrator’s experience. They give readers access to what the narrator sees, hears, smells, tastes, feels, and touches. Recounting these details aloud can allow writers to organize and focus their writing.</a:t>
            </a:r>
            <a:endParaRPr/>
          </a:p>
          <a:p>
            <a:pPr indent="-215900" lvl="0" marL="457200" rtl="0" algn="l">
              <a:lnSpc>
                <a:spcPct val="100000"/>
              </a:lnSpc>
              <a:spcBef>
                <a:spcPts val="0"/>
              </a:spcBef>
              <a:spcAft>
                <a:spcPts val="0"/>
              </a:spcAft>
              <a:buClr>
                <a:schemeClr val="dk1"/>
              </a:buClr>
              <a:buSzPts val="1200"/>
              <a:buFont typeface="Calibri"/>
              <a:buAutoNum type="arabicPeriod"/>
            </a:pPr>
            <a:r>
              <a:rPr lang="en-US" sz="1200">
                <a:latin typeface="Calibri"/>
                <a:ea typeface="Calibri"/>
                <a:cs typeface="Calibri"/>
                <a:sym typeface="Calibri"/>
              </a:rPr>
              <a:t>Point out that sensory details help readers relate to the experiences and events described in a text. Not every sentence of a narrative needs sensory details. Writers use them judiciously. Say: </a:t>
            </a:r>
            <a:r>
              <a:rPr i="1" lang="en-US" sz="1200">
                <a:latin typeface="Calibri"/>
                <a:ea typeface="Calibri"/>
                <a:cs typeface="Calibri"/>
                <a:sym typeface="Calibri"/>
              </a:rPr>
              <a:t>If I am narrating a personal experience and I want to express how I feel, I could say, “I feel happy.” I could also say, “I feel the corners of my mouth twitch with the beginnings of a smile.” That sentence uses sensory details to let readers know I feel happy. Readers can relate to the feeling of starting to smile. The sentence I choose for my narrative depends on what I want to emphasize for readers.</a:t>
            </a:r>
            <a:endParaRPr/>
          </a:p>
          <a:p>
            <a:pPr indent="-215900" lvl="0" marL="457200" rtl="0" algn="l">
              <a:lnSpc>
                <a:spcPct val="100000"/>
              </a:lnSpc>
              <a:spcBef>
                <a:spcPts val="0"/>
              </a:spcBef>
              <a:spcAft>
                <a:spcPts val="0"/>
              </a:spcAft>
              <a:buClr>
                <a:schemeClr val="dk1"/>
              </a:buClr>
              <a:buSzPts val="1200"/>
              <a:buFont typeface="Calibri"/>
              <a:buAutoNum type="arabicPeriod"/>
            </a:pPr>
            <a:r>
              <a:rPr lang="en-US" sz="1200">
                <a:latin typeface="Calibri"/>
                <a:ea typeface="Calibri"/>
                <a:cs typeface="Calibri"/>
                <a:sym typeface="Calibri"/>
              </a:rPr>
              <a:t>Read several paragraphs that include sensory details from a personal narrative in the stack. Then have students answer these questions:</a:t>
            </a:r>
            <a:endParaRPr/>
          </a:p>
          <a:p>
            <a:pPr indent="-215900" lvl="1" marL="914400" rtl="0" algn="l">
              <a:lnSpc>
                <a:spcPct val="100000"/>
              </a:lnSpc>
              <a:spcBef>
                <a:spcPts val="0"/>
              </a:spcBef>
              <a:spcAft>
                <a:spcPts val="0"/>
              </a:spcAft>
              <a:buClr>
                <a:schemeClr val="dk1"/>
              </a:buClr>
              <a:buSzPts val="1200"/>
              <a:buFont typeface="Calibri"/>
              <a:buChar char="•"/>
            </a:pPr>
            <a:r>
              <a:rPr lang="en-US" sz="1200">
                <a:latin typeface="Calibri"/>
                <a:ea typeface="Calibri"/>
                <a:cs typeface="Calibri"/>
                <a:sym typeface="Calibri"/>
              </a:rPr>
              <a:t>Does the writer use sensory details? What are some examples?</a:t>
            </a:r>
            <a:endParaRPr/>
          </a:p>
          <a:p>
            <a:pPr indent="-215900" lvl="1" marL="914400" rtl="0" algn="l">
              <a:lnSpc>
                <a:spcPct val="100000"/>
              </a:lnSpc>
              <a:spcBef>
                <a:spcPts val="0"/>
              </a:spcBef>
              <a:spcAft>
                <a:spcPts val="0"/>
              </a:spcAft>
              <a:buClr>
                <a:schemeClr val="dk1"/>
              </a:buClr>
              <a:buSzPts val="1200"/>
              <a:buFont typeface="Calibri"/>
              <a:buChar char="•"/>
            </a:pPr>
            <a:r>
              <a:rPr lang="en-US" sz="1200">
                <a:latin typeface="Calibri"/>
                <a:ea typeface="Calibri"/>
                <a:cs typeface="Calibri"/>
                <a:sym typeface="Calibri"/>
              </a:rPr>
              <a:t>How do the sensory details affect a reader’s or listener’s experience of the text?</a:t>
            </a:r>
            <a:endParaRPr/>
          </a:p>
          <a:p>
            <a:pPr indent="-215900" lvl="1" marL="914400" rtl="0" algn="l">
              <a:lnSpc>
                <a:spcPct val="100000"/>
              </a:lnSpc>
              <a:spcBef>
                <a:spcPts val="0"/>
              </a:spcBef>
              <a:spcAft>
                <a:spcPts val="0"/>
              </a:spcAft>
              <a:buClr>
                <a:schemeClr val="dk1"/>
              </a:buClr>
              <a:buSzPts val="1200"/>
              <a:buFont typeface="Calibri"/>
              <a:buChar char="•"/>
            </a:pPr>
            <a:r>
              <a:rPr lang="en-US" sz="1200">
                <a:latin typeface="Calibri"/>
                <a:ea typeface="Calibri"/>
                <a:cs typeface="Calibri"/>
                <a:sym typeface="Calibri"/>
              </a:rPr>
              <a:t>Where would you use sensory details like this in your own writing? </a:t>
            </a:r>
            <a:endParaRPr sz="1200">
              <a:latin typeface="Calibri"/>
              <a:ea typeface="Calibri"/>
              <a:cs typeface="Calibri"/>
              <a:sym typeface="Calibri"/>
            </a:endParaRPr>
          </a:p>
          <a:p>
            <a:pPr indent="-215900" lvl="1" marL="914400" rtl="0" algn="l">
              <a:lnSpc>
                <a:spcPct val="100000"/>
              </a:lnSpc>
              <a:spcBef>
                <a:spcPts val="0"/>
              </a:spcBef>
              <a:spcAft>
                <a:spcPts val="0"/>
              </a:spcAft>
              <a:buClr>
                <a:schemeClr val="dk1"/>
              </a:buClr>
              <a:buSzPts val="1200"/>
              <a:buFont typeface="Calibri"/>
              <a:buChar char="•"/>
            </a:pPr>
            <a:r>
              <a:t/>
            </a:r>
            <a:endParaRPr/>
          </a:p>
          <a:p>
            <a:pPr indent="-304800" lvl="0" marL="548640" rtl="0" algn="l">
              <a:lnSpc>
                <a:spcPct val="100000"/>
              </a:lnSpc>
              <a:spcBef>
                <a:spcPts val="0"/>
              </a:spcBef>
              <a:spcAft>
                <a:spcPts val="0"/>
              </a:spcAft>
              <a:buSzPts val="1200"/>
              <a:buFont typeface="Calibri"/>
              <a:buAutoNum type="arabicPeriod"/>
            </a:pPr>
            <a:r>
              <a:rPr lang="en-US" sz="1200">
                <a:latin typeface="Calibri"/>
                <a:ea typeface="Calibri"/>
                <a:cs typeface="Calibri"/>
                <a:sym typeface="Calibri"/>
              </a:rPr>
              <a:t>Direct students to Student Interactive p. 83 and have them complete the activities. </a:t>
            </a:r>
            <a:endParaRPr sz="1200">
              <a:latin typeface="Calibri"/>
              <a:ea typeface="Calibri"/>
              <a:cs typeface="Calibri"/>
              <a:sym typeface="Calibri"/>
            </a:endParaRPr>
          </a:p>
          <a:p>
            <a:pPr indent="-304800" lvl="0" marL="548640" rtl="0" algn="l">
              <a:lnSpc>
                <a:spcPct val="100000"/>
              </a:lnSpc>
              <a:spcBef>
                <a:spcPts val="0"/>
              </a:spcBef>
              <a:spcAft>
                <a:spcPts val="0"/>
              </a:spcAft>
              <a:buSzPts val="1200"/>
              <a:buFont typeface="Calibri"/>
              <a:buAutoNum type="arabicPeriod"/>
            </a:pPr>
            <a:r>
              <a:rPr lang="en-US" sz="1200">
                <a:latin typeface="Calibri"/>
                <a:ea typeface="Calibri"/>
                <a:cs typeface="Calibri"/>
                <a:sym typeface="Calibri"/>
              </a:rPr>
              <a:t>For the second activity, students should add sensory details to a draft and use these details to recount the events orally.</a:t>
            </a:r>
            <a:endParaRPr/>
          </a:p>
          <a:p>
            <a:pPr indent="-215900" lvl="1" marL="914400" rtl="0" algn="l">
              <a:lnSpc>
                <a:spcPct val="100000"/>
              </a:lnSpc>
              <a:spcBef>
                <a:spcPts val="0"/>
              </a:spcBef>
              <a:spcAft>
                <a:spcPts val="0"/>
              </a:spcAft>
              <a:buClr>
                <a:schemeClr val="dk1"/>
              </a:buClr>
              <a:buSzPts val="1200"/>
              <a:buFont typeface="Calibri"/>
              <a:buChar char="•"/>
            </a:pPr>
            <a:r>
              <a:rPr lang="en-US" sz="1200">
                <a:latin typeface="Calibri"/>
                <a:ea typeface="Calibri"/>
                <a:cs typeface="Calibri"/>
                <a:sym typeface="Calibri"/>
              </a:rPr>
              <a:t>Place students into Writing Club groups. See p. T379 for details of how to run Writing Club. See the Conference Prompts on p. T360.</a:t>
            </a:r>
            <a:endParaRPr/>
          </a:p>
          <a:p>
            <a:pPr indent="-215900" lvl="0" marL="457200" rtl="0" algn="l">
              <a:lnSpc>
                <a:spcPct val="100000"/>
              </a:lnSpc>
              <a:spcBef>
                <a:spcPts val="0"/>
              </a:spcBef>
              <a:spcAft>
                <a:spcPts val="0"/>
              </a:spcAft>
              <a:buClr>
                <a:schemeClr val="dk1"/>
              </a:buClr>
              <a:buSzPts val="1200"/>
              <a:buFont typeface="Calibri"/>
              <a:buAutoNum type="arabicPeriod"/>
            </a:pPr>
            <a:r>
              <a:rPr lang="en-US" sz="1200">
                <a:latin typeface="Calibri"/>
                <a:ea typeface="Calibri"/>
                <a:cs typeface="Calibri"/>
                <a:sym typeface="Calibri"/>
              </a:rPr>
              <a:t>Have volunteers share sensory details from their own writing.</a:t>
            </a:r>
            <a:endParaRPr/>
          </a:p>
          <a:p>
            <a:pPr indent="-228600" lvl="0" marL="457200" marR="0" rtl="0" algn="l">
              <a:lnSpc>
                <a:spcPct val="100000"/>
              </a:lnSpc>
              <a:spcBef>
                <a:spcPts val="0"/>
              </a:spcBef>
              <a:spcAft>
                <a:spcPts val="0"/>
              </a:spcAft>
              <a:buClr>
                <a:srgbClr val="000000"/>
              </a:buClr>
              <a:buSzPts val="1400"/>
              <a:buFont typeface="Arial"/>
              <a:buNone/>
            </a:pPr>
            <a:r>
              <a:t/>
            </a:r>
            <a:endParaRPr sz="1200">
              <a:solidFill>
                <a:srgbClr val="373536"/>
              </a:solidFill>
              <a:latin typeface="Calibri"/>
              <a:ea typeface="Calibri"/>
              <a:cs typeface="Calibri"/>
              <a:sym typeface="Calibri"/>
            </a:endParaRPr>
          </a:p>
          <a:p>
            <a:pPr indent="-228600" lvl="0" marL="457200" marR="0" rtl="0" algn="l">
              <a:lnSpc>
                <a:spcPct val="100000"/>
              </a:lnSpc>
              <a:spcBef>
                <a:spcPts val="0"/>
              </a:spcBef>
              <a:spcAft>
                <a:spcPts val="0"/>
              </a:spcAft>
              <a:buClr>
                <a:srgbClr val="000000"/>
              </a:buClr>
              <a:buSzPts val="1400"/>
              <a:buFont typeface="Arial"/>
              <a:buNone/>
            </a:pPr>
            <a:r>
              <a:t/>
            </a:r>
            <a:endParaRPr sz="1200">
              <a:solidFill>
                <a:srgbClr val="373536"/>
              </a:solidFill>
              <a:latin typeface="Calibri"/>
              <a:ea typeface="Calibri"/>
              <a:cs typeface="Calibri"/>
              <a:sym typeface="Calibri"/>
            </a:endParaRPr>
          </a:p>
          <a:p>
            <a:pPr indent="-228600" lvl="0" marL="457200" marR="0" rtl="0" algn="l">
              <a:lnSpc>
                <a:spcPct val="100000"/>
              </a:lnSpc>
              <a:spcBef>
                <a:spcPts val="0"/>
              </a:spcBef>
              <a:spcAft>
                <a:spcPts val="0"/>
              </a:spcAft>
              <a:buClr>
                <a:srgbClr val="000000"/>
              </a:buClr>
              <a:buSzPts val="1400"/>
              <a:buFont typeface="Arial"/>
              <a:buNone/>
            </a:pPr>
            <a:r>
              <a:t/>
            </a:r>
            <a:endParaRPr sz="1200">
              <a:solidFill>
                <a:srgbClr val="373536"/>
              </a:solidFill>
              <a:latin typeface="Calibri"/>
              <a:ea typeface="Calibri"/>
              <a:cs typeface="Calibri"/>
              <a:sym typeface="Calibri"/>
            </a:endParaRPr>
          </a:p>
          <a:p>
            <a:pPr indent="-228600" lvl="0" marL="457200" rtl="0" algn="l">
              <a:lnSpc>
                <a:spcPct val="100000"/>
              </a:lnSpc>
              <a:spcBef>
                <a:spcPts val="0"/>
              </a:spcBef>
              <a:spcAft>
                <a:spcPts val="0"/>
              </a:spcAft>
              <a:buSzPts val="1400"/>
              <a:buNone/>
            </a:pPr>
            <a:r>
              <a:t/>
            </a:r>
            <a:endParaRPr i="0"/>
          </a:p>
        </p:txBody>
      </p:sp>
      <p:sp>
        <p:nvSpPr>
          <p:cNvPr id="900" name="Google Shape;900;p6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0" name="Shape 910"/>
        <p:cNvGrpSpPr/>
        <p:nvPr/>
      </p:nvGrpSpPr>
      <p:grpSpPr>
        <a:xfrm>
          <a:off x="0" y="0"/>
          <a:ext cx="0" cy="0"/>
          <a:chOff x="0" y="0"/>
          <a:chExt cx="0" cy="0"/>
        </a:xfrm>
      </p:grpSpPr>
      <p:sp>
        <p:nvSpPr>
          <p:cNvPr id="911" name="Google Shape;911;p1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2" name="Google Shape;912;p10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457200" rtl="0" algn="l">
              <a:lnSpc>
                <a:spcPct val="100000"/>
              </a:lnSpc>
              <a:spcBef>
                <a:spcPts val="0"/>
              </a:spcBef>
              <a:spcAft>
                <a:spcPts val="0"/>
              </a:spcAft>
              <a:buClr>
                <a:schemeClr val="dk1"/>
              </a:buClr>
              <a:buSzPts val="1200"/>
              <a:buFont typeface="Calibri"/>
              <a:buAutoNum type="arabicPeriod"/>
            </a:pPr>
            <a:r>
              <a:rPr lang="en-US">
                <a:latin typeface="Calibri"/>
                <a:ea typeface="Calibri"/>
                <a:cs typeface="Calibri"/>
                <a:sym typeface="Calibri"/>
              </a:rPr>
              <a:t>In this week’s Writing Club, students practice identifying sensory details and adding them to their own personal narratives. They also begin evaluating the narrator, setting, and details in their drafts.</a:t>
            </a:r>
            <a:endParaRPr/>
          </a:p>
          <a:p>
            <a:pPr indent="-215900" lvl="0" marL="457200" rtl="0" algn="l">
              <a:lnSpc>
                <a:spcPct val="100000"/>
              </a:lnSpc>
              <a:spcBef>
                <a:spcPts val="0"/>
              </a:spcBef>
              <a:spcAft>
                <a:spcPts val="0"/>
              </a:spcAft>
              <a:buClr>
                <a:schemeClr val="dk1"/>
              </a:buClr>
              <a:buSzPts val="1200"/>
              <a:buFont typeface="Calibri"/>
              <a:buAutoNum type="arabicPeriod"/>
            </a:pPr>
            <a:r>
              <a:rPr lang="en-US">
                <a:latin typeface="Calibri"/>
                <a:ea typeface="Calibri"/>
                <a:cs typeface="Calibri"/>
                <a:sym typeface="Calibri"/>
              </a:rPr>
              <a:t>Point out that everyone is working on a personal narrative at his or her own pace. As they prepare to share and discuss their work, remind students to:</a:t>
            </a:r>
            <a:endParaRPr/>
          </a:p>
          <a:p>
            <a:pPr indent="-228600" lvl="1" marL="914400" rtl="0" algn="l">
              <a:lnSpc>
                <a:spcPct val="100000"/>
              </a:lnSpc>
              <a:spcBef>
                <a:spcPts val="0"/>
              </a:spcBef>
              <a:spcAft>
                <a:spcPts val="0"/>
              </a:spcAft>
              <a:buClr>
                <a:schemeClr val="dk1"/>
              </a:buClr>
              <a:buSzPts val="1400"/>
              <a:buFont typeface="Arial"/>
              <a:buChar char="•"/>
            </a:pPr>
            <a:r>
              <a:rPr lang="en-US">
                <a:latin typeface="Calibri"/>
                <a:ea typeface="Calibri"/>
                <a:cs typeface="Calibri"/>
                <a:sym typeface="Calibri"/>
              </a:rPr>
              <a:t>listen actively by focusing on the speaker, not on their own thoughts.</a:t>
            </a:r>
            <a:endParaRPr/>
          </a:p>
          <a:p>
            <a:pPr indent="-228600" lvl="1" marL="914400" rtl="0" algn="l">
              <a:lnSpc>
                <a:spcPct val="100000"/>
              </a:lnSpc>
              <a:spcBef>
                <a:spcPts val="0"/>
              </a:spcBef>
              <a:spcAft>
                <a:spcPts val="0"/>
              </a:spcAft>
              <a:buClr>
                <a:schemeClr val="dk1"/>
              </a:buClr>
              <a:buSzPts val="1400"/>
              <a:buFont typeface="Arial"/>
              <a:buChar char="•"/>
            </a:pPr>
            <a:r>
              <a:rPr lang="en-US">
                <a:latin typeface="Calibri"/>
                <a:ea typeface="Calibri"/>
                <a:cs typeface="Calibri"/>
                <a:sym typeface="Calibri"/>
              </a:rPr>
              <a:t>ask relevant questions about other writers’ choices.</a:t>
            </a:r>
            <a:endParaRPr/>
          </a:p>
          <a:p>
            <a:pPr indent="-228600" lvl="1" marL="914400" rtl="0" algn="l">
              <a:lnSpc>
                <a:spcPct val="100000"/>
              </a:lnSpc>
              <a:spcBef>
                <a:spcPts val="0"/>
              </a:spcBef>
              <a:spcAft>
                <a:spcPts val="0"/>
              </a:spcAft>
              <a:buClr>
                <a:schemeClr val="dk1"/>
              </a:buClr>
              <a:buSzPts val="1400"/>
              <a:buFont typeface="Arial"/>
              <a:buChar char="•"/>
            </a:pPr>
            <a:r>
              <a:rPr lang="en-US">
                <a:latin typeface="Calibri"/>
                <a:ea typeface="Calibri"/>
                <a:cs typeface="Calibri"/>
                <a:sym typeface="Calibri"/>
              </a:rPr>
              <a:t>make pertinent comments that are helpful to the group.</a:t>
            </a:r>
            <a:endParaRPr/>
          </a:p>
          <a:p>
            <a:pPr indent="-215900" lvl="0" marL="457200" rtl="0" algn="l">
              <a:lnSpc>
                <a:spcPct val="100000"/>
              </a:lnSpc>
              <a:spcBef>
                <a:spcPts val="0"/>
              </a:spcBef>
              <a:spcAft>
                <a:spcPts val="0"/>
              </a:spcAft>
              <a:buClr>
                <a:schemeClr val="dk1"/>
              </a:buClr>
              <a:buSzPts val="1200"/>
              <a:buFont typeface="Calibri"/>
              <a:buAutoNum type="arabicPeriod"/>
            </a:pPr>
            <a:r>
              <a:rPr lang="en-US">
                <a:latin typeface="Calibri"/>
                <a:ea typeface="Calibri"/>
                <a:cs typeface="Calibri"/>
                <a:sym typeface="Calibri"/>
              </a:rPr>
              <a:t>Before sharing their work, students should decide what they would like feedback on in today’s Writing Club. They may want to focus on how they portray the narrator or the setting, on choosing relevant details, or on developing concrete sensory language. Students should inform their Writing Club of their interest before they begin reading.</a:t>
            </a:r>
            <a:endParaRPr/>
          </a:p>
          <a:p>
            <a:pPr indent="-60960" lvl="0" marL="137160" rtl="0" algn="l">
              <a:lnSpc>
                <a:spcPct val="100000"/>
              </a:lnSpc>
              <a:spcBef>
                <a:spcPts val="0"/>
              </a:spcBef>
              <a:spcAft>
                <a:spcPts val="0"/>
              </a:spcAft>
              <a:buClr>
                <a:schemeClr val="dk1"/>
              </a:buClr>
              <a:buSzPts val="1200"/>
              <a:buFont typeface="Calibri"/>
              <a:buNone/>
            </a:pPr>
            <a:r>
              <a:t/>
            </a:r>
            <a:endParaRPr/>
          </a:p>
        </p:txBody>
      </p:sp>
      <p:sp>
        <p:nvSpPr>
          <p:cNvPr id="913" name="Google Shape;913;p10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1" name="Shape 921"/>
        <p:cNvGrpSpPr/>
        <p:nvPr/>
      </p:nvGrpSpPr>
      <p:grpSpPr>
        <a:xfrm>
          <a:off x="0" y="0"/>
          <a:ext cx="0" cy="0"/>
          <a:chOff x="0" y="0"/>
          <a:chExt cx="0" cy="0"/>
        </a:xfrm>
      </p:grpSpPr>
      <p:sp>
        <p:nvSpPr>
          <p:cNvPr id="922" name="Google Shape;922;p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3" name="Google Shape;923;p3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000000"/>
              </a:buClr>
              <a:buSzPts val="1200"/>
              <a:buFont typeface="Calibri"/>
              <a:buNone/>
            </a:pPr>
            <a:r>
              <a:rPr b="1" i="1" lang="en-US" u="none" strike="noStrike">
                <a:solidFill>
                  <a:srgbClr val="000000"/>
                </a:solidFill>
                <a:latin typeface="Calibri"/>
                <a:ea typeface="Calibri"/>
                <a:cs typeface="Calibri"/>
                <a:sym typeface="Calibri"/>
              </a:rPr>
              <a:t>(Note: Move the orange boxes to cover each bold spelling word before you read aloud the words and sentences.)</a:t>
            </a:r>
            <a:endParaRPr>
              <a:latin typeface="Calibri"/>
              <a:ea typeface="Calibri"/>
              <a:cs typeface="Calibri"/>
              <a:sym typeface="Calibri"/>
            </a:endParaRPr>
          </a:p>
          <a:p>
            <a:pPr indent="-155448" lvl="0" marL="155448" rtl="0" algn="l">
              <a:lnSpc>
                <a:spcPct val="100000"/>
              </a:lnSpc>
              <a:spcBef>
                <a:spcPts val="0"/>
              </a:spcBef>
              <a:spcAft>
                <a:spcPts val="0"/>
              </a:spcAft>
              <a:buClr>
                <a:srgbClr val="000000"/>
              </a:buClr>
              <a:buSzPts val="1200"/>
              <a:buFont typeface="Calibri"/>
              <a:buAutoNum type="arabicPeriod"/>
            </a:pPr>
            <a:r>
              <a:rPr i="0" lang="en-US" u="none" strike="noStrike">
                <a:solidFill>
                  <a:srgbClr val="000000"/>
                </a:solidFill>
                <a:latin typeface="Calibri"/>
                <a:ea typeface="Calibri"/>
                <a:cs typeface="Calibri"/>
                <a:sym typeface="Calibri"/>
              </a:rPr>
              <a:t> Use the following sentences for a spelling test.</a:t>
            </a:r>
            <a:endParaRPr>
              <a:latin typeface="Calibri"/>
              <a:ea typeface="Calibri"/>
              <a:cs typeface="Calibri"/>
              <a:sym typeface="Calibri"/>
            </a:endParaRPr>
          </a:p>
          <a:p>
            <a:pPr indent="-155448" lvl="1" marL="612648" rtl="0" algn="l">
              <a:lnSpc>
                <a:spcPct val="100000"/>
              </a:lnSpc>
              <a:spcBef>
                <a:spcPts val="0"/>
              </a:spcBef>
              <a:spcAft>
                <a:spcPts val="0"/>
              </a:spcAft>
              <a:buClr>
                <a:srgbClr val="000000"/>
              </a:buClr>
              <a:buSzPts val="1200"/>
              <a:buFont typeface="Calibri"/>
              <a:buAutoNum type="arabicPeriod"/>
            </a:pPr>
            <a:r>
              <a:rPr b="0" i="0" lang="en-US">
                <a:solidFill>
                  <a:srgbClr val="000000"/>
                </a:solidFill>
                <a:latin typeface="Calibri"/>
                <a:ea typeface="Calibri"/>
                <a:cs typeface="Calibri"/>
                <a:sym typeface="Calibri"/>
              </a:rPr>
              <a:t>They visited an </a:t>
            </a:r>
            <a:r>
              <a:rPr b="1" i="0" lang="en-US">
                <a:solidFill>
                  <a:srgbClr val="000000"/>
                </a:solidFill>
                <a:latin typeface="Calibri"/>
                <a:ea typeface="Calibri"/>
                <a:cs typeface="Calibri"/>
                <a:sym typeface="Calibri"/>
              </a:rPr>
              <a:t>amusement </a:t>
            </a:r>
            <a:r>
              <a:rPr b="0" i="0" lang="en-US">
                <a:solidFill>
                  <a:srgbClr val="000000"/>
                </a:solidFill>
                <a:latin typeface="Calibri"/>
                <a:ea typeface="Calibri"/>
                <a:cs typeface="Calibri"/>
                <a:sym typeface="Calibri"/>
              </a:rPr>
              <a:t>park.</a:t>
            </a:r>
            <a:endParaRPr/>
          </a:p>
          <a:p>
            <a:pPr indent="-155448" lvl="1" marL="612648" rtl="0" algn="l">
              <a:lnSpc>
                <a:spcPct val="100000"/>
              </a:lnSpc>
              <a:spcBef>
                <a:spcPts val="0"/>
              </a:spcBef>
              <a:spcAft>
                <a:spcPts val="0"/>
              </a:spcAft>
              <a:buClr>
                <a:srgbClr val="000000"/>
              </a:buClr>
              <a:buSzPts val="1200"/>
              <a:buFont typeface="Calibri"/>
              <a:buAutoNum type="arabicPeriod"/>
            </a:pPr>
            <a:r>
              <a:rPr b="0" i="0" lang="en-US">
                <a:solidFill>
                  <a:srgbClr val="000000"/>
                </a:solidFill>
                <a:latin typeface="Calibri"/>
                <a:ea typeface="Calibri"/>
                <a:cs typeface="Calibri"/>
                <a:sym typeface="Calibri"/>
              </a:rPr>
              <a:t>A </a:t>
            </a:r>
            <a:r>
              <a:rPr b="1" i="0" lang="en-US">
                <a:solidFill>
                  <a:srgbClr val="000000"/>
                </a:solidFill>
                <a:latin typeface="Calibri"/>
                <a:ea typeface="Calibri"/>
                <a:cs typeface="Calibri"/>
                <a:sym typeface="Calibri"/>
              </a:rPr>
              <a:t>microscope </a:t>
            </a:r>
            <a:r>
              <a:rPr b="0" i="0" lang="en-US">
                <a:solidFill>
                  <a:srgbClr val="000000"/>
                </a:solidFill>
                <a:latin typeface="Calibri"/>
                <a:ea typeface="Calibri"/>
                <a:cs typeface="Calibri"/>
                <a:sym typeface="Calibri"/>
              </a:rPr>
              <a:t>is used to see small objects.</a:t>
            </a:r>
            <a:endParaRPr/>
          </a:p>
          <a:p>
            <a:pPr indent="-155448" lvl="1" marL="612648" rtl="0" algn="l">
              <a:lnSpc>
                <a:spcPct val="100000"/>
              </a:lnSpc>
              <a:spcBef>
                <a:spcPts val="0"/>
              </a:spcBef>
              <a:spcAft>
                <a:spcPts val="0"/>
              </a:spcAft>
              <a:buClr>
                <a:srgbClr val="000000"/>
              </a:buClr>
              <a:buSzPts val="1200"/>
              <a:buFont typeface="Calibri"/>
              <a:buAutoNum type="arabicPeriod"/>
            </a:pPr>
            <a:r>
              <a:rPr b="0" i="0" lang="en-US">
                <a:solidFill>
                  <a:srgbClr val="000000"/>
                </a:solidFill>
                <a:latin typeface="Calibri"/>
                <a:ea typeface="Calibri"/>
                <a:cs typeface="Calibri"/>
                <a:sym typeface="Calibri"/>
              </a:rPr>
              <a:t>The </a:t>
            </a:r>
            <a:r>
              <a:rPr b="1" i="0" lang="en-US">
                <a:solidFill>
                  <a:srgbClr val="000000"/>
                </a:solidFill>
                <a:latin typeface="Calibri"/>
                <a:ea typeface="Calibri"/>
                <a:cs typeface="Calibri"/>
                <a:sym typeface="Calibri"/>
              </a:rPr>
              <a:t>community</a:t>
            </a:r>
            <a:r>
              <a:rPr b="0" i="0" lang="en-US">
                <a:solidFill>
                  <a:srgbClr val="000000"/>
                </a:solidFill>
                <a:latin typeface="Calibri"/>
                <a:ea typeface="Calibri"/>
                <a:cs typeface="Calibri"/>
                <a:sym typeface="Calibri"/>
              </a:rPr>
              <a:t> garden is popular in summer.</a:t>
            </a:r>
            <a:endParaRPr/>
          </a:p>
          <a:p>
            <a:pPr indent="-155448" lvl="1" marL="612648" rtl="0" algn="l">
              <a:lnSpc>
                <a:spcPct val="100000"/>
              </a:lnSpc>
              <a:spcBef>
                <a:spcPts val="0"/>
              </a:spcBef>
              <a:spcAft>
                <a:spcPts val="0"/>
              </a:spcAft>
              <a:buClr>
                <a:srgbClr val="000000"/>
              </a:buClr>
              <a:buSzPts val="1200"/>
              <a:buFont typeface="Calibri"/>
              <a:buAutoNum type="arabicPeriod"/>
            </a:pPr>
            <a:r>
              <a:rPr b="0" i="0" lang="en-US">
                <a:solidFill>
                  <a:srgbClr val="000000"/>
                </a:solidFill>
                <a:latin typeface="Calibri"/>
                <a:ea typeface="Calibri"/>
                <a:cs typeface="Calibri"/>
                <a:sym typeface="Calibri"/>
              </a:rPr>
              <a:t>Gerardo is </a:t>
            </a:r>
            <a:r>
              <a:rPr b="1" i="0" lang="en-US">
                <a:solidFill>
                  <a:srgbClr val="000000"/>
                </a:solidFill>
                <a:latin typeface="Calibri"/>
                <a:ea typeface="Calibri"/>
                <a:cs typeface="Calibri"/>
                <a:sym typeface="Calibri"/>
              </a:rPr>
              <a:t>able</a:t>
            </a:r>
            <a:r>
              <a:rPr b="0" i="0" lang="en-US">
                <a:solidFill>
                  <a:srgbClr val="000000"/>
                </a:solidFill>
                <a:latin typeface="Calibri"/>
                <a:ea typeface="Calibri"/>
                <a:cs typeface="Calibri"/>
                <a:sym typeface="Calibri"/>
              </a:rPr>
              <a:t> to swim across the lake.</a:t>
            </a:r>
            <a:endParaRPr/>
          </a:p>
          <a:p>
            <a:pPr indent="-155448" lvl="1" marL="612648" rtl="0" algn="l">
              <a:lnSpc>
                <a:spcPct val="100000"/>
              </a:lnSpc>
              <a:spcBef>
                <a:spcPts val="0"/>
              </a:spcBef>
              <a:spcAft>
                <a:spcPts val="0"/>
              </a:spcAft>
              <a:buClr>
                <a:srgbClr val="000000"/>
              </a:buClr>
              <a:buSzPts val="1200"/>
              <a:buFont typeface="Calibri"/>
              <a:buAutoNum type="arabicPeriod"/>
            </a:pPr>
            <a:r>
              <a:rPr b="0" i="0" lang="en-US">
                <a:solidFill>
                  <a:srgbClr val="000000"/>
                </a:solidFill>
                <a:latin typeface="Calibri"/>
                <a:ea typeface="Calibri"/>
                <a:cs typeface="Calibri"/>
                <a:sym typeface="Calibri"/>
              </a:rPr>
              <a:t>The </a:t>
            </a:r>
            <a:r>
              <a:rPr b="1" i="0" lang="en-US">
                <a:solidFill>
                  <a:srgbClr val="000000"/>
                </a:solidFill>
                <a:latin typeface="Calibri"/>
                <a:ea typeface="Calibri"/>
                <a:cs typeface="Calibri"/>
                <a:sym typeface="Calibri"/>
              </a:rPr>
              <a:t>payment </a:t>
            </a:r>
            <a:r>
              <a:rPr b="0" i="0" lang="en-US">
                <a:solidFill>
                  <a:srgbClr val="000000"/>
                </a:solidFill>
                <a:latin typeface="Calibri"/>
                <a:ea typeface="Calibri"/>
                <a:cs typeface="Calibri"/>
                <a:sym typeface="Calibri"/>
              </a:rPr>
              <a:t>was made on time.</a:t>
            </a:r>
            <a:endParaRPr/>
          </a:p>
          <a:p>
            <a:pPr indent="-155448" lvl="1" marL="612648" rtl="0" algn="l">
              <a:lnSpc>
                <a:spcPct val="100000"/>
              </a:lnSpc>
              <a:spcBef>
                <a:spcPts val="0"/>
              </a:spcBef>
              <a:spcAft>
                <a:spcPts val="0"/>
              </a:spcAft>
              <a:buClr>
                <a:srgbClr val="000000"/>
              </a:buClr>
              <a:buSzPts val="1200"/>
              <a:buFont typeface="Calibri"/>
              <a:buAutoNum type="arabicPeriod"/>
            </a:pPr>
            <a:r>
              <a:rPr b="0" i="0" lang="en-US">
                <a:solidFill>
                  <a:srgbClr val="000000"/>
                </a:solidFill>
                <a:latin typeface="Calibri"/>
                <a:ea typeface="Calibri"/>
                <a:cs typeface="Calibri"/>
                <a:sym typeface="Calibri"/>
              </a:rPr>
              <a:t>Ann liked the </a:t>
            </a:r>
            <a:r>
              <a:rPr b="1" i="0" lang="en-US">
                <a:solidFill>
                  <a:srgbClr val="000000"/>
                </a:solidFill>
                <a:latin typeface="Calibri"/>
                <a:ea typeface="Calibri"/>
                <a:cs typeface="Calibri"/>
                <a:sym typeface="Calibri"/>
              </a:rPr>
              <a:t>festive</a:t>
            </a:r>
            <a:r>
              <a:rPr b="0" i="0" lang="en-US">
                <a:solidFill>
                  <a:srgbClr val="000000"/>
                </a:solidFill>
                <a:latin typeface="Calibri"/>
                <a:ea typeface="Calibri"/>
                <a:cs typeface="Calibri"/>
                <a:sym typeface="Calibri"/>
              </a:rPr>
              <a:t> colors of the fall leaves.</a:t>
            </a:r>
            <a:endParaRPr/>
          </a:p>
          <a:p>
            <a:pPr indent="-155448" lvl="1" marL="612648" rtl="0" algn="l">
              <a:lnSpc>
                <a:spcPct val="100000"/>
              </a:lnSpc>
              <a:spcBef>
                <a:spcPts val="0"/>
              </a:spcBef>
              <a:spcAft>
                <a:spcPts val="0"/>
              </a:spcAft>
              <a:buClr>
                <a:srgbClr val="000000"/>
              </a:buClr>
              <a:buSzPts val="1200"/>
              <a:buFont typeface="Calibri"/>
              <a:buAutoNum type="arabicPeriod"/>
            </a:pPr>
            <a:r>
              <a:rPr b="0" i="0" lang="en-US">
                <a:solidFill>
                  <a:srgbClr val="000000"/>
                </a:solidFill>
                <a:latin typeface="Calibri"/>
                <a:ea typeface="Calibri"/>
                <a:cs typeface="Calibri"/>
                <a:sym typeface="Calibri"/>
              </a:rPr>
              <a:t>Bread and potatoes are</a:t>
            </a:r>
            <a:r>
              <a:rPr b="1" i="0" lang="en-US">
                <a:solidFill>
                  <a:srgbClr val="000000"/>
                </a:solidFill>
                <a:latin typeface="Calibri"/>
                <a:ea typeface="Calibri"/>
                <a:cs typeface="Calibri"/>
                <a:sym typeface="Calibri"/>
              </a:rPr>
              <a:t> basic </a:t>
            </a:r>
            <a:r>
              <a:rPr b="0" i="0" lang="en-US">
                <a:solidFill>
                  <a:srgbClr val="000000"/>
                </a:solidFill>
                <a:latin typeface="Calibri"/>
                <a:ea typeface="Calibri"/>
                <a:cs typeface="Calibri"/>
                <a:sym typeface="Calibri"/>
              </a:rPr>
              <a:t>foods. </a:t>
            </a:r>
            <a:endParaRPr/>
          </a:p>
          <a:p>
            <a:pPr indent="-155448" lvl="1" marL="612648" rtl="0" algn="l">
              <a:lnSpc>
                <a:spcPct val="100000"/>
              </a:lnSpc>
              <a:spcBef>
                <a:spcPts val="0"/>
              </a:spcBef>
              <a:spcAft>
                <a:spcPts val="0"/>
              </a:spcAft>
              <a:buClr>
                <a:srgbClr val="000000"/>
              </a:buClr>
              <a:buSzPts val="1200"/>
              <a:buFont typeface="Calibri"/>
              <a:buAutoNum type="arabicPeriod"/>
            </a:pPr>
            <a:r>
              <a:rPr b="0" i="0" lang="en-US">
                <a:solidFill>
                  <a:srgbClr val="000000"/>
                </a:solidFill>
                <a:latin typeface="Calibri"/>
                <a:ea typeface="Calibri"/>
                <a:cs typeface="Calibri"/>
                <a:sym typeface="Calibri"/>
              </a:rPr>
              <a:t>Crossing guards are trained in </a:t>
            </a:r>
            <a:r>
              <a:rPr b="1" i="0" lang="en-US">
                <a:solidFill>
                  <a:srgbClr val="000000"/>
                </a:solidFill>
                <a:latin typeface="Calibri"/>
                <a:ea typeface="Calibri"/>
                <a:cs typeface="Calibri"/>
                <a:sym typeface="Calibri"/>
              </a:rPr>
              <a:t>safety.</a:t>
            </a:r>
            <a:endParaRPr/>
          </a:p>
          <a:p>
            <a:pPr indent="-155448" lvl="1" marL="612648" rtl="0" algn="l">
              <a:lnSpc>
                <a:spcPct val="100000"/>
              </a:lnSpc>
              <a:spcBef>
                <a:spcPts val="0"/>
              </a:spcBef>
              <a:spcAft>
                <a:spcPts val="0"/>
              </a:spcAft>
              <a:buClr>
                <a:srgbClr val="000000"/>
              </a:buClr>
              <a:buSzPts val="1200"/>
              <a:buFont typeface="Calibri"/>
              <a:buAutoNum type="arabicPeriod"/>
            </a:pPr>
            <a:r>
              <a:rPr b="0" i="0" lang="en-US">
                <a:solidFill>
                  <a:srgbClr val="000000"/>
                </a:solidFill>
                <a:latin typeface="Calibri"/>
                <a:ea typeface="Calibri"/>
                <a:cs typeface="Calibri"/>
                <a:sym typeface="Calibri"/>
              </a:rPr>
              <a:t>Chefs share their </a:t>
            </a:r>
            <a:r>
              <a:rPr b="1" i="0" lang="en-US">
                <a:solidFill>
                  <a:srgbClr val="000000"/>
                </a:solidFill>
                <a:latin typeface="Calibri"/>
                <a:ea typeface="Calibri"/>
                <a:cs typeface="Calibri"/>
                <a:sym typeface="Calibri"/>
              </a:rPr>
              <a:t>creativity</a:t>
            </a:r>
            <a:r>
              <a:rPr b="0" i="0" lang="en-US">
                <a:solidFill>
                  <a:srgbClr val="000000"/>
                </a:solidFill>
                <a:latin typeface="Calibri"/>
                <a:ea typeface="Calibri"/>
                <a:cs typeface="Calibri"/>
                <a:sym typeface="Calibri"/>
              </a:rPr>
              <a:t> with recipes.</a:t>
            </a:r>
            <a:endParaRPr/>
          </a:p>
          <a:p>
            <a:pPr indent="-155448" lvl="1" marL="612648" rtl="0" algn="l">
              <a:lnSpc>
                <a:spcPct val="100000"/>
              </a:lnSpc>
              <a:spcBef>
                <a:spcPts val="0"/>
              </a:spcBef>
              <a:spcAft>
                <a:spcPts val="0"/>
              </a:spcAft>
              <a:buClr>
                <a:srgbClr val="000000"/>
              </a:buClr>
              <a:buSzPts val="1200"/>
              <a:buFont typeface="Calibri"/>
              <a:buAutoNum type="arabicPeriod"/>
            </a:pPr>
            <a:r>
              <a:rPr b="0" i="0" lang="en-US">
                <a:solidFill>
                  <a:srgbClr val="000000"/>
                </a:solidFill>
                <a:latin typeface="Calibri"/>
                <a:ea typeface="Calibri"/>
                <a:cs typeface="Calibri"/>
                <a:sym typeface="Calibri"/>
              </a:rPr>
              <a:t>The audience showed </a:t>
            </a:r>
            <a:r>
              <a:rPr b="1" i="0" lang="en-US">
                <a:solidFill>
                  <a:srgbClr val="000000"/>
                </a:solidFill>
                <a:latin typeface="Calibri"/>
                <a:ea typeface="Calibri"/>
                <a:cs typeface="Calibri"/>
                <a:sym typeface="Calibri"/>
              </a:rPr>
              <a:t>enjoyment </a:t>
            </a:r>
            <a:r>
              <a:rPr b="0" i="0" lang="en-US">
                <a:solidFill>
                  <a:srgbClr val="000000"/>
                </a:solidFill>
                <a:latin typeface="Calibri"/>
                <a:ea typeface="Calibri"/>
                <a:cs typeface="Calibri"/>
                <a:sym typeface="Calibri"/>
              </a:rPr>
              <a:t>by clapping.</a:t>
            </a:r>
            <a:endParaRPr/>
          </a:p>
          <a:p>
            <a:pPr indent="-155448" lvl="0" marL="155448" rtl="0" algn="l">
              <a:lnSpc>
                <a:spcPct val="100000"/>
              </a:lnSpc>
              <a:spcBef>
                <a:spcPts val="0"/>
              </a:spcBef>
              <a:spcAft>
                <a:spcPts val="0"/>
              </a:spcAft>
              <a:buClr>
                <a:srgbClr val="000000"/>
              </a:buClr>
              <a:buSzPts val="1200"/>
              <a:buFont typeface="Calibri"/>
              <a:buAutoNum type="arabicPeriod"/>
            </a:pPr>
            <a:r>
              <a:rPr i="0" lang="en-US" u="none" strike="noStrike">
                <a:solidFill>
                  <a:srgbClr val="000000"/>
                </a:solidFill>
                <a:latin typeface="Calibri"/>
                <a:ea typeface="Calibri"/>
                <a:cs typeface="Calibri"/>
                <a:sym typeface="Calibri"/>
              </a:rPr>
              <a:t>Reveal the spelling word and have students check their work.</a:t>
            </a:r>
            <a:endParaRPr>
              <a:latin typeface="Calibri"/>
              <a:ea typeface="Calibri"/>
              <a:cs typeface="Calibri"/>
              <a:sym typeface="Calibri"/>
            </a:endParaRPr>
          </a:p>
          <a:p>
            <a:pPr indent="-155448" lvl="0" marL="155448" rtl="0" algn="l">
              <a:lnSpc>
                <a:spcPct val="100000"/>
              </a:lnSpc>
              <a:spcBef>
                <a:spcPts val="0"/>
              </a:spcBef>
              <a:spcAft>
                <a:spcPts val="0"/>
              </a:spcAft>
              <a:buClr>
                <a:srgbClr val="000000"/>
              </a:buClr>
              <a:buSzPts val="1200"/>
              <a:buFont typeface="Calibri"/>
              <a:buAutoNum type="arabicPeriod"/>
            </a:pPr>
            <a:r>
              <a:rPr b="0" i="0" lang="en-US">
                <a:solidFill>
                  <a:srgbClr val="000000"/>
                </a:solidFill>
                <a:latin typeface="Calibri"/>
                <a:ea typeface="Calibri"/>
                <a:cs typeface="Calibri"/>
                <a:sym typeface="Calibri"/>
              </a:rPr>
              <a:t>For students who understand that word spellings may change with certain suffixes, include the following Challenge Words with the spelling list.  </a:t>
            </a:r>
            <a:r>
              <a:rPr b="1" i="0" lang="en-US" u="none" strike="noStrike">
                <a:solidFill>
                  <a:srgbClr val="373536"/>
                </a:solidFill>
                <a:latin typeface="Calibri"/>
                <a:ea typeface="Calibri"/>
                <a:cs typeface="Calibri"/>
                <a:sym typeface="Calibri"/>
              </a:rPr>
              <a:t>Challenge Words: </a:t>
            </a:r>
            <a:r>
              <a:rPr b="0" i="0" lang="en-US" u="none" strike="noStrike">
                <a:solidFill>
                  <a:srgbClr val="373536"/>
                </a:solidFill>
                <a:latin typeface="Calibri"/>
                <a:ea typeface="Calibri"/>
                <a:cs typeface="Calibri"/>
                <a:sym typeface="Calibri"/>
              </a:rPr>
              <a:t>diversity, requirement, opportunity</a:t>
            </a:r>
            <a:endParaRPr b="0">
              <a:solidFill>
                <a:srgbClr val="373536"/>
              </a:solidFill>
              <a:latin typeface="Calibri"/>
              <a:ea typeface="Calibri"/>
              <a:cs typeface="Calibri"/>
              <a:sym typeface="Calibri"/>
            </a:endParaRPr>
          </a:p>
          <a:p>
            <a:pPr indent="0" lvl="0" marL="457200" rtl="0" algn="l">
              <a:lnSpc>
                <a:spcPct val="100000"/>
              </a:lnSpc>
              <a:spcBef>
                <a:spcPts val="0"/>
              </a:spcBef>
              <a:spcAft>
                <a:spcPts val="0"/>
              </a:spcAft>
              <a:buSzPts val="1400"/>
              <a:buNone/>
            </a:pPr>
            <a:r>
              <a:t/>
            </a:r>
            <a:endParaRPr>
              <a:solidFill>
                <a:srgbClr val="373536"/>
              </a:solidFill>
            </a:endParaRPr>
          </a:p>
          <a:p>
            <a:pPr indent="-155448" lvl="0" marL="155448" rtl="0" algn="l">
              <a:lnSpc>
                <a:spcPct val="100000"/>
              </a:lnSpc>
              <a:spcBef>
                <a:spcPts val="0"/>
              </a:spcBef>
              <a:spcAft>
                <a:spcPts val="0"/>
              </a:spcAft>
              <a:buClr>
                <a:srgbClr val="000000"/>
              </a:buClr>
              <a:buSzPts val="1200"/>
              <a:buFont typeface="Arial"/>
              <a:buNone/>
            </a:pPr>
            <a:r>
              <a:t/>
            </a:r>
            <a:endParaRPr i="0" u="none" strike="noStrike">
              <a:solidFill>
                <a:srgbClr val="000000"/>
              </a:solidFill>
            </a:endParaRPr>
          </a:p>
          <a:p>
            <a:pPr indent="-152400" lvl="0" marL="228600" rtl="0" algn="l">
              <a:lnSpc>
                <a:spcPct val="100000"/>
              </a:lnSpc>
              <a:spcBef>
                <a:spcPts val="0"/>
              </a:spcBef>
              <a:spcAft>
                <a:spcPts val="0"/>
              </a:spcAft>
              <a:buClr>
                <a:schemeClr val="dk1"/>
              </a:buClr>
              <a:buSzPts val="1200"/>
              <a:buFont typeface="Arial"/>
              <a:buNone/>
            </a:pPr>
            <a:r>
              <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u="none" strike="noStrike">
              <a:solidFill>
                <a:srgbClr val="000000"/>
              </a:solidFill>
              <a:latin typeface="Calibri"/>
              <a:ea typeface="Calibri"/>
              <a:cs typeface="Calibri"/>
              <a:sym typeface="Calibri"/>
            </a:endParaRPr>
          </a:p>
        </p:txBody>
      </p:sp>
      <p:sp>
        <p:nvSpPr>
          <p:cNvPr id="924" name="Google Shape;924;p3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2" name="Shape 942"/>
        <p:cNvGrpSpPr/>
        <p:nvPr/>
      </p:nvGrpSpPr>
      <p:grpSpPr>
        <a:xfrm>
          <a:off x="0" y="0"/>
          <a:ext cx="0" cy="0"/>
          <a:chOff x="0" y="0"/>
          <a:chExt cx="0" cy="0"/>
        </a:xfrm>
      </p:grpSpPr>
      <p:sp>
        <p:nvSpPr>
          <p:cNvPr id="943" name="Google Shape;943;p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4" name="Google Shape;944;p7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15900" lvl="0" marL="457200" rtl="0" algn="l">
              <a:lnSpc>
                <a:spcPct val="100000"/>
              </a:lnSpc>
              <a:spcBef>
                <a:spcPts val="0"/>
              </a:spcBef>
              <a:spcAft>
                <a:spcPts val="0"/>
              </a:spcAft>
              <a:buSzPts val="1200"/>
              <a:buFont typeface="Calibri"/>
              <a:buAutoNum type="arabicPeriod"/>
            </a:pPr>
            <a:r>
              <a:rPr lang="en-US">
                <a:solidFill>
                  <a:srgbClr val="373536"/>
                </a:solidFill>
                <a:latin typeface="Calibri"/>
                <a:ea typeface="Calibri"/>
                <a:cs typeface="Calibri"/>
                <a:sym typeface="Calibri"/>
              </a:rPr>
              <a:t>Display the sentence and have students respond independently to select the best description.</a:t>
            </a:r>
            <a:endParaRPr/>
          </a:p>
          <a:p>
            <a:pPr indent="-228600" lvl="1" marL="914400" rtl="0" algn="l">
              <a:lnSpc>
                <a:spcPct val="100000"/>
              </a:lnSpc>
              <a:spcBef>
                <a:spcPts val="0"/>
              </a:spcBef>
              <a:spcAft>
                <a:spcPts val="0"/>
              </a:spcAft>
              <a:buSzPts val="1400"/>
              <a:buNone/>
            </a:pPr>
            <a:r>
              <a:rPr lang="en-US">
                <a:solidFill>
                  <a:srgbClr val="373536"/>
                </a:solidFill>
                <a:latin typeface="Calibri"/>
                <a:ea typeface="Calibri"/>
                <a:cs typeface="Calibri"/>
                <a:sym typeface="Calibri"/>
              </a:rPr>
              <a:t>The limber monkey swings through the trees and finds some food.</a:t>
            </a:r>
            <a:endParaRPr/>
          </a:p>
          <a:p>
            <a:pPr indent="-228600" lvl="2" marL="1371600" rtl="0" algn="l">
              <a:lnSpc>
                <a:spcPct val="100000"/>
              </a:lnSpc>
              <a:spcBef>
                <a:spcPts val="0"/>
              </a:spcBef>
              <a:spcAft>
                <a:spcPts val="0"/>
              </a:spcAft>
              <a:buSzPts val="1400"/>
              <a:buNone/>
            </a:pPr>
            <a:r>
              <a:rPr lang="en-US">
                <a:solidFill>
                  <a:srgbClr val="373536"/>
                </a:solidFill>
                <a:latin typeface="Calibri"/>
                <a:ea typeface="Calibri"/>
                <a:cs typeface="Calibri"/>
                <a:sym typeface="Calibri"/>
              </a:rPr>
              <a:t>A compound subject, simple predicate</a:t>
            </a:r>
            <a:endParaRPr/>
          </a:p>
          <a:p>
            <a:pPr indent="-228600" lvl="2" marL="1371600" rtl="0" algn="l">
              <a:lnSpc>
                <a:spcPct val="100000"/>
              </a:lnSpc>
              <a:spcBef>
                <a:spcPts val="0"/>
              </a:spcBef>
              <a:spcAft>
                <a:spcPts val="0"/>
              </a:spcAft>
              <a:buSzPts val="1400"/>
              <a:buNone/>
            </a:pPr>
            <a:r>
              <a:rPr b="1" lang="en-US">
                <a:solidFill>
                  <a:srgbClr val="373536"/>
                </a:solidFill>
                <a:latin typeface="Calibri"/>
                <a:ea typeface="Calibri"/>
                <a:cs typeface="Calibri"/>
                <a:sym typeface="Calibri"/>
              </a:rPr>
              <a:t>B simple subject, compound predicate</a:t>
            </a:r>
            <a:endParaRPr/>
          </a:p>
          <a:p>
            <a:pPr indent="-228600" lvl="2" marL="1371600" rtl="0" algn="l">
              <a:lnSpc>
                <a:spcPct val="100000"/>
              </a:lnSpc>
              <a:spcBef>
                <a:spcPts val="0"/>
              </a:spcBef>
              <a:spcAft>
                <a:spcPts val="0"/>
              </a:spcAft>
              <a:buSzPts val="1400"/>
              <a:buNone/>
            </a:pPr>
            <a:r>
              <a:rPr lang="en-US">
                <a:solidFill>
                  <a:srgbClr val="373536"/>
                </a:solidFill>
                <a:latin typeface="Calibri"/>
                <a:ea typeface="Calibri"/>
                <a:cs typeface="Calibri"/>
                <a:sym typeface="Calibri"/>
              </a:rPr>
              <a:t>C compound subject, compound predicate</a:t>
            </a:r>
            <a:endParaRPr/>
          </a:p>
          <a:p>
            <a:pPr indent="-228600" lvl="2" marL="1371600" rtl="0" algn="l">
              <a:lnSpc>
                <a:spcPct val="100000"/>
              </a:lnSpc>
              <a:spcBef>
                <a:spcPts val="0"/>
              </a:spcBef>
              <a:spcAft>
                <a:spcPts val="0"/>
              </a:spcAft>
              <a:buSzPts val="1400"/>
              <a:buNone/>
            </a:pPr>
            <a:r>
              <a:rPr lang="en-US">
                <a:solidFill>
                  <a:srgbClr val="373536"/>
                </a:solidFill>
                <a:latin typeface="Calibri"/>
                <a:ea typeface="Calibri"/>
                <a:cs typeface="Calibri"/>
                <a:sym typeface="Calibri"/>
              </a:rPr>
              <a:t>D simple subject, simple predicate</a:t>
            </a:r>
            <a:endParaRPr b="1" sz="1200">
              <a:solidFill>
                <a:schemeClr val="dk1"/>
              </a:solidFill>
              <a:latin typeface="Calibri"/>
              <a:ea typeface="Calibri"/>
              <a:cs typeface="Calibri"/>
              <a:sym typeface="Calibri"/>
            </a:endParaRPr>
          </a:p>
          <a:p>
            <a:pPr indent="-215900" lvl="0" marL="457200" rtl="0" algn="l">
              <a:lnSpc>
                <a:spcPct val="100000"/>
              </a:lnSpc>
              <a:spcBef>
                <a:spcPts val="0"/>
              </a:spcBef>
              <a:spcAft>
                <a:spcPts val="0"/>
              </a:spcAft>
              <a:buSzPts val="1200"/>
              <a:buFont typeface="Arial"/>
              <a:buAutoNum type="arabicPeriod"/>
            </a:pPr>
            <a:r>
              <a:rPr b="1" lang="en-US" sz="1200">
                <a:solidFill>
                  <a:schemeClr val="dk1"/>
                </a:solidFill>
                <a:latin typeface="Calibri"/>
                <a:ea typeface="Calibri"/>
                <a:cs typeface="Calibri"/>
                <a:sym typeface="Calibri"/>
              </a:rPr>
              <a:t>APPLY </a:t>
            </a:r>
            <a:r>
              <a:rPr lang="en-US" sz="1200">
                <a:solidFill>
                  <a:schemeClr val="dk1"/>
                </a:solidFill>
                <a:latin typeface="Calibri"/>
                <a:ea typeface="Calibri"/>
                <a:cs typeface="Calibri"/>
                <a:sym typeface="Calibri"/>
              </a:rPr>
              <a:t>Have students complete </a:t>
            </a:r>
            <a:r>
              <a:rPr i="1" lang="en-US" sz="1200">
                <a:solidFill>
                  <a:schemeClr val="dk1"/>
                </a:solidFill>
                <a:latin typeface="Calibri"/>
                <a:ea typeface="Calibri"/>
                <a:cs typeface="Calibri"/>
                <a:sym typeface="Calibri"/>
              </a:rPr>
              <a:t>Language and Conventions </a:t>
            </a:r>
            <a:r>
              <a:rPr lang="en-US" sz="1200">
                <a:solidFill>
                  <a:schemeClr val="dk1"/>
                </a:solidFill>
                <a:latin typeface="Calibri"/>
                <a:ea typeface="Calibri"/>
                <a:cs typeface="Calibri"/>
                <a:sym typeface="Calibri"/>
              </a:rPr>
              <a:t>p. 12 from the </a:t>
            </a:r>
            <a:r>
              <a:rPr i="1" lang="en-US" sz="1200">
                <a:solidFill>
                  <a:schemeClr val="dk1"/>
                </a:solidFill>
                <a:latin typeface="Calibri"/>
                <a:ea typeface="Calibri"/>
                <a:cs typeface="Calibri"/>
                <a:sym typeface="Calibri"/>
              </a:rPr>
              <a:t>Resource Download Center. </a:t>
            </a:r>
            <a:r>
              <a:rPr b="1" i="0" lang="en-US" u="none" strike="noStrike">
                <a:solidFill>
                  <a:srgbClr val="000000"/>
                </a:solidFill>
                <a:latin typeface="Calibri"/>
                <a:ea typeface="Calibri"/>
                <a:cs typeface="Calibri"/>
                <a:sym typeface="Calibri"/>
              </a:rPr>
              <a:t>Click path: Table of Contents -&gt; Resource Download Center -&gt; Language and Conventions -&gt; U1 W2</a:t>
            </a:r>
            <a:endParaRPr b="0" i="1" u="none" strike="noStrike">
              <a:solidFill>
                <a:srgbClr val="373536"/>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t/>
            </a:r>
            <a:endParaRPr b="0" i="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200"/>
              <a:buFont typeface="Calibri"/>
              <a:buNone/>
            </a:pPr>
            <a:r>
              <a:t/>
            </a:r>
            <a:endParaRPr b="0" i="0" sz="1200" u="none" strike="noStrike">
              <a:solidFill>
                <a:srgbClr val="000000"/>
              </a:solidFill>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Calibri"/>
              <a:buNone/>
            </a:pPr>
            <a:r>
              <a:t/>
            </a:r>
            <a:endParaRPr b="0" i="0" sz="1800" u="none" strike="noStrike">
              <a:solidFill>
                <a:srgbClr val="000000"/>
              </a:solidFill>
              <a:latin typeface="Calibri"/>
              <a:ea typeface="Calibri"/>
              <a:cs typeface="Calibri"/>
              <a:sym typeface="Calibri"/>
            </a:endParaRPr>
          </a:p>
        </p:txBody>
      </p:sp>
      <p:sp>
        <p:nvSpPr>
          <p:cNvPr id="945" name="Google Shape;945;p7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4" name="Shape 954"/>
        <p:cNvGrpSpPr/>
        <p:nvPr/>
      </p:nvGrpSpPr>
      <p:grpSpPr>
        <a:xfrm>
          <a:off x="0" y="0"/>
          <a:ext cx="0" cy="0"/>
          <a:chOff x="0" y="0"/>
          <a:chExt cx="0" cy="0"/>
        </a:xfrm>
      </p:grpSpPr>
      <p:sp>
        <p:nvSpPr>
          <p:cNvPr id="955" name="Google Shape;955;p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6" name="Google Shape;956;p7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54000" lvl="0" marL="342900" rtl="0" algn="l">
              <a:lnSpc>
                <a:spcPct val="100000"/>
              </a:lnSpc>
              <a:spcBef>
                <a:spcPts val="0"/>
              </a:spcBef>
              <a:spcAft>
                <a:spcPts val="0"/>
              </a:spcAft>
              <a:buSzPts val="1400"/>
              <a:buFont typeface="Arial"/>
              <a:buNone/>
            </a:pPr>
            <a:r>
              <a:t/>
            </a:r>
            <a:endParaRPr/>
          </a:p>
        </p:txBody>
      </p:sp>
      <p:sp>
        <p:nvSpPr>
          <p:cNvPr id="957" name="Google Shape;957;p7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 name="Google Shape;154;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228600" marR="0" rtl="0" algn="l">
              <a:lnSpc>
                <a:spcPct val="100000"/>
              </a:lnSpc>
              <a:spcBef>
                <a:spcPts val="0"/>
              </a:spcBef>
              <a:spcAft>
                <a:spcPts val="0"/>
              </a:spcAft>
              <a:buClr>
                <a:srgbClr val="373536"/>
              </a:buClr>
              <a:buSzPts val="1200"/>
              <a:buFont typeface="Calibri"/>
              <a:buAutoNum type="arabicPeriod"/>
            </a:pPr>
            <a:r>
              <a:rPr b="0" i="0" lang="en-US">
                <a:solidFill>
                  <a:srgbClr val="000000"/>
                </a:solidFill>
                <a:latin typeface="Calibri"/>
                <a:ea typeface="Calibri"/>
                <a:cs typeface="Calibri"/>
                <a:sym typeface="Calibri"/>
              </a:rPr>
              <a:t>Have students work with a partner to complete the Turn and Talk activity on p. 52 of the Student Interactive. </a:t>
            </a:r>
            <a:endParaRPr b="0" i="0">
              <a:solidFill>
                <a:srgbClr val="000000"/>
              </a:solidFill>
              <a:latin typeface="Calibri"/>
              <a:ea typeface="Calibri"/>
              <a:cs typeface="Calibri"/>
              <a:sym typeface="Calibri"/>
            </a:endParaRPr>
          </a:p>
          <a:p>
            <a:pPr indent="-228600" lvl="0" marL="228600" marR="0" rtl="0" algn="l">
              <a:lnSpc>
                <a:spcPct val="100000"/>
              </a:lnSpc>
              <a:spcBef>
                <a:spcPts val="0"/>
              </a:spcBef>
              <a:spcAft>
                <a:spcPts val="0"/>
              </a:spcAft>
              <a:buClr>
                <a:srgbClr val="373536"/>
              </a:buClr>
              <a:buSzPts val="1200"/>
              <a:buFont typeface="Calibri"/>
              <a:buAutoNum type="arabicPeriod"/>
            </a:pPr>
            <a:r>
              <a:rPr b="0" i="0" lang="en-US">
                <a:solidFill>
                  <a:srgbClr val="000000"/>
                </a:solidFill>
                <a:latin typeface="Calibri"/>
                <a:ea typeface="Calibri"/>
                <a:cs typeface="Calibri"/>
                <a:sym typeface="Calibri"/>
              </a:rPr>
              <a:t>Circulate to see if students can identify biographies.</a:t>
            </a:r>
            <a:endParaRPr>
              <a:latin typeface="Calibri"/>
              <a:ea typeface="Calibri"/>
              <a:cs typeface="Calibri"/>
              <a:sym typeface="Calibri"/>
            </a:endParaRPr>
          </a:p>
          <a:p>
            <a:pPr indent="-152400" lvl="0" marL="228600" rtl="0" algn="l">
              <a:lnSpc>
                <a:spcPct val="100000"/>
              </a:lnSpc>
              <a:spcBef>
                <a:spcPts val="0"/>
              </a:spcBef>
              <a:spcAft>
                <a:spcPts val="0"/>
              </a:spcAft>
              <a:buClr>
                <a:srgbClr val="373536"/>
              </a:buClr>
              <a:buSzPts val="1200"/>
              <a:buFont typeface="Calibri"/>
              <a:buNone/>
            </a:pPr>
            <a:r>
              <a:t/>
            </a:r>
            <a:endParaRPr>
              <a:latin typeface="Calibri"/>
              <a:ea typeface="Calibri"/>
              <a:cs typeface="Calibri"/>
              <a:sym typeface="Calibri"/>
            </a:endParaRPr>
          </a:p>
        </p:txBody>
      </p:sp>
      <p:sp>
        <p:nvSpPr>
          <p:cNvPr id="155" name="Google Shape;155;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 name="Google Shape;168;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304800" rtl="0" algn="l">
              <a:lnSpc>
                <a:spcPct val="100000"/>
              </a:lnSpc>
              <a:spcBef>
                <a:spcPts val="0"/>
              </a:spcBef>
              <a:spcAft>
                <a:spcPts val="0"/>
              </a:spcAft>
              <a:buSzPts val="1200"/>
              <a:buFont typeface="Calibri"/>
              <a:buAutoNum type="arabicPeriod"/>
            </a:pPr>
            <a:r>
              <a:rPr b="0" i="0" lang="en-US">
                <a:solidFill>
                  <a:srgbClr val="000000"/>
                </a:solidFill>
                <a:latin typeface="Calibri"/>
                <a:ea typeface="Calibri"/>
                <a:cs typeface="Calibri"/>
                <a:sym typeface="Calibri"/>
              </a:rPr>
              <a:t>Knowing synonyms and antonyms can help students better understand academic vocabulary and other unfamiliar words.</a:t>
            </a:r>
            <a:endParaRPr/>
          </a:p>
          <a:p>
            <a:pPr indent="-228600" lvl="1" marL="762000" rtl="0" algn="l">
              <a:lnSpc>
                <a:spcPct val="100000"/>
              </a:lnSpc>
              <a:spcBef>
                <a:spcPts val="0"/>
              </a:spcBef>
              <a:spcAft>
                <a:spcPts val="0"/>
              </a:spcAft>
              <a:buSzPts val="1200"/>
              <a:buFont typeface="Arial"/>
              <a:buChar char="•"/>
            </a:pPr>
            <a:r>
              <a:rPr b="0" i="0" lang="en-US">
                <a:solidFill>
                  <a:srgbClr val="000000"/>
                </a:solidFill>
                <a:latin typeface="Calibri"/>
                <a:ea typeface="Calibri"/>
                <a:cs typeface="Calibri"/>
                <a:sym typeface="Calibri"/>
              </a:rPr>
              <a:t>When looking for a synonym, think about the meaning of the word and whether there is another word to express the same idea. </a:t>
            </a:r>
            <a:endParaRPr/>
          </a:p>
          <a:p>
            <a:pPr indent="-228600" lvl="1" marL="762000" rtl="0" algn="l">
              <a:lnSpc>
                <a:spcPct val="100000"/>
              </a:lnSpc>
              <a:spcBef>
                <a:spcPts val="0"/>
              </a:spcBef>
              <a:spcAft>
                <a:spcPts val="0"/>
              </a:spcAft>
              <a:buSzPts val="1200"/>
              <a:buFont typeface="Arial"/>
              <a:buChar char="•"/>
            </a:pPr>
            <a:r>
              <a:rPr b="0" i="0" lang="en-US">
                <a:solidFill>
                  <a:srgbClr val="000000"/>
                </a:solidFill>
                <a:latin typeface="Calibri"/>
                <a:ea typeface="Calibri"/>
                <a:cs typeface="Calibri"/>
                <a:sym typeface="Calibri"/>
              </a:rPr>
              <a:t>When looking for an antonym, think about the word's meaning and what its opposite would be.</a:t>
            </a:r>
            <a:endParaRPr/>
          </a:p>
          <a:p>
            <a:pPr indent="-228600" lvl="0" marL="304800" rtl="0" algn="l">
              <a:lnSpc>
                <a:spcPct val="100000"/>
              </a:lnSpc>
              <a:spcBef>
                <a:spcPts val="0"/>
              </a:spcBef>
              <a:spcAft>
                <a:spcPts val="0"/>
              </a:spcAft>
              <a:buSzPts val="1200"/>
              <a:buFont typeface="Calibri"/>
              <a:buAutoNum type="arabicPeriod"/>
            </a:pPr>
            <a:r>
              <a:rPr b="0" i="0" lang="en-US">
                <a:solidFill>
                  <a:srgbClr val="000000"/>
                </a:solidFill>
                <a:latin typeface="Calibri"/>
                <a:ea typeface="Calibri"/>
                <a:cs typeface="Calibri"/>
                <a:sym typeface="Calibri"/>
              </a:rPr>
              <a:t>Model this strategy using the academic vocabulary word exposed.</a:t>
            </a:r>
            <a:endParaRPr/>
          </a:p>
          <a:p>
            <a:pPr indent="-228600" lvl="1" marL="762000" rtl="0" algn="l">
              <a:lnSpc>
                <a:spcPct val="100000"/>
              </a:lnSpc>
              <a:spcBef>
                <a:spcPts val="0"/>
              </a:spcBef>
              <a:spcAft>
                <a:spcPts val="0"/>
              </a:spcAft>
              <a:buSzPts val="1200"/>
              <a:buFont typeface="Arial"/>
              <a:buChar char="•"/>
            </a:pPr>
            <a:r>
              <a:rPr b="0" i="1" lang="en-US">
                <a:solidFill>
                  <a:srgbClr val="000000"/>
                </a:solidFill>
                <a:latin typeface="Calibri"/>
                <a:ea typeface="Calibri"/>
                <a:cs typeface="Calibri"/>
                <a:sym typeface="Calibri"/>
              </a:rPr>
              <a:t>If I encountered the word exposed in a text, I would ask myself the meaning of the word. Can anyone tell me what exposed means? </a:t>
            </a:r>
            <a:r>
              <a:rPr b="0" i="0" lang="en-US">
                <a:solidFill>
                  <a:srgbClr val="000000"/>
                </a:solidFill>
                <a:latin typeface="Calibri"/>
                <a:ea typeface="Calibri"/>
                <a:cs typeface="Calibri"/>
                <a:sym typeface="Calibri"/>
              </a:rPr>
              <a:t>(Wait for response. Ask someone to use a dictionary if needed.) </a:t>
            </a:r>
            <a:r>
              <a:rPr b="0" i="1" lang="en-US">
                <a:solidFill>
                  <a:srgbClr val="000000"/>
                </a:solidFill>
                <a:latin typeface="Calibri"/>
                <a:ea typeface="Calibri"/>
                <a:cs typeface="Calibri"/>
                <a:sym typeface="Calibri"/>
              </a:rPr>
              <a:t>What is another word that we could use to say the same thing? (Possible responses: visible, uncovered) These are synonyms and share the same meaning as exposed. What words express the opposite idea? </a:t>
            </a:r>
            <a:r>
              <a:rPr b="0" i="0" lang="en-US">
                <a:solidFill>
                  <a:srgbClr val="000000"/>
                </a:solidFill>
                <a:latin typeface="Calibri"/>
                <a:ea typeface="Calibri"/>
                <a:cs typeface="Calibri"/>
                <a:sym typeface="Calibri"/>
              </a:rPr>
              <a:t>(Possible response: hidden, covered) </a:t>
            </a:r>
            <a:r>
              <a:rPr b="0" i="1" lang="en-US">
                <a:solidFill>
                  <a:srgbClr val="000000"/>
                </a:solidFill>
                <a:latin typeface="Calibri"/>
                <a:ea typeface="Calibri"/>
                <a:cs typeface="Calibri"/>
                <a:sym typeface="Calibri"/>
              </a:rPr>
              <a:t>These are antonyms of exposed because they mean the opposite. </a:t>
            </a:r>
            <a:endParaRPr/>
          </a:p>
          <a:p>
            <a:pPr indent="-304800" lvl="0" marL="365760" rtl="0" algn="l">
              <a:lnSpc>
                <a:spcPct val="100000"/>
              </a:lnSpc>
              <a:spcBef>
                <a:spcPts val="0"/>
              </a:spcBef>
              <a:spcAft>
                <a:spcPts val="0"/>
              </a:spcAft>
              <a:buSzPts val="1200"/>
              <a:buFont typeface="Calibri"/>
              <a:buAutoNum type="arabicPeriod"/>
            </a:pPr>
            <a:r>
              <a:rPr b="0" i="0" lang="en-US">
                <a:solidFill>
                  <a:srgbClr val="000000"/>
                </a:solidFill>
                <a:latin typeface="Calibri"/>
                <a:ea typeface="Calibri"/>
                <a:cs typeface="Calibri"/>
                <a:sym typeface="Calibri"/>
              </a:rPr>
              <a:t>Have students apply this strategy on their own to the first word in the chart on Student Interactive p. 73. Then discuss responses and correct misunderstandings.</a:t>
            </a:r>
            <a:endParaRPr>
              <a:solidFill>
                <a:srgbClr val="000000"/>
              </a:solidFill>
            </a:endParaRPr>
          </a:p>
          <a:p>
            <a:pPr indent="-304800" lvl="0" marL="365760" rtl="0" algn="l">
              <a:lnSpc>
                <a:spcPct val="100000"/>
              </a:lnSpc>
              <a:spcBef>
                <a:spcPts val="0"/>
              </a:spcBef>
              <a:spcAft>
                <a:spcPts val="0"/>
              </a:spcAft>
              <a:buClr>
                <a:srgbClr val="000000"/>
              </a:buClr>
              <a:buSzPts val="1200"/>
              <a:buFont typeface="Calibri"/>
              <a:buAutoNum type="arabicPeriod"/>
            </a:pPr>
            <a:r>
              <a:rPr lang="en-US">
                <a:solidFill>
                  <a:srgbClr val="000000"/>
                </a:solidFill>
              </a:rPr>
              <a:t>No have students follow the same strategy as they complete the activity on p. 73. Remind students that they will use these academic words throughout this unit.</a:t>
            </a:r>
            <a:endParaRPr>
              <a:solidFill>
                <a:srgbClr val="000000"/>
              </a:solidFill>
            </a:endParaRPr>
          </a:p>
        </p:txBody>
      </p:sp>
      <p:sp>
        <p:nvSpPr>
          <p:cNvPr id="169" name="Google Shape;169;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 name="Shape 180"/>
        <p:cNvGrpSpPr/>
        <p:nvPr/>
      </p:nvGrpSpPr>
      <p:grpSpPr>
        <a:xfrm>
          <a:off x="0" y="0"/>
          <a:ext cx="0" cy="0"/>
          <a:chOff x="0" y="0"/>
          <a:chExt cx="0" cy="0"/>
        </a:xfrm>
      </p:grpSpPr>
      <p:sp>
        <p:nvSpPr>
          <p:cNvPr id="181" name="Google Shape;181;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 name="Google Shape;182;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304800" rtl="0" algn="l">
              <a:lnSpc>
                <a:spcPct val="100000"/>
              </a:lnSpc>
              <a:spcBef>
                <a:spcPts val="0"/>
              </a:spcBef>
              <a:spcAft>
                <a:spcPts val="0"/>
              </a:spcAft>
              <a:buSzPts val="1200"/>
              <a:buFont typeface="Calibri"/>
              <a:buAutoNum type="arabicPeriod"/>
            </a:pPr>
            <a:r>
              <a:rPr b="0" i="0" lang="en-US">
                <a:solidFill>
                  <a:srgbClr val="000000"/>
                </a:solidFill>
                <a:latin typeface="Calibri"/>
                <a:ea typeface="Calibri"/>
                <a:cs typeface="Calibri"/>
                <a:sym typeface="Calibri"/>
              </a:rPr>
              <a:t>Suffixes are word parts added at the end of a word. Suffixes can change the way a word is read, or decoded. Suffixes also change the meaning of the base word. For example, the suffixes -ty and -ity mean “state of” or “quality.” The word creativity, then, means “the state or quality of being creative.”</a:t>
            </a:r>
            <a:endParaRPr/>
          </a:p>
          <a:p>
            <a:pPr indent="-228600" lvl="0" marL="304800" rtl="0" algn="l">
              <a:lnSpc>
                <a:spcPct val="100000"/>
              </a:lnSpc>
              <a:spcBef>
                <a:spcPts val="0"/>
              </a:spcBef>
              <a:spcAft>
                <a:spcPts val="0"/>
              </a:spcAft>
              <a:buSzPts val="1200"/>
              <a:buFont typeface="Calibri"/>
              <a:buAutoNum type="arabicPeriod"/>
            </a:pPr>
            <a:r>
              <a:rPr b="0" i="0" lang="en-US">
                <a:solidFill>
                  <a:srgbClr val="000000"/>
                </a:solidFill>
                <a:latin typeface="Calibri"/>
                <a:ea typeface="Calibri"/>
                <a:cs typeface="Calibri"/>
                <a:sym typeface="Calibri"/>
              </a:rPr>
              <a:t>To show how suffixes modify the way a word is decoded and its meaning, use the word payment. Say: </a:t>
            </a:r>
            <a:r>
              <a:rPr b="0" i="1" lang="en-US">
                <a:solidFill>
                  <a:srgbClr val="000000"/>
                </a:solidFill>
                <a:latin typeface="Calibri"/>
                <a:ea typeface="Calibri"/>
                <a:cs typeface="Calibri"/>
                <a:sym typeface="Calibri"/>
              </a:rPr>
              <a:t>Pay is decoded the same way as the main part of the word payment. The suffix -ment means “action or process of” and indicates a noun. So what does payment mean? </a:t>
            </a:r>
            <a:r>
              <a:rPr b="0" i="0" lang="en-US">
                <a:solidFill>
                  <a:srgbClr val="000000"/>
                </a:solidFill>
                <a:latin typeface="Calibri"/>
                <a:ea typeface="Calibri"/>
                <a:cs typeface="Calibri"/>
                <a:sym typeface="Calibri"/>
              </a:rPr>
              <a:t>(action of paying)</a:t>
            </a:r>
            <a:endParaRPr/>
          </a:p>
          <a:p>
            <a:pPr indent="-228600" lvl="0" marL="304800" rtl="0" algn="l">
              <a:lnSpc>
                <a:spcPct val="100000"/>
              </a:lnSpc>
              <a:spcBef>
                <a:spcPts val="0"/>
              </a:spcBef>
              <a:spcAft>
                <a:spcPts val="0"/>
              </a:spcAft>
              <a:buSzPts val="1200"/>
              <a:buFont typeface="Calibri"/>
              <a:buAutoNum type="arabicPeriod"/>
            </a:pPr>
            <a:r>
              <a:rPr b="0" i="0" lang="en-US">
                <a:solidFill>
                  <a:srgbClr val="000000"/>
                </a:solidFill>
                <a:latin typeface="Calibri"/>
                <a:ea typeface="Calibri"/>
                <a:cs typeface="Calibri"/>
                <a:sym typeface="Calibri"/>
              </a:rPr>
              <a:t>Guide students to determine the relationship between microscope and microscopic. </a:t>
            </a:r>
            <a:r>
              <a:rPr b="0" i="1" lang="en-US">
                <a:solidFill>
                  <a:srgbClr val="000000"/>
                </a:solidFill>
                <a:latin typeface="Calibri"/>
                <a:ea typeface="Calibri"/>
                <a:cs typeface="Calibri"/>
                <a:sym typeface="Calibri"/>
              </a:rPr>
              <a:t>How are the words decoded? </a:t>
            </a:r>
            <a:r>
              <a:rPr b="0" i="0" lang="en-US">
                <a:solidFill>
                  <a:srgbClr val="000000"/>
                </a:solidFill>
                <a:latin typeface="Calibri"/>
                <a:ea typeface="Calibri"/>
                <a:cs typeface="Calibri"/>
                <a:sym typeface="Calibri"/>
              </a:rPr>
              <a:t>(Both have the main word microscope. The word microscopic ends with the short i and k sounds.) </a:t>
            </a:r>
            <a:r>
              <a:rPr b="0" i="1" lang="en-US">
                <a:solidFill>
                  <a:srgbClr val="000000"/>
                </a:solidFill>
                <a:latin typeface="Calibri"/>
                <a:ea typeface="Calibri"/>
                <a:cs typeface="Calibri"/>
                <a:sym typeface="Calibri"/>
              </a:rPr>
              <a:t>What do both words mean? </a:t>
            </a:r>
            <a:r>
              <a:rPr b="0" i="0" lang="en-US">
                <a:solidFill>
                  <a:srgbClr val="000000"/>
                </a:solidFill>
                <a:latin typeface="Calibri"/>
                <a:ea typeface="Calibri"/>
                <a:cs typeface="Calibri"/>
                <a:sym typeface="Calibri"/>
              </a:rPr>
              <a:t>(microscope: an instrument to see small particles; microscopic: tiny; visible only with a microscope) </a:t>
            </a:r>
            <a:r>
              <a:rPr b="0" i="1" lang="en-US">
                <a:solidFill>
                  <a:srgbClr val="000000"/>
                </a:solidFill>
                <a:latin typeface="Calibri"/>
                <a:ea typeface="Calibri"/>
                <a:cs typeface="Calibri"/>
                <a:sym typeface="Calibri"/>
              </a:rPr>
              <a:t>Then what is the meaning of the suffix -ic? </a:t>
            </a:r>
            <a:r>
              <a:rPr b="0" i="0" lang="en-US">
                <a:solidFill>
                  <a:srgbClr val="000000"/>
                </a:solidFill>
                <a:latin typeface="Calibri"/>
                <a:ea typeface="Calibri"/>
                <a:cs typeface="Calibri"/>
                <a:sym typeface="Calibri"/>
              </a:rPr>
              <a:t>(“relating to”)</a:t>
            </a:r>
            <a:endParaRPr i="0">
              <a:latin typeface="Calibri"/>
              <a:ea typeface="Calibri"/>
              <a:cs typeface="Calibri"/>
              <a:sym typeface="Calibri"/>
            </a:endParaRPr>
          </a:p>
        </p:txBody>
      </p:sp>
      <p:sp>
        <p:nvSpPr>
          <p:cNvPr id="183" name="Google Shape;183;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5" name="Shape 15"/>
        <p:cNvGrpSpPr/>
        <p:nvPr/>
      </p:nvGrpSpPr>
      <p:grpSpPr>
        <a:xfrm>
          <a:off x="0" y="0"/>
          <a:ext cx="0" cy="0"/>
          <a:chOff x="0" y="0"/>
          <a:chExt cx="0" cy="0"/>
        </a:xfrm>
      </p:grpSpPr>
      <p:sp>
        <p:nvSpPr>
          <p:cNvPr id="16" name="Google Shape;16;p7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7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7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8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84"/>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8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8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8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85"/>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85"/>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8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8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8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9" name="Shape 19"/>
        <p:cNvGrpSpPr/>
        <p:nvPr/>
      </p:nvGrpSpPr>
      <p:grpSpPr>
        <a:xfrm>
          <a:off x="0" y="0"/>
          <a:ext cx="0" cy="0"/>
          <a:chOff x="0" y="0"/>
          <a:chExt cx="0" cy="0"/>
        </a:xfrm>
      </p:grpSpPr>
      <p:sp>
        <p:nvSpPr>
          <p:cNvPr id="20" name="Google Shape;20;p76"/>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76"/>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2" name="Google Shape;22;p7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7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7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7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7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7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7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30" name="Shape 30"/>
        <p:cNvGrpSpPr/>
        <p:nvPr/>
      </p:nvGrpSpPr>
      <p:grpSpPr>
        <a:xfrm>
          <a:off x="0" y="0"/>
          <a:ext cx="0" cy="0"/>
          <a:chOff x="0" y="0"/>
          <a:chExt cx="0" cy="0"/>
        </a:xfrm>
      </p:grpSpPr>
      <p:sp>
        <p:nvSpPr>
          <p:cNvPr id="31" name="Google Shape;31;p7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7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7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7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7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6" name="Shape 36"/>
        <p:cNvGrpSpPr/>
        <p:nvPr/>
      </p:nvGrpSpPr>
      <p:grpSpPr>
        <a:xfrm>
          <a:off x="0" y="0"/>
          <a:ext cx="0" cy="0"/>
          <a:chOff x="0" y="0"/>
          <a:chExt cx="0" cy="0"/>
        </a:xfrm>
      </p:grpSpPr>
      <p:sp>
        <p:nvSpPr>
          <p:cNvPr id="37" name="Google Shape;37;p79"/>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79"/>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9" name="Google Shape;39;p7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7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7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2" name="Shape 42"/>
        <p:cNvGrpSpPr/>
        <p:nvPr/>
      </p:nvGrpSpPr>
      <p:grpSpPr>
        <a:xfrm>
          <a:off x="0" y="0"/>
          <a:ext cx="0" cy="0"/>
          <a:chOff x="0" y="0"/>
          <a:chExt cx="0" cy="0"/>
        </a:xfrm>
      </p:grpSpPr>
      <p:sp>
        <p:nvSpPr>
          <p:cNvPr id="43" name="Google Shape;43;p80"/>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80"/>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p80"/>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8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8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8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9" name="Shape 49"/>
        <p:cNvGrpSpPr/>
        <p:nvPr/>
      </p:nvGrpSpPr>
      <p:grpSpPr>
        <a:xfrm>
          <a:off x="0" y="0"/>
          <a:ext cx="0" cy="0"/>
          <a:chOff x="0" y="0"/>
          <a:chExt cx="0" cy="0"/>
        </a:xfrm>
      </p:grpSpPr>
      <p:sp>
        <p:nvSpPr>
          <p:cNvPr id="50" name="Google Shape;50;p81"/>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81"/>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2" name="Google Shape;52;p81"/>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81"/>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4" name="Google Shape;54;p81"/>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5" name="Google Shape;55;p8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8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8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82"/>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82"/>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82"/>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8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8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8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8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83"/>
          <p:cNvSpPr/>
          <p:nvPr>
            <p:ph idx="2" type="pic"/>
          </p:nvPr>
        </p:nvSpPr>
        <p:spPr>
          <a:xfrm>
            <a:off x="5183188" y="987425"/>
            <a:ext cx="6172200" cy="4873625"/>
          </a:xfrm>
          <a:prstGeom prst="rect">
            <a:avLst/>
          </a:prstGeom>
          <a:noFill/>
          <a:ln>
            <a:noFill/>
          </a:ln>
        </p:spPr>
      </p:sp>
      <p:sp>
        <p:nvSpPr>
          <p:cNvPr id="68" name="Google Shape;68;p8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8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8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8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7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7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7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7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7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1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17.png"/><Relationship Id="rId7" Type="http://schemas.openxmlformats.org/officeDocument/2006/relationships/image" Target="../media/image24.png"/><Relationship Id="rId8"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17.png"/><Relationship Id="rId7" Type="http://schemas.openxmlformats.org/officeDocument/2006/relationships/image" Target="../media/image2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17.png"/><Relationship Id="rId7" Type="http://schemas.openxmlformats.org/officeDocument/2006/relationships/image" Target="../media/image25.png"/><Relationship Id="rId8"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hyperlink" Target="mailto:k12learningpermissions@savvas.com"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17.png"/><Relationship Id="rId7" Type="http://schemas.openxmlformats.org/officeDocument/2006/relationships/image" Target="../media/image23.png"/><Relationship Id="rId8" Type="http://schemas.openxmlformats.org/officeDocument/2006/relationships/image" Target="../media/image3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17.png"/><Relationship Id="rId7" Type="http://schemas.openxmlformats.org/officeDocument/2006/relationships/image" Target="../media/image32.png"/><Relationship Id="rId8" Type="http://schemas.openxmlformats.org/officeDocument/2006/relationships/image" Target="../media/image2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17.png"/><Relationship Id="rId7" Type="http://schemas.openxmlformats.org/officeDocument/2006/relationships/image" Target="../media/image35.png"/><Relationship Id="rId8" Type="http://schemas.openxmlformats.org/officeDocument/2006/relationships/image" Target="../media/image3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17.png"/><Relationship Id="rId7" Type="http://schemas.openxmlformats.org/officeDocument/2006/relationships/image" Target="../media/image43.png"/><Relationship Id="rId8" Type="http://schemas.openxmlformats.org/officeDocument/2006/relationships/image" Target="../media/image4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29.png"/><Relationship Id="rId7" Type="http://schemas.openxmlformats.org/officeDocument/2006/relationships/image" Target="../media/image3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29.png"/><Relationship Id="rId7" Type="http://schemas.openxmlformats.org/officeDocument/2006/relationships/image" Target="../media/image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3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29.png"/><Relationship Id="rId7" Type="http://schemas.openxmlformats.org/officeDocument/2006/relationships/image" Target="../media/image3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1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29.png"/><Relationship Id="rId7" Type="http://schemas.openxmlformats.org/officeDocument/2006/relationships/image" Target="../media/image4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4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5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5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5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6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29.png"/><Relationship Id="rId7" Type="http://schemas.openxmlformats.org/officeDocument/2006/relationships/image" Target="../media/image45.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4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21.png"/><Relationship Id="rId7" Type="http://schemas.openxmlformats.org/officeDocument/2006/relationships/image" Target="../media/image1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29.png"/><Relationship Id="rId7" Type="http://schemas.openxmlformats.org/officeDocument/2006/relationships/image" Target="../media/image4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1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5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59.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6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5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6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29.png"/><Relationship Id="rId7" Type="http://schemas.openxmlformats.org/officeDocument/2006/relationships/image" Target="../media/image5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29.png"/><Relationship Id="rId7" Type="http://schemas.openxmlformats.org/officeDocument/2006/relationships/image" Target="../media/image51.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29.png"/><Relationship Id="rId7" Type="http://schemas.openxmlformats.org/officeDocument/2006/relationships/image" Target="../media/image4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15.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5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5.png"/><Relationship Id="rId4" Type="http://schemas.openxmlformats.org/officeDocument/2006/relationships/image" Target="../media/image1.png"/><Relationship Id="rId5" Type="http://schemas.openxmlformats.org/officeDocument/2006/relationships/image" Target="../media/image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6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13.png"/><Relationship Id="rId7" Type="http://schemas.openxmlformats.org/officeDocument/2006/relationships/image" Target="../media/image14.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48.png"/><Relationship Id="rId7" Type="http://schemas.openxmlformats.org/officeDocument/2006/relationships/image" Target="../media/image24.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64.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9.png"/><Relationship Id="rId7"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 Id="rId6" Type="http://schemas.openxmlformats.org/officeDocument/2006/relationships/image" Target="../media/image10.png"/><Relationship Id="rId7"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5.png"/><Relationship Id="rId5"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90" name="Google Shape;90;p1"/>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91" name="Google Shape;91;p1"/>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1: </a:t>
            </a:r>
            <a:r>
              <a:rPr b="1" i="0" lang="en-US" sz="6600" u="none" cap="none" strike="noStrike">
                <a:solidFill>
                  <a:schemeClr val="lt1"/>
                </a:solidFill>
                <a:latin typeface="Century Gothic"/>
                <a:ea typeface="Century Gothic"/>
                <a:cs typeface="Century Gothic"/>
                <a:sym typeface="Century Gothic"/>
              </a:rPr>
              <a:t>Week 2</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92" name="Google Shape;92;p1"/>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93" name="Google Shape;93;p1"/>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94" name="Google Shape;94;p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5" name="Google Shape;95;p1"/>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4</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pic>
        <p:nvPicPr>
          <p:cNvPr descr="A picture containing clock&#10;&#10;Description automatically generated" id="200" name="Google Shape;200;p1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01" name="Google Shape;201;p1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02" name="Google Shape;202;p1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03" name="Google Shape;203;p1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04" name="Google Shape;204;p1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Personal Narrative</a:t>
            </a:r>
            <a:endParaRPr b="0" i="0" sz="1400" u="none" cap="none" strike="noStrike">
              <a:solidFill>
                <a:srgbClr val="000000"/>
              </a:solidFill>
              <a:latin typeface="Century Gothic"/>
              <a:ea typeface="Century Gothic"/>
              <a:cs typeface="Century Gothic"/>
              <a:sym typeface="Century Gothic"/>
            </a:endParaRPr>
          </a:p>
        </p:txBody>
      </p:sp>
      <p:sp>
        <p:nvSpPr>
          <p:cNvPr id="205" name="Google Shape;205;p10"/>
          <p:cNvSpPr/>
          <p:nvPr/>
        </p:nvSpPr>
        <p:spPr>
          <a:xfrm>
            <a:off x="10132900" y="140900"/>
            <a:ext cx="18864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79</a:t>
            </a:r>
            <a:endParaRPr b="0" i="0" sz="1400" u="none" cap="none" strike="noStrike">
              <a:solidFill>
                <a:srgbClr val="000000"/>
              </a:solidFill>
              <a:latin typeface="Century Gothic"/>
              <a:ea typeface="Century Gothic"/>
              <a:cs typeface="Century Gothic"/>
              <a:sym typeface="Century Gothic"/>
            </a:endParaRPr>
          </a:p>
        </p:txBody>
      </p:sp>
      <p:sp>
        <p:nvSpPr>
          <p:cNvPr id="206" name="Google Shape;206;p10"/>
          <p:cNvSpPr txBox="1"/>
          <p:nvPr/>
        </p:nvSpPr>
        <p:spPr>
          <a:xfrm>
            <a:off x="6040221" y="2041724"/>
            <a:ext cx="4926431" cy="304694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79 in your Student Interactive.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Use</a:t>
            </a:r>
            <a:r>
              <a:rPr b="0" i="0" lang="en-US" sz="3200" u="none" cap="none" strike="noStrike">
                <a:solidFill>
                  <a:schemeClr val="dk1"/>
                </a:solidFill>
                <a:latin typeface="Century Gothic"/>
                <a:ea typeface="Century Gothic"/>
                <a:cs typeface="Century Gothic"/>
                <a:sym typeface="Century Gothic"/>
              </a:rPr>
              <a:t> your notes to focus on an idea for your own narrative.</a:t>
            </a:r>
            <a:endParaRPr b="0" i="0" sz="3200" u="none" cap="none" strike="noStrike">
              <a:solidFill>
                <a:schemeClr val="dk1"/>
              </a:solidFill>
              <a:latin typeface="Century Gothic"/>
              <a:ea typeface="Century Gothic"/>
              <a:cs typeface="Century Gothic"/>
              <a:sym typeface="Century Gothic"/>
            </a:endParaRPr>
          </a:p>
        </p:txBody>
      </p:sp>
      <p:pic>
        <p:nvPicPr>
          <p:cNvPr id="207" name="Google Shape;207;p10"/>
          <p:cNvPicPr preferRelativeResize="0"/>
          <p:nvPr/>
        </p:nvPicPr>
        <p:blipFill rotWithShape="1">
          <a:blip r:embed="rId6">
            <a:alphaModFix/>
          </a:blip>
          <a:srcRect b="0" l="0" r="0" t="0"/>
          <a:stretch/>
        </p:blipFill>
        <p:spPr>
          <a:xfrm>
            <a:off x="1404341" y="1159021"/>
            <a:ext cx="4104976" cy="544040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 name="Shape 212"/>
        <p:cNvGrpSpPr/>
        <p:nvPr/>
      </p:nvGrpSpPr>
      <p:grpSpPr>
        <a:xfrm>
          <a:off x="0" y="0"/>
          <a:ext cx="0" cy="0"/>
          <a:chOff x="0" y="0"/>
          <a:chExt cx="0" cy="0"/>
        </a:xfrm>
      </p:grpSpPr>
      <p:pic>
        <p:nvPicPr>
          <p:cNvPr descr="A picture containing clock&#10;&#10;Description automatically generated" id="213" name="Google Shape;213;p1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14" name="Google Shape;214;p1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15" name="Google Shape;215;p1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16" name="Google Shape;216;p1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17" name="Google Shape;217;p1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218" name="Google Shape;218;p11"/>
          <p:cNvSpPr txBox="1"/>
          <p:nvPr/>
        </p:nvSpPr>
        <p:spPr>
          <a:xfrm>
            <a:off x="947054" y="3530600"/>
            <a:ext cx="72615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Share </a:t>
            </a:r>
            <a:r>
              <a:rPr b="0" i="0" lang="en-US" sz="3200" u="none" cap="none" strike="noStrike">
                <a:solidFill>
                  <a:srgbClr val="000000"/>
                </a:solidFill>
                <a:latin typeface="Century Gothic"/>
                <a:ea typeface="Century Gothic"/>
                <a:cs typeface="Century Gothic"/>
                <a:sym typeface="Century Gothic"/>
              </a:rPr>
              <a:t>the traits you have decided to emphasize in your narrators.</a:t>
            </a:r>
            <a:endParaRPr b="0" i="0" sz="3200" u="none" cap="none" strike="noStrike">
              <a:solidFill>
                <a:srgbClr val="000000"/>
              </a:solidFill>
              <a:latin typeface="Century Gothic"/>
              <a:ea typeface="Century Gothic"/>
              <a:cs typeface="Century Gothic"/>
              <a:sym typeface="Century Gothic"/>
            </a:endParaRPr>
          </a:p>
        </p:txBody>
      </p:sp>
      <p:pic>
        <p:nvPicPr>
          <p:cNvPr descr="Books outline" id="219" name="Google Shape;219;p11"/>
          <p:cNvPicPr preferRelativeResize="0"/>
          <p:nvPr/>
        </p:nvPicPr>
        <p:blipFill rotWithShape="1">
          <a:blip r:embed="rId6">
            <a:alphaModFix/>
          </a:blip>
          <a:srcRect b="0" l="0" r="0" t="0"/>
          <a:stretch/>
        </p:blipFill>
        <p:spPr>
          <a:xfrm>
            <a:off x="8943175" y="1927222"/>
            <a:ext cx="2429785" cy="2429785"/>
          </a:xfrm>
          <a:prstGeom prst="rect">
            <a:avLst/>
          </a:prstGeom>
          <a:noFill/>
          <a:ln>
            <a:noFill/>
          </a:ln>
        </p:spPr>
      </p:pic>
      <p:sp>
        <p:nvSpPr>
          <p:cNvPr id="220" name="Google Shape;220;p11"/>
          <p:cNvSpPr txBox="1"/>
          <p:nvPr/>
        </p:nvSpPr>
        <p:spPr>
          <a:xfrm>
            <a:off x="947066" y="1641200"/>
            <a:ext cx="72615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Use</a:t>
            </a:r>
            <a:r>
              <a:rPr b="0" i="0" lang="en-US" sz="3200" u="none" cap="none" strike="noStrike">
                <a:solidFill>
                  <a:srgbClr val="000000"/>
                </a:solidFill>
                <a:latin typeface="Century Gothic"/>
                <a:ea typeface="Century Gothic"/>
                <a:cs typeface="Century Gothic"/>
                <a:sym typeface="Century Gothic"/>
              </a:rPr>
              <a:t> the questions on p. 79 to describe the narrator in your personal narrative.</a:t>
            </a:r>
            <a:endParaRPr b="0" i="0" sz="32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pic>
        <p:nvPicPr>
          <p:cNvPr descr="A picture containing clock&#10;&#10;Description automatically generated" id="226" name="Google Shape;226;p1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27" name="Google Shape;227;p1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28" name="Google Shape;228;p1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29" name="Google Shape;229;p1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30" name="Google Shape;230;p1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231" name="Google Shape;231;p12"/>
          <p:cNvSpPr txBox="1"/>
          <p:nvPr/>
        </p:nvSpPr>
        <p:spPr>
          <a:xfrm>
            <a:off x="-183183" y="1148253"/>
            <a:ext cx="10876500" cy="4894800"/>
          </a:xfrm>
          <a:prstGeom prst="rect">
            <a:avLst/>
          </a:prstGeom>
          <a:noFill/>
          <a:ln>
            <a:noFill/>
          </a:ln>
        </p:spPr>
        <p:txBody>
          <a:bodyPr anchorCtr="0" anchor="t" bIns="45700" lIns="91425" spcFirstLastPara="1" rIns="91425" wrap="square" tIns="45700">
            <a:spAutoFit/>
          </a:bodyPr>
          <a:lstStyle/>
          <a:p>
            <a:pPr indent="0" lvl="1" marL="45720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1</a:t>
            </a:r>
            <a:r>
              <a:rPr b="0" i="0" lang="en-US" sz="2800" u="none" cap="none" strike="noStrike">
                <a:solidFill>
                  <a:srgbClr val="000000"/>
                </a:solidFill>
                <a:latin typeface="Century Gothic"/>
                <a:ea typeface="Century Gothic"/>
                <a:cs typeface="Century Gothic"/>
                <a:sym typeface="Century Gothic"/>
              </a:rPr>
              <a:t>.</a:t>
            </a:r>
            <a:r>
              <a:rPr b="0" i="0" lang="en-US" sz="3200" u="none" cap="none" strike="noStrike">
                <a:solidFill>
                  <a:srgbClr val="000000"/>
                </a:solidFill>
                <a:latin typeface="Century Gothic"/>
                <a:ea typeface="Century Gothic"/>
                <a:cs typeface="Century Gothic"/>
                <a:sym typeface="Century Gothic"/>
              </a:rPr>
              <a:t>  </a:t>
            </a:r>
            <a:r>
              <a:rPr b="0" i="0" lang="en-US" sz="2800" u="none" cap="none" strike="noStrike">
                <a:solidFill>
                  <a:srgbClr val="000000"/>
                </a:solidFill>
                <a:latin typeface="Century Gothic"/>
                <a:ea typeface="Century Gothic"/>
                <a:cs typeface="Century Gothic"/>
                <a:sym typeface="Century Gothic"/>
              </a:rPr>
              <a:t>They visited an </a:t>
            </a:r>
            <a:r>
              <a:rPr b="1" i="0" lang="en-US" sz="2800" u="none" cap="none" strike="noStrike">
                <a:solidFill>
                  <a:srgbClr val="000000"/>
                </a:solidFill>
                <a:latin typeface="Century Gothic"/>
                <a:ea typeface="Century Gothic"/>
                <a:cs typeface="Century Gothic"/>
                <a:sym typeface="Century Gothic"/>
              </a:rPr>
              <a:t>amusement</a:t>
            </a:r>
            <a:r>
              <a:rPr b="0" i="0" lang="en-US" sz="2800" u="none" cap="none" strike="noStrike">
                <a:solidFill>
                  <a:srgbClr val="000000"/>
                </a:solidFill>
                <a:latin typeface="Century Gothic"/>
                <a:ea typeface="Century Gothic"/>
                <a:cs typeface="Century Gothic"/>
                <a:sym typeface="Century Gothic"/>
              </a:rPr>
              <a:t> park.</a:t>
            </a:r>
            <a:endParaRPr b="0" i="0" sz="2800" u="none" cap="none" strike="noStrike">
              <a:solidFill>
                <a:srgbClr val="000000"/>
              </a:solidFill>
              <a:latin typeface="Arial"/>
              <a:ea typeface="Arial"/>
              <a:cs typeface="Arial"/>
              <a:sym typeface="Arial"/>
            </a:endParaRPr>
          </a:p>
          <a:p>
            <a:pPr indent="0" lvl="1" marL="45720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2.  A </a:t>
            </a:r>
            <a:r>
              <a:rPr b="1" i="0" lang="en-US" sz="2800" u="none" cap="none" strike="noStrike">
                <a:solidFill>
                  <a:srgbClr val="000000"/>
                </a:solidFill>
                <a:latin typeface="Century Gothic"/>
                <a:ea typeface="Century Gothic"/>
                <a:cs typeface="Century Gothic"/>
                <a:sym typeface="Century Gothic"/>
              </a:rPr>
              <a:t>microscope </a:t>
            </a:r>
            <a:r>
              <a:rPr b="0" i="0" lang="en-US" sz="2800" u="none" cap="none" strike="noStrike">
                <a:solidFill>
                  <a:srgbClr val="000000"/>
                </a:solidFill>
                <a:latin typeface="Century Gothic"/>
                <a:ea typeface="Century Gothic"/>
                <a:cs typeface="Century Gothic"/>
                <a:sym typeface="Century Gothic"/>
              </a:rPr>
              <a:t>is used to see small objects.</a:t>
            </a:r>
            <a:endParaRPr b="0" i="0" sz="2800" u="none" cap="none" strike="noStrike">
              <a:solidFill>
                <a:srgbClr val="000000"/>
              </a:solidFill>
              <a:latin typeface="Arial"/>
              <a:ea typeface="Arial"/>
              <a:cs typeface="Arial"/>
              <a:sym typeface="Arial"/>
            </a:endParaRPr>
          </a:p>
          <a:p>
            <a:pPr indent="0" lvl="1" marL="45720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3.  The </a:t>
            </a:r>
            <a:r>
              <a:rPr b="1" i="0" lang="en-US" sz="2800" u="none" cap="none" strike="noStrike">
                <a:solidFill>
                  <a:srgbClr val="000000"/>
                </a:solidFill>
                <a:latin typeface="Century Gothic"/>
                <a:ea typeface="Century Gothic"/>
                <a:cs typeface="Century Gothic"/>
                <a:sym typeface="Century Gothic"/>
              </a:rPr>
              <a:t>community</a:t>
            </a:r>
            <a:r>
              <a:rPr b="0" i="0" lang="en-US" sz="2800" u="none" cap="none" strike="noStrike">
                <a:solidFill>
                  <a:srgbClr val="000000"/>
                </a:solidFill>
                <a:latin typeface="Century Gothic"/>
                <a:ea typeface="Century Gothic"/>
                <a:cs typeface="Century Gothic"/>
                <a:sym typeface="Century Gothic"/>
              </a:rPr>
              <a:t> garden is popular in summer.</a:t>
            </a:r>
            <a:endParaRPr b="0" i="0" sz="2800" u="none" cap="none" strike="noStrike">
              <a:solidFill>
                <a:srgbClr val="000000"/>
              </a:solidFill>
              <a:latin typeface="Arial"/>
              <a:ea typeface="Arial"/>
              <a:cs typeface="Arial"/>
              <a:sym typeface="Arial"/>
            </a:endParaRPr>
          </a:p>
          <a:p>
            <a:pPr indent="0" lvl="1" marL="45720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4.  Gerardo is </a:t>
            </a:r>
            <a:r>
              <a:rPr b="1" i="0" lang="en-US" sz="2800" u="none" cap="none" strike="noStrike">
                <a:solidFill>
                  <a:srgbClr val="000000"/>
                </a:solidFill>
                <a:latin typeface="Century Gothic"/>
                <a:ea typeface="Century Gothic"/>
                <a:cs typeface="Century Gothic"/>
                <a:sym typeface="Century Gothic"/>
              </a:rPr>
              <a:t>able</a:t>
            </a:r>
            <a:r>
              <a:rPr b="0" i="0" lang="en-US" sz="2800" u="none" cap="none" strike="noStrike">
                <a:solidFill>
                  <a:srgbClr val="000000"/>
                </a:solidFill>
                <a:latin typeface="Century Gothic"/>
                <a:ea typeface="Century Gothic"/>
                <a:cs typeface="Century Gothic"/>
                <a:sym typeface="Century Gothic"/>
              </a:rPr>
              <a:t> to swim across the lake.</a:t>
            </a:r>
            <a:endParaRPr b="0" i="0" sz="2800" u="none" cap="none" strike="noStrike">
              <a:solidFill>
                <a:srgbClr val="000000"/>
              </a:solidFill>
              <a:latin typeface="Arial"/>
              <a:ea typeface="Arial"/>
              <a:cs typeface="Arial"/>
              <a:sym typeface="Arial"/>
            </a:endParaRPr>
          </a:p>
          <a:p>
            <a:pPr indent="0" lvl="1" marL="45720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5.  The </a:t>
            </a:r>
            <a:r>
              <a:rPr b="1" i="0" lang="en-US" sz="2800" u="none" cap="none" strike="noStrike">
                <a:solidFill>
                  <a:srgbClr val="000000"/>
                </a:solidFill>
                <a:latin typeface="Century Gothic"/>
                <a:ea typeface="Century Gothic"/>
                <a:cs typeface="Century Gothic"/>
                <a:sym typeface="Century Gothic"/>
              </a:rPr>
              <a:t>payment</a:t>
            </a:r>
            <a:r>
              <a:rPr b="0" i="0" lang="en-US" sz="2800" u="none" cap="none" strike="noStrike">
                <a:solidFill>
                  <a:srgbClr val="000000"/>
                </a:solidFill>
                <a:latin typeface="Century Gothic"/>
                <a:ea typeface="Century Gothic"/>
                <a:cs typeface="Century Gothic"/>
                <a:sym typeface="Century Gothic"/>
              </a:rPr>
              <a:t> was made on time.</a:t>
            </a:r>
            <a:endParaRPr b="0" i="0" sz="2800" u="none" cap="none" strike="noStrike">
              <a:solidFill>
                <a:srgbClr val="000000"/>
              </a:solidFill>
              <a:latin typeface="Arial"/>
              <a:ea typeface="Arial"/>
              <a:cs typeface="Arial"/>
              <a:sym typeface="Arial"/>
            </a:endParaRPr>
          </a:p>
          <a:p>
            <a:pPr indent="0" lvl="1" marL="45720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6.  Ann liked the </a:t>
            </a:r>
            <a:r>
              <a:rPr b="1" i="0" lang="en-US" sz="2800" u="none" cap="none" strike="noStrike">
                <a:solidFill>
                  <a:srgbClr val="000000"/>
                </a:solidFill>
                <a:latin typeface="Century Gothic"/>
                <a:ea typeface="Century Gothic"/>
                <a:cs typeface="Century Gothic"/>
                <a:sym typeface="Century Gothic"/>
              </a:rPr>
              <a:t>festive</a:t>
            </a:r>
            <a:r>
              <a:rPr b="0" i="0" lang="en-US" sz="2800" u="none" cap="none" strike="noStrike">
                <a:solidFill>
                  <a:srgbClr val="000000"/>
                </a:solidFill>
                <a:latin typeface="Century Gothic"/>
                <a:ea typeface="Century Gothic"/>
                <a:cs typeface="Century Gothic"/>
                <a:sym typeface="Century Gothic"/>
              </a:rPr>
              <a:t> colors of the fall leaves.</a:t>
            </a:r>
            <a:endParaRPr b="0" i="0" sz="2800" u="none" cap="none" strike="noStrike">
              <a:solidFill>
                <a:srgbClr val="000000"/>
              </a:solidFill>
              <a:latin typeface="Arial"/>
              <a:ea typeface="Arial"/>
              <a:cs typeface="Arial"/>
              <a:sym typeface="Arial"/>
            </a:endParaRPr>
          </a:p>
          <a:p>
            <a:pPr indent="0" lvl="1" marL="45720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7.  Bread and potatoes are </a:t>
            </a:r>
            <a:r>
              <a:rPr b="1" i="0" lang="en-US" sz="2800" u="none" cap="none" strike="noStrike">
                <a:solidFill>
                  <a:srgbClr val="000000"/>
                </a:solidFill>
                <a:latin typeface="Century Gothic"/>
                <a:ea typeface="Century Gothic"/>
                <a:cs typeface="Century Gothic"/>
                <a:sym typeface="Century Gothic"/>
              </a:rPr>
              <a:t>basic</a:t>
            </a:r>
            <a:r>
              <a:rPr b="0" i="0" lang="en-US" sz="2800" u="none" cap="none" strike="noStrike">
                <a:solidFill>
                  <a:srgbClr val="000000"/>
                </a:solidFill>
                <a:latin typeface="Century Gothic"/>
                <a:ea typeface="Century Gothic"/>
                <a:cs typeface="Century Gothic"/>
                <a:sym typeface="Century Gothic"/>
              </a:rPr>
              <a:t> foods. </a:t>
            </a:r>
            <a:endParaRPr b="0" i="0" sz="2800" u="none" cap="none" strike="noStrike">
              <a:solidFill>
                <a:srgbClr val="000000"/>
              </a:solidFill>
              <a:latin typeface="Arial"/>
              <a:ea typeface="Arial"/>
              <a:cs typeface="Arial"/>
              <a:sym typeface="Arial"/>
            </a:endParaRPr>
          </a:p>
          <a:p>
            <a:pPr indent="0" lvl="1" marL="45720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8.  Crossing guards are trained in </a:t>
            </a:r>
            <a:r>
              <a:rPr b="1" i="0" lang="en-US" sz="2800" u="none" cap="none" strike="noStrike">
                <a:solidFill>
                  <a:srgbClr val="000000"/>
                </a:solidFill>
                <a:latin typeface="Century Gothic"/>
                <a:ea typeface="Century Gothic"/>
                <a:cs typeface="Century Gothic"/>
                <a:sym typeface="Century Gothic"/>
              </a:rPr>
              <a:t>safety</a:t>
            </a:r>
            <a:r>
              <a:rPr b="0" i="0" lang="en-US" sz="2800" u="none" cap="none" strike="noStrike">
                <a:solidFill>
                  <a:srgbClr val="000000"/>
                </a:solidFill>
                <a:latin typeface="Century Gothic"/>
                <a:ea typeface="Century Gothic"/>
                <a:cs typeface="Century Gothic"/>
                <a:sym typeface="Century Gothic"/>
              </a:rPr>
              <a:t>.</a:t>
            </a:r>
            <a:endParaRPr b="0" i="0" sz="2800" u="none" cap="none" strike="noStrike">
              <a:solidFill>
                <a:srgbClr val="000000"/>
              </a:solidFill>
              <a:latin typeface="Arial"/>
              <a:ea typeface="Arial"/>
              <a:cs typeface="Arial"/>
              <a:sym typeface="Arial"/>
            </a:endParaRPr>
          </a:p>
          <a:p>
            <a:pPr indent="0" lvl="1" marL="45720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9.  Chefs share their </a:t>
            </a:r>
            <a:r>
              <a:rPr b="1" i="0" lang="en-US" sz="2800" u="none" cap="none" strike="noStrike">
                <a:solidFill>
                  <a:srgbClr val="000000"/>
                </a:solidFill>
                <a:latin typeface="Century Gothic"/>
                <a:ea typeface="Century Gothic"/>
                <a:cs typeface="Century Gothic"/>
                <a:sym typeface="Century Gothic"/>
              </a:rPr>
              <a:t>creativity</a:t>
            </a:r>
            <a:r>
              <a:rPr b="0" i="0" lang="en-US" sz="2800" u="none" cap="none" strike="noStrike">
                <a:solidFill>
                  <a:srgbClr val="000000"/>
                </a:solidFill>
                <a:latin typeface="Century Gothic"/>
                <a:ea typeface="Century Gothic"/>
                <a:cs typeface="Century Gothic"/>
                <a:sym typeface="Century Gothic"/>
              </a:rPr>
              <a:t> with recipes.</a:t>
            </a:r>
            <a:endParaRPr b="0" i="0" sz="2800" u="none" cap="none" strike="noStrike">
              <a:solidFill>
                <a:srgbClr val="000000"/>
              </a:solidFill>
              <a:latin typeface="Arial"/>
              <a:ea typeface="Arial"/>
              <a:cs typeface="Arial"/>
              <a:sym typeface="Arial"/>
            </a:endParaRPr>
          </a:p>
          <a:p>
            <a:pPr indent="0" lvl="1" marL="457200" marR="0" rtl="0" algn="l">
              <a:lnSpc>
                <a:spcPct val="100000"/>
              </a:lnSpc>
              <a:spcBef>
                <a:spcPts val="0"/>
              </a:spcBef>
              <a:spcAft>
                <a:spcPts val="0"/>
              </a:spcAft>
              <a:buClr>
                <a:srgbClr val="000000"/>
              </a:buClr>
              <a:buSzPts val="2800"/>
              <a:buFont typeface="Arial"/>
              <a:buNone/>
            </a:pPr>
            <a:r>
              <a:rPr b="0" i="0" lang="en-US" sz="2800" u="none" cap="none" strike="noStrike">
                <a:solidFill>
                  <a:srgbClr val="000000"/>
                </a:solidFill>
                <a:latin typeface="Century Gothic"/>
                <a:ea typeface="Century Gothic"/>
                <a:cs typeface="Century Gothic"/>
                <a:sym typeface="Century Gothic"/>
              </a:rPr>
              <a:t>10. The audience showed </a:t>
            </a:r>
            <a:r>
              <a:rPr b="1" i="0" lang="en-US" sz="2800" u="none" cap="none" strike="noStrike">
                <a:solidFill>
                  <a:srgbClr val="000000"/>
                </a:solidFill>
                <a:latin typeface="Century Gothic"/>
                <a:ea typeface="Century Gothic"/>
                <a:cs typeface="Century Gothic"/>
                <a:sym typeface="Century Gothic"/>
              </a:rPr>
              <a:t>enjoyment</a:t>
            </a:r>
            <a:r>
              <a:rPr b="0" i="0" lang="en-US" sz="2800" u="none" cap="none" strike="noStrike">
                <a:solidFill>
                  <a:srgbClr val="000000"/>
                </a:solidFill>
                <a:latin typeface="Century Gothic"/>
                <a:ea typeface="Century Gothic"/>
                <a:cs typeface="Century Gothic"/>
                <a:sym typeface="Century Gothic"/>
              </a:rPr>
              <a:t> by clapping.</a:t>
            </a:r>
            <a:endParaRPr b="0" i="0" sz="2800" u="none" cap="none" strike="noStrike">
              <a:solidFill>
                <a:srgbClr val="000000"/>
              </a:solidFill>
              <a:latin typeface="Arial"/>
              <a:ea typeface="Arial"/>
              <a:cs typeface="Arial"/>
              <a:sym typeface="Arial"/>
            </a:endParaRPr>
          </a:p>
          <a:p>
            <a:pPr indent="0" lvl="0" marL="9525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entury Gothic"/>
              <a:ea typeface="Century Gothic"/>
              <a:cs typeface="Century Gothic"/>
              <a:sym typeface="Century Gothic"/>
            </a:endParaRPr>
          </a:p>
        </p:txBody>
      </p:sp>
      <p:sp>
        <p:nvSpPr>
          <p:cNvPr id="232" name="Google Shape;232;p12"/>
          <p:cNvSpPr/>
          <p:nvPr/>
        </p:nvSpPr>
        <p:spPr>
          <a:xfrm>
            <a:off x="8317526" y="1144138"/>
            <a:ext cx="2145300" cy="394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3" name="Google Shape;233;p12"/>
          <p:cNvSpPr/>
          <p:nvPr/>
        </p:nvSpPr>
        <p:spPr>
          <a:xfrm>
            <a:off x="9962814" y="3175254"/>
            <a:ext cx="1745100" cy="416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4" name="Google Shape;234;p12"/>
          <p:cNvSpPr/>
          <p:nvPr/>
        </p:nvSpPr>
        <p:spPr>
          <a:xfrm>
            <a:off x="9962828" y="4643450"/>
            <a:ext cx="1181400" cy="394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5" name="Google Shape;235;p12"/>
          <p:cNvSpPr/>
          <p:nvPr/>
        </p:nvSpPr>
        <p:spPr>
          <a:xfrm>
            <a:off x="9962837" y="5139459"/>
            <a:ext cx="1659300" cy="416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6" name="Google Shape;236;p12"/>
          <p:cNvSpPr/>
          <p:nvPr/>
        </p:nvSpPr>
        <p:spPr>
          <a:xfrm>
            <a:off x="9787549" y="3671063"/>
            <a:ext cx="1301400" cy="416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7" name="Google Shape;237;p12"/>
          <p:cNvSpPr/>
          <p:nvPr/>
        </p:nvSpPr>
        <p:spPr>
          <a:xfrm>
            <a:off x="9620683" y="1659095"/>
            <a:ext cx="2145300" cy="415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8" name="Google Shape;238;p12"/>
          <p:cNvSpPr/>
          <p:nvPr/>
        </p:nvSpPr>
        <p:spPr>
          <a:xfrm>
            <a:off x="10161850" y="4173000"/>
            <a:ext cx="1040400" cy="394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39" name="Google Shape;239;p12"/>
          <p:cNvSpPr/>
          <p:nvPr/>
        </p:nvSpPr>
        <p:spPr>
          <a:xfrm>
            <a:off x="10233877" y="2655513"/>
            <a:ext cx="918900" cy="394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0" name="Google Shape;240;p12"/>
          <p:cNvSpPr/>
          <p:nvPr/>
        </p:nvSpPr>
        <p:spPr>
          <a:xfrm>
            <a:off x="9698075" y="5682624"/>
            <a:ext cx="1990500" cy="394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1" name="Google Shape;241;p12"/>
          <p:cNvSpPr/>
          <p:nvPr/>
        </p:nvSpPr>
        <p:spPr>
          <a:xfrm>
            <a:off x="9116225" y="2184521"/>
            <a:ext cx="2145300" cy="415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pic>
        <p:nvPicPr>
          <p:cNvPr descr="A picture containing clock&#10;&#10;Description automatically generated" id="247" name="Google Shape;247;p1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48" name="Google Shape;248;p1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49" name="Google Shape;249;p1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50" name="Google Shape;250;p1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51" name="Google Shape;251;p1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252" name="Google Shape;252;p13"/>
          <p:cNvSpPr txBox="1"/>
          <p:nvPr/>
        </p:nvSpPr>
        <p:spPr>
          <a:xfrm>
            <a:off x="604104" y="2321581"/>
            <a:ext cx="11375441" cy="707846"/>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accent1"/>
                </a:solidFill>
                <a:latin typeface="Century Gothic"/>
                <a:ea typeface="Century Gothic"/>
                <a:cs typeface="Century Gothic"/>
                <a:sym typeface="Century Gothic"/>
              </a:rPr>
              <a:t> </a:t>
            </a:r>
            <a:r>
              <a:rPr b="0" i="0" lang="en-US" sz="3600" u="none" cap="none" strike="noStrike">
                <a:solidFill>
                  <a:schemeClr val="accent1"/>
                </a:solidFill>
                <a:latin typeface="Century Gothic"/>
                <a:ea typeface="Century Gothic"/>
                <a:cs typeface="Century Gothic"/>
                <a:sym typeface="Century Gothic"/>
              </a:rPr>
              <a:t>A crowd gathered to watch the rocket launch.</a:t>
            </a:r>
            <a:endParaRPr b="0" i="0" sz="3600" u="none" cap="none" strike="noStrike">
              <a:solidFill>
                <a:schemeClr val="accent1"/>
              </a:solidFill>
              <a:latin typeface="Century Gothic"/>
              <a:ea typeface="Century Gothic"/>
              <a:cs typeface="Century Gothic"/>
              <a:sym typeface="Century Gothic"/>
            </a:endParaRPr>
          </a:p>
        </p:txBody>
      </p:sp>
      <p:sp>
        <p:nvSpPr>
          <p:cNvPr id="253" name="Google Shape;253;p13"/>
          <p:cNvSpPr txBox="1"/>
          <p:nvPr/>
        </p:nvSpPr>
        <p:spPr>
          <a:xfrm>
            <a:off x="1606448" y="3912111"/>
            <a:ext cx="8979104"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3200" u="none" cap="none" strike="noStrike">
                <a:solidFill>
                  <a:schemeClr val="dk1"/>
                </a:solidFill>
                <a:latin typeface="Century Gothic"/>
                <a:ea typeface="Century Gothic"/>
                <a:cs typeface="Century Gothic"/>
                <a:sym typeface="Century Gothic"/>
              </a:rPr>
              <a:t>Write </a:t>
            </a:r>
            <a:r>
              <a:rPr b="0" i="0" lang="en-US" sz="3200" u="none" cap="none" strike="noStrike">
                <a:solidFill>
                  <a:schemeClr val="dk1"/>
                </a:solidFill>
                <a:latin typeface="Century Gothic"/>
                <a:ea typeface="Century Gothic"/>
                <a:cs typeface="Century Gothic"/>
                <a:sym typeface="Century Gothic"/>
              </a:rPr>
              <a:t>your own sentences and </a:t>
            </a:r>
            <a:r>
              <a:rPr b="1" i="0" lang="en-US" sz="3200" u="none" cap="none" strike="noStrike">
                <a:solidFill>
                  <a:schemeClr val="dk1"/>
                </a:solidFill>
                <a:latin typeface="Century Gothic"/>
                <a:ea typeface="Century Gothic"/>
                <a:cs typeface="Century Gothic"/>
                <a:sym typeface="Century Gothic"/>
              </a:rPr>
              <a:t>identify </a:t>
            </a:r>
            <a:r>
              <a:rPr b="0" i="0" lang="en-US" sz="3200" u="none" cap="none" strike="noStrike">
                <a:solidFill>
                  <a:schemeClr val="dk1"/>
                </a:solidFill>
                <a:latin typeface="Century Gothic"/>
                <a:ea typeface="Century Gothic"/>
                <a:cs typeface="Century Gothic"/>
                <a:sym typeface="Century Gothic"/>
              </a:rPr>
              <a:t>the complete subject and the complete predicate. </a:t>
            </a:r>
            <a:endParaRPr b="0" i="0" sz="32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pic>
        <p:nvPicPr>
          <p:cNvPr descr="A picture containing drawing, lamp&#10;&#10;Description automatically generated" id="258" name="Google Shape;258;p14"/>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259" name="Google Shape;259;p14"/>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260" name="Google Shape;260;p14"/>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261" name="Google Shape;261;p14"/>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2</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262" name="Google Shape;262;p14"/>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263" name="Google Shape;263;p1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pic>
        <p:nvPicPr>
          <p:cNvPr descr="A picture containing clock&#10;&#10;Description automatically generated" id="269" name="Google Shape;269;p1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70" name="Google Shape;270;p1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71" name="Google Shape;271;p1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72" name="Google Shape;272;p1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73" name="Google Shape;273;p1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Preview Vocabulary</a:t>
            </a:r>
            <a:endParaRPr b="0" i="0" sz="1400" u="none" cap="none" strike="noStrike">
              <a:solidFill>
                <a:srgbClr val="000000"/>
              </a:solidFill>
              <a:latin typeface="Century Gothic"/>
              <a:ea typeface="Century Gothic"/>
              <a:cs typeface="Century Gothic"/>
              <a:sym typeface="Century Gothic"/>
            </a:endParaRPr>
          </a:p>
        </p:txBody>
      </p:sp>
      <p:sp>
        <p:nvSpPr>
          <p:cNvPr id="274" name="Google Shape;274;p15"/>
          <p:cNvSpPr txBox="1"/>
          <p:nvPr/>
        </p:nvSpPr>
        <p:spPr>
          <a:xfrm>
            <a:off x="1339273" y="2083163"/>
            <a:ext cx="4219559"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poverty</a:t>
            </a:r>
            <a:endParaRPr b="0" i="0" sz="1400" u="none" cap="none" strike="noStrike">
              <a:solidFill>
                <a:srgbClr val="000000"/>
              </a:solidFill>
              <a:latin typeface="Century Gothic"/>
              <a:ea typeface="Century Gothic"/>
              <a:cs typeface="Century Gothic"/>
              <a:sym typeface="Century Gothic"/>
            </a:endParaRPr>
          </a:p>
        </p:txBody>
      </p:sp>
      <p:sp>
        <p:nvSpPr>
          <p:cNvPr id="275" name="Google Shape;275;p15"/>
          <p:cNvSpPr txBox="1"/>
          <p:nvPr/>
        </p:nvSpPr>
        <p:spPr>
          <a:xfrm>
            <a:off x="1339273" y="3356530"/>
            <a:ext cx="4219548"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treacherous</a:t>
            </a:r>
            <a:endParaRPr b="0" i="0" sz="1400" u="none" cap="none" strike="noStrike">
              <a:solidFill>
                <a:srgbClr val="000000"/>
              </a:solidFill>
              <a:latin typeface="Century Gothic"/>
              <a:ea typeface="Century Gothic"/>
              <a:cs typeface="Century Gothic"/>
              <a:sym typeface="Century Gothic"/>
            </a:endParaRPr>
          </a:p>
        </p:txBody>
      </p:sp>
      <p:sp>
        <p:nvSpPr>
          <p:cNvPr id="276" name="Google Shape;276;p15"/>
          <p:cNvSpPr txBox="1"/>
          <p:nvPr/>
        </p:nvSpPr>
        <p:spPr>
          <a:xfrm>
            <a:off x="6096000" y="2099766"/>
            <a:ext cx="4219562"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pursued</a:t>
            </a:r>
            <a:endParaRPr b="0" i="0" sz="1400" u="none" cap="none" strike="noStrike">
              <a:solidFill>
                <a:srgbClr val="000000"/>
              </a:solidFill>
              <a:latin typeface="Century Gothic"/>
              <a:ea typeface="Century Gothic"/>
              <a:cs typeface="Century Gothic"/>
              <a:sym typeface="Century Gothic"/>
            </a:endParaRPr>
          </a:p>
        </p:txBody>
      </p:sp>
      <p:sp>
        <p:nvSpPr>
          <p:cNvPr id="277" name="Google Shape;277;p15"/>
          <p:cNvSpPr txBox="1"/>
          <p:nvPr/>
        </p:nvSpPr>
        <p:spPr>
          <a:xfrm>
            <a:off x="6096000" y="3389838"/>
            <a:ext cx="4219562"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remarkable</a:t>
            </a:r>
            <a:endParaRPr b="0" i="0" sz="1400" u="none" cap="none" strike="noStrike">
              <a:solidFill>
                <a:srgbClr val="000000"/>
              </a:solidFill>
              <a:latin typeface="Century Gothic"/>
              <a:ea typeface="Century Gothic"/>
              <a:cs typeface="Century Gothic"/>
              <a:sym typeface="Century Gothic"/>
            </a:endParaRPr>
          </a:p>
        </p:txBody>
      </p:sp>
      <p:sp>
        <p:nvSpPr>
          <p:cNvPr id="278" name="Google Shape;278;p15"/>
          <p:cNvSpPr/>
          <p:nvPr/>
        </p:nvSpPr>
        <p:spPr>
          <a:xfrm>
            <a:off x="9942252" y="72788"/>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54</a:t>
            </a:r>
            <a:endParaRPr b="0" i="0" sz="1400" u="none" cap="none" strike="noStrike">
              <a:solidFill>
                <a:srgbClr val="000000"/>
              </a:solidFill>
              <a:latin typeface="Century Gothic"/>
              <a:ea typeface="Century Gothic"/>
              <a:cs typeface="Century Gothic"/>
              <a:sym typeface="Century Gothic"/>
            </a:endParaRPr>
          </a:p>
        </p:txBody>
      </p:sp>
      <p:sp>
        <p:nvSpPr>
          <p:cNvPr id="279" name="Google Shape;279;p15"/>
          <p:cNvSpPr txBox="1"/>
          <p:nvPr/>
        </p:nvSpPr>
        <p:spPr>
          <a:xfrm>
            <a:off x="3848259" y="4587354"/>
            <a:ext cx="4219562" cy="76944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assembled</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pic>
        <p:nvPicPr>
          <p:cNvPr descr="A picture containing clock&#10;&#10;Description automatically generated" id="285" name="Google Shape;285;p1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86" name="Google Shape;286;p1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87" name="Google Shape;287;p1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288" name="Google Shape;288;p1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289" name="Google Shape;289;p1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Strategies</a:t>
            </a:r>
            <a:endParaRPr b="0" i="0" sz="1400" u="none" cap="none" strike="noStrike">
              <a:solidFill>
                <a:srgbClr val="000000"/>
              </a:solidFill>
              <a:latin typeface="Century Gothic"/>
              <a:ea typeface="Century Gothic"/>
              <a:cs typeface="Century Gothic"/>
              <a:sym typeface="Century Gothic"/>
            </a:endParaRPr>
          </a:p>
        </p:txBody>
      </p:sp>
      <p:sp>
        <p:nvSpPr>
          <p:cNvPr id="290" name="Google Shape;290;p1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54</a:t>
            </a:r>
            <a:endParaRPr b="0" i="0" sz="1400" u="none" cap="none" strike="noStrike">
              <a:solidFill>
                <a:srgbClr val="000000"/>
              </a:solidFill>
              <a:latin typeface="Century Gothic"/>
              <a:ea typeface="Century Gothic"/>
              <a:cs typeface="Century Gothic"/>
              <a:sym typeface="Century Gothic"/>
            </a:endParaRPr>
          </a:p>
        </p:txBody>
      </p:sp>
      <p:pic>
        <p:nvPicPr>
          <p:cNvPr id="291" name="Google Shape;291;p16"/>
          <p:cNvPicPr preferRelativeResize="0"/>
          <p:nvPr/>
        </p:nvPicPr>
        <p:blipFill rotWithShape="1">
          <a:blip r:embed="rId6">
            <a:alphaModFix/>
          </a:blip>
          <a:srcRect b="0" l="0" r="0" t="0"/>
          <a:stretch/>
        </p:blipFill>
        <p:spPr>
          <a:xfrm>
            <a:off x="1851108" y="1220075"/>
            <a:ext cx="7383005" cy="53154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pic>
        <p:nvPicPr>
          <p:cNvPr descr="A picture containing clock&#10;&#10;Description automatically generated" id="297" name="Google Shape;297;p1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298" name="Google Shape;298;p1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299" name="Google Shape;299;p1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00" name="Google Shape;300;p1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01" name="Google Shape;301;p1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Rare Treasure</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02" name="Google Shape;302;p17"/>
          <p:cNvPicPr preferRelativeResize="0"/>
          <p:nvPr/>
        </p:nvPicPr>
        <p:blipFill rotWithShape="1">
          <a:blip r:embed="rId6">
            <a:alphaModFix/>
          </a:blip>
          <a:srcRect b="0" l="0" r="0" t="0"/>
          <a:stretch/>
        </p:blipFill>
        <p:spPr>
          <a:xfrm flipH="1">
            <a:off x="8883392" y="1729831"/>
            <a:ext cx="3619860" cy="2796245"/>
          </a:xfrm>
          <a:prstGeom prst="rect">
            <a:avLst/>
          </a:prstGeom>
          <a:noFill/>
          <a:ln>
            <a:noFill/>
          </a:ln>
        </p:spPr>
      </p:pic>
      <p:sp>
        <p:nvSpPr>
          <p:cNvPr id="303" name="Google Shape;303;p1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55, 56</a:t>
            </a:r>
            <a:endParaRPr b="0" i="0" sz="1400" u="none" cap="none" strike="noStrike">
              <a:solidFill>
                <a:srgbClr val="000000"/>
              </a:solidFill>
              <a:latin typeface="Century Gothic"/>
              <a:ea typeface="Century Gothic"/>
              <a:cs typeface="Century Gothic"/>
              <a:sym typeface="Century Gothic"/>
            </a:endParaRPr>
          </a:p>
        </p:txBody>
      </p:sp>
      <p:pic>
        <p:nvPicPr>
          <p:cNvPr id="304" name="Google Shape;304;p17"/>
          <p:cNvPicPr preferRelativeResize="0"/>
          <p:nvPr/>
        </p:nvPicPr>
        <p:blipFill rotWithShape="1">
          <a:blip r:embed="rId7">
            <a:alphaModFix/>
          </a:blip>
          <a:srcRect b="0" l="0" r="0" t="0"/>
          <a:stretch/>
        </p:blipFill>
        <p:spPr>
          <a:xfrm>
            <a:off x="1088401" y="1297876"/>
            <a:ext cx="3758117" cy="493597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305" name="Google Shape;305;p17"/>
          <p:cNvPicPr preferRelativeResize="0"/>
          <p:nvPr/>
        </p:nvPicPr>
        <p:blipFill rotWithShape="1">
          <a:blip r:embed="rId8">
            <a:alphaModFix/>
          </a:blip>
          <a:srcRect b="0" l="0" r="0" t="0"/>
          <a:stretch/>
        </p:blipFill>
        <p:spPr>
          <a:xfrm>
            <a:off x="4928801" y="1297875"/>
            <a:ext cx="3646699" cy="49530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pic>
        <p:nvPicPr>
          <p:cNvPr descr="A picture containing clock&#10;&#10;Description automatically generated" id="311" name="Google Shape;311;p1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12" name="Google Shape;312;p1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13" name="Google Shape;313;p1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14" name="Google Shape;314;p1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15" name="Google Shape;315;p1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Rare Treasure</a:t>
            </a:r>
            <a:endParaRPr b="0" i="0" sz="1400" u="none" cap="none" strike="noStrike">
              <a:solidFill>
                <a:srgbClr val="000000"/>
              </a:solidFill>
              <a:latin typeface="Century Gothic"/>
              <a:ea typeface="Century Gothic"/>
              <a:cs typeface="Century Gothic"/>
              <a:sym typeface="Century Gothic"/>
            </a:endParaRPr>
          </a:p>
        </p:txBody>
      </p:sp>
      <p:sp>
        <p:nvSpPr>
          <p:cNvPr id="316" name="Google Shape;316;p1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57</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17" name="Google Shape;317;p18"/>
          <p:cNvPicPr preferRelativeResize="0"/>
          <p:nvPr/>
        </p:nvPicPr>
        <p:blipFill rotWithShape="1">
          <a:blip r:embed="rId6">
            <a:alphaModFix/>
          </a:blip>
          <a:srcRect b="0" l="0" r="0" t="0"/>
          <a:stretch/>
        </p:blipFill>
        <p:spPr>
          <a:xfrm flipH="1">
            <a:off x="6015084" y="1722736"/>
            <a:ext cx="5410951" cy="3758944"/>
          </a:xfrm>
          <a:prstGeom prst="rect">
            <a:avLst/>
          </a:prstGeom>
          <a:noFill/>
          <a:ln>
            <a:noFill/>
          </a:ln>
        </p:spPr>
      </p:pic>
      <p:pic>
        <p:nvPicPr>
          <p:cNvPr id="318" name="Google Shape;318;p18"/>
          <p:cNvPicPr preferRelativeResize="0"/>
          <p:nvPr/>
        </p:nvPicPr>
        <p:blipFill rotWithShape="1">
          <a:blip r:embed="rId7">
            <a:alphaModFix/>
          </a:blip>
          <a:srcRect b="0" l="0" r="0" t="0"/>
          <a:stretch/>
        </p:blipFill>
        <p:spPr>
          <a:xfrm>
            <a:off x="1901125" y="1297872"/>
            <a:ext cx="3966012" cy="525105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pic>
        <p:nvPicPr>
          <p:cNvPr descr="A picture containing clock&#10;&#10;Description automatically generated" id="324" name="Google Shape;324;p8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25" name="Google Shape;325;p8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26" name="Google Shape;326;p8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27" name="Google Shape;327;p8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28" name="Google Shape;328;p8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Rare Treasure</a:t>
            </a:r>
            <a:endParaRPr b="0" i="0" sz="1400" u="none" cap="none" strike="noStrike">
              <a:solidFill>
                <a:srgbClr val="000000"/>
              </a:solidFill>
              <a:latin typeface="Century Gothic"/>
              <a:ea typeface="Century Gothic"/>
              <a:cs typeface="Century Gothic"/>
              <a:sym typeface="Century Gothic"/>
            </a:endParaRPr>
          </a:p>
        </p:txBody>
      </p:sp>
      <p:sp>
        <p:nvSpPr>
          <p:cNvPr id="329" name="Google Shape;329;p8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58, 59</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30" name="Google Shape;330;p86"/>
          <p:cNvPicPr preferRelativeResize="0"/>
          <p:nvPr/>
        </p:nvPicPr>
        <p:blipFill rotWithShape="1">
          <a:blip r:embed="rId6">
            <a:alphaModFix/>
          </a:blip>
          <a:srcRect b="0" l="0" r="0" t="0"/>
          <a:stretch/>
        </p:blipFill>
        <p:spPr>
          <a:xfrm flipH="1">
            <a:off x="8519337" y="1567687"/>
            <a:ext cx="3734392" cy="3432438"/>
          </a:xfrm>
          <a:prstGeom prst="rect">
            <a:avLst/>
          </a:prstGeom>
          <a:noFill/>
          <a:ln>
            <a:noFill/>
          </a:ln>
        </p:spPr>
      </p:pic>
      <p:pic>
        <p:nvPicPr>
          <p:cNvPr id="331" name="Google Shape;331;p86"/>
          <p:cNvPicPr preferRelativeResize="0"/>
          <p:nvPr/>
        </p:nvPicPr>
        <p:blipFill rotWithShape="1">
          <a:blip r:embed="rId7">
            <a:alphaModFix/>
          </a:blip>
          <a:srcRect b="0" l="0" r="0" t="0"/>
          <a:stretch/>
        </p:blipFill>
        <p:spPr>
          <a:xfrm>
            <a:off x="963725" y="1171632"/>
            <a:ext cx="3832637" cy="503558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332" name="Google Shape;332;p86"/>
          <p:cNvPicPr preferRelativeResize="0"/>
          <p:nvPr/>
        </p:nvPicPr>
        <p:blipFill rotWithShape="1">
          <a:blip r:embed="rId8">
            <a:alphaModFix/>
          </a:blip>
          <a:srcRect b="0" l="0" r="0" t="0"/>
          <a:stretch/>
        </p:blipFill>
        <p:spPr>
          <a:xfrm>
            <a:off x="4950113" y="1171633"/>
            <a:ext cx="3832636" cy="501919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 name="Shape 100"/>
        <p:cNvGrpSpPr/>
        <p:nvPr/>
      </p:nvGrpSpPr>
      <p:grpSpPr>
        <a:xfrm>
          <a:off x="0" y="0"/>
          <a:ext cx="0" cy="0"/>
          <a:chOff x="0" y="0"/>
          <a:chExt cx="0" cy="0"/>
        </a:xfrm>
      </p:grpSpPr>
      <p:pic>
        <p:nvPicPr>
          <p:cNvPr descr="A picture containing clock&#10;&#10;Description automatically generated" id="101" name="Google Shape;101;p2"/>
          <p:cNvPicPr preferRelativeResize="0"/>
          <p:nvPr/>
        </p:nvPicPr>
        <p:blipFill rotWithShape="1">
          <a:blip r:embed="rId3">
            <a:alphaModFix/>
          </a:blip>
          <a:srcRect b="0" l="0" r="52261" t="0"/>
          <a:stretch/>
        </p:blipFill>
        <p:spPr>
          <a:xfrm>
            <a:off x="4305489" y="1536072"/>
            <a:ext cx="3157122" cy="903076"/>
          </a:xfrm>
          <a:prstGeom prst="rect">
            <a:avLst/>
          </a:prstGeom>
          <a:noFill/>
          <a:ln>
            <a:noFill/>
          </a:ln>
        </p:spPr>
      </p:pic>
      <p:sp>
        <p:nvSpPr>
          <p:cNvPr id="102" name="Google Shape;102;p2"/>
          <p:cNvSpPr txBox="1"/>
          <p:nvPr/>
        </p:nvSpPr>
        <p:spPr>
          <a:xfrm>
            <a:off x="1132955" y="3092001"/>
            <a:ext cx="9140598" cy="2893100"/>
          </a:xfrm>
          <a:prstGeom prst="rect">
            <a:avLst/>
          </a:prstGeom>
          <a:noFill/>
          <a:ln>
            <a:noFill/>
          </a:ln>
        </p:spPr>
        <p:txBody>
          <a:bodyPr anchorCtr="0" anchor="t" bIns="45700" lIns="91425" spcFirstLastPara="1" rIns="91425" wrap="square" tIns="45700">
            <a:spAutoFit/>
          </a:bodyPr>
          <a:lstStyle/>
          <a:p>
            <a:pPr indent="0" lvl="0" marL="0" marR="0" rtl="0" algn="just">
              <a:lnSpc>
                <a:spcPct val="100000"/>
              </a:lnSpc>
              <a:spcBef>
                <a:spcPts val="0"/>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Copyright © Savvas Learning Company LLC. All Rights Reserved.</a:t>
            </a:r>
            <a:endParaRPr b="0" i="0" sz="1400" u="none" cap="none" strike="noStrike">
              <a:solidFill>
                <a:schemeClr val="dk1"/>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This publication is protected by copyright, and permission should be obtained from the publisher prior to any prohibited reproduction, storage in a retrieval system, or transmission in any form or by any means, electronic, mechanical, photocopying, recording, or otherwise. For information regarding permissions, request forms, and the appropriate contacts within the Savvas Learning Company Rights Management group, please send your query to:</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br>
              <a:rPr b="0" i="0" lang="en-US" sz="1400" u="none" cap="none" strike="noStrike">
                <a:solidFill>
                  <a:schemeClr val="dk1"/>
                </a:solidFill>
                <a:latin typeface="Arial"/>
                <a:ea typeface="Arial"/>
                <a:cs typeface="Arial"/>
                <a:sym typeface="Arial"/>
              </a:rPr>
            </a:br>
            <a:r>
              <a:rPr b="0" i="0" lang="en-US" sz="1400" u="none" cap="none" strike="noStrike">
                <a:solidFill>
                  <a:srgbClr val="000000"/>
                </a:solidFill>
                <a:latin typeface="Arial"/>
                <a:ea typeface="Arial"/>
                <a:cs typeface="Arial"/>
                <a:sym typeface="Arial"/>
              </a:rPr>
              <a:t>Savvas Learning Company LLC, 15 East Midland Avenue, Paramus, NJ 07652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none" cap="none" strike="noStrike">
                <a:solidFill>
                  <a:srgbClr val="000000"/>
                </a:solidFill>
                <a:latin typeface="Arial"/>
                <a:ea typeface="Arial"/>
                <a:cs typeface="Arial"/>
                <a:sym typeface="Arial"/>
              </a:rPr>
              <a:t>or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0" i="0" lang="en-US" sz="1400" u="sng" cap="none" strike="noStrike">
                <a:solidFill>
                  <a:srgbClr val="000000"/>
                </a:solidFill>
                <a:latin typeface="Arial"/>
                <a:ea typeface="Arial"/>
                <a:cs typeface="Arial"/>
                <a:sym typeface="Arial"/>
                <a:hlinkClick r:id="rId4">
                  <a:extLst>
                    <a:ext uri="{A12FA001-AC4F-418D-AE19-62706E023703}">
                      <ahyp:hlinkClr val="tx"/>
                    </a:ext>
                  </a:extLst>
                </a:hlinkClick>
              </a:rPr>
              <a:t>k12learningpermissions@savvas.com</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15"/>
              </a:spcBef>
              <a:spcAft>
                <a:spcPts val="0"/>
              </a:spcAft>
              <a:buClr>
                <a:srgbClr val="000000"/>
              </a:buClr>
              <a:buSzPts val="1400"/>
              <a:buFont typeface="Arial"/>
              <a:buNone/>
            </a:pPr>
            <a:r>
              <a:rPr b="1" i="0" lang="en-US" sz="1400" u="none" cap="none" strike="noStrike">
                <a:solidFill>
                  <a:srgbClr val="000000"/>
                </a:solidFill>
                <a:latin typeface="Arial"/>
                <a:ea typeface="Arial"/>
                <a:cs typeface="Arial"/>
                <a:sym typeface="Arial"/>
              </a:rPr>
              <a:t>myView Literacy®</a:t>
            </a:r>
            <a:r>
              <a:rPr b="0" i="0" lang="en-US" sz="1400" u="none" cap="none" strike="noStrike">
                <a:solidFill>
                  <a:srgbClr val="000000"/>
                </a:solidFill>
                <a:latin typeface="Arial"/>
                <a:ea typeface="Arial"/>
                <a:cs typeface="Arial"/>
                <a:sym typeface="Arial"/>
              </a:rPr>
              <a:t> is an exclusive trademark of Savvas Learning Company LLC in the U.S. and/or other countries.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7" name="Shape 337"/>
        <p:cNvGrpSpPr/>
        <p:nvPr/>
      </p:nvGrpSpPr>
      <p:grpSpPr>
        <a:xfrm>
          <a:off x="0" y="0"/>
          <a:ext cx="0" cy="0"/>
          <a:chOff x="0" y="0"/>
          <a:chExt cx="0" cy="0"/>
        </a:xfrm>
      </p:grpSpPr>
      <p:pic>
        <p:nvPicPr>
          <p:cNvPr descr="A picture containing clock&#10;&#10;Description automatically generated" id="338" name="Google Shape;338;p8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39" name="Google Shape;339;p8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40" name="Google Shape;340;p8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41" name="Google Shape;341;p8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42" name="Google Shape;342;p8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Rare Treasure</a:t>
            </a:r>
            <a:endParaRPr b="0" i="0" sz="1400" u="none" cap="none" strike="noStrike">
              <a:solidFill>
                <a:srgbClr val="000000"/>
              </a:solidFill>
              <a:latin typeface="Century Gothic"/>
              <a:ea typeface="Century Gothic"/>
              <a:cs typeface="Century Gothic"/>
              <a:sym typeface="Century Gothic"/>
            </a:endParaRPr>
          </a:p>
        </p:txBody>
      </p:sp>
      <p:sp>
        <p:nvSpPr>
          <p:cNvPr id="343" name="Google Shape;343;p8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60, 61</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44" name="Google Shape;344;p87"/>
          <p:cNvPicPr preferRelativeResize="0"/>
          <p:nvPr/>
        </p:nvPicPr>
        <p:blipFill rotWithShape="1">
          <a:blip r:embed="rId6">
            <a:alphaModFix/>
          </a:blip>
          <a:srcRect b="0" l="0" r="0" t="0"/>
          <a:stretch/>
        </p:blipFill>
        <p:spPr>
          <a:xfrm flipH="1">
            <a:off x="8956963" y="1510304"/>
            <a:ext cx="3299971" cy="2833096"/>
          </a:xfrm>
          <a:prstGeom prst="rect">
            <a:avLst/>
          </a:prstGeom>
          <a:noFill/>
          <a:ln>
            <a:noFill/>
          </a:ln>
        </p:spPr>
      </p:pic>
      <p:pic>
        <p:nvPicPr>
          <p:cNvPr id="345" name="Google Shape;345;p87"/>
          <p:cNvPicPr preferRelativeResize="0"/>
          <p:nvPr/>
        </p:nvPicPr>
        <p:blipFill rotWithShape="1">
          <a:blip r:embed="rId7">
            <a:alphaModFix/>
          </a:blip>
          <a:srcRect b="0" l="0" r="0" t="0"/>
          <a:stretch/>
        </p:blipFill>
        <p:spPr>
          <a:xfrm>
            <a:off x="1339275" y="1354049"/>
            <a:ext cx="3855012" cy="508364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346" name="Google Shape;346;p87"/>
          <p:cNvPicPr preferRelativeResize="0"/>
          <p:nvPr/>
        </p:nvPicPr>
        <p:blipFill rotWithShape="1">
          <a:blip r:embed="rId8">
            <a:alphaModFix/>
          </a:blip>
          <a:srcRect b="0" l="0" r="0" t="0"/>
          <a:stretch/>
        </p:blipFill>
        <p:spPr>
          <a:xfrm>
            <a:off x="5313449" y="1338315"/>
            <a:ext cx="3881201" cy="509938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pic>
        <p:nvPicPr>
          <p:cNvPr descr="A picture containing clock&#10;&#10;Description automatically generated" id="352" name="Google Shape;352;p8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53" name="Google Shape;353;p8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54" name="Google Shape;354;p8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55" name="Google Shape;355;p8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56" name="Google Shape;356;p8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Rare Treasure</a:t>
            </a:r>
            <a:endParaRPr b="0" i="0" sz="1400" u="none" cap="none" strike="noStrike">
              <a:solidFill>
                <a:srgbClr val="000000"/>
              </a:solidFill>
              <a:latin typeface="Century Gothic"/>
              <a:ea typeface="Century Gothic"/>
              <a:cs typeface="Century Gothic"/>
              <a:sym typeface="Century Gothic"/>
            </a:endParaRPr>
          </a:p>
        </p:txBody>
      </p:sp>
      <p:sp>
        <p:nvSpPr>
          <p:cNvPr id="357" name="Google Shape;357;p8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62, 63</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58" name="Google Shape;358;p88"/>
          <p:cNvPicPr preferRelativeResize="0"/>
          <p:nvPr/>
        </p:nvPicPr>
        <p:blipFill rotWithShape="1">
          <a:blip r:embed="rId6">
            <a:alphaModFix/>
          </a:blip>
          <a:srcRect b="0" l="0" r="0" t="0"/>
          <a:stretch/>
        </p:blipFill>
        <p:spPr>
          <a:xfrm flipH="1">
            <a:off x="8790708" y="1376320"/>
            <a:ext cx="3683243" cy="3112553"/>
          </a:xfrm>
          <a:prstGeom prst="rect">
            <a:avLst/>
          </a:prstGeom>
          <a:noFill/>
          <a:ln>
            <a:noFill/>
          </a:ln>
        </p:spPr>
      </p:pic>
      <p:pic>
        <p:nvPicPr>
          <p:cNvPr id="359" name="Google Shape;359;p88"/>
          <p:cNvPicPr preferRelativeResize="0"/>
          <p:nvPr/>
        </p:nvPicPr>
        <p:blipFill rotWithShape="1">
          <a:blip r:embed="rId7">
            <a:alphaModFix/>
          </a:blip>
          <a:srcRect b="0" l="0" r="0" t="0"/>
          <a:stretch/>
        </p:blipFill>
        <p:spPr>
          <a:xfrm>
            <a:off x="779650" y="1185100"/>
            <a:ext cx="4054908" cy="500864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360" name="Google Shape;360;p88"/>
          <p:cNvPicPr preferRelativeResize="0"/>
          <p:nvPr/>
        </p:nvPicPr>
        <p:blipFill rotWithShape="1">
          <a:blip r:embed="rId8">
            <a:alphaModFix/>
          </a:blip>
          <a:srcRect b="0" l="0" r="0" t="0"/>
          <a:stretch/>
        </p:blipFill>
        <p:spPr>
          <a:xfrm>
            <a:off x="5189230" y="1185100"/>
            <a:ext cx="3810567" cy="50086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pic>
        <p:nvPicPr>
          <p:cNvPr descr="A picture containing clock&#10;&#10;Description automatically generated" id="366" name="Google Shape;366;p8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67" name="Google Shape;367;p8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68" name="Google Shape;368;p8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69" name="Google Shape;369;p8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70" name="Google Shape;370;p8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Rare Treasure</a:t>
            </a:r>
            <a:endParaRPr b="0" i="0" sz="1400" u="none" cap="none" strike="noStrike">
              <a:solidFill>
                <a:srgbClr val="000000"/>
              </a:solidFill>
              <a:latin typeface="Century Gothic"/>
              <a:ea typeface="Century Gothic"/>
              <a:cs typeface="Century Gothic"/>
              <a:sym typeface="Century Gothic"/>
            </a:endParaRPr>
          </a:p>
        </p:txBody>
      </p:sp>
      <p:sp>
        <p:nvSpPr>
          <p:cNvPr id="371" name="Google Shape;371;p89"/>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64, 65</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72" name="Google Shape;372;p89"/>
          <p:cNvPicPr preferRelativeResize="0"/>
          <p:nvPr/>
        </p:nvPicPr>
        <p:blipFill rotWithShape="1">
          <a:blip r:embed="rId6">
            <a:alphaModFix/>
          </a:blip>
          <a:srcRect b="0" l="0" r="0" t="0"/>
          <a:stretch/>
        </p:blipFill>
        <p:spPr>
          <a:xfrm flipH="1">
            <a:off x="8918459" y="2544032"/>
            <a:ext cx="3549726" cy="2662228"/>
          </a:xfrm>
          <a:prstGeom prst="rect">
            <a:avLst/>
          </a:prstGeom>
          <a:noFill/>
          <a:ln>
            <a:noFill/>
          </a:ln>
        </p:spPr>
      </p:pic>
      <p:pic>
        <p:nvPicPr>
          <p:cNvPr id="373" name="Google Shape;373;p89"/>
          <p:cNvPicPr preferRelativeResize="0"/>
          <p:nvPr/>
        </p:nvPicPr>
        <p:blipFill rotWithShape="1">
          <a:blip r:embed="rId7">
            <a:alphaModFix/>
          </a:blip>
          <a:srcRect b="0" l="0" r="0" t="0"/>
          <a:stretch/>
        </p:blipFill>
        <p:spPr>
          <a:xfrm>
            <a:off x="972450" y="1174636"/>
            <a:ext cx="3815347" cy="502958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374" name="Google Shape;374;p89"/>
          <p:cNvPicPr preferRelativeResize="0"/>
          <p:nvPr/>
        </p:nvPicPr>
        <p:blipFill rotWithShape="1">
          <a:blip r:embed="rId8">
            <a:alphaModFix/>
          </a:blip>
          <a:srcRect b="0" l="0" r="0" t="0"/>
          <a:stretch/>
        </p:blipFill>
        <p:spPr>
          <a:xfrm>
            <a:off x="5063207" y="1174636"/>
            <a:ext cx="3855243" cy="502958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pic>
        <p:nvPicPr>
          <p:cNvPr descr="A picture containing clock&#10;&#10;Description automatically generated" id="380" name="Google Shape;380;p9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81" name="Google Shape;381;p9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82" name="Google Shape;382;p9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83" name="Google Shape;383;p9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84" name="Google Shape;384;p9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First Read – Rare Treasure</a:t>
            </a:r>
            <a:endParaRPr b="0" i="0" sz="1400" u="none" cap="none" strike="noStrike">
              <a:solidFill>
                <a:srgbClr val="000000"/>
              </a:solidFill>
              <a:latin typeface="Century Gothic"/>
              <a:ea typeface="Century Gothic"/>
              <a:cs typeface="Century Gothic"/>
              <a:sym typeface="Century Gothic"/>
            </a:endParaRPr>
          </a:p>
        </p:txBody>
      </p:sp>
      <p:sp>
        <p:nvSpPr>
          <p:cNvPr id="385" name="Google Shape;385;p9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66, 67</a:t>
            </a:r>
            <a:endParaRPr b="0" i="0" sz="1400" u="none" cap="none" strike="noStrike">
              <a:solidFill>
                <a:srgbClr val="000000"/>
              </a:solidFill>
              <a:latin typeface="Century Gothic"/>
              <a:ea typeface="Century Gothic"/>
              <a:cs typeface="Century Gothic"/>
              <a:sym typeface="Century Gothic"/>
            </a:endParaRPr>
          </a:p>
        </p:txBody>
      </p:sp>
      <p:pic>
        <p:nvPicPr>
          <p:cNvPr descr="Icon&#10;&#10;Description automatically generated" id="386" name="Google Shape;386;p90"/>
          <p:cNvPicPr preferRelativeResize="0"/>
          <p:nvPr/>
        </p:nvPicPr>
        <p:blipFill rotWithShape="1">
          <a:blip r:embed="rId6">
            <a:alphaModFix/>
          </a:blip>
          <a:srcRect b="0" l="0" r="0" t="0"/>
          <a:stretch/>
        </p:blipFill>
        <p:spPr>
          <a:xfrm flipH="1">
            <a:off x="8753596" y="1899966"/>
            <a:ext cx="3549726" cy="2662228"/>
          </a:xfrm>
          <a:prstGeom prst="rect">
            <a:avLst/>
          </a:prstGeom>
          <a:noFill/>
          <a:ln>
            <a:noFill/>
          </a:ln>
        </p:spPr>
      </p:pic>
      <p:pic>
        <p:nvPicPr>
          <p:cNvPr id="387" name="Google Shape;387;p90"/>
          <p:cNvPicPr preferRelativeResize="0"/>
          <p:nvPr/>
        </p:nvPicPr>
        <p:blipFill rotWithShape="1">
          <a:blip r:embed="rId7">
            <a:alphaModFix/>
          </a:blip>
          <a:srcRect b="0" l="0" r="0" t="0"/>
          <a:stretch/>
        </p:blipFill>
        <p:spPr>
          <a:xfrm>
            <a:off x="908650" y="1187141"/>
            <a:ext cx="3804798" cy="500455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388" name="Google Shape;388;p90"/>
          <p:cNvPicPr preferRelativeResize="0"/>
          <p:nvPr/>
        </p:nvPicPr>
        <p:blipFill rotWithShape="1">
          <a:blip r:embed="rId8">
            <a:alphaModFix/>
          </a:blip>
          <a:srcRect b="0" l="0" r="0" t="0"/>
          <a:stretch/>
        </p:blipFill>
        <p:spPr>
          <a:xfrm>
            <a:off x="4955696" y="1187141"/>
            <a:ext cx="3797903" cy="5004558"/>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pic>
        <p:nvPicPr>
          <p:cNvPr descr="A picture containing clock&#10;&#10;Description automatically generated" id="394" name="Google Shape;394;p2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395" name="Google Shape;395;p2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396" name="Google Shape;396;p2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397" name="Google Shape;397;p2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398" name="Google Shape;398;p2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Respond and Analyze</a:t>
            </a:r>
            <a:endParaRPr b="0" i="0" sz="1400" u="none" cap="none" strike="noStrike">
              <a:solidFill>
                <a:srgbClr val="000000"/>
              </a:solidFill>
              <a:latin typeface="Century Gothic"/>
              <a:ea typeface="Century Gothic"/>
              <a:cs typeface="Century Gothic"/>
              <a:sym typeface="Century Gothic"/>
            </a:endParaRPr>
          </a:p>
        </p:txBody>
      </p:sp>
      <p:sp>
        <p:nvSpPr>
          <p:cNvPr id="399" name="Google Shape;399;p25"/>
          <p:cNvSpPr txBox="1"/>
          <p:nvPr/>
        </p:nvSpPr>
        <p:spPr>
          <a:xfrm>
            <a:off x="4542384" y="1704274"/>
            <a:ext cx="6551700" cy="353939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Brainstorm: </a:t>
            </a:r>
            <a:r>
              <a:rPr b="0" i="0" lang="en-US" sz="2800" u="none" cap="none" strike="noStrike">
                <a:solidFill>
                  <a:schemeClr val="dk1"/>
                </a:solidFill>
                <a:latin typeface="Century Gothic"/>
                <a:ea typeface="Century Gothic"/>
                <a:cs typeface="Century Gothic"/>
                <a:sym typeface="Century Gothic"/>
              </a:rPr>
              <a:t>What events and ideas are most important in this historical text</a:t>
            </a:r>
            <a:r>
              <a:rPr b="0" i="0" lang="en-US" sz="2800" u="none" cap="none" strike="noStrike">
                <a:solidFill>
                  <a:schemeClr val="dk1"/>
                </a:solidFill>
                <a:latin typeface="Arial"/>
                <a:ea typeface="Arial"/>
                <a:cs typeface="Arial"/>
                <a:sym typeface="Arial"/>
              </a:rPr>
              <a:t>?  </a:t>
            </a:r>
            <a:r>
              <a:rPr b="0" i="0" lang="en-US" sz="2800" u="none" cap="none" strike="noStrike">
                <a:solidFill>
                  <a:schemeClr val="dk1"/>
                </a:solidFill>
                <a:latin typeface="Century Gothic"/>
                <a:ea typeface="Century Gothic"/>
                <a:cs typeface="Century Gothic"/>
                <a:sym typeface="Century Gothic"/>
              </a:rPr>
              <a:t>Explain them, including what happened and why, using text evidence</a:t>
            </a:r>
            <a:r>
              <a:rPr b="0" i="0" lang="en-US" sz="2800" u="none" cap="none" strike="noStrike">
                <a:solidFill>
                  <a:schemeClr val="dk1"/>
                </a:solidFill>
                <a:latin typeface="Arial"/>
                <a:ea typeface="Arial"/>
                <a:cs typeface="Arial"/>
                <a:sym typeface="Arial"/>
              </a:rPr>
              <a:t>.</a:t>
            </a:r>
            <a:endParaRPr b="0" i="0" sz="28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Discuss: </a:t>
            </a:r>
            <a:r>
              <a:rPr b="0" i="0" lang="en-US" sz="2800" u="none" cap="none" strike="noStrike">
                <a:solidFill>
                  <a:schemeClr val="dk1"/>
                </a:solidFill>
                <a:latin typeface="Century Gothic"/>
                <a:ea typeface="Century Gothic"/>
                <a:cs typeface="Century Gothic"/>
                <a:sym typeface="Century Gothic"/>
              </a:rPr>
              <a:t>What did you find most interesting about the biography</a:t>
            </a:r>
            <a:r>
              <a:rPr b="0" i="0" lang="en-US" sz="2800" u="none" cap="none" strike="noStrike">
                <a:solidFill>
                  <a:schemeClr val="dk1"/>
                </a:solidFill>
                <a:latin typeface="Arial"/>
                <a:ea typeface="Arial"/>
                <a:cs typeface="Arial"/>
                <a:sym typeface="Arial"/>
              </a:rPr>
              <a:t>?</a:t>
            </a:r>
            <a:endParaRPr b="0" i="0" sz="2800" u="none" cap="none" strike="noStrike">
              <a:solidFill>
                <a:schemeClr val="dk1"/>
              </a:solidFill>
              <a:latin typeface="Arial"/>
              <a:ea typeface="Arial"/>
              <a:cs typeface="Arial"/>
              <a:sym typeface="Arial"/>
            </a:endParaRPr>
          </a:p>
        </p:txBody>
      </p:sp>
      <p:pic>
        <p:nvPicPr>
          <p:cNvPr id="400" name="Google Shape;400;p25"/>
          <p:cNvPicPr preferRelativeResize="0"/>
          <p:nvPr/>
        </p:nvPicPr>
        <p:blipFill rotWithShape="1">
          <a:blip r:embed="rId6">
            <a:alphaModFix/>
          </a:blip>
          <a:srcRect b="0" l="0" r="0" t="0"/>
          <a:stretch/>
        </p:blipFill>
        <p:spPr>
          <a:xfrm>
            <a:off x="564542" y="1257266"/>
            <a:ext cx="3766473" cy="494692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5" name="Shape 405"/>
        <p:cNvGrpSpPr/>
        <p:nvPr/>
      </p:nvGrpSpPr>
      <p:grpSpPr>
        <a:xfrm>
          <a:off x="0" y="0"/>
          <a:ext cx="0" cy="0"/>
          <a:chOff x="0" y="0"/>
          <a:chExt cx="0" cy="0"/>
        </a:xfrm>
      </p:grpSpPr>
      <p:pic>
        <p:nvPicPr>
          <p:cNvPr descr="A picture containing clock&#10;&#10;Description automatically generated" id="406" name="Google Shape;406;p2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07" name="Google Shape;407;p2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08" name="Google Shape;408;p2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09" name="Google Shape;409;p2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10" name="Google Shape;410;p2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Develop Vocabulary </a:t>
            </a:r>
            <a:endParaRPr b="0" i="0" sz="1400" u="none" cap="none" strike="noStrike">
              <a:solidFill>
                <a:srgbClr val="000000"/>
              </a:solidFill>
              <a:latin typeface="Century Gothic"/>
              <a:ea typeface="Century Gothic"/>
              <a:cs typeface="Century Gothic"/>
              <a:sym typeface="Century Gothic"/>
            </a:endParaRPr>
          </a:p>
        </p:txBody>
      </p:sp>
      <p:sp>
        <p:nvSpPr>
          <p:cNvPr id="411" name="Google Shape;411;p2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68</a:t>
            </a:r>
            <a:endParaRPr b="0" i="0" sz="1400" u="none" cap="none" strike="noStrike">
              <a:solidFill>
                <a:srgbClr val="000000"/>
              </a:solidFill>
              <a:latin typeface="Century Gothic"/>
              <a:ea typeface="Century Gothic"/>
              <a:cs typeface="Century Gothic"/>
              <a:sym typeface="Century Gothic"/>
            </a:endParaRPr>
          </a:p>
        </p:txBody>
      </p:sp>
      <p:sp>
        <p:nvSpPr>
          <p:cNvPr id="412" name="Google Shape;412;p26"/>
          <p:cNvSpPr txBox="1"/>
          <p:nvPr/>
        </p:nvSpPr>
        <p:spPr>
          <a:xfrm>
            <a:off x="6056548" y="2904604"/>
            <a:ext cx="4932276" cy="156962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68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413" name="Google Shape;413;p26"/>
          <p:cNvPicPr preferRelativeResize="0"/>
          <p:nvPr/>
        </p:nvPicPr>
        <p:blipFill rotWithShape="1">
          <a:blip r:embed="rId6">
            <a:alphaModFix/>
          </a:blip>
          <a:srcRect b="0" l="0" r="0" t="0"/>
          <a:stretch/>
        </p:blipFill>
        <p:spPr>
          <a:xfrm>
            <a:off x="6819825" y="1700467"/>
            <a:ext cx="2896325" cy="1015732"/>
          </a:xfrm>
          <a:prstGeom prst="rect">
            <a:avLst/>
          </a:prstGeom>
          <a:noFill/>
          <a:ln>
            <a:noFill/>
          </a:ln>
        </p:spPr>
      </p:pic>
      <p:pic>
        <p:nvPicPr>
          <p:cNvPr id="414" name="Google Shape;414;p26"/>
          <p:cNvPicPr preferRelativeResize="0"/>
          <p:nvPr/>
        </p:nvPicPr>
        <p:blipFill rotWithShape="1">
          <a:blip r:embed="rId7">
            <a:alphaModFix/>
          </a:blip>
          <a:srcRect b="0" l="0" r="0" t="0"/>
          <a:stretch/>
        </p:blipFill>
        <p:spPr>
          <a:xfrm>
            <a:off x="1592751" y="1232914"/>
            <a:ext cx="3949861" cy="520479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9" name="Shape 419"/>
        <p:cNvGrpSpPr/>
        <p:nvPr/>
      </p:nvGrpSpPr>
      <p:grpSpPr>
        <a:xfrm>
          <a:off x="0" y="0"/>
          <a:ext cx="0" cy="0"/>
          <a:chOff x="0" y="0"/>
          <a:chExt cx="0" cy="0"/>
        </a:xfrm>
      </p:grpSpPr>
      <p:pic>
        <p:nvPicPr>
          <p:cNvPr descr="A picture containing clock&#10;&#10;Description automatically generated" id="420" name="Google Shape;420;p2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21" name="Google Shape;421;p2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22" name="Google Shape;422;p2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23" name="Google Shape;423;p2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24" name="Google Shape;424;p2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Check for Understanding </a:t>
            </a:r>
            <a:endParaRPr b="0" i="0" sz="1400" u="none" cap="none" strike="noStrike">
              <a:solidFill>
                <a:srgbClr val="000000"/>
              </a:solidFill>
              <a:latin typeface="Century Gothic"/>
              <a:ea typeface="Century Gothic"/>
              <a:cs typeface="Century Gothic"/>
              <a:sym typeface="Century Gothic"/>
            </a:endParaRPr>
          </a:p>
        </p:txBody>
      </p:sp>
      <p:sp>
        <p:nvSpPr>
          <p:cNvPr id="425" name="Google Shape;425;p2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a:t>
            </a:r>
            <a:r>
              <a:rPr b="1" i="0" lang="en-US" sz="2400" u="none" cap="none" strike="noStrike">
                <a:solidFill>
                  <a:schemeClr val="lt1"/>
                </a:solidFill>
                <a:latin typeface="Poppins"/>
                <a:ea typeface="Poppins"/>
                <a:cs typeface="Poppins"/>
                <a:sym typeface="Poppins"/>
              </a:rPr>
              <a:t> 69</a:t>
            </a:r>
            <a:endParaRPr b="0" i="0" sz="1400" u="none" cap="none" strike="noStrike">
              <a:solidFill>
                <a:srgbClr val="000000"/>
              </a:solidFill>
              <a:latin typeface="Arial"/>
              <a:ea typeface="Arial"/>
              <a:cs typeface="Arial"/>
              <a:sym typeface="Arial"/>
            </a:endParaRPr>
          </a:p>
        </p:txBody>
      </p:sp>
      <p:sp>
        <p:nvSpPr>
          <p:cNvPr id="426" name="Google Shape;426;p27"/>
          <p:cNvSpPr txBox="1"/>
          <p:nvPr/>
        </p:nvSpPr>
        <p:spPr>
          <a:xfrm>
            <a:off x="6096000" y="3341113"/>
            <a:ext cx="5277368"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Complete </a:t>
            </a:r>
            <a:r>
              <a:rPr b="0" i="0" lang="en-US" sz="3200" u="none" cap="none" strike="noStrike">
                <a:solidFill>
                  <a:schemeClr val="dk1"/>
                </a:solidFill>
                <a:latin typeface="Century Gothic"/>
                <a:ea typeface="Century Gothic"/>
                <a:cs typeface="Century Gothic"/>
                <a:sym typeface="Century Gothic"/>
              </a:rPr>
              <a:t>page 69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427" name="Google Shape;427;p27"/>
          <p:cNvPicPr preferRelativeResize="0"/>
          <p:nvPr/>
        </p:nvPicPr>
        <p:blipFill rotWithShape="1">
          <a:blip r:embed="rId6">
            <a:alphaModFix/>
          </a:blip>
          <a:srcRect b="0" l="0" r="0" t="0"/>
          <a:stretch/>
        </p:blipFill>
        <p:spPr>
          <a:xfrm>
            <a:off x="7062075" y="1927825"/>
            <a:ext cx="2997350" cy="1051162"/>
          </a:xfrm>
          <a:prstGeom prst="rect">
            <a:avLst/>
          </a:prstGeom>
          <a:noFill/>
          <a:ln>
            <a:noFill/>
          </a:ln>
        </p:spPr>
      </p:pic>
      <p:pic>
        <p:nvPicPr>
          <p:cNvPr id="428" name="Google Shape;428;p27"/>
          <p:cNvPicPr preferRelativeResize="0"/>
          <p:nvPr/>
        </p:nvPicPr>
        <p:blipFill rotWithShape="1">
          <a:blip r:embed="rId7">
            <a:alphaModFix/>
          </a:blip>
          <a:srcRect b="0" l="0" r="0" t="0"/>
          <a:stretch/>
        </p:blipFill>
        <p:spPr>
          <a:xfrm>
            <a:off x="1853700" y="1297875"/>
            <a:ext cx="3870674" cy="506337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pic>
        <p:nvPicPr>
          <p:cNvPr descr="A picture containing clock&#10;&#10;Description automatically generated" id="434" name="Google Shape;434;p2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35" name="Google Shape;435;p2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36" name="Google Shape;436;p2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37" name="Google Shape;437;p2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38" name="Google Shape;438;p2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Word Study </a:t>
            </a:r>
            <a:endParaRPr b="0" i="0" sz="1400" u="none" cap="none" strike="noStrike">
              <a:solidFill>
                <a:srgbClr val="000000"/>
              </a:solidFill>
              <a:latin typeface="Century Gothic"/>
              <a:ea typeface="Century Gothic"/>
              <a:cs typeface="Century Gothic"/>
              <a:sym typeface="Century Gothic"/>
            </a:endParaRPr>
          </a:p>
        </p:txBody>
      </p:sp>
      <p:sp>
        <p:nvSpPr>
          <p:cNvPr id="439" name="Google Shape;439;p2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74</a:t>
            </a:r>
            <a:endParaRPr b="0" i="0" sz="1400" u="none" cap="none" strike="noStrike">
              <a:solidFill>
                <a:srgbClr val="000000"/>
              </a:solidFill>
              <a:latin typeface="Century Gothic"/>
              <a:ea typeface="Century Gothic"/>
              <a:cs typeface="Century Gothic"/>
              <a:sym typeface="Century Gothic"/>
            </a:endParaRPr>
          </a:p>
        </p:txBody>
      </p:sp>
      <p:sp>
        <p:nvSpPr>
          <p:cNvPr id="440" name="Google Shape;440;p28"/>
          <p:cNvSpPr txBox="1"/>
          <p:nvPr/>
        </p:nvSpPr>
        <p:spPr>
          <a:xfrm>
            <a:off x="691870" y="2815850"/>
            <a:ext cx="1708500" cy="5541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3000" u="none" cap="none" strike="noStrike">
                <a:solidFill>
                  <a:schemeClr val="dk1"/>
                </a:solidFill>
                <a:latin typeface="Century Gothic"/>
                <a:ea typeface="Century Gothic"/>
                <a:cs typeface="Century Gothic"/>
                <a:sym typeface="Century Gothic"/>
              </a:rPr>
              <a:t>-ity</a:t>
            </a:r>
            <a:endParaRPr b="0" i="0" sz="3000" u="none" cap="none" strike="noStrike">
              <a:solidFill>
                <a:srgbClr val="000000"/>
              </a:solidFill>
              <a:latin typeface="Century Gothic"/>
              <a:ea typeface="Century Gothic"/>
              <a:cs typeface="Century Gothic"/>
              <a:sym typeface="Century Gothic"/>
            </a:endParaRPr>
          </a:p>
        </p:txBody>
      </p:sp>
      <p:sp>
        <p:nvSpPr>
          <p:cNvPr id="441" name="Google Shape;441;p28"/>
          <p:cNvSpPr txBox="1"/>
          <p:nvPr/>
        </p:nvSpPr>
        <p:spPr>
          <a:xfrm>
            <a:off x="691869" y="4157450"/>
            <a:ext cx="1708500" cy="5541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3000" u="none" cap="none" strike="noStrike">
                <a:solidFill>
                  <a:schemeClr val="dk1"/>
                </a:solidFill>
                <a:latin typeface="Century Gothic"/>
                <a:ea typeface="Century Gothic"/>
                <a:cs typeface="Century Gothic"/>
                <a:sym typeface="Century Gothic"/>
              </a:rPr>
              <a:t>-ic</a:t>
            </a:r>
            <a:endParaRPr b="0" i="0" sz="3000" u="none" cap="none" strike="noStrike">
              <a:solidFill>
                <a:srgbClr val="000000"/>
              </a:solidFill>
              <a:latin typeface="Century Gothic"/>
              <a:ea typeface="Century Gothic"/>
              <a:cs typeface="Century Gothic"/>
              <a:sym typeface="Century Gothic"/>
            </a:endParaRPr>
          </a:p>
        </p:txBody>
      </p:sp>
      <p:sp>
        <p:nvSpPr>
          <p:cNvPr id="442" name="Google Shape;442;p28"/>
          <p:cNvSpPr txBox="1"/>
          <p:nvPr/>
        </p:nvSpPr>
        <p:spPr>
          <a:xfrm>
            <a:off x="691869" y="5437725"/>
            <a:ext cx="1708500" cy="5541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3000" u="none" cap="none" strike="noStrike">
                <a:solidFill>
                  <a:schemeClr val="dk1"/>
                </a:solidFill>
                <a:latin typeface="Century Gothic"/>
                <a:ea typeface="Century Gothic"/>
                <a:cs typeface="Century Gothic"/>
                <a:sym typeface="Century Gothic"/>
              </a:rPr>
              <a:t>-ment</a:t>
            </a:r>
            <a:endParaRPr b="0" i="0" sz="3000" u="none" cap="none" strike="noStrike">
              <a:solidFill>
                <a:srgbClr val="000000"/>
              </a:solidFill>
              <a:latin typeface="Century Gothic"/>
              <a:ea typeface="Century Gothic"/>
              <a:cs typeface="Century Gothic"/>
              <a:sym typeface="Century Gothic"/>
            </a:endParaRPr>
          </a:p>
        </p:txBody>
      </p:sp>
      <p:pic>
        <p:nvPicPr>
          <p:cNvPr id="443" name="Google Shape;443;p28"/>
          <p:cNvPicPr preferRelativeResize="0"/>
          <p:nvPr/>
        </p:nvPicPr>
        <p:blipFill rotWithShape="1">
          <a:blip r:embed="rId6">
            <a:alphaModFix/>
          </a:blip>
          <a:srcRect b="0" l="0" r="0" t="0"/>
          <a:stretch/>
        </p:blipFill>
        <p:spPr>
          <a:xfrm>
            <a:off x="2779483" y="1159084"/>
            <a:ext cx="4460618" cy="5415532"/>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444" name="Google Shape;444;p28"/>
          <p:cNvSpPr txBox="1"/>
          <p:nvPr/>
        </p:nvSpPr>
        <p:spPr>
          <a:xfrm>
            <a:off x="691874" y="1535600"/>
            <a:ext cx="1708500" cy="5541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3000" u="none" cap="none" strike="noStrike">
                <a:solidFill>
                  <a:schemeClr val="dk1"/>
                </a:solidFill>
                <a:latin typeface="Century Gothic"/>
                <a:ea typeface="Century Gothic"/>
                <a:cs typeface="Century Gothic"/>
                <a:sym typeface="Century Gothic"/>
              </a:rPr>
              <a:t>-ty</a:t>
            </a:r>
            <a:endParaRPr b="0" i="0" sz="3000" u="none" cap="none" strike="noStrike">
              <a:solidFill>
                <a:srgbClr val="000000"/>
              </a:solidFill>
              <a:latin typeface="Century Gothic"/>
              <a:ea typeface="Century Gothic"/>
              <a:cs typeface="Century Gothic"/>
              <a:sym typeface="Century Gothic"/>
            </a:endParaRPr>
          </a:p>
        </p:txBody>
      </p:sp>
      <p:sp>
        <p:nvSpPr>
          <p:cNvPr id="445" name="Google Shape;445;p28"/>
          <p:cNvSpPr txBox="1"/>
          <p:nvPr/>
        </p:nvSpPr>
        <p:spPr>
          <a:xfrm>
            <a:off x="7619200" y="2343000"/>
            <a:ext cx="42108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74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pic>
        <p:nvPicPr>
          <p:cNvPr descr="A picture containing clock&#10;&#10;Description automatically generated" id="451" name="Google Shape;451;p3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52" name="Google Shape;452;p3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53" name="Google Shape;453;p3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54" name="Google Shape;454;p3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55" name="Google Shape;455;p3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Personal Narrative</a:t>
            </a:r>
            <a:endParaRPr b="0" i="0" sz="1400" u="none" cap="none" strike="noStrike">
              <a:solidFill>
                <a:srgbClr val="000000"/>
              </a:solidFill>
              <a:latin typeface="Century Gothic"/>
              <a:ea typeface="Century Gothic"/>
              <a:cs typeface="Century Gothic"/>
              <a:sym typeface="Century Gothic"/>
            </a:endParaRPr>
          </a:p>
        </p:txBody>
      </p:sp>
      <p:sp>
        <p:nvSpPr>
          <p:cNvPr id="456" name="Google Shape;456;p3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80 </a:t>
            </a:r>
            <a:endParaRPr b="0" i="0" sz="1400" u="none" cap="none" strike="noStrike">
              <a:solidFill>
                <a:srgbClr val="000000"/>
              </a:solidFill>
              <a:latin typeface="Century Gothic"/>
              <a:ea typeface="Century Gothic"/>
              <a:cs typeface="Century Gothic"/>
              <a:sym typeface="Century Gothic"/>
            </a:endParaRPr>
          </a:p>
        </p:txBody>
      </p:sp>
      <p:sp>
        <p:nvSpPr>
          <p:cNvPr id="457" name="Google Shape;457;p30"/>
          <p:cNvSpPr txBox="1"/>
          <p:nvPr/>
        </p:nvSpPr>
        <p:spPr>
          <a:xfrm>
            <a:off x="5829526" y="3429000"/>
            <a:ext cx="52476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80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id="458" name="Google Shape;458;p30"/>
          <p:cNvPicPr preferRelativeResize="0"/>
          <p:nvPr/>
        </p:nvPicPr>
        <p:blipFill rotWithShape="1">
          <a:blip r:embed="rId6">
            <a:alphaModFix/>
          </a:blip>
          <a:srcRect b="0" l="0" r="0" t="0"/>
          <a:stretch/>
        </p:blipFill>
        <p:spPr>
          <a:xfrm>
            <a:off x="6652075" y="2000488"/>
            <a:ext cx="2997350" cy="1051162"/>
          </a:xfrm>
          <a:prstGeom prst="rect">
            <a:avLst/>
          </a:prstGeom>
          <a:noFill/>
          <a:ln>
            <a:noFill/>
          </a:ln>
        </p:spPr>
      </p:pic>
      <p:pic>
        <p:nvPicPr>
          <p:cNvPr id="459" name="Google Shape;459;p30"/>
          <p:cNvPicPr preferRelativeResize="0"/>
          <p:nvPr/>
        </p:nvPicPr>
        <p:blipFill rotWithShape="1">
          <a:blip r:embed="rId7">
            <a:alphaModFix/>
          </a:blip>
          <a:srcRect b="0" l="0" r="0" t="0"/>
          <a:stretch/>
        </p:blipFill>
        <p:spPr>
          <a:xfrm>
            <a:off x="1495724" y="1224626"/>
            <a:ext cx="4015699" cy="490282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pic>
        <p:nvPicPr>
          <p:cNvPr descr="A picture containing clock&#10;&#10;Description automatically generated" id="465" name="Google Shape;465;p3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66" name="Google Shape;466;p3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67" name="Google Shape;467;p3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68" name="Google Shape;468;p3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69" name="Google Shape;469;p31"/>
          <p:cNvSpPr/>
          <p:nvPr/>
        </p:nvSpPr>
        <p:spPr>
          <a:xfrm>
            <a:off x="212450" y="285500"/>
            <a:ext cx="118068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4000" u="none" cap="none" strike="noStrike">
              <a:solidFill>
                <a:srgbClr val="000000"/>
              </a:solidFill>
              <a:latin typeface="Century Gothic"/>
              <a:ea typeface="Century Gothic"/>
              <a:cs typeface="Century Gothic"/>
              <a:sym typeface="Century Gothic"/>
            </a:endParaRPr>
          </a:p>
        </p:txBody>
      </p:sp>
      <p:pic>
        <p:nvPicPr>
          <p:cNvPr descr="Books outline" id="470" name="Google Shape;470;p31"/>
          <p:cNvPicPr preferRelativeResize="0"/>
          <p:nvPr/>
        </p:nvPicPr>
        <p:blipFill rotWithShape="1">
          <a:blip r:embed="rId6">
            <a:alphaModFix/>
          </a:blip>
          <a:srcRect b="0" l="0" r="0" t="0"/>
          <a:stretch/>
        </p:blipFill>
        <p:spPr>
          <a:xfrm>
            <a:off x="8442991" y="2207827"/>
            <a:ext cx="2429785" cy="2429785"/>
          </a:xfrm>
          <a:prstGeom prst="rect">
            <a:avLst/>
          </a:prstGeom>
          <a:noFill/>
          <a:ln>
            <a:noFill/>
          </a:ln>
        </p:spPr>
      </p:pic>
      <p:sp>
        <p:nvSpPr>
          <p:cNvPr id="471" name="Google Shape;471;p31"/>
          <p:cNvSpPr txBox="1"/>
          <p:nvPr/>
        </p:nvSpPr>
        <p:spPr>
          <a:xfrm>
            <a:off x="903501" y="2207834"/>
            <a:ext cx="68484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Draft</a:t>
            </a:r>
            <a:r>
              <a:rPr b="0" i="0" lang="en-US" sz="3200" u="none" cap="none" strike="noStrike">
                <a:solidFill>
                  <a:schemeClr val="dk1"/>
                </a:solidFill>
                <a:latin typeface="Century Gothic"/>
                <a:ea typeface="Century Gothic"/>
                <a:cs typeface="Century Gothic"/>
                <a:sym typeface="Century Gothic"/>
              </a:rPr>
              <a:t> a detailed setting for your own personal narrative on your own paper.</a:t>
            </a:r>
            <a:endParaRPr b="0" i="0" sz="3200" u="none" cap="none" strike="noStrike">
              <a:solidFill>
                <a:schemeClr val="dk1"/>
              </a:solidFill>
              <a:latin typeface="Century Gothic"/>
              <a:ea typeface="Century Gothic"/>
              <a:cs typeface="Century Gothic"/>
              <a:sym typeface="Century Gothic"/>
            </a:endParaRPr>
          </a:p>
        </p:txBody>
      </p:sp>
      <p:sp>
        <p:nvSpPr>
          <p:cNvPr id="472" name="Google Shape;472;p31"/>
          <p:cNvSpPr txBox="1"/>
          <p:nvPr/>
        </p:nvSpPr>
        <p:spPr>
          <a:xfrm>
            <a:off x="1029227" y="4148134"/>
            <a:ext cx="68484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Share</a:t>
            </a:r>
            <a:r>
              <a:rPr b="0" i="0" lang="en-US" sz="3200" u="none" cap="none" strike="noStrike">
                <a:solidFill>
                  <a:schemeClr val="dk1"/>
                </a:solidFill>
                <a:latin typeface="Century Gothic"/>
                <a:ea typeface="Century Gothic"/>
                <a:cs typeface="Century Gothic"/>
                <a:sym typeface="Century Gothic"/>
              </a:rPr>
              <a:t> the name and time and place in which your personal narrative begins.</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pic>
        <p:nvPicPr>
          <p:cNvPr descr="A picture containing drawing, lamp&#10;&#10;Description automatically generated" id="107" name="Google Shape;107;p3"/>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108" name="Google Shape;108;p3"/>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109" name="Google Shape;109;p3"/>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110" name="Google Shape;110;p3"/>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t>
            </a:r>
            <a:r>
              <a:rPr b="0" i="0" lang="en-US" sz="6000" u="none" cap="none" strike="noStrike">
                <a:solidFill>
                  <a:schemeClr val="lt1"/>
                </a:solidFill>
                <a:latin typeface="Century Gothic"/>
                <a:ea typeface="Century Gothic"/>
                <a:cs typeface="Century Gothic"/>
                <a:sym typeface="Century Gothic"/>
              </a:rPr>
              <a:t>Lesson 1</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111" name="Google Shape;111;p3"/>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112" name="Google Shape;112;p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pic>
        <p:nvPicPr>
          <p:cNvPr descr="A picture containing clock&#10;&#10;Description automatically generated" id="478" name="Google Shape;478;p3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79" name="Google Shape;479;p3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480" name="Google Shape;480;p3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481" name="Google Shape;481;p3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482" name="Google Shape;482;p32"/>
          <p:cNvSpPr/>
          <p:nvPr/>
        </p:nvSpPr>
        <p:spPr>
          <a:xfrm>
            <a:off x="212450" y="304023"/>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 </a:t>
            </a:r>
            <a:endParaRPr b="0" i="0" sz="1400" u="none" cap="none" strike="noStrike">
              <a:solidFill>
                <a:srgbClr val="000000"/>
              </a:solidFill>
              <a:latin typeface="Century Gothic"/>
              <a:ea typeface="Century Gothic"/>
              <a:cs typeface="Century Gothic"/>
              <a:sym typeface="Century Gothic"/>
            </a:endParaRPr>
          </a:p>
        </p:txBody>
      </p:sp>
      <p:sp>
        <p:nvSpPr>
          <p:cNvPr id="483" name="Google Shape;483;p3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77</a:t>
            </a:r>
            <a:endParaRPr b="0" i="0" sz="1400" u="none" cap="none" strike="noStrike">
              <a:solidFill>
                <a:srgbClr val="000000"/>
              </a:solidFill>
              <a:latin typeface="Century Gothic"/>
              <a:ea typeface="Century Gothic"/>
              <a:cs typeface="Century Gothic"/>
              <a:sym typeface="Century Gothic"/>
            </a:endParaRPr>
          </a:p>
        </p:txBody>
      </p:sp>
      <p:sp>
        <p:nvSpPr>
          <p:cNvPr id="484" name="Google Shape;484;p32"/>
          <p:cNvSpPr txBox="1"/>
          <p:nvPr/>
        </p:nvSpPr>
        <p:spPr>
          <a:xfrm>
            <a:off x="7714740" y="2885891"/>
            <a:ext cx="3900026" cy="255454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 </a:t>
            </a:r>
            <a:r>
              <a:rPr b="0" i="0" lang="en-US" sz="3200" u="none" cap="none" strike="noStrike">
                <a:solidFill>
                  <a:schemeClr val="dk1"/>
                </a:solidFill>
                <a:latin typeface="Century Gothic"/>
                <a:ea typeface="Century Gothic"/>
                <a:cs typeface="Century Gothic"/>
                <a:sym typeface="Century Gothic"/>
              </a:rPr>
              <a:t>to page 77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485" name="Google Shape;485;p32"/>
          <p:cNvPicPr preferRelativeResize="0"/>
          <p:nvPr/>
        </p:nvPicPr>
        <p:blipFill rotWithShape="1">
          <a:blip r:embed="rId6">
            <a:alphaModFix/>
          </a:blip>
          <a:srcRect b="0" l="0" r="0" t="0"/>
          <a:stretch/>
        </p:blipFill>
        <p:spPr>
          <a:xfrm>
            <a:off x="7529200" y="1627362"/>
            <a:ext cx="2649188" cy="929063"/>
          </a:xfrm>
          <a:prstGeom prst="rect">
            <a:avLst/>
          </a:prstGeom>
          <a:noFill/>
          <a:ln>
            <a:noFill/>
          </a:ln>
        </p:spPr>
      </p:pic>
      <p:sp>
        <p:nvSpPr>
          <p:cNvPr id="486" name="Google Shape;486;p32"/>
          <p:cNvSpPr txBox="1"/>
          <p:nvPr/>
        </p:nvSpPr>
        <p:spPr>
          <a:xfrm>
            <a:off x="400836" y="1120728"/>
            <a:ext cx="2129700" cy="5541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3000" u="none" cap="none" strike="noStrike">
                <a:solidFill>
                  <a:schemeClr val="dk1"/>
                </a:solidFill>
                <a:latin typeface="Century Gothic"/>
                <a:ea typeface="Century Gothic"/>
                <a:cs typeface="Century Gothic"/>
                <a:sym typeface="Century Gothic"/>
              </a:rPr>
              <a:t>able</a:t>
            </a:r>
            <a:endParaRPr b="0" i="0" sz="3000" u="none" cap="none" strike="noStrike">
              <a:solidFill>
                <a:srgbClr val="000000"/>
              </a:solidFill>
              <a:latin typeface="Century Gothic"/>
              <a:ea typeface="Century Gothic"/>
              <a:cs typeface="Century Gothic"/>
              <a:sym typeface="Century Gothic"/>
            </a:endParaRPr>
          </a:p>
        </p:txBody>
      </p:sp>
      <p:sp>
        <p:nvSpPr>
          <p:cNvPr id="487" name="Google Shape;487;p32"/>
          <p:cNvSpPr txBox="1"/>
          <p:nvPr/>
        </p:nvSpPr>
        <p:spPr>
          <a:xfrm>
            <a:off x="400836" y="1977929"/>
            <a:ext cx="2129700" cy="5541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3000" u="none" cap="none" strike="noStrike">
                <a:solidFill>
                  <a:schemeClr val="dk1"/>
                </a:solidFill>
                <a:latin typeface="Century Gothic"/>
                <a:ea typeface="Century Gothic"/>
                <a:cs typeface="Century Gothic"/>
                <a:sym typeface="Century Gothic"/>
              </a:rPr>
              <a:t>ability</a:t>
            </a:r>
            <a:endParaRPr b="0" i="0" sz="3000" u="none" cap="none" strike="noStrike">
              <a:solidFill>
                <a:srgbClr val="000000"/>
              </a:solidFill>
              <a:latin typeface="Century Gothic"/>
              <a:ea typeface="Century Gothic"/>
              <a:cs typeface="Century Gothic"/>
              <a:sym typeface="Century Gothic"/>
            </a:endParaRPr>
          </a:p>
        </p:txBody>
      </p:sp>
      <p:sp>
        <p:nvSpPr>
          <p:cNvPr id="488" name="Google Shape;488;p32"/>
          <p:cNvSpPr txBox="1"/>
          <p:nvPr/>
        </p:nvSpPr>
        <p:spPr>
          <a:xfrm>
            <a:off x="400836" y="2864525"/>
            <a:ext cx="2129700" cy="5541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3000" u="none" cap="none" strike="noStrike">
                <a:solidFill>
                  <a:schemeClr val="dk1"/>
                </a:solidFill>
                <a:latin typeface="Century Gothic"/>
                <a:ea typeface="Century Gothic"/>
                <a:cs typeface="Century Gothic"/>
                <a:sym typeface="Century Gothic"/>
              </a:rPr>
              <a:t>loyal</a:t>
            </a:r>
            <a:endParaRPr b="0" i="0" sz="3000" u="none" cap="none" strike="noStrike">
              <a:solidFill>
                <a:srgbClr val="000000"/>
              </a:solidFill>
              <a:latin typeface="Century Gothic"/>
              <a:ea typeface="Century Gothic"/>
              <a:cs typeface="Century Gothic"/>
              <a:sym typeface="Century Gothic"/>
            </a:endParaRPr>
          </a:p>
        </p:txBody>
      </p:sp>
      <p:sp>
        <p:nvSpPr>
          <p:cNvPr id="489" name="Google Shape;489;p32"/>
          <p:cNvSpPr txBox="1"/>
          <p:nvPr/>
        </p:nvSpPr>
        <p:spPr>
          <a:xfrm>
            <a:off x="400836" y="3817840"/>
            <a:ext cx="2129700" cy="5541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3000" u="none" cap="none" strike="noStrike">
                <a:solidFill>
                  <a:schemeClr val="dk1"/>
                </a:solidFill>
                <a:latin typeface="Century Gothic"/>
                <a:ea typeface="Century Gothic"/>
                <a:cs typeface="Century Gothic"/>
                <a:sym typeface="Century Gothic"/>
              </a:rPr>
              <a:t>loyalty</a:t>
            </a:r>
            <a:endParaRPr b="0" i="0" sz="3000" u="none" cap="none" strike="noStrike">
              <a:solidFill>
                <a:srgbClr val="000000"/>
              </a:solidFill>
              <a:latin typeface="Century Gothic"/>
              <a:ea typeface="Century Gothic"/>
              <a:cs typeface="Century Gothic"/>
              <a:sym typeface="Century Gothic"/>
            </a:endParaRPr>
          </a:p>
        </p:txBody>
      </p:sp>
      <p:sp>
        <p:nvSpPr>
          <p:cNvPr id="490" name="Google Shape;490;p32"/>
          <p:cNvSpPr txBox="1"/>
          <p:nvPr/>
        </p:nvSpPr>
        <p:spPr>
          <a:xfrm>
            <a:off x="402761" y="4733439"/>
            <a:ext cx="2355300" cy="5541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3000" u="none" cap="none" strike="noStrike">
                <a:solidFill>
                  <a:schemeClr val="dk1"/>
                </a:solidFill>
                <a:latin typeface="Century Gothic"/>
                <a:ea typeface="Century Gothic"/>
                <a:cs typeface="Century Gothic"/>
                <a:sym typeface="Century Gothic"/>
              </a:rPr>
              <a:t>majesty</a:t>
            </a:r>
            <a:endParaRPr b="0" i="0" sz="3000" u="none" cap="none" strike="noStrike">
              <a:solidFill>
                <a:srgbClr val="000000"/>
              </a:solidFill>
              <a:latin typeface="Century Gothic"/>
              <a:ea typeface="Century Gothic"/>
              <a:cs typeface="Century Gothic"/>
              <a:sym typeface="Century Gothic"/>
            </a:endParaRPr>
          </a:p>
        </p:txBody>
      </p:sp>
      <p:sp>
        <p:nvSpPr>
          <p:cNvPr id="491" name="Google Shape;491;p32"/>
          <p:cNvSpPr txBox="1"/>
          <p:nvPr/>
        </p:nvSpPr>
        <p:spPr>
          <a:xfrm>
            <a:off x="398264" y="5660032"/>
            <a:ext cx="2752500" cy="5541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3000" u="none" cap="none" strike="noStrike">
                <a:solidFill>
                  <a:schemeClr val="dk1"/>
                </a:solidFill>
                <a:latin typeface="Century Gothic"/>
                <a:ea typeface="Century Gothic"/>
                <a:cs typeface="Century Gothic"/>
                <a:sym typeface="Century Gothic"/>
              </a:rPr>
              <a:t>majestic</a:t>
            </a:r>
            <a:endParaRPr b="0" i="0" sz="3000" u="none" cap="none" strike="noStrike">
              <a:solidFill>
                <a:srgbClr val="000000"/>
              </a:solidFill>
              <a:latin typeface="Century Gothic"/>
              <a:ea typeface="Century Gothic"/>
              <a:cs typeface="Century Gothic"/>
              <a:sym typeface="Century Gothic"/>
            </a:endParaRPr>
          </a:p>
        </p:txBody>
      </p:sp>
      <p:pic>
        <p:nvPicPr>
          <p:cNvPr id="492" name="Google Shape;492;p32"/>
          <p:cNvPicPr preferRelativeResize="0"/>
          <p:nvPr/>
        </p:nvPicPr>
        <p:blipFill rotWithShape="1">
          <a:blip r:embed="rId7">
            <a:alphaModFix/>
          </a:blip>
          <a:srcRect b="0" l="0" r="0" t="0"/>
          <a:stretch/>
        </p:blipFill>
        <p:spPr>
          <a:xfrm>
            <a:off x="3373287" y="1297881"/>
            <a:ext cx="3726226" cy="494794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7" name="Shape 497"/>
        <p:cNvGrpSpPr/>
        <p:nvPr/>
      </p:nvGrpSpPr>
      <p:grpSpPr>
        <a:xfrm>
          <a:off x="0" y="0"/>
          <a:ext cx="0" cy="0"/>
          <a:chOff x="0" y="0"/>
          <a:chExt cx="0" cy="0"/>
        </a:xfrm>
      </p:grpSpPr>
      <p:pic>
        <p:nvPicPr>
          <p:cNvPr descr="A picture containing clock&#10;&#10;Description automatically generated" id="498" name="Google Shape;498;p3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499" name="Google Shape;499;p3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00" name="Google Shape;500;p3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01" name="Google Shape;501;p3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02" name="Google Shape;502;p33"/>
          <p:cNvSpPr/>
          <p:nvPr/>
        </p:nvSpPr>
        <p:spPr>
          <a:xfrm>
            <a:off x="212449" y="285508"/>
            <a:ext cx="10981571"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503" name="Google Shape;503;p33"/>
          <p:cNvSpPr txBox="1"/>
          <p:nvPr/>
        </p:nvSpPr>
        <p:spPr>
          <a:xfrm>
            <a:off x="819040" y="1428304"/>
            <a:ext cx="10981500" cy="1939500"/>
          </a:xfrm>
          <a:prstGeom prst="rect">
            <a:avLst/>
          </a:prstGeom>
          <a:noFill/>
          <a:ln cap="flat" cmpd="sng" w="28575">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Century Gothic"/>
                <a:ea typeface="Century Gothic"/>
                <a:cs typeface="Century Gothic"/>
                <a:sym typeface="Century Gothic"/>
              </a:rPr>
              <a:t>Fiona fed the dog.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Century Gothic"/>
                <a:ea typeface="Century Gothic"/>
                <a:cs typeface="Century Gothic"/>
                <a:sym typeface="Century Gothic"/>
              </a:rPr>
              <a:t>Fiona washed the car.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Century Gothic"/>
                <a:ea typeface="Century Gothic"/>
                <a:cs typeface="Century Gothic"/>
                <a:sym typeface="Century Gothic"/>
              </a:rPr>
              <a:t>Fiona fed the dog </a:t>
            </a:r>
            <a:r>
              <a:rPr b="1" i="0" lang="en-US" sz="4000" u="none" cap="none" strike="noStrike">
                <a:solidFill>
                  <a:schemeClr val="dk1"/>
                </a:solidFill>
                <a:latin typeface="Century Gothic"/>
                <a:ea typeface="Century Gothic"/>
                <a:cs typeface="Century Gothic"/>
                <a:sym typeface="Century Gothic"/>
              </a:rPr>
              <a:t>and </a:t>
            </a:r>
            <a:r>
              <a:rPr b="0" i="0" lang="en-US" sz="4000" u="none" cap="none" strike="noStrike">
                <a:solidFill>
                  <a:schemeClr val="dk1"/>
                </a:solidFill>
                <a:latin typeface="Century Gothic"/>
                <a:ea typeface="Century Gothic"/>
                <a:cs typeface="Century Gothic"/>
                <a:sym typeface="Century Gothic"/>
              </a:rPr>
              <a:t>washed the car.</a:t>
            </a:r>
            <a:endParaRPr b="0" i="0" sz="1400" u="none" cap="none" strike="noStrike">
              <a:solidFill>
                <a:srgbClr val="000000"/>
              </a:solidFill>
              <a:latin typeface="Arial"/>
              <a:ea typeface="Arial"/>
              <a:cs typeface="Arial"/>
              <a:sym typeface="Arial"/>
            </a:endParaRPr>
          </a:p>
        </p:txBody>
      </p:sp>
      <p:sp>
        <p:nvSpPr>
          <p:cNvPr id="504" name="Google Shape;504;p33"/>
          <p:cNvSpPr txBox="1"/>
          <p:nvPr/>
        </p:nvSpPr>
        <p:spPr>
          <a:xfrm>
            <a:off x="1191949" y="3834863"/>
            <a:ext cx="102357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With a partner, </a:t>
            </a:r>
            <a:r>
              <a:rPr b="1" i="0" lang="en-US" sz="3200" u="none" cap="none" strike="noStrike">
                <a:solidFill>
                  <a:schemeClr val="dk1"/>
                </a:solidFill>
                <a:latin typeface="Century Gothic"/>
                <a:ea typeface="Century Gothic"/>
                <a:cs typeface="Century Gothic"/>
                <a:sym typeface="Century Gothic"/>
              </a:rPr>
              <a:t>create </a:t>
            </a:r>
            <a:r>
              <a:rPr b="0" i="0" lang="en-US" sz="3200" u="none" cap="none" strike="noStrike">
                <a:solidFill>
                  <a:schemeClr val="dk1"/>
                </a:solidFill>
                <a:latin typeface="Century Gothic"/>
                <a:ea typeface="Century Gothic"/>
                <a:cs typeface="Century Gothic"/>
                <a:sym typeface="Century Gothic"/>
              </a:rPr>
              <a:t>an oral sentence that contains a compound subject and a compound predicate. </a:t>
            </a:r>
            <a:r>
              <a:rPr b="1" i="0" lang="en-US" sz="3200" u="none" cap="none" strike="noStrike">
                <a:solidFill>
                  <a:schemeClr val="dk1"/>
                </a:solidFill>
                <a:latin typeface="Century Gothic"/>
                <a:ea typeface="Century Gothic"/>
                <a:cs typeface="Century Gothic"/>
                <a:sym typeface="Century Gothic"/>
              </a:rPr>
              <a:t>Share</a:t>
            </a:r>
            <a:r>
              <a:rPr b="0" i="0" lang="en-US" sz="3200" u="none" cap="none" strike="noStrike">
                <a:solidFill>
                  <a:schemeClr val="dk1"/>
                </a:solidFill>
                <a:latin typeface="Century Gothic"/>
                <a:ea typeface="Century Gothic"/>
                <a:cs typeface="Century Gothic"/>
                <a:sym typeface="Century Gothic"/>
              </a:rPr>
              <a:t> with another pair and </a:t>
            </a:r>
            <a:r>
              <a:rPr b="1" i="0" lang="en-US" sz="3200" u="none" cap="none" strike="noStrike">
                <a:solidFill>
                  <a:schemeClr val="dk1"/>
                </a:solidFill>
                <a:latin typeface="Century Gothic"/>
                <a:ea typeface="Century Gothic"/>
                <a:cs typeface="Century Gothic"/>
                <a:sym typeface="Century Gothic"/>
              </a:rPr>
              <a:t>identify</a:t>
            </a:r>
            <a:r>
              <a:rPr b="0" i="0" lang="en-US" sz="3200" u="none" cap="none" strike="noStrike">
                <a:solidFill>
                  <a:schemeClr val="dk1"/>
                </a:solidFill>
                <a:latin typeface="Century Gothic"/>
                <a:ea typeface="Century Gothic"/>
                <a:cs typeface="Century Gothic"/>
                <a:sym typeface="Century Gothic"/>
              </a:rPr>
              <a:t> which words make up each component.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pic>
        <p:nvPicPr>
          <p:cNvPr descr="A picture containing drawing, lamp&#10;&#10;Description automatically generated" id="509" name="Google Shape;509;p34"/>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510" name="Google Shape;510;p34"/>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511" name="Google Shape;511;p34"/>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512" name="Google Shape;512;p34"/>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3</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513" name="Google Shape;513;p34"/>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514" name="Google Shape;514;p3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pic>
        <p:nvPicPr>
          <p:cNvPr descr="A picture containing clock&#10;&#10;Description automatically generated" id="520" name="Google Shape;520;p9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21" name="Google Shape;521;p9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22" name="Google Shape;522;p9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23" name="Google Shape;523;p9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24" name="Google Shape;524;p9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400" u="none" cap="none" strike="noStrike">
                <a:solidFill>
                  <a:schemeClr val="lt1"/>
                </a:solidFill>
                <a:latin typeface="Century Gothic"/>
                <a:ea typeface="Century Gothic"/>
                <a:cs typeface="Century Gothic"/>
                <a:sym typeface="Century Gothic"/>
              </a:rPr>
              <a:t>  Close Read – Analyze Main Idea and Details</a:t>
            </a:r>
            <a:endParaRPr b="0" i="0" sz="3400" u="none" cap="none" strike="noStrike">
              <a:solidFill>
                <a:srgbClr val="000000"/>
              </a:solidFill>
              <a:latin typeface="Century Gothic"/>
              <a:ea typeface="Century Gothic"/>
              <a:cs typeface="Century Gothic"/>
              <a:sym typeface="Century Gothic"/>
            </a:endParaRPr>
          </a:p>
        </p:txBody>
      </p:sp>
      <p:sp>
        <p:nvSpPr>
          <p:cNvPr id="525" name="Google Shape;525;p9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56</a:t>
            </a:r>
            <a:endParaRPr b="0" i="0" sz="1400" u="none" cap="none" strike="noStrike">
              <a:solidFill>
                <a:srgbClr val="000000"/>
              </a:solidFill>
              <a:latin typeface="Century Gothic"/>
              <a:ea typeface="Century Gothic"/>
              <a:cs typeface="Century Gothic"/>
              <a:sym typeface="Century Gothic"/>
            </a:endParaRPr>
          </a:p>
        </p:txBody>
      </p:sp>
      <p:sp>
        <p:nvSpPr>
          <p:cNvPr id="526" name="Google Shape;526;p93"/>
          <p:cNvSpPr txBox="1"/>
          <p:nvPr/>
        </p:nvSpPr>
        <p:spPr>
          <a:xfrm>
            <a:off x="6096000" y="3150825"/>
            <a:ext cx="5204132"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56 in your Student Interactive.</a:t>
            </a:r>
            <a:endParaRPr b="0" i="0" sz="3200" u="none" cap="none" strike="noStrike">
              <a:solidFill>
                <a:srgbClr val="000000"/>
              </a:solidFill>
              <a:latin typeface="Arial"/>
              <a:ea typeface="Arial"/>
              <a:cs typeface="Arial"/>
              <a:sym typeface="Arial"/>
            </a:endParaRPr>
          </a:p>
        </p:txBody>
      </p:sp>
      <p:pic>
        <p:nvPicPr>
          <p:cNvPr id="527" name="Google Shape;527;p93"/>
          <p:cNvPicPr preferRelativeResize="0"/>
          <p:nvPr/>
        </p:nvPicPr>
        <p:blipFill rotWithShape="1">
          <a:blip r:embed="rId6">
            <a:alphaModFix/>
          </a:blip>
          <a:srcRect b="0" l="0" r="0" t="0"/>
          <a:stretch/>
        </p:blipFill>
        <p:spPr>
          <a:xfrm>
            <a:off x="1603269" y="1297873"/>
            <a:ext cx="3896786" cy="519571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pic>
        <p:nvPicPr>
          <p:cNvPr descr="A picture containing clock&#10;&#10;Description automatically generated" id="533" name="Google Shape;533;p2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34" name="Google Shape;534;p2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35" name="Google Shape;535;p2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36" name="Google Shape;536;p2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37" name="Google Shape;537;p2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400" u="none" cap="none" strike="noStrike">
                <a:solidFill>
                  <a:schemeClr val="lt1"/>
                </a:solidFill>
                <a:latin typeface="Century Gothic"/>
                <a:ea typeface="Century Gothic"/>
                <a:cs typeface="Century Gothic"/>
                <a:sym typeface="Century Gothic"/>
              </a:rPr>
              <a:t>  Close Read – Analyze Main Idea and Details</a:t>
            </a:r>
            <a:endParaRPr b="0" i="0" sz="3400" u="none" cap="none" strike="noStrike">
              <a:solidFill>
                <a:srgbClr val="000000"/>
              </a:solidFill>
              <a:latin typeface="Century Gothic"/>
              <a:ea typeface="Century Gothic"/>
              <a:cs typeface="Century Gothic"/>
              <a:sym typeface="Century Gothic"/>
            </a:endParaRPr>
          </a:p>
        </p:txBody>
      </p:sp>
      <p:sp>
        <p:nvSpPr>
          <p:cNvPr id="538" name="Google Shape;538;p2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59</a:t>
            </a:r>
            <a:endParaRPr b="0" i="0" sz="1400" u="none" cap="none" strike="noStrike">
              <a:solidFill>
                <a:srgbClr val="000000"/>
              </a:solidFill>
              <a:latin typeface="Century Gothic"/>
              <a:ea typeface="Century Gothic"/>
              <a:cs typeface="Century Gothic"/>
              <a:sym typeface="Century Gothic"/>
            </a:endParaRPr>
          </a:p>
        </p:txBody>
      </p:sp>
      <p:sp>
        <p:nvSpPr>
          <p:cNvPr id="539" name="Google Shape;539;p20"/>
          <p:cNvSpPr txBox="1"/>
          <p:nvPr/>
        </p:nvSpPr>
        <p:spPr>
          <a:xfrm>
            <a:off x="6096000" y="3150825"/>
            <a:ext cx="5204132"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59 in your Student Interactive.</a:t>
            </a:r>
            <a:endParaRPr b="0" i="0" sz="3200" u="none" cap="none" strike="noStrike">
              <a:solidFill>
                <a:srgbClr val="000000"/>
              </a:solidFill>
              <a:latin typeface="Arial"/>
              <a:ea typeface="Arial"/>
              <a:cs typeface="Arial"/>
              <a:sym typeface="Arial"/>
            </a:endParaRPr>
          </a:p>
        </p:txBody>
      </p:sp>
      <p:pic>
        <p:nvPicPr>
          <p:cNvPr id="540" name="Google Shape;540;p20"/>
          <p:cNvPicPr preferRelativeResize="0"/>
          <p:nvPr/>
        </p:nvPicPr>
        <p:blipFill rotWithShape="1">
          <a:blip r:embed="rId6">
            <a:alphaModFix/>
          </a:blip>
          <a:srcRect b="0" l="0" r="0" t="0"/>
          <a:stretch/>
        </p:blipFill>
        <p:spPr>
          <a:xfrm>
            <a:off x="1591124" y="1297876"/>
            <a:ext cx="3852549" cy="501947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5" name="Shape 545"/>
        <p:cNvGrpSpPr/>
        <p:nvPr/>
      </p:nvGrpSpPr>
      <p:grpSpPr>
        <a:xfrm>
          <a:off x="0" y="0"/>
          <a:ext cx="0" cy="0"/>
          <a:chOff x="0" y="0"/>
          <a:chExt cx="0" cy="0"/>
        </a:xfrm>
      </p:grpSpPr>
      <p:pic>
        <p:nvPicPr>
          <p:cNvPr descr="A picture containing clock&#10;&#10;Description automatically generated" id="546" name="Google Shape;546;p2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47" name="Google Shape;547;p2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48" name="Google Shape;548;p2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49" name="Google Shape;549;p2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50" name="Google Shape;550;p2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400" u="none" cap="none" strike="noStrike">
                <a:solidFill>
                  <a:schemeClr val="lt1"/>
                </a:solidFill>
                <a:latin typeface="Century Gothic"/>
                <a:ea typeface="Century Gothic"/>
                <a:cs typeface="Century Gothic"/>
                <a:sym typeface="Century Gothic"/>
              </a:rPr>
              <a:t>  Close Read – Analyze Main Idea and Details</a:t>
            </a:r>
            <a:endParaRPr b="0" i="0" sz="3400" u="none" cap="none" strike="noStrike">
              <a:solidFill>
                <a:srgbClr val="000000"/>
              </a:solidFill>
              <a:latin typeface="Century Gothic"/>
              <a:ea typeface="Century Gothic"/>
              <a:cs typeface="Century Gothic"/>
              <a:sym typeface="Century Gothic"/>
            </a:endParaRPr>
          </a:p>
        </p:txBody>
      </p:sp>
      <p:sp>
        <p:nvSpPr>
          <p:cNvPr id="551" name="Google Shape;551;p21"/>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60</a:t>
            </a:r>
            <a:endParaRPr b="0" i="0" sz="1400" u="none" cap="none" strike="noStrike">
              <a:solidFill>
                <a:srgbClr val="000000"/>
              </a:solidFill>
              <a:latin typeface="Century Gothic"/>
              <a:ea typeface="Century Gothic"/>
              <a:cs typeface="Century Gothic"/>
              <a:sym typeface="Century Gothic"/>
            </a:endParaRPr>
          </a:p>
        </p:txBody>
      </p:sp>
      <p:sp>
        <p:nvSpPr>
          <p:cNvPr id="552" name="Google Shape;552;p21"/>
          <p:cNvSpPr txBox="1"/>
          <p:nvPr/>
        </p:nvSpPr>
        <p:spPr>
          <a:xfrm>
            <a:off x="6096000" y="3150825"/>
            <a:ext cx="5204132"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60 in your Student Interactive.</a:t>
            </a:r>
            <a:endParaRPr b="0" i="0" sz="3200" u="none" cap="none" strike="noStrike">
              <a:solidFill>
                <a:srgbClr val="000000"/>
              </a:solidFill>
              <a:latin typeface="Arial"/>
              <a:ea typeface="Arial"/>
              <a:cs typeface="Arial"/>
              <a:sym typeface="Arial"/>
            </a:endParaRPr>
          </a:p>
        </p:txBody>
      </p:sp>
      <p:pic>
        <p:nvPicPr>
          <p:cNvPr id="553" name="Google Shape;553;p21"/>
          <p:cNvPicPr preferRelativeResize="0"/>
          <p:nvPr/>
        </p:nvPicPr>
        <p:blipFill rotWithShape="1">
          <a:blip r:embed="rId6">
            <a:alphaModFix/>
          </a:blip>
          <a:srcRect b="0" l="0" r="0" t="0"/>
          <a:stretch/>
        </p:blipFill>
        <p:spPr>
          <a:xfrm>
            <a:off x="1794602" y="1135675"/>
            <a:ext cx="4040762" cy="536189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pic>
        <p:nvPicPr>
          <p:cNvPr descr="A picture containing clock&#10;&#10;Description automatically generated" id="559" name="Google Shape;559;p2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60" name="Google Shape;560;p2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61" name="Google Shape;561;p2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62" name="Google Shape;562;p2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63" name="Google Shape;563;p2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400" u="none" cap="none" strike="noStrike">
                <a:solidFill>
                  <a:schemeClr val="lt1"/>
                </a:solidFill>
                <a:latin typeface="Century Gothic"/>
                <a:ea typeface="Century Gothic"/>
                <a:cs typeface="Century Gothic"/>
                <a:sym typeface="Century Gothic"/>
              </a:rPr>
              <a:t>  Close Read – Analyze Main Idea and Details</a:t>
            </a:r>
            <a:endParaRPr b="0" i="0" sz="3400" u="none" cap="none" strike="noStrike">
              <a:solidFill>
                <a:srgbClr val="000000"/>
              </a:solidFill>
              <a:latin typeface="Century Gothic"/>
              <a:ea typeface="Century Gothic"/>
              <a:cs typeface="Century Gothic"/>
              <a:sym typeface="Century Gothic"/>
            </a:endParaRPr>
          </a:p>
        </p:txBody>
      </p:sp>
      <p:sp>
        <p:nvSpPr>
          <p:cNvPr id="564" name="Google Shape;564;p2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63</a:t>
            </a:r>
            <a:endParaRPr b="0" i="0" sz="1400" u="none" cap="none" strike="noStrike">
              <a:solidFill>
                <a:srgbClr val="000000"/>
              </a:solidFill>
              <a:latin typeface="Century Gothic"/>
              <a:ea typeface="Century Gothic"/>
              <a:cs typeface="Century Gothic"/>
              <a:sym typeface="Century Gothic"/>
            </a:endParaRPr>
          </a:p>
        </p:txBody>
      </p:sp>
      <p:sp>
        <p:nvSpPr>
          <p:cNvPr id="565" name="Google Shape;565;p22"/>
          <p:cNvSpPr txBox="1"/>
          <p:nvPr/>
        </p:nvSpPr>
        <p:spPr>
          <a:xfrm>
            <a:off x="6096000" y="3150825"/>
            <a:ext cx="5204132"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63 in your Student Interactive.</a:t>
            </a:r>
            <a:endParaRPr b="0" i="0" sz="3200" u="none" cap="none" strike="noStrike">
              <a:solidFill>
                <a:srgbClr val="000000"/>
              </a:solidFill>
              <a:latin typeface="Arial"/>
              <a:ea typeface="Arial"/>
              <a:cs typeface="Arial"/>
              <a:sym typeface="Arial"/>
            </a:endParaRPr>
          </a:p>
        </p:txBody>
      </p:sp>
      <p:pic>
        <p:nvPicPr>
          <p:cNvPr id="566" name="Google Shape;566;p22"/>
          <p:cNvPicPr preferRelativeResize="0"/>
          <p:nvPr/>
        </p:nvPicPr>
        <p:blipFill rotWithShape="1">
          <a:blip r:embed="rId6">
            <a:alphaModFix/>
          </a:blip>
          <a:srcRect b="0" l="0" r="0" t="0"/>
          <a:stretch/>
        </p:blipFill>
        <p:spPr>
          <a:xfrm>
            <a:off x="1612949" y="1152375"/>
            <a:ext cx="4156352" cy="546888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1" name="Shape 571"/>
        <p:cNvGrpSpPr/>
        <p:nvPr/>
      </p:nvGrpSpPr>
      <p:grpSpPr>
        <a:xfrm>
          <a:off x="0" y="0"/>
          <a:ext cx="0" cy="0"/>
          <a:chOff x="0" y="0"/>
          <a:chExt cx="0" cy="0"/>
        </a:xfrm>
      </p:grpSpPr>
      <p:pic>
        <p:nvPicPr>
          <p:cNvPr descr="A picture containing clock&#10;&#10;Description automatically generated" id="572" name="Google Shape;572;p2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73" name="Google Shape;573;p2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74" name="Google Shape;574;p2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75" name="Google Shape;575;p2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76" name="Google Shape;576;p2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3400" u="none" cap="none" strike="noStrike">
                <a:solidFill>
                  <a:schemeClr val="lt1"/>
                </a:solidFill>
                <a:latin typeface="Century Gothic"/>
                <a:ea typeface="Century Gothic"/>
                <a:cs typeface="Century Gothic"/>
                <a:sym typeface="Century Gothic"/>
              </a:rPr>
              <a:t>  Close Read – Analyze Main Idea and Details</a:t>
            </a:r>
            <a:endParaRPr b="0" i="0" sz="3400" u="none" cap="none" strike="noStrike">
              <a:solidFill>
                <a:srgbClr val="000000"/>
              </a:solidFill>
              <a:latin typeface="Century Gothic"/>
              <a:ea typeface="Century Gothic"/>
              <a:cs typeface="Century Gothic"/>
              <a:sym typeface="Century Gothic"/>
            </a:endParaRPr>
          </a:p>
        </p:txBody>
      </p:sp>
      <p:sp>
        <p:nvSpPr>
          <p:cNvPr id="577" name="Google Shape;577;p2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66</a:t>
            </a:r>
            <a:endParaRPr b="0" i="0" sz="1400" u="none" cap="none" strike="noStrike">
              <a:solidFill>
                <a:srgbClr val="000000"/>
              </a:solidFill>
              <a:latin typeface="Century Gothic"/>
              <a:ea typeface="Century Gothic"/>
              <a:cs typeface="Century Gothic"/>
              <a:sym typeface="Century Gothic"/>
            </a:endParaRPr>
          </a:p>
        </p:txBody>
      </p:sp>
      <p:sp>
        <p:nvSpPr>
          <p:cNvPr id="578" name="Google Shape;578;p23"/>
          <p:cNvSpPr txBox="1"/>
          <p:nvPr/>
        </p:nvSpPr>
        <p:spPr>
          <a:xfrm>
            <a:off x="6096000" y="3150825"/>
            <a:ext cx="5204132"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66 in your Student Interactive.</a:t>
            </a:r>
            <a:endParaRPr b="0" i="0" sz="3200" u="none" cap="none" strike="noStrike">
              <a:solidFill>
                <a:srgbClr val="000000"/>
              </a:solidFill>
              <a:latin typeface="Arial"/>
              <a:ea typeface="Arial"/>
              <a:cs typeface="Arial"/>
              <a:sym typeface="Arial"/>
            </a:endParaRPr>
          </a:p>
        </p:txBody>
      </p:sp>
      <p:pic>
        <p:nvPicPr>
          <p:cNvPr id="579" name="Google Shape;579;p23"/>
          <p:cNvPicPr preferRelativeResize="0"/>
          <p:nvPr/>
        </p:nvPicPr>
        <p:blipFill rotWithShape="1">
          <a:blip r:embed="rId6">
            <a:alphaModFix/>
          </a:blip>
          <a:srcRect b="0" l="0" r="0" t="0"/>
          <a:stretch/>
        </p:blipFill>
        <p:spPr>
          <a:xfrm>
            <a:off x="1706163" y="1269665"/>
            <a:ext cx="4037688" cy="530283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4" name="Shape 584"/>
        <p:cNvGrpSpPr/>
        <p:nvPr/>
      </p:nvGrpSpPr>
      <p:grpSpPr>
        <a:xfrm>
          <a:off x="0" y="0"/>
          <a:ext cx="0" cy="0"/>
          <a:chOff x="0" y="0"/>
          <a:chExt cx="0" cy="0"/>
        </a:xfrm>
      </p:grpSpPr>
      <p:pic>
        <p:nvPicPr>
          <p:cNvPr descr="A picture containing clock&#10;&#10;Description automatically generated" id="585" name="Google Shape;585;p4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586" name="Google Shape;586;p4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587" name="Google Shape;587;p4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588" name="Google Shape;588;p4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589" name="Google Shape;589;p4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Analyze Main Idea and Details</a:t>
            </a:r>
            <a:endParaRPr b="0" i="0" sz="1400" u="none" cap="none" strike="noStrike">
              <a:solidFill>
                <a:srgbClr val="000000"/>
              </a:solidFill>
              <a:latin typeface="Century Gothic"/>
              <a:ea typeface="Century Gothic"/>
              <a:cs typeface="Century Gothic"/>
              <a:sym typeface="Century Gothic"/>
            </a:endParaRPr>
          </a:p>
        </p:txBody>
      </p:sp>
      <p:sp>
        <p:nvSpPr>
          <p:cNvPr id="590" name="Google Shape;590;p42"/>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70</a:t>
            </a:r>
            <a:endParaRPr b="0" i="0" sz="1400" u="none" cap="none" strike="noStrike">
              <a:solidFill>
                <a:srgbClr val="000000"/>
              </a:solidFill>
              <a:latin typeface="Century Gothic"/>
              <a:ea typeface="Century Gothic"/>
              <a:cs typeface="Century Gothic"/>
              <a:sym typeface="Century Gothic"/>
            </a:endParaRPr>
          </a:p>
        </p:txBody>
      </p:sp>
      <p:sp>
        <p:nvSpPr>
          <p:cNvPr id="591" name="Google Shape;591;p42"/>
          <p:cNvSpPr txBox="1"/>
          <p:nvPr/>
        </p:nvSpPr>
        <p:spPr>
          <a:xfrm>
            <a:off x="6096000" y="2972600"/>
            <a:ext cx="5419658" cy="15696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70 in your Student Interactive and </a:t>
            </a:r>
            <a:r>
              <a:rPr b="1" i="0" lang="en-US" sz="3200" u="none" cap="none" strike="noStrike">
                <a:solidFill>
                  <a:srgbClr val="000000"/>
                </a:solidFill>
                <a:latin typeface="Century Gothic"/>
                <a:ea typeface="Century Gothic"/>
                <a:cs typeface="Century Gothic"/>
                <a:sym typeface="Century Gothic"/>
              </a:rPr>
              <a:t>complete</a:t>
            </a:r>
            <a:r>
              <a:rPr b="0" i="0" lang="en-US" sz="3200" u="none" cap="none" strike="noStrike">
                <a:solidFill>
                  <a:srgbClr val="000000"/>
                </a:solidFill>
                <a:latin typeface="Century Gothic"/>
                <a:ea typeface="Century Gothic"/>
                <a:cs typeface="Century Gothic"/>
                <a:sym typeface="Century Gothic"/>
              </a:rPr>
              <a:t> the activity. </a:t>
            </a:r>
            <a:endParaRPr b="0" i="0" sz="3200" u="none" cap="none" strike="noStrike">
              <a:solidFill>
                <a:srgbClr val="000000"/>
              </a:solidFill>
              <a:latin typeface="Century Gothic"/>
              <a:ea typeface="Century Gothic"/>
              <a:cs typeface="Century Gothic"/>
              <a:sym typeface="Century Gothic"/>
            </a:endParaRPr>
          </a:p>
        </p:txBody>
      </p:sp>
      <p:pic>
        <p:nvPicPr>
          <p:cNvPr id="592" name="Google Shape;592;p42"/>
          <p:cNvPicPr preferRelativeResize="0"/>
          <p:nvPr/>
        </p:nvPicPr>
        <p:blipFill rotWithShape="1">
          <a:blip r:embed="rId6">
            <a:alphaModFix/>
          </a:blip>
          <a:srcRect b="0" l="0" r="0" t="0"/>
          <a:stretch/>
        </p:blipFill>
        <p:spPr>
          <a:xfrm>
            <a:off x="7062075" y="1826325"/>
            <a:ext cx="2750026" cy="964425"/>
          </a:xfrm>
          <a:prstGeom prst="rect">
            <a:avLst/>
          </a:prstGeom>
          <a:noFill/>
          <a:ln>
            <a:noFill/>
          </a:ln>
        </p:spPr>
      </p:pic>
      <p:pic>
        <p:nvPicPr>
          <p:cNvPr id="593" name="Google Shape;593;p42"/>
          <p:cNvPicPr preferRelativeResize="0"/>
          <p:nvPr/>
        </p:nvPicPr>
        <p:blipFill rotWithShape="1">
          <a:blip r:embed="rId7">
            <a:alphaModFix/>
          </a:blip>
          <a:srcRect b="0" l="0" r="0" t="0"/>
          <a:stretch/>
        </p:blipFill>
        <p:spPr>
          <a:xfrm>
            <a:off x="1563675" y="1208063"/>
            <a:ext cx="3896350" cy="509872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8" name="Shape 598"/>
        <p:cNvGrpSpPr/>
        <p:nvPr/>
      </p:nvGrpSpPr>
      <p:grpSpPr>
        <a:xfrm>
          <a:off x="0" y="0"/>
          <a:ext cx="0" cy="0"/>
          <a:chOff x="0" y="0"/>
          <a:chExt cx="0" cy="0"/>
        </a:xfrm>
      </p:grpSpPr>
      <p:pic>
        <p:nvPicPr>
          <p:cNvPr descr="A picture containing clock&#10;&#10;Description automatically generated" id="599" name="Google Shape;599;p4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00" name="Google Shape;600;p4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01" name="Google Shape;601;p4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02" name="Google Shape;602;p4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03" name="Google Shape;603;p43"/>
          <p:cNvSpPr/>
          <p:nvPr/>
        </p:nvSpPr>
        <p:spPr>
          <a:xfrm>
            <a:off x="212450" y="26791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3600"/>
              <a:buFont typeface="Arial"/>
              <a:buNone/>
            </a:pPr>
            <a:r>
              <a:rPr b="0" i="0" lang="en-US" sz="4000" u="none" cap="none" strike="noStrike">
                <a:solidFill>
                  <a:schemeClr val="lt1"/>
                </a:solidFill>
                <a:latin typeface="Century Gothic"/>
                <a:ea typeface="Century Gothic"/>
                <a:cs typeface="Century Gothic"/>
                <a:sym typeface="Century Gothic"/>
              </a:rPr>
              <a:t>   Read Like a Writer</a:t>
            </a:r>
            <a:endParaRPr b="0" i="0" sz="4000" u="none" cap="none" strike="noStrike">
              <a:solidFill>
                <a:srgbClr val="000000"/>
              </a:solidFill>
              <a:latin typeface="Century Gothic"/>
              <a:ea typeface="Century Gothic"/>
              <a:cs typeface="Century Gothic"/>
              <a:sym typeface="Century Gothic"/>
            </a:endParaRPr>
          </a:p>
        </p:txBody>
      </p:sp>
      <p:sp>
        <p:nvSpPr>
          <p:cNvPr id="604" name="Google Shape;604;p43"/>
          <p:cNvSpPr/>
          <p:nvPr/>
        </p:nvSpPr>
        <p:spPr>
          <a:xfrm>
            <a:off x="9953100" y="140900"/>
            <a:ext cx="20664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75</a:t>
            </a:r>
            <a:endParaRPr b="0" i="0" sz="1400" u="none" cap="none" strike="noStrike">
              <a:solidFill>
                <a:srgbClr val="000000"/>
              </a:solidFill>
              <a:latin typeface="Century Gothic"/>
              <a:ea typeface="Century Gothic"/>
              <a:cs typeface="Century Gothic"/>
              <a:sym typeface="Century Gothic"/>
            </a:endParaRPr>
          </a:p>
        </p:txBody>
      </p:sp>
      <p:sp>
        <p:nvSpPr>
          <p:cNvPr id="605" name="Google Shape;605;p43"/>
          <p:cNvSpPr txBox="1"/>
          <p:nvPr/>
        </p:nvSpPr>
        <p:spPr>
          <a:xfrm>
            <a:off x="6318017" y="3085985"/>
            <a:ext cx="5318460"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75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606" name="Google Shape;606;p43"/>
          <p:cNvPicPr preferRelativeResize="0"/>
          <p:nvPr/>
        </p:nvPicPr>
        <p:blipFill rotWithShape="1">
          <a:blip r:embed="rId6">
            <a:alphaModFix/>
          </a:blip>
          <a:srcRect b="0" l="0" r="0" t="0"/>
          <a:stretch/>
        </p:blipFill>
        <p:spPr>
          <a:xfrm>
            <a:off x="1602024" y="1298000"/>
            <a:ext cx="3930050" cy="517687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pic>
        <p:nvPicPr>
          <p:cNvPr descr="A picture containing clock&#10;&#10;Description automatically generated" id="118" name="Google Shape;118;p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19" name="Google Shape;119;p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20" name="Google Shape;120;p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21" name="Google Shape;121;p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22" name="Google Shape;122;p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Interact with Sources </a:t>
            </a:r>
            <a:endParaRPr b="0" i="0" sz="1400" u="none" cap="none" strike="noStrike">
              <a:solidFill>
                <a:srgbClr val="000000"/>
              </a:solidFill>
              <a:latin typeface="Century Gothic"/>
              <a:ea typeface="Century Gothic"/>
              <a:cs typeface="Century Gothic"/>
              <a:sym typeface="Century Gothic"/>
            </a:endParaRPr>
          </a:p>
        </p:txBody>
      </p:sp>
      <p:sp>
        <p:nvSpPr>
          <p:cNvPr id="123" name="Google Shape;123;p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50, 51 </a:t>
            </a:r>
            <a:endParaRPr b="1" i="0" sz="2400" u="none" cap="none" strike="noStrike">
              <a:solidFill>
                <a:schemeClr val="lt1"/>
              </a:solidFill>
              <a:latin typeface="Century Gothic"/>
              <a:ea typeface="Century Gothic"/>
              <a:cs typeface="Century Gothic"/>
              <a:sym typeface="Century Gothic"/>
            </a:endParaRPr>
          </a:p>
        </p:txBody>
      </p:sp>
      <p:sp>
        <p:nvSpPr>
          <p:cNvPr id="124" name="Google Shape;124;p4"/>
          <p:cNvSpPr txBox="1"/>
          <p:nvPr/>
        </p:nvSpPr>
        <p:spPr>
          <a:xfrm>
            <a:off x="8552033" y="3181547"/>
            <a:ext cx="3669000" cy="1384954"/>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dk1"/>
                </a:solidFill>
                <a:latin typeface="Century Gothic"/>
                <a:ea typeface="Century Gothic"/>
                <a:cs typeface="Century Gothic"/>
                <a:sym typeface="Century Gothic"/>
              </a:rPr>
              <a:t>Freewrite </a:t>
            </a:r>
            <a:r>
              <a:rPr b="0" i="0" lang="en-US" sz="2800" u="none" cap="none" strike="noStrike">
                <a:solidFill>
                  <a:schemeClr val="dk1"/>
                </a:solidFill>
                <a:latin typeface="Century Gothic"/>
                <a:ea typeface="Century Gothic"/>
                <a:cs typeface="Century Gothic"/>
                <a:sym typeface="Century Gothic"/>
              </a:rPr>
              <a:t>the answer to the Quickwrite on p. 51.</a:t>
            </a:r>
            <a:endParaRPr b="0" i="0" sz="1400" u="none" cap="none" strike="noStrike">
              <a:solidFill>
                <a:srgbClr val="000000"/>
              </a:solidFill>
              <a:latin typeface="Arial"/>
              <a:ea typeface="Arial"/>
              <a:cs typeface="Arial"/>
              <a:sym typeface="Arial"/>
            </a:endParaRPr>
          </a:p>
        </p:txBody>
      </p:sp>
      <p:pic>
        <p:nvPicPr>
          <p:cNvPr id="125" name="Google Shape;125;p4"/>
          <p:cNvPicPr preferRelativeResize="0"/>
          <p:nvPr/>
        </p:nvPicPr>
        <p:blipFill rotWithShape="1">
          <a:blip r:embed="rId6">
            <a:alphaModFix/>
          </a:blip>
          <a:srcRect b="0" l="0" r="0" t="0"/>
          <a:stretch/>
        </p:blipFill>
        <p:spPr>
          <a:xfrm>
            <a:off x="670337" y="1180349"/>
            <a:ext cx="3716947" cy="5011864"/>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126" name="Google Shape;126;p4"/>
          <p:cNvPicPr preferRelativeResize="0"/>
          <p:nvPr/>
        </p:nvPicPr>
        <p:blipFill rotWithShape="1">
          <a:blip r:embed="rId7">
            <a:alphaModFix/>
          </a:blip>
          <a:srcRect b="0" l="0" r="0" t="0"/>
          <a:stretch/>
        </p:blipFill>
        <p:spPr>
          <a:xfrm>
            <a:off x="4397579" y="1180349"/>
            <a:ext cx="3716946" cy="50238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pic>
        <p:nvPicPr>
          <p:cNvPr descr="A picture containing clock&#10;&#10;Description automatically generated" id="612" name="Google Shape;612;p4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13" name="Google Shape;613;p4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14" name="Google Shape;614;p4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15" name="Google Shape;615;p4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16" name="Google Shape;616;p44"/>
          <p:cNvSpPr/>
          <p:nvPr/>
        </p:nvSpPr>
        <p:spPr>
          <a:xfrm>
            <a:off x="212449" y="286789"/>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Word Study </a:t>
            </a:r>
            <a:endParaRPr b="0" i="0" sz="1400" u="none" cap="none" strike="noStrike">
              <a:solidFill>
                <a:srgbClr val="000000"/>
              </a:solidFill>
              <a:latin typeface="Century Gothic"/>
              <a:ea typeface="Century Gothic"/>
              <a:cs typeface="Century Gothic"/>
              <a:sym typeface="Century Gothic"/>
            </a:endParaRPr>
          </a:p>
        </p:txBody>
      </p:sp>
      <p:sp>
        <p:nvSpPr>
          <p:cNvPr id="617" name="Google Shape;617;p44"/>
          <p:cNvSpPr txBox="1"/>
          <p:nvPr/>
        </p:nvSpPr>
        <p:spPr>
          <a:xfrm>
            <a:off x="3385618" y="1896834"/>
            <a:ext cx="4313991"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commune</a:t>
            </a:r>
            <a:endParaRPr b="0" i="0" sz="1400" u="none" cap="none" strike="noStrike">
              <a:solidFill>
                <a:srgbClr val="000000"/>
              </a:solidFill>
              <a:latin typeface="Arial"/>
              <a:ea typeface="Arial"/>
              <a:cs typeface="Arial"/>
              <a:sym typeface="Arial"/>
            </a:endParaRPr>
          </a:p>
        </p:txBody>
      </p:sp>
      <p:sp>
        <p:nvSpPr>
          <p:cNvPr id="618" name="Google Shape;618;p44"/>
          <p:cNvSpPr txBox="1"/>
          <p:nvPr/>
        </p:nvSpPr>
        <p:spPr>
          <a:xfrm>
            <a:off x="3385618" y="3163955"/>
            <a:ext cx="4313991"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-ity</a:t>
            </a:r>
            <a:endParaRPr b="0" i="0" sz="1400" u="none" cap="none" strike="noStrike">
              <a:solidFill>
                <a:srgbClr val="000000"/>
              </a:solidFill>
              <a:latin typeface="Arial"/>
              <a:ea typeface="Arial"/>
              <a:cs typeface="Arial"/>
              <a:sym typeface="Arial"/>
            </a:endParaRPr>
          </a:p>
        </p:txBody>
      </p:sp>
      <p:sp>
        <p:nvSpPr>
          <p:cNvPr id="619" name="Google Shape;619;p44"/>
          <p:cNvSpPr txBox="1"/>
          <p:nvPr/>
        </p:nvSpPr>
        <p:spPr>
          <a:xfrm>
            <a:off x="3385618" y="4431076"/>
            <a:ext cx="4313991" cy="769401"/>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community</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4" name="Shape 624"/>
        <p:cNvGrpSpPr/>
        <p:nvPr/>
      </p:nvGrpSpPr>
      <p:grpSpPr>
        <a:xfrm>
          <a:off x="0" y="0"/>
          <a:ext cx="0" cy="0"/>
          <a:chOff x="0" y="0"/>
          <a:chExt cx="0" cy="0"/>
        </a:xfrm>
      </p:grpSpPr>
      <p:pic>
        <p:nvPicPr>
          <p:cNvPr descr="A picture containing clock&#10;&#10;Description automatically generated" id="625" name="Google Shape;625;p4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26" name="Google Shape;626;p4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27" name="Google Shape;627;p4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28" name="Google Shape;628;p4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29" name="Google Shape;629;p4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Personal Narrative</a:t>
            </a:r>
            <a:endParaRPr b="0" i="0" sz="1400" u="none" cap="none" strike="noStrike">
              <a:solidFill>
                <a:srgbClr val="000000"/>
              </a:solidFill>
              <a:latin typeface="Century Gothic"/>
              <a:ea typeface="Century Gothic"/>
              <a:cs typeface="Century Gothic"/>
              <a:sym typeface="Century Gothic"/>
            </a:endParaRPr>
          </a:p>
        </p:txBody>
      </p:sp>
      <p:sp>
        <p:nvSpPr>
          <p:cNvPr id="630" name="Google Shape;630;p45"/>
          <p:cNvSpPr txBox="1"/>
          <p:nvPr/>
        </p:nvSpPr>
        <p:spPr>
          <a:xfrm>
            <a:off x="6295233" y="3388359"/>
            <a:ext cx="41373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81 in your Student Interactive.</a:t>
            </a:r>
            <a:endParaRPr b="0" i="0" sz="3200" u="none" cap="none" strike="noStrike">
              <a:solidFill>
                <a:schemeClr val="dk1"/>
              </a:solidFill>
              <a:latin typeface="Century Gothic"/>
              <a:ea typeface="Century Gothic"/>
              <a:cs typeface="Century Gothic"/>
              <a:sym typeface="Century Gothic"/>
            </a:endParaRPr>
          </a:p>
        </p:txBody>
      </p:sp>
      <p:sp>
        <p:nvSpPr>
          <p:cNvPr id="631" name="Google Shape;631;p45"/>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81</a:t>
            </a:r>
            <a:endParaRPr b="0" i="0" sz="1400" u="none" cap="none" strike="noStrike">
              <a:solidFill>
                <a:srgbClr val="000000"/>
              </a:solidFill>
              <a:latin typeface="Century Gothic"/>
              <a:ea typeface="Century Gothic"/>
              <a:cs typeface="Century Gothic"/>
              <a:sym typeface="Century Gothic"/>
            </a:endParaRPr>
          </a:p>
        </p:txBody>
      </p:sp>
      <p:pic>
        <p:nvPicPr>
          <p:cNvPr id="632" name="Google Shape;632;p45"/>
          <p:cNvPicPr preferRelativeResize="0"/>
          <p:nvPr/>
        </p:nvPicPr>
        <p:blipFill rotWithShape="1">
          <a:blip r:embed="rId6">
            <a:alphaModFix/>
          </a:blip>
          <a:srcRect b="0" l="0" r="0" t="0"/>
          <a:stretch/>
        </p:blipFill>
        <p:spPr>
          <a:xfrm>
            <a:off x="6295225" y="2188000"/>
            <a:ext cx="2750026" cy="964425"/>
          </a:xfrm>
          <a:prstGeom prst="rect">
            <a:avLst/>
          </a:prstGeom>
          <a:noFill/>
          <a:ln>
            <a:noFill/>
          </a:ln>
        </p:spPr>
      </p:pic>
      <p:pic>
        <p:nvPicPr>
          <p:cNvPr id="633" name="Google Shape;633;p45"/>
          <p:cNvPicPr preferRelativeResize="0"/>
          <p:nvPr/>
        </p:nvPicPr>
        <p:blipFill rotWithShape="1">
          <a:blip r:embed="rId7">
            <a:alphaModFix/>
          </a:blip>
          <a:srcRect b="0" l="0" r="0" t="0"/>
          <a:stretch/>
        </p:blipFill>
        <p:spPr>
          <a:xfrm>
            <a:off x="1593650" y="1155048"/>
            <a:ext cx="3978075" cy="537790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8" name="Shape 638"/>
        <p:cNvGrpSpPr/>
        <p:nvPr/>
      </p:nvGrpSpPr>
      <p:grpSpPr>
        <a:xfrm>
          <a:off x="0" y="0"/>
          <a:ext cx="0" cy="0"/>
          <a:chOff x="0" y="0"/>
          <a:chExt cx="0" cy="0"/>
        </a:xfrm>
      </p:grpSpPr>
      <p:pic>
        <p:nvPicPr>
          <p:cNvPr descr="A picture containing clock&#10;&#10;Description automatically generated" id="639" name="Google Shape;639;p4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40" name="Google Shape;640;p4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41" name="Google Shape;641;p4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42" name="Google Shape;642;p4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43" name="Google Shape;643;p4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4000" u="none" cap="none" strike="noStrike">
              <a:solidFill>
                <a:srgbClr val="000000"/>
              </a:solidFill>
              <a:latin typeface="Century Gothic"/>
              <a:ea typeface="Century Gothic"/>
              <a:cs typeface="Century Gothic"/>
              <a:sym typeface="Century Gothic"/>
            </a:endParaRPr>
          </a:p>
        </p:txBody>
      </p:sp>
      <p:sp>
        <p:nvSpPr>
          <p:cNvPr id="644" name="Google Shape;644;p46"/>
          <p:cNvSpPr txBox="1"/>
          <p:nvPr/>
        </p:nvSpPr>
        <p:spPr>
          <a:xfrm>
            <a:off x="903517" y="1869829"/>
            <a:ext cx="6848400" cy="25551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Make </a:t>
            </a:r>
            <a:r>
              <a:rPr b="0" i="0" lang="en-US" sz="3200" u="none" cap="none" strike="noStrike">
                <a:solidFill>
                  <a:schemeClr val="dk1"/>
                </a:solidFill>
                <a:latin typeface="Century Gothic"/>
                <a:ea typeface="Century Gothic"/>
                <a:cs typeface="Century Gothic"/>
                <a:sym typeface="Century Gothic"/>
              </a:rPr>
              <a:t>the idea in on of your own drafts more engaging by adding relevant details to help develop a person, setting, or event.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p:txBody>
      </p:sp>
      <p:pic>
        <p:nvPicPr>
          <p:cNvPr descr="Books outline" id="645" name="Google Shape;645;p46"/>
          <p:cNvPicPr preferRelativeResize="0"/>
          <p:nvPr/>
        </p:nvPicPr>
        <p:blipFill rotWithShape="1">
          <a:blip r:embed="rId6">
            <a:alphaModFix/>
          </a:blip>
          <a:srcRect b="0" l="0" r="0" t="0"/>
          <a:stretch/>
        </p:blipFill>
        <p:spPr>
          <a:xfrm>
            <a:off x="8442991" y="2207827"/>
            <a:ext cx="2429785" cy="2429785"/>
          </a:xfrm>
          <a:prstGeom prst="rect">
            <a:avLst/>
          </a:prstGeom>
          <a:noFill/>
          <a:ln>
            <a:noFill/>
          </a:ln>
        </p:spPr>
      </p:pic>
      <p:sp>
        <p:nvSpPr>
          <p:cNvPr id="646" name="Google Shape;646;p46"/>
          <p:cNvSpPr txBox="1"/>
          <p:nvPr/>
        </p:nvSpPr>
        <p:spPr>
          <a:xfrm>
            <a:off x="903525" y="4116125"/>
            <a:ext cx="75396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Share </a:t>
            </a:r>
            <a:r>
              <a:rPr b="0" i="0" lang="en-US" sz="3200" u="none" cap="none" strike="noStrike">
                <a:solidFill>
                  <a:schemeClr val="dk1"/>
                </a:solidFill>
                <a:latin typeface="Century Gothic"/>
                <a:ea typeface="Century Gothic"/>
                <a:cs typeface="Century Gothic"/>
                <a:sym typeface="Century Gothic"/>
              </a:rPr>
              <a:t>details that you deleted from your draft. </a:t>
            </a:r>
            <a:r>
              <a:rPr b="1" i="0" lang="en-US" sz="3200" u="none" cap="none" strike="noStrike">
                <a:solidFill>
                  <a:schemeClr val="dk1"/>
                </a:solidFill>
                <a:latin typeface="Century Gothic"/>
                <a:ea typeface="Century Gothic"/>
                <a:cs typeface="Century Gothic"/>
                <a:sym typeface="Century Gothic"/>
              </a:rPr>
              <a:t>Explain</a:t>
            </a:r>
            <a:r>
              <a:rPr b="0" i="0" lang="en-US" sz="3200" u="none" cap="none" strike="noStrike">
                <a:solidFill>
                  <a:schemeClr val="dk1"/>
                </a:solidFill>
                <a:latin typeface="Century Gothic"/>
                <a:ea typeface="Century Gothic"/>
                <a:cs typeface="Century Gothic"/>
                <a:sym typeface="Century Gothic"/>
              </a:rPr>
              <a:t> how you decided these details were distracting.</a:t>
            </a:r>
            <a:endParaRPr b="0" i="0" sz="1400" u="none" cap="none" strike="noStrike">
              <a:solidFill>
                <a:srgbClr val="000000"/>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pic>
        <p:nvPicPr>
          <p:cNvPr descr="A picture containing clock&#10;&#10;Description automatically generated" id="652" name="Google Shape;652;p4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53" name="Google Shape;653;p4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54" name="Google Shape;654;p4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55" name="Google Shape;655;p4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56" name="Google Shape;656;p47"/>
          <p:cNvSpPr/>
          <p:nvPr/>
        </p:nvSpPr>
        <p:spPr>
          <a:xfrm>
            <a:off x="212450" y="286789"/>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Spelling </a:t>
            </a:r>
            <a:endParaRPr b="0" i="0" sz="1400" u="none" cap="none" strike="noStrike">
              <a:solidFill>
                <a:srgbClr val="000000"/>
              </a:solidFill>
              <a:latin typeface="Century Gothic"/>
              <a:ea typeface="Century Gothic"/>
              <a:cs typeface="Century Gothic"/>
              <a:sym typeface="Century Gothic"/>
            </a:endParaRPr>
          </a:p>
        </p:txBody>
      </p:sp>
      <p:sp>
        <p:nvSpPr>
          <p:cNvPr id="657" name="Google Shape;657;p47"/>
          <p:cNvSpPr txBox="1"/>
          <p:nvPr/>
        </p:nvSpPr>
        <p:spPr>
          <a:xfrm>
            <a:off x="434383" y="1587134"/>
            <a:ext cx="11087100" cy="14469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4400" u="none" cap="none" strike="noStrike">
                <a:solidFill>
                  <a:schemeClr val="dk1"/>
                </a:solidFill>
                <a:latin typeface="Century Gothic"/>
                <a:ea typeface="Century Gothic"/>
                <a:cs typeface="Century Gothic"/>
                <a:sym typeface="Century Gothic"/>
              </a:rPr>
              <a:t>I cooperate with the people in my (commune).</a:t>
            </a:r>
            <a:endParaRPr b="0" i="0" sz="4400" u="none" cap="none" strike="noStrike">
              <a:solidFill>
                <a:srgbClr val="000000"/>
              </a:solidFill>
              <a:latin typeface="Century Gothic"/>
              <a:ea typeface="Century Gothic"/>
              <a:cs typeface="Century Gothic"/>
              <a:sym typeface="Century Gothic"/>
            </a:endParaRPr>
          </a:p>
        </p:txBody>
      </p:sp>
      <p:sp>
        <p:nvSpPr>
          <p:cNvPr id="658" name="Google Shape;658;p47"/>
          <p:cNvSpPr txBox="1"/>
          <p:nvPr/>
        </p:nvSpPr>
        <p:spPr>
          <a:xfrm>
            <a:off x="434383" y="3469073"/>
            <a:ext cx="11087100" cy="7695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4400" u="none" cap="none" strike="noStrike">
                <a:solidFill>
                  <a:schemeClr val="dk1"/>
                </a:solidFill>
                <a:latin typeface="Century Gothic"/>
                <a:ea typeface="Century Gothic"/>
                <a:cs typeface="Century Gothic"/>
                <a:sym typeface="Century Gothic"/>
              </a:rPr>
              <a:t>Food and water are (base) necessities.</a:t>
            </a:r>
            <a:endParaRPr b="0" i="0" sz="4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3" name="Shape 663"/>
        <p:cNvGrpSpPr/>
        <p:nvPr/>
      </p:nvGrpSpPr>
      <p:grpSpPr>
        <a:xfrm>
          <a:off x="0" y="0"/>
          <a:ext cx="0" cy="0"/>
          <a:chOff x="0" y="0"/>
          <a:chExt cx="0" cy="0"/>
        </a:xfrm>
      </p:grpSpPr>
      <p:pic>
        <p:nvPicPr>
          <p:cNvPr descr="A picture containing clock&#10;&#10;Description automatically generated" id="664" name="Google Shape;664;p10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65" name="Google Shape;665;p10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66" name="Google Shape;666;p10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67" name="Google Shape;667;p10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68" name="Google Shape;668;p10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669" name="Google Shape;669;p100"/>
          <p:cNvSpPr txBox="1"/>
          <p:nvPr/>
        </p:nvSpPr>
        <p:spPr>
          <a:xfrm>
            <a:off x="425932" y="1271852"/>
            <a:ext cx="11087100" cy="7695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400" u="none" cap="none" strike="noStrike">
                <a:solidFill>
                  <a:schemeClr val="dk1"/>
                </a:solidFill>
                <a:latin typeface="Century Gothic"/>
                <a:ea typeface="Century Gothic"/>
                <a:cs typeface="Century Gothic"/>
                <a:sym typeface="Century Gothic"/>
              </a:rPr>
              <a:t>Simple Subject</a:t>
            </a:r>
            <a:endParaRPr b="0" i="0" sz="4400" u="none" cap="none" strike="noStrike">
              <a:solidFill>
                <a:srgbClr val="000000"/>
              </a:solidFill>
              <a:latin typeface="Century Gothic"/>
              <a:ea typeface="Century Gothic"/>
              <a:cs typeface="Century Gothic"/>
              <a:sym typeface="Century Gothic"/>
            </a:endParaRPr>
          </a:p>
        </p:txBody>
      </p:sp>
      <p:sp>
        <p:nvSpPr>
          <p:cNvPr id="670" name="Google Shape;670;p100"/>
          <p:cNvSpPr txBox="1"/>
          <p:nvPr/>
        </p:nvSpPr>
        <p:spPr>
          <a:xfrm>
            <a:off x="425932" y="2298792"/>
            <a:ext cx="11087100" cy="7695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400" u="none" cap="none" strike="noStrike">
                <a:solidFill>
                  <a:schemeClr val="dk1"/>
                </a:solidFill>
                <a:latin typeface="Century Gothic"/>
                <a:ea typeface="Century Gothic"/>
                <a:cs typeface="Century Gothic"/>
                <a:sym typeface="Century Gothic"/>
              </a:rPr>
              <a:t>Simple Subject</a:t>
            </a:r>
            <a:endParaRPr b="0" i="0" sz="4400" u="none" cap="none" strike="noStrike">
              <a:solidFill>
                <a:srgbClr val="000000"/>
              </a:solidFill>
              <a:latin typeface="Century Gothic"/>
              <a:ea typeface="Century Gothic"/>
              <a:cs typeface="Century Gothic"/>
              <a:sym typeface="Century Gothic"/>
            </a:endParaRPr>
          </a:p>
        </p:txBody>
      </p:sp>
      <p:sp>
        <p:nvSpPr>
          <p:cNvPr id="671" name="Google Shape;671;p100"/>
          <p:cNvSpPr txBox="1"/>
          <p:nvPr/>
        </p:nvSpPr>
        <p:spPr>
          <a:xfrm>
            <a:off x="425932" y="3377061"/>
            <a:ext cx="11087100" cy="14469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400" u="none" cap="none" strike="noStrike">
                <a:solidFill>
                  <a:schemeClr val="dk1"/>
                </a:solidFill>
                <a:latin typeface="Century Gothic"/>
                <a:ea typeface="Century Gothic"/>
                <a:cs typeface="Century Gothic"/>
                <a:sym typeface="Century Gothic"/>
              </a:rPr>
              <a:t>Sentence with a compound simple subject.</a:t>
            </a:r>
            <a:endParaRPr b="0" i="0" sz="4400" u="none" cap="none" strike="noStrike">
              <a:solidFill>
                <a:srgbClr val="000000"/>
              </a:solidFill>
              <a:latin typeface="Century Gothic"/>
              <a:ea typeface="Century Gothic"/>
              <a:cs typeface="Century Gothic"/>
              <a:sym typeface="Century Gothic"/>
            </a:endParaRPr>
          </a:p>
        </p:txBody>
      </p:sp>
      <p:sp>
        <p:nvSpPr>
          <p:cNvPr id="672" name="Google Shape;672;p100"/>
          <p:cNvSpPr txBox="1"/>
          <p:nvPr/>
        </p:nvSpPr>
        <p:spPr>
          <a:xfrm>
            <a:off x="425924" y="5182466"/>
            <a:ext cx="11087100" cy="7695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400" u="none" cap="none" strike="noStrike">
                <a:solidFill>
                  <a:schemeClr val="dk1"/>
                </a:solidFill>
                <a:latin typeface="Century Gothic"/>
                <a:ea typeface="Century Gothic"/>
                <a:cs typeface="Century Gothic"/>
                <a:sym typeface="Century Gothic"/>
              </a:rPr>
              <a:t>Sentence with a compound predicate.</a:t>
            </a:r>
            <a:endParaRPr b="0" i="0" sz="4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pic>
        <p:nvPicPr>
          <p:cNvPr descr="A picture containing drawing, lamp&#10;&#10;Description automatically generated" id="678" name="Google Shape;678;p49"/>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679" name="Google Shape;679;p49"/>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680" name="Google Shape;680;p49"/>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681" name="Google Shape;681;p49"/>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4</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682" name="Google Shape;682;p49"/>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683" name="Google Shape;683;p4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8" name="Shape 688"/>
        <p:cNvGrpSpPr/>
        <p:nvPr/>
      </p:nvGrpSpPr>
      <p:grpSpPr>
        <a:xfrm>
          <a:off x="0" y="0"/>
          <a:ext cx="0" cy="0"/>
          <a:chOff x="0" y="0"/>
          <a:chExt cx="0" cy="0"/>
        </a:xfrm>
      </p:grpSpPr>
      <p:pic>
        <p:nvPicPr>
          <p:cNvPr descr="A picture containing clock&#10;&#10;Description automatically generated" id="689" name="Google Shape;689;p24"/>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690" name="Google Shape;690;p24"/>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691" name="Google Shape;691;p2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692" name="Google Shape;692;p24"/>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693" name="Google Shape;693;p24"/>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Generate Questions</a:t>
            </a:r>
            <a:endParaRPr b="0" i="0" sz="1400" u="none" cap="none" strike="noStrike">
              <a:solidFill>
                <a:srgbClr val="000000"/>
              </a:solidFill>
              <a:latin typeface="Century Gothic"/>
              <a:ea typeface="Century Gothic"/>
              <a:cs typeface="Century Gothic"/>
              <a:sym typeface="Century Gothic"/>
            </a:endParaRPr>
          </a:p>
        </p:txBody>
      </p:sp>
      <p:sp>
        <p:nvSpPr>
          <p:cNvPr id="694" name="Google Shape;694;p24"/>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57</a:t>
            </a:r>
            <a:endParaRPr b="0" i="0" sz="1400" u="none" cap="none" strike="noStrike">
              <a:solidFill>
                <a:srgbClr val="000000"/>
              </a:solidFill>
              <a:latin typeface="Century Gothic"/>
              <a:ea typeface="Century Gothic"/>
              <a:cs typeface="Century Gothic"/>
              <a:sym typeface="Century Gothic"/>
            </a:endParaRPr>
          </a:p>
        </p:txBody>
      </p:sp>
      <p:sp>
        <p:nvSpPr>
          <p:cNvPr id="695" name="Google Shape;695;p24"/>
          <p:cNvSpPr txBox="1"/>
          <p:nvPr/>
        </p:nvSpPr>
        <p:spPr>
          <a:xfrm>
            <a:off x="6096000" y="3150825"/>
            <a:ext cx="5221991"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57  in your Student Interactive.</a:t>
            </a:r>
            <a:endParaRPr b="0" i="0" sz="3200" u="none" cap="none" strike="noStrike">
              <a:solidFill>
                <a:srgbClr val="000000"/>
              </a:solidFill>
              <a:latin typeface="Arial"/>
              <a:ea typeface="Arial"/>
              <a:cs typeface="Arial"/>
              <a:sym typeface="Arial"/>
            </a:endParaRPr>
          </a:p>
        </p:txBody>
      </p:sp>
      <p:pic>
        <p:nvPicPr>
          <p:cNvPr id="696" name="Google Shape;696;p24"/>
          <p:cNvPicPr preferRelativeResize="0"/>
          <p:nvPr/>
        </p:nvPicPr>
        <p:blipFill rotWithShape="1">
          <a:blip r:embed="rId6">
            <a:alphaModFix/>
          </a:blip>
          <a:srcRect b="0" l="0" r="0" t="0"/>
          <a:stretch/>
        </p:blipFill>
        <p:spPr>
          <a:xfrm>
            <a:off x="1707813" y="1229693"/>
            <a:ext cx="4019638" cy="528714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1" name="Shape 701"/>
        <p:cNvGrpSpPr/>
        <p:nvPr/>
      </p:nvGrpSpPr>
      <p:grpSpPr>
        <a:xfrm>
          <a:off x="0" y="0"/>
          <a:ext cx="0" cy="0"/>
          <a:chOff x="0" y="0"/>
          <a:chExt cx="0" cy="0"/>
        </a:xfrm>
      </p:grpSpPr>
      <p:pic>
        <p:nvPicPr>
          <p:cNvPr descr="A picture containing clock&#10;&#10;Description automatically generated" id="702" name="Google Shape;702;p50"/>
          <p:cNvPicPr preferRelativeResize="0"/>
          <p:nvPr/>
        </p:nvPicPr>
        <p:blipFill rotWithShape="1">
          <a:blip r:embed="rId3">
            <a:alphaModFix/>
          </a:blip>
          <a:srcRect b="0" l="0" r="52260" t="0"/>
          <a:stretch/>
        </p:blipFill>
        <p:spPr>
          <a:xfrm>
            <a:off x="10386533" y="6204193"/>
            <a:ext cx="1632723" cy="467031"/>
          </a:xfrm>
          <a:prstGeom prst="rect">
            <a:avLst/>
          </a:prstGeom>
          <a:noFill/>
          <a:ln>
            <a:noFill/>
          </a:ln>
        </p:spPr>
      </p:pic>
      <p:pic>
        <p:nvPicPr>
          <p:cNvPr descr="A picture containing drawing, lamp&#10;&#10;Description automatically generated" id="703" name="Google Shape;703;p50"/>
          <p:cNvPicPr preferRelativeResize="0"/>
          <p:nvPr/>
        </p:nvPicPr>
        <p:blipFill rotWithShape="1">
          <a:blip r:embed="rId4">
            <a:alphaModFix/>
          </a:blip>
          <a:srcRect b="0" l="0" r="0" t="0"/>
          <a:stretch/>
        </p:blipFill>
        <p:spPr>
          <a:xfrm rot="9387288">
            <a:off x="9271967" y="5485049"/>
            <a:ext cx="2842710" cy="979582"/>
          </a:xfrm>
          <a:prstGeom prst="rect">
            <a:avLst/>
          </a:prstGeom>
          <a:noFill/>
          <a:ln>
            <a:noFill/>
          </a:ln>
        </p:spPr>
      </p:pic>
      <p:pic>
        <p:nvPicPr>
          <p:cNvPr descr="Logo, company name&#10;&#10;Description automatically generated" id="704" name="Google Shape;704;p50"/>
          <p:cNvPicPr preferRelativeResize="0"/>
          <p:nvPr/>
        </p:nvPicPr>
        <p:blipFill rotWithShape="1">
          <a:blip r:embed="rId5">
            <a:alphaModFix/>
          </a:blip>
          <a:srcRect b="11558" l="5778" r="5315" t="0"/>
          <a:stretch/>
        </p:blipFill>
        <p:spPr>
          <a:xfrm>
            <a:off x="298808" y="6364415"/>
            <a:ext cx="1040463" cy="416152"/>
          </a:xfrm>
          <a:prstGeom prst="rect">
            <a:avLst/>
          </a:prstGeom>
          <a:noFill/>
          <a:ln>
            <a:noFill/>
          </a:ln>
        </p:spPr>
      </p:pic>
      <p:cxnSp>
        <p:nvCxnSpPr>
          <p:cNvPr id="705" name="Google Shape;705;p50"/>
          <p:cNvCxnSpPr/>
          <p:nvPr/>
        </p:nvCxnSpPr>
        <p:spPr>
          <a:xfrm>
            <a:off x="212450" y="304023"/>
            <a:ext cx="0" cy="6441000"/>
          </a:xfrm>
          <a:prstGeom prst="straightConnector1">
            <a:avLst/>
          </a:prstGeom>
          <a:noFill/>
          <a:ln cap="flat" cmpd="sng" w="28575">
            <a:solidFill>
              <a:srgbClr val="0070C0"/>
            </a:solidFill>
            <a:prstDash val="solid"/>
            <a:miter lim="800000"/>
            <a:headEnd len="sm" w="sm" type="none"/>
            <a:tailEnd len="sm" w="sm" type="none"/>
          </a:ln>
        </p:spPr>
      </p:cxnSp>
      <p:sp>
        <p:nvSpPr>
          <p:cNvPr id="706" name="Google Shape;706;p50"/>
          <p:cNvSpPr/>
          <p:nvPr/>
        </p:nvSpPr>
        <p:spPr>
          <a:xfrm>
            <a:off x="212449" y="285508"/>
            <a:ext cx="10660200" cy="729000"/>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Generate Questions</a:t>
            </a:r>
            <a:endParaRPr b="0" i="0" sz="1400" u="none" cap="none" strike="noStrike">
              <a:solidFill>
                <a:srgbClr val="000000"/>
              </a:solidFill>
              <a:latin typeface="Century Gothic"/>
              <a:ea typeface="Century Gothic"/>
              <a:cs typeface="Century Gothic"/>
              <a:sym typeface="Century Gothic"/>
            </a:endParaRPr>
          </a:p>
        </p:txBody>
      </p:sp>
      <p:sp>
        <p:nvSpPr>
          <p:cNvPr id="707" name="Google Shape;707;p50"/>
          <p:cNvSpPr/>
          <p:nvPr/>
        </p:nvSpPr>
        <p:spPr>
          <a:xfrm>
            <a:off x="9958392" y="140912"/>
            <a:ext cx="2061000" cy="1157100"/>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58</a:t>
            </a:r>
            <a:endParaRPr b="0" i="0" sz="1400" u="none" cap="none" strike="noStrike">
              <a:solidFill>
                <a:srgbClr val="000000"/>
              </a:solidFill>
              <a:latin typeface="Century Gothic"/>
              <a:ea typeface="Century Gothic"/>
              <a:cs typeface="Century Gothic"/>
              <a:sym typeface="Century Gothic"/>
            </a:endParaRPr>
          </a:p>
        </p:txBody>
      </p:sp>
      <p:sp>
        <p:nvSpPr>
          <p:cNvPr id="708" name="Google Shape;708;p50"/>
          <p:cNvSpPr txBox="1"/>
          <p:nvPr/>
        </p:nvSpPr>
        <p:spPr>
          <a:xfrm>
            <a:off x="6096000" y="3150825"/>
            <a:ext cx="52221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58  in your Student Interactive.</a:t>
            </a:r>
            <a:endParaRPr b="0" i="0" sz="3200" u="none" cap="none" strike="noStrike">
              <a:solidFill>
                <a:srgbClr val="000000"/>
              </a:solidFill>
              <a:latin typeface="Arial"/>
              <a:ea typeface="Arial"/>
              <a:cs typeface="Arial"/>
              <a:sym typeface="Arial"/>
            </a:endParaRPr>
          </a:p>
        </p:txBody>
      </p:sp>
      <p:pic>
        <p:nvPicPr>
          <p:cNvPr id="709" name="Google Shape;709;p50"/>
          <p:cNvPicPr preferRelativeResize="0"/>
          <p:nvPr/>
        </p:nvPicPr>
        <p:blipFill rotWithShape="1">
          <a:blip r:embed="rId6">
            <a:alphaModFix/>
          </a:blip>
          <a:srcRect b="0" l="1569" r="1559" t="0"/>
          <a:stretch/>
        </p:blipFill>
        <p:spPr>
          <a:xfrm>
            <a:off x="1603850" y="1211896"/>
            <a:ext cx="4140450" cy="544605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pic>
        <p:nvPicPr>
          <p:cNvPr descr="A picture containing clock&#10;&#10;Description automatically generated" id="715" name="Google Shape;715;p2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16" name="Google Shape;716;p2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17" name="Google Shape;717;p2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18" name="Google Shape;718;p2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19" name="Google Shape;719;p2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Generate Questions</a:t>
            </a:r>
            <a:endParaRPr b="0" i="0" sz="1400" u="none" cap="none" strike="noStrike">
              <a:solidFill>
                <a:srgbClr val="000000"/>
              </a:solidFill>
              <a:latin typeface="Century Gothic"/>
              <a:ea typeface="Century Gothic"/>
              <a:cs typeface="Century Gothic"/>
              <a:sym typeface="Century Gothic"/>
            </a:endParaRPr>
          </a:p>
        </p:txBody>
      </p:sp>
      <p:sp>
        <p:nvSpPr>
          <p:cNvPr id="720" name="Google Shape;720;p29"/>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61</a:t>
            </a:r>
            <a:endParaRPr b="0" i="0" sz="1400" u="none" cap="none" strike="noStrike">
              <a:solidFill>
                <a:srgbClr val="000000"/>
              </a:solidFill>
              <a:latin typeface="Century Gothic"/>
              <a:ea typeface="Century Gothic"/>
              <a:cs typeface="Century Gothic"/>
              <a:sym typeface="Century Gothic"/>
            </a:endParaRPr>
          </a:p>
        </p:txBody>
      </p:sp>
      <p:sp>
        <p:nvSpPr>
          <p:cNvPr id="721" name="Google Shape;721;p29"/>
          <p:cNvSpPr txBox="1"/>
          <p:nvPr/>
        </p:nvSpPr>
        <p:spPr>
          <a:xfrm>
            <a:off x="6096000" y="3150825"/>
            <a:ext cx="5221991"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61  in your Student Interactive.</a:t>
            </a:r>
            <a:endParaRPr b="0" i="0" sz="3200" u="none" cap="none" strike="noStrike">
              <a:solidFill>
                <a:srgbClr val="000000"/>
              </a:solidFill>
              <a:latin typeface="Arial"/>
              <a:ea typeface="Arial"/>
              <a:cs typeface="Arial"/>
              <a:sym typeface="Arial"/>
            </a:endParaRPr>
          </a:p>
        </p:txBody>
      </p:sp>
      <p:pic>
        <p:nvPicPr>
          <p:cNvPr id="722" name="Google Shape;722;p29"/>
          <p:cNvPicPr preferRelativeResize="0"/>
          <p:nvPr/>
        </p:nvPicPr>
        <p:blipFill rotWithShape="1">
          <a:blip r:embed="rId6">
            <a:alphaModFix/>
          </a:blip>
          <a:srcRect b="0" l="0" r="0" t="0"/>
          <a:stretch/>
        </p:blipFill>
        <p:spPr>
          <a:xfrm>
            <a:off x="1521237" y="1257150"/>
            <a:ext cx="3978818" cy="5208423"/>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7" name="Shape 727"/>
        <p:cNvGrpSpPr/>
        <p:nvPr/>
      </p:nvGrpSpPr>
      <p:grpSpPr>
        <a:xfrm>
          <a:off x="0" y="0"/>
          <a:ext cx="0" cy="0"/>
          <a:chOff x="0" y="0"/>
          <a:chExt cx="0" cy="0"/>
        </a:xfrm>
      </p:grpSpPr>
      <p:pic>
        <p:nvPicPr>
          <p:cNvPr descr="A picture containing clock&#10;&#10;Description automatically generated" id="728" name="Google Shape;728;p3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29" name="Google Shape;729;p3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30" name="Google Shape;730;p3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31" name="Google Shape;731;p3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32" name="Google Shape;732;p3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Generate Questions</a:t>
            </a:r>
            <a:endParaRPr b="0" i="0" sz="1400" u="none" cap="none" strike="noStrike">
              <a:solidFill>
                <a:srgbClr val="000000"/>
              </a:solidFill>
              <a:latin typeface="Century Gothic"/>
              <a:ea typeface="Century Gothic"/>
              <a:cs typeface="Century Gothic"/>
              <a:sym typeface="Century Gothic"/>
            </a:endParaRPr>
          </a:p>
        </p:txBody>
      </p:sp>
      <p:sp>
        <p:nvSpPr>
          <p:cNvPr id="733" name="Google Shape;733;p3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62</a:t>
            </a:r>
            <a:endParaRPr b="0" i="0" sz="1400" u="none" cap="none" strike="noStrike">
              <a:solidFill>
                <a:srgbClr val="000000"/>
              </a:solidFill>
              <a:latin typeface="Century Gothic"/>
              <a:ea typeface="Century Gothic"/>
              <a:cs typeface="Century Gothic"/>
              <a:sym typeface="Century Gothic"/>
            </a:endParaRPr>
          </a:p>
        </p:txBody>
      </p:sp>
      <p:sp>
        <p:nvSpPr>
          <p:cNvPr id="734" name="Google Shape;734;p36"/>
          <p:cNvSpPr txBox="1"/>
          <p:nvPr/>
        </p:nvSpPr>
        <p:spPr>
          <a:xfrm>
            <a:off x="6096000" y="3150825"/>
            <a:ext cx="5221991"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62  in your Student Interactive.</a:t>
            </a:r>
            <a:endParaRPr b="0" i="0" sz="3200" u="none" cap="none" strike="noStrike">
              <a:solidFill>
                <a:srgbClr val="000000"/>
              </a:solidFill>
              <a:latin typeface="Arial"/>
              <a:ea typeface="Arial"/>
              <a:cs typeface="Arial"/>
              <a:sym typeface="Arial"/>
            </a:endParaRPr>
          </a:p>
        </p:txBody>
      </p:sp>
      <p:pic>
        <p:nvPicPr>
          <p:cNvPr id="735" name="Google Shape;735;p36"/>
          <p:cNvPicPr preferRelativeResize="0"/>
          <p:nvPr/>
        </p:nvPicPr>
        <p:blipFill rotWithShape="1">
          <a:blip r:embed="rId6">
            <a:alphaModFix/>
          </a:blip>
          <a:srcRect b="0" l="0" r="0" t="0"/>
          <a:stretch/>
        </p:blipFill>
        <p:spPr>
          <a:xfrm>
            <a:off x="1692225" y="1183019"/>
            <a:ext cx="4050824" cy="533380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pic>
        <p:nvPicPr>
          <p:cNvPr descr="A picture containing clock&#10;&#10;Description automatically generated" id="132" name="Google Shape;132;p5"/>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33" name="Google Shape;133;p5"/>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34" name="Google Shape;134;p5"/>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35" name="Google Shape;135;p5"/>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36" name="Google Shape;136;p5"/>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Listening Comprehension </a:t>
            </a:r>
            <a:endParaRPr b="0" i="0" sz="1400" u="none" cap="none" strike="noStrike">
              <a:solidFill>
                <a:srgbClr val="000000"/>
              </a:solidFill>
              <a:latin typeface="Century Gothic"/>
              <a:ea typeface="Century Gothic"/>
              <a:cs typeface="Century Gothic"/>
              <a:sym typeface="Century Gothic"/>
            </a:endParaRPr>
          </a:p>
        </p:txBody>
      </p:sp>
      <p:graphicFrame>
        <p:nvGraphicFramePr>
          <p:cNvPr id="137" name="Google Shape;137;p5"/>
          <p:cNvGraphicFramePr/>
          <p:nvPr/>
        </p:nvGraphicFramePr>
        <p:xfrm>
          <a:off x="1751850" y="1699657"/>
          <a:ext cx="3000000" cy="3000000"/>
        </p:xfrm>
        <a:graphic>
          <a:graphicData uri="http://schemas.openxmlformats.org/drawingml/2006/table">
            <a:tbl>
              <a:tblPr bandRow="1" firstRow="1">
                <a:noFill/>
                <a:tableStyleId>{CDF0364A-73AD-4614-836E-9C0AA83192BF}</a:tableStyleId>
              </a:tblPr>
              <a:tblGrid>
                <a:gridCol w="4064000"/>
                <a:gridCol w="4064000"/>
              </a:tblGrid>
              <a:tr h="815550">
                <a:tc gridSpan="2">
                  <a:txBody>
                    <a:bodyPr/>
                    <a:lstStyle/>
                    <a:p>
                      <a:pPr indent="0" lvl="0" marL="0" marR="0" rtl="0" algn="ctr">
                        <a:lnSpc>
                          <a:spcPct val="100000"/>
                        </a:lnSpc>
                        <a:spcBef>
                          <a:spcPts val="0"/>
                        </a:spcBef>
                        <a:spcAft>
                          <a:spcPts val="0"/>
                        </a:spcAft>
                        <a:buClr>
                          <a:srgbClr val="000000"/>
                        </a:buClr>
                        <a:buSzPts val="3500"/>
                        <a:buFont typeface="Arial"/>
                        <a:buNone/>
                      </a:pPr>
                      <a:r>
                        <a:rPr b="0" lang="en-US" sz="3500" u="none" cap="none" strike="noStrike">
                          <a:latin typeface="Century Gothic"/>
                          <a:ea typeface="Century Gothic"/>
                          <a:cs typeface="Century Gothic"/>
                          <a:sym typeface="Century Gothic"/>
                        </a:rPr>
                        <a:t>CENTRAL IDEA</a:t>
                      </a:r>
                      <a:endParaRPr sz="1400" u="none" cap="none" strike="noStrike"/>
                    </a:p>
                  </a:txBody>
                  <a:tcPr marT="45725" marB="45725" marR="91450" marL="91450">
                    <a:solidFill>
                      <a:srgbClr val="0070C0"/>
                    </a:solidFill>
                  </a:tcPr>
                </a:tc>
                <a:tc hMerge="1"/>
              </a:tr>
              <a:tr h="2699175">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txBody>
                  <a:tcPr marT="45725" marB="45725" marR="91450" marL="91450">
                    <a:solidFill>
                      <a:srgbClr val="D5DBE5"/>
                    </a:solidFill>
                  </a:tcPr>
                </a:tc>
                <a:tc>
                  <a:txBody>
                    <a:bodyPr/>
                    <a:lstStyle/>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p>
                      <a:pPr indent="0" lvl="0" marL="0" marR="0" rtl="0" algn="l">
                        <a:lnSpc>
                          <a:spcPct val="100000"/>
                        </a:lnSpc>
                        <a:spcBef>
                          <a:spcPts val="0"/>
                        </a:spcBef>
                        <a:spcAft>
                          <a:spcPts val="0"/>
                        </a:spcAft>
                        <a:buClr>
                          <a:srgbClr val="000000"/>
                        </a:buClr>
                        <a:buSzPts val="1400"/>
                        <a:buFont typeface="Arial"/>
                        <a:buNone/>
                      </a:pPr>
                      <a:r>
                        <a:t/>
                      </a:r>
                      <a:endParaRPr sz="1400" u="none" cap="none" strike="noStrike">
                        <a:highlight>
                          <a:srgbClr val="D5DBE5"/>
                        </a:highlight>
                      </a:endParaRPr>
                    </a:p>
                  </a:txBody>
                  <a:tcPr marT="45725" marB="45725" marR="91450" marL="91450">
                    <a:solidFill>
                      <a:srgbClr val="D5DBE5"/>
                    </a:solidFill>
                  </a:tcPr>
                </a:tc>
              </a:tr>
            </a:tbl>
          </a:graphicData>
        </a:graphic>
      </p:graphicFrame>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pic>
        <p:nvPicPr>
          <p:cNvPr descr="A picture containing clock&#10;&#10;Description automatically generated" id="741" name="Google Shape;741;p3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42" name="Google Shape;742;p3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43" name="Google Shape;743;p3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44" name="Google Shape;744;p3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45" name="Google Shape;745;p3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Generate Questions</a:t>
            </a:r>
            <a:endParaRPr b="0" i="0" sz="1400" u="none" cap="none" strike="noStrike">
              <a:solidFill>
                <a:srgbClr val="000000"/>
              </a:solidFill>
              <a:latin typeface="Century Gothic"/>
              <a:ea typeface="Century Gothic"/>
              <a:cs typeface="Century Gothic"/>
              <a:sym typeface="Century Gothic"/>
            </a:endParaRPr>
          </a:p>
        </p:txBody>
      </p:sp>
      <p:sp>
        <p:nvSpPr>
          <p:cNvPr id="746" name="Google Shape;746;p37"/>
          <p:cNvSpPr/>
          <p:nvPr/>
        </p:nvSpPr>
        <p:spPr>
          <a:xfrm>
            <a:off x="9958392" y="186776"/>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67</a:t>
            </a:r>
            <a:endParaRPr b="0" i="0" sz="1400" u="none" cap="none" strike="noStrike">
              <a:solidFill>
                <a:srgbClr val="000000"/>
              </a:solidFill>
              <a:latin typeface="Century Gothic"/>
              <a:ea typeface="Century Gothic"/>
              <a:cs typeface="Century Gothic"/>
              <a:sym typeface="Century Gothic"/>
            </a:endParaRPr>
          </a:p>
        </p:txBody>
      </p:sp>
      <p:sp>
        <p:nvSpPr>
          <p:cNvPr id="747" name="Google Shape;747;p37"/>
          <p:cNvSpPr txBox="1"/>
          <p:nvPr/>
        </p:nvSpPr>
        <p:spPr>
          <a:xfrm>
            <a:off x="6096000" y="3150825"/>
            <a:ext cx="5221991" cy="1077178"/>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Turn</a:t>
            </a:r>
            <a:r>
              <a:rPr b="0" i="0" lang="en-US" sz="3200" u="none" cap="none" strike="noStrike">
                <a:solidFill>
                  <a:srgbClr val="000000"/>
                </a:solidFill>
                <a:latin typeface="Century Gothic"/>
                <a:ea typeface="Century Gothic"/>
                <a:cs typeface="Century Gothic"/>
                <a:sym typeface="Century Gothic"/>
              </a:rPr>
              <a:t> to page 67  in your Student Interactive.</a:t>
            </a:r>
            <a:endParaRPr b="0" i="0" sz="3200" u="none" cap="none" strike="noStrike">
              <a:solidFill>
                <a:srgbClr val="000000"/>
              </a:solidFill>
              <a:latin typeface="Arial"/>
              <a:ea typeface="Arial"/>
              <a:cs typeface="Arial"/>
              <a:sym typeface="Arial"/>
            </a:endParaRPr>
          </a:p>
        </p:txBody>
      </p:sp>
      <p:pic>
        <p:nvPicPr>
          <p:cNvPr id="748" name="Google Shape;748;p37"/>
          <p:cNvPicPr preferRelativeResize="0"/>
          <p:nvPr/>
        </p:nvPicPr>
        <p:blipFill rotWithShape="1">
          <a:blip r:embed="rId6">
            <a:alphaModFix/>
          </a:blip>
          <a:srcRect b="0" l="0" r="0" t="0"/>
          <a:stretch/>
        </p:blipFill>
        <p:spPr>
          <a:xfrm>
            <a:off x="1404341" y="1174107"/>
            <a:ext cx="4121773" cy="543132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3" name="Shape 753"/>
        <p:cNvGrpSpPr/>
        <p:nvPr/>
      </p:nvGrpSpPr>
      <p:grpSpPr>
        <a:xfrm>
          <a:off x="0" y="0"/>
          <a:ext cx="0" cy="0"/>
          <a:chOff x="0" y="0"/>
          <a:chExt cx="0" cy="0"/>
        </a:xfrm>
      </p:grpSpPr>
      <p:pic>
        <p:nvPicPr>
          <p:cNvPr descr="A picture containing clock&#10;&#10;Description automatically generated" id="754" name="Google Shape;754;p5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55" name="Google Shape;755;p5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56" name="Google Shape;756;p5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57" name="Google Shape;757;p5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58" name="Google Shape;758;p5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Close Read – Generate Questions</a:t>
            </a:r>
            <a:endParaRPr b="0" i="0" sz="1400" u="none" cap="none" strike="noStrike">
              <a:solidFill>
                <a:srgbClr val="000000"/>
              </a:solidFill>
              <a:latin typeface="Century Gothic"/>
              <a:ea typeface="Century Gothic"/>
              <a:cs typeface="Century Gothic"/>
              <a:sym typeface="Century Gothic"/>
            </a:endParaRPr>
          </a:p>
        </p:txBody>
      </p:sp>
      <p:sp>
        <p:nvSpPr>
          <p:cNvPr id="759" name="Google Shape;759;p57"/>
          <p:cNvSpPr txBox="1"/>
          <p:nvPr/>
        </p:nvSpPr>
        <p:spPr>
          <a:xfrm>
            <a:off x="6926169" y="3389450"/>
            <a:ext cx="47610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rgbClr val="000000"/>
                </a:solidFill>
                <a:latin typeface="Century Gothic"/>
                <a:ea typeface="Century Gothic"/>
                <a:cs typeface="Century Gothic"/>
                <a:sym typeface="Century Gothic"/>
              </a:rPr>
              <a:t>Complete </a:t>
            </a:r>
            <a:r>
              <a:rPr b="0" i="0" lang="en-US" sz="3200" u="none" cap="none" strike="noStrike">
                <a:solidFill>
                  <a:srgbClr val="000000"/>
                </a:solidFill>
                <a:latin typeface="Century Gothic"/>
                <a:ea typeface="Century Gothic"/>
                <a:cs typeface="Century Gothic"/>
                <a:sym typeface="Century Gothic"/>
              </a:rPr>
              <a:t>page 71 in your Student Interactive.</a:t>
            </a:r>
            <a:endParaRPr b="0" i="0" sz="3200" u="none" cap="none" strike="noStrike">
              <a:solidFill>
                <a:srgbClr val="000000"/>
              </a:solidFill>
              <a:latin typeface="Arial"/>
              <a:ea typeface="Arial"/>
              <a:cs typeface="Arial"/>
              <a:sym typeface="Arial"/>
            </a:endParaRPr>
          </a:p>
        </p:txBody>
      </p:sp>
      <p:sp>
        <p:nvSpPr>
          <p:cNvPr id="760" name="Google Shape;760;p5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71</a:t>
            </a:r>
            <a:endParaRPr b="0" i="0" sz="1400" u="none" cap="none" strike="noStrike">
              <a:solidFill>
                <a:srgbClr val="000000"/>
              </a:solidFill>
              <a:latin typeface="Century Gothic"/>
              <a:ea typeface="Century Gothic"/>
              <a:cs typeface="Century Gothic"/>
              <a:sym typeface="Century Gothic"/>
            </a:endParaRPr>
          </a:p>
        </p:txBody>
      </p:sp>
      <p:pic>
        <p:nvPicPr>
          <p:cNvPr id="761" name="Google Shape;761;p57"/>
          <p:cNvPicPr preferRelativeResize="0"/>
          <p:nvPr/>
        </p:nvPicPr>
        <p:blipFill rotWithShape="1">
          <a:blip r:embed="rId6">
            <a:alphaModFix/>
          </a:blip>
          <a:srcRect b="0" l="0" r="0" t="0"/>
          <a:stretch/>
        </p:blipFill>
        <p:spPr>
          <a:xfrm>
            <a:off x="6926175" y="2089952"/>
            <a:ext cx="2460600" cy="862925"/>
          </a:xfrm>
          <a:prstGeom prst="rect">
            <a:avLst/>
          </a:prstGeom>
          <a:noFill/>
          <a:ln>
            <a:noFill/>
          </a:ln>
        </p:spPr>
      </p:pic>
      <p:pic>
        <p:nvPicPr>
          <p:cNvPr id="762" name="Google Shape;762;p57"/>
          <p:cNvPicPr preferRelativeResize="0"/>
          <p:nvPr/>
        </p:nvPicPr>
        <p:blipFill rotWithShape="1">
          <a:blip r:embed="rId7">
            <a:alphaModFix/>
          </a:blip>
          <a:srcRect b="0" l="0" r="0" t="0"/>
          <a:stretch/>
        </p:blipFill>
        <p:spPr>
          <a:xfrm>
            <a:off x="1915275" y="1297887"/>
            <a:ext cx="3853199" cy="504746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7" name="Shape 767"/>
        <p:cNvGrpSpPr/>
        <p:nvPr/>
      </p:nvGrpSpPr>
      <p:grpSpPr>
        <a:xfrm>
          <a:off x="0" y="0"/>
          <a:ext cx="0" cy="0"/>
          <a:chOff x="0" y="0"/>
          <a:chExt cx="0" cy="0"/>
        </a:xfrm>
      </p:grpSpPr>
      <p:pic>
        <p:nvPicPr>
          <p:cNvPr descr="A picture containing clock&#10;&#10;Description automatically generated" id="768" name="Google Shape;768;p5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69" name="Google Shape;769;p5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70" name="Google Shape;770;p5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71" name="Google Shape;771;p5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72" name="Google Shape;772;p5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Writing for a Reader</a:t>
            </a:r>
            <a:endParaRPr b="0" i="0" sz="1400" u="none" cap="none" strike="noStrike">
              <a:solidFill>
                <a:srgbClr val="000000"/>
              </a:solidFill>
              <a:latin typeface="Century Gothic"/>
              <a:ea typeface="Century Gothic"/>
              <a:cs typeface="Century Gothic"/>
              <a:sym typeface="Century Gothic"/>
            </a:endParaRPr>
          </a:p>
        </p:txBody>
      </p:sp>
      <p:sp>
        <p:nvSpPr>
          <p:cNvPr id="773" name="Google Shape;773;p5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76 </a:t>
            </a:r>
            <a:endParaRPr b="0" i="0" sz="1400" u="none" cap="none" strike="noStrike">
              <a:solidFill>
                <a:srgbClr val="000000"/>
              </a:solidFill>
              <a:latin typeface="Century Gothic"/>
              <a:ea typeface="Century Gothic"/>
              <a:cs typeface="Century Gothic"/>
              <a:sym typeface="Century Gothic"/>
            </a:endParaRPr>
          </a:p>
        </p:txBody>
      </p:sp>
      <p:sp>
        <p:nvSpPr>
          <p:cNvPr id="774" name="Google Shape;774;p58"/>
          <p:cNvSpPr txBox="1"/>
          <p:nvPr/>
        </p:nvSpPr>
        <p:spPr>
          <a:xfrm>
            <a:off x="6372755" y="3419373"/>
            <a:ext cx="49113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76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pic>
        <p:nvPicPr>
          <p:cNvPr id="775" name="Google Shape;775;p58"/>
          <p:cNvPicPr preferRelativeResize="0"/>
          <p:nvPr/>
        </p:nvPicPr>
        <p:blipFill rotWithShape="1">
          <a:blip r:embed="rId6">
            <a:alphaModFix/>
          </a:blip>
          <a:srcRect b="0" l="0" r="0" t="0"/>
          <a:stretch/>
        </p:blipFill>
        <p:spPr>
          <a:xfrm>
            <a:off x="6372750" y="1869000"/>
            <a:ext cx="2997350" cy="1051162"/>
          </a:xfrm>
          <a:prstGeom prst="rect">
            <a:avLst/>
          </a:prstGeom>
          <a:noFill/>
          <a:ln>
            <a:noFill/>
          </a:ln>
        </p:spPr>
      </p:pic>
      <p:pic>
        <p:nvPicPr>
          <p:cNvPr id="776" name="Google Shape;776;p58"/>
          <p:cNvPicPr preferRelativeResize="0"/>
          <p:nvPr/>
        </p:nvPicPr>
        <p:blipFill rotWithShape="1">
          <a:blip r:embed="rId7">
            <a:alphaModFix/>
          </a:blip>
          <a:srcRect b="0" l="0" r="0" t="0"/>
          <a:stretch/>
        </p:blipFill>
        <p:spPr>
          <a:xfrm>
            <a:off x="1838813" y="1297870"/>
            <a:ext cx="3835401" cy="506500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pic>
        <p:nvPicPr>
          <p:cNvPr descr="A picture containing clock&#10;&#10;Description automatically generated" id="782" name="Google Shape;782;p5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83" name="Google Shape;783;p5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784" name="Google Shape;784;p5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785" name="Google Shape;785;p5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786" name="Google Shape;786;p59"/>
          <p:cNvSpPr/>
          <p:nvPr/>
        </p:nvSpPr>
        <p:spPr>
          <a:xfrm>
            <a:off x="212450" y="304023"/>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4000" u="none" cap="none" strike="noStrike">
                <a:solidFill>
                  <a:schemeClr val="lt1"/>
                </a:solidFill>
                <a:latin typeface="Century Gothic"/>
                <a:ea typeface="Century Gothic"/>
                <a:cs typeface="Century Gothic"/>
                <a:sym typeface="Century Gothic"/>
              </a:rPr>
              <a:t>Word Study </a:t>
            </a:r>
            <a:endParaRPr b="0" i="0" sz="1400" u="none" cap="none" strike="noStrike">
              <a:solidFill>
                <a:srgbClr val="000000"/>
              </a:solidFill>
              <a:latin typeface="Century Gothic"/>
              <a:ea typeface="Century Gothic"/>
              <a:cs typeface="Century Gothic"/>
              <a:sym typeface="Century Gothic"/>
            </a:endParaRPr>
          </a:p>
        </p:txBody>
      </p:sp>
      <p:sp>
        <p:nvSpPr>
          <p:cNvPr id="787" name="Google Shape;787;p59"/>
          <p:cNvSpPr txBox="1"/>
          <p:nvPr/>
        </p:nvSpPr>
        <p:spPr>
          <a:xfrm>
            <a:off x="2009063" y="2420656"/>
            <a:ext cx="3561900" cy="708000"/>
          </a:xfrm>
          <a:prstGeom prst="rect">
            <a:avLst/>
          </a:prstGeom>
          <a:noFill/>
          <a:ln cap="flat" cmpd="sng" w="28575">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Century Gothic"/>
                <a:ea typeface="Century Gothic"/>
                <a:cs typeface="Century Gothic"/>
                <a:sym typeface="Century Gothic"/>
              </a:rPr>
              <a:t>-ing</a:t>
            </a:r>
            <a:endParaRPr b="0" i="0" sz="4000" u="none" cap="none" strike="noStrike">
              <a:solidFill>
                <a:schemeClr val="dk1"/>
              </a:solidFill>
              <a:latin typeface="Century Gothic"/>
              <a:ea typeface="Century Gothic"/>
              <a:cs typeface="Century Gothic"/>
              <a:sym typeface="Century Gothic"/>
            </a:endParaRPr>
          </a:p>
        </p:txBody>
      </p:sp>
      <p:sp>
        <p:nvSpPr>
          <p:cNvPr id="788" name="Google Shape;788;p59"/>
          <p:cNvSpPr txBox="1"/>
          <p:nvPr/>
        </p:nvSpPr>
        <p:spPr>
          <a:xfrm>
            <a:off x="2009063" y="3462829"/>
            <a:ext cx="3561900" cy="708000"/>
          </a:xfrm>
          <a:prstGeom prst="rect">
            <a:avLst/>
          </a:prstGeom>
          <a:noFill/>
          <a:ln cap="flat" cmpd="sng" w="28575">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Century Gothic"/>
                <a:ea typeface="Century Gothic"/>
                <a:cs typeface="Century Gothic"/>
                <a:sym typeface="Century Gothic"/>
              </a:rPr>
              <a:t>-s</a:t>
            </a:r>
            <a:endParaRPr b="0" i="0" sz="4000" u="none" cap="none" strike="noStrike">
              <a:solidFill>
                <a:schemeClr val="dk1"/>
              </a:solidFill>
              <a:latin typeface="Century Gothic"/>
              <a:ea typeface="Century Gothic"/>
              <a:cs typeface="Century Gothic"/>
              <a:sym typeface="Century Gothic"/>
            </a:endParaRPr>
          </a:p>
        </p:txBody>
      </p:sp>
      <p:sp>
        <p:nvSpPr>
          <p:cNvPr id="789" name="Google Shape;789;p59"/>
          <p:cNvSpPr txBox="1"/>
          <p:nvPr/>
        </p:nvSpPr>
        <p:spPr>
          <a:xfrm>
            <a:off x="2009063" y="4515841"/>
            <a:ext cx="3561900" cy="708000"/>
          </a:xfrm>
          <a:prstGeom prst="rect">
            <a:avLst/>
          </a:prstGeom>
          <a:noFill/>
          <a:ln cap="flat" cmpd="sng" w="28575">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Century Gothic"/>
                <a:ea typeface="Century Gothic"/>
                <a:cs typeface="Century Gothic"/>
                <a:sym typeface="Century Gothic"/>
              </a:rPr>
              <a:t>-er</a:t>
            </a:r>
            <a:endParaRPr b="0" i="0" sz="4000" u="none" cap="none" strike="noStrike">
              <a:solidFill>
                <a:schemeClr val="dk1"/>
              </a:solidFill>
              <a:latin typeface="Century Gothic"/>
              <a:ea typeface="Century Gothic"/>
              <a:cs typeface="Century Gothic"/>
              <a:sym typeface="Century Gothic"/>
            </a:endParaRPr>
          </a:p>
        </p:txBody>
      </p:sp>
      <p:sp>
        <p:nvSpPr>
          <p:cNvPr id="790" name="Google Shape;790;p59"/>
          <p:cNvSpPr txBox="1"/>
          <p:nvPr/>
        </p:nvSpPr>
        <p:spPr>
          <a:xfrm>
            <a:off x="2009063" y="5558014"/>
            <a:ext cx="3561900" cy="708000"/>
          </a:xfrm>
          <a:prstGeom prst="rect">
            <a:avLst/>
          </a:prstGeom>
          <a:noFill/>
          <a:ln cap="flat" cmpd="sng" w="28575">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Century Gothic"/>
                <a:ea typeface="Century Gothic"/>
                <a:cs typeface="Century Gothic"/>
                <a:sym typeface="Century Gothic"/>
              </a:rPr>
              <a:t>-est</a:t>
            </a:r>
            <a:endParaRPr b="0" i="0" sz="4000" u="none" cap="none" strike="noStrike">
              <a:solidFill>
                <a:schemeClr val="dk1"/>
              </a:solidFill>
              <a:latin typeface="Century Gothic"/>
              <a:ea typeface="Century Gothic"/>
              <a:cs typeface="Century Gothic"/>
              <a:sym typeface="Century Gothic"/>
            </a:endParaRPr>
          </a:p>
        </p:txBody>
      </p:sp>
      <p:sp>
        <p:nvSpPr>
          <p:cNvPr id="791" name="Google Shape;791;p59"/>
          <p:cNvSpPr txBox="1"/>
          <p:nvPr/>
        </p:nvSpPr>
        <p:spPr>
          <a:xfrm>
            <a:off x="2009063" y="1389434"/>
            <a:ext cx="3561900" cy="708000"/>
          </a:xfrm>
          <a:prstGeom prst="rect">
            <a:avLst/>
          </a:prstGeom>
          <a:noFill/>
          <a:ln cap="flat" cmpd="sng" w="28575">
            <a:solidFill>
              <a:schemeClr val="accent5"/>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Century Gothic"/>
                <a:ea typeface="Century Gothic"/>
                <a:cs typeface="Century Gothic"/>
                <a:sym typeface="Century Gothic"/>
              </a:rPr>
              <a:t>-ed</a:t>
            </a:r>
            <a:endParaRPr b="0" i="0" sz="4000" u="none" cap="none" strike="noStrike">
              <a:solidFill>
                <a:schemeClr val="dk1"/>
              </a:solidFill>
              <a:latin typeface="Century Gothic"/>
              <a:ea typeface="Century Gothic"/>
              <a:cs typeface="Century Gothic"/>
              <a:sym typeface="Century Gothic"/>
            </a:endParaRPr>
          </a:p>
        </p:txBody>
      </p:sp>
      <p:sp>
        <p:nvSpPr>
          <p:cNvPr id="792" name="Google Shape;792;p59"/>
          <p:cNvSpPr txBox="1"/>
          <p:nvPr/>
        </p:nvSpPr>
        <p:spPr>
          <a:xfrm>
            <a:off x="6120380" y="2210523"/>
            <a:ext cx="4911300" cy="3047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Play </a:t>
            </a:r>
            <a:r>
              <a:rPr b="0" i="0" lang="en-US" sz="3200" u="none" cap="none" strike="noStrike">
                <a:solidFill>
                  <a:schemeClr val="dk1"/>
                </a:solidFill>
                <a:latin typeface="Century Gothic"/>
                <a:ea typeface="Century Gothic"/>
                <a:cs typeface="Century Gothic"/>
                <a:sym typeface="Century Gothic"/>
              </a:rPr>
              <a:t>“I Spy” with a partner.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t/>
            </a:r>
            <a:endParaRPr b="1"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Use</a:t>
            </a:r>
            <a:r>
              <a:rPr b="0" i="0" lang="en-US" sz="3200" u="none" cap="none" strike="noStrike">
                <a:solidFill>
                  <a:schemeClr val="dk1"/>
                </a:solidFill>
                <a:latin typeface="Century Gothic"/>
                <a:ea typeface="Century Gothic"/>
                <a:cs typeface="Century Gothic"/>
                <a:sym typeface="Century Gothic"/>
              </a:rPr>
              <a:t> comparative </a:t>
            </a:r>
            <a:r>
              <a:rPr b="0" i="1" lang="en-US" sz="3200" u="none" cap="none" strike="noStrike">
                <a:solidFill>
                  <a:schemeClr val="dk1"/>
                </a:solidFill>
                <a:latin typeface="Century Gothic"/>
                <a:ea typeface="Century Gothic"/>
                <a:cs typeface="Century Gothic"/>
                <a:sym typeface="Century Gothic"/>
              </a:rPr>
              <a:t>-er</a:t>
            </a:r>
            <a:r>
              <a:rPr b="0" i="0" lang="en-US" sz="3200" u="none" cap="none" strike="noStrike">
                <a:solidFill>
                  <a:schemeClr val="dk1"/>
                </a:solidFill>
                <a:latin typeface="Century Gothic"/>
                <a:ea typeface="Century Gothic"/>
                <a:cs typeface="Century Gothic"/>
                <a:sym typeface="Century Gothic"/>
              </a:rPr>
              <a:t> and </a:t>
            </a:r>
            <a:r>
              <a:rPr b="0" i="1" lang="en-US" sz="3200" u="none" cap="none" strike="noStrike">
                <a:solidFill>
                  <a:schemeClr val="dk1"/>
                </a:solidFill>
                <a:latin typeface="Century Gothic"/>
                <a:ea typeface="Century Gothic"/>
                <a:cs typeface="Century Gothic"/>
                <a:sym typeface="Century Gothic"/>
              </a:rPr>
              <a:t>-est</a:t>
            </a:r>
            <a:r>
              <a:rPr b="0" i="0" lang="en-US" sz="3200" u="none" cap="none" strike="noStrike">
                <a:solidFill>
                  <a:schemeClr val="dk1"/>
                </a:solidFill>
                <a:latin typeface="Century Gothic"/>
                <a:ea typeface="Century Gothic"/>
                <a:cs typeface="Century Gothic"/>
                <a:sym typeface="Century Gothic"/>
              </a:rPr>
              <a:t> words in your hints.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pic>
        <p:nvPicPr>
          <p:cNvPr descr="A picture containing clock&#10;&#10;Description automatically generated" id="798" name="Google Shape;798;p60"/>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799" name="Google Shape;799;p60"/>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00" name="Google Shape;800;p60"/>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01" name="Google Shape;801;p60"/>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02" name="Google Shape;802;p60"/>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lang="en-US" sz="4000">
                <a:solidFill>
                  <a:schemeClr val="lt1"/>
                </a:solidFill>
                <a:latin typeface="Century Gothic"/>
                <a:ea typeface="Century Gothic"/>
                <a:cs typeface="Century Gothic"/>
                <a:sym typeface="Century Gothic"/>
              </a:rPr>
              <a:t>   </a:t>
            </a:r>
            <a:r>
              <a:rPr b="0" i="0" lang="en-US" sz="4000" u="none" cap="none" strike="noStrike">
                <a:solidFill>
                  <a:schemeClr val="lt1"/>
                </a:solidFill>
                <a:latin typeface="Century Gothic"/>
                <a:ea typeface="Century Gothic"/>
                <a:cs typeface="Century Gothic"/>
                <a:sym typeface="Century Gothic"/>
              </a:rPr>
              <a:t>Writing – Personal Narrative</a:t>
            </a:r>
            <a:endParaRPr b="0" i="0" sz="1400" u="none" cap="none" strike="noStrike">
              <a:solidFill>
                <a:srgbClr val="000000"/>
              </a:solidFill>
              <a:latin typeface="Century Gothic"/>
              <a:ea typeface="Century Gothic"/>
              <a:cs typeface="Century Gothic"/>
              <a:sym typeface="Century Gothic"/>
            </a:endParaRPr>
          </a:p>
        </p:txBody>
      </p:sp>
      <p:sp>
        <p:nvSpPr>
          <p:cNvPr id="803" name="Google Shape;803;p60"/>
          <p:cNvSpPr txBox="1"/>
          <p:nvPr/>
        </p:nvSpPr>
        <p:spPr>
          <a:xfrm>
            <a:off x="6547468" y="3371714"/>
            <a:ext cx="5203200" cy="1077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82 in your Student Interactive.</a:t>
            </a:r>
            <a:endParaRPr b="0" i="0" sz="3200" u="none" cap="none" strike="noStrike">
              <a:solidFill>
                <a:schemeClr val="dk1"/>
              </a:solidFill>
              <a:latin typeface="Century Gothic"/>
              <a:ea typeface="Century Gothic"/>
              <a:cs typeface="Century Gothic"/>
              <a:sym typeface="Century Gothic"/>
            </a:endParaRPr>
          </a:p>
        </p:txBody>
      </p:sp>
      <p:sp>
        <p:nvSpPr>
          <p:cNvPr id="804" name="Google Shape;804;p60"/>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82</a:t>
            </a:r>
            <a:endParaRPr b="0" i="0" sz="1400" u="none" cap="none" strike="noStrike">
              <a:solidFill>
                <a:srgbClr val="000000"/>
              </a:solidFill>
              <a:latin typeface="Century Gothic"/>
              <a:ea typeface="Century Gothic"/>
              <a:cs typeface="Century Gothic"/>
              <a:sym typeface="Century Gothic"/>
            </a:endParaRPr>
          </a:p>
        </p:txBody>
      </p:sp>
      <p:pic>
        <p:nvPicPr>
          <p:cNvPr id="805" name="Google Shape;805;p60"/>
          <p:cNvPicPr preferRelativeResize="0"/>
          <p:nvPr/>
        </p:nvPicPr>
        <p:blipFill rotWithShape="1">
          <a:blip r:embed="rId6">
            <a:alphaModFix/>
          </a:blip>
          <a:srcRect b="0" l="0" r="0" t="0"/>
          <a:stretch/>
        </p:blipFill>
        <p:spPr>
          <a:xfrm>
            <a:off x="6547475" y="2053625"/>
            <a:ext cx="2898300" cy="1016425"/>
          </a:xfrm>
          <a:prstGeom prst="rect">
            <a:avLst/>
          </a:prstGeom>
          <a:noFill/>
          <a:ln>
            <a:noFill/>
          </a:ln>
        </p:spPr>
      </p:pic>
      <p:pic>
        <p:nvPicPr>
          <p:cNvPr id="806" name="Google Shape;806;p60"/>
          <p:cNvPicPr preferRelativeResize="0"/>
          <p:nvPr/>
        </p:nvPicPr>
        <p:blipFill rotWithShape="1">
          <a:blip r:embed="rId7">
            <a:alphaModFix/>
          </a:blip>
          <a:srcRect b="0" l="0" r="0" t="0"/>
          <a:stretch/>
        </p:blipFill>
        <p:spPr>
          <a:xfrm>
            <a:off x="1744416" y="1297875"/>
            <a:ext cx="3866135" cy="506655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1" name="Shape 811"/>
        <p:cNvGrpSpPr/>
        <p:nvPr/>
      </p:nvGrpSpPr>
      <p:grpSpPr>
        <a:xfrm>
          <a:off x="0" y="0"/>
          <a:ext cx="0" cy="0"/>
          <a:chOff x="0" y="0"/>
          <a:chExt cx="0" cy="0"/>
        </a:xfrm>
      </p:grpSpPr>
      <p:pic>
        <p:nvPicPr>
          <p:cNvPr descr="A picture containing clock&#10;&#10;Description automatically generated" id="812" name="Google Shape;812;p61"/>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13" name="Google Shape;813;p61"/>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14" name="Google Shape;814;p61"/>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15" name="Google Shape;815;p61"/>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16" name="Google Shape;816;p61"/>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817" name="Google Shape;817;p61"/>
          <p:cNvSpPr txBox="1"/>
          <p:nvPr/>
        </p:nvSpPr>
        <p:spPr>
          <a:xfrm>
            <a:off x="1298196" y="1862328"/>
            <a:ext cx="6059049" cy="206206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chemeClr val="dk1"/>
                </a:solidFill>
                <a:latin typeface="Century Gothic"/>
                <a:ea typeface="Century Gothic"/>
                <a:cs typeface="Century Gothic"/>
                <a:sym typeface="Century Gothic"/>
              </a:rPr>
              <a:t>On one of your own drafts, </a:t>
            </a:r>
            <a:r>
              <a:rPr b="1" i="0" lang="en-US" sz="3200" u="none" cap="none" strike="noStrike">
                <a:solidFill>
                  <a:schemeClr val="dk1"/>
                </a:solidFill>
                <a:latin typeface="Century Gothic"/>
                <a:ea typeface="Century Gothic"/>
                <a:cs typeface="Century Gothic"/>
                <a:sym typeface="Century Gothic"/>
              </a:rPr>
              <a:t>add </a:t>
            </a:r>
            <a:r>
              <a:rPr b="0" i="0" lang="en-US" sz="3200" u="none" cap="none" strike="noStrike">
                <a:solidFill>
                  <a:schemeClr val="dk1"/>
                </a:solidFill>
                <a:latin typeface="Century Gothic"/>
                <a:ea typeface="Century Gothic"/>
                <a:cs typeface="Century Gothic"/>
                <a:sym typeface="Century Gothic"/>
              </a:rPr>
              <a:t>concrete details and </a:t>
            </a:r>
            <a:r>
              <a:rPr b="1" i="0" lang="en-US" sz="3200" u="none" cap="none" strike="noStrike">
                <a:solidFill>
                  <a:schemeClr val="dk1"/>
                </a:solidFill>
                <a:latin typeface="Century Gothic"/>
                <a:ea typeface="Century Gothic"/>
                <a:cs typeface="Century Gothic"/>
                <a:sym typeface="Century Gothic"/>
              </a:rPr>
              <a:t>revise </a:t>
            </a:r>
            <a:r>
              <a:rPr b="0" i="0" lang="en-US" sz="3200" u="none" cap="none" strike="noStrike">
                <a:solidFill>
                  <a:schemeClr val="dk1"/>
                </a:solidFill>
                <a:latin typeface="Century Gothic"/>
                <a:ea typeface="Century Gothic"/>
                <a:cs typeface="Century Gothic"/>
                <a:sym typeface="Century Gothic"/>
              </a:rPr>
              <a:t>general details to make them more concrete.</a:t>
            </a:r>
            <a:endParaRPr b="0" i="0" sz="3200" u="none" cap="none" strike="noStrike">
              <a:solidFill>
                <a:schemeClr val="dk1"/>
              </a:solidFill>
              <a:latin typeface="Century Gothic"/>
              <a:ea typeface="Century Gothic"/>
              <a:cs typeface="Century Gothic"/>
              <a:sym typeface="Century Gothic"/>
            </a:endParaRPr>
          </a:p>
        </p:txBody>
      </p:sp>
      <p:pic>
        <p:nvPicPr>
          <p:cNvPr descr="Books outline" id="818" name="Google Shape;818;p61"/>
          <p:cNvPicPr preferRelativeResize="0"/>
          <p:nvPr/>
        </p:nvPicPr>
        <p:blipFill rotWithShape="1">
          <a:blip r:embed="rId6">
            <a:alphaModFix/>
          </a:blip>
          <a:srcRect b="0" l="0" r="0" t="0"/>
          <a:stretch/>
        </p:blipFill>
        <p:spPr>
          <a:xfrm>
            <a:off x="8442991" y="2207827"/>
            <a:ext cx="2429785" cy="2429785"/>
          </a:xfrm>
          <a:prstGeom prst="rect">
            <a:avLst/>
          </a:prstGeom>
          <a:noFill/>
          <a:ln>
            <a:noFill/>
          </a:ln>
        </p:spPr>
      </p:pic>
      <p:sp>
        <p:nvSpPr>
          <p:cNvPr id="819" name="Google Shape;819;p61"/>
          <p:cNvSpPr txBox="1"/>
          <p:nvPr/>
        </p:nvSpPr>
        <p:spPr>
          <a:xfrm>
            <a:off x="1298171" y="4263403"/>
            <a:ext cx="60591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Share</a:t>
            </a:r>
            <a:r>
              <a:rPr b="0" i="0" lang="en-US" sz="3200" u="none" cap="none" strike="noStrike">
                <a:solidFill>
                  <a:schemeClr val="dk1"/>
                </a:solidFill>
                <a:latin typeface="Century Gothic"/>
                <a:ea typeface="Century Gothic"/>
                <a:cs typeface="Century Gothic"/>
                <a:sym typeface="Century Gothic"/>
              </a:rPr>
              <a:t> examples of concrete words and phrases from your writing.</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4" name="Shape 824"/>
        <p:cNvGrpSpPr/>
        <p:nvPr/>
      </p:nvGrpSpPr>
      <p:grpSpPr>
        <a:xfrm>
          <a:off x="0" y="0"/>
          <a:ext cx="0" cy="0"/>
          <a:chOff x="0" y="0"/>
          <a:chExt cx="0" cy="0"/>
        </a:xfrm>
      </p:grpSpPr>
      <p:pic>
        <p:nvPicPr>
          <p:cNvPr descr="A picture containing clock&#10;&#10;Description automatically generated" id="825" name="Google Shape;825;p6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26" name="Google Shape;826;p6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27" name="Google Shape;827;p6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28" name="Google Shape;828;p6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29" name="Google Shape;829;p62"/>
          <p:cNvSpPr/>
          <p:nvPr/>
        </p:nvSpPr>
        <p:spPr>
          <a:xfrm>
            <a:off x="212450" y="304023"/>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 </a:t>
            </a:r>
            <a:endParaRPr b="0" i="0" sz="1400" u="none" cap="none" strike="noStrike">
              <a:solidFill>
                <a:srgbClr val="000000"/>
              </a:solidFill>
              <a:latin typeface="Century Gothic"/>
              <a:ea typeface="Century Gothic"/>
              <a:cs typeface="Century Gothic"/>
              <a:sym typeface="Century Gothic"/>
            </a:endParaRPr>
          </a:p>
        </p:txBody>
      </p:sp>
      <p:sp>
        <p:nvSpPr>
          <p:cNvPr id="830" name="Google Shape;830;p62"/>
          <p:cNvSpPr txBox="1"/>
          <p:nvPr/>
        </p:nvSpPr>
        <p:spPr>
          <a:xfrm>
            <a:off x="509450" y="4200000"/>
            <a:ext cx="11057700" cy="144690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4400" u="none" cap="none" strike="noStrike">
                <a:solidFill>
                  <a:schemeClr val="dk1"/>
                </a:solidFill>
                <a:latin typeface="Century Gothic"/>
                <a:ea typeface="Century Gothic"/>
                <a:cs typeface="Century Gothic"/>
                <a:sym typeface="Century Gothic"/>
              </a:rPr>
              <a:t>He wears a bright shirt so he is easyer to spot when joging.</a:t>
            </a:r>
            <a:endParaRPr b="0" i="0" sz="4400" u="none" cap="none" strike="noStrike">
              <a:solidFill>
                <a:srgbClr val="000000"/>
              </a:solidFill>
              <a:latin typeface="Century Gothic"/>
              <a:ea typeface="Century Gothic"/>
              <a:cs typeface="Century Gothic"/>
              <a:sym typeface="Century Gothic"/>
            </a:endParaRPr>
          </a:p>
        </p:txBody>
      </p:sp>
      <p:sp>
        <p:nvSpPr>
          <p:cNvPr id="831" name="Google Shape;831;p62"/>
          <p:cNvSpPr txBox="1"/>
          <p:nvPr/>
        </p:nvSpPr>
        <p:spPr>
          <a:xfrm>
            <a:off x="1634967" y="1375099"/>
            <a:ext cx="1716342" cy="923289"/>
          </a:xfrm>
          <a:prstGeom prst="rect">
            <a:avLst/>
          </a:prstGeom>
          <a:solidFill>
            <a:srgbClr val="E1EFD8"/>
          </a:solid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-ed</a:t>
            </a:r>
            <a:endParaRPr b="0" i="0" sz="1400" u="none" cap="none" strike="noStrike">
              <a:solidFill>
                <a:srgbClr val="000000"/>
              </a:solidFill>
              <a:latin typeface="Century Gothic"/>
              <a:ea typeface="Century Gothic"/>
              <a:cs typeface="Century Gothic"/>
              <a:sym typeface="Century Gothic"/>
            </a:endParaRPr>
          </a:p>
        </p:txBody>
      </p:sp>
      <p:sp>
        <p:nvSpPr>
          <p:cNvPr id="832" name="Google Shape;832;p62"/>
          <p:cNvSpPr txBox="1"/>
          <p:nvPr/>
        </p:nvSpPr>
        <p:spPr>
          <a:xfrm>
            <a:off x="4684442" y="1375100"/>
            <a:ext cx="1716342" cy="923289"/>
          </a:xfrm>
          <a:prstGeom prst="rect">
            <a:avLst/>
          </a:prstGeom>
          <a:solidFill>
            <a:srgbClr val="E1EFD8"/>
          </a:solid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-ing</a:t>
            </a:r>
            <a:endParaRPr b="0" i="0" sz="1400" u="none" cap="none" strike="noStrike">
              <a:solidFill>
                <a:srgbClr val="000000"/>
              </a:solidFill>
              <a:latin typeface="Century Gothic"/>
              <a:ea typeface="Century Gothic"/>
              <a:cs typeface="Century Gothic"/>
              <a:sym typeface="Century Gothic"/>
            </a:endParaRPr>
          </a:p>
        </p:txBody>
      </p:sp>
      <p:sp>
        <p:nvSpPr>
          <p:cNvPr id="833" name="Google Shape;833;p62"/>
          <p:cNvSpPr txBox="1"/>
          <p:nvPr/>
        </p:nvSpPr>
        <p:spPr>
          <a:xfrm>
            <a:off x="7823300" y="1375099"/>
            <a:ext cx="1716342" cy="923289"/>
          </a:xfrm>
          <a:prstGeom prst="rect">
            <a:avLst/>
          </a:prstGeom>
          <a:solidFill>
            <a:srgbClr val="E1EFD8"/>
          </a:solid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-s</a:t>
            </a:r>
            <a:endParaRPr b="0" i="0" sz="1400" u="none" cap="none" strike="noStrike">
              <a:solidFill>
                <a:srgbClr val="000000"/>
              </a:solidFill>
              <a:latin typeface="Century Gothic"/>
              <a:ea typeface="Century Gothic"/>
              <a:cs typeface="Century Gothic"/>
              <a:sym typeface="Century Gothic"/>
            </a:endParaRPr>
          </a:p>
        </p:txBody>
      </p:sp>
      <p:sp>
        <p:nvSpPr>
          <p:cNvPr id="834" name="Google Shape;834;p62"/>
          <p:cNvSpPr txBox="1"/>
          <p:nvPr/>
        </p:nvSpPr>
        <p:spPr>
          <a:xfrm>
            <a:off x="3159704" y="2773246"/>
            <a:ext cx="1716342" cy="923289"/>
          </a:xfrm>
          <a:prstGeom prst="rect">
            <a:avLst/>
          </a:prstGeom>
          <a:solidFill>
            <a:srgbClr val="E1EFD8"/>
          </a:solid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-er</a:t>
            </a:r>
            <a:endParaRPr b="0" i="0" sz="1400" u="none" cap="none" strike="noStrike">
              <a:solidFill>
                <a:srgbClr val="000000"/>
              </a:solidFill>
              <a:latin typeface="Century Gothic"/>
              <a:ea typeface="Century Gothic"/>
              <a:cs typeface="Century Gothic"/>
              <a:sym typeface="Century Gothic"/>
            </a:endParaRPr>
          </a:p>
        </p:txBody>
      </p:sp>
      <p:sp>
        <p:nvSpPr>
          <p:cNvPr id="835" name="Google Shape;835;p62"/>
          <p:cNvSpPr txBox="1"/>
          <p:nvPr/>
        </p:nvSpPr>
        <p:spPr>
          <a:xfrm>
            <a:off x="6457785" y="2771338"/>
            <a:ext cx="1716342" cy="923289"/>
          </a:xfrm>
          <a:prstGeom prst="rect">
            <a:avLst/>
          </a:prstGeom>
          <a:solidFill>
            <a:srgbClr val="E1EFD8"/>
          </a:solid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400"/>
              <a:buFont typeface="Arial"/>
              <a:buNone/>
            </a:pPr>
            <a:r>
              <a:rPr b="0" i="0" lang="en-US" sz="5400" u="none" cap="none" strike="noStrike">
                <a:solidFill>
                  <a:schemeClr val="dk1"/>
                </a:solidFill>
                <a:latin typeface="Century Gothic"/>
                <a:ea typeface="Century Gothic"/>
                <a:cs typeface="Century Gothic"/>
                <a:sym typeface="Century Gothic"/>
              </a:rPr>
              <a:t>-est</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0" name="Shape 840"/>
        <p:cNvGrpSpPr/>
        <p:nvPr/>
      </p:nvGrpSpPr>
      <p:grpSpPr>
        <a:xfrm>
          <a:off x="0" y="0"/>
          <a:ext cx="0" cy="0"/>
          <a:chOff x="0" y="0"/>
          <a:chExt cx="0" cy="0"/>
        </a:xfrm>
      </p:grpSpPr>
      <p:pic>
        <p:nvPicPr>
          <p:cNvPr descr="A picture containing clock&#10;&#10;Description automatically generated" id="841" name="Google Shape;841;p63"/>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42" name="Google Shape;842;p63"/>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43" name="Google Shape;843;p63"/>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44" name="Google Shape;844;p6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45" name="Google Shape;845;p63"/>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846" name="Google Shape;846;p63"/>
          <p:cNvSpPr txBox="1"/>
          <p:nvPr/>
        </p:nvSpPr>
        <p:spPr>
          <a:xfrm>
            <a:off x="6489730" y="2503938"/>
            <a:ext cx="4499094" cy="255450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78 in your Student Interactive and </a:t>
            </a:r>
            <a:r>
              <a:rPr b="1" i="0" lang="en-US" sz="3200" u="none" cap="none" strike="noStrike">
                <a:solidFill>
                  <a:schemeClr val="dk1"/>
                </a:solidFill>
                <a:latin typeface="Century Gothic"/>
                <a:ea typeface="Century Gothic"/>
                <a:cs typeface="Century Gothic"/>
                <a:sym typeface="Century Gothic"/>
              </a:rPr>
              <a:t>complete</a:t>
            </a:r>
            <a:r>
              <a:rPr b="0" i="0" lang="en-US" sz="3200" u="none" cap="none" strike="noStrike">
                <a:solidFill>
                  <a:schemeClr val="dk1"/>
                </a:solidFill>
                <a:latin typeface="Century Gothic"/>
                <a:ea typeface="Century Gothic"/>
                <a:cs typeface="Century Gothic"/>
                <a:sym typeface="Century Gothic"/>
              </a:rPr>
              <a:t> the activity. </a:t>
            </a:r>
            <a:endParaRPr b="0" i="0" sz="3200" u="none" cap="none" strike="noStrike">
              <a:solidFill>
                <a:schemeClr val="dk1"/>
              </a:solidFill>
              <a:latin typeface="Century Gothic"/>
              <a:ea typeface="Century Gothic"/>
              <a:cs typeface="Century Gothic"/>
              <a:sym typeface="Century Gothic"/>
            </a:endParaRPr>
          </a:p>
        </p:txBody>
      </p:sp>
      <p:sp>
        <p:nvSpPr>
          <p:cNvPr id="847" name="Google Shape;847;p63"/>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78</a:t>
            </a:r>
            <a:endParaRPr b="0" i="0" sz="1400" u="none" cap="none" strike="noStrike">
              <a:solidFill>
                <a:srgbClr val="000000"/>
              </a:solidFill>
              <a:latin typeface="Century Gothic"/>
              <a:ea typeface="Century Gothic"/>
              <a:cs typeface="Century Gothic"/>
              <a:sym typeface="Century Gothic"/>
            </a:endParaRPr>
          </a:p>
        </p:txBody>
      </p:sp>
      <p:pic>
        <p:nvPicPr>
          <p:cNvPr id="848" name="Google Shape;848;p63"/>
          <p:cNvPicPr preferRelativeResize="0"/>
          <p:nvPr/>
        </p:nvPicPr>
        <p:blipFill rotWithShape="1">
          <a:blip r:embed="rId6">
            <a:alphaModFix/>
          </a:blip>
          <a:srcRect b="0" l="0" r="0" t="0"/>
          <a:stretch/>
        </p:blipFill>
        <p:spPr>
          <a:xfrm>
            <a:off x="1533697" y="1159009"/>
            <a:ext cx="4008915" cy="527304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2" name="Shape 852"/>
        <p:cNvGrpSpPr/>
        <p:nvPr/>
      </p:nvGrpSpPr>
      <p:grpSpPr>
        <a:xfrm>
          <a:off x="0" y="0"/>
          <a:ext cx="0" cy="0"/>
          <a:chOff x="0" y="0"/>
          <a:chExt cx="0" cy="0"/>
        </a:xfrm>
      </p:grpSpPr>
      <p:pic>
        <p:nvPicPr>
          <p:cNvPr descr="A picture containing drawing, lamp&#10;&#10;Description automatically generated" id="853" name="Google Shape;853;p64"/>
          <p:cNvPicPr preferRelativeResize="0"/>
          <p:nvPr/>
        </p:nvPicPr>
        <p:blipFill rotWithShape="1">
          <a:blip r:embed="rId3">
            <a:alphaModFix/>
          </a:blip>
          <a:srcRect b="0" l="0" r="0" t="0"/>
          <a:stretch/>
        </p:blipFill>
        <p:spPr>
          <a:xfrm rot="9387287">
            <a:off x="9271967" y="5485049"/>
            <a:ext cx="2842710" cy="979582"/>
          </a:xfrm>
          <a:prstGeom prst="rect">
            <a:avLst/>
          </a:prstGeom>
          <a:noFill/>
          <a:ln>
            <a:noFill/>
          </a:ln>
        </p:spPr>
      </p:pic>
      <p:pic>
        <p:nvPicPr>
          <p:cNvPr descr="A picture containing drawing, lamp&#10;&#10;Description automatically generated" id="854" name="Google Shape;854;p64"/>
          <p:cNvPicPr preferRelativeResize="0"/>
          <p:nvPr/>
        </p:nvPicPr>
        <p:blipFill rotWithShape="1">
          <a:blip r:embed="rId3">
            <a:alphaModFix/>
          </a:blip>
          <a:srcRect b="0" l="0" r="0" t="0"/>
          <a:stretch/>
        </p:blipFill>
        <p:spPr>
          <a:xfrm rot="9387287">
            <a:off x="-82083" y="449101"/>
            <a:ext cx="2842710" cy="979582"/>
          </a:xfrm>
          <a:prstGeom prst="rect">
            <a:avLst/>
          </a:prstGeom>
          <a:noFill/>
          <a:ln>
            <a:noFill/>
          </a:ln>
        </p:spPr>
      </p:pic>
      <p:cxnSp>
        <p:nvCxnSpPr>
          <p:cNvPr id="855" name="Google Shape;855;p64"/>
          <p:cNvCxnSpPr/>
          <p:nvPr/>
        </p:nvCxnSpPr>
        <p:spPr>
          <a:xfrm rot="10800000">
            <a:off x="0" y="3143250"/>
            <a:ext cx="12192000" cy="0"/>
          </a:xfrm>
          <a:prstGeom prst="straightConnector1">
            <a:avLst/>
          </a:prstGeom>
          <a:noFill/>
          <a:ln cap="flat" cmpd="sng" w="28575">
            <a:solidFill>
              <a:srgbClr val="0070C0"/>
            </a:solidFill>
            <a:prstDash val="solid"/>
            <a:miter lim="800000"/>
            <a:headEnd len="sm" w="sm" type="none"/>
            <a:tailEnd len="sm" w="sm" type="none"/>
          </a:ln>
        </p:spPr>
      </p:cxnSp>
      <p:sp>
        <p:nvSpPr>
          <p:cNvPr id="856" name="Google Shape;856;p64"/>
          <p:cNvSpPr/>
          <p:nvPr/>
        </p:nvSpPr>
        <p:spPr>
          <a:xfrm>
            <a:off x="2581999" y="2235872"/>
            <a:ext cx="7028001" cy="1814755"/>
          </a:xfrm>
          <a:prstGeom prst="rect">
            <a:avLst/>
          </a:prstGeom>
          <a:solidFill>
            <a:schemeClr val="accen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Avenir"/>
                <a:ea typeface="Avenir"/>
                <a:cs typeface="Avenir"/>
                <a:sym typeface="Avenir"/>
              </a:rPr>
              <a:t>   </a:t>
            </a:r>
            <a:r>
              <a:rPr b="0" i="0" lang="en-US" sz="6000" u="none" cap="none" strike="noStrike">
                <a:solidFill>
                  <a:schemeClr val="lt1"/>
                </a:solidFill>
                <a:latin typeface="Century Gothic"/>
                <a:ea typeface="Century Gothic"/>
                <a:cs typeface="Century Gothic"/>
                <a:sym typeface="Century Gothic"/>
              </a:rPr>
              <a:t>Lesson 5</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857" name="Google Shape;857;p64"/>
          <p:cNvPicPr preferRelativeResize="0"/>
          <p:nvPr/>
        </p:nvPicPr>
        <p:blipFill rotWithShape="1">
          <a:blip r:embed="rId4">
            <a:alphaModFix/>
          </a:blip>
          <a:srcRect b="0" l="0" r="52261" t="0"/>
          <a:stretch/>
        </p:blipFill>
        <p:spPr>
          <a:xfrm>
            <a:off x="4771547" y="4649495"/>
            <a:ext cx="3157122" cy="903076"/>
          </a:xfrm>
          <a:prstGeom prst="rect">
            <a:avLst/>
          </a:prstGeom>
          <a:noFill/>
          <a:ln>
            <a:noFill/>
          </a:ln>
        </p:spPr>
      </p:pic>
      <p:pic>
        <p:nvPicPr>
          <p:cNvPr descr="Logo, company name&#10;&#10;Description automatically generated" id="858" name="Google Shape;858;p64"/>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3" name="Shape 863"/>
        <p:cNvGrpSpPr/>
        <p:nvPr/>
      </p:nvGrpSpPr>
      <p:grpSpPr>
        <a:xfrm>
          <a:off x="0" y="0"/>
          <a:ext cx="0" cy="0"/>
          <a:chOff x="0" y="0"/>
          <a:chExt cx="0" cy="0"/>
        </a:xfrm>
      </p:grpSpPr>
      <p:pic>
        <p:nvPicPr>
          <p:cNvPr descr="A picture containing clock&#10;&#10;Description automatically generated" id="864" name="Google Shape;864;p6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65" name="Google Shape;865;p6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66" name="Google Shape;866;p6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67" name="Google Shape;867;p6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68" name="Google Shape;868;p6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Reflect and Share</a:t>
            </a:r>
            <a:endParaRPr b="0" i="0" sz="1400" u="none" cap="none" strike="noStrike">
              <a:solidFill>
                <a:srgbClr val="000000"/>
              </a:solidFill>
              <a:latin typeface="Century Gothic"/>
              <a:ea typeface="Century Gothic"/>
              <a:cs typeface="Century Gothic"/>
              <a:sym typeface="Century Gothic"/>
            </a:endParaRPr>
          </a:p>
        </p:txBody>
      </p:sp>
      <p:sp>
        <p:nvSpPr>
          <p:cNvPr id="869" name="Google Shape;869;p6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72</a:t>
            </a:r>
            <a:endParaRPr b="0" i="0" sz="1400" u="none" cap="none" strike="noStrike">
              <a:solidFill>
                <a:srgbClr val="000000"/>
              </a:solidFill>
              <a:latin typeface="Century Gothic"/>
              <a:ea typeface="Century Gothic"/>
              <a:cs typeface="Century Gothic"/>
              <a:sym typeface="Century Gothic"/>
            </a:endParaRPr>
          </a:p>
        </p:txBody>
      </p:sp>
      <p:sp>
        <p:nvSpPr>
          <p:cNvPr id="870" name="Google Shape;870;p66"/>
          <p:cNvSpPr txBox="1"/>
          <p:nvPr/>
        </p:nvSpPr>
        <p:spPr>
          <a:xfrm>
            <a:off x="7005553" y="2904584"/>
            <a:ext cx="44991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72 in your Student Interactive.  </a:t>
            </a:r>
            <a:endParaRPr b="0" i="0" sz="3200" u="none" cap="none" strike="noStrike">
              <a:solidFill>
                <a:schemeClr val="dk1"/>
              </a:solidFill>
              <a:latin typeface="Century Gothic"/>
              <a:ea typeface="Century Gothic"/>
              <a:cs typeface="Century Gothic"/>
              <a:sym typeface="Century Gothic"/>
            </a:endParaRPr>
          </a:p>
        </p:txBody>
      </p:sp>
      <p:pic>
        <p:nvPicPr>
          <p:cNvPr id="871" name="Google Shape;871;p66"/>
          <p:cNvPicPr preferRelativeResize="0"/>
          <p:nvPr/>
        </p:nvPicPr>
        <p:blipFill rotWithShape="1">
          <a:blip r:embed="rId6">
            <a:alphaModFix/>
          </a:blip>
          <a:srcRect b="79" l="0" r="0" t="89"/>
          <a:stretch/>
        </p:blipFill>
        <p:spPr>
          <a:xfrm>
            <a:off x="1884201" y="1297875"/>
            <a:ext cx="3903300" cy="5134149"/>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pic>
        <p:nvPicPr>
          <p:cNvPr descr="A picture containing clock&#10;&#10;Description automatically generated" id="143" name="Google Shape;143;p6"/>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44" name="Google Shape;144;p6"/>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45" name="Google Shape;145;p6"/>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46" name="Google Shape;146;p6"/>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47" name="Google Shape;147;p6"/>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Biography</a:t>
            </a:r>
            <a:endParaRPr b="0" i="0" sz="1400" u="none" cap="none" strike="noStrike">
              <a:solidFill>
                <a:srgbClr val="000000"/>
              </a:solidFill>
              <a:latin typeface="Century Gothic"/>
              <a:ea typeface="Century Gothic"/>
              <a:cs typeface="Century Gothic"/>
              <a:sym typeface="Century Gothic"/>
            </a:endParaRPr>
          </a:p>
        </p:txBody>
      </p:sp>
      <p:sp>
        <p:nvSpPr>
          <p:cNvPr id="148" name="Google Shape;148;p6"/>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52, 53</a:t>
            </a:r>
            <a:endParaRPr b="0" i="0" sz="1400" u="none" cap="none" strike="noStrike">
              <a:solidFill>
                <a:srgbClr val="000000"/>
              </a:solidFill>
              <a:latin typeface="Century Gothic"/>
              <a:ea typeface="Century Gothic"/>
              <a:cs typeface="Century Gothic"/>
              <a:sym typeface="Century Gothic"/>
            </a:endParaRPr>
          </a:p>
        </p:txBody>
      </p:sp>
      <p:sp>
        <p:nvSpPr>
          <p:cNvPr id="149" name="Google Shape;149;p6"/>
          <p:cNvSpPr txBox="1"/>
          <p:nvPr/>
        </p:nvSpPr>
        <p:spPr>
          <a:xfrm>
            <a:off x="8324837" y="2578279"/>
            <a:ext cx="35715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pages 52 and 53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150" name="Google Shape;150;p6"/>
          <p:cNvPicPr preferRelativeResize="0"/>
          <p:nvPr/>
        </p:nvPicPr>
        <p:blipFill rotWithShape="1">
          <a:blip r:embed="rId6">
            <a:alphaModFix/>
          </a:blip>
          <a:srcRect b="0" l="0" r="0" t="0"/>
          <a:stretch/>
        </p:blipFill>
        <p:spPr>
          <a:xfrm>
            <a:off x="633200" y="1198576"/>
            <a:ext cx="3801839" cy="498170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id="151" name="Google Shape;151;p6"/>
          <p:cNvPicPr preferRelativeResize="0"/>
          <p:nvPr/>
        </p:nvPicPr>
        <p:blipFill rotWithShape="1">
          <a:blip r:embed="rId7">
            <a:alphaModFix/>
          </a:blip>
          <a:srcRect b="0" l="0" r="0" t="0"/>
          <a:stretch/>
        </p:blipFill>
        <p:spPr>
          <a:xfrm>
            <a:off x="4336540" y="1198576"/>
            <a:ext cx="3682660" cy="4981701"/>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6" name="Shape 876"/>
        <p:cNvGrpSpPr/>
        <p:nvPr/>
      </p:nvGrpSpPr>
      <p:grpSpPr>
        <a:xfrm>
          <a:off x="0" y="0"/>
          <a:ext cx="0" cy="0"/>
          <a:chOff x="0" y="0"/>
          <a:chExt cx="0" cy="0"/>
        </a:xfrm>
      </p:grpSpPr>
      <p:pic>
        <p:nvPicPr>
          <p:cNvPr descr="A picture containing clock&#10;&#10;Description automatically generated" id="877" name="Google Shape;877;p6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78" name="Google Shape;878;p6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79" name="Google Shape;879;p6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80" name="Google Shape;880;p6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81" name="Google Shape;881;p6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a:t>
            </a:r>
            <a:endParaRPr b="0" i="0" sz="1400" u="none" cap="none" strike="noStrike">
              <a:solidFill>
                <a:srgbClr val="000000"/>
              </a:solidFill>
              <a:latin typeface="Century Gothic"/>
              <a:ea typeface="Century Gothic"/>
              <a:cs typeface="Century Gothic"/>
              <a:sym typeface="Century Gothic"/>
            </a:endParaRPr>
          </a:p>
        </p:txBody>
      </p:sp>
      <p:pic>
        <p:nvPicPr>
          <p:cNvPr descr="Graphical user interface, text&#10;&#10;Description automatically generated" id="882" name="Google Shape;882;p67"/>
          <p:cNvPicPr preferRelativeResize="0"/>
          <p:nvPr/>
        </p:nvPicPr>
        <p:blipFill rotWithShape="1">
          <a:blip r:embed="rId6">
            <a:alphaModFix/>
          </a:blip>
          <a:srcRect b="35517" l="0" r="61885" t="19603"/>
          <a:stretch/>
        </p:blipFill>
        <p:spPr>
          <a:xfrm>
            <a:off x="5595910" y="1794171"/>
            <a:ext cx="5265175" cy="1238865"/>
          </a:xfrm>
          <a:prstGeom prst="rect">
            <a:avLst/>
          </a:prstGeom>
          <a:noFill/>
          <a:ln>
            <a:noFill/>
          </a:ln>
        </p:spPr>
      </p:pic>
      <p:sp>
        <p:nvSpPr>
          <p:cNvPr id="883" name="Google Shape;883;p67"/>
          <p:cNvSpPr txBox="1"/>
          <p:nvPr/>
        </p:nvSpPr>
        <p:spPr>
          <a:xfrm>
            <a:off x="6017162" y="3202017"/>
            <a:ext cx="58839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600" u="none" cap="none" strike="noStrike">
                <a:solidFill>
                  <a:srgbClr val="000000"/>
                </a:solidFill>
                <a:latin typeface="Century Gothic"/>
                <a:ea typeface="Century Gothic"/>
                <a:cs typeface="Century Gothic"/>
                <a:sym typeface="Century Gothic"/>
              </a:rPr>
              <a:t>In what ways can a place enrich our lives</a:t>
            </a:r>
            <a:r>
              <a:rPr b="0" i="0" lang="en-US" sz="3600" u="none" cap="none" strike="noStrike">
                <a:solidFill>
                  <a:schemeClr val="dk1"/>
                </a:solidFill>
                <a:latin typeface="Arial"/>
                <a:ea typeface="Arial"/>
                <a:cs typeface="Arial"/>
                <a:sym typeface="Arial"/>
              </a:rPr>
              <a:t>?</a:t>
            </a:r>
            <a:endParaRPr b="0" i="0" sz="3600" u="none" cap="none" strike="noStrike">
              <a:solidFill>
                <a:schemeClr val="dk1"/>
              </a:solidFill>
              <a:latin typeface="Arial"/>
              <a:ea typeface="Arial"/>
              <a:cs typeface="Arial"/>
              <a:sym typeface="Arial"/>
            </a:endParaRPr>
          </a:p>
        </p:txBody>
      </p:sp>
      <p:pic>
        <p:nvPicPr>
          <p:cNvPr id="884" name="Google Shape;884;p67"/>
          <p:cNvPicPr preferRelativeResize="0"/>
          <p:nvPr/>
        </p:nvPicPr>
        <p:blipFill rotWithShape="1">
          <a:blip r:embed="rId7">
            <a:alphaModFix/>
          </a:blip>
          <a:srcRect b="0" l="0" r="0" t="0"/>
          <a:stretch/>
        </p:blipFill>
        <p:spPr>
          <a:xfrm>
            <a:off x="1565950" y="1369135"/>
            <a:ext cx="3803275" cy="499529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9" name="Shape 889"/>
        <p:cNvGrpSpPr/>
        <p:nvPr/>
      </p:nvGrpSpPr>
      <p:grpSpPr>
        <a:xfrm>
          <a:off x="0" y="0"/>
          <a:ext cx="0" cy="0"/>
          <a:chOff x="0" y="0"/>
          <a:chExt cx="0" cy="0"/>
        </a:xfrm>
      </p:grpSpPr>
      <p:pic>
        <p:nvPicPr>
          <p:cNvPr descr="A picture containing clock&#10;&#10;Description automatically generated" id="890" name="Google Shape;890;p6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891" name="Google Shape;891;p6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892" name="Google Shape;892;p6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893" name="Google Shape;893;p6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894" name="Google Shape;894;p6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Word Study </a:t>
            </a:r>
            <a:endParaRPr b="0" i="0" sz="1400" u="none" cap="none" strike="noStrike">
              <a:solidFill>
                <a:srgbClr val="000000"/>
              </a:solidFill>
              <a:latin typeface="Century Gothic"/>
              <a:ea typeface="Century Gothic"/>
              <a:cs typeface="Century Gothic"/>
              <a:sym typeface="Century Gothic"/>
            </a:endParaRPr>
          </a:p>
        </p:txBody>
      </p:sp>
      <p:sp>
        <p:nvSpPr>
          <p:cNvPr id="895" name="Google Shape;895;p68"/>
          <p:cNvSpPr txBox="1"/>
          <p:nvPr/>
        </p:nvSpPr>
        <p:spPr>
          <a:xfrm>
            <a:off x="1097280" y="1601290"/>
            <a:ext cx="9997435" cy="156962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1" marL="0" marR="0" rtl="0" algn="l">
              <a:lnSpc>
                <a:spcPct val="100000"/>
              </a:lnSpc>
              <a:spcBef>
                <a:spcPts val="0"/>
              </a:spcBef>
              <a:spcAft>
                <a:spcPts val="0"/>
              </a:spcAft>
              <a:buClr>
                <a:srgbClr val="000000"/>
              </a:buClr>
              <a:buSzPts val="4800"/>
              <a:buFont typeface="Arial"/>
              <a:buNone/>
            </a:pPr>
            <a:r>
              <a:rPr b="0" i="0" lang="en-US" sz="4800" u="none" cap="none" strike="noStrike">
                <a:solidFill>
                  <a:srgbClr val="373536"/>
                </a:solidFill>
                <a:latin typeface="Century Gothic"/>
                <a:ea typeface="Century Gothic"/>
                <a:cs typeface="Century Gothic"/>
                <a:sym typeface="Century Gothic"/>
              </a:rPr>
              <a:t>Every year hikers experience the majesty of the Rockies.</a:t>
            </a:r>
            <a:endParaRPr b="0" i="0" sz="1400" u="none" cap="none" strike="noStrike">
              <a:solidFill>
                <a:srgbClr val="000000"/>
              </a:solidFill>
              <a:latin typeface="Arial"/>
              <a:ea typeface="Arial"/>
              <a:cs typeface="Arial"/>
              <a:sym typeface="Arial"/>
            </a:endParaRPr>
          </a:p>
        </p:txBody>
      </p:sp>
      <p:sp>
        <p:nvSpPr>
          <p:cNvPr id="896" name="Google Shape;896;p68"/>
          <p:cNvSpPr txBox="1"/>
          <p:nvPr/>
        </p:nvSpPr>
        <p:spPr>
          <a:xfrm>
            <a:off x="1097279" y="3822631"/>
            <a:ext cx="9997435" cy="1569620"/>
          </a:xfrm>
          <a:prstGeom prst="rect">
            <a:avLst/>
          </a:prstGeom>
          <a:noFill/>
          <a:ln cap="flat" cmpd="sng" w="19050">
            <a:solidFill>
              <a:schemeClr val="accent1"/>
            </a:solidFill>
            <a:prstDash val="solid"/>
            <a:round/>
            <a:headEnd len="sm" w="sm" type="none"/>
            <a:tailEnd len="sm" w="sm" type="none"/>
          </a:ln>
        </p:spPr>
        <p:txBody>
          <a:bodyPr anchorCtr="0" anchor="t" bIns="45700" lIns="91425" spcFirstLastPara="1" rIns="91425" wrap="square" tIns="45700">
            <a:spAutoFit/>
          </a:bodyPr>
          <a:lstStyle/>
          <a:p>
            <a:pPr indent="0" lvl="1" marL="0" marR="0" rtl="0" algn="l">
              <a:lnSpc>
                <a:spcPct val="100000"/>
              </a:lnSpc>
              <a:spcBef>
                <a:spcPts val="0"/>
              </a:spcBef>
              <a:spcAft>
                <a:spcPts val="0"/>
              </a:spcAft>
              <a:buClr>
                <a:srgbClr val="000000"/>
              </a:buClr>
              <a:buSzPts val="4800"/>
              <a:buFont typeface="Arial"/>
              <a:buNone/>
            </a:pPr>
            <a:r>
              <a:rPr b="0" i="0" lang="en-US" sz="4800" u="none" cap="none" strike="noStrike">
                <a:solidFill>
                  <a:srgbClr val="373536"/>
                </a:solidFill>
                <a:latin typeface="Century Gothic"/>
                <a:ea typeface="Century Gothic"/>
                <a:cs typeface="Century Gothic"/>
                <a:sym typeface="Century Gothic"/>
              </a:rPr>
              <a:t>The majestic stallion runs free through the plains.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1" name="Shape 901"/>
        <p:cNvGrpSpPr/>
        <p:nvPr/>
      </p:nvGrpSpPr>
      <p:grpSpPr>
        <a:xfrm>
          <a:off x="0" y="0"/>
          <a:ext cx="0" cy="0"/>
          <a:chOff x="0" y="0"/>
          <a:chExt cx="0" cy="0"/>
        </a:xfrm>
      </p:grpSpPr>
      <p:pic>
        <p:nvPicPr>
          <p:cNvPr descr="A picture containing clock&#10;&#10;Description automatically generated" id="902" name="Google Shape;902;p6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03" name="Google Shape;903;p6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04" name="Google Shape;904;p6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05" name="Google Shape;905;p6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06" name="Google Shape;906;p69"/>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Writing – Personal Narrative </a:t>
            </a:r>
            <a:endParaRPr b="0" i="0" sz="1400" u="none" cap="none" strike="noStrike">
              <a:solidFill>
                <a:srgbClr val="000000"/>
              </a:solidFill>
              <a:latin typeface="Century Gothic"/>
              <a:ea typeface="Century Gothic"/>
              <a:cs typeface="Century Gothic"/>
              <a:sym typeface="Century Gothic"/>
            </a:endParaRPr>
          </a:p>
        </p:txBody>
      </p:sp>
      <p:sp>
        <p:nvSpPr>
          <p:cNvPr id="907" name="Google Shape;907;p69"/>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83</a:t>
            </a:r>
            <a:endParaRPr b="0" i="0" sz="1400" u="none" cap="none" strike="noStrike">
              <a:solidFill>
                <a:srgbClr val="000000"/>
              </a:solidFill>
              <a:latin typeface="Century Gothic"/>
              <a:ea typeface="Century Gothic"/>
              <a:cs typeface="Century Gothic"/>
              <a:sym typeface="Century Gothic"/>
            </a:endParaRPr>
          </a:p>
        </p:txBody>
      </p:sp>
      <p:sp>
        <p:nvSpPr>
          <p:cNvPr id="908" name="Google Shape;908;p69"/>
          <p:cNvSpPr txBox="1"/>
          <p:nvPr/>
        </p:nvSpPr>
        <p:spPr>
          <a:xfrm>
            <a:off x="7088427" y="2739563"/>
            <a:ext cx="4344600" cy="1569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Turn</a:t>
            </a:r>
            <a:r>
              <a:rPr b="0" i="0" lang="en-US" sz="3200" u="none" cap="none" strike="noStrike">
                <a:solidFill>
                  <a:schemeClr val="dk1"/>
                </a:solidFill>
                <a:latin typeface="Century Gothic"/>
                <a:ea typeface="Century Gothic"/>
                <a:cs typeface="Century Gothic"/>
                <a:sym typeface="Century Gothic"/>
              </a:rPr>
              <a:t> to page 83 in your Student Interactive. </a:t>
            </a:r>
            <a:endParaRPr b="0" i="0" sz="1400" u="none" cap="none" strike="noStrike">
              <a:solidFill>
                <a:srgbClr val="000000"/>
              </a:solidFill>
              <a:latin typeface="Arial"/>
              <a:ea typeface="Arial"/>
              <a:cs typeface="Arial"/>
              <a:sym typeface="Arial"/>
            </a:endParaRPr>
          </a:p>
        </p:txBody>
      </p:sp>
      <p:pic>
        <p:nvPicPr>
          <p:cNvPr id="909" name="Google Shape;909;p69"/>
          <p:cNvPicPr preferRelativeResize="0"/>
          <p:nvPr/>
        </p:nvPicPr>
        <p:blipFill rotWithShape="1">
          <a:blip r:embed="rId6">
            <a:alphaModFix/>
          </a:blip>
          <a:srcRect b="0" l="129" r="129" t="0"/>
          <a:stretch/>
        </p:blipFill>
        <p:spPr>
          <a:xfrm>
            <a:off x="1639282" y="1297875"/>
            <a:ext cx="3903319" cy="5134176"/>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4" name="Shape 914"/>
        <p:cNvGrpSpPr/>
        <p:nvPr/>
      </p:nvGrpSpPr>
      <p:grpSpPr>
        <a:xfrm>
          <a:off x="0" y="0"/>
          <a:ext cx="0" cy="0"/>
          <a:chOff x="0" y="0"/>
          <a:chExt cx="0" cy="0"/>
        </a:xfrm>
      </p:grpSpPr>
      <p:pic>
        <p:nvPicPr>
          <p:cNvPr descr="A picture containing clock&#10;&#10;Description automatically generated" id="915" name="Google Shape;915;p10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16" name="Google Shape;916;p10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17" name="Google Shape;917;p10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18" name="Google Shape;918;p10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19" name="Google Shape;919;p10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Independent Writing </a:t>
            </a:r>
            <a:endParaRPr b="0" i="0" sz="1400" u="none" cap="none" strike="noStrike">
              <a:solidFill>
                <a:srgbClr val="000000"/>
              </a:solidFill>
              <a:latin typeface="Century Gothic"/>
              <a:ea typeface="Century Gothic"/>
              <a:cs typeface="Century Gothic"/>
              <a:sym typeface="Century Gothic"/>
            </a:endParaRPr>
          </a:p>
        </p:txBody>
      </p:sp>
      <p:sp>
        <p:nvSpPr>
          <p:cNvPr id="920" name="Google Shape;920;p108"/>
          <p:cNvSpPr txBox="1"/>
          <p:nvPr/>
        </p:nvSpPr>
        <p:spPr>
          <a:xfrm>
            <a:off x="565276" y="1235834"/>
            <a:ext cx="10660323" cy="550916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Discuss</a:t>
            </a:r>
            <a:r>
              <a:rPr b="0" i="0" lang="en-US" sz="3200" u="none" cap="none" strike="noStrike">
                <a:solidFill>
                  <a:schemeClr val="dk1"/>
                </a:solidFill>
                <a:latin typeface="Century Gothic"/>
                <a:ea typeface="Century Gothic"/>
                <a:cs typeface="Century Gothic"/>
                <a:sym typeface="Century Gothic"/>
              </a:rPr>
              <a:t> </a:t>
            </a:r>
            <a:endParaRPr b="0" i="0" sz="3200" u="none" cap="none" strike="noStrike">
              <a:solidFill>
                <a:schemeClr val="dk1"/>
              </a:solidFill>
              <a:latin typeface="Century Gothic"/>
              <a:ea typeface="Century Gothic"/>
              <a:cs typeface="Century Gothic"/>
              <a:sym typeface="Century Gothic"/>
            </a:endParaRPr>
          </a:p>
          <a:p>
            <a:pPr indent="-457200" lvl="0" marL="457200" marR="0" rtl="0" algn="l">
              <a:lnSpc>
                <a:spcPct val="100000"/>
              </a:lnSpc>
              <a:spcBef>
                <a:spcPts val="0"/>
              </a:spcBef>
              <a:spcAft>
                <a:spcPts val="0"/>
              </a:spcAft>
              <a:buClr>
                <a:srgbClr val="000000"/>
              </a:buClr>
              <a:buSzPts val="3200"/>
              <a:buFont typeface="Arial"/>
              <a:buChar char="•"/>
            </a:pPr>
            <a:r>
              <a:rPr b="0" i="0" lang="en-US" sz="3200" u="none" cap="none" strike="noStrike">
                <a:solidFill>
                  <a:srgbClr val="373536"/>
                </a:solidFill>
                <a:latin typeface="Century Gothic"/>
                <a:ea typeface="Century Gothic"/>
                <a:cs typeface="Century Gothic"/>
                <a:sym typeface="Century Gothic"/>
              </a:rPr>
              <a:t>What more—or less—do you need to know about this narrator?</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3200"/>
              <a:buFont typeface="Arial"/>
              <a:buChar char="•"/>
            </a:pPr>
            <a:r>
              <a:rPr b="0" i="0" lang="en-US" sz="3200" u="none" cap="none" strike="noStrike">
                <a:solidFill>
                  <a:srgbClr val="373536"/>
                </a:solidFill>
                <a:latin typeface="Century Gothic"/>
                <a:ea typeface="Century Gothic"/>
                <a:cs typeface="Century Gothic"/>
                <a:sym typeface="Century Gothic"/>
              </a:rPr>
              <a:t>What details would help you appreciate how the setting affects events?</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3200"/>
              <a:buFont typeface="Arial"/>
              <a:buChar char="•"/>
            </a:pPr>
            <a:r>
              <a:rPr b="0" i="0" lang="en-US" sz="3200" u="none" cap="none" strike="noStrike">
                <a:solidFill>
                  <a:srgbClr val="373536"/>
                </a:solidFill>
                <a:latin typeface="Century Gothic"/>
                <a:ea typeface="Century Gothic"/>
                <a:cs typeface="Century Gothic"/>
                <a:sym typeface="Century Gothic"/>
              </a:rPr>
              <a:t>Are there any details the writer could leave out of this draft?</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3200"/>
              <a:buFont typeface="Arial"/>
              <a:buChar char="•"/>
            </a:pPr>
            <a:r>
              <a:rPr b="0" i="0" lang="en-US" sz="3200" u="none" cap="none" strike="noStrike">
                <a:solidFill>
                  <a:srgbClr val="373536"/>
                </a:solidFill>
                <a:latin typeface="Century Gothic"/>
                <a:ea typeface="Century Gothic"/>
                <a:cs typeface="Century Gothic"/>
                <a:sym typeface="Century Gothic"/>
              </a:rPr>
              <a:t>Is the writer’s language concrete enough?</a:t>
            </a:r>
            <a:endParaRPr b="0" i="0" sz="1400" u="none" cap="none" strike="noStrike">
              <a:solidFill>
                <a:srgbClr val="000000"/>
              </a:solidFill>
              <a:latin typeface="Arial"/>
              <a:ea typeface="Arial"/>
              <a:cs typeface="Arial"/>
              <a:sym typeface="Arial"/>
            </a:endParaRPr>
          </a:p>
          <a:p>
            <a:pPr indent="-457200" lvl="0" marL="457200" marR="0" rtl="0" algn="l">
              <a:lnSpc>
                <a:spcPct val="100000"/>
              </a:lnSpc>
              <a:spcBef>
                <a:spcPts val="0"/>
              </a:spcBef>
              <a:spcAft>
                <a:spcPts val="0"/>
              </a:spcAft>
              <a:buClr>
                <a:srgbClr val="000000"/>
              </a:buClr>
              <a:buSzPts val="3200"/>
              <a:buFont typeface="Arial"/>
              <a:buChar char="•"/>
            </a:pPr>
            <a:r>
              <a:rPr b="0" i="0" lang="en-US" sz="3200" u="none" cap="none" strike="noStrike">
                <a:solidFill>
                  <a:srgbClr val="373536"/>
                </a:solidFill>
                <a:latin typeface="Century Gothic"/>
                <a:ea typeface="Century Gothic"/>
                <a:cs typeface="Century Gothic"/>
                <a:sym typeface="Century Gothic"/>
              </a:rPr>
              <a:t>What sensory details would help make the writing more interesting to you?</a:t>
            </a:r>
            <a:endParaRPr b="0" i="0" sz="1400" u="none" cap="none" strike="noStrike">
              <a:solidFill>
                <a:srgbClr val="000000"/>
              </a:solidFill>
              <a:latin typeface="Arial"/>
              <a:ea typeface="Arial"/>
              <a:cs typeface="Arial"/>
              <a:sym typeface="Arial"/>
            </a:endParaRPr>
          </a:p>
          <a:p>
            <a:pPr indent="-254000" lvl="0" marL="45720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5" name="Shape 925"/>
        <p:cNvGrpSpPr/>
        <p:nvPr/>
      </p:nvGrpSpPr>
      <p:grpSpPr>
        <a:xfrm>
          <a:off x="0" y="0"/>
          <a:ext cx="0" cy="0"/>
          <a:chOff x="0" y="0"/>
          <a:chExt cx="0" cy="0"/>
        </a:xfrm>
      </p:grpSpPr>
      <p:pic>
        <p:nvPicPr>
          <p:cNvPr descr="A picture containing clock&#10;&#10;Description automatically generated" id="926" name="Google Shape;926;p3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27" name="Google Shape;927;p3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28" name="Google Shape;928;p3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29" name="Google Shape;929;p3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30" name="Google Shape;930;p3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Spelling</a:t>
            </a:r>
            <a:endParaRPr b="0" i="0" sz="1400" u="none" cap="none" strike="noStrike">
              <a:solidFill>
                <a:srgbClr val="000000"/>
              </a:solidFill>
              <a:latin typeface="Century Gothic"/>
              <a:ea typeface="Century Gothic"/>
              <a:cs typeface="Century Gothic"/>
              <a:sym typeface="Century Gothic"/>
            </a:endParaRPr>
          </a:p>
        </p:txBody>
      </p:sp>
      <p:sp>
        <p:nvSpPr>
          <p:cNvPr id="931" name="Google Shape;931;p38"/>
          <p:cNvSpPr txBox="1"/>
          <p:nvPr/>
        </p:nvSpPr>
        <p:spPr>
          <a:xfrm>
            <a:off x="-183183" y="1148253"/>
            <a:ext cx="10876500" cy="5339883"/>
          </a:xfrm>
          <a:prstGeom prst="rect">
            <a:avLst/>
          </a:prstGeom>
          <a:noFill/>
          <a:ln>
            <a:noFill/>
          </a:ln>
        </p:spPr>
        <p:txBody>
          <a:bodyPr anchorCtr="0" anchor="t" bIns="45700" lIns="91425" spcFirstLastPara="1" rIns="91425" wrap="square" tIns="45700">
            <a:spAutoFit/>
          </a:bodyPr>
          <a:lstStyle/>
          <a:p>
            <a:pPr indent="0" lvl="1" marL="45720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1.  They visited an </a:t>
            </a:r>
            <a:r>
              <a:rPr b="1" i="0" lang="en-US" sz="3200" u="none" cap="none" strike="noStrike">
                <a:solidFill>
                  <a:srgbClr val="000000"/>
                </a:solidFill>
                <a:latin typeface="Century Gothic"/>
                <a:ea typeface="Century Gothic"/>
                <a:cs typeface="Century Gothic"/>
                <a:sym typeface="Century Gothic"/>
              </a:rPr>
              <a:t>amusement</a:t>
            </a:r>
            <a:r>
              <a:rPr b="0" i="0" lang="en-US" sz="3200" u="none" cap="none" strike="noStrike">
                <a:solidFill>
                  <a:srgbClr val="000000"/>
                </a:solidFill>
                <a:latin typeface="Century Gothic"/>
                <a:ea typeface="Century Gothic"/>
                <a:cs typeface="Century Gothic"/>
                <a:sym typeface="Century Gothic"/>
              </a:rPr>
              <a:t> park.</a:t>
            </a:r>
            <a:endParaRPr b="0" i="0" sz="1400" u="none" cap="none" strike="noStrike">
              <a:solidFill>
                <a:srgbClr val="000000"/>
              </a:solidFill>
              <a:latin typeface="Arial"/>
              <a:ea typeface="Arial"/>
              <a:cs typeface="Arial"/>
              <a:sym typeface="Arial"/>
            </a:endParaRPr>
          </a:p>
          <a:p>
            <a:pPr indent="0" lvl="1" marL="45720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2.  A </a:t>
            </a:r>
            <a:r>
              <a:rPr b="1" i="0" lang="en-US" sz="3200" u="none" cap="none" strike="noStrike">
                <a:solidFill>
                  <a:srgbClr val="000000"/>
                </a:solidFill>
                <a:latin typeface="Century Gothic"/>
                <a:ea typeface="Century Gothic"/>
                <a:cs typeface="Century Gothic"/>
                <a:sym typeface="Century Gothic"/>
              </a:rPr>
              <a:t>microscope </a:t>
            </a:r>
            <a:r>
              <a:rPr b="0" i="0" lang="en-US" sz="3200" u="none" cap="none" strike="noStrike">
                <a:solidFill>
                  <a:srgbClr val="000000"/>
                </a:solidFill>
                <a:latin typeface="Century Gothic"/>
                <a:ea typeface="Century Gothic"/>
                <a:cs typeface="Century Gothic"/>
                <a:sym typeface="Century Gothic"/>
              </a:rPr>
              <a:t>is used to see small objects.</a:t>
            </a:r>
            <a:endParaRPr b="0" i="0" sz="1400" u="none" cap="none" strike="noStrike">
              <a:solidFill>
                <a:srgbClr val="000000"/>
              </a:solidFill>
              <a:latin typeface="Arial"/>
              <a:ea typeface="Arial"/>
              <a:cs typeface="Arial"/>
              <a:sym typeface="Arial"/>
            </a:endParaRPr>
          </a:p>
          <a:p>
            <a:pPr indent="0" lvl="1" marL="45720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3.  The </a:t>
            </a:r>
            <a:r>
              <a:rPr b="1" i="0" lang="en-US" sz="3200" u="none" cap="none" strike="noStrike">
                <a:solidFill>
                  <a:srgbClr val="000000"/>
                </a:solidFill>
                <a:latin typeface="Century Gothic"/>
                <a:ea typeface="Century Gothic"/>
                <a:cs typeface="Century Gothic"/>
                <a:sym typeface="Century Gothic"/>
              </a:rPr>
              <a:t>community</a:t>
            </a:r>
            <a:r>
              <a:rPr b="0" i="0" lang="en-US" sz="3200" u="none" cap="none" strike="noStrike">
                <a:solidFill>
                  <a:srgbClr val="000000"/>
                </a:solidFill>
                <a:latin typeface="Century Gothic"/>
                <a:ea typeface="Century Gothic"/>
                <a:cs typeface="Century Gothic"/>
                <a:sym typeface="Century Gothic"/>
              </a:rPr>
              <a:t> garden is popular in summer.</a:t>
            </a:r>
            <a:endParaRPr b="0" i="0" sz="1400" u="none" cap="none" strike="noStrike">
              <a:solidFill>
                <a:srgbClr val="000000"/>
              </a:solidFill>
              <a:latin typeface="Arial"/>
              <a:ea typeface="Arial"/>
              <a:cs typeface="Arial"/>
              <a:sym typeface="Arial"/>
            </a:endParaRPr>
          </a:p>
          <a:p>
            <a:pPr indent="0" lvl="1" marL="45720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4.  Gerardo is </a:t>
            </a:r>
            <a:r>
              <a:rPr b="1" i="0" lang="en-US" sz="3200" u="none" cap="none" strike="noStrike">
                <a:solidFill>
                  <a:srgbClr val="000000"/>
                </a:solidFill>
                <a:latin typeface="Century Gothic"/>
                <a:ea typeface="Century Gothic"/>
                <a:cs typeface="Century Gothic"/>
                <a:sym typeface="Century Gothic"/>
              </a:rPr>
              <a:t>able</a:t>
            </a:r>
            <a:r>
              <a:rPr b="0" i="0" lang="en-US" sz="3200" u="none" cap="none" strike="noStrike">
                <a:solidFill>
                  <a:srgbClr val="000000"/>
                </a:solidFill>
                <a:latin typeface="Century Gothic"/>
                <a:ea typeface="Century Gothic"/>
                <a:cs typeface="Century Gothic"/>
                <a:sym typeface="Century Gothic"/>
              </a:rPr>
              <a:t> to swim across the lake.</a:t>
            </a:r>
            <a:endParaRPr b="0" i="0" sz="1400" u="none" cap="none" strike="noStrike">
              <a:solidFill>
                <a:srgbClr val="000000"/>
              </a:solidFill>
              <a:latin typeface="Arial"/>
              <a:ea typeface="Arial"/>
              <a:cs typeface="Arial"/>
              <a:sym typeface="Arial"/>
            </a:endParaRPr>
          </a:p>
          <a:p>
            <a:pPr indent="0" lvl="1" marL="45720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5.  The </a:t>
            </a:r>
            <a:r>
              <a:rPr b="1" i="0" lang="en-US" sz="3200" u="none" cap="none" strike="noStrike">
                <a:solidFill>
                  <a:srgbClr val="000000"/>
                </a:solidFill>
                <a:latin typeface="Century Gothic"/>
                <a:ea typeface="Century Gothic"/>
                <a:cs typeface="Century Gothic"/>
                <a:sym typeface="Century Gothic"/>
              </a:rPr>
              <a:t>payment</a:t>
            </a:r>
            <a:r>
              <a:rPr b="0" i="0" lang="en-US" sz="3200" u="none" cap="none" strike="noStrike">
                <a:solidFill>
                  <a:srgbClr val="000000"/>
                </a:solidFill>
                <a:latin typeface="Century Gothic"/>
                <a:ea typeface="Century Gothic"/>
                <a:cs typeface="Century Gothic"/>
                <a:sym typeface="Century Gothic"/>
              </a:rPr>
              <a:t> was made on time.</a:t>
            </a:r>
            <a:endParaRPr b="0" i="0" sz="1400" u="none" cap="none" strike="noStrike">
              <a:solidFill>
                <a:srgbClr val="000000"/>
              </a:solidFill>
              <a:latin typeface="Arial"/>
              <a:ea typeface="Arial"/>
              <a:cs typeface="Arial"/>
              <a:sym typeface="Arial"/>
            </a:endParaRPr>
          </a:p>
          <a:p>
            <a:pPr indent="0" lvl="1" marL="45720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6.  Ann liked the </a:t>
            </a:r>
            <a:r>
              <a:rPr b="1" i="0" lang="en-US" sz="3200" u="none" cap="none" strike="noStrike">
                <a:solidFill>
                  <a:srgbClr val="000000"/>
                </a:solidFill>
                <a:latin typeface="Century Gothic"/>
                <a:ea typeface="Century Gothic"/>
                <a:cs typeface="Century Gothic"/>
                <a:sym typeface="Century Gothic"/>
              </a:rPr>
              <a:t>festive</a:t>
            </a:r>
            <a:r>
              <a:rPr b="0" i="0" lang="en-US" sz="3200" u="none" cap="none" strike="noStrike">
                <a:solidFill>
                  <a:srgbClr val="000000"/>
                </a:solidFill>
                <a:latin typeface="Century Gothic"/>
                <a:ea typeface="Century Gothic"/>
                <a:cs typeface="Century Gothic"/>
                <a:sym typeface="Century Gothic"/>
              </a:rPr>
              <a:t> colors of the fall leaves.</a:t>
            </a:r>
            <a:endParaRPr b="0" i="0" sz="1400" u="none" cap="none" strike="noStrike">
              <a:solidFill>
                <a:srgbClr val="000000"/>
              </a:solidFill>
              <a:latin typeface="Arial"/>
              <a:ea typeface="Arial"/>
              <a:cs typeface="Arial"/>
              <a:sym typeface="Arial"/>
            </a:endParaRPr>
          </a:p>
          <a:p>
            <a:pPr indent="0" lvl="1" marL="45720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7.  Bread and potatoes are </a:t>
            </a:r>
            <a:r>
              <a:rPr b="1" i="0" lang="en-US" sz="3200" u="none" cap="none" strike="noStrike">
                <a:solidFill>
                  <a:srgbClr val="000000"/>
                </a:solidFill>
                <a:latin typeface="Century Gothic"/>
                <a:ea typeface="Century Gothic"/>
                <a:cs typeface="Century Gothic"/>
                <a:sym typeface="Century Gothic"/>
              </a:rPr>
              <a:t>basic</a:t>
            </a:r>
            <a:r>
              <a:rPr b="0" i="0" lang="en-US" sz="3200" u="none" cap="none" strike="noStrike">
                <a:solidFill>
                  <a:srgbClr val="000000"/>
                </a:solidFill>
                <a:latin typeface="Century Gothic"/>
                <a:ea typeface="Century Gothic"/>
                <a:cs typeface="Century Gothic"/>
                <a:sym typeface="Century Gothic"/>
              </a:rPr>
              <a:t> foods. </a:t>
            </a:r>
            <a:endParaRPr b="0" i="0" sz="1400" u="none" cap="none" strike="noStrike">
              <a:solidFill>
                <a:srgbClr val="000000"/>
              </a:solidFill>
              <a:latin typeface="Arial"/>
              <a:ea typeface="Arial"/>
              <a:cs typeface="Arial"/>
              <a:sym typeface="Arial"/>
            </a:endParaRPr>
          </a:p>
          <a:p>
            <a:pPr indent="0" lvl="1" marL="45720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8.  Crossing guards are trained in </a:t>
            </a:r>
            <a:r>
              <a:rPr b="1" i="0" lang="en-US" sz="3200" u="none" cap="none" strike="noStrike">
                <a:solidFill>
                  <a:srgbClr val="000000"/>
                </a:solidFill>
                <a:latin typeface="Century Gothic"/>
                <a:ea typeface="Century Gothic"/>
                <a:cs typeface="Century Gothic"/>
                <a:sym typeface="Century Gothic"/>
              </a:rPr>
              <a:t>safety</a:t>
            </a:r>
            <a:r>
              <a:rPr b="0" i="0" lang="en-US" sz="3200" u="none" cap="none" strike="noStrike">
                <a:solidFill>
                  <a:srgbClr val="000000"/>
                </a:solidFill>
                <a:latin typeface="Century Gothic"/>
                <a:ea typeface="Century Gothic"/>
                <a:cs typeface="Century Gothic"/>
                <a:sym typeface="Century Gothic"/>
              </a:rPr>
              <a:t>.</a:t>
            </a:r>
            <a:endParaRPr b="0" i="0" sz="1400" u="none" cap="none" strike="noStrike">
              <a:solidFill>
                <a:srgbClr val="000000"/>
              </a:solidFill>
              <a:latin typeface="Arial"/>
              <a:ea typeface="Arial"/>
              <a:cs typeface="Arial"/>
              <a:sym typeface="Arial"/>
            </a:endParaRPr>
          </a:p>
          <a:p>
            <a:pPr indent="0" lvl="1" marL="45720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9.  Chefs share their </a:t>
            </a:r>
            <a:r>
              <a:rPr b="1" i="0" lang="en-US" sz="3200" u="none" cap="none" strike="noStrike">
                <a:solidFill>
                  <a:srgbClr val="000000"/>
                </a:solidFill>
                <a:latin typeface="Century Gothic"/>
                <a:ea typeface="Century Gothic"/>
                <a:cs typeface="Century Gothic"/>
                <a:sym typeface="Century Gothic"/>
              </a:rPr>
              <a:t>creativity</a:t>
            </a:r>
            <a:r>
              <a:rPr b="0" i="0" lang="en-US" sz="3200" u="none" cap="none" strike="noStrike">
                <a:solidFill>
                  <a:srgbClr val="000000"/>
                </a:solidFill>
                <a:latin typeface="Century Gothic"/>
                <a:ea typeface="Century Gothic"/>
                <a:cs typeface="Century Gothic"/>
                <a:sym typeface="Century Gothic"/>
              </a:rPr>
              <a:t> with recipes.</a:t>
            </a:r>
            <a:endParaRPr b="0" i="0" sz="1400" u="none" cap="none" strike="noStrike">
              <a:solidFill>
                <a:srgbClr val="000000"/>
              </a:solidFill>
              <a:latin typeface="Arial"/>
              <a:ea typeface="Arial"/>
              <a:cs typeface="Arial"/>
              <a:sym typeface="Arial"/>
            </a:endParaRPr>
          </a:p>
          <a:p>
            <a:pPr indent="0" lvl="1" marL="45720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entury Gothic"/>
                <a:ea typeface="Century Gothic"/>
                <a:cs typeface="Century Gothic"/>
                <a:sym typeface="Century Gothic"/>
              </a:rPr>
              <a:t>10. The audience showed </a:t>
            </a:r>
            <a:r>
              <a:rPr b="1" i="0" lang="en-US" sz="3200" u="none" cap="none" strike="noStrike">
                <a:solidFill>
                  <a:srgbClr val="000000"/>
                </a:solidFill>
                <a:latin typeface="Century Gothic"/>
                <a:ea typeface="Century Gothic"/>
                <a:cs typeface="Century Gothic"/>
                <a:sym typeface="Century Gothic"/>
              </a:rPr>
              <a:t>enjoyment</a:t>
            </a:r>
            <a:r>
              <a:rPr b="0" i="0" lang="en-US" sz="3200" u="none" cap="none" strike="noStrike">
                <a:solidFill>
                  <a:srgbClr val="000000"/>
                </a:solidFill>
                <a:latin typeface="Century Gothic"/>
                <a:ea typeface="Century Gothic"/>
                <a:cs typeface="Century Gothic"/>
                <a:sym typeface="Century Gothic"/>
              </a:rPr>
              <a:t> by clapping.</a:t>
            </a:r>
            <a:endParaRPr b="0" i="0" sz="1400" u="none" cap="none" strike="noStrike">
              <a:solidFill>
                <a:srgbClr val="000000"/>
              </a:solidFill>
              <a:latin typeface="Arial"/>
              <a:ea typeface="Arial"/>
              <a:cs typeface="Arial"/>
              <a:sym typeface="Arial"/>
            </a:endParaRPr>
          </a:p>
          <a:p>
            <a:pPr indent="0" lvl="0" marL="95250" marR="0" rtl="0" algn="l">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Century Gothic"/>
              <a:ea typeface="Century Gothic"/>
              <a:cs typeface="Century Gothic"/>
              <a:sym typeface="Century Gothic"/>
            </a:endParaRPr>
          </a:p>
        </p:txBody>
      </p:sp>
      <p:sp>
        <p:nvSpPr>
          <p:cNvPr id="932" name="Google Shape;932;p38"/>
          <p:cNvSpPr/>
          <p:nvPr/>
        </p:nvSpPr>
        <p:spPr>
          <a:xfrm>
            <a:off x="9138141" y="1153869"/>
            <a:ext cx="1929600" cy="394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33" name="Google Shape;933;p38"/>
          <p:cNvSpPr/>
          <p:nvPr/>
        </p:nvSpPr>
        <p:spPr>
          <a:xfrm>
            <a:off x="9915614" y="3161841"/>
            <a:ext cx="1745100" cy="416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34" name="Google Shape;934;p38"/>
          <p:cNvSpPr/>
          <p:nvPr/>
        </p:nvSpPr>
        <p:spPr>
          <a:xfrm>
            <a:off x="9677134" y="4653328"/>
            <a:ext cx="1659300" cy="394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35" name="Google Shape;935;p38"/>
          <p:cNvSpPr/>
          <p:nvPr/>
        </p:nvSpPr>
        <p:spPr>
          <a:xfrm>
            <a:off x="9696987" y="5113896"/>
            <a:ext cx="1659300" cy="416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36" name="Google Shape;936;p38"/>
          <p:cNvSpPr/>
          <p:nvPr/>
        </p:nvSpPr>
        <p:spPr>
          <a:xfrm>
            <a:off x="9962817" y="3667708"/>
            <a:ext cx="1461000" cy="4161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37" name="Google Shape;937;p38"/>
          <p:cNvSpPr/>
          <p:nvPr/>
        </p:nvSpPr>
        <p:spPr>
          <a:xfrm>
            <a:off x="9313883" y="1668345"/>
            <a:ext cx="2145300" cy="415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38" name="Google Shape;938;p38"/>
          <p:cNvSpPr/>
          <p:nvPr/>
        </p:nvSpPr>
        <p:spPr>
          <a:xfrm>
            <a:off x="9787550" y="4166870"/>
            <a:ext cx="1301400" cy="394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39" name="Google Shape;939;p38"/>
          <p:cNvSpPr/>
          <p:nvPr/>
        </p:nvSpPr>
        <p:spPr>
          <a:xfrm>
            <a:off x="9968909" y="2709926"/>
            <a:ext cx="1227300" cy="3945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40" name="Google Shape;940;p38"/>
          <p:cNvSpPr/>
          <p:nvPr/>
        </p:nvSpPr>
        <p:spPr>
          <a:xfrm>
            <a:off x="10161860" y="5657079"/>
            <a:ext cx="1990500" cy="3009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941" name="Google Shape;941;p38"/>
          <p:cNvSpPr/>
          <p:nvPr/>
        </p:nvSpPr>
        <p:spPr>
          <a:xfrm>
            <a:off x="9834250" y="2194758"/>
            <a:ext cx="2145300" cy="415200"/>
          </a:xfrm>
          <a:prstGeom prst="rect">
            <a:avLst/>
          </a:prstGeom>
          <a:solidFill>
            <a:schemeClr val="accent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6" name="Shape 946"/>
        <p:cNvGrpSpPr/>
        <p:nvPr/>
      </p:nvGrpSpPr>
      <p:grpSpPr>
        <a:xfrm>
          <a:off x="0" y="0"/>
          <a:ext cx="0" cy="0"/>
          <a:chOff x="0" y="0"/>
          <a:chExt cx="0" cy="0"/>
        </a:xfrm>
      </p:grpSpPr>
      <p:pic>
        <p:nvPicPr>
          <p:cNvPr descr="A picture containing clock&#10;&#10;Description automatically generated" id="947" name="Google Shape;947;p72"/>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948" name="Google Shape;948;p72"/>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949" name="Google Shape;949;p72"/>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950" name="Google Shape;950;p72"/>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51" name="Google Shape;951;p72"/>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Language and Conventions</a:t>
            </a:r>
            <a:endParaRPr b="0" i="0" sz="1400" u="none" cap="none" strike="noStrike">
              <a:solidFill>
                <a:srgbClr val="000000"/>
              </a:solidFill>
              <a:latin typeface="Century Gothic"/>
              <a:ea typeface="Century Gothic"/>
              <a:cs typeface="Century Gothic"/>
              <a:sym typeface="Century Gothic"/>
            </a:endParaRPr>
          </a:p>
        </p:txBody>
      </p:sp>
      <p:sp>
        <p:nvSpPr>
          <p:cNvPr id="952" name="Google Shape;952;p72"/>
          <p:cNvSpPr txBox="1"/>
          <p:nvPr/>
        </p:nvSpPr>
        <p:spPr>
          <a:xfrm>
            <a:off x="574725" y="1506600"/>
            <a:ext cx="10505100" cy="1446900"/>
          </a:xfrm>
          <a:prstGeom prst="rect">
            <a:avLst/>
          </a:prstGeom>
          <a:noFill/>
          <a:ln cap="flat" cmpd="sng" w="12700">
            <a:solidFill>
              <a:schemeClr val="accent2"/>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The limber monkey swings through the trees and finds some food.</a:t>
            </a:r>
            <a:endParaRPr b="0" i="0" sz="4400" u="none" cap="none" strike="noStrike">
              <a:solidFill>
                <a:srgbClr val="000000"/>
              </a:solidFill>
              <a:latin typeface="Arial"/>
              <a:ea typeface="Arial"/>
              <a:cs typeface="Arial"/>
              <a:sym typeface="Arial"/>
            </a:endParaRPr>
          </a:p>
        </p:txBody>
      </p:sp>
      <p:sp>
        <p:nvSpPr>
          <p:cNvPr id="953" name="Google Shape;953;p72"/>
          <p:cNvSpPr txBox="1"/>
          <p:nvPr/>
        </p:nvSpPr>
        <p:spPr>
          <a:xfrm>
            <a:off x="1170688" y="3445296"/>
            <a:ext cx="8619900" cy="3047700"/>
          </a:xfrm>
          <a:prstGeom prst="rect">
            <a:avLst/>
          </a:prstGeom>
          <a:noFill/>
          <a:ln>
            <a:noFill/>
          </a:ln>
        </p:spPr>
        <p:txBody>
          <a:bodyPr anchorCtr="0" anchor="t" bIns="45700" lIns="91425" spcFirstLastPara="1" rIns="91425" wrap="square" tIns="45700">
            <a:spAutoFit/>
          </a:bodyPr>
          <a:lstStyle/>
          <a:p>
            <a:pPr indent="-596900" lvl="1" marL="971550" marR="0" rtl="0" algn="l">
              <a:lnSpc>
                <a:spcPct val="100000"/>
              </a:lnSpc>
              <a:spcBef>
                <a:spcPts val="0"/>
              </a:spcBef>
              <a:spcAft>
                <a:spcPts val="0"/>
              </a:spcAft>
              <a:buClr>
                <a:schemeClr val="dk1"/>
              </a:buClr>
              <a:buSzPts val="2700"/>
              <a:buFont typeface="Century Gothic"/>
              <a:buAutoNum type="alphaLcParenR"/>
            </a:pPr>
            <a:r>
              <a:rPr b="0" i="0" lang="en-US" sz="3200" u="none" cap="none" strike="noStrike">
                <a:solidFill>
                  <a:schemeClr val="dk1"/>
                </a:solidFill>
                <a:latin typeface="Century Gothic"/>
                <a:ea typeface="Century Gothic"/>
                <a:cs typeface="Century Gothic"/>
                <a:sym typeface="Century Gothic"/>
              </a:rPr>
              <a:t>compound subject, simple predicate</a:t>
            </a:r>
            <a:endParaRPr b="0" i="0" sz="1400" u="none" cap="none" strike="noStrike">
              <a:solidFill>
                <a:srgbClr val="000000"/>
              </a:solidFill>
              <a:latin typeface="Arial"/>
              <a:ea typeface="Arial"/>
              <a:cs typeface="Arial"/>
              <a:sym typeface="Arial"/>
            </a:endParaRPr>
          </a:p>
          <a:p>
            <a:pPr indent="-596900" lvl="1" marL="971550" marR="0" rtl="0" algn="l">
              <a:lnSpc>
                <a:spcPct val="100000"/>
              </a:lnSpc>
              <a:spcBef>
                <a:spcPts val="0"/>
              </a:spcBef>
              <a:spcAft>
                <a:spcPts val="0"/>
              </a:spcAft>
              <a:buClr>
                <a:schemeClr val="dk1"/>
              </a:buClr>
              <a:buSzPts val="2700"/>
              <a:buFont typeface="Century Gothic"/>
              <a:buAutoNum type="alphaLcParenR"/>
            </a:pPr>
            <a:r>
              <a:rPr b="0" i="0" lang="en-US" sz="3200" u="none" cap="none" strike="noStrike">
                <a:solidFill>
                  <a:schemeClr val="dk1"/>
                </a:solidFill>
                <a:latin typeface="Century Gothic"/>
                <a:ea typeface="Century Gothic"/>
                <a:cs typeface="Century Gothic"/>
                <a:sym typeface="Century Gothic"/>
              </a:rPr>
              <a:t>simple subject, compound predicate</a:t>
            </a:r>
            <a:endParaRPr b="0" i="0" sz="1400" u="none" cap="none" strike="noStrike">
              <a:solidFill>
                <a:srgbClr val="000000"/>
              </a:solidFill>
              <a:latin typeface="Arial"/>
              <a:ea typeface="Arial"/>
              <a:cs typeface="Arial"/>
              <a:sym typeface="Arial"/>
            </a:endParaRPr>
          </a:p>
          <a:p>
            <a:pPr indent="-596900" lvl="1" marL="971550" marR="0" rtl="0" algn="l">
              <a:lnSpc>
                <a:spcPct val="100000"/>
              </a:lnSpc>
              <a:spcBef>
                <a:spcPts val="0"/>
              </a:spcBef>
              <a:spcAft>
                <a:spcPts val="0"/>
              </a:spcAft>
              <a:buClr>
                <a:schemeClr val="dk1"/>
              </a:buClr>
              <a:buSzPts val="2700"/>
              <a:buFont typeface="Century Gothic"/>
              <a:buAutoNum type="alphaLcParenR"/>
            </a:pPr>
            <a:r>
              <a:rPr b="0" i="0" lang="en-US" sz="3200" u="none" cap="none" strike="noStrike">
                <a:solidFill>
                  <a:schemeClr val="dk1"/>
                </a:solidFill>
                <a:latin typeface="Century Gothic"/>
                <a:ea typeface="Century Gothic"/>
                <a:cs typeface="Century Gothic"/>
                <a:sym typeface="Century Gothic"/>
              </a:rPr>
              <a:t>compound subject, compound predicate</a:t>
            </a:r>
            <a:endParaRPr b="0" i="0" sz="1400" u="none" cap="none" strike="noStrike">
              <a:solidFill>
                <a:srgbClr val="000000"/>
              </a:solidFill>
              <a:latin typeface="Arial"/>
              <a:ea typeface="Arial"/>
              <a:cs typeface="Arial"/>
              <a:sym typeface="Arial"/>
            </a:endParaRPr>
          </a:p>
          <a:p>
            <a:pPr indent="-596900" lvl="1" marL="971550" marR="0" rtl="0" algn="l">
              <a:lnSpc>
                <a:spcPct val="100000"/>
              </a:lnSpc>
              <a:spcBef>
                <a:spcPts val="0"/>
              </a:spcBef>
              <a:spcAft>
                <a:spcPts val="0"/>
              </a:spcAft>
              <a:buClr>
                <a:schemeClr val="dk1"/>
              </a:buClr>
              <a:buSzPts val="2700"/>
              <a:buFont typeface="Century Gothic"/>
              <a:buAutoNum type="alphaLcParenR"/>
            </a:pPr>
            <a:r>
              <a:rPr b="0" i="0" lang="en-US" sz="3200" u="none" cap="none" strike="noStrike">
                <a:solidFill>
                  <a:schemeClr val="dk1"/>
                </a:solidFill>
                <a:latin typeface="Century Gothic"/>
                <a:ea typeface="Century Gothic"/>
                <a:cs typeface="Century Gothic"/>
                <a:sym typeface="Century Gothic"/>
              </a:rPr>
              <a:t>simple subject, simple predicate </a:t>
            </a:r>
            <a:endParaRPr b="0" i="0" sz="3200" u="none" cap="none" strike="noStrike">
              <a:solidFill>
                <a:schemeClr val="dk1"/>
              </a:solidFill>
              <a:latin typeface="Century Gothic"/>
              <a:ea typeface="Century Gothic"/>
              <a:cs typeface="Century Gothic"/>
              <a:sym typeface="Century Gothic"/>
            </a:endParaRPr>
          </a:p>
          <a:p>
            <a:pPr indent="0" lvl="0" marL="0" marR="0" rtl="0" algn="l">
              <a:lnSpc>
                <a:spcPct val="100000"/>
              </a:lnSpc>
              <a:spcBef>
                <a:spcPts val="0"/>
              </a:spcBef>
              <a:spcAft>
                <a:spcPts val="0"/>
              </a:spcAft>
              <a:buClr>
                <a:srgbClr val="000000"/>
              </a:buClr>
              <a:buSzPts val="3200"/>
              <a:buFont typeface="Arial"/>
              <a:buNone/>
            </a:pPr>
            <a:r>
              <a:t/>
            </a:r>
            <a:endParaRPr b="0" i="0" sz="3200" u="none" cap="none" strike="noStrike">
              <a:solidFill>
                <a:schemeClr val="dk1"/>
              </a:solidFill>
              <a:latin typeface="Century Gothic"/>
              <a:ea typeface="Century Gothic"/>
              <a:cs typeface="Century Gothic"/>
              <a:sym typeface="Century Gothic"/>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8" name="Shape 958"/>
        <p:cNvGrpSpPr/>
        <p:nvPr/>
      </p:nvGrpSpPr>
      <p:grpSpPr>
        <a:xfrm>
          <a:off x="0" y="0"/>
          <a:ext cx="0" cy="0"/>
          <a:chOff x="0" y="0"/>
          <a:chExt cx="0" cy="0"/>
        </a:xfrm>
      </p:grpSpPr>
      <p:sp>
        <p:nvSpPr>
          <p:cNvPr id="959" name="Google Shape;959;p73"/>
          <p:cNvSpPr/>
          <p:nvPr/>
        </p:nvSpPr>
        <p:spPr>
          <a:xfrm rot="-5400000">
            <a:off x="1670738" y="-2513949"/>
            <a:ext cx="9523058" cy="12271677"/>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960" name="Google Shape;960;p73"/>
          <p:cNvPicPr preferRelativeResize="0"/>
          <p:nvPr/>
        </p:nvPicPr>
        <p:blipFill rotWithShape="1">
          <a:blip r:embed="rId3">
            <a:alphaModFix/>
          </a:blip>
          <a:srcRect b="0" l="0" r="0" t="0"/>
          <a:stretch/>
        </p:blipFill>
        <p:spPr>
          <a:xfrm rot="-293960">
            <a:off x="1443189" y="1534325"/>
            <a:ext cx="2491133" cy="4490098"/>
          </a:xfrm>
          <a:prstGeom prst="rect">
            <a:avLst/>
          </a:prstGeom>
          <a:noFill/>
          <a:ln>
            <a:noFill/>
          </a:ln>
        </p:spPr>
      </p:pic>
      <p:sp>
        <p:nvSpPr>
          <p:cNvPr id="961" name="Google Shape;961;p73"/>
          <p:cNvSpPr txBox="1"/>
          <p:nvPr/>
        </p:nvSpPr>
        <p:spPr>
          <a:xfrm>
            <a:off x="3704392" y="2783291"/>
            <a:ext cx="7231608" cy="1107955"/>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0" i="0" lang="en-US" sz="6600" u="none" cap="none" strike="noStrike">
                <a:solidFill>
                  <a:schemeClr val="lt1"/>
                </a:solidFill>
                <a:latin typeface="Century Gothic"/>
                <a:ea typeface="Century Gothic"/>
                <a:cs typeface="Century Gothic"/>
                <a:sym typeface="Century Gothic"/>
              </a:rPr>
              <a:t>Unit 1: </a:t>
            </a:r>
            <a:r>
              <a:rPr b="1" i="0" lang="en-US" sz="6600" u="none" cap="none" strike="noStrike">
                <a:solidFill>
                  <a:schemeClr val="lt1"/>
                </a:solidFill>
                <a:latin typeface="Century Gothic"/>
                <a:ea typeface="Century Gothic"/>
                <a:cs typeface="Century Gothic"/>
                <a:sym typeface="Century Gothic"/>
              </a:rPr>
              <a:t>Week 2</a:t>
            </a:r>
            <a:endParaRPr b="1" i="0" sz="1400" u="none" cap="none" strike="noStrike">
              <a:solidFill>
                <a:srgbClr val="000000"/>
              </a:solidFill>
              <a:latin typeface="Century Gothic"/>
              <a:ea typeface="Century Gothic"/>
              <a:cs typeface="Century Gothic"/>
              <a:sym typeface="Century Gothic"/>
            </a:endParaRPr>
          </a:p>
        </p:txBody>
      </p:sp>
      <p:pic>
        <p:nvPicPr>
          <p:cNvPr descr="A picture containing clock&#10;&#10;Description automatically generated" id="962" name="Google Shape;962;p73"/>
          <p:cNvPicPr preferRelativeResize="0"/>
          <p:nvPr/>
        </p:nvPicPr>
        <p:blipFill rotWithShape="1">
          <a:blip r:embed="rId4">
            <a:alphaModFix/>
          </a:blip>
          <a:srcRect b="0" l="0" r="52261" t="0"/>
          <a:stretch/>
        </p:blipFill>
        <p:spPr>
          <a:xfrm>
            <a:off x="892974" y="435432"/>
            <a:ext cx="2645200" cy="756644"/>
          </a:xfrm>
          <a:prstGeom prst="rect">
            <a:avLst/>
          </a:prstGeom>
          <a:noFill/>
          <a:ln>
            <a:noFill/>
          </a:ln>
        </p:spPr>
      </p:pic>
      <p:pic>
        <p:nvPicPr>
          <p:cNvPr descr="Logo, company name&#10;&#10;Description automatically generated" id="963" name="Google Shape;963;p73"/>
          <p:cNvPicPr preferRelativeResize="0"/>
          <p:nvPr/>
        </p:nvPicPr>
        <p:blipFill rotWithShape="1">
          <a:blip r:embed="rId5">
            <a:alphaModFix/>
          </a:blip>
          <a:srcRect b="11561" l="5777" r="5316" t="0"/>
          <a:stretch/>
        </p:blipFill>
        <p:spPr>
          <a:xfrm>
            <a:off x="296429" y="5977397"/>
            <a:ext cx="1919145" cy="767597"/>
          </a:xfrm>
          <a:prstGeom prst="rect">
            <a:avLst/>
          </a:prstGeom>
          <a:noFill/>
          <a:ln>
            <a:noFill/>
          </a:ln>
        </p:spPr>
      </p:pic>
      <p:cxnSp>
        <p:nvCxnSpPr>
          <p:cNvPr id="964" name="Google Shape;964;p73"/>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965" name="Google Shape;965;p73"/>
          <p:cNvSpPr/>
          <p:nvPr/>
        </p:nvSpPr>
        <p:spPr>
          <a:xfrm>
            <a:off x="7153978" y="4921491"/>
            <a:ext cx="4979979" cy="1000717"/>
          </a:xfrm>
          <a:prstGeom prst="ellipse">
            <a:avLst/>
          </a:prstGeom>
          <a:solidFill>
            <a:schemeClr val="lt1"/>
          </a:solidFill>
          <a:ln cap="flat" cmpd="sng" w="1905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rPr b="1" i="0" lang="en-US" sz="3600" u="none" cap="none" strike="noStrike">
                <a:solidFill>
                  <a:schemeClr val="accent1"/>
                </a:solidFill>
                <a:latin typeface="Century Gothic"/>
                <a:ea typeface="Century Gothic"/>
                <a:cs typeface="Century Gothic"/>
                <a:sym typeface="Century Gothic"/>
              </a:rPr>
              <a:t>Grade 4</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pic>
        <p:nvPicPr>
          <p:cNvPr descr="A picture containing clock&#10;&#10;Description automatically generated" id="157" name="Google Shape;157;p7"/>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58" name="Google Shape;158;p7"/>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59" name="Google Shape;159;p7"/>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60" name="Google Shape;160;p7"/>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61" name="Google Shape;161;p7"/>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Apply </a:t>
            </a:r>
            <a:endParaRPr b="0" i="0" sz="1400" u="none" cap="none" strike="noStrike">
              <a:solidFill>
                <a:srgbClr val="000000"/>
              </a:solidFill>
              <a:latin typeface="Century Gothic"/>
              <a:ea typeface="Century Gothic"/>
              <a:cs typeface="Century Gothic"/>
              <a:sym typeface="Century Gothic"/>
            </a:endParaRPr>
          </a:p>
        </p:txBody>
      </p:sp>
      <p:sp>
        <p:nvSpPr>
          <p:cNvPr id="162" name="Google Shape;162;p7"/>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52</a:t>
            </a:r>
            <a:endParaRPr b="0" i="0" sz="1400" u="none" cap="none" strike="noStrike">
              <a:solidFill>
                <a:srgbClr val="000000"/>
              </a:solidFill>
              <a:latin typeface="Century Gothic"/>
              <a:ea typeface="Century Gothic"/>
              <a:cs typeface="Century Gothic"/>
              <a:sym typeface="Century Gothic"/>
            </a:endParaRPr>
          </a:p>
        </p:txBody>
      </p:sp>
      <p:pic>
        <p:nvPicPr>
          <p:cNvPr descr="A picture containing text, clipart&#10;&#10;Description automatically generated" id="163" name="Google Shape;163;p7"/>
          <p:cNvPicPr preferRelativeResize="0"/>
          <p:nvPr/>
        </p:nvPicPr>
        <p:blipFill rotWithShape="1">
          <a:blip r:embed="rId6">
            <a:alphaModFix/>
          </a:blip>
          <a:srcRect b="0" l="0" r="0" t="0"/>
          <a:stretch/>
        </p:blipFill>
        <p:spPr>
          <a:xfrm>
            <a:off x="6040588" y="1564200"/>
            <a:ext cx="4948236" cy="713781"/>
          </a:xfrm>
          <a:prstGeom prst="rect">
            <a:avLst/>
          </a:prstGeom>
          <a:noFill/>
          <a:ln>
            <a:noFill/>
          </a:ln>
        </p:spPr>
      </p:pic>
      <p:sp>
        <p:nvSpPr>
          <p:cNvPr id="164" name="Google Shape;164;p7"/>
          <p:cNvSpPr txBox="1"/>
          <p:nvPr/>
        </p:nvSpPr>
        <p:spPr>
          <a:xfrm>
            <a:off x="6040588" y="2412436"/>
            <a:ext cx="5852604" cy="403183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Describe </a:t>
            </a:r>
            <a:r>
              <a:rPr b="0" i="0" lang="en-US" sz="3200" u="none" cap="none" strike="noStrike">
                <a:solidFill>
                  <a:schemeClr val="dk1"/>
                </a:solidFill>
                <a:latin typeface="Century Gothic"/>
                <a:ea typeface="Century Gothic"/>
                <a:cs typeface="Century Gothic"/>
                <a:sym typeface="Century Gothic"/>
              </a:rPr>
              <a:t>a text you have read about a historical or important person.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Use </a:t>
            </a:r>
            <a:r>
              <a:rPr b="0" i="0" lang="en-US" sz="3200" u="none" cap="none" strike="noStrike">
                <a:solidFill>
                  <a:schemeClr val="dk1"/>
                </a:solidFill>
                <a:latin typeface="Century Gothic"/>
                <a:ea typeface="Century Gothic"/>
                <a:cs typeface="Century Gothic"/>
                <a:sym typeface="Century Gothic"/>
              </a:rPr>
              <a:t>the anchor chart to tell how you know if the text your read is a biography.</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Take notes </a:t>
            </a:r>
            <a:r>
              <a:rPr b="0" i="0" lang="en-US" sz="3200" u="none" cap="none" strike="noStrike">
                <a:solidFill>
                  <a:schemeClr val="dk1"/>
                </a:solidFill>
                <a:latin typeface="Century Gothic"/>
                <a:ea typeface="Century Gothic"/>
                <a:cs typeface="Century Gothic"/>
                <a:sym typeface="Century Gothic"/>
              </a:rPr>
              <a:t>on your discussion.</a:t>
            </a:r>
            <a:endParaRPr b="0" i="0" sz="3200" u="none" cap="none" strike="noStrike">
              <a:solidFill>
                <a:schemeClr val="dk1"/>
              </a:solidFill>
              <a:latin typeface="Century Gothic"/>
              <a:ea typeface="Century Gothic"/>
              <a:cs typeface="Century Gothic"/>
              <a:sym typeface="Century Gothic"/>
            </a:endParaRPr>
          </a:p>
        </p:txBody>
      </p:sp>
      <p:pic>
        <p:nvPicPr>
          <p:cNvPr id="165" name="Google Shape;165;p7"/>
          <p:cNvPicPr preferRelativeResize="0"/>
          <p:nvPr/>
        </p:nvPicPr>
        <p:blipFill rotWithShape="1">
          <a:blip r:embed="rId7">
            <a:alphaModFix/>
          </a:blip>
          <a:srcRect b="0" l="0" r="0" t="0"/>
          <a:stretch/>
        </p:blipFill>
        <p:spPr>
          <a:xfrm>
            <a:off x="819040" y="1250795"/>
            <a:ext cx="4724400" cy="495300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 name="Shape 170"/>
        <p:cNvGrpSpPr/>
        <p:nvPr/>
      </p:nvGrpSpPr>
      <p:grpSpPr>
        <a:xfrm>
          <a:off x="0" y="0"/>
          <a:ext cx="0" cy="0"/>
          <a:chOff x="0" y="0"/>
          <a:chExt cx="0" cy="0"/>
        </a:xfrm>
      </p:grpSpPr>
      <p:pic>
        <p:nvPicPr>
          <p:cNvPr descr="A picture containing clock&#10;&#10;Description automatically generated" id="171" name="Google Shape;171;p8"/>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72" name="Google Shape;172;p8"/>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73" name="Google Shape;173;p8"/>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74" name="Google Shape;174;p8"/>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75" name="Google Shape;175;p8"/>
          <p:cNvSpPr/>
          <p:nvPr/>
        </p:nvSpPr>
        <p:spPr>
          <a:xfrm>
            <a:off x="212449" y="285508"/>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Academic Vocabulary </a:t>
            </a:r>
            <a:endParaRPr b="0" i="0" sz="1400" u="none" cap="none" strike="noStrike">
              <a:solidFill>
                <a:srgbClr val="000000"/>
              </a:solidFill>
              <a:latin typeface="Century Gothic"/>
              <a:ea typeface="Century Gothic"/>
              <a:cs typeface="Century Gothic"/>
              <a:sym typeface="Century Gothic"/>
            </a:endParaRPr>
          </a:p>
        </p:txBody>
      </p:sp>
      <p:sp>
        <p:nvSpPr>
          <p:cNvPr id="176" name="Google Shape;176;p8"/>
          <p:cNvSpPr/>
          <p:nvPr/>
        </p:nvSpPr>
        <p:spPr>
          <a:xfrm>
            <a:off x="9958392" y="140912"/>
            <a:ext cx="2060865" cy="1156961"/>
          </a:xfrm>
          <a:prstGeom prst="ellipse">
            <a:avLst/>
          </a:prstGeom>
          <a:solidFill>
            <a:srgbClr val="00B050"/>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rPr b="1" i="0" lang="en-US" sz="2400" u="none" cap="none" strike="noStrike">
                <a:solidFill>
                  <a:schemeClr val="lt1"/>
                </a:solidFill>
                <a:latin typeface="Century Gothic"/>
                <a:ea typeface="Century Gothic"/>
                <a:cs typeface="Century Gothic"/>
                <a:sym typeface="Century Gothic"/>
              </a:rPr>
              <a:t>Page 73</a:t>
            </a:r>
            <a:endParaRPr b="0" i="0" sz="1400" u="none" cap="none" strike="noStrike">
              <a:solidFill>
                <a:srgbClr val="000000"/>
              </a:solidFill>
              <a:latin typeface="Century Gothic"/>
              <a:ea typeface="Century Gothic"/>
              <a:cs typeface="Century Gothic"/>
              <a:sym typeface="Century Gothic"/>
            </a:endParaRPr>
          </a:p>
        </p:txBody>
      </p:sp>
      <p:sp>
        <p:nvSpPr>
          <p:cNvPr id="177" name="Google Shape;177;p8"/>
          <p:cNvSpPr txBox="1"/>
          <p:nvPr/>
        </p:nvSpPr>
        <p:spPr>
          <a:xfrm>
            <a:off x="6531593" y="3187226"/>
            <a:ext cx="4671300" cy="2062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1" i="0" lang="en-US" sz="3200" u="none" cap="none" strike="noStrike">
                <a:solidFill>
                  <a:schemeClr val="dk1"/>
                </a:solidFill>
                <a:latin typeface="Century Gothic"/>
                <a:ea typeface="Century Gothic"/>
                <a:cs typeface="Century Gothic"/>
                <a:sym typeface="Century Gothic"/>
              </a:rPr>
              <a:t>Complete </a:t>
            </a:r>
            <a:r>
              <a:rPr b="0" i="0" lang="en-US" sz="3200" u="none" cap="none" strike="noStrike">
                <a:solidFill>
                  <a:schemeClr val="dk1"/>
                </a:solidFill>
                <a:latin typeface="Century Gothic"/>
                <a:ea typeface="Century Gothic"/>
                <a:cs typeface="Century Gothic"/>
                <a:sym typeface="Century Gothic"/>
              </a:rPr>
              <a:t>the graphic organizer on pg. 73 in your Student Interactive.</a:t>
            </a:r>
            <a:endParaRPr b="0" i="0" sz="3200" u="none" cap="none" strike="noStrike">
              <a:solidFill>
                <a:schemeClr val="dk1"/>
              </a:solidFill>
              <a:latin typeface="Century Gothic"/>
              <a:ea typeface="Century Gothic"/>
              <a:cs typeface="Century Gothic"/>
              <a:sym typeface="Century Gothic"/>
            </a:endParaRPr>
          </a:p>
        </p:txBody>
      </p:sp>
      <p:pic>
        <p:nvPicPr>
          <p:cNvPr id="178" name="Google Shape;178;p8"/>
          <p:cNvPicPr preferRelativeResize="0"/>
          <p:nvPr/>
        </p:nvPicPr>
        <p:blipFill rotWithShape="1">
          <a:blip r:embed="rId6">
            <a:alphaModFix/>
          </a:blip>
          <a:srcRect b="0" l="0" r="0" t="0"/>
          <a:stretch/>
        </p:blipFill>
        <p:spPr>
          <a:xfrm>
            <a:off x="7020276" y="1887724"/>
            <a:ext cx="2605275" cy="913650"/>
          </a:xfrm>
          <a:prstGeom prst="rect">
            <a:avLst/>
          </a:prstGeom>
          <a:noFill/>
          <a:ln>
            <a:noFill/>
          </a:ln>
        </p:spPr>
      </p:pic>
      <p:pic>
        <p:nvPicPr>
          <p:cNvPr id="179" name="Google Shape;179;p8"/>
          <p:cNvPicPr preferRelativeResize="0"/>
          <p:nvPr/>
        </p:nvPicPr>
        <p:blipFill rotWithShape="1">
          <a:blip r:embed="rId7">
            <a:alphaModFix/>
          </a:blip>
          <a:srcRect b="0" l="0" r="0" t="0"/>
          <a:stretch/>
        </p:blipFill>
        <p:spPr>
          <a:xfrm>
            <a:off x="1509664" y="1159009"/>
            <a:ext cx="4150743" cy="5585985"/>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 name="Shape 184"/>
        <p:cNvGrpSpPr/>
        <p:nvPr/>
      </p:nvGrpSpPr>
      <p:grpSpPr>
        <a:xfrm>
          <a:off x="0" y="0"/>
          <a:ext cx="0" cy="0"/>
          <a:chOff x="0" y="0"/>
          <a:chExt cx="0" cy="0"/>
        </a:xfrm>
      </p:grpSpPr>
      <p:pic>
        <p:nvPicPr>
          <p:cNvPr descr="A picture containing clock&#10;&#10;Description automatically generated" id="185" name="Google Shape;185;p9"/>
          <p:cNvPicPr preferRelativeResize="0"/>
          <p:nvPr/>
        </p:nvPicPr>
        <p:blipFill rotWithShape="1">
          <a:blip r:embed="rId3">
            <a:alphaModFix/>
          </a:blip>
          <a:srcRect b="0" l="0" r="52261" t="0"/>
          <a:stretch/>
        </p:blipFill>
        <p:spPr>
          <a:xfrm>
            <a:off x="10386533" y="6204193"/>
            <a:ext cx="1632724" cy="467031"/>
          </a:xfrm>
          <a:prstGeom prst="rect">
            <a:avLst/>
          </a:prstGeom>
          <a:noFill/>
          <a:ln>
            <a:noFill/>
          </a:ln>
        </p:spPr>
      </p:pic>
      <p:pic>
        <p:nvPicPr>
          <p:cNvPr descr="A picture containing drawing, lamp&#10;&#10;Description automatically generated" id="186" name="Google Shape;186;p9"/>
          <p:cNvPicPr preferRelativeResize="0"/>
          <p:nvPr/>
        </p:nvPicPr>
        <p:blipFill rotWithShape="1">
          <a:blip r:embed="rId4">
            <a:alphaModFix/>
          </a:blip>
          <a:srcRect b="0" l="0" r="0" t="0"/>
          <a:stretch/>
        </p:blipFill>
        <p:spPr>
          <a:xfrm rot="9387287">
            <a:off x="9271967" y="5485049"/>
            <a:ext cx="2842710" cy="979582"/>
          </a:xfrm>
          <a:prstGeom prst="rect">
            <a:avLst/>
          </a:prstGeom>
          <a:noFill/>
          <a:ln>
            <a:noFill/>
          </a:ln>
        </p:spPr>
      </p:pic>
      <p:pic>
        <p:nvPicPr>
          <p:cNvPr descr="Logo, company name&#10;&#10;Description automatically generated" id="187" name="Google Shape;187;p9"/>
          <p:cNvPicPr preferRelativeResize="0"/>
          <p:nvPr/>
        </p:nvPicPr>
        <p:blipFill rotWithShape="1">
          <a:blip r:embed="rId5">
            <a:alphaModFix/>
          </a:blip>
          <a:srcRect b="11561" l="5777" r="5316" t="0"/>
          <a:stretch/>
        </p:blipFill>
        <p:spPr>
          <a:xfrm>
            <a:off x="298808" y="6364415"/>
            <a:ext cx="1040465" cy="416153"/>
          </a:xfrm>
          <a:prstGeom prst="rect">
            <a:avLst/>
          </a:prstGeom>
          <a:noFill/>
          <a:ln>
            <a:noFill/>
          </a:ln>
        </p:spPr>
      </p:pic>
      <p:cxnSp>
        <p:nvCxnSpPr>
          <p:cNvPr id="188" name="Google Shape;188;p9"/>
          <p:cNvCxnSpPr/>
          <p:nvPr/>
        </p:nvCxnSpPr>
        <p:spPr>
          <a:xfrm>
            <a:off x="212450" y="304023"/>
            <a:ext cx="0" cy="6440971"/>
          </a:xfrm>
          <a:prstGeom prst="straightConnector1">
            <a:avLst/>
          </a:prstGeom>
          <a:noFill/>
          <a:ln cap="flat" cmpd="sng" w="28575">
            <a:solidFill>
              <a:srgbClr val="0070C0"/>
            </a:solidFill>
            <a:prstDash val="solid"/>
            <a:miter lim="800000"/>
            <a:headEnd len="sm" w="sm" type="none"/>
            <a:tailEnd len="sm" w="sm" type="none"/>
          </a:ln>
        </p:spPr>
      </p:cxnSp>
      <p:sp>
        <p:nvSpPr>
          <p:cNvPr id="189" name="Google Shape;189;p9"/>
          <p:cNvSpPr/>
          <p:nvPr/>
        </p:nvSpPr>
        <p:spPr>
          <a:xfrm>
            <a:off x="212450" y="304023"/>
            <a:ext cx="10660327" cy="728905"/>
          </a:xfrm>
          <a:prstGeom prst="rect">
            <a:avLst/>
          </a:prstGeom>
          <a:solidFill>
            <a:schemeClr val="accent1"/>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lt1"/>
                </a:solidFill>
                <a:latin typeface="Century Gothic"/>
                <a:ea typeface="Century Gothic"/>
                <a:cs typeface="Century Gothic"/>
                <a:sym typeface="Century Gothic"/>
              </a:rPr>
              <a:t>   Word Study </a:t>
            </a:r>
            <a:endParaRPr b="0" i="0" sz="1400" u="none" cap="none" strike="noStrike">
              <a:solidFill>
                <a:srgbClr val="000000"/>
              </a:solidFill>
              <a:latin typeface="Century Gothic"/>
              <a:ea typeface="Century Gothic"/>
              <a:cs typeface="Century Gothic"/>
              <a:sym typeface="Century Gothic"/>
            </a:endParaRPr>
          </a:p>
        </p:txBody>
      </p:sp>
      <p:sp>
        <p:nvSpPr>
          <p:cNvPr id="190" name="Google Shape;190;p9"/>
          <p:cNvSpPr txBox="1"/>
          <p:nvPr/>
        </p:nvSpPr>
        <p:spPr>
          <a:xfrm>
            <a:off x="3880073" y="1497432"/>
            <a:ext cx="4219500" cy="769500"/>
          </a:xfrm>
          <a:prstGeom prst="rect">
            <a:avLst/>
          </a:prstGeom>
          <a:solidFill>
            <a:srgbClr val="E1EFD8"/>
          </a:solid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payment</a:t>
            </a:r>
            <a:endParaRPr b="0" i="0" sz="1400" u="none" cap="none" strike="noStrike">
              <a:solidFill>
                <a:srgbClr val="000000"/>
              </a:solidFill>
              <a:latin typeface="Century Gothic"/>
              <a:ea typeface="Century Gothic"/>
              <a:cs typeface="Century Gothic"/>
              <a:sym typeface="Century Gothic"/>
            </a:endParaRPr>
          </a:p>
        </p:txBody>
      </p:sp>
      <p:sp>
        <p:nvSpPr>
          <p:cNvPr id="191" name="Google Shape;191;p9"/>
          <p:cNvSpPr txBox="1"/>
          <p:nvPr/>
        </p:nvSpPr>
        <p:spPr>
          <a:xfrm>
            <a:off x="6473774" y="3044299"/>
            <a:ext cx="4219500" cy="7695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-ment</a:t>
            </a:r>
            <a:endParaRPr b="0" i="0" sz="1400" u="none" cap="none" strike="noStrike">
              <a:solidFill>
                <a:srgbClr val="000000"/>
              </a:solidFill>
              <a:latin typeface="Century Gothic"/>
              <a:ea typeface="Century Gothic"/>
              <a:cs typeface="Century Gothic"/>
              <a:sym typeface="Century Gothic"/>
            </a:endParaRPr>
          </a:p>
        </p:txBody>
      </p:sp>
      <p:sp>
        <p:nvSpPr>
          <p:cNvPr id="192" name="Google Shape;192;p9"/>
          <p:cNvSpPr txBox="1"/>
          <p:nvPr/>
        </p:nvSpPr>
        <p:spPr>
          <a:xfrm>
            <a:off x="1051919" y="3044308"/>
            <a:ext cx="4219500" cy="769500"/>
          </a:xfrm>
          <a:prstGeom prst="rect">
            <a:avLst/>
          </a:prstGeom>
          <a:no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pay</a:t>
            </a:r>
            <a:endParaRPr b="0" i="0" sz="1400" u="none" cap="none" strike="noStrike">
              <a:solidFill>
                <a:srgbClr val="000000"/>
              </a:solidFill>
              <a:latin typeface="Century Gothic"/>
              <a:ea typeface="Century Gothic"/>
              <a:cs typeface="Century Gothic"/>
              <a:sym typeface="Century Gothic"/>
            </a:endParaRPr>
          </a:p>
        </p:txBody>
      </p:sp>
      <p:sp>
        <p:nvSpPr>
          <p:cNvPr id="193" name="Google Shape;193;p9"/>
          <p:cNvSpPr txBox="1"/>
          <p:nvPr/>
        </p:nvSpPr>
        <p:spPr>
          <a:xfrm>
            <a:off x="1051923" y="4591182"/>
            <a:ext cx="4219500" cy="769500"/>
          </a:xfrm>
          <a:prstGeom prst="rect">
            <a:avLst/>
          </a:prstGeom>
          <a:solidFill>
            <a:srgbClr val="E1EFD8"/>
          </a:solid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microscope</a:t>
            </a:r>
            <a:endParaRPr b="0" i="0" sz="1400" u="none" cap="none" strike="noStrike">
              <a:solidFill>
                <a:srgbClr val="000000"/>
              </a:solidFill>
              <a:latin typeface="Century Gothic"/>
              <a:ea typeface="Century Gothic"/>
              <a:cs typeface="Century Gothic"/>
              <a:sym typeface="Century Gothic"/>
            </a:endParaRPr>
          </a:p>
        </p:txBody>
      </p:sp>
      <p:sp>
        <p:nvSpPr>
          <p:cNvPr id="194" name="Google Shape;194;p9"/>
          <p:cNvSpPr txBox="1"/>
          <p:nvPr/>
        </p:nvSpPr>
        <p:spPr>
          <a:xfrm>
            <a:off x="6473773" y="4624257"/>
            <a:ext cx="4219500" cy="769500"/>
          </a:xfrm>
          <a:prstGeom prst="rect">
            <a:avLst/>
          </a:prstGeom>
          <a:solidFill>
            <a:srgbClr val="E1EFD8"/>
          </a:solidFill>
          <a:ln cap="flat" cmpd="sng" w="19050">
            <a:solidFill>
              <a:schemeClr val="accent6"/>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4400"/>
              <a:buFont typeface="Arial"/>
              <a:buNone/>
            </a:pPr>
            <a:r>
              <a:rPr b="0" i="0" lang="en-US" sz="4400" u="none" cap="none" strike="noStrike">
                <a:solidFill>
                  <a:schemeClr val="dk1"/>
                </a:solidFill>
                <a:latin typeface="Century Gothic"/>
                <a:ea typeface="Century Gothic"/>
                <a:cs typeface="Century Gothic"/>
                <a:sym typeface="Century Gothic"/>
              </a:rPr>
              <a:t>microscopic</a:t>
            </a:r>
            <a:endParaRPr b="0" i="0" sz="1400" u="none" cap="none" strike="noStrike">
              <a:solidFill>
                <a:srgbClr val="000000"/>
              </a:solidFill>
              <a:latin typeface="Century Gothic"/>
              <a:ea typeface="Century Gothic"/>
              <a:cs typeface="Century Gothic"/>
              <a:sym typeface="Century Gothic"/>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